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674" r:id="rId3"/>
    <p:sldId id="385" r:id="rId4"/>
    <p:sldId id="622" r:id="rId5"/>
    <p:sldId id="755" r:id="rId6"/>
    <p:sldId id="756" r:id="rId7"/>
    <p:sldId id="757" r:id="rId8"/>
    <p:sldId id="765" r:id="rId9"/>
    <p:sldId id="766" r:id="rId10"/>
    <p:sldId id="767" r:id="rId11"/>
    <p:sldId id="762" r:id="rId12"/>
    <p:sldId id="791" r:id="rId13"/>
    <p:sldId id="759" r:id="rId14"/>
    <p:sldId id="758" r:id="rId15"/>
    <p:sldId id="760" r:id="rId16"/>
    <p:sldId id="761" r:id="rId17"/>
    <p:sldId id="763" r:id="rId18"/>
    <p:sldId id="764" r:id="rId19"/>
    <p:sldId id="768" r:id="rId20"/>
    <p:sldId id="769" r:id="rId21"/>
    <p:sldId id="777" r:id="rId22"/>
    <p:sldId id="778" r:id="rId23"/>
    <p:sldId id="779" r:id="rId24"/>
    <p:sldId id="780" r:id="rId25"/>
    <p:sldId id="781" r:id="rId26"/>
    <p:sldId id="775" r:id="rId27"/>
    <p:sldId id="770" r:id="rId28"/>
    <p:sldId id="771" r:id="rId29"/>
    <p:sldId id="776" r:id="rId30"/>
    <p:sldId id="782" r:id="rId31"/>
    <p:sldId id="783" r:id="rId32"/>
    <p:sldId id="784" r:id="rId33"/>
    <p:sldId id="785" r:id="rId34"/>
    <p:sldId id="786" r:id="rId35"/>
    <p:sldId id="787" r:id="rId36"/>
    <p:sldId id="789" r:id="rId37"/>
    <p:sldId id="790" r:id="rId38"/>
    <p:sldId id="788" r:id="rId39"/>
    <p:sldId id="772" r:id="rId40"/>
    <p:sldId id="773"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3F54B"/>
    <a:srgbClr val="00FF00"/>
    <a:srgbClr val="004181"/>
    <a:srgbClr val="2B3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90" autoAdjust="0"/>
    <p:restoredTop sz="86565" autoAdjust="0"/>
  </p:normalViewPr>
  <p:slideViewPr>
    <p:cSldViewPr>
      <p:cViewPr varScale="1">
        <p:scale>
          <a:sx n="95" d="100"/>
          <a:sy n="95" d="100"/>
        </p:scale>
        <p:origin x="217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6854D-EEAC-4D45-B766-884B951AB701}" type="datetimeFigureOut">
              <a:rPr lang="zh-CN" altLang="en-US" smtClean="0"/>
              <a:t>2018/10/15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879F8-41F2-4626-BB9A-829AFF3355F6}" type="slidenum">
              <a:rPr lang="zh-CN" altLang="en-US" smtClean="0"/>
              <a:t>‹#›</a:t>
            </a:fld>
            <a:endParaRPr lang="zh-CN" altLang="en-US"/>
          </a:p>
        </p:txBody>
      </p:sp>
    </p:spTree>
    <p:extLst>
      <p:ext uri="{BB962C8B-B14F-4D97-AF65-F5344CB8AC3E}">
        <p14:creationId xmlns:p14="http://schemas.microsoft.com/office/powerpoint/2010/main" val="198200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a:t>
            </a:fld>
            <a:endParaRPr lang="zh-CN" altLang="en-US"/>
          </a:p>
        </p:txBody>
      </p:sp>
    </p:spTree>
    <p:extLst>
      <p:ext uri="{BB962C8B-B14F-4D97-AF65-F5344CB8AC3E}">
        <p14:creationId xmlns:p14="http://schemas.microsoft.com/office/powerpoint/2010/main" val="365210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79963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07955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46892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59813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1408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21819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3742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38634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37428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8124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98930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35013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28139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98304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88278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7550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18957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45190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5826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276435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6011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28896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44905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13025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09014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533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98238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30433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494445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62062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85341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84906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8760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19877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76648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23093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46059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3294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07320-FDA7-4C22-B409-F290B834D433}" type="slidenum">
              <a:rPr lang="en-US" altLang="zh-CN"/>
              <a:pPr/>
              <a:t>‹#›</a:t>
            </a:fld>
            <a:endParaRPr lang="en-US" altLang="zh-CN"/>
          </a:p>
        </p:txBody>
      </p:sp>
    </p:spTree>
    <p:extLst>
      <p:ext uri="{BB962C8B-B14F-4D97-AF65-F5344CB8AC3E}">
        <p14:creationId xmlns:p14="http://schemas.microsoft.com/office/powerpoint/2010/main" val="338856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880C0E-052C-4C27-ACAC-E7C4523AC7B9}" type="slidenum">
              <a:rPr lang="en-US" altLang="zh-CN"/>
              <a:pPr/>
              <a:t>‹#›</a:t>
            </a:fld>
            <a:endParaRPr lang="en-US" altLang="zh-CN"/>
          </a:p>
        </p:txBody>
      </p:sp>
    </p:spTree>
    <p:extLst>
      <p:ext uri="{BB962C8B-B14F-4D97-AF65-F5344CB8AC3E}">
        <p14:creationId xmlns:p14="http://schemas.microsoft.com/office/powerpoint/2010/main" val="15242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DC5966-CC58-401F-8DC3-1FE227328867}" type="slidenum">
              <a:rPr lang="en-US" altLang="zh-CN"/>
              <a:pPr/>
              <a:t>‹#›</a:t>
            </a:fld>
            <a:endParaRPr lang="en-US" altLang="zh-CN"/>
          </a:p>
        </p:txBody>
      </p:sp>
    </p:spTree>
    <p:extLst>
      <p:ext uri="{BB962C8B-B14F-4D97-AF65-F5344CB8AC3E}">
        <p14:creationId xmlns:p14="http://schemas.microsoft.com/office/powerpoint/2010/main" val="35091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9C957E8-67D0-4D6B-9E2E-E0F6059B356C}" type="slidenum">
              <a:rPr lang="en-US" altLang="zh-CN"/>
              <a:pPr/>
              <a:t>‹#›</a:t>
            </a:fld>
            <a:endParaRPr lang="en-US" altLang="zh-CN"/>
          </a:p>
        </p:txBody>
      </p:sp>
    </p:spTree>
    <p:extLst>
      <p:ext uri="{BB962C8B-B14F-4D97-AF65-F5344CB8AC3E}">
        <p14:creationId xmlns:p14="http://schemas.microsoft.com/office/powerpoint/2010/main" val="246206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E4FB57-19BA-441F-B387-626DD8F68635}" type="slidenum">
              <a:rPr lang="en-US" altLang="zh-CN"/>
              <a:pPr/>
              <a:t>‹#›</a:t>
            </a:fld>
            <a:endParaRPr lang="en-US" altLang="zh-CN"/>
          </a:p>
        </p:txBody>
      </p:sp>
    </p:spTree>
    <p:extLst>
      <p:ext uri="{BB962C8B-B14F-4D97-AF65-F5344CB8AC3E}">
        <p14:creationId xmlns:p14="http://schemas.microsoft.com/office/powerpoint/2010/main" val="119332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253A62-BFC4-4DB8-8D18-4C129CA149D9}" type="slidenum">
              <a:rPr lang="en-US" altLang="zh-CN"/>
              <a:pPr/>
              <a:t>‹#›</a:t>
            </a:fld>
            <a:endParaRPr lang="en-US" altLang="zh-CN"/>
          </a:p>
        </p:txBody>
      </p:sp>
    </p:spTree>
    <p:extLst>
      <p:ext uri="{BB962C8B-B14F-4D97-AF65-F5344CB8AC3E}">
        <p14:creationId xmlns:p14="http://schemas.microsoft.com/office/powerpoint/2010/main" val="192321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98F6BBA-95E0-49AB-986F-884ABFCC9D12}" type="slidenum">
              <a:rPr lang="en-US" altLang="zh-CN"/>
              <a:pPr/>
              <a:t>‹#›</a:t>
            </a:fld>
            <a:endParaRPr lang="en-US" altLang="zh-CN"/>
          </a:p>
        </p:txBody>
      </p:sp>
    </p:spTree>
    <p:extLst>
      <p:ext uri="{BB962C8B-B14F-4D97-AF65-F5344CB8AC3E}">
        <p14:creationId xmlns:p14="http://schemas.microsoft.com/office/powerpoint/2010/main" val="741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8BD7AC9-4311-4E32-BE6A-FBFE6BF205E4}" type="slidenum">
              <a:rPr lang="en-US" altLang="zh-CN"/>
              <a:pPr/>
              <a:t>‹#›</a:t>
            </a:fld>
            <a:endParaRPr lang="en-US" altLang="zh-CN"/>
          </a:p>
        </p:txBody>
      </p:sp>
    </p:spTree>
    <p:extLst>
      <p:ext uri="{BB962C8B-B14F-4D97-AF65-F5344CB8AC3E}">
        <p14:creationId xmlns:p14="http://schemas.microsoft.com/office/powerpoint/2010/main" val="32046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B25585-14F4-4E38-99C9-6C2948325071}" type="slidenum">
              <a:rPr lang="en-US" altLang="zh-CN"/>
              <a:pPr/>
              <a:t>‹#›</a:t>
            </a:fld>
            <a:endParaRPr lang="en-US" altLang="zh-CN"/>
          </a:p>
        </p:txBody>
      </p:sp>
    </p:spTree>
    <p:extLst>
      <p:ext uri="{BB962C8B-B14F-4D97-AF65-F5344CB8AC3E}">
        <p14:creationId xmlns:p14="http://schemas.microsoft.com/office/powerpoint/2010/main" val="5084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AAC0745-6F09-4C3C-A6F3-C1609F75ACFC}" type="slidenum">
              <a:rPr lang="en-US" altLang="zh-CN"/>
              <a:pPr/>
              <a:t>‹#›</a:t>
            </a:fld>
            <a:endParaRPr lang="en-US" altLang="zh-CN"/>
          </a:p>
        </p:txBody>
      </p:sp>
    </p:spTree>
    <p:extLst>
      <p:ext uri="{BB962C8B-B14F-4D97-AF65-F5344CB8AC3E}">
        <p14:creationId xmlns:p14="http://schemas.microsoft.com/office/powerpoint/2010/main" val="21527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18F1D4-8253-459A-B4E7-0A26879DCA24}" type="slidenum">
              <a:rPr lang="en-US" altLang="zh-CN"/>
              <a:pPr/>
              <a:t>‹#›</a:t>
            </a:fld>
            <a:endParaRPr lang="en-US" altLang="zh-CN"/>
          </a:p>
        </p:txBody>
      </p:sp>
    </p:spTree>
    <p:extLst>
      <p:ext uri="{BB962C8B-B14F-4D97-AF65-F5344CB8AC3E}">
        <p14:creationId xmlns:p14="http://schemas.microsoft.com/office/powerpoint/2010/main" val="307643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8AE309-E964-4E7F-9122-C2A315CB72F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p:nvPr>
        </p:nvSpPr>
        <p:spPr>
          <a:xfrm>
            <a:off x="683568" y="2492896"/>
            <a:ext cx="7632700" cy="1470025"/>
          </a:xfrm>
        </p:spPr>
        <p:txBody>
          <a:bodyPr anchor="ctr"/>
          <a:lstStyle/>
          <a:p>
            <a:r>
              <a:rPr lang="zh-CN" altLang="en-US" sz="5400" b="1" dirty="0" smtClean="0">
                <a:solidFill>
                  <a:srgbClr val="2B367F"/>
                </a:solidFill>
                <a:latin typeface="Times New Roman" panose="02020603050405020304" pitchFamily="18" charset="0"/>
                <a:ea typeface="华文楷体" panose="02010600040101010101" pitchFamily="2" charset="-122"/>
              </a:rPr>
              <a:t>高级语言程序设计</a:t>
            </a:r>
            <a:endParaRPr lang="zh-CN" altLang="zh-CN" sz="5400" dirty="0">
              <a:solidFill>
                <a:srgbClr val="2B367F"/>
              </a:solidFill>
            </a:endParaRPr>
          </a:p>
        </p:txBody>
      </p:sp>
      <p:sp>
        <p:nvSpPr>
          <p:cNvPr id="13" name="矩形 12"/>
          <p:cNvSpPr/>
          <p:nvPr/>
        </p:nvSpPr>
        <p:spPr>
          <a:xfrm>
            <a:off x="2971294" y="5229200"/>
            <a:ext cx="3057247"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主讲人：</a:t>
            </a: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荣生辉</a:t>
            </a:r>
            <a:endParaRPr kumimoji="0" lang="en-US" altLang="zh-CN"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04664"/>
            <a:ext cx="3523793" cy="871804"/>
          </a:xfrm>
          <a:prstGeom prst="rect">
            <a:avLst/>
          </a:prstGeom>
        </p:spPr>
      </p:pic>
      <p:sp>
        <p:nvSpPr>
          <p:cNvPr id="6" name="矩形 5"/>
          <p:cNvSpPr/>
          <p:nvPr/>
        </p:nvSpPr>
        <p:spPr>
          <a:xfrm>
            <a:off x="4982369" y="4011285"/>
            <a:ext cx="1928733"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en-US"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数组</a:t>
            </a:r>
            <a:endParaRPr kumimoji="0" lang="en-US" altLang="zh-CN" sz="3200" b="1" i="0" u="none" strike="noStrike" kern="1200" cap="none" spc="0" normalizeH="0" baseline="0" noProof="0" dirty="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A1007320-FDA7-4C22-B409-F290B834D433}" type="slidenum">
              <a:rPr lang="en-US" altLang="zh-CN" smtClean="0"/>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维数组的引用</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10</a:t>
            </a:fld>
            <a:endParaRPr lang="en-US" altLang="zh-CN"/>
          </a:p>
        </p:txBody>
      </p:sp>
      <p:sp>
        <p:nvSpPr>
          <p:cNvPr id="6" name="矩形 5"/>
          <p:cNvSpPr/>
          <p:nvPr/>
        </p:nvSpPr>
        <p:spPr>
          <a:xfrm>
            <a:off x="539552" y="2466976"/>
            <a:ext cx="3672408" cy="3453253"/>
          </a:xfrm>
          <a:prstGeom prst="rect">
            <a:avLst/>
          </a:prstGeom>
        </p:spPr>
        <p:txBody>
          <a:bodyPr wrap="square">
            <a:spAutoFit/>
          </a:bodyPr>
          <a:lstStyle/>
          <a:p>
            <a:pPr eaLnBrk="0" hangingPunct="0">
              <a:lnSpc>
                <a:spcPct val="130000"/>
              </a:lnSpc>
            </a:pPr>
            <a:r>
              <a:rPr lang="zh-CN" altLang="en-US" sz="2400" b="1" dirty="0">
                <a:solidFill>
                  <a:srgbClr val="CC0000"/>
                </a:solidFill>
                <a:latin typeface="华文楷体" panose="02010600040101010101" pitchFamily="2" charset="-122"/>
                <a:ea typeface="华文楷体" panose="02010600040101010101" pitchFamily="2" charset="-122"/>
              </a:rPr>
              <a:t>注意</a:t>
            </a:r>
            <a:r>
              <a:rPr lang="zh-CN" altLang="en-US" sz="2400" b="1" dirty="0" smtClean="0">
                <a:solidFill>
                  <a:srgbClr val="CC0000"/>
                </a:solidFill>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若定义的是一个 </a:t>
            </a:r>
            <a:r>
              <a:rPr lang="en-US" altLang="zh-CN" sz="2400" dirty="0" err="1">
                <a:latin typeface="华文楷体" panose="02010600040101010101" pitchFamily="2" charset="-122"/>
                <a:ea typeface="华文楷体" panose="02010600040101010101" pitchFamily="2" charset="-122"/>
              </a:rPr>
              <a:t>int</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型数组 </a:t>
            </a:r>
            <a:r>
              <a:rPr lang="en-US" altLang="zh-CN" sz="2400" dirty="0" smtClean="0">
                <a:latin typeface="华文楷体" panose="02010600040101010101" pitchFamily="2" charset="-122"/>
                <a:ea typeface="华文楷体" panose="02010600040101010101" pitchFamily="2" charset="-122"/>
              </a:rPr>
              <a:t>a</a:t>
            </a:r>
            <a:r>
              <a:rPr lang="zh-CN" altLang="en-US" sz="2400" dirty="0" smtClean="0">
                <a:latin typeface="华文楷体" panose="02010600040101010101" pitchFamily="2" charset="-122"/>
                <a:ea typeface="华文楷体" panose="02010600040101010101" pitchFamily="2" charset="-122"/>
              </a:rPr>
              <a:t>，</a:t>
            </a:r>
            <a:r>
              <a:rPr lang="en-US" altLang="zh-CN" sz="2400" dirty="0" err="1" smtClean="0">
                <a:latin typeface="华文楷体" panose="02010600040101010101" pitchFamily="2" charset="-122"/>
                <a:ea typeface="华文楷体" panose="02010600040101010101" pitchFamily="2" charset="-122"/>
              </a:rPr>
              <a:t>int</a:t>
            </a:r>
            <a:r>
              <a:rPr lang="en-US" altLang="zh-CN" sz="2400" dirty="0" smtClean="0">
                <a:latin typeface="华文楷体" panose="02010600040101010101" pitchFamily="2" charset="-122"/>
                <a:ea typeface="华文楷体" panose="02010600040101010101" pitchFamily="2" charset="-122"/>
              </a:rPr>
              <a:t> a[3]</a:t>
            </a:r>
            <a:r>
              <a:rPr lang="zh-CN" altLang="en-US" sz="2400" dirty="0" smtClean="0">
                <a:latin typeface="华文楷体" panose="02010600040101010101" pitchFamily="2" charset="-122"/>
                <a:ea typeface="华文楷体" panose="02010600040101010101" pitchFamily="2" charset="-122"/>
              </a:rPr>
              <a:t>，其内存排布如右图所示。</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30000"/>
              </a:lnSpc>
            </a:pP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a[3</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lnSpc>
                <a:spcPct val="130000"/>
              </a:lnSpc>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a[0]=0;</a:t>
            </a:r>
          </a:p>
          <a:p>
            <a:pPr eaLnBrk="0" hangingPunct="0">
              <a:lnSpc>
                <a:spcPct val="130000"/>
              </a:lnSpc>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a[1]=1;</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30000"/>
              </a:lnSpc>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a[2]=2;</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内存"/>
          <p:cNvSpPr txBox="1"/>
          <p:nvPr/>
        </p:nvSpPr>
        <p:spPr>
          <a:xfrm>
            <a:off x="7449087" y="1962913"/>
            <a:ext cx="790281" cy="5030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4700"/>
            </a:lvl1pPr>
          </a:lstStyle>
          <a:p>
            <a:r>
              <a:rPr lang="zh-CN" altLang="en-US" sz="2800" b="1" dirty="0" smtClean="0"/>
              <a:t>数据</a:t>
            </a:r>
            <a:endParaRPr sz="2800" b="1" dirty="0"/>
          </a:p>
        </p:txBody>
      </p:sp>
      <p:graphicFrame>
        <p:nvGraphicFramePr>
          <p:cNvPr id="9" name="Table"/>
          <p:cNvGraphicFramePr/>
          <p:nvPr>
            <p:extLst>
              <p:ext uri="{D42A27DB-BD31-4B8C-83A1-F6EECF244321}">
                <p14:modId xmlns:p14="http://schemas.microsoft.com/office/powerpoint/2010/main" val="14988825"/>
              </p:ext>
            </p:extLst>
          </p:nvPr>
        </p:nvGraphicFramePr>
        <p:xfrm>
          <a:off x="7167705" y="2479835"/>
          <a:ext cx="1724000" cy="3960000"/>
        </p:xfrm>
        <a:graphic>
          <a:graphicData uri="http://schemas.openxmlformats.org/drawingml/2006/table">
            <a:tbl>
              <a:tblPr firstRow="1">
                <a:tableStyleId>{1E171933-4619-4E11-9A3F-F7608DF75F80}</a:tableStyleId>
              </a:tblPr>
              <a:tblGrid>
                <a:gridCol w="1724000">
                  <a:extLst>
                    <a:ext uri="{9D8B030D-6E8A-4147-A177-3AD203B41FA5}">
                      <a16:colId xmlns:a16="http://schemas.microsoft.com/office/drawing/2014/main" val="20000"/>
                    </a:ext>
                  </a:extLst>
                </a:gridCol>
              </a:tblGrid>
              <a:tr h="396000">
                <a:tc>
                  <a:txBody>
                    <a:bodyPr/>
                    <a:lstStyle/>
                    <a:p>
                      <a:pPr algn="ctr" defTabSz="914400">
                        <a:tabLst>
                          <a:tab pos="1181100" algn="l"/>
                        </a:tabLst>
                        <a:defRPr sz="2200">
                          <a:sym typeface="Helvetica Neue"/>
                        </a:defRPr>
                      </a:pPr>
                      <a:r>
                        <a:rPr lang="en-US" sz="1500" b="1" kern="1200" dirty="0" smtClean="0">
                          <a:solidFill>
                            <a:srgbClr val="FF0000"/>
                          </a:solidFill>
                        </a:rPr>
                        <a:t>0000 0000</a:t>
                      </a:r>
                      <a:endParaRPr sz="1500" b="1" kern="1200" dirty="0">
                        <a:solidFill>
                          <a:srgbClr val="FF0000"/>
                        </a:solidFill>
                        <a:latin typeface="+mn-lt"/>
                        <a:ea typeface="+mn-ea"/>
                        <a:cs typeface="+mn-cs"/>
                      </a:endParaRPr>
                    </a:p>
                  </a:txBody>
                  <a:tcPr marL="35719" marR="35719" marT="35719" marB="35719" anchor="ctr" horzOverflow="overflow">
                    <a:solidFill>
                      <a:schemeClr val="bg1"/>
                    </a:solidFill>
                  </a:tcPr>
                </a:tc>
                <a:extLst>
                  <a:ext uri="{0D108BD9-81ED-4DB2-BD59-A6C34878D82A}">
                    <a16:rowId xmlns:a16="http://schemas.microsoft.com/office/drawing/2014/main" val="10000"/>
                  </a:ext>
                </a:extLst>
              </a:tr>
              <a:tr h="396000">
                <a:tc>
                  <a:txBody>
                    <a:bodyPr/>
                    <a:lstStyle/>
                    <a:p>
                      <a:pPr algn="ctr" defTabSz="914400">
                        <a:tabLst>
                          <a:tab pos="1181100" algn="l"/>
                        </a:tabLst>
                        <a:defRPr sz="2200">
                          <a:sym typeface="Helvetica Neue"/>
                        </a:defRPr>
                      </a:pPr>
                      <a:r>
                        <a:rPr lang="en-US" altLang="zh-CN" sz="1500" b="1" kern="1200" dirty="0" smtClean="0"/>
                        <a:t>0000 0000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1"/>
                  </a:ext>
                </a:extLst>
              </a:tr>
              <a:tr h="396000">
                <a:tc>
                  <a:txBody>
                    <a:bodyPr/>
                    <a:lstStyle/>
                    <a:p>
                      <a:pPr algn="ctr" defTabSz="914400">
                        <a:tabLst>
                          <a:tab pos="1181100" algn="l"/>
                        </a:tabLst>
                        <a:defRPr sz="2200">
                          <a:sym typeface="Helvetica Neue"/>
                        </a:defRPr>
                      </a:pPr>
                      <a:r>
                        <a:rPr lang="en-US" altLang="zh-CN" sz="1500" b="1" kern="1200" dirty="0" smtClean="0"/>
                        <a:t>0000 0000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2"/>
                  </a:ext>
                </a:extLst>
              </a:tr>
              <a:tr h="396000">
                <a:tc>
                  <a:txBody>
                    <a:bodyPr/>
                    <a:lstStyle/>
                    <a:p>
                      <a:pPr algn="ctr" defTabSz="914400">
                        <a:tabLst>
                          <a:tab pos="1181100" algn="l"/>
                        </a:tabLst>
                        <a:defRPr sz="2200">
                          <a:sym typeface="Helvetica Neue"/>
                        </a:defRPr>
                      </a:pPr>
                      <a:r>
                        <a:rPr lang="en-US" altLang="zh-CN" sz="1500" b="1" kern="1200" dirty="0" smtClean="0"/>
                        <a:t>0000 0000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3"/>
                  </a:ext>
                </a:extLst>
              </a:tr>
              <a:tr h="396000">
                <a:tc>
                  <a:txBody>
                    <a:bodyPr/>
                    <a:lstStyle/>
                    <a:p>
                      <a:pPr algn="ctr" defTabSz="914400">
                        <a:tabLst>
                          <a:tab pos="1181100" algn="l"/>
                        </a:tabLst>
                        <a:defRPr sz="2200">
                          <a:sym typeface="Helvetica Neue"/>
                        </a:defRPr>
                      </a:pPr>
                      <a:r>
                        <a:rPr lang="en-US" altLang="zh-CN" sz="1500" b="1" kern="1200" dirty="0" smtClean="0">
                          <a:solidFill>
                            <a:srgbClr val="FF0000"/>
                          </a:solidFill>
                        </a:rPr>
                        <a:t>0000 0001</a:t>
                      </a:r>
                      <a:endParaRPr lang="en-US" altLang="zh-CN" sz="1500" b="1" kern="1200" dirty="0">
                        <a:solidFill>
                          <a:srgbClr val="FF0000"/>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4"/>
                  </a:ext>
                </a:extLst>
              </a:tr>
              <a:tr h="396000">
                <a:tc>
                  <a:txBody>
                    <a:bodyPr/>
                    <a:lstStyle/>
                    <a:p>
                      <a:pPr algn="ctr" defTabSz="914400">
                        <a:tabLst>
                          <a:tab pos="1181100" algn="l"/>
                        </a:tabLst>
                        <a:defRPr sz="2200">
                          <a:sym typeface="Helvetica Neue"/>
                        </a:defRPr>
                      </a:pPr>
                      <a:r>
                        <a:rPr lang="en-US" altLang="zh-CN" sz="1500" b="1" kern="1200" dirty="0" smtClean="0"/>
                        <a:t>0000 0000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5"/>
                  </a:ext>
                </a:extLst>
              </a:tr>
              <a:tr h="396000">
                <a:tc>
                  <a:txBody>
                    <a:bodyPr/>
                    <a:lstStyle/>
                    <a:p>
                      <a:pPr algn="ctr" defTabSz="914400">
                        <a:tabLst>
                          <a:tab pos="1181100" algn="l"/>
                        </a:tabLst>
                        <a:defRPr sz="2200">
                          <a:sym typeface="Helvetica Neue"/>
                        </a:defRPr>
                      </a:pPr>
                      <a:r>
                        <a:rPr lang="en-US" altLang="zh-CN" sz="1500" b="1" kern="1200" dirty="0" smtClean="0"/>
                        <a:t>0000 0000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6"/>
                  </a:ext>
                </a:extLst>
              </a:tr>
              <a:tr h="396000">
                <a:tc>
                  <a:txBody>
                    <a:bodyPr/>
                    <a:lstStyle/>
                    <a:p>
                      <a:pPr algn="ctr" defTabSz="914400">
                        <a:tabLst>
                          <a:tab pos="1181100" algn="l"/>
                        </a:tabLst>
                        <a:defRPr sz="2200">
                          <a:sym typeface="Helvetica Neue"/>
                        </a:defRPr>
                      </a:pPr>
                      <a:r>
                        <a:rPr lang="en-US" altLang="zh-CN" sz="1500" b="1" kern="1200" dirty="0" smtClean="0"/>
                        <a:t>0000 0000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7"/>
                  </a:ext>
                </a:extLst>
              </a:tr>
              <a:tr h="396000">
                <a:tc>
                  <a:txBody>
                    <a:bodyPr/>
                    <a:lstStyle/>
                    <a:p>
                      <a:pPr algn="ctr" defTabSz="914400">
                        <a:tabLst>
                          <a:tab pos="1181100" algn="l"/>
                        </a:tabLst>
                        <a:defRPr sz="2200">
                          <a:sym typeface="Helvetica Neue"/>
                        </a:defRPr>
                      </a:pPr>
                      <a:r>
                        <a:rPr lang="en-US" altLang="zh-CN" sz="1500" b="1" kern="1200" dirty="0" smtClean="0">
                          <a:solidFill>
                            <a:srgbClr val="FF0000"/>
                          </a:solidFill>
                        </a:rPr>
                        <a:t>0000 0010</a:t>
                      </a:r>
                      <a:endParaRPr lang="en-US" altLang="zh-CN" sz="1500" b="1" kern="1200" dirty="0">
                        <a:solidFill>
                          <a:srgbClr val="FF0000"/>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8"/>
                  </a:ext>
                </a:extLst>
              </a:tr>
              <a:tr h="396000">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1181100" algn="l"/>
                        </a:tabLst>
                        <a:defRPr sz="2200">
                          <a:sym typeface="Helvetica Neue"/>
                        </a:defRPr>
                      </a:pPr>
                      <a:r>
                        <a:rPr lang="en-US" altLang="zh-CN" sz="1500" b="1" kern="1200" dirty="0" smtClean="0"/>
                        <a:t>0000 0000</a:t>
                      </a:r>
                      <a:endParaRPr lang="en-US" altLang="zh-CN" sz="1500" b="1" kern="1200" dirty="0" smtClean="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9"/>
                  </a:ext>
                </a:extLst>
              </a:tr>
            </a:tbl>
          </a:graphicData>
        </a:graphic>
      </p:graphicFrame>
      <p:sp>
        <p:nvSpPr>
          <p:cNvPr id="11" name="Arrow"/>
          <p:cNvSpPr/>
          <p:nvPr/>
        </p:nvSpPr>
        <p:spPr>
          <a:xfrm rot="16198779" flipH="1">
            <a:off x="2530386" y="4212862"/>
            <a:ext cx="3959916" cy="494038"/>
          </a:xfrm>
          <a:prstGeom prst="rightArrow">
            <a:avLst>
              <a:gd name="adj1" fmla="val 32000"/>
              <a:gd name="adj2" fmla="val 65500"/>
            </a:avLst>
          </a:prstGeom>
          <a:solidFill>
            <a:schemeClr val="accent3">
              <a:lumMod val="65000"/>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graphicFrame>
        <p:nvGraphicFramePr>
          <p:cNvPr id="12" name="Table"/>
          <p:cNvGraphicFramePr/>
          <p:nvPr>
            <p:extLst/>
          </p:nvPr>
        </p:nvGraphicFramePr>
        <p:xfrm>
          <a:off x="5513926" y="2479835"/>
          <a:ext cx="1651099" cy="3960000"/>
        </p:xfrm>
        <a:graphic>
          <a:graphicData uri="http://schemas.openxmlformats.org/drawingml/2006/table">
            <a:tbl>
              <a:tblPr bandRow="1">
                <a:tableStyleId>{00A15C55-8517-42AA-B614-E9B94910E393}</a:tableStyleId>
              </a:tblPr>
              <a:tblGrid>
                <a:gridCol w="1651099">
                  <a:extLst>
                    <a:ext uri="{9D8B030D-6E8A-4147-A177-3AD203B41FA5}">
                      <a16:colId xmlns:a16="http://schemas.microsoft.com/office/drawing/2014/main" val="20000"/>
                    </a:ext>
                  </a:extLst>
                </a:gridCol>
              </a:tblGrid>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0</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0"/>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1</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1"/>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2</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2"/>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3</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3"/>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4</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4"/>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5</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5"/>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6</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6"/>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7</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7"/>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8</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8"/>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9</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9"/>
                  </a:ext>
                </a:extLst>
              </a:tr>
            </a:tbl>
          </a:graphicData>
        </a:graphic>
      </p:graphicFrame>
      <p:sp>
        <p:nvSpPr>
          <p:cNvPr id="14" name="内存"/>
          <p:cNvSpPr txBox="1"/>
          <p:nvPr/>
        </p:nvSpPr>
        <p:spPr>
          <a:xfrm>
            <a:off x="5926310" y="1962913"/>
            <a:ext cx="790281" cy="5030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4700"/>
            </a:lvl1pPr>
          </a:lstStyle>
          <a:p>
            <a:r>
              <a:rPr lang="zh-CN" altLang="en-US" sz="2800" b="1" dirty="0"/>
              <a:t>地址</a:t>
            </a:r>
            <a:endParaRPr sz="2800" b="1" dirty="0"/>
          </a:p>
        </p:txBody>
      </p:sp>
      <p:sp>
        <p:nvSpPr>
          <p:cNvPr id="15" name="灯片编号占位符 1"/>
          <p:cNvSpPr txBox="1">
            <a:spLocks/>
          </p:cNvSpPr>
          <p:nvPr/>
        </p:nvSpPr>
        <p:spPr bwMode="auto">
          <a:xfrm>
            <a:off x="6551695" y="6137152"/>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B9C957E8-67D0-4D6B-9E2E-E0F6059B356C}" type="slidenum">
              <a:rPr lang="en-US" altLang="zh-CN" smtClean="0"/>
              <a:pPr/>
              <a:t>10</a:t>
            </a:fld>
            <a:endParaRPr lang="en-US" altLang="zh-CN"/>
          </a:p>
        </p:txBody>
      </p:sp>
      <p:graphicFrame>
        <p:nvGraphicFramePr>
          <p:cNvPr id="16" name="Table"/>
          <p:cNvGraphicFramePr/>
          <p:nvPr>
            <p:extLst>
              <p:ext uri="{D42A27DB-BD31-4B8C-83A1-F6EECF244321}">
                <p14:modId xmlns:p14="http://schemas.microsoft.com/office/powerpoint/2010/main" val="1145201240"/>
              </p:ext>
            </p:extLst>
          </p:nvPr>
        </p:nvGraphicFramePr>
        <p:xfrm>
          <a:off x="4788024" y="2479835"/>
          <a:ext cx="737963" cy="3960000"/>
        </p:xfrm>
        <a:graphic>
          <a:graphicData uri="http://schemas.openxmlformats.org/drawingml/2006/table">
            <a:tbl>
              <a:tblPr bandRow="1">
                <a:tableStyleId>{00A15C55-8517-42AA-B614-E9B94910E393}</a:tableStyleId>
              </a:tblPr>
              <a:tblGrid>
                <a:gridCol w="737963">
                  <a:extLst>
                    <a:ext uri="{9D8B030D-6E8A-4147-A177-3AD203B41FA5}">
                      <a16:colId xmlns:a16="http://schemas.microsoft.com/office/drawing/2014/main" val="20000"/>
                    </a:ext>
                  </a:extLst>
                </a:gridCol>
              </a:tblGrid>
              <a:tr h="1584000">
                <a:tc>
                  <a:txBody>
                    <a:bodyPr/>
                    <a:lstStyle/>
                    <a:p>
                      <a:pPr algn="ctr" defTabSz="914400">
                        <a:defRPr sz="1800"/>
                      </a:pPr>
                      <a:r>
                        <a:rPr lang="en-US" altLang="zh-CN" sz="1500" b="1" dirty="0" smtClean="0">
                          <a:sym typeface="Helvetica Neue"/>
                        </a:rPr>
                        <a:t>a[0]</a:t>
                      </a:r>
                      <a:endParaRPr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0"/>
                  </a:ext>
                </a:extLst>
              </a:tr>
              <a:tr h="1584000">
                <a:tc>
                  <a:txBody>
                    <a:bodyPr/>
                    <a:lstStyle/>
                    <a:p>
                      <a:pPr algn="ctr" defTabSz="914400">
                        <a:defRPr sz="1800"/>
                      </a:pPr>
                      <a:r>
                        <a:rPr lang="en-US" altLang="zh-CN" sz="1500" b="1" dirty="0" smtClean="0">
                          <a:sym typeface="Helvetica Neue"/>
                        </a:rPr>
                        <a:t>a[1]</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4"/>
                  </a:ext>
                </a:extLst>
              </a:tr>
              <a:tr h="792000">
                <a:tc>
                  <a:txBody>
                    <a:bodyPr/>
                    <a:lstStyle/>
                    <a:p>
                      <a:pPr algn="ctr" defTabSz="914400">
                        <a:defRPr sz="1800"/>
                      </a:pPr>
                      <a:r>
                        <a:rPr lang="en-US" altLang="zh-CN" sz="1500" b="1" dirty="0" smtClean="0">
                          <a:sym typeface="Helvetica Neue"/>
                        </a:rPr>
                        <a:t>a[2]</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6478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1" grpId="0" animBg="1"/>
      <p:bldP spid="1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198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例：</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引用</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数组元素。利用循环给数组元素</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0</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9</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］赋值为</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0</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9</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，然后按逆序输出各元素的</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值。</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11</a:t>
            </a:fld>
            <a:endParaRPr lang="en-US" altLang="zh-CN"/>
          </a:p>
        </p:txBody>
      </p:sp>
    </p:spTree>
    <p:extLst>
      <p:ext uri="{BB962C8B-B14F-4D97-AF65-F5344CB8AC3E}">
        <p14:creationId xmlns:p14="http://schemas.microsoft.com/office/powerpoint/2010/main" val="230720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198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例：</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引用</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数组元素。利用循环给数组元素</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0</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9</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］赋值为</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0</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9</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，然后按逆序输出各元素的</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值。</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12</a:t>
            </a:fld>
            <a:endParaRPr lang="en-US" altLang="zh-CN"/>
          </a:p>
        </p:txBody>
      </p:sp>
      <p:sp>
        <p:nvSpPr>
          <p:cNvPr id="11" name="矩形 10"/>
          <p:cNvSpPr/>
          <p:nvPr/>
        </p:nvSpPr>
        <p:spPr>
          <a:xfrm>
            <a:off x="2066270" y="3428405"/>
            <a:ext cx="4837112" cy="3218801"/>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lnSpc>
                <a:spcPct val="150000"/>
              </a:lnSpc>
            </a:pPr>
            <a:r>
              <a:rPr lang="en-US" altLang="zh-CN" sz="2800" b="1" dirty="0" err="1">
                <a:solidFill>
                  <a:schemeClr val="tx1"/>
                </a:solidFill>
                <a:latin typeface="Times New Roman" panose="02020603050405020304" pitchFamily="18" charset="0"/>
                <a:cs typeface="Times New Roman" panose="02020603050405020304" pitchFamily="18" charset="0"/>
              </a:rPr>
              <a:t>int</a:t>
            </a: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a</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10</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altLang="zh-CN" sz="2800" b="1" dirty="0" smtClean="0">
                <a:solidFill>
                  <a:schemeClr val="tx1"/>
                </a:solidFill>
                <a:latin typeface="Times New Roman" panose="02020603050405020304" pitchFamily="18" charset="0"/>
                <a:cs typeface="Times New Roman" panose="02020603050405020304" pitchFamily="18" charset="0"/>
              </a:rPr>
              <a:t>for </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a:solidFill>
                  <a:schemeClr val="tx1"/>
                </a:solidFill>
                <a:latin typeface="Times New Roman" panose="02020603050405020304" pitchFamily="18" charset="0"/>
                <a:cs typeface="Times New Roman" panose="02020603050405020304" pitchFamily="18" charset="0"/>
              </a:rPr>
              <a:t>=0; </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a:solidFill>
                  <a:schemeClr val="tx1"/>
                </a:solidFill>
                <a:latin typeface="Times New Roman" panose="02020603050405020304" pitchFamily="18" charset="0"/>
                <a:cs typeface="Times New Roman" panose="02020603050405020304" pitchFamily="18" charset="0"/>
              </a:rPr>
              <a:t>&lt;=9;i++)</a:t>
            </a:r>
          </a:p>
          <a:p>
            <a:pPr algn="just">
              <a:lnSpc>
                <a:spcPct val="150000"/>
              </a:lnSpc>
            </a:pPr>
            <a:r>
              <a:rPr lang="en-US" altLang="zh-CN" sz="2800" b="1" dirty="0">
                <a:solidFill>
                  <a:schemeClr val="tx1"/>
                </a:solidFill>
                <a:latin typeface="Times New Roman" panose="02020603050405020304" pitchFamily="18" charset="0"/>
                <a:cs typeface="Times New Roman" panose="02020603050405020304" pitchFamily="18" charset="0"/>
              </a:rPr>
              <a:t>      a</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altLang="zh-CN" sz="2800" b="1" dirty="0" smtClean="0">
                <a:solidFill>
                  <a:schemeClr val="tx1"/>
                </a:solidFill>
                <a:latin typeface="Times New Roman" panose="02020603050405020304" pitchFamily="18" charset="0"/>
                <a:cs typeface="Times New Roman" panose="02020603050405020304" pitchFamily="18" charset="0"/>
              </a:rPr>
              <a:t>for(</a:t>
            </a:r>
            <a:r>
              <a:rPr lang="en-US" altLang="zh-CN" sz="2800" b="1" dirty="0" err="1" smtClean="0">
                <a:solidFill>
                  <a:schemeClr val="tx1"/>
                </a:solidFill>
                <a:latin typeface="Times New Roman" panose="02020603050405020304" pitchFamily="18" charset="0"/>
                <a:cs typeface="Times New Roman" panose="02020603050405020304" pitchFamily="18" charset="0"/>
              </a:rPr>
              <a:t>i</a:t>
            </a:r>
            <a:r>
              <a:rPr lang="en-US" altLang="zh-CN" sz="2800" b="1" dirty="0" smtClean="0">
                <a:solidFill>
                  <a:schemeClr val="tx1"/>
                </a:solidFill>
                <a:latin typeface="Times New Roman" panose="02020603050405020304" pitchFamily="18" charset="0"/>
                <a:cs typeface="Times New Roman" panose="02020603050405020304" pitchFamily="18" charset="0"/>
              </a:rPr>
              <a:t>=9;i</a:t>
            </a:r>
            <a:r>
              <a:rPr lang="en-US" altLang="zh-CN" sz="2800" b="1" dirty="0">
                <a:solidFill>
                  <a:schemeClr val="tx1"/>
                </a:solidFill>
                <a:latin typeface="Times New Roman" panose="02020603050405020304" pitchFamily="18" charset="0"/>
                <a:cs typeface="Times New Roman" panose="02020603050405020304" pitchFamily="18" charset="0"/>
              </a:rPr>
              <a:t>&gt;=0; </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smtClean="0">
                <a:solidFill>
                  <a:schemeClr val="tx1"/>
                </a:solidFill>
                <a:latin typeface="Times New Roman" panose="02020603050405020304" pitchFamily="18" charset="0"/>
                <a:cs typeface="Times New Roman" panose="02020603050405020304" pitchFamily="18" charset="0"/>
              </a:rPr>
              <a:t>    </a:t>
            </a:r>
            <a:r>
              <a:rPr lang="en-US" altLang="zh-CN" sz="2800" b="1" dirty="0" err="1" smtClean="0">
                <a:solidFill>
                  <a:schemeClr val="tx1"/>
                </a:solidFill>
                <a:latin typeface="Times New Roman" panose="02020603050405020304" pitchFamily="18" charset="0"/>
                <a:cs typeface="Times New Roman" panose="02020603050405020304" pitchFamily="18" charset="0"/>
              </a:rPr>
              <a:t>printf</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dirty="0" smtClean="0">
                <a:solidFill>
                  <a:schemeClr val="tx1"/>
                </a:solidFill>
                <a:latin typeface="Times New Roman" panose="02020603050405020304" pitchFamily="18" charset="0"/>
                <a:cs typeface="Times New Roman" panose="02020603050405020304" pitchFamily="18" charset="0"/>
              </a:rPr>
              <a:t>d ″</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a</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smtClean="0">
                <a:solidFill>
                  <a:schemeClr val="tx1"/>
                </a:solidFill>
                <a:latin typeface="Times New Roman" panose="02020603050405020304" pitchFamily="18" charset="0"/>
                <a:cs typeface="Times New Roman" panose="02020603050405020304" pitchFamily="18" charset="0"/>
              </a:rPr>
              <a:t>);</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维数组的初始化</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13</a:t>
            </a:fld>
            <a:endParaRPr lang="en-US" altLang="zh-CN"/>
          </a:p>
        </p:txBody>
      </p:sp>
      <p:sp>
        <p:nvSpPr>
          <p:cNvPr id="5" name="矩形 4"/>
          <p:cNvSpPr/>
          <p:nvPr/>
        </p:nvSpPr>
        <p:spPr>
          <a:xfrm>
            <a:off x="539552" y="2395674"/>
            <a:ext cx="4968552" cy="593560"/>
          </a:xfrm>
          <a:prstGeom prst="rect">
            <a:avLst/>
          </a:prstGeom>
        </p:spPr>
        <p:txBody>
          <a:bodyPr wrap="square">
            <a:spAutoFit/>
          </a:bodyPr>
          <a:lstStyle/>
          <a:p>
            <a:pPr>
              <a:lnSpc>
                <a:spcPct val="150000"/>
              </a:lnSpc>
            </a:pP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在定义数组时对数组元素赋以初值</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710698" y="3165252"/>
            <a:ext cx="7506580" cy="2936188"/>
          </a:xfrm>
          <a:prstGeom prst="rect">
            <a:avLst/>
          </a:prstGeom>
        </p:spPr>
        <p:txBody>
          <a:bodyPr wrap="square">
            <a:spAutoFit/>
          </a:bodyPr>
          <a:lstStyle/>
          <a:p>
            <a:pPr>
              <a:lnSpc>
                <a:spcPct val="150000"/>
              </a:lnSpc>
              <a:spcBef>
                <a:spcPct val="20000"/>
              </a:spcBef>
            </a:pPr>
            <a:r>
              <a:rPr lang="zh-CN" altLang="en-US" sz="2400" b="1" dirty="0">
                <a:solidFill>
                  <a:srgbClr val="CC0000"/>
                </a:solidFill>
                <a:latin typeface="华文楷体" panose="02010600040101010101" pitchFamily="2" charset="-122"/>
                <a:ea typeface="华文楷体" panose="02010600040101010101" pitchFamily="2" charset="-122"/>
              </a:rPr>
              <a:t>例如</a:t>
            </a:r>
            <a:r>
              <a:rPr lang="en-US" altLang="zh-CN" sz="2400" b="1" dirty="0" smtClean="0">
                <a:solidFill>
                  <a:srgbClr val="CC0000"/>
                </a:solidFill>
                <a:latin typeface="华文楷体" panose="02010600040101010101" pitchFamily="2" charset="-122"/>
                <a:ea typeface="华文楷体" panose="02010600040101010101" pitchFamily="2" charset="-122"/>
              </a:rPr>
              <a:t>:  </a:t>
            </a:r>
            <a:r>
              <a:rPr lang="en-US" altLang="zh-CN" sz="2400" b="1" dirty="0" err="1" smtClean="0">
                <a:solidFill>
                  <a:srgbClr val="CC0000"/>
                </a:solidFill>
                <a:latin typeface="华文楷体" panose="02010600040101010101" pitchFamily="2" charset="-122"/>
                <a:ea typeface="华文楷体" panose="02010600040101010101" pitchFamily="2" charset="-122"/>
              </a:rPr>
              <a:t>int</a:t>
            </a:r>
            <a:r>
              <a:rPr lang="en-US" altLang="zh-CN" sz="2400" b="1" dirty="0" smtClean="0">
                <a:solidFill>
                  <a:srgbClr val="CC0000"/>
                </a:solidFill>
                <a:latin typeface="华文楷体" panose="02010600040101010101" pitchFamily="2" charset="-122"/>
                <a:ea typeface="华文楷体" panose="02010600040101010101" pitchFamily="2" charset="-122"/>
              </a:rPr>
              <a:t> </a:t>
            </a:r>
            <a:r>
              <a:rPr lang="en-US" altLang="zh-CN" sz="2400" b="1" dirty="0">
                <a:solidFill>
                  <a:srgbClr val="CC0000"/>
                </a:solidFill>
                <a:latin typeface="华文楷体" panose="02010600040101010101" pitchFamily="2" charset="-122"/>
                <a:ea typeface="华文楷体" panose="02010600040101010101" pitchFamily="2" charset="-122"/>
              </a:rPr>
              <a:t>a</a:t>
            </a:r>
            <a:r>
              <a:rPr lang="zh-CN" altLang="en-US" sz="2400" b="1" dirty="0">
                <a:solidFill>
                  <a:srgbClr val="CC0000"/>
                </a:solidFill>
                <a:latin typeface="华文楷体" panose="02010600040101010101" pitchFamily="2" charset="-122"/>
                <a:ea typeface="华文楷体" panose="02010600040101010101" pitchFamily="2" charset="-122"/>
              </a:rPr>
              <a:t>［</a:t>
            </a:r>
            <a:r>
              <a:rPr lang="en-US" altLang="zh-CN" sz="2400" b="1" dirty="0">
                <a:solidFill>
                  <a:srgbClr val="CC0000"/>
                </a:solidFill>
                <a:latin typeface="华文楷体" panose="02010600040101010101" pitchFamily="2" charset="-122"/>
                <a:ea typeface="华文楷体" panose="02010600040101010101" pitchFamily="2" charset="-122"/>
              </a:rPr>
              <a:t>10</a:t>
            </a:r>
            <a:r>
              <a:rPr lang="zh-CN" altLang="en-US" sz="2400" b="1" dirty="0">
                <a:solidFill>
                  <a:srgbClr val="CC0000"/>
                </a:solidFill>
                <a:latin typeface="华文楷体" panose="02010600040101010101" pitchFamily="2" charset="-122"/>
                <a:ea typeface="华文楷体" panose="02010600040101010101" pitchFamily="2" charset="-122"/>
              </a:rPr>
              <a:t>］</a:t>
            </a:r>
            <a:r>
              <a:rPr lang="en-US" altLang="zh-CN" sz="2400" b="1" dirty="0">
                <a:solidFill>
                  <a:srgbClr val="CC0000"/>
                </a:solidFill>
                <a:latin typeface="华文楷体" panose="02010600040101010101" pitchFamily="2" charset="-122"/>
                <a:ea typeface="华文楷体" panose="02010600040101010101" pitchFamily="2" charset="-122"/>
              </a:rPr>
              <a:t>={0,1,2,3,4,5,6,7,8,9};</a:t>
            </a:r>
          </a:p>
          <a:p>
            <a:pPr>
              <a:lnSpc>
                <a:spcPct val="150000"/>
              </a:lnSpc>
              <a:spcBef>
                <a:spcPct val="20000"/>
              </a:spcBef>
            </a:pPr>
            <a:r>
              <a:rPr lang="zh-CN" altLang="en-US" sz="2400" dirty="0" smtClean="0">
                <a:latin typeface="华文楷体" panose="02010600040101010101" pitchFamily="2" charset="-122"/>
                <a:ea typeface="华文楷体" panose="02010600040101010101" pitchFamily="2" charset="-122"/>
              </a:rPr>
              <a:t>       将</a:t>
            </a:r>
            <a:r>
              <a:rPr lang="zh-CN" altLang="en-US" sz="2400" dirty="0">
                <a:latin typeface="华文楷体" panose="02010600040101010101" pitchFamily="2" charset="-122"/>
                <a:ea typeface="华文楷体" panose="02010600040101010101" pitchFamily="2" charset="-122"/>
              </a:rPr>
              <a:t>数组元素的初值依次放在一对花括弧内。经过上面的定义和初始化之后，</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0</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=0</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1</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=1</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2</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=2</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3</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=3</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4</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=4</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5</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=5</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6</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=6</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7</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=7</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8</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=8</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9</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=9</a:t>
            </a:r>
            <a:r>
              <a:rPr lang="zh-CN" altLang="en-US" sz="2400" dirty="0">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783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维数组的初始化</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14</a:t>
            </a:fld>
            <a:endParaRPr lang="en-US" altLang="zh-CN"/>
          </a:p>
        </p:txBody>
      </p:sp>
      <p:sp>
        <p:nvSpPr>
          <p:cNvPr id="5" name="矩形 4"/>
          <p:cNvSpPr/>
          <p:nvPr/>
        </p:nvSpPr>
        <p:spPr>
          <a:xfrm>
            <a:off x="539552" y="2395674"/>
            <a:ext cx="5832648" cy="646331"/>
          </a:xfrm>
          <a:prstGeom prst="rect">
            <a:avLst/>
          </a:prstGeom>
        </p:spPr>
        <p:txBody>
          <a:bodyPr wrap="square">
            <a:spAutoFit/>
          </a:bodyPr>
          <a:lstStyle/>
          <a:p>
            <a:pPr>
              <a:lnSpc>
                <a:spcPct val="150000"/>
              </a:lnSpc>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2.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可以</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只给一部分元素赋值。</a:t>
            </a:r>
          </a:p>
        </p:txBody>
      </p:sp>
      <p:sp>
        <p:nvSpPr>
          <p:cNvPr id="7" name="矩形 6"/>
          <p:cNvSpPr/>
          <p:nvPr/>
        </p:nvSpPr>
        <p:spPr>
          <a:xfrm>
            <a:off x="899592" y="3232052"/>
            <a:ext cx="7128792" cy="3186065"/>
          </a:xfrm>
          <a:prstGeom prst="rect">
            <a:avLst/>
          </a:prstGeom>
        </p:spPr>
        <p:txBody>
          <a:bodyPr wrap="square">
            <a:spAutoFit/>
          </a:bodyPr>
          <a:lstStyle/>
          <a:p>
            <a:pPr>
              <a:lnSpc>
                <a:spcPct val="200000"/>
              </a:lnSpc>
              <a:spcBef>
                <a:spcPct val="20000"/>
              </a:spcBef>
            </a:pPr>
            <a:r>
              <a:rPr lang="zh-CN" altLang="en-US" sz="2600" b="1" dirty="0">
                <a:solidFill>
                  <a:srgbClr val="CC0000"/>
                </a:solidFill>
                <a:latin typeface="华文楷体" panose="02010600040101010101" pitchFamily="2" charset="-122"/>
                <a:ea typeface="华文楷体" panose="02010600040101010101" pitchFamily="2" charset="-122"/>
              </a:rPr>
              <a:t>例如</a:t>
            </a:r>
            <a:r>
              <a:rPr lang="en-US" altLang="zh-CN" sz="2600" b="1" dirty="0">
                <a:solidFill>
                  <a:srgbClr val="CC0000"/>
                </a:solidFill>
                <a:latin typeface="华文楷体" panose="02010600040101010101" pitchFamily="2" charset="-122"/>
                <a:ea typeface="华文楷体" panose="02010600040101010101" pitchFamily="2" charset="-122"/>
              </a:rPr>
              <a:t>:  </a:t>
            </a:r>
            <a:r>
              <a:rPr lang="en-US" altLang="zh-CN" sz="2600" b="1" dirty="0" err="1">
                <a:solidFill>
                  <a:srgbClr val="CC0000"/>
                </a:solidFill>
                <a:latin typeface="华文楷体" panose="02010600040101010101" pitchFamily="2" charset="-122"/>
                <a:ea typeface="华文楷体" panose="02010600040101010101" pitchFamily="2" charset="-122"/>
              </a:rPr>
              <a:t>int</a:t>
            </a:r>
            <a:r>
              <a:rPr lang="en-US" altLang="zh-CN" sz="2600" b="1" dirty="0">
                <a:solidFill>
                  <a:srgbClr val="CC0000"/>
                </a:solidFill>
                <a:latin typeface="华文楷体" panose="02010600040101010101" pitchFamily="2" charset="-122"/>
                <a:ea typeface="华文楷体" panose="02010600040101010101" pitchFamily="2" charset="-122"/>
              </a:rPr>
              <a:t> a</a:t>
            </a:r>
            <a:r>
              <a:rPr lang="zh-CN" altLang="en-US" sz="2600" b="1" dirty="0">
                <a:solidFill>
                  <a:srgbClr val="CC0000"/>
                </a:solidFill>
                <a:latin typeface="华文楷体" panose="02010600040101010101" pitchFamily="2" charset="-122"/>
                <a:ea typeface="华文楷体" panose="02010600040101010101" pitchFamily="2" charset="-122"/>
              </a:rPr>
              <a:t>［</a:t>
            </a:r>
            <a:r>
              <a:rPr lang="en-US" altLang="zh-CN" sz="2600" b="1" dirty="0">
                <a:solidFill>
                  <a:srgbClr val="CC0000"/>
                </a:solidFill>
                <a:latin typeface="华文楷体" panose="02010600040101010101" pitchFamily="2" charset="-122"/>
                <a:ea typeface="华文楷体" panose="02010600040101010101" pitchFamily="2" charset="-122"/>
              </a:rPr>
              <a:t>10</a:t>
            </a:r>
            <a:r>
              <a:rPr lang="zh-CN" altLang="en-US" sz="2600" b="1" dirty="0">
                <a:solidFill>
                  <a:srgbClr val="CC0000"/>
                </a:solidFill>
                <a:latin typeface="华文楷体" panose="02010600040101010101" pitchFamily="2" charset="-122"/>
                <a:ea typeface="华文楷体" panose="02010600040101010101" pitchFamily="2" charset="-122"/>
              </a:rPr>
              <a:t>］</a:t>
            </a:r>
            <a:r>
              <a:rPr lang="en-US" altLang="zh-CN" sz="2600" b="1" dirty="0">
                <a:solidFill>
                  <a:srgbClr val="CC0000"/>
                </a:solidFill>
                <a:latin typeface="华文楷体" panose="02010600040101010101" pitchFamily="2" charset="-122"/>
                <a:ea typeface="华文楷体" panose="02010600040101010101" pitchFamily="2" charset="-122"/>
              </a:rPr>
              <a:t>={0</a:t>
            </a:r>
            <a:r>
              <a:rPr lang="zh-CN" altLang="en-US" sz="2600" b="1" dirty="0">
                <a:solidFill>
                  <a:srgbClr val="CC0000"/>
                </a:solidFill>
                <a:latin typeface="华文楷体" panose="02010600040101010101" pitchFamily="2" charset="-122"/>
                <a:ea typeface="华文楷体" panose="02010600040101010101" pitchFamily="2" charset="-122"/>
              </a:rPr>
              <a:t>，</a:t>
            </a:r>
            <a:r>
              <a:rPr lang="en-US" altLang="zh-CN" sz="2600" b="1" dirty="0">
                <a:solidFill>
                  <a:srgbClr val="CC0000"/>
                </a:solidFill>
                <a:latin typeface="华文楷体" panose="02010600040101010101" pitchFamily="2" charset="-122"/>
                <a:ea typeface="华文楷体" panose="02010600040101010101" pitchFamily="2" charset="-122"/>
              </a:rPr>
              <a:t>1</a:t>
            </a:r>
            <a:r>
              <a:rPr lang="zh-CN" altLang="en-US" sz="2600" b="1" dirty="0">
                <a:solidFill>
                  <a:srgbClr val="CC0000"/>
                </a:solidFill>
                <a:latin typeface="华文楷体" panose="02010600040101010101" pitchFamily="2" charset="-122"/>
                <a:ea typeface="华文楷体" panose="02010600040101010101" pitchFamily="2" charset="-122"/>
              </a:rPr>
              <a:t>，</a:t>
            </a:r>
            <a:r>
              <a:rPr lang="en-US" altLang="zh-CN" sz="2600" b="1" dirty="0">
                <a:solidFill>
                  <a:srgbClr val="CC0000"/>
                </a:solidFill>
                <a:latin typeface="华文楷体" panose="02010600040101010101" pitchFamily="2" charset="-122"/>
                <a:ea typeface="华文楷体" panose="02010600040101010101" pitchFamily="2" charset="-122"/>
              </a:rPr>
              <a:t>2</a:t>
            </a:r>
            <a:r>
              <a:rPr lang="zh-CN" altLang="en-US" sz="2600" b="1" dirty="0">
                <a:solidFill>
                  <a:srgbClr val="CC0000"/>
                </a:solidFill>
                <a:latin typeface="华文楷体" panose="02010600040101010101" pitchFamily="2" charset="-122"/>
                <a:ea typeface="华文楷体" panose="02010600040101010101" pitchFamily="2" charset="-122"/>
              </a:rPr>
              <a:t>，</a:t>
            </a:r>
            <a:r>
              <a:rPr lang="en-US" altLang="zh-CN" sz="2600" b="1" dirty="0">
                <a:solidFill>
                  <a:srgbClr val="CC0000"/>
                </a:solidFill>
                <a:latin typeface="华文楷体" panose="02010600040101010101" pitchFamily="2" charset="-122"/>
                <a:ea typeface="华文楷体" panose="02010600040101010101" pitchFamily="2" charset="-122"/>
              </a:rPr>
              <a:t>3</a:t>
            </a:r>
            <a:r>
              <a:rPr lang="zh-CN" altLang="en-US" sz="2600" b="1" dirty="0">
                <a:solidFill>
                  <a:srgbClr val="CC0000"/>
                </a:solidFill>
                <a:latin typeface="华文楷体" panose="02010600040101010101" pitchFamily="2" charset="-122"/>
                <a:ea typeface="华文楷体" panose="02010600040101010101" pitchFamily="2" charset="-122"/>
              </a:rPr>
              <a:t>，</a:t>
            </a:r>
            <a:r>
              <a:rPr lang="en-US" altLang="zh-CN" sz="2600" b="1" dirty="0">
                <a:solidFill>
                  <a:srgbClr val="CC0000"/>
                </a:solidFill>
                <a:latin typeface="华文楷体" panose="02010600040101010101" pitchFamily="2" charset="-122"/>
                <a:ea typeface="华文楷体" panose="02010600040101010101" pitchFamily="2" charset="-122"/>
              </a:rPr>
              <a:t>4};</a:t>
            </a:r>
            <a:r>
              <a:rPr lang="en-US" altLang="zh-CN" sz="2600" dirty="0">
                <a:latin typeface="华文楷体" panose="02010600040101010101" pitchFamily="2" charset="-122"/>
                <a:ea typeface="华文楷体" panose="02010600040101010101" pitchFamily="2" charset="-122"/>
              </a:rPr>
              <a:t>    </a:t>
            </a:r>
          </a:p>
          <a:p>
            <a:pPr>
              <a:lnSpc>
                <a:spcPct val="200000"/>
              </a:lnSpc>
              <a:spcBef>
                <a:spcPts val="0"/>
              </a:spcBef>
            </a:pPr>
            <a:r>
              <a:rPr lang="zh-CN" altLang="en-US" sz="2600" dirty="0" smtClean="0">
                <a:latin typeface="华文楷体" panose="02010600040101010101" pitchFamily="2" charset="-122"/>
                <a:ea typeface="华文楷体" panose="02010600040101010101" pitchFamily="2" charset="-122"/>
              </a:rPr>
              <a:t>      定义</a:t>
            </a:r>
            <a:r>
              <a:rPr lang="en-US" altLang="zh-CN" sz="2600" dirty="0">
                <a:latin typeface="华文楷体" panose="02010600040101010101" pitchFamily="2" charset="-122"/>
                <a:ea typeface="华文楷体" panose="02010600040101010101" pitchFamily="2" charset="-122"/>
              </a:rPr>
              <a:t>a</a:t>
            </a:r>
            <a:r>
              <a:rPr lang="zh-CN" altLang="en-US" sz="2600" dirty="0">
                <a:latin typeface="华文楷体" panose="02010600040101010101" pitchFamily="2" charset="-122"/>
                <a:ea typeface="华文楷体" panose="02010600040101010101" pitchFamily="2" charset="-122"/>
              </a:rPr>
              <a:t>数组有</a:t>
            </a:r>
            <a:r>
              <a:rPr lang="en-US" altLang="zh-CN" sz="2600" dirty="0">
                <a:latin typeface="华文楷体" panose="02010600040101010101" pitchFamily="2" charset="-122"/>
                <a:ea typeface="华文楷体" panose="02010600040101010101" pitchFamily="2" charset="-122"/>
              </a:rPr>
              <a:t>10</a:t>
            </a:r>
            <a:r>
              <a:rPr lang="zh-CN" altLang="en-US" sz="2600" dirty="0">
                <a:latin typeface="华文楷体" panose="02010600040101010101" pitchFamily="2" charset="-122"/>
                <a:ea typeface="华文楷体" panose="02010600040101010101" pitchFamily="2" charset="-122"/>
              </a:rPr>
              <a:t>个元素，但花括弧内只提供</a:t>
            </a:r>
            <a:r>
              <a:rPr lang="en-US" altLang="zh-CN" sz="2600" dirty="0">
                <a:latin typeface="华文楷体" panose="02010600040101010101" pitchFamily="2" charset="-122"/>
                <a:ea typeface="华文楷体" panose="02010600040101010101" pitchFamily="2" charset="-122"/>
              </a:rPr>
              <a:t>5</a:t>
            </a:r>
            <a:r>
              <a:rPr lang="zh-CN" altLang="en-US" sz="2600" dirty="0">
                <a:latin typeface="华文楷体" panose="02010600040101010101" pitchFamily="2" charset="-122"/>
                <a:ea typeface="华文楷体" panose="02010600040101010101" pitchFamily="2" charset="-122"/>
              </a:rPr>
              <a:t>个初值，这表示只给前面</a:t>
            </a:r>
            <a:r>
              <a:rPr lang="en-US" altLang="zh-CN" sz="2600" dirty="0">
                <a:latin typeface="华文楷体" panose="02010600040101010101" pitchFamily="2" charset="-122"/>
                <a:ea typeface="华文楷体" panose="02010600040101010101" pitchFamily="2" charset="-122"/>
              </a:rPr>
              <a:t>5</a:t>
            </a:r>
            <a:r>
              <a:rPr lang="zh-CN" altLang="en-US" sz="2600" dirty="0">
                <a:latin typeface="华文楷体" panose="02010600040101010101" pitchFamily="2" charset="-122"/>
                <a:ea typeface="华文楷体" panose="02010600040101010101" pitchFamily="2" charset="-122"/>
              </a:rPr>
              <a:t>个元素赋初值，后</a:t>
            </a:r>
            <a:r>
              <a:rPr lang="en-US" altLang="zh-CN" sz="2600" dirty="0">
                <a:latin typeface="华文楷体" panose="02010600040101010101" pitchFamily="2" charset="-122"/>
                <a:ea typeface="华文楷体" panose="02010600040101010101" pitchFamily="2" charset="-122"/>
              </a:rPr>
              <a:t>5</a:t>
            </a:r>
            <a:r>
              <a:rPr lang="zh-CN" altLang="en-US" sz="2600" dirty="0">
                <a:latin typeface="华文楷体" panose="02010600040101010101" pitchFamily="2" charset="-122"/>
                <a:ea typeface="华文楷体" panose="02010600040101010101" pitchFamily="2" charset="-122"/>
              </a:rPr>
              <a:t>个元素值为</a:t>
            </a:r>
            <a:r>
              <a:rPr lang="en-US" altLang="zh-CN" sz="2600" dirty="0">
                <a:latin typeface="华文楷体" panose="02010600040101010101" pitchFamily="2" charset="-122"/>
                <a:ea typeface="华文楷体" panose="02010600040101010101" pitchFamily="2" charset="-122"/>
              </a:rPr>
              <a:t>0</a:t>
            </a:r>
            <a:r>
              <a:rPr lang="zh-CN" altLang="en-US" sz="26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52432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维数组的初始化</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15</a:t>
            </a:fld>
            <a:endParaRPr lang="en-US" altLang="zh-CN"/>
          </a:p>
        </p:txBody>
      </p:sp>
      <p:sp>
        <p:nvSpPr>
          <p:cNvPr id="5" name="矩形 4"/>
          <p:cNvSpPr/>
          <p:nvPr/>
        </p:nvSpPr>
        <p:spPr>
          <a:xfrm>
            <a:off x="539552" y="2395674"/>
            <a:ext cx="7560840" cy="646331"/>
          </a:xfrm>
          <a:prstGeom prst="rect">
            <a:avLst/>
          </a:prstGeom>
        </p:spPr>
        <p:txBody>
          <a:bodyPr wrap="square">
            <a:spAutoFit/>
          </a:bodyPr>
          <a:lstStyle/>
          <a:p>
            <a:pPr>
              <a:lnSpc>
                <a:spcPct val="150000"/>
              </a:lnSpc>
            </a:pPr>
            <a:r>
              <a:rPr lang="en-US" altLang="zh-CN" sz="2400" b="1" dirty="0">
                <a:latin typeface="宋体" panose="02010600030101010101" pitchFamily="2" charset="-122"/>
              </a:rPr>
              <a:t>3</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如果想使一个数组中全部元素值为</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0</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，可以写成</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p>
        </p:txBody>
      </p:sp>
      <p:sp>
        <p:nvSpPr>
          <p:cNvPr id="7" name="矩形 6"/>
          <p:cNvSpPr/>
          <p:nvPr/>
        </p:nvSpPr>
        <p:spPr>
          <a:xfrm>
            <a:off x="899592" y="3232052"/>
            <a:ext cx="7128792" cy="1902059"/>
          </a:xfrm>
          <a:prstGeom prst="rect">
            <a:avLst/>
          </a:prstGeom>
        </p:spPr>
        <p:txBody>
          <a:bodyPr wrap="square">
            <a:spAutoFit/>
          </a:bodyPr>
          <a:lstStyle/>
          <a:p>
            <a:pPr>
              <a:lnSpc>
                <a:spcPct val="150000"/>
              </a:lnSpc>
              <a:spcBef>
                <a:spcPct val="20000"/>
              </a:spcBef>
            </a:pP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a:t>
            </a:r>
            <a:r>
              <a:rPr lang="en-AU" altLang="zh-CN" sz="2400" b="1" dirty="0" err="1">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a</a:t>
            </a:r>
            <a:r>
              <a:rPr lang="zh-CN" altLang="en-AU"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a:t>
            </a: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10</a:t>
            </a:r>
            <a:r>
              <a:rPr lang="zh-CN" altLang="en-AU"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a:t>
            </a: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={0</a:t>
            </a:r>
            <a:r>
              <a:rPr lang="en-AU" altLang="zh-CN" sz="2400" b="1" dirty="0" smtClean="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0, 0, 0, 0, 0, 0, 0, 0, 0</a:t>
            </a: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a:t>
            </a:r>
          </a:p>
          <a:p>
            <a:pPr>
              <a:lnSpc>
                <a:spcPct val="150000"/>
              </a:lnSpc>
              <a:spcBef>
                <a:spcPct val="20000"/>
              </a:spcBef>
            </a:pP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或</a:t>
            </a:r>
          </a:p>
          <a:p>
            <a:pPr>
              <a:lnSpc>
                <a:spcPct val="150000"/>
              </a:lnSpc>
              <a:spcBef>
                <a:spcPct val="20000"/>
              </a:spcBef>
            </a:pPr>
            <a:r>
              <a:rPr lang="en-AU" altLang="zh-CN" sz="2400" b="1" dirty="0" err="1" smtClean="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AU" altLang="zh-CN" sz="2400" b="1" dirty="0" smtClean="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a:t>
            </a: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AU"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a:t>
            </a: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10</a:t>
            </a:r>
            <a:r>
              <a:rPr lang="zh-CN" altLang="en-AU"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a:t>
            </a:r>
            <a:r>
              <a:rPr lang="en-AU" altLang="zh-CN" sz="24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2817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维数组的初始化</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16</a:t>
            </a:fld>
            <a:endParaRPr lang="en-US" altLang="zh-CN"/>
          </a:p>
        </p:txBody>
      </p:sp>
      <p:sp>
        <p:nvSpPr>
          <p:cNvPr id="5" name="矩形 4"/>
          <p:cNvSpPr/>
          <p:nvPr/>
        </p:nvSpPr>
        <p:spPr>
          <a:xfrm>
            <a:off x="539552" y="2395674"/>
            <a:ext cx="7560840" cy="1200329"/>
          </a:xfrm>
          <a:prstGeom prst="rect">
            <a:avLst/>
          </a:prstGeom>
        </p:spPr>
        <p:txBody>
          <a:bodyPr wrap="square">
            <a:spAutoFit/>
          </a:bodyPr>
          <a:lstStyle/>
          <a:p>
            <a:pPr>
              <a:lnSpc>
                <a:spcPct val="150000"/>
              </a:lnSpc>
            </a:pPr>
            <a:r>
              <a:rPr lang="en-US" altLang="zh-CN" sz="2400" b="1" dirty="0" smtClean="0">
                <a:latin typeface="宋体" panose="02010600030101010101" pitchFamily="2" charset="-122"/>
              </a:rPr>
              <a:t>4</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在</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对全部数组元素赋初值时，由于数据的个数已经确定，因此可以不指定数组长度。</a:t>
            </a:r>
          </a:p>
        </p:txBody>
      </p:sp>
      <p:sp>
        <p:nvSpPr>
          <p:cNvPr id="6" name="矩形 5"/>
          <p:cNvSpPr/>
          <p:nvPr/>
        </p:nvSpPr>
        <p:spPr>
          <a:xfrm>
            <a:off x="611560" y="3726250"/>
            <a:ext cx="7488832" cy="2308324"/>
          </a:xfrm>
          <a:prstGeom prst="rect">
            <a:avLst/>
          </a:prstGeom>
        </p:spPr>
        <p:txBody>
          <a:bodyPr wrap="square">
            <a:spAutoFit/>
          </a:bodyPr>
          <a:lstStyle/>
          <a:p>
            <a:pPr>
              <a:lnSpc>
                <a:spcPct val="140000"/>
              </a:lnSpc>
              <a:spcBef>
                <a:spcPct val="20000"/>
              </a:spcBef>
            </a:pPr>
            <a:r>
              <a:rPr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例如</a:t>
            </a:r>
            <a:r>
              <a:rPr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 </a:t>
            </a:r>
            <a:r>
              <a:rPr lang="en-US" altLang="zh-CN" sz="2400" b="1" dirty="0" err="1"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int</a:t>
            </a:r>
            <a:r>
              <a:rPr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 </a:t>
            </a:r>
            <a:r>
              <a:rPr lang="en-US" altLang="zh-CN"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a:t>
            </a:r>
            <a:r>
              <a:rPr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5</a:t>
            </a:r>
            <a:r>
              <a:rPr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={1</a:t>
            </a:r>
            <a:r>
              <a:rPr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2</a:t>
            </a:r>
            <a:r>
              <a:rPr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3</a:t>
            </a:r>
            <a:r>
              <a:rPr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4</a:t>
            </a:r>
            <a:r>
              <a:rPr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r>
              <a:rPr lang="en-US" altLang="zh-CN"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5};</a:t>
            </a:r>
          </a:p>
          <a:p>
            <a:pPr>
              <a:lnSpc>
                <a:spcPct val="140000"/>
              </a:lnSpc>
              <a:spcBef>
                <a:spcPct val="20000"/>
              </a:spcBef>
            </a:pPr>
            <a:r>
              <a:rPr lang="en-US" altLang="zh-CN" sz="2400" b="1" dirty="0">
                <a:latin typeface="华文楷体" panose="02010600040101010101" pitchFamily="2" charset="-122"/>
                <a:ea typeface="华文楷体" panose="02010600040101010101" pitchFamily="2" charset="-122"/>
                <a:cs typeface="Courier New" panose="02070309020205020404" pitchFamily="49" charset="0"/>
              </a:rPr>
              <a:t>   </a:t>
            </a:r>
            <a:r>
              <a:rPr lang="en-US" altLang="zh-CN" sz="2400" b="1" dirty="0" smtClean="0">
                <a:latin typeface="华文楷体" panose="02010600040101010101" pitchFamily="2" charset="-122"/>
                <a:ea typeface="华文楷体" panose="02010600040101010101" pitchFamily="2" charset="-122"/>
                <a:cs typeface="Courier New" panose="02070309020205020404" pitchFamily="49" charset="0"/>
              </a:rPr>
              <a:t>  </a:t>
            </a:r>
            <a:r>
              <a:rPr lang="zh-CN" altLang="en-US" sz="2400" b="1" dirty="0" smtClean="0">
                <a:latin typeface="华文楷体" panose="02010600040101010101" pitchFamily="2" charset="-122"/>
                <a:ea typeface="华文楷体" panose="02010600040101010101" pitchFamily="2" charset="-122"/>
                <a:cs typeface="Courier New" panose="02070309020205020404" pitchFamily="49" charset="0"/>
              </a:rPr>
              <a:t>也</a:t>
            </a:r>
            <a:r>
              <a:rPr lang="zh-CN" altLang="en-US" sz="2400" b="1" dirty="0">
                <a:latin typeface="华文楷体" panose="02010600040101010101" pitchFamily="2" charset="-122"/>
                <a:ea typeface="华文楷体" panose="02010600040101010101" pitchFamily="2" charset="-122"/>
                <a:cs typeface="Courier New" panose="02070309020205020404" pitchFamily="49" charset="0"/>
              </a:rPr>
              <a:t>可以写成</a:t>
            </a:r>
            <a:r>
              <a:rPr lang="zh-CN" altLang="en-US" sz="2400" b="1" dirty="0">
                <a:latin typeface="华文楷体" panose="02010600040101010101" pitchFamily="2" charset="-122"/>
                <a:ea typeface="华文楷体" panose="02010600040101010101" pitchFamily="2" charset="-122"/>
              </a:rPr>
              <a:t>  </a:t>
            </a:r>
            <a:r>
              <a:rPr lang="en-US" altLang="zh-CN" sz="2400" b="1" dirty="0" err="1">
                <a:latin typeface="华文楷体" panose="02010600040101010101" pitchFamily="2" charset="-122"/>
                <a:ea typeface="华文楷体" panose="02010600040101010101" pitchFamily="2" charset="-122"/>
                <a:cs typeface="Times New Roman" panose="02020603050405020304" pitchFamily="18" charset="0"/>
              </a:rPr>
              <a:t>int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5};</a:t>
            </a:r>
            <a:r>
              <a:rPr lang="en-US" altLang="zh-CN" sz="2400" b="1"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cs typeface="Courier New" panose="02070309020205020404" pitchFamily="49" charset="0"/>
              </a:rPr>
              <a:t> </a:t>
            </a:r>
          </a:p>
          <a:p>
            <a:pPr>
              <a:lnSpc>
                <a:spcPct val="140000"/>
              </a:lnSpc>
              <a:spcBef>
                <a:spcPct val="20000"/>
              </a:spcBef>
            </a:pPr>
            <a:r>
              <a:rPr lang="en-US" altLang="zh-CN" sz="2400" b="1" dirty="0">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    </a:t>
            </a:r>
            <a:r>
              <a:rPr lang="en-US" altLang="zh-CN" sz="2400" b="1" dirty="0" err="1" smtClean="0">
                <a:latin typeface="华文楷体" panose="02010600040101010101" pitchFamily="2" charset="-122"/>
                <a:ea typeface="华文楷体" panose="02010600040101010101" pitchFamily="2" charset="-122"/>
              </a:rPr>
              <a:t>int</a:t>
            </a:r>
            <a:r>
              <a:rPr lang="en-US" altLang="zh-CN" sz="2400" b="1" dirty="0" smtClean="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10</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5};  </a:t>
            </a:r>
            <a:r>
              <a:rPr lang="zh-CN" altLang="en-US" sz="2400" dirty="0">
                <a:latin typeface="华文楷体" panose="02010600040101010101" pitchFamily="2" charset="-122"/>
                <a:ea typeface="华文楷体" panose="02010600040101010101" pitchFamily="2" charset="-122"/>
              </a:rPr>
              <a:t>只初始化前</a:t>
            </a: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个元素，后</a:t>
            </a: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个元素为</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45891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176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例：</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用数组来处理求斐波那契</a:t>
            </a:r>
            <a:r>
              <a:rPr lang="en-US" altLang="zh-CN"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Fibonacci </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数列</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问题。</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17</a:t>
            </a:fld>
            <a:endParaRPr lang="en-US" altLang="zh-CN"/>
          </a:p>
        </p:txBody>
      </p:sp>
      <p:sp>
        <p:nvSpPr>
          <p:cNvPr id="3" name="矩形 2"/>
          <p:cNvSpPr/>
          <p:nvPr/>
        </p:nvSpPr>
        <p:spPr>
          <a:xfrm>
            <a:off x="1763688" y="3152089"/>
            <a:ext cx="4572000" cy="1953420"/>
          </a:xfrm>
          <a:prstGeom prst="rect">
            <a:avLst/>
          </a:prstGeom>
        </p:spPr>
        <p:txBody>
          <a:bodyPr>
            <a:spAutoFit/>
          </a:bodyPr>
          <a:lstStyle/>
          <a:p>
            <a:pPr>
              <a:lnSpc>
                <a:spcPct val="150000"/>
              </a:lnSpc>
            </a:pPr>
            <a:r>
              <a:rPr lang="en-US" altLang="zh-CN" sz="28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F(1</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n=1)</a:t>
            </a:r>
          </a:p>
          <a:p>
            <a:pPr>
              <a:lnSpc>
                <a:spcPct val="150000"/>
              </a:lnSpc>
            </a:pPr>
            <a:r>
              <a:rPr lang="en-US" altLang="zh-CN" sz="28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F(2</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n=2)</a:t>
            </a:r>
          </a:p>
          <a:p>
            <a:pPr>
              <a:lnSpc>
                <a:spcPct val="150000"/>
              </a:lnSpc>
            </a:pPr>
            <a:r>
              <a:rPr lang="en-US" altLang="zh-CN" sz="28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F(n</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)=F(n-1)+F(n-2)  (n≥3) </a:t>
            </a:r>
            <a:endParaRPr lang="zh-CN" altLang="en-US" sz="2800" dirty="0"/>
          </a:p>
        </p:txBody>
      </p:sp>
      <p:sp>
        <p:nvSpPr>
          <p:cNvPr id="9" name="左大括号 8"/>
          <p:cNvSpPr/>
          <p:nvPr/>
        </p:nvSpPr>
        <p:spPr>
          <a:xfrm>
            <a:off x="1196619" y="3228863"/>
            <a:ext cx="360040" cy="1985304"/>
          </a:xfrm>
          <a:prstGeom prst="leftBrace">
            <a:avLst>
              <a:gd name="adj1" fmla="val 23298"/>
              <a:gd name="adj2" fmla="val 50000"/>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58470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176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例：</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用数组来处理求斐波那契</a:t>
            </a:r>
            <a:r>
              <a:rPr lang="en-US" altLang="zh-CN"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Fibonacci </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数列</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问题。</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18</a:t>
            </a:fld>
            <a:endParaRPr lang="en-US" altLang="zh-CN"/>
          </a:p>
        </p:txBody>
      </p:sp>
      <p:sp>
        <p:nvSpPr>
          <p:cNvPr id="11" name="矩形 10"/>
          <p:cNvSpPr/>
          <p:nvPr/>
        </p:nvSpPr>
        <p:spPr>
          <a:xfrm>
            <a:off x="1835696" y="2455923"/>
            <a:ext cx="4828735" cy="4027128"/>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lnSpc>
                <a:spcPct val="150000"/>
              </a:lnSpc>
            </a:pPr>
            <a:r>
              <a:rPr lang="en-US" altLang="zh-CN" sz="2800" b="1" dirty="0" err="1" smtClean="0">
                <a:solidFill>
                  <a:schemeClr val="tx1"/>
                </a:solidFill>
                <a:latin typeface="Times New Roman" panose="02020603050405020304" pitchFamily="18" charset="0"/>
                <a:cs typeface="Times New Roman" panose="02020603050405020304" pitchFamily="18" charset="0"/>
              </a:rPr>
              <a:t>int</a:t>
            </a:r>
            <a:r>
              <a:rPr lang="en-US" altLang="zh-CN" sz="2800" b="1" dirty="0" smtClean="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smtClean="0">
                <a:solidFill>
                  <a:schemeClr val="tx1"/>
                </a:solidFill>
                <a:latin typeface="Times New Roman" panose="02020603050405020304" pitchFamily="18" charset="0"/>
                <a:cs typeface="Times New Roman" panose="02020603050405020304" pitchFamily="18" charset="0"/>
              </a:rPr>
              <a:t>;   </a:t>
            </a:r>
            <a:r>
              <a:rPr lang="en-US" altLang="zh-CN" sz="2800" b="1" dirty="0" err="1" smtClean="0">
                <a:solidFill>
                  <a:schemeClr val="tx1"/>
                </a:solidFill>
                <a:latin typeface="Times New Roman" panose="02020603050405020304" pitchFamily="18" charset="0"/>
                <a:cs typeface="Times New Roman" panose="02020603050405020304" pitchFamily="18" charset="0"/>
              </a:rPr>
              <a:t>int</a:t>
            </a:r>
            <a:r>
              <a:rPr lang="en-US" altLang="zh-CN" sz="2800" b="1" dirty="0" smtClean="0">
                <a:solidFill>
                  <a:schemeClr val="tx1"/>
                </a:solidFill>
                <a:latin typeface="Times New Roman" panose="02020603050405020304" pitchFamily="18" charset="0"/>
                <a:cs typeface="Times New Roman" panose="02020603050405020304" pitchFamily="18" charset="0"/>
              </a:rPr>
              <a:t> </a:t>
            </a:r>
            <a:r>
              <a:rPr lang="en-US" altLang="zh-CN" sz="2800" b="1" dirty="0">
                <a:solidFill>
                  <a:schemeClr val="tx1"/>
                </a:solidFill>
                <a:latin typeface="Times New Roman" panose="02020603050405020304" pitchFamily="18" charset="0"/>
                <a:cs typeface="Times New Roman" panose="02020603050405020304" pitchFamily="18" charset="0"/>
              </a:rPr>
              <a:t>f</a:t>
            </a:r>
            <a:r>
              <a:rPr lang="zh-CN" altLang="en-US" sz="2800" b="1" dirty="0" smtClean="0">
                <a:solidFill>
                  <a:schemeClr val="tx1"/>
                </a:solidFill>
                <a:latin typeface="Times New Roman" panose="02020603050405020304" pitchFamily="18" charset="0"/>
                <a:cs typeface="Times New Roman" panose="02020603050405020304" pitchFamily="18" charset="0"/>
              </a:rPr>
              <a:t>［</a:t>
            </a:r>
            <a:r>
              <a:rPr lang="en-US" altLang="zh-CN" sz="2800" b="1" dirty="0" smtClean="0">
                <a:solidFill>
                  <a:schemeClr val="tx1"/>
                </a:solidFill>
                <a:latin typeface="Times New Roman" panose="02020603050405020304" pitchFamily="18" charset="0"/>
                <a:cs typeface="Times New Roman" panose="02020603050405020304" pitchFamily="18" charset="0"/>
              </a:rPr>
              <a:t>40</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={1</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1</a:t>
            </a:r>
            <a:r>
              <a:rPr lang="en-US" altLang="zh-CN" sz="2800" b="1"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altLang="zh-CN" sz="2800" b="1" dirty="0" smtClean="0">
                <a:solidFill>
                  <a:schemeClr val="tx1"/>
                </a:solidFill>
                <a:latin typeface="Times New Roman" panose="02020603050405020304" pitchFamily="18" charset="0"/>
                <a:cs typeface="Times New Roman" panose="02020603050405020304" pitchFamily="18" charset="0"/>
              </a:rPr>
              <a:t>for(</a:t>
            </a:r>
            <a:r>
              <a:rPr lang="en-US" altLang="zh-CN" sz="2800" b="1" dirty="0" err="1" smtClean="0">
                <a:solidFill>
                  <a:schemeClr val="tx1"/>
                </a:solidFill>
                <a:latin typeface="Times New Roman" panose="02020603050405020304" pitchFamily="18" charset="0"/>
                <a:cs typeface="Times New Roman" panose="02020603050405020304" pitchFamily="18" charset="0"/>
              </a:rPr>
              <a:t>i</a:t>
            </a:r>
            <a:r>
              <a:rPr lang="en-US" altLang="zh-CN" sz="2800" b="1" dirty="0" smtClean="0">
                <a:solidFill>
                  <a:schemeClr val="tx1"/>
                </a:solidFill>
                <a:latin typeface="Times New Roman" panose="02020603050405020304" pitchFamily="18" charset="0"/>
                <a:cs typeface="Times New Roman" panose="02020603050405020304" pitchFamily="18" charset="0"/>
              </a:rPr>
              <a:t>=2;i&lt;40;i</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altLang="zh-CN" sz="2800" b="1" dirty="0" smtClean="0">
                <a:solidFill>
                  <a:schemeClr val="tx1"/>
                </a:solidFill>
                <a:latin typeface="Times New Roman" panose="02020603050405020304" pitchFamily="18" charset="0"/>
                <a:cs typeface="Times New Roman" panose="02020603050405020304" pitchFamily="18" charset="0"/>
              </a:rPr>
              <a:t>      f</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=f</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i-2</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+f</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i-1</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altLang="zh-CN" sz="2800" b="1" dirty="0" smtClean="0">
                <a:solidFill>
                  <a:schemeClr val="tx1"/>
                </a:solidFill>
                <a:latin typeface="Times New Roman" panose="02020603050405020304" pitchFamily="18" charset="0"/>
                <a:cs typeface="Times New Roman" panose="02020603050405020304" pitchFamily="18" charset="0"/>
              </a:rPr>
              <a:t>for(</a:t>
            </a:r>
            <a:r>
              <a:rPr lang="en-US" altLang="zh-CN" sz="2800" b="1" dirty="0" err="1" smtClean="0">
                <a:solidFill>
                  <a:schemeClr val="tx1"/>
                </a:solidFill>
                <a:latin typeface="Times New Roman" panose="02020603050405020304" pitchFamily="18" charset="0"/>
                <a:cs typeface="Times New Roman" panose="02020603050405020304" pitchFamily="18" charset="0"/>
              </a:rPr>
              <a:t>i</a:t>
            </a:r>
            <a:r>
              <a:rPr lang="en-US" altLang="zh-CN" sz="2800" b="1" dirty="0" smtClean="0">
                <a:solidFill>
                  <a:schemeClr val="tx1"/>
                </a:solidFill>
                <a:latin typeface="Times New Roman" panose="02020603050405020304" pitchFamily="18" charset="0"/>
                <a:cs typeface="Times New Roman" panose="02020603050405020304" pitchFamily="18" charset="0"/>
              </a:rPr>
              <a:t>=0;i&lt;40;i++)  </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smtClean="0">
                <a:solidFill>
                  <a:schemeClr val="tx1"/>
                </a:solidFill>
                <a:latin typeface="Times New Roman" panose="02020603050405020304" pitchFamily="18" charset="0"/>
                <a:cs typeface="Times New Roman" panose="02020603050405020304" pitchFamily="18" charset="0"/>
              </a:rPr>
              <a:t>if(i%4==</a:t>
            </a:r>
            <a:r>
              <a:rPr lang="en-US" altLang="zh-CN" sz="2800" b="1" dirty="0">
                <a:solidFill>
                  <a:schemeClr val="tx1"/>
                </a:solidFill>
                <a:latin typeface="Times New Roman" panose="02020603050405020304" pitchFamily="18" charset="0"/>
                <a:cs typeface="Times New Roman" panose="02020603050405020304" pitchFamily="18" charset="0"/>
              </a:rPr>
              <a:t>0) </a:t>
            </a:r>
            <a:r>
              <a:rPr lang="en-US" altLang="zh-CN" sz="2800" b="1" dirty="0" err="1">
                <a:solidFill>
                  <a:schemeClr val="tx1"/>
                </a:solidFill>
                <a:latin typeface="Times New Roman" panose="02020603050405020304" pitchFamily="18" charset="0"/>
                <a:cs typeface="Times New Roman" panose="02020603050405020304" pitchFamily="18" charset="0"/>
              </a:rPr>
              <a:t>printf</a:t>
            </a:r>
            <a:r>
              <a:rPr lang="en-US" altLang="zh-CN" sz="2800" b="1" dirty="0">
                <a:solidFill>
                  <a:schemeClr val="tx1"/>
                </a:solidFill>
                <a:latin typeface="Times New Roman" panose="02020603050405020304" pitchFamily="18" charset="0"/>
                <a:cs typeface="Times New Roman" panose="02020603050405020304" pitchFamily="18" charset="0"/>
              </a:rPr>
              <a:t>(″</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n″);</a:t>
            </a:r>
          </a:p>
          <a:p>
            <a:pPr algn="just">
              <a:lnSpc>
                <a:spcPct val="150000"/>
              </a:lnSpc>
            </a:pP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printf</a:t>
            </a:r>
            <a:r>
              <a:rPr lang="en-US" altLang="zh-CN" sz="2800" b="1" dirty="0">
                <a:solidFill>
                  <a:schemeClr val="tx1"/>
                </a:solidFill>
                <a:latin typeface="Times New Roman" panose="02020603050405020304" pitchFamily="18" charset="0"/>
                <a:cs typeface="Times New Roman" panose="02020603050405020304" pitchFamily="18" charset="0"/>
              </a:rPr>
              <a:t>(″%12d″</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f</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smtClean="0">
                <a:solidFill>
                  <a:schemeClr val="tx1"/>
                </a:solidFill>
                <a:latin typeface="Times New Roman" panose="02020603050405020304" pitchFamily="18" charset="0"/>
                <a:cs typeface="Times New Roman" panose="02020603050405020304" pitchFamily="18" charset="0"/>
              </a:rPr>
              <a:t>)  }</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96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176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例：</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输入</a:t>
            </a:r>
            <a:r>
              <a:rPr lang="en-US" altLang="zh-CN"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N</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个数</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用冒泡法（</a:t>
            </a:r>
            <a:r>
              <a:rPr lang="en-US" altLang="zh-CN"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bubble sort</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）对这</a:t>
            </a:r>
            <a:r>
              <a:rPr lang="en-US" altLang="zh-CN"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N</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个数</a:t>
            </a:r>
            <a:r>
              <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排序</a:t>
            </a:r>
            <a:r>
              <a:rPr lang="en-US" altLang="zh-CN"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由小到大</a:t>
            </a:r>
            <a:r>
              <a:rPr lang="en-US" altLang="zh-CN"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19</a:t>
            </a:fld>
            <a:endParaRPr lang="en-US" altLang="zh-CN"/>
          </a:p>
        </p:txBody>
      </p:sp>
      <p:sp>
        <p:nvSpPr>
          <p:cNvPr id="3" name="矩形 2"/>
          <p:cNvSpPr/>
          <p:nvPr/>
        </p:nvSpPr>
        <p:spPr>
          <a:xfrm>
            <a:off x="575438" y="3110286"/>
            <a:ext cx="8173026" cy="3416320"/>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排序：</a:t>
            </a:r>
            <a:r>
              <a:rPr lang="zh-CN" altLang="en-US" sz="2400" dirty="0" smtClean="0">
                <a:latin typeface="华文楷体" panose="02010600040101010101" pitchFamily="2" charset="-122"/>
                <a:ea typeface="华文楷体" panose="02010600040101010101" pitchFamily="2" charset="-122"/>
              </a:rPr>
              <a:t>排序问题是程序设计中的典型问题之一，它有很广泛的应用，比如给你一组学生成绩，要你输出前</a:t>
            </a:r>
            <a:r>
              <a:rPr lang="en-US" altLang="zh-CN" sz="2400" dirty="0" smtClean="0">
                <a:latin typeface="华文楷体" panose="02010600040101010101" pitchFamily="2" charset="-122"/>
                <a:ea typeface="华文楷体" panose="02010600040101010101" pitchFamily="2" charset="-122"/>
              </a:rPr>
              <a:t>2 0 </a:t>
            </a:r>
            <a:r>
              <a:rPr lang="zh-CN" altLang="en-US" sz="2400" dirty="0" smtClean="0">
                <a:latin typeface="华文楷体" panose="02010600040101010101" pitchFamily="2" charset="-122"/>
                <a:ea typeface="华文楷体" panose="02010600040101010101" pitchFamily="2" charset="-122"/>
              </a:rPr>
              <a:t>名的成绩。这时你就要用到</a:t>
            </a:r>
            <a:r>
              <a:rPr lang="zh-CN" altLang="en-US" sz="2400" dirty="0">
                <a:latin typeface="华文楷体" panose="02010600040101010101" pitchFamily="2" charset="-122"/>
                <a:ea typeface="华文楷体" panose="02010600040101010101" pitchFamily="2" charset="-122"/>
              </a:rPr>
              <a:t>排序</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        所谓</a:t>
            </a:r>
            <a:r>
              <a:rPr lang="zh-CN" altLang="en-US" sz="2400" dirty="0">
                <a:latin typeface="华文楷体" panose="02010600040101010101" pitchFamily="2" charset="-122"/>
                <a:ea typeface="华文楷体" panose="02010600040101010101" pitchFamily="2" charset="-122"/>
              </a:rPr>
              <a:t>排序就是将数组中的各元素的值按从小到大的顺序或按从大到小的顺序重新排列</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        排序</a:t>
            </a:r>
            <a:r>
              <a:rPr lang="zh-CN" altLang="en-US" sz="2400" dirty="0">
                <a:latin typeface="华文楷体" panose="02010600040101010101" pitchFamily="2" charset="-122"/>
                <a:ea typeface="华文楷体" panose="02010600040101010101" pitchFamily="2" charset="-122"/>
              </a:rPr>
              <a:t>过程一般都要进行元素值的比较和元素值的交换</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6643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为什么要用数组</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a:t>
            </a:fld>
            <a:endParaRPr lang="en-US" altLang="zh-CN"/>
          </a:p>
        </p:txBody>
      </p:sp>
      <p:sp>
        <p:nvSpPr>
          <p:cNvPr id="3" name="矩形 2"/>
          <p:cNvSpPr/>
          <p:nvPr/>
        </p:nvSpPr>
        <p:spPr>
          <a:xfrm>
            <a:off x="417240" y="1772816"/>
            <a:ext cx="7523802" cy="4616648"/>
          </a:xfrm>
          <a:prstGeom prst="rect">
            <a:avLst/>
          </a:prstGeom>
        </p:spPr>
        <p:txBody>
          <a:bodyPr wrap="square">
            <a:spAutoFit/>
          </a:bodyPr>
          <a:lstStyle/>
          <a:p>
            <a:pPr indent="457200">
              <a:lnSpc>
                <a:spcPct val="150000"/>
              </a:lnSpc>
            </a:pPr>
            <a:r>
              <a:rPr lang="zh-CN" altLang="en-US" sz="2800" dirty="0" smtClean="0">
                <a:latin typeface="华文楷体" panose="02010600040101010101" pitchFamily="2" charset="-122"/>
                <a:ea typeface="华文楷体" panose="02010600040101010101" pitchFamily="2" charset="-122"/>
              </a:rPr>
              <a:t>为了处理</a:t>
            </a:r>
            <a:r>
              <a:rPr lang="zh-CN" altLang="en-US" sz="2800" dirty="0" smtClean="0">
                <a:solidFill>
                  <a:srgbClr val="C00000"/>
                </a:solidFill>
                <a:latin typeface="华文楷体" panose="02010600040101010101" pitchFamily="2" charset="-122"/>
                <a:ea typeface="华文楷体" panose="02010600040101010101" pitchFamily="2" charset="-122"/>
              </a:rPr>
              <a:t>大量的</a:t>
            </a:r>
            <a:r>
              <a:rPr lang="zh-CN" altLang="en-US" sz="2800" dirty="0" smtClean="0">
                <a:latin typeface="华文楷体" panose="02010600040101010101" pitchFamily="2" charset="-122"/>
                <a:ea typeface="华文楷体" panose="02010600040101010101" pitchFamily="2" charset="-122"/>
              </a:rPr>
              <a:t>、</a:t>
            </a:r>
            <a:r>
              <a:rPr lang="zh-CN" altLang="en-US" sz="2800" dirty="0" smtClean="0">
                <a:solidFill>
                  <a:srgbClr val="C00000"/>
                </a:solidFill>
                <a:latin typeface="华文楷体" panose="02010600040101010101" pitchFamily="2" charset="-122"/>
                <a:ea typeface="华文楷体" panose="02010600040101010101" pitchFamily="2" charset="-122"/>
              </a:rPr>
              <a:t>相同数据类型</a:t>
            </a:r>
            <a:r>
              <a:rPr lang="zh-CN" altLang="en-US" sz="2800" dirty="0" smtClean="0">
                <a:latin typeface="华文楷体" panose="02010600040101010101" pitchFamily="2" charset="-122"/>
                <a:ea typeface="华文楷体" panose="02010600040101010101" pitchFamily="2" charset="-122"/>
              </a:rPr>
              <a:t>的数据，编程语言为我们提供了</a:t>
            </a:r>
            <a:r>
              <a:rPr lang="zh-CN" altLang="en-US" sz="2800" dirty="0" smtClean="0">
                <a:solidFill>
                  <a:srgbClr val="C00000"/>
                </a:solidFill>
                <a:latin typeface="华文楷体" panose="02010600040101010101" pitchFamily="2" charset="-122"/>
                <a:ea typeface="华文楷体" panose="02010600040101010101" pitchFamily="2" charset="-122"/>
              </a:rPr>
              <a:t>数组（</a:t>
            </a:r>
            <a:r>
              <a:rPr lang="en-US" altLang="zh-CN" sz="2800" dirty="0" smtClean="0">
                <a:solidFill>
                  <a:srgbClr val="C00000"/>
                </a:solidFill>
                <a:latin typeface="华文楷体" panose="02010600040101010101" pitchFamily="2" charset="-122"/>
                <a:ea typeface="华文楷体" panose="02010600040101010101" pitchFamily="2" charset="-122"/>
              </a:rPr>
              <a:t>array</a:t>
            </a:r>
            <a:r>
              <a:rPr lang="zh-CN" altLang="en-US" sz="2800" dirty="0" smtClean="0">
                <a:solidFill>
                  <a:srgbClr val="C00000"/>
                </a:solidFill>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这样的数据结构。</a:t>
            </a:r>
            <a:endParaRPr lang="en-US" altLang="zh-CN" sz="2800" dirty="0" smtClean="0">
              <a:latin typeface="华文楷体" panose="02010600040101010101" pitchFamily="2" charset="-122"/>
              <a:ea typeface="华文楷体" panose="02010600040101010101" pitchFamily="2" charset="-122"/>
            </a:endParaRPr>
          </a:p>
          <a:p>
            <a:pPr indent="457200">
              <a:lnSpc>
                <a:spcPct val="150000"/>
              </a:lnSpc>
            </a:pPr>
            <a:r>
              <a:rPr lang="zh-CN" altLang="en-US" sz="2800" dirty="0" smtClean="0">
                <a:latin typeface="华文楷体" panose="02010600040101010101" pitchFamily="2" charset="-122"/>
                <a:ea typeface="华文楷体" panose="02010600040101010101" pitchFamily="2" charset="-122"/>
              </a:rPr>
              <a:t>数组就是</a:t>
            </a:r>
            <a:r>
              <a:rPr lang="zh-CN" altLang="en-US" sz="2800" dirty="0">
                <a:latin typeface="华文楷体" panose="02010600040101010101" pitchFamily="2" charset="-122"/>
                <a:ea typeface="华文楷体" panose="02010600040101010101" pitchFamily="2" charset="-122"/>
              </a:rPr>
              <a:t>一组具有固定数目的、有序的、类型相同的数据的集合</a:t>
            </a:r>
            <a:r>
              <a:rPr lang="zh-CN" altLang="en-US" sz="2800" dirty="0" smtClean="0">
                <a:latin typeface="华文楷体" panose="02010600040101010101" pitchFamily="2" charset="-122"/>
                <a:ea typeface="华文楷体" panose="02010600040101010101" pitchFamily="2" charset="-122"/>
              </a:rPr>
              <a:t>。数组</a:t>
            </a:r>
            <a:r>
              <a:rPr lang="zh-CN" altLang="en-US" sz="2800" dirty="0">
                <a:latin typeface="华文楷体" panose="02010600040101010101" pitchFamily="2" charset="-122"/>
                <a:ea typeface="华文楷体" panose="02010600040101010101" pitchFamily="2" charset="-122"/>
              </a:rPr>
              <a:t>可以分为</a:t>
            </a:r>
            <a:r>
              <a:rPr lang="zh-CN" altLang="en-US" sz="2800" dirty="0">
                <a:solidFill>
                  <a:srgbClr val="C00000"/>
                </a:solidFill>
                <a:latin typeface="华文楷体" panose="02010600040101010101" pitchFamily="2" charset="-122"/>
                <a:ea typeface="华文楷体" panose="02010600040101010101" pitchFamily="2" charset="-122"/>
              </a:rPr>
              <a:t>一维数组</a:t>
            </a:r>
            <a:r>
              <a:rPr lang="zh-CN" altLang="en-US" sz="2800" dirty="0">
                <a:latin typeface="华文楷体" panose="02010600040101010101" pitchFamily="2" charset="-122"/>
                <a:ea typeface="华文楷体" panose="02010600040101010101" pitchFamily="2" charset="-122"/>
              </a:rPr>
              <a:t>和</a:t>
            </a:r>
            <a:r>
              <a:rPr lang="zh-CN" altLang="en-US" sz="2800" dirty="0">
                <a:solidFill>
                  <a:srgbClr val="C00000"/>
                </a:solidFill>
                <a:latin typeface="华文楷体" panose="02010600040101010101" pitchFamily="2" charset="-122"/>
                <a:ea typeface="华文楷体" panose="02010600040101010101" pitchFamily="2" charset="-122"/>
              </a:rPr>
              <a:t>多维数组</a:t>
            </a:r>
            <a:r>
              <a:rPr lang="zh-CN" altLang="en-US" sz="2800" dirty="0" smtClean="0">
                <a:latin typeface="华文楷体" panose="02010600040101010101" pitchFamily="2" charset="-122"/>
                <a:ea typeface="华文楷体" panose="02010600040101010101" pitchFamily="2" charset="-122"/>
              </a:rPr>
              <a:t>。通过把</a:t>
            </a:r>
            <a:r>
              <a:rPr lang="zh-CN" altLang="en-US" sz="2800" dirty="0" smtClean="0">
                <a:solidFill>
                  <a:srgbClr val="C00000"/>
                </a:solidFill>
                <a:latin typeface="华文楷体" panose="02010600040101010101" pitchFamily="2" charset="-122"/>
                <a:ea typeface="华文楷体" panose="02010600040101010101" pitchFamily="2" charset="-122"/>
              </a:rPr>
              <a:t>数组</a:t>
            </a:r>
            <a:r>
              <a:rPr lang="zh-CN" altLang="en-US" sz="2800" dirty="0" smtClean="0">
                <a:latin typeface="华文楷体" panose="02010600040101010101" pitchFamily="2" charset="-122"/>
                <a:ea typeface="华文楷体" panose="02010600040101010101" pitchFamily="2" charset="-122"/>
              </a:rPr>
              <a:t>和</a:t>
            </a:r>
            <a:r>
              <a:rPr lang="zh-CN" altLang="en-US" sz="2800" dirty="0" smtClean="0">
                <a:solidFill>
                  <a:srgbClr val="C00000"/>
                </a:solidFill>
                <a:latin typeface="华文楷体" panose="02010600040101010101" pitchFamily="2" charset="-122"/>
                <a:ea typeface="华文楷体" panose="02010600040101010101" pitchFamily="2" charset="-122"/>
              </a:rPr>
              <a:t>循环语句</a:t>
            </a:r>
            <a:r>
              <a:rPr lang="zh-CN" altLang="en-US" sz="2800" dirty="0" smtClean="0">
                <a:latin typeface="华文楷体" panose="02010600040101010101" pitchFamily="2" charset="-122"/>
                <a:ea typeface="华文楷体" panose="02010600040101010101" pitchFamily="2" charset="-122"/>
              </a:rPr>
              <a:t>相结合就可以有效的批量处理数据。</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783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20</a:t>
            </a:fld>
            <a:endParaRPr lang="en-US" altLang="zh-CN"/>
          </a:p>
        </p:txBody>
      </p:sp>
      <p:sp>
        <p:nvSpPr>
          <p:cNvPr id="3" name="矩形 2"/>
          <p:cNvSpPr/>
          <p:nvPr/>
        </p:nvSpPr>
        <p:spPr>
          <a:xfrm>
            <a:off x="611560" y="1839200"/>
            <a:ext cx="8173026" cy="2308324"/>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冒泡排序的基本</a:t>
            </a:r>
            <a:r>
              <a:rPr kumimoji="1"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思想</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endPar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endParaRPr>
          </a:p>
          <a:p>
            <a:pPr>
              <a:lnSpc>
                <a:spcPct val="150000"/>
              </a:lnSpc>
            </a:pPr>
            <a:r>
              <a:rPr kumimoji="1" lang="zh-CN" altLang="en-US" sz="2400" b="1" dirty="0" smtClean="0">
                <a:latin typeface="华文楷体" panose="02010600040101010101" pitchFamily="2" charset="-122"/>
                <a:ea typeface="华文楷体" panose="02010600040101010101" pitchFamily="2" charset="-122"/>
                <a:cs typeface="Courier New" panose="02070309020205020404" pitchFamily="49" charset="0"/>
              </a:rPr>
              <a:t>        依次比较数列中相邻两个数的</a:t>
            </a:r>
            <a:r>
              <a:rPr kumimoji="1" lang="zh-CN" altLang="en-US" sz="2400" b="1" dirty="0">
                <a:latin typeface="华文楷体" panose="02010600040101010101" pitchFamily="2" charset="-122"/>
                <a:ea typeface="华文楷体" panose="02010600040101010101" pitchFamily="2" charset="-122"/>
                <a:cs typeface="Courier New" panose="02070309020205020404" pitchFamily="49" charset="0"/>
              </a:rPr>
              <a:t>大小</a:t>
            </a:r>
            <a:r>
              <a:rPr kumimoji="1" lang="zh-CN" altLang="en-US" sz="2400" b="1" dirty="0" smtClean="0">
                <a:latin typeface="华文楷体" panose="02010600040101010101" pitchFamily="2" charset="-122"/>
                <a:ea typeface="华文楷体" panose="02010600040101010101" pitchFamily="2" charset="-122"/>
                <a:cs typeface="Courier New" panose="02070309020205020404" pitchFamily="49" charset="0"/>
              </a:rPr>
              <a:t>，按照大小关系交换两个数的位置，</a:t>
            </a:r>
            <a:r>
              <a:rPr kumimoji="1" lang="zh-CN" altLang="en-US" sz="2400" b="1" dirty="0">
                <a:latin typeface="华文楷体" panose="02010600040101010101" pitchFamily="2" charset="-122"/>
                <a:ea typeface="华文楷体" panose="02010600040101010101" pitchFamily="2" charset="-122"/>
                <a:cs typeface="Courier New" panose="02070309020205020404" pitchFamily="49" charset="0"/>
              </a:rPr>
              <a:t>这样的操作反复进行</a:t>
            </a:r>
            <a:r>
              <a:rPr kumimoji="1" lang="zh-CN" altLang="en-US" sz="2400" b="1" dirty="0" smtClean="0">
                <a:latin typeface="华文楷体" panose="02010600040101010101" pitchFamily="2" charset="-122"/>
                <a:ea typeface="华文楷体" panose="02010600040101010101" pitchFamily="2" charset="-122"/>
                <a:cs typeface="Courier New" panose="02070309020205020404" pitchFamily="49" charset="0"/>
              </a:rPr>
              <a:t>，直到数列的顺序不再发生变化为止。</a:t>
            </a:r>
            <a:endParaRPr lang="en-US" altLang="zh-CN" sz="24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7499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21</a:t>
            </a:fld>
            <a:endParaRPr lang="en-US" altLang="zh-CN"/>
          </a:p>
        </p:txBody>
      </p:sp>
      <p:sp>
        <p:nvSpPr>
          <p:cNvPr id="3" name="矩形 2"/>
          <p:cNvSpPr/>
          <p:nvPr/>
        </p:nvSpPr>
        <p:spPr>
          <a:xfrm>
            <a:off x="611560" y="1839200"/>
            <a:ext cx="8173026" cy="593560"/>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冒泡排序：</a:t>
            </a:r>
            <a:endPar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endParaRPr>
          </a:p>
        </p:txBody>
      </p:sp>
      <p:grpSp>
        <p:nvGrpSpPr>
          <p:cNvPr id="7" name="Group 5"/>
          <p:cNvGrpSpPr>
            <a:grpSpLocks/>
          </p:cNvGrpSpPr>
          <p:nvPr/>
        </p:nvGrpSpPr>
        <p:grpSpPr bwMode="auto">
          <a:xfrm>
            <a:off x="3161928" y="2816021"/>
            <a:ext cx="762000" cy="3200400"/>
            <a:chOff x="1056" y="960"/>
            <a:chExt cx="672" cy="2016"/>
          </a:xfrm>
        </p:grpSpPr>
        <p:sp>
          <p:nvSpPr>
            <p:cNvPr id="17" name="Rectangle 6"/>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8" name="Rectangle 7"/>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9" name="Rectangle 8"/>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20" name="Rectangle 9"/>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21" name="Rectangle 10"/>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22" name="Rectangle 11"/>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23" name="Rectangle 12"/>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8" name="Rectangle 13"/>
          <p:cNvSpPr>
            <a:spLocks noChangeArrowheads="1"/>
          </p:cNvSpPr>
          <p:nvPr/>
        </p:nvSpPr>
        <p:spPr bwMode="auto">
          <a:xfrm>
            <a:off x="3923928" y="2816021"/>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9" name="Rectangle 14"/>
          <p:cNvSpPr>
            <a:spLocks noChangeArrowheads="1"/>
          </p:cNvSpPr>
          <p:nvPr/>
        </p:nvSpPr>
        <p:spPr bwMode="auto">
          <a:xfrm>
            <a:off x="3923928" y="3273221"/>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11" name="Rectangle 15"/>
          <p:cNvSpPr>
            <a:spLocks noChangeArrowheads="1"/>
          </p:cNvSpPr>
          <p:nvPr/>
        </p:nvSpPr>
        <p:spPr bwMode="auto">
          <a:xfrm>
            <a:off x="3923928" y="3730421"/>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12" name="Rectangle 16"/>
          <p:cNvSpPr>
            <a:spLocks noChangeArrowheads="1"/>
          </p:cNvSpPr>
          <p:nvPr/>
        </p:nvSpPr>
        <p:spPr bwMode="auto">
          <a:xfrm>
            <a:off x="3923928" y="4187621"/>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14" name="Rectangle 17"/>
          <p:cNvSpPr>
            <a:spLocks noChangeArrowheads="1"/>
          </p:cNvSpPr>
          <p:nvPr/>
        </p:nvSpPr>
        <p:spPr bwMode="auto">
          <a:xfrm>
            <a:off x="3923928" y="4644821"/>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15" name="Rectangle 18"/>
          <p:cNvSpPr>
            <a:spLocks noChangeArrowheads="1"/>
          </p:cNvSpPr>
          <p:nvPr/>
        </p:nvSpPr>
        <p:spPr bwMode="auto">
          <a:xfrm>
            <a:off x="3923928" y="5102021"/>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16" name="Rectangle 19"/>
          <p:cNvSpPr>
            <a:spLocks noChangeArrowheads="1"/>
          </p:cNvSpPr>
          <p:nvPr/>
        </p:nvSpPr>
        <p:spPr bwMode="auto">
          <a:xfrm>
            <a:off x="3923928" y="5559221"/>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1pPr>
            <a:lvl2pPr marL="4572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2pPr>
            <a:lvl3pPr marL="9144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3pPr>
            <a:lvl4pPr marL="13716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4pPr>
            <a:lvl5pPr marL="1828800" algn="ctr" rtl="0" eaLnBrk="0" fontAlgn="base" hangingPunct="0">
              <a:lnSpc>
                <a:spcPct val="90000"/>
              </a:lnSpc>
              <a:spcBef>
                <a:spcPct val="50000"/>
              </a:spcBef>
              <a:spcAft>
                <a:spcPct val="0"/>
              </a:spcAft>
              <a:buSzPct val="75000"/>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bg1"/>
                </a:solidFill>
                <a:effectLst>
                  <a:outerShdw blurRad="38100" dist="38100" dir="2700000" algn="tl">
                    <a:srgbClr val="000000">
                      <a:alpha val="43137"/>
                    </a:srgbClr>
                  </a:outerShdw>
                </a:effectLst>
                <a:latin typeface="Arial Black" panose="020B0A04020102020204" pitchFamily="34" charset="0"/>
                <a:ea typeface="宋体" panose="02010600030101010101" pitchFamily="2" charset="-122"/>
                <a:cs typeface="+mn-cs"/>
              </a:defRPr>
            </a:lvl9pP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spTree>
    <p:extLst>
      <p:ext uri="{BB962C8B-B14F-4D97-AF65-F5344CB8AC3E}">
        <p14:creationId xmlns:p14="http://schemas.microsoft.com/office/powerpoint/2010/main" val="73016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a:xfrm>
            <a:off x="6300192" y="6245225"/>
            <a:ext cx="2133600" cy="476250"/>
          </a:xfrm>
        </p:spPr>
        <p:txBody>
          <a:bodyPr/>
          <a:lstStyle/>
          <a:p>
            <a:fld id="{B9C957E8-67D0-4D6B-9E2E-E0F6059B356C}" type="slidenum">
              <a:rPr lang="en-US" altLang="zh-CN" smtClean="0"/>
              <a:pPr/>
              <a:t>22</a:t>
            </a:fld>
            <a:endParaRPr lang="en-US" altLang="zh-CN"/>
          </a:p>
        </p:txBody>
      </p:sp>
      <p:sp>
        <p:nvSpPr>
          <p:cNvPr id="3" name="矩形 2"/>
          <p:cNvSpPr/>
          <p:nvPr/>
        </p:nvSpPr>
        <p:spPr>
          <a:xfrm>
            <a:off x="611560" y="1839200"/>
            <a:ext cx="8173026" cy="593560"/>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冒泡排序：</a:t>
            </a:r>
            <a:endPar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endParaRPr>
          </a:p>
        </p:txBody>
      </p:sp>
      <p:grpSp>
        <p:nvGrpSpPr>
          <p:cNvPr id="24" name="Group 5"/>
          <p:cNvGrpSpPr>
            <a:grpSpLocks/>
          </p:cNvGrpSpPr>
          <p:nvPr/>
        </p:nvGrpSpPr>
        <p:grpSpPr bwMode="auto">
          <a:xfrm>
            <a:off x="10294" y="3284984"/>
            <a:ext cx="762000" cy="3200400"/>
            <a:chOff x="1056" y="960"/>
            <a:chExt cx="672" cy="2016"/>
          </a:xfrm>
        </p:grpSpPr>
        <p:sp>
          <p:nvSpPr>
            <p:cNvPr id="25" name="Rectangle 6"/>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26" name="Rectangle 7"/>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27" name="Rectangle 8"/>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28" name="Rectangle 9"/>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29" name="Rectangle 10"/>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30" name="Rectangle 11"/>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31" name="Rectangle 12"/>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32" name="Rectangle 13"/>
          <p:cNvSpPr>
            <a:spLocks noChangeArrowheads="1"/>
          </p:cNvSpPr>
          <p:nvPr/>
        </p:nvSpPr>
        <p:spPr bwMode="auto">
          <a:xfrm>
            <a:off x="772294" y="3284984"/>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33" name="Rectangle 14"/>
          <p:cNvSpPr>
            <a:spLocks noChangeArrowheads="1"/>
          </p:cNvSpPr>
          <p:nvPr/>
        </p:nvSpPr>
        <p:spPr bwMode="auto">
          <a:xfrm>
            <a:off x="772294" y="3742184"/>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34" name="Rectangle 15"/>
          <p:cNvSpPr>
            <a:spLocks noChangeArrowheads="1"/>
          </p:cNvSpPr>
          <p:nvPr/>
        </p:nvSpPr>
        <p:spPr bwMode="auto">
          <a:xfrm>
            <a:off x="772294" y="4199384"/>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35" name="Rectangle 16"/>
          <p:cNvSpPr>
            <a:spLocks noChangeArrowheads="1"/>
          </p:cNvSpPr>
          <p:nvPr/>
        </p:nvSpPr>
        <p:spPr bwMode="auto">
          <a:xfrm>
            <a:off x="772294" y="4656584"/>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36" name="Rectangle 17"/>
          <p:cNvSpPr>
            <a:spLocks noChangeArrowheads="1"/>
          </p:cNvSpPr>
          <p:nvPr/>
        </p:nvSpPr>
        <p:spPr bwMode="auto">
          <a:xfrm>
            <a:off x="772294" y="5113784"/>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37" name="Rectangle 18"/>
          <p:cNvSpPr>
            <a:spLocks noChangeArrowheads="1"/>
          </p:cNvSpPr>
          <p:nvPr/>
        </p:nvSpPr>
        <p:spPr bwMode="auto">
          <a:xfrm>
            <a:off x="772294" y="5570984"/>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38" name="Rectangle 19"/>
          <p:cNvSpPr>
            <a:spLocks noChangeArrowheads="1"/>
          </p:cNvSpPr>
          <p:nvPr/>
        </p:nvSpPr>
        <p:spPr bwMode="auto">
          <a:xfrm>
            <a:off x="772294" y="6028184"/>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sp>
        <p:nvSpPr>
          <p:cNvPr id="39" name="AutoShape 21"/>
          <p:cNvSpPr>
            <a:spLocks noChangeArrowheads="1"/>
          </p:cNvSpPr>
          <p:nvPr/>
        </p:nvSpPr>
        <p:spPr bwMode="auto">
          <a:xfrm>
            <a:off x="2524398" y="4338958"/>
            <a:ext cx="787400" cy="838200"/>
          </a:xfrm>
          <a:prstGeom prst="rightArrow">
            <a:avLst>
              <a:gd name="adj1" fmla="val 50000"/>
              <a:gd name="adj2" fmla="val 25000"/>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40" name="Group 22"/>
          <p:cNvGrpSpPr>
            <a:grpSpLocks/>
          </p:cNvGrpSpPr>
          <p:nvPr/>
        </p:nvGrpSpPr>
        <p:grpSpPr bwMode="auto">
          <a:xfrm>
            <a:off x="3275856" y="3284984"/>
            <a:ext cx="2438400" cy="3200400"/>
            <a:chOff x="3696" y="1392"/>
            <a:chExt cx="1536" cy="2016"/>
          </a:xfrm>
        </p:grpSpPr>
        <p:grpSp>
          <p:nvGrpSpPr>
            <p:cNvPr id="41" name="Group 23"/>
            <p:cNvGrpSpPr>
              <a:grpSpLocks/>
            </p:cNvGrpSpPr>
            <p:nvPr/>
          </p:nvGrpSpPr>
          <p:grpSpPr bwMode="auto">
            <a:xfrm>
              <a:off x="3696" y="1392"/>
              <a:ext cx="480" cy="2016"/>
              <a:chOff x="1056" y="960"/>
              <a:chExt cx="672" cy="2016"/>
            </a:xfrm>
          </p:grpSpPr>
          <p:sp>
            <p:nvSpPr>
              <p:cNvPr id="49" name="Rectangle 2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50" name="Rectangle 2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51" name="Rectangle 2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52" name="Rectangle 2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53" name="Rectangle 2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54" name="Rectangle 2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55" name="Rectangle 3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42" name="Rectangle 31"/>
            <p:cNvSpPr>
              <a:spLocks noChangeArrowheads="1"/>
            </p:cNvSpPr>
            <p:nvPr/>
          </p:nvSpPr>
          <p:spPr bwMode="auto">
            <a:xfrm>
              <a:off x="4176"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43" name="Rectangle 32"/>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44" name="Rectangle 33"/>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45" name="Rectangle 34"/>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46" name="Rectangle 35"/>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47" name="Rectangle 36"/>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48" name="Rectangle 37"/>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grpSp>
      <p:sp>
        <p:nvSpPr>
          <p:cNvPr id="56" name="Oval 38"/>
          <p:cNvSpPr>
            <a:spLocks noChangeArrowheads="1"/>
          </p:cNvSpPr>
          <p:nvPr/>
        </p:nvSpPr>
        <p:spPr bwMode="auto">
          <a:xfrm>
            <a:off x="575047" y="3284984"/>
            <a:ext cx="1447800" cy="914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Oval 42"/>
          <p:cNvSpPr>
            <a:spLocks noChangeArrowheads="1"/>
          </p:cNvSpPr>
          <p:nvPr/>
        </p:nvSpPr>
        <p:spPr bwMode="auto">
          <a:xfrm>
            <a:off x="3773810" y="3726755"/>
            <a:ext cx="1447800" cy="914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AutoShape 43"/>
          <p:cNvSpPr>
            <a:spLocks noChangeArrowheads="1"/>
          </p:cNvSpPr>
          <p:nvPr/>
        </p:nvSpPr>
        <p:spPr bwMode="auto">
          <a:xfrm>
            <a:off x="5677669" y="4323185"/>
            <a:ext cx="762000" cy="838200"/>
          </a:xfrm>
          <a:prstGeom prst="rightArrow">
            <a:avLst>
              <a:gd name="adj1" fmla="val 50000"/>
              <a:gd name="adj2" fmla="val 25000"/>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59" name="Group 44"/>
          <p:cNvGrpSpPr>
            <a:grpSpLocks/>
          </p:cNvGrpSpPr>
          <p:nvPr/>
        </p:nvGrpSpPr>
        <p:grpSpPr bwMode="auto">
          <a:xfrm>
            <a:off x="6450186" y="3284984"/>
            <a:ext cx="2438400" cy="3200400"/>
            <a:chOff x="3696" y="1392"/>
            <a:chExt cx="1536" cy="2016"/>
          </a:xfrm>
        </p:grpSpPr>
        <p:grpSp>
          <p:nvGrpSpPr>
            <p:cNvPr id="60" name="Group 45"/>
            <p:cNvGrpSpPr>
              <a:grpSpLocks/>
            </p:cNvGrpSpPr>
            <p:nvPr/>
          </p:nvGrpSpPr>
          <p:grpSpPr bwMode="auto">
            <a:xfrm>
              <a:off x="3696" y="1392"/>
              <a:ext cx="480" cy="2016"/>
              <a:chOff x="1056" y="960"/>
              <a:chExt cx="672" cy="2016"/>
            </a:xfrm>
          </p:grpSpPr>
          <p:sp>
            <p:nvSpPr>
              <p:cNvPr id="68" name="Rectangle 46"/>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69" name="Rectangle 47"/>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70" name="Rectangle 48"/>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71" name="Rectangle 49"/>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72" name="Rectangle 50"/>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73" name="Rectangle 51"/>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74" name="Rectangle 52"/>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61" name="Rectangle 53"/>
            <p:cNvSpPr>
              <a:spLocks noChangeArrowheads="1"/>
            </p:cNvSpPr>
            <p:nvPr/>
          </p:nvSpPr>
          <p:spPr bwMode="auto">
            <a:xfrm>
              <a:off x="4176"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62" name="Rectangle 54"/>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63" name="Rectangle 55"/>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64" name="Rectangle 56"/>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65" name="Rectangle 57"/>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66" name="Rectangle 58"/>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67" name="Rectangle 59"/>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grpSp>
      <p:sp>
        <p:nvSpPr>
          <p:cNvPr id="75" name="Rectangle 20"/>
          <p:cNvSpPr txBox="1">
            <a:spLocks noChangeArrowheads="1"/>
          </p:cNvSpPr>
          <p:nvPr/>
        </p:nvSpPr>
        <p:spPr bwMode="auto">
          <a:xfrm>
            <a:off x="707386" y="2502501"/>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华文楷体" panose="02010600040101010101" pitchFamily="2" charset="-122"/>
                <a:ea typeface="华文楷体" panose="02010600040101010101" pitchFamily="2" charset="-122"/>
              </a:rPr>
              <a:t>第一步：</a:t>
            </a:r>
            <a:r>
              <a:rPr lang="zh-CN" altLang="en-US" sz="2000" dirty="0">
                <a:latin typeface="华文楷体" panose="02010600040101010101" pitchFamily="2" charset="-122"/>
                <a:ea typeface="华文楷体" panose="02010600040101010101" pitchFamily="2" charset="-122"/>
              </a:rPr>
              <a:t>比较</a:t>
            </a:r>
            <a:r>
              <a:rPr lang="zh-CN" altLang="en-US" sz="2000" dirty="0" smtClean="0">
                <a:solidFill>
                  <a:srgbClr val="3333FF"/>
                </a:solidFill>
                <a:latin typeface="华文楷体" panose="02010600040101010101" pitchFamily="2" charset="-122"/>
                <a:ea typeface="华文楷体" panose="02010600040101010101" pitchFamily="2" charset="-122"/>
              </a:rPr>
              <a:t>位置</a:t>
            </a:r>
            <a:r>
              <a:rPr lang="en-US" altLang="zh-CN" sz="2000" dirty="0" smtClean="0">
                <a:solidFill>
                  <a:srgbClr val="3333FF"/>
                </a:solidFill>
                <a:latin typeface="华文楷体" panose="02010600040101010101" pitchFamily="2" charset="-122"/>
                <a:ea typeface="华文楷体" panose="02010600040101010101" pitchFamily="2" charset="-122"/>
              </a:rPr>
              <a:t>1</a:t>
            </a:r>
            <a:r>
              <a:rPr lang="zh-CN" altLang="en-US" sz="2000" dirty="0" smtClean="0">
                <a:solidFill>
                  <a:srgbClr val="3333FF"/>
                </a:solidFill>
                <a:latin typeface="华文楷体" panose="02010600040101010101" pitchFamily="2" charset="-122"/>
                <a:ea typeface="华文楷体" panose="02010600040101010101" pitchFamily="2" charset="-122"/>
              </a:rPr>
              <a:t>和位置</a:t>
            </a:r>
            <a:r>
              <a:rPr lang="en-US" altLang="zh-CN" sz="2000" dirty="0" smtClean="0">
                <a:solidFill>
                  <a:srgbClr val="3333FF"/>
                </a:solidFill>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的元素，若位置</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的元素大，则交换。</a:t>
            </a:r>
            <a:endParaRPr lang="zh-CN" altLang="en-US" sz="2000" dirty="0">
              <a:solidFill>
                <a:srgbClr val="CC3300"/>
              </a:solidFill>
              <a:latin typeface="华文楷体" panose="02010600040101010101" pitchFamily="2" charset="-122"/>
              <a:ea typeface="华文楷体" panose="02010600040101010101" pitchFamily="2" charset="-122"/>
            </a:endParaRPr>
          </a:p>
        </p:txBody>
      </p:sp>
      <p:sp>
        <p:nvSpPr>
          <p:cNvPr id="76" name="Rectangle 41"/>
          <p:cNvSpPr>
            <a:spLocks noChangeArrowheads="1"/>
          </p:cNvSpPr>
          <p:nvPr/>
        </p:nvSpPr>
        <p:spPr bwMode="auto">
          <a:xfrm>
            <a:off x="707386" y="250041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rgbClr val="000066"/>
              </a:buClr>
              <a:buSzPct val="70000"/>
              <a:buFont typeface="Wingdings" panose="05000000000000000000" pitchFamily="2" charset="2"/>
              <a:buChar char="n"/>
              <a:defRPr sz="2400" b="1">
                <a:solidFill>
                  <a:schemeClr val="tx1"/>
                </a:solidFill>
                <a:latin typeface="Arial Black" panose="020B0A04020102020204" pitchFamily="34" charset="0"/>
                <a:ea typeface="幼圆" panose="02010509060101010101" pitchFamily="49" charset="-122"/>
              </a:defRPr>
            </a:lvl1pPr>
            <a:lvl2pPr marL="742950" indent="-285750" algn="l">
              <a:spcBef>
                <a:spcPct val="20000"/>
              </a:spcBef>
              <a:buClr>
                <a:srgbClr val="003366"/>
              </a:buClr>
              <a:buSzPct val="80000"/>
              <a:buFont typeface="Wingdings" panose="05000000000000000000" pitchFamily="2" charset="2"/>
              <a:buChar char="F"/>
              <a:defRPr sz="2400" b="1">
                <a:solidFill>
                  <a:schemeClr val="tx1"/>
                </a:solidFill>
                <a:latin typeface="Arial" panose="020B0604020202020204" pitchFamily="34" charset="0"/>
                <a:ea typeface="楷体_GB2312" pitchFamily="49" charset="-122"/>
              </a:defRPr>
            </a:lvl2pPr>
            <a:lvl3pPr marL="1143000" indent="-228600" algn="l">
              <a:spcBef>
                <a:spcPct val="20000"/>
              </a:spcBef>
              <a:buClr>
                <a:srgbClr val="003366"/>
              </a:buClr>
              <a:buFont typeface="Wingdings" panose="05000000000000000000" pitchFamily="2" charset="2"/>
              <a:buChar char="Ø"/>
              <a:defRPr sz="2000">
                <a:solidFill>
                  <a:schemeClr val="tx1"/>
                </a:solidFill>
                <a:latin typeface="Arial" panose="020B0604020202020204" pitchFamily="34" charset="0"/>
                <a:ea typeface="黑体" panose="02010609060101010101" pitchFamily="49"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buFont typeface="Wingdings" panose="05000000000000000000" pitchFamily="2" charset="2"/>
              <a:buChar char="l"/>
            </a:pPr>
            <a:r>
              <a:rPr lang="zh-CN" altLang="en-US" sz="2000" b="0" dirty="0">
                <a:effectLst/>
                <a:latin typeface="华文楷体" panose="02010600040101010101" pitchFamily="2" charset="-122"/>
                <a:ea typeface="华文楷体" panose="02010600040101010101" pitchFamily="2" charset="-122"/>
              </a:rPr>
              <a:t>第二步：令</a:t>
            </a:r>
            <a:r>
              <a:rPr lang="zh-CN" altLang="en-US" sz="2000" b="0" dirty="0">
                <a:solidFill>
                  <a:srgbClr val="3333FF"/>
                </a:solidFill>
                <a:effectLst/>
                <a:latin typeface="华文楷体" panose="02010600040101010101" pitchFamily="2" charset="-122"/>
                <a:ea typeface="华文楷体" panose="02010600040101010101" pitchFamily="2" charset="-122"/>
              </a:rPr>
              <a:t>位置</a:t>
            </a:r>
            <a:r>
              <a:rPr lang="en-US" altLang="zh-CN" sz="2000" b="0" dirty="0">
                <a:solidFill>
                  <a:srgbClr val="3333FF"/>
                </a:solidFill>
                <a:effectLst/>
                <a:latin typeface="华文楷体" panose="02010600040101010101" pitchFamily="2" charset="-122"/>
                <a:ea typeface="华文楷体" panose="02010600040101010101" pitchFamily="2" charset="-122"/>
              </a:rPr>
              <a:t>2</a:t>
            </a:r>
            <a:r>
              <a:rPr lang="zh-CN" altLang="en-US" sz="2000" b="0" dirty="0">
                <a:solidFill>
                  <a:srgbClr val="3333FF"/>
                </a:solidFill>
                <a:effectLst/>
                <a:latin typeface="华文楷体" panose="02010600040101010101" pitchFamily="2" charset="-122"/>
                <a:ea typeface="华文楷体" panose="02010600040101010101" pitchFamily="2" charset="-122"/>
              </a:rPr>
              <a:t>和位置</a:t>
            </a:r>
            <a:r>
              <a:rPr lang="en-US" altLang="zh-CN" sz="2000" b="0" dirty="0">
                <a:solidFill>
                  <a:srgbClr val="3333FF"/>
                </a:solidFill>
                <a:effectLst/>
                <a:latin typeface="华文楷体" panose="02010600040101010101" pitchFamily="2" charset="-122"/>
                <a:ea typeface="华文楷体" panose="02010600040101010101" pitchFamily="2" charset="-122"/>
              </a:rPr>
              <a:t>3</a:t>
            </a:r>
            <a:r>
              <a:rPr lang="zh-CN" altLang="en-US" sz="2000" b="0" dirty="0">
                <a:effectLst/>
                <a:latin typeface="华文楷体" panose="02010600040101010101" pitchFamily="2" charset="-122"/>
                <a:ea typeface="华文楷体" panose="02010600040101010101" pitchFamily="2" charset="-122"/>
              </a:rPr>
              <a:t>的元素比较，若位置</a:t>
            </a:r>
            <a:r>
              <a:rPr lang="en-US" altLang="zh-CN" sz="2000" b="0" dirty="0">
                <a:effectLst/>
                <a:latin typeface="华文楷体" panose="02010600040101010101" pitchFamily="2" charset="-122"/>
                <a:ea typeface="华文楷体" panose="02010600040101010101" pitchFamily="2" charset="-122"/>
              </a:rPr>
              <a:t>2</a:t>
            </a:r>
            <a:r>
              <a:rPr lang="zh-CN" altLang="en-US" sz="2000" b="0" dirty="0">
                <a:effectLst/>
                <a:latin typeface="华文楷体" panose="02010600040101010101" pitchFamily="2" charset="-122"/>
                <a:ea typeface="华文楷体" panose="02010600040101010101" pitchFamily="2" charset="-122"/>
              </a:rPr>
              <a:t>的元素大，则</a:t>
            </a:r>
            <a:r>
              <a:rPr lang="zh-CN" altLang="en-US" sz="2000" b="0" dirty="0" smtClean="0">
                <a:effectLst/>
                <a:latin typeface="华文楷体" panose="02010600040101010101" pitchFamily="2" charset="-122"/>
                <a:ea typeface="华文楷体" panose="02010600040101010101" pitchFamily="2" charset="-122"/>
              </a:rPr>
              <a:t>交换。</a:t>
            </a:r>
            <a:endParaRPr lang="zh-CN" altLang="en-US" sz="2000" b="0" dirty="0">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3406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5">
                                            <p:txEl>
                                              <p:pRg st="0" end="0"/>
                                            </p:txEl>
                                          </p:spTgt>
                                        </p:tgtEl>
                                        <p:attrNameLst>
                                          <p:attrName>style.visibility</p:attrName>
                                        </p:attrNameLst>
                                      </p:cBhvr>
                                      <p:to>
                                        <p:strVal val="visible"/>
                                      </p:to>
                                    </p:set>
                                    <p:animEffect transition="in" filter="wipe(left)">
                                      <p:cBhvr>
                                        <p:cTn id="10" dur="500"/>
                                        <p:tgtEl>
                                          <p:spTgt spid="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75">
                                            <p:txEl>
                                              <p:pRg st="0" end="0"/>
                                            </p:txEl>
                                          </p:spTgt>
                                        </p:tgtEl>
                                      </p:cBhvr>
                                    </p:animEffect>
                                    <p:set>
                                      <p:cBhvr>
                                        <p:cTn id="20" dur="1" fill="hold">
                                          <p:stCondLst>
                                            <p:cond delay="499"/>
                                          </p:stCondLst>
                                        </p:cTn>
                                        <p:tgtEl>
                                          <p:spTgt spid="75">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6">
                                            <p:txEl>
                                              <p:pRg st="0" end="0"/>
                                            </p:txEl>
                                          </p:spTgt>
                                        </p:tgtEl>
                                        <p:attrNameLst>
                                          <p:attrName>style.visibility</p:attrName>
                                        </p:attrNameLst>
                                      </p:cBhvr>
                                      <p:to>
                                        <p:strVal val="visible"/>
                                      </p:to>
                                    </p:set>
                                    <p:animEffect transition="in" filter="wipe(left)">
                                      <p:cBhvr>
                                        <p:cTn id="25" dur="500"/>
                                        <p:tgtEl>
                                          <p:spTgt spid="7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up)">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dissolve">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wipe(left)">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wipe(up)">
                                      <p:cBhvr>
                                        <p:cTn id="4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autoUpdateAnimBg="0"/>
      <p:bldP spid="58" grpId="0" animBg="1" autoUpdateAnimBg="0"/>
      <p:bldP spid="75" grpId="0" build="p" autoUpdateAnimBg="0"/>
      <p:bldP spid="75" grpId="1" build="allAtOnce"/>
      <p:bldP spid="7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nvGrpSpPr>
          <p:cNvPr id="77" name="Group 5"/>
          <p:cNvGrpSpPr>
            <a:grpSpLocks/>
          </p:cNvGrpSpPr>
          <p:nvPr/>
        </p:nvGrpSpPr>
        <p:grpSpPr bwMode="auto">
          <a:xfrm>
            <a:off x="-8245" y="3200276"/>
            <a:ext cx="2438400" cy="3200400"/>
            <a:chOff x="192" y="1392"/>
            <a:chExt cx="1536" cy="2016"/>
          </a:xfrm>
        </p:grpSpPr>
        <p:grpSp>
          <p:nvGrpSpPr>
            <p:cNvPr id="78" name="Group 6"/>
            <p:cNvGrpSpPr>
              <a:grpSpLocks/>
            </p:cNvGrpSpPr>
            <p:nvPr/>
          </p:nvGrpSpPr>
          <p:grpSpPr bwMode="auto">
            <a:xfrm>
              <a:off x="192" y="1392"/>
              <a:ext cx="480" cy="2016"/>
              <a:chOff x="1056" y="960"/>
              <a:chExt cx="672" cy="2016"/>
            </a:xfrm>
          </p:grpSpPr>
          <p:sp>
            <p:nvSpPr>
              <p:cNvPr id="86" name="Rectangle 7"/>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87" name="Rectangle 8"/>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88" name="Rectangle 9"/>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89" name="Rectangle 10"/>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90" name="Rectangle 11"/>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91" name="Rectangle 12"/>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92" name="Rectangle 13"/>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79" name="Rectangle 14"/>
            <p:cNvSpPr>
              <a:spLocks noChangeArrowheads="1"/>
            </p:cNvSpPr>
            <p:nvPr/>
          </p:nvSpPr>
          <p:spPr bwMode="auto">
            <a:xfrm>
              <a:off x="672"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80" name="Rectangle 15"/>
            <p:cNvSpPr>
              <a:spLocks noChangeArrowheads="1"/>
            </p:cNvSpPr>
            <p:nvPr/>
          </p:nvSpPr>
          <p:spPr bwMode="auto">
            <a:xfrm>
              <a:off x="672"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81" name="Rectangle 16"/>
            <p:cNvSpPr>
              <a:spLocks noChangeArrowheads="1"/>
            </p:cNvSpPr>
            <p:nvPr/>
          </p:nvSpPr>
          <p:spPr bwMode="auto">
            <a:xfrm>
              <a:off x="672"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82" name="Rectangle 17"/>
            <p:cNvSpPr>
              <a:spLocks noChangeArrowheads="1"/>
            </p:cNvSpPr>
            <p:nvPr/>
          </p:nvSpPr>
          <p:spPr bwMode="auto">
            <a:xfrm>
              <a:off x="672"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83" name="Rectangle 18"/>
            <p:cNvSpPr>
              <a:spLocks noChangeArrowheads="1"/>
            </p:cNvSpPr>
            <p:nvPr/>
          </p:nvSpPr>
          <p:spPr bwMode="auto">
            <a:xfrm>
              <a:off x="672"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84" name="Rectangle 19"/>
            <p:cNvSpPr>
              <a:spLocks noChangeArrowheads="1"/>
            </p:cNvSpPr>
            <p:nvPr/>
          </p:nvSpPr>
          <p:spPr bwMode="auto">
            <a:xfrm>
              <a:off x="672"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85" name="Rectangle 20"/>
            <p:cNvSpPr>
              <a:spLocks noChangeArrowheads="1"/>
            </p:cNvSpPr>
            <p:nvPr/>
          </p:nvSpPr>
          <p:spPr bwMode="auto">
            <a:xfrm>
              <a:off x="672"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grpSp>
      <p:sp>
        <p:nvSpPr>
          <p:cNvPr id="93" name="AutoShape 22"/>
          <p:cNvSpPr>
            <a:spLocks noChangeArrowheads="1"/>
          </p:cNvSpPr>
          <p:nvPr/>
        </p:nvSpPr>
        <p:spPr bwMode="auto">
          <a:xfrm>
            <a:off x="2455555" y="4267076"/>
            <a:ext cx="825500" cy="838200"/>
          </a:xfrm>
          <a:prstGeom prst="rightArrow">
            <a:avLst>
              <a:gd name="adj1" fmla="val 50000"/>
              <a:gd name="adj2" fmla="val 25000"/>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94" name="Group 23"/>
          <p:cNvGrpSpPr>
            <a:grpSpLocks/>
          </p:cNvGrpSpPr>
          <p:nvPr/>
        </p:nvGrpSpPr>
        <p:grpSpPr bwMode="auto">
          <a:xfrm>
            <a:off x="3382655" y="3200276"/>
            <a:ext cx="2438400" cy="3200400"/>
            <a:chOff x="3696" y="1392"/>
            <a:chExt cx="1536" cy="2016"/>
          </a:xfrm>
        </p:grpSpPr>
        <p:grpSp>
          <p:nvGrpSpPr>
            <p:cNvPr id="95" name="Group 24"/>
            <p:cNvGrpSpPr>
              <a:grpSpLocks/>
            </p:cNvGrpSpPr>
            <p:nvPr/>
          </p:nvGrpSpPr>
          <p:grpSpPr bwMode="auto">
            <a:xfrm>
              <a:off x="3696" y="1392"/>
              <a:ext cx="480" cy="2016"/>
              <a:chOff x="1056" y="960"/>
              <a:chExt cx="672" cy="2016"/>
            </a:xfrm>
          </p:grpSpPr>
          <p:sp>
            <p:nvSpPr>
              <p:cNvPr id="103" name="Rectangle 25"/>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04" name="Rectangle 26"/>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05" name="Rectangle 27"/>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06" name="Rectangle 28"/>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07" name="Rectangle 29"/>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08" name="Rectangle 30"/>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09" name="Rectangle 31"/>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96" name="Rectangle 32"/>
            <p:cNvSpPr>
              <a:spLocks noChangeArrowheads="1"/>
            </p:cNvSpPr>
            <p:nvPr/>
          </p:nvSpPr>
          <p:spPr bwMode="auto">
            <a:xfrm>
              <a:off x="4176"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97" name="Rectangle 33"/>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98" name="Rectangle 34"/>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99" name="Rectangle 35"/>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100" name="Rectangle 36"/>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101" name="Rectangle 37"/>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102" name="Rectangle 38"/>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grpSp>
      <p:sp>
        <p:nvSpPr>
          <p:cNvPr id="110" name="Oval 39"/>
          <p:cNvSpPr>
            <a:spLocks noChangeArrowheads="1"/>
          </p:cNvSpPr>
          <p:nvPr/>
        </p:nvSpPr>
        <p:spPr bwMode="auto">
          <a:xfrm>
            <a:off x="506105" y="4190876"/>
            <a:ext cx="1447800" cy="914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Oval 45"/>
          <p:cNvSpPr>
            <a:spLocks noChangeArrowheads="1"/>
          </p:cNvSpPr>
          <p:nvPr/>
        </p:nvSpPr>
        <p:spPr bwMode="auto">
          <a:xfrm>
            <a:off x="4233555" y="5029076"/>
            <a:ext cx="1447800" cy="914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Oval 46"/>
          <p:cNvSpPr>
            <a:spLocks noChangeArrowheads="1"/>
          </p:cNvSpPr>
          <p:nvPr/>
        </p:nvSpPr>
        <p:spPr bwMode="auto">
          <a:xfrm>
            <a:off x="4157355" y="4571876"/>
            <a:ext cx="1447800" cy="914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4" name="Group 48"/>
          <p:cNvGrpSpPr>
            <a:grpSpLocks/>
          </p:cNvGrpSpPr>
          <p:nvPr/>
        </p:nvGrpSpPr>
        <p:grpSpPr bwMode="auto">
          <a:xfrm>
            <a:off x="6516216" y="3212976"/>
            <a:ext cx="2438400" cy="3200400"/>
            <a:chOff x="3696" y="1392"/>
            <a:chExt cx="1536" cy="2016"/>
          </a:xfrm>
        </p:grpSpPr>
        <p:grpSp>
          <p:nvGrpSpPr>
            <p:cNvPr id="115" name="Group 49"/>
            <p:cNvGrpSpPr>
              <a:grpSpLocks/>
            </p:cNvGrpSpPr>
            <p:nvPr/>
          </p:nvGrpSpPr>
          <p:grpSpPr bwMode="auto">
            <a:xfrm>
              <a:off x="3696" y="1392"/>
              <a:ext cx="480" cy="2016"/>
              <a:chOff x="1056" y="960"/>
              <a:chExt cx="672" cy="2016"/>
            </a:xfrm>
          </p:grpSpPr>
          <p:sp>
            <p:nvSpPr>
              <p:cNvPr id="123" name="Rectangle 50"/>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24" name="Rectangle 51"/>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25" name="Rectangle 52"/>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26" name="Rectangle 53"/>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27" name="Rectangle 54"/>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28" name="Rectangle 55"/>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29" name="Rectangle 56"/>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116" name="Rectangle 57"/>
            <p:cNvSpPr>
              <a:spLocks noChangeArrowheads="1"/>
            </p:cNvSpPr>
            <p:nvPr/>
          </p:nvSpPr>
          <p:spPr bwMode="auto">
            <a:xfrm>
              <a:off x="4176"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117" name="Rectangle 58"/>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118" name="Rectangle 59"/>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119" name="Rectangle 60"/>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120" name="Rectangle 61"/>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121" name="Rectangle 62"/>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122" name="Rectangle 63"/>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grpSp>
      <p:sp>
        <p:nvSpPr>
          <p:cNvPr id="113" name="AutoShape 47"/>
          <p:cNvSpPr>
            <a:spLocks noChangeArrowheads="1"/>
          </p:cNvSpPr>
          <p:nvPr/>
        </p:nvSpPr>
        <p:spPr bwMode="auto">
          <a:xfrm>
            <a:off x="5909955" y="4267076"/>
            <a:ext cx="711200" cy="838200"/>
          </a:xfrm>
          <a:prstGeom prst="rightArrow">
            <a:avLst>
              <a:gd name="adj1" fmla="val 50000"/>
              <a:gd name="adj2" fmla="val 25000"/>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sp>
        <p:nvSpPr>
          <p:cNvPr id="130" name="Rectangle 21"/>
          <p:cNvSpPr txBox="1">
            <a:spLocks noChangeArrowheads="1"/>
          </p:cNvSpPr>
          <p:nvPr/>
        </p:nvSpPr>
        <p:spPr bwMode="auto">
          <a:xfrm>
            <a:off x="540962" y="1636966"/>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l"/>
            </a:pPr>
            <a:r>
              <a:rPr lang="zh-CN" altLang="en-US" sz="2000" dirty="0" smtClean="0">
                <a:latin typeface="华文楷体" panose="02010600040101010101" pitchFamily="2" charset="-122"/>
                <a:ea typeface="华文楷体" panose="02010600040101010101" pitchFamily="2" charset="-122"/>
              </a:rPr>
              <a:t>第三步：令</a:t>
            </a:r>
            <a:r>
              <a:rPr lang="zh-CN" altLang="en-US" sz="2000" dirty="0" smtClean="0">
                <a:solidFill>
                  <a:srgbClr val="3333FF"/>
                </a:solidFill>
                <a:latin typeface="华文楷体" panose="02010600040101010101" pitchFamily="2" charset="-122"/>
                <a:ea typeface="华文楷体" panose="02010600040101010101" pitchFamily="2" charset="-122"/>
              </a:rPr>
              <a:t>位置</a:t>
            </a:r>
            <a:r>
              <a:rPr lang="en-US" altLang="zh-CN" sz="2000" dirty="0" smtClean="0">
                <a:solidFill>
                  <a:srgbClr val="3333FF"/>
                </a:solidFill>
                <a:latin typeface="华文楷体" panose="02010600040101010101" pitchFamily="2" charset="-122"/>
                <a:ea typeface="华文楷体" panose="02010600040101010101" pitchFamily="2" charset="-122"/>
              </a:rPr>
              <a:t>3</a:t>
            </a:r>
            <a:r>
              <a:rPr lang="zh-CN" altLang="en-US" sz="2000" dirty="0" smtClean="0">
                <a:solidFill>
                  <a:srgbClr val="3333FF"/>
                </a:solidFill>
                <a:latin typeface="华文楷体" panose="02010600040101010101" pitchFamily="2" charset="-122"/>
                <a:ea typeface="华文楷体" panose="02010600040101010101" pitchFamily="2" charset="-122"/>
              </a:rPr>
              <a:t>和位置</a:t>
            </a:r>
            <a:r>
              <a:rPr lang="en-US" altLang="zh-CN" sz="2000" dirty="0" smtClean="0">
                <a:solidFill>
                  <a:srgbClr val="3333FF"/>
                </a:solidFill>
                <a:latin typeface="华文楷体" panose="02010600040101010101" pitchFamily="2" charset="-122"/>
                <a:ea typeface="华文楷体" panose="02010600040101010101" pitchFamily="2" charset="-122"/>
              </a:rPr>
              <a:t>4</a:t>
            </a:r>
            <a:r>
              <a:rPr lang="zh-CN" altLang="en-US" sz="2000" dirty="0" smtClean="0">
                <a:latin typeface="华文楷体" panose="02010600040101010101" pitchFamily="2" charset="-122"/>
                <a:ea typeface="华文楷体" panose="02010600040101010101" pitchFamily="2" charset="-122"/>
              </a:rPr>
              <a:t>的元素比较，若位置</a:t>
            </a:r>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的元素大，则交换</a:t>
            </a:r>
            <a:endParaRPr lang="zh-CN" altLang="en-US" sz="2000" dirty="0">
              <a:latin typeface="华文楷体" panose="02010600040101010101" pitchFamily="2" charset="-122"/>
              <a:ea typeface="华文楷体" panose="02010600040101010101" pitchFamily="2" charset="-122"/>
            </a:endParaRPr>
          </a:p>
        </p:txBody>
      </p:sp>
      <p:sp>
        <p:nvSpPr>
          <p:cNvPr id="131" name="Rectangle 42"/>
          <p:cNvSpPr>
            <a:spLocks noChangeArrowheads="1"/>
          </p:cNvSpPr>
          <p:nvPr/>
        </p:nvSpPr>
        <p:spPr bwMode="auto">
          <a:xfrm>
            <a:off x="540962" y="2030666"/>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rgbClr val="000066"/>
              </a:buClr>
              <a:buSzPct val="70000"/>
              <a:buFont typeface="Wingdings" panose="05000000000000000000" pitchFamily="2" charset="2"/>
              <a:buChar char="n"/>
              <a:defRPr sz="2400" b="1">
                <a:solidFill>
                  <a:schemeClr val="tx1"/>
                </a:solidFill>
                <a:latin typeface="Arial Black" panose="020B0A04020102020204" pitchFamily="34" charset="0"/>
                <a:ea typeface="幼圆" panose="02010509060101010101" pitchFamily="49" charset="-122"/>
              </a:defRPr>
            </a:lvl1pPr>
            <a:lvl2pPr marL="742950" indent="-285750" algn="l">
              <a:spcBef>
                <a:spcPct val="20000"/>
              </a:spcBef>
              <a:buClr>
                <a:srgbClr val="003366"/>
              </a:buClr>
              <a:buSzPct val="80000"/>
              <a:buFont typeface="Wingdings" panose="05000000000000000000" pitchFamily="2" charset="2"/>
              <a:buChar char="F"/>
              <a:defRPr sz="2400" b="1">
                <a:solidFill>
                  <a:schemeClr val="tx1"/>
                </a:solidFill>
                <a:latin typeface="Arial" panose="020B0604020202020204" pitchFamily="34" charset="0"/>
                <a:ea typeface="楷体_GB2312" pitchFamily="49" charset="-122"/>
              </a:defRPr>
            </a:lvl2pPr>
            <a:lvl3pPr marL="1143000" indent="-228600" algn="l">
              <a:spcBef>
                <a:spcPct val="20000"/>
              </a:spcBef>
              <a:buClr>
                <a:srgbClr val="003366"/>
              </a:buClr>
              <a:buFont typeface="Wingdings" panose="05000000000000000000" pitchFamily="2" charset="2"/>
              <a:buChar char="Ø"/>
              <a:defRPr sz="2000">
                <a:solidFill>
                  <a:schemeClr val="tx1"/>
                </a:solidFill>
                <a:latin typeface="Arial" panose="020B0604020202020204" pitchFamily="34" charset="0"/>
                <a:ea typeface="黑体" panose="02010609060101010101" pitchFamily="49"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l"/>
            </a:pPr>
            <a:r>
              <a:rPr lang="zh-CN" altLang="en-US" sz="2000" b="0" dirty="0">
                <a:effectLst/>
                <a:latin typeface="华文楷体" panose="02010600040101010101" pitchFamily="2" charset="-122"/>
                <a:ea typeface="华文楷体" panose="02010600040101010101" pitchFamily="2" charset="-122"/>
              </a:rPr>
              <a:t>第四步：令</a:t>
            </a:r>
            <a:r>
              <a:rPr lang="zh-CN" altLang="en-US" sz="2000" b="0" dirty="0">
                <a:solidFill>
                  <a:srgbClr val="3333FF"/>
                </a:solidFill>
                <a:effectLst/>
                <a:latin typeface="华文楷体" panose="02010600040101010101" pitchFamily="2" charset="-122"/>
                <a:ea typeface="华文楷体" panose="02010600040101010101" pitchFamily="2" charset="-122"/>
              </a:rPr>
              <a:t>位置</a:t>
            </a:r>
            <a:r>
              <a:rPr lang="en-US" altLang="zh-CN" sz="2000" b="0" dirty="0">
                <a:solidFill>
                  <a:srgbClr val="3333FF"/>
                </a:solidFill>
                <a:effectLst/>
                <a:latin typeface="华文楷体" panose="02010600040101010101" pitchFamily="2" charset="-122"/>
                <a:ea typeface="华文楷体" panose="02010600040101010101" pitchFamily="2" charset="-122"/>
              </a:rPr>
              <a:t>4</a:t>
            </a:r>
            <a:r>
              <a:rPr lang="zh-CN" altLang="en-US" sz="2000" b="0" dirty="0">
                <a:solidFill>
                  <a:srgbClr val="3333FF"/>
                </a:solidFill>
                <a:effectLst/>
                <a:latin typeface="华文楷体" panose="02010600040101010101" pitchFamily="2" charset="-122"/>
                <a:ea typeface="华文楷体" panose="02010600040101010101" pitchFamily="2" charset="-122"/>
              </a:rPr>
              <a:t>和位置</a:t>
            </a:r>
            <a:r>
              <a:rPr lang="en-US" altLang="zh-CN" sz="2000" b="0" dirty="0">
                <a:solidFill>
                  <a:srgbClr val="3333FF"/>
                </a:solidFill>
                <a:effectLst/>
                <a:latin typeface="华文楷体" panose="02010600040101010101" pitchFamily="2" charset="-122"/>
                <a:ea typeface="华文楷体" panose="02010600040101010101" pitchFamily="2" charset="-122"/>
              </a:rPr>
              <a:t>5</a:t>
            </a:r>
            <a:r>
              <a:rPr lang="zh-CN" altLang="en-US" sz="2000" b="0" dirty="0">
                <a:effectLst/>
                <a:latin typeface="华文楷体" panose="02010600040101010101" pitchFamily="2" charset="-122"/>
                <a:ea typeface="华文楷体" panose="02010600040101010101" pitchFamily="2" charset="-122"/>
              </a:rPr>
              <a:t>的元素比较，若位置</a:t>
            </a:r>
            <a:r>
              <a:rPr lang="en-US" altLang="zh-CN" sz="2000" b="0" dirty="0">
                <a:effectLst/>
                <a:latin typeface="华文楷体" panose="02010600040101010101" pitchFamily="2" charset="-122"/>
                <a:ea typeface="华文楷体" panose="02010600040101010101" pitchFamily="2" charset="-122"/>
              </a:rPr>
              <a:t>4</a:t>
            </a:r>
            <a:r>
              <a:rPr lang="zh-CN" altLang="en-US" sz="2000" b="0" dirty="0">
                <a:effectLst/>
                <a:latin typeface="华文楷体" panose="02010600040101010101" pitchFamily="2" charset="-122"/>
                <a:ea typeface="华文楷体" panose="02010600040101010101" pitchFamily="2" charset="-122"/>
              </a:rPr>
              <a:t>的元素大，则交换</a:t>
            </a:r>
          </a:p>
        </p:txBody>
      </p:sp>
      <p:sp>
        <p:nvSpPr>
          <p:cNvPr id="132" name="Rectangle 44"/>
          <p:cNvSpPr>
            <a:spLocks noChangeArrowheads="1"/>
          </p:cNvSpPr>
          <p:nvPr/>
        </p:nvSpPr>
        <p:spPr bwMode="auto">
          <a:xfrm>
            <a:off x="540962" y="2462466"/>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rgbClr val="000066"/>
              </a:buClr>
              <a:buSzPct val="70000"/>
              <a:buFont typeface="Wingdings" panose="05000000000000000000" pitchFamily="2" charset="2"/>
              <a:buChar char="n"/>
              <a:defRPr sz="2400" b="1">
                <a:solidFill>
                  <a:schemeClr val="tx1"/>
                </a:solidFill>
                <a:latin typeface="Arial Black" panose="020B0A04020102020204" pitchFamily="34" charset="0"/>
                <a:ea typeface="幼圆" panose="02010509060101010101" pitchFamily="49" charset="-122"/>
              </a:defRPr>
            </a:lvl1pPr>
            <a:lvl2pPr marL="742950" indent="-285750" algn="l">
              <a:spcBef>
                <a:spcPct val="20000"/>
              </a:spcBef>
              <a:buClr>
                <a:srgbClr val="003366"/>
              </a:buClr>
              <a:buSzPct val="80000"/>
              <a:buFont typeface="Wingdings" panose="05000000000000000000" pitchFamily="2" charset="2"/>
              <a:buChar char="F"/>
              <a:defRPr sz="2400" b="1">
                <a:solidFill>
                  <a:schemeClr val="tx1"/>
                </a:solidFill>
                <a:latin typeface="Arial" panose="020B0604020202020204" pitchFamily="34" charset="0"/>
                <a:ea typeface="楷体_GB2312" pitchFamily="49" charset="-122"/>
              </a:defRPr>
            </a:lvl2pPr>
            <a:lvl3pPr marL="1143000" indent="-228600" algn="l">
              <a:spcBef>
                <a:spcPct val="20000"/>
              </a:spcBef>
              <a:buClr>
                <a:srgbClr val="003366"/>
              </a:buClr>
              <a:buFont typeface="Wingdings" panose="05000000000000000000" pitchFamily="2" charset="2"/>
              <a:buChar char="Ø"/>
              <a:defRPr sz="2000">
                <a:solidFill>
                  <a:schemeClr val="tx1"/>
                </a:solidFill>
                <a:latin typeface="Arial" panose="020B0604020202020204" pitchFamily="34" charset="0"/>
                <a:ea typeface="黑体" panose="02010609060101010101" pitchFamily="49"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l"/>
            </a:pPr>
            <a:r>
              <a:rPr lang="zh-CN" altLang="en-US" sz="2000" b="0" dirty="0">
                <a:effectLst/>
                <a:latin typeface="华文楷体" panose="02010600040101010101" pitchFamily="2" charset="-122"/>
                <a:ea typeface="华文楷体" panose="02010600040101010101" pitchFamily="2" charset="-122"/>
              </a:rPr>
              <a:t>第五步：令</a:t>
            </a:r>
            <a:r>
              <a:rPr lang="zh-CN" altLang="en-US" sz="2000" b="0" dirty="0">
                <a:solidFill>
                  <a:srgbClr val="3333FF"/>
                </a:solidFill>
                <a:effectLst/>
                <a:latin typeface="华文楷体" panose="02010600040101010101" pitchFamily="2" charset="-122"/>
                <a:ea typeface="华文楷体" panose="02010600040101010101" pitchFamily="2" charset="-122"/>
              </a:rPr>
              <a:t>位置</a:t>
            </a:r>
            <a:r>
              <a:rPr lang="en-US" altLang="zh-CN" sz="2000" b="0" dirty="0">
                <a:solidFill>
                  <a:srgbClr val="3333FF"/>
                </a:solidFill>
                <a:effectLst/>
                <a:latin typeface="华文楷体" panose="02010600040101010101" pitchFamily="2" charset="-122"/>
                <a:ea typeface="华文楷体" panose="02010600040101010101" pitchFamily="2" charset="-122"/>
              </a:rPr>
              <a:t>5</a:t>
            </a:r>
            <a:r>
              <a:rPr lang="zh-CN" altLang="en-US" sz="2000" b="0" dirty="0">
                <a:solidFill>
                  <a:srgbClr val="3333FF"/>
                </a:solidFill>
                <a:effectLst/>
                <a:latin typeface="华文楷体" panose="02010600040101010101" pitchFamily="2" charset="-122"/>
                <a:ea typeface="华文楷体" panose="02010600040101010101" pitchFamily="2" charset="-122"/>
              </a:rPr>
              <a:t>和位置</a:t>
            </a:r>
            <a:r>
              <a:rPr lang="en-US" altLang="zh-CN" sz="2000" b="0" dirty="0">
                <a:solidFill>
                  <a:srgbClr val="3333FF"/>
                </a:solidFill>
                <a:effectLst/>
                <a:latin typeface="华文楷体" panose="02010600040101010101" pitchFamily="2" charset="-122"/>
                <a:ea typeface="华文楷体" panose="02010600040101010101" pitchFamily="2" charset="-122"/>
              </a:rPr>
              <a:t>6</a:t>
            </a:r>
            <a:r>
              <a:rPr lang="zh-CN" altLang="en-US" sz="2000" b="0" dirty="0">
                <a:effectLst/>
                <a:latin typeface="华文楷体" panose="02010600040101010101" pitchFamily="2" charset="-122"/>
                <a:ea typeface="华文楷体" panose="02010600040101010101" pitchFamily="2" charset="-122"/>
              </a:rPr>
              <a:t>的元素比较，若位置</a:t>
            </a:r>
            <a:r>
              <a:rPr lang="en-US" altLang="zh-CN" sz="2000" b="0" dirty="0">
                <a:effectLst/>
                <a:latin typeface="华文楷体" panose="02010600040101010101" pitchFamily="2" charset="-122"/>
                <a:ea typeface="华文楷体" panose="02010600040101010101" pitchFamily="2" charset="-122"/>
              </a:rPr>
              <a:t>5</a:t>
            </a:r>
            <a:r>
              <a:rPr lang="zh-CN" altLang="en-US" sz="2000" b="0" dirty="0">
                <a:effectLst/>
                <a:latin typeface="华文楷体" panose="02010600040101010101" pitchFamily="2" charset="-122"/>
                <a:ea typeface="华文楷体" panose="02010600040101010101" pitchFamily="2" charset="-122"/>
              </a:rPr>
              <a:t>的元素大，则交换</a:t>
            </a:r>
          </a:p>
        </p:txBody>
      </p:sp>
    </p:spTree>
    <p:extLst>
      <p:ext uri="{BB962C8B-B14F-4D97-AF65-F5344CB8AC3E}">
        <p14:creationId xmlns:p14="http://schemas.microsoft.com/office/powerpoint/2010/main" val="62995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wipe(left)">
                                      <p:cBhvr>
                                        <p:cTn id="7" dur="500"/>
                                        <p:tgtEl>
                                          <p:spTgt spid="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left)">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wipe(up)">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1">
                                            <p:txEl>
                                              <p:pRg st="0" end="0"/>
                                            </p:txEl>
                                          </p:spTgt>
                                        </p:tgtEl>
                                        <p:attrNameLst>
                                          <p:attrName>style.visibility</p:attrName>
                                        </p:attrNameLst>
                                      </p:cBhvr>
                                      <p:to>
                                        <p:strVal val="visible"/>
                                      </p:to>
                                    </p:set>
                                    <p:animEffect transition="in" filter="wipe(left)">
                                      <p:cBhvr>
                                        <p:cTn id="22" dur="500"/>
                                        <p:tgtEl>
                                          <p:spTgt spid="13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2"/>
                                        </p:tgtEl>
                                        <p:attrNameLst>
                                          <p:attrName>style.visibility</p:attrName>
                                        </p:attrNameLst>
                                      </p:cBhvr>
                                      <p:to>
                                        <p:strVal val="visible"/>
                                      </p:to>
                                    </p:set>
                                    <p:animEffect transition="in" filter="dissolve">
                                      <p:cBhvr>
                                        <p:cTn id="27" dur="500"/>
                                        <p:tgtEl>
                                          <p:spTgt spid="112"/>
                                        </p:tgtEl>
                                      </p:cBhvr>
                                    </p:animEffec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2">
                                            <p:txEl>
                                              <p:pRg st="0" end="0"/>
                                            </p:txEl>
                                          </p:spTgt>
                                        </p:tgtEl>
                                        <p:attrNameLst>
                                          <p:attrName>style.visibility</p:attrName>
                                        </p:attrNameLst>
                                      </p:cBhvr>
                                      <p:to>
                                        <p:strVal val="visible"/>
                                      </p:to>
                                    </p:set>
                                    <p:animEffect transition="in" filter="wipe(left)">
                                      <p:cBhvr>
                                        <p:cTn id="32" dur="500"/>
                                        <p:tgtEl>
                                          <p:spTgt spid="13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dissolve">
                                      <p:cBhvr>
                                        <p:cTn id="37" dur="500"/>
                                        <p:tgtEl>
                                          <p:spTgt spid="1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wipe(left)">
                                      <p:cBhvr>
                                        <p:cTn id="42" dur="500"/>
                                        <p:tgtEl>
                                          <p:spTgt spid="1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14"/>
                                        </p:tgtEl>
                                        <p:attrNameLst>
                                          <p:attrName>style.visibility</p:attrName>
                                        </p:attrNameLst>
                                      </p:cBhvr>
                                      <p:to>
                                        <p:strVal val="visible"/>
                                      </p:to>
                                    </p:set>
                                    <p:animEffect transition="in" filter="wipe(up)">
                                      <p:cBhvr>
                                        <p:cTn id="4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autoUpdateAnimBg="0"/>
      <p:bldP spid="113" grpId="0" animBg="1" autoUpdateAnimBg="0"/>
      <p:bldP spid="130" grpId="0" build="p" autoUpdateAnimBg="0"/>
      <p:bldP spid="131" grpId="0" build="p" autoUpdateAnimBg="0"/>
      <p:bldP spid="132"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nvGrpSpPr>
          <p:cNvPr id="61" name="Group 5"/>
          <p:cNvGrpSpPr>
            <a:grpSpLocks/>
          </p:cNvGrpSpPr>
          <p:nvPr/>
        </p:nvGrpSpPr>
        <p:grpSpPr bwMode="auto">
          <a:xfrm>
            <a:off x="859160" y="3459633"/>
            <a:ext cx="2438400" cy="3200400"/>
            <a:chOff x="192" y="1392"/>
            <a:chExt cx="1536" cy="2016"/>
          </a:xfrm>
        </p:grpSpPr>
        <p:grpSp>
          <p:nvGrpSpPr>
            <p:cNvPr id="62" name="Group 6"/>
            <p:cNvGrpSpPr>
              <a:grpSpLocks/>
            </p:cNvGrpSpPr>
            <p:nvPr/>
          </p:nvGrpSpPr>
          <p:grpSpPr bwMode="auto">
            <a:xfrm>
              <a:off x="192" y="1392"/>
              <a:ext cx="480" cy="2016"/>
              <a:chOff x="1056" y="960"/>
              <a:chExt cx="672" cy="2016"/>
            </a:xfrm>
          </p:grpSpPr>
          <p:sp>
            <p:nvSpPr>
              <p:cNvPr id="70" name="Rectangle 7"/>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71" name="Rectangle 8"/>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72" name="Rectangle 9"/>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73" name="Rectangle 10"/>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74" name="Rectangle 11"/>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75" name="Rectangle 12"/>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76" name="Rectangle 13"/>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63" name="Rectangle 14"/>
            <p:cNvSpPr>
              <a:spLocks noChangeArrowheads="1"/>
            </p:cNvSpPr>
            <p:nvPr/>
          </p:nvSpPr>
          <p:spPr bwMode="auto">
            <a:xfrm>
              <a:off x="672"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64" name="Rectangle 15"/>
            <p:cNvSpPr>
              <a:spLocks noChangeArrowheads="1"/>
            </p:cNvSpPr>
            <p:nvPr/>
          </p:nvSpPr>
          <p:spPr bwMode="auto">
            <a:xfrm>
              <a:off x="672"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65" name="Rectangle 16"/>
            <p:cNvSpPr>
              <a:spLocks noChangeArrowheads="1"/>
            </p:cNvSpPr>
            <p:nvPr/>
          </p:nvSpPr>
          <p:spPr bwMode="auto">
            <a:xfrm>
              <a:off x="672"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66" name="Rectangle 17"/>
            <p:cNvSpPr>
              <a:spLocks noChangeArrowheads="1"/>
            </p:cNvSpPr>
            <p:nvPr/>
          </p:nvSpPr>
          <p:spPr bwMode="auto">
            <a:xfrm>
              <a:off x="672"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67" name="Rectangle 18"/>
            <p:cNvSpPr>
              <a:spLocks noChangeArrowheads="1"/>
            </p:cNvSpPr>
            <p:nvPr/>
          </p:nvSpPr>
          <p:spPr bwMode="auto">
            <a:xfrm>
              <a:off x="672"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68" name="Rectangle 19"/>
            <p:cNvSpPr>
              <a:spLocks noChangeArrowheads="1"/>
            </p:cNvSpPr>
            <p:nvPr/>
          </p:nvSpPr>
          <p:spPr bwMode="auto">
            <a:xfrm>
              <a:off x="672"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69" name="Rectangle 20"/>
            <p:cNvSpPr>
              <a:spLocks noChangeArrowheads="1"/>
            </p:cNvSpPr>
            <p:nvPr/>
          </p:nvSpPr>
          <p:spPr bwMode="auto">
            <a:xfrm>
              <a:off x="672"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grpSp>
      <p:sp>
        <p:nvSpPr>
          <p:cNvPr id="133" name="AutoShape 22"/>
          <p:cNvSpPr>
            <a:spLocks noChangeArrowheads="1"/>
          </p:cNvSpPr>
          <p:nvPr/>
        </p:nvSpPr>
        <p:spPr bwMode="auto">
          <a:xfrm>
            <a:off x="3419872" y="4545374"/>
            <a:ext cx="1371600" cy="838200"/>
          </a:xfrm>
          <a:prstGeom prst="rightArrow">
            <a:avLst>
              <a:gd name="adj1" fmla="val 50000"/>
              <a:gd name="adj2" fmla="val 40909"/>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a:solidFill>
                  <a:schemeClr val="tx1"/>
                </a:solidFill>
                <a:effectLst/>
                <a:latin typeface="Times New Roman" panose="02020603050405020304" pitchFamily="18" charset="0"/>
              </a:rPr>
              <a:t>交换</a:t>
            </a:r>
          </a:p>
        </p:txBody>
      </p:sp>
      <p:grpSp>
        <p:nvGrpSpPr>
          <p:cNvPr id="134" name="Group 23"/>
          <p:cNvGrpSpPr>
            <a:grpSpLocks/>
          </p:cNvGrpSpPr>
          <p:nvPr/>
        </p:nvGrpSpPr>
        <p:grpSpPr bwMode="auto">
          <a:xfrm>
            <a:off x="5015240" y="3501008"/>
            <a:ext cx="2438400" cy="3200400"/>
            <a:chOff x="3696" y="1392"/>
            <a:chExt cx="1536" cy="2016"/>
          </a:xfrm>
        </p:grpSpPr>
        <p:grpSp>
          <p:nvGrpSpPr>
            <p:cNvPr id="135" name="Group 24"/>
            <p:cNvGrpSpPr>
              <a:grpSpLocks/>
            </p:cNvGrpSpPr>
            <p:nvPr/>
          </p:nvGrpSpPr>
          <p:grpSpPr bwMode="auto">
            <a:xfrm>
              <a:off x="3696" y="1392"/>
              <a:ext cx="480" cy="2016"/>
              <a:chOff x="1056" y="960"/>
              <a:chExt cx="672" cy="2016"/>
            </a:xfrm>
          </p:grpSpPr>
          <p:sp>
            <p:nvSpPr>
              <p:cNvPr id="143" name="Rectangle 25"/>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44" name="Rectangle 26"/>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45" name="Rectangle 27"/>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46" name="Rectangle 28"/>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47" name="Rectangle 29"/>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48" name="Rectangle 30"/>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49" name="Rectangle 31"/>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136" name="Rectangle 32"/>
            <p:cNvSpPr>
              <a:spLocks noChangeArrowheads="1"/>
            </p:cNvSpPr>
            <p:nvPr/>
          </p:nvSpPr>
          <p:spPr bwMode="auto">
            <a:xfrm>
              <a:off x="4176"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137" name="Rectangle 33"/>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138" name="Rectangle 34"/>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139" name="Rectangle 35"/>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140" name="Rectangle 36"/>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141" name="Rectangle 37"/>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endParaRPr kumimoji="1" lang="en-US" altLang="zh-CN" sz="2400">
                <a:solidFill>
                  <a:schemeClr val="tx2"/>
                </a:solidFill>
                <a:effectLst/>
                <a:latin typeface="Tahoma" panose="020B0604030504040204" pitchFamily="34" charset="0"/>
              </a:endParaRPr>
            </a:p>
          </p:txBody>
        </p:sp>
        <p:sp>
          <p:nvSpPr>
            <p:cNvPr id="142" name="Rectangle 38"/>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endParaRPr kumimoji="1" lang="en-US" altLang="zh-CN" sz="2400" u="sng">
                <a:solidFill>
                  <a:schemeClr val="accent2"/>
                </a:solidFill>
                <a:effectLst/>
                <a:latin typeface="Tahoma" panose="020B0604030504040204" pitchFamily="34" charset="0"/>
              </a:endParaRPr>
            </a:p>
          </p:txBody>
        </p:sp>
      </p:grpSp>
      <p:sp>
        <p:nvSpPr>
          <p:cNvPr id="150" name="Oval 39"/>
          <p:cNvSpPr>
            <a:spLocks noChangeArrowheads="1"/>
          </p:cNvSpPr>
          <p:nvPr/>
        </p:nvSpPr>
        <p:spPr bwMode="auto">
          <a:xfrm>
            <a:off x="1547664" y="5787008"/>
            <a:ext cx="1447800" cy="914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矩形 150"/>
          <p:cNvSpPr/>
          <p:nvPr/>
        </p:nvSpPr>
        <p:spPr>
          <a:xfrm>
            <a:off x="611560" y="1839200"/>
            <a:ext cx="8173026" cy="593560"/>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冒泡排序：</a:t>
            </a:r>
            <a:endPar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152" name="Rectangle 21"/>
          <p:cNvSpPr txBox="1">
            <a:spLocks noChangeArrowheads="1"/>
          </p:cNvSpPr>
          <p:nvPr/>
        </p:nvSpPr>
        <p:spPr bwMode="auto">
          <a:xfrm>
            <a:off x="611560" y="2621433"/>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smtClean="0"/>
              <a:t>第六步：令</a:t>
            </a:r>
            <a:r>
              <a:rPr lang="zh-CN" altLang="en-US" sz="2000" smtClean="0">
                <a:solidFill>
                  <a:srgbClr val="3333FF"/>
                </a:solidFill>
              </a:rPr>
              <a:t>位置</a:t>
            </a:r>
            <a:r>
              <a:rPr lang="en-US" altLang="zh-CN" sz="2000" smtClean="0">
                <a:solidFill>
                  <a:srgbClr val="3333FF"/>
                </a:solidFill>
              </a:rPr>
              <a:t>6</a:t>
            </a:r>
            <a:r>
              <a:rPr lang="zh-CN" altLang="en-US" sz="2000" smtClean="0">
                <a:solidFill>
                  <a:srgbClr val="3333FF"/>
                </a:solidFill>
              </a:rPr>
              <a:t>和位置</a:t>
            </a:r>
            <a:r>
              <a:rPr lang="en-US" altLang="zh-CN" sz="2000" smtClean="0">
                <a:solidFill>
                  <a:srgbClr val="3333FF"/>
                </a:solidFill>
              </a:rPr>
              <a:t>7</a:t>
            </a:r>
            <a:r>
              <a:rPr lang="zh-CN" altLang="en-US" sz="2000" smtClean="0"/>
              <a:t>的元素比较，若位置</a:t>
            </a:r>
            <a:r>
              <a:rPr lang="en-US" altLang="zh-CN" sz="2000" smtClean="0"/>
              <a:t>6</a:t>
            </a:r>
            <a:r>
              <a:rPr lang="zh-CN" altLang="en-US" sz="2000" smtClean="0"/>
              <a:t>的元素大，则交换</a:t>
            </a:r>
            <a:endParaRPr lang="zh-CN" altLang="en-US" sz="2000" dirty="0"/>
          </a:p>
        </p:txBody>
      </p:sp>
    </p:spTree>
    <p:extLst>
      <p:ext uri="{BB962C8B-B14F-4D97-AF65-F5344CB8AC3E}">
        <p14:creationId xmlns:p14="http://schemas.microsoft.com/office/powerpoint/2010/main" val="321742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Effect transition="in" filter="wipe(left)">
                                      <p:cBhvr>
                                        <p:cTn id="7" dur="500"/>
                                        <p:tgtEl>
                                          <p:spTgt spid="1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wipe(left)">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wipe(up)">
                                      <p:cBhvr>
                                        <p:cTn id="1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autoUpdateAnimBg="0"/>
      <p:bldP spid="152"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151" name="矩形 150"/>
          <p:cNvSpPr/>
          <p:nvPr/>
        </p:nvSpPr>
        <p:spPr>
          <a:xfrm>
            <a:off x="522486" y="1607993"/>
            <a:ext cx="8173026" cy="593560"/>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冒泡排序：</a:t>
            </a:r>
            <a:endPar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endParaRPr>
          </a:p>
        </p:txBody>
      </p:sp>
      <p:grpSp>
        <p:nvGrpSpPr>
          <p:cNvPr id="41" name="Group 5"/>
          <p:cNvGrpSpPr>
            <a:grpSpLocks/>
          </p:cNvGrpSpPr>
          <p:nvPr/>
        </p:nvGrpSpPr>
        <p:grpSpPr bwMode="auto">
          <a:xfrm>
            <a:off x="180752" y="3252936"/>
            <a:ext cx="1701800" cy="3200400"/>
            <a:chOff x="192" y="1392"/>
            <a:chExt cx="1536" cy="2016"/>
          </a:xfrm>
        </p:grpSpPr>
        <p:grpSp>
          <p:nvGrpSpPr>
            <p:cNvPr id="42" name="Group 6"/>
            <p:cNvGrpSpPr>
              <a:grpSpLocks/>
            </p:cNvGrpSpPr>
            <p:nvPr/>
          </p:nvGrpSpPr>
          <p:grpSpPr bwMode="auto">
            <a:xfrm>
              <a:off x="192" y="1392"/>
              <a:ext cx="480" cy="2016"/>
              <a:chOff x="1056" y="960"/>
              <a:chExt cx="672" cy="2016"/>
            </a:xfrm>
          </p:grpSpPr>
          <p:sp>
            <p:nvSpPr>
              <p:cNvPr id="50" name="Rectangle 7"/>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51" name="Rectangle 8"/>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52" name="Rectangle 9"/>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53" name="Rectangle 10"/>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54" name="Rectangle 11"/>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55" name="Rectangle 12"/>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56" name="Rectangle 13"/>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43" name="Rectangle 14"/>
            <p:cNvSpPr>
              <a:spLocks noChangeArrowheads="1"/>
            </p:cNvSpPr>
            <p:nvPr/>
          </p:nvSpPr>
          <p:spPr bwMode="auto">
            <a:xfrm>
              <a:off x="672"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44" name="Rectangle 15"/>
            <p:cNvSpPr>
              <a:spLocks noChangeArrowheads="1"/>
            </p:cNvSpPr>
            <p:nvPr/>
          </p:nvSpPr>
          <p:spPr bwMode="auto">
            <a:xfrm>
              <a:off x="672"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45" name="Rectangle 16"/>
            <p:cNvSpPr>
              <a:spLocks noChangeArrowheads="1"/>
            </p:cNvSpPr>
            <p:nvPr/>
          </p:nvSpPr>
          <p:spPr bwMode="auto">
            <a:xfrm>
              <a:off x="672"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46" name="Rectangle 17"/>
            <p:cNvSpPr>
              <a:spLocks noChangeArrowheads="1"/>
            </p:cNvSpPr>
            <p:nvPr/>
          </p:nvSpPr>
          <p:spPr bwMode="auto">
            <a:xfrm>
              <a:off x="672"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47" name="Rectangle 18"/>
            <p:cNvSpPr>
              <a:spLocks noChangeArrowheads="1"/>
            </p:cNvSpPr>
            <p:nvPr/>
          </p:nvSpPr>
          <p:spPr bwMode="auto">
            <a:xfrm>
              <a:off x="672"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48" name="Rectangle 19"/>
            <p:cNvSpPr>
              <a:spLocks noChangeArrowheads="1"/>
            </p:cNvSpPr>
            <p:nvPr/>
          </p:nvSpPr>
          <p:spPr bwMode="auto">
            <a:xfrm>
              <a:off x="672"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sp>
          <p:nvSpPr>
            <p:cNvPr id="49" name="Rectangle 20"/>
            <p:cNvSpPr>
              <a:spLocks noChangeArrowheads="1"/>
            </p:cNvSpPr>
            <p:nvPr/>
          </p:nvSpPr>
          <p:spPr bwMode="auto">
            <a:xfrm>
              <a:off x="672"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3300"/>
                  </a:solidFill>
                  <a:effectLst/>
                  <a:latin typeface="Tahoma" panose="020B0604030504040204" pitchFamily="34" charset="0"/>
                </a:rPr>
                <a:t>55</a:t>
              </a:r>
              <a:endParaRPr kumimoji="1" lang="en-US" altLang="zh-CN" sz="2400" u="sng">
                <a:solidFill>
                  <a:srgbClr val="FF3300"/>
                </a:solidFill>
                <a:effectLst/>
                <a:latin typeface="Tahoma" panose="020B0604030504040204" pitchFamily="34" charset="0"/>
              </a:endParaRPr>
            </a:p>
          </p:txBody>
        </p:sp>
      </p:grpSp>
      <p:grpSp>
        <p:nvGrpSpPr>
          <p:cNvPr id="57" name="Group 23"/>
          <p:cNvGrpSpPr>
            <a:grpSpLocks/>
          </p:cNvGrpSpPr>
          <p:nvPr/>
        </p:nvGrpSpPr>
        <p:grpSpPr bwMode="auto">
          <a:xfrm>
            <a:off x="2221331" y="3214836"/>
            <a:ext cx="1701800" cy="3200400"/>
            <a:chOff x="3696" y="1392"/>
            <a:chExt cx="1536" cy="2016"/>
          </a:xfrm>
        </p:grpSpPr>
        <p:grpSp>
          <p:nvGrpSpPr>
            <p:cNvPr id="58" name="Group 24"/>
            <p:cNvGrpSpPr>
              <a:grpSpLocks/>
            </p:cNvGrpSpPr>
            <p:nvPr/>
          </p:nvGrpSpPr>
          <p:grpSpPr bwMode="auto">
            <a:xfrm>
              <a:off x="3696" y="1392"/>
              <a:ext cx="480" cy="2016"/>
              <a:chOff x="1056" y="960"/>
              <a:chExt cx="672" cy="2016"/>
            </a:xfrm>
          </p:grpSpPr>
          <p:sp>
            <p:nvSpPr>
              <p:cNvPr id="82" name="Rectangle 25"/>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83" name="Rectangle 26"/>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84" name="Rectangle 27"/>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85" name="Rectangle 28"/>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86" name="Rectangle 29"/>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87" name="Rectangle 30"/>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88" name="Rectangle 31"/>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59" name="Rectangle 32"/>
            <p:cNvSpPr>
              <a:spLocks noChangeArrowheads="1"/>
            </p:cNvSpPr>
            <p:nvPr/>
          </p:nvSpPr>
          <p:spPr bwMode="auto">
            <a:xfrm>
              <a:off x="4176"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60" name="Rectangle 33"/>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77" name="Rectangle 34"/>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78" name="Rectangle 35"/>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79" name="Rectangle 36"/>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80" name="Rectangle 37"/>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endParaRPr kumimoji="1" lang="en-US" altLang="zh-CN" sz="2400">
                <a:solidFill>
                  <a:schemeClr val="tx2"/>
                </a:solidFill>
                <a:effectLst/>
                <a:latin typeface="Tahoma" panose="020B0604030504040204" pitchFamily="34" charset="0"/>
              </a:endParaRPr>
            </a:p>
          </p:txBody>
        </p:sp>
        <p:sp>
          <p:nvSpPr>
            <p:cNvPr id="81" name="Rectangle 38"/>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3300"/>
                  </a:solidFill>
                  <a:effectLst/>
                  <a:latin typeface="Tahoma" panose="020B0604030504040204" pitchFamily="34" charset="0"/>
                </a:rPr>
                <a:t>55</a:t>
              </a:r>
              <a:endParaRPr kumimoji="1" lang="en-US" altLang="zh-CN" sz="2400" u="sng">
                <a:solidFill>
                  <a:srgbClr val="FF3300"/>
                </a:solidFill>
                <a:effectLst/>
                <a:latin typeface="Tahoma" panose="020B0604030504040204" pitchFamily="34" charset="0"/>
              </a:endParaRPr>
            </a:p>
          </p:txBody>
        </p:sp>
      </p:grpSp>
      <p:sp>
        <p:nvSpPr>
          <p:cNvPr id="89" name="Oval 39"/>
          <p:cNvSpPr>
            <a:spLocks noChangeArrowheads="1"/>
          </p:cNvSpPr>
          <p:nvPr/>
        </p:nvSpPr>
        <p:spPr bwMode="auto">
          <a:xfrm>
            <a:off x="567156" y="3372993"/>
            <a:ext cx="1003300" cy="7239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Oval 43"/>
          <p:cNvSpPr>
            <a:spLocks noChangeArrowheads="1"/>
          </p:cNvSpPr>
          <p:nvPr/>
        </p:nvSpPr>
        <p:spPr bwMode="auto">
          <a:xfrm>
            <a:off x="2591956" y="3759733"/>
            <a:ext cx="1104900" cy="787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 name="Group 44"/>
          <p:cNvGrpSpPr>
            <a:grpSpLocks/>
          </p:cNvGrpSpPr>
          <p:nvPr/>
        </p:nvGrpSpPr>
        <p:grpSpPr bwMode="auto">
          <a:xfrm>
            <a:off x="4365402" y="3242426"/>
            <a:ext cx="1739900" cy="3200400"/>
            <a:chOff x="3696" y="1392"/>
            <a:chExt cx="1536" cy="2016"/>
          </a:xfrm>
        </p:grpSpPr>
        <p:grpSp>
          <p:nvGrpSpPr>
            <p:cNvPr id="92" name="Group 45"/>
            <p:cNvGrpSpPr>
              <a:grpSpLocks/>
            </p:cNvGrpSpPr>
            <p:nvPr/>
          </p:nvGrpSpPr>
          <p:grpSpPr bwMode="auto">
            <a:xfrm>
              <a:off x="3696" y="1392"/>
              <a:ext cx="480" cy="2016"/>
              <a:chOff x="1056" y="960"/>
              <a:chExt cx="672" cy="2016"/>
            </a:xfrm>
          </p:grpSpPr>
          <p:sp>
            <p:nvSpPr>
              <p:cNvPr id="100" name="Rectangle 46"/>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01" name="Rectangle 47"/>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02" name="Rectangle 48"/>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03" name="Rectangle 49"/>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04" name="Rectangle 50"/>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05" name="Rectangle 51"/>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06" name="Rectangle 52"/>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93" name="Rectangle 53"/>
            <p:cNvSpPr>
              <a:spLocks noChangeArrowheads="1"/>
            </p:cNvSpPr>
            <p:nvPr/>
          </p:nvSpPr>
          <p:spPr bwMode="auto">
            <a:xfrm>
              <a:off x="4176"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dirty="0">
                  <a:solidFill>
                    <a:schemeClr val="tx2"/>
                  </a:solidFill>
                  <a:effectLst/>
                  <a:latin typeface="Tahoma" panose="020B0604030504040204" pitchFamily="34" charset="0"/>
                </a:rPr>
                <a:t>9</a:t>
              </a:r>
            </a:p>
          </p:txBody>
        </p:sp>
        <p:sp>
          <p:nvSpPr>
            <p:cNvPr id="94" name="Rectangle 54"/>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95" name="Rectangle 55"/>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96" name="Rectangle 56"/>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97" name="Rectangle 57"/>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98" name="Rectangle 58"/>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endParaRPr kumimoji="1" lang="en-US" altLang="zh-CN" sz="2400">
                <a:solidFill>
                  <a:schemeClr val="tx2"/>
                </a:solidFill>
                <a:effectLst/>
                <a:latin typeface="Tahoma" panose="020B0604030504040204" pitchFamily="34" charset="0"/>
              </a:endParaRPr>
            </a:p>
          </p:txBody>
        </p:sp>
        <p:sp>
          <p:nvSpPr>
            <p:cNvPr id="99" name="Rectangle 59"/>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3300"/>
                  </a:solidFill>
                  <a:effectLst/>
                  <a:latin typeface="Tahoma" panose="020B0604030504040204" pitchFamily="34" charset="0"/>
                </a:rPr>
                <a:t>55</a:t>
              </a:r>
              <a:endParaRPr kumimoji="1" lang="en-US" altLang="zh-CN" sz="2400" u="sng">
                <a:solidFill>
                  <a:srgbClr val="FF3300"/>
                </a:solidFill>
                <a:effectLst/>
                <a:latin typeface="Tahoma" panose="020B0604030504040204" pitchFamily="34" charset="0"/>
              </a:endParaRPr>
            </a:p>
          </p:txBody>
        </p:sp>
      </p:grpSp>
      <p:sp>
        <p:nvSpPr>
          <p:cNvPr id="107" name="Oval 60"/>
          <p:cNvSpPr>
            <a:spLocks noChangeArrowheads="1"/>
          </p:cNvSpPr>
          <p:nvPr/>
        </p:nvSpPr>
        <p:spPr bwMode="auto">
          <a:xfrm>
            <a:off x="4705945" y="4198753"/>
            <a:ext cx="1143000" cy="8382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Oval 61"/>
          <p:cNvSpPr>
            <a:spLocks noChangeArrowheads="1"/>
          </p:cNvSpPr>
          <p:nvPr/>
        </p:nvSpPr>
        <p:spPr bwMode="auto">
          <a:xfrm>
            <a:off x="4664751" y="4723890"/>
            <a:ext cx="1257300" cy="7874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9" name="Group 62"/>
          <p:cNvGrpSpPr>
            <a:grpSpLocks/>
          </p:cNvGrpSpPr>
          <p:nvPr/>
        </p:nvGrpSpPr>
        <p:grpSpPr bwMode="auto">
          <a:xfrm>
            <a:off x="6660552" y="3243771"/>
            <a:ext cx="1676400" cy="3200400"/>
            <a:chOff x="192" y="1392"/>
            <a:chExt cx="1536" cy="2016"/>
          </a:xfrm>
        </p:grpSpPr>
        <p:grpSp>
          <p:nvGrpSpPr>
            <p:cNvPr id="110" name="Group 63"/>
            <p:cNvGrpSpPr>
              <a:grpSpLocks/>
            </p:cNvGrpSpPr>
            <p:nvPr/>
          </p:nvGrpSpPr>
          <p:grpSpPr bwMode="auto">
            <a:xfrm>
              <a:off x="192" y="1392"/>
              <a:ext cx="480" cy="2016"/>
              <a:chOff x="1056" y="960"/>
              <a:chExt cx="672" cy="2016"/>
            </a:xfrm>
          </p:grpSpPr>
          <p:sp>
            <p:nvSpPr>
              <p:cNvPr id="118" name="Rectangle 6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19" name="Rectangle 6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20" name="Rectangle 6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21" name="Rectangle 6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22" name="Rectangle 6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23" name="Rectangle 6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24" name="Rectangle 7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111" name="Rectangle 71"/>
            <p:cNvSpPr>
              <a:spLocks noChangeArrowheads="1"/>
            </p:cNvSpPr>
            <p:nvPr/>
          </p:nvSpPr>
          <p:spPr bwMode="auto">
            <a:xfrm>
              <a:off x="672" y="139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dirty="0">
                  <a:solidFill>
                    <a:schemeClr val="tx2"/>
                  </a:solidFill>
                  <a:effectLst/>
                  <a:latin typeface="Tahoma" panose="020B0604030504040204" pitchFamily="34" charset="0"/>
                </a:rPr>
                <a:t>9</a:t>
              </a:r>
            </a:p>
          </p:txBody>
        </p:sp>
        <p:sp>
          <p:nvSpPr>
            <p:cNvPr id="112" name="Rectangle 72"/>
            <p:cNvSpPr>
              <a:spLocks noChangeArrowheads="1"/>
            </p:cNvSpPr>
            <p:nvPr/>
          </p:nvSpPr>
          <p:spPr bwMode="auto">
            <a:xfrm>
              <a:off x="672"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113" name="Rectangle 73"/>
            <p:cNvSpPr>
              <a:spLocks noChangeArrowheads="1"/>
            </p:cNvSpPr>
            <p:nvPr/>
          </p:nvSpPr>
          <p:spPr bwMode="auto">
            <a:xfrm>
              <a:off x="672"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114" name="Rectangle 74"/>
            <p:cNvSpPr>
              <a:spLocks noChangeArrowheads="1"/>
            </p:cNvSpPr>
            <p:nvPr/>
          </p:nvSpPr>
          <p:spPr bwMode="auto">
            <a:xfrm>
              <a:off x="672"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115" name="Rectangle 75"/>
            <p:cNvSpPr>
              <a:spLocks noChangeArrowheads="1"/>
            </p:cNvSpPr>
            <p:nvPr/>
          </p:nvSpPr>
          <p:spPr bwMode="auto">
            <a:xfrm>
              <a:off x="672"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116" name="Rectangle 76"/>
            <p:cNvSpPr>
              <a:spLocks noChangeArrowheads="1"/>
            </p:cNvSpPr>
            <p:nvPr/>
          </p:nvSpPr>
          <p:spPr bwMode="auto">
            <a:xfrm>
              <a:off x="672"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sp>
          <p:nvSpPr>
            <p:cNvPr id="117" name="Rectangle 77"/>
            <p:cNvSpPr>
              <a:spLocks noChangeArrowheads="1"/>
            </p:cNvSpPr>
            <p:nvPr/>
          </p:nvSpPr>
          <p:spPr bwMode="auto">
            <a:xfrm>
              <a:off x="672"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3300"/>
                  </a:solidFill>
                  <a:effectLst/>
                  <a:latin typeface="Tahoma" panose="020B0604030504040204" pitchFamily="34" charset="0"/>
                </a:rPr>
                <a:t>55</a:t>
              </a:r>
              <a:endParaRPr kumimoji="1" lang="en-US" altLang="zh-CN" sz="2400" u="sng">
                <a:solidFill>
                  <a:srgbClr val="FF3300"/>
                </a:solidFill>
                <a:effectLst/>
                <a:latin typeface="Tahoma" panose="020B0604030504040204" pitchFamily="34" charset="0"/>
              </a:endParaRPr>
            </a:p>
          </p:txBody>
        </p:sp>
      </p:grpSp>
      <p:sp>
        <p:nvSpPr>
          <p:cNvPr id="125" name="Oval 78"/>
          <p:cNvSpPr>
            <a:spLocks noChangeArrowheads="1"/>
          </p:cNvSpPr>
          <p:nvPr/>
        </p:nvSpPr>
        <p:spPr bwMode="auto">
          <a:xfrm>
            <a:off x="7011242" y="5141191"/>
            <a:ext cx="1155700" cy="762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Oval 80"/>
          <p:cNvSpPr>
            <a:spLocks noChangeArrowheads="1"/>
          </p:cNvSpPr>
          <p:nvPr/>
        </p:nvSpPr>
        <p:spPr bwMode="auto">
          <a:xfrm>
            <a:off x="6976487" y="4690226"/>
            <a:ext cx="1155700" cy="762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矩形 1"/>
          <p:cNvSpPr/>
          <p:nvPr/>
        </p:nvSpPr>
        <p:spPr>
          <a:xfrm>
            <a:off x="522486" y="2405716"/>
            <a:ext cx="8081961" cy="707886"/>
          </a:xfrm>
          <a:prstGeom prst="rect">
            <a:avLst/>
          </a:prstGeom>
        </p:spPr>
        <p:txBody>
          <a:bodyPr wrap="square">
            <a:spAutoFit/>
          </a:bodyPr>
          <a:lstStyle/>
          <a:p>
            <a:pPr eaLnBrk="1" hangingPunct="1">
              <a:lnSpc>
                <a:spcPct val="100000"/>
              </a:lnSpc>
              <a:spcBef>
                <a:spcPct val="20000"/>
              </a:spcBef>
              <a:buClr>
                <a:srgbClr val="FFCC00"/>
              </a:buClr>
            </a:pPr>
            <a:r>
              <a:rPr kumimoji="1" lang="zh-CN" altLang="en-US" sz="2000" b="1" dirty="0" smtClean="0">
                <a:effectLst>
                  <a:outerShdw blurRad="38100" dist="38100" dir="2700000" algn="tl">
                    <a:srgbClr val="C0C0C0"/>
                  </a:outerShdw>
                </a:effectLst>
                <a:latin typeface="华文楷体" panose="02010600040101010101" pitchFamily="2" charset="-122"/>
                <a:ea typeface="华文楷体" panose="02010600040101010101" pitchFamily="2" charset="-122"/>
              </a:rPr>
              <a:t>      第二趟需要将次</a:t>
            </a:r>
            <a:r>
              <a:rPr kumimoji="1" lang="zh-CN" altLang="en-US" sz="2000" b="1" dirty="0">
                <a:effectLst>
                  <a:outerShdw blurRad="38100" dist="38100" dir="2700000" algn="tl">
                    <a:srgbClr val="C0C0C0"/>
                  </a:outerShdw>
                </a:effectLst>
                <a:latin typeface="华文楷体" panose="02010600040101010101" pitchFamily="2" charset="-122"/>
                <a:ea typeface="华文楷体" panose="02010600040101010101" pitchFamily="2" charset="-122"/>
              </a:rPr>
              <a:t>大元素被交换到倒数第二个位置</a:t>
            </a:r>
            <a:r>
              <a:rPr kumimoji="1" lang="en-US" altLang="zh-CN" sz="2000" b="1" dirty="0">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kumimoji="1" lang="zh-CN" altLang="en-US" sz="2000" b="1" dirty="0">
                <a:effectLst>
                  <a:outerShdw blurRad="38100" dist="38100" dir="2700000" algn="tl">
                    <a:srgbClr val="C0C0C0"/>
                  </a:outerShdw>
                </a:effectLst>
                <a:latin typeface="华文楷体" panose="02010600040101010101" pitchFamily="2" charset="-122"/>
                <a:ea typeface="华文楷体" panose="02010600040101010101" pitchFamily="2" charset="-122"/>
              </a:rPr>
              <a:t>位置</a:t>
            </a:r>
            <a:r>
              <a:rPr kumimoji="1" lang="en-US" altLang="zh-CN" sz="2000" b="1" dirty="0">
                <a:effectLst>
                  <a:outerShdw blurRad="38100" dist="38100" dir="2700000" algn="tl">
                    <a:srgbClr val="C0C0C0"/>
                  </a:outerShdw>
                </a:effectLst>
                <a:latin typeface="华文楷体" panose="02010600040101010101" pitchFamily="2" charset="-122"/>
                <a:ea typeface="华文楷体" panose="02010600040101010101" pitchFamily="2" charset="-122"/>
              </a:rPr>
              <a:t>6</a:t>
            </a:r>
            <a:r>
              <a:rPr kumimoji="1" lang="en-US" altLang="zh-CN" sz="2000" b="1" dirty="0" smtClean="0">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kumimoji="1" lang="zh-CN" altLang="en-US" sz="2000" b="1" dirty="0" smtClean="0">
                <a:effectLst>
                  <a:outerShdw blurRad="38100" dist="38100" dir="2700000" algn="tl">
                    <a:srgbClr val="C0C0C0"/>
                  </a:outerShdw>
                </a:effectLst>
                <a:latin typeface="华文楷体" panose="02010600040101010101" pitchFamily="2" charset="-122"/>
                <a:ea typeface="华文楷体" panose="02010600040101010101" pitchFamily="2" charset="-122"/>
              </a:rPr>
              <a:t>，下</a:t>
            </a:r>
            <a:r>
              <a:rPr kumimoji="1" lang="zh-CN" altLang="en-US" sz="2000" b="1" dirty="0">
                <a:effectLst>
                  <a:outerShdw blurRad="38100" dist="38100" dir="2700000" algn="tl">
                    <a:srgbClr val="C0C0C0"/>
                  </a:outerShdw>
                </a:effectLst>
                <a:latin typeface="华文楷体" panose="02010600040101010101" pitchFamily="2" charset="-122"/>
                <a:ea typeface="华文楷体" panose="02010600040101010101" pitchFamily="2" charset="-122"/>
              </a:rPr>
              <a:t>一趟则需将第三大元素交换到倒数第三个位置，</a:t>
            </a:r>
            <a:r>
              <a:rPr kumimoji="1" lang="zh-CN" altLang="en-US" sz="2000" b="1" dirty="0" smtClean="0">
                <a:effectLst>
                  <a:outerShdw blurRad="38100" dist="38100" dir="2700000" algn="tl">
                    <a:srgbClr val="C0C0C0"/>
                  </a:outerShdw>
                </a:effectLst>
                <a:latin typeface="华文楷体" panose="02010600040101010101" pitchFamily="2" charset="-122"/>
                <a:ea typeface="华文楷体" panose="02010600040101010101" pitchFamily="2" charset="-122"/>
              </a:rPr>
              <a:t>依此类推。</a:t>
            </a:r>
            <a:endParaRPr kumimoji="1" lang="zh-CN" altLang="en-US" sz="2000" b="1" dirty="0">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2502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dissolv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dissolve">
                                      <p:cBhvr>
                                        <p:cTn id="17" dur="5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wipe(up)">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dissolve">
                                      <p:cBhvr>
                                        <p:cTn id="27" dur="500"/>
                                        <p:tgtEl>
                                          <p:spTgt spid="107"/>
                                        </p:tgtEl>
                                      </p:cBhvr>
                                    </p:animEffect>
                                  </p:childTnLst>
                                  <p:subTnLst>
                                    <p:set>
                                      <p:cBhvr override="childStyle">
                                        <p:cTn dur="1" fill="hold" display="0" masterRel="nextClick" afterEffect="1"/>
                                        <p:tgtEl>
                                          <p:spTgt spid="10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dissolve">
                                      <p:cBhvr>
                                        <p:cTn id="32" dur="500"/>
                                        <p:tgtEl>
                                          <p:spTgt spid="10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09"/>
                                        </p:tgtEl>
                                        <p:attrNameLst>
                                          <p:attrName>style.visibility</p:attrName>
                                        </p:attrNameLst>
                                      </p:cBhvr>
                                      <p:to>
                                        <p:strVal val="visible"/>
                                      </p:to>
                                    </p:set>
                                    <p:anim calcmode="lin" valueType="num">
                                      <p:cBhvr additive="base">
                                        <p:cTn id="37" dur="500" fill="hold"/>
                                        <p:tgtEl>
                                          <p:spTgt spid="109"/>
                                        </p:tgtEl>
                                        <p:attrNameLst>
                                          <p:attrName>ppt_x</p:attrName>
                                        </p:attrNameLst>
                                      </p:cBhvr>
                                      <p:tavLst>
                                        <p:tav tm="0">
                                          <p:val>
                                            <p:strVal val="1+#ppt_w/2"/>
                                          </p:val>
                                        </p:tav>
                                        <p:tav tm="100000">
                                          <p:val>
                                            <p:strVal val="#ppt_x"/>
                                          </p:val>
                                        </p:tav>
                                      </p:tavLst>
                                    </p:anim>
                                    <p:anim calcmode="lin" valueType="num">
                                      <p:cBhvr additive="base">
                                        <p:cTn id="38"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26"/>
                                        </p:tgtEl>
                                        <p:attrNameLst>
                                          <p:attrName>style.visibility</p:attrName>
                                        </p:attrNameLst>
                                      </p:cBhvr>
                                      <p:to>
                                        <p:strVal val="visible"/>
                                      </p:to>
                                    </p:set>
                                    <p:animEffect transition="in" filter="dissolve">
                                      <p:cBhvr>
                                        <p:cTn id="43" dur="500"/>
                                        <p:tgtEl>
                                          <p:spTgt spid="126"/>
                                        </p:tgtEl>
                                      </p:cBhvr>
                                    </p:animEffec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25"/>
                                        </p:tgtEl>
                                        <p:attrNameLst>
                                          <p:attrName>style.visibility</p:attrName>
                                        </p:attrNameLst>
                                      </p:cBhvr>
                                      <p:to>
                                        <p:strVal val="visible"/>
                                      </p:to>
                                    </p:set>
                                    <p:animEffect transition="in" filter="dissolve">
                                      <p:cBhvr>
                                        <p:cTn id="48"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26</a:t>
            </a:fld>
            <a:endParaRPr lang="en-US" altLang="zh-CN"/>
          </a:p>
        </p:txBody>
      </p:sp>
      <p:sp>
        <p:nvSpPr>
          <p:cNvPr id="3" name="矩形 2"/>
          <p:cNvSpPr/>
          <p:nvPr/>
        </p:nvSpPr>
        <p:spPr>
          <a:xfrm>
            <a:off x="611560" y="1839200"/>
            <a:ext cx="8173026" cy="4524315"/>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冒泡排序总结：</a:t>
            </a:r>
            <a:r>
              <a:rPr lang="zh-CN" altLang="en-US" sz="2400" dirty="0" smtClean="0">
                <a:latin typeface="华文楷体" panose="02010600040101010101" pitchFamily="2" charset="-122"/>
                <a:ea typeface="华文楷体" panose="02010600040101010101" pitchFamily="2" charset="-122"/>
              </a:rPr>
              <a:t>对给定的这 </a:t>
            </a:r>
            <a:r>
              <a:rPr lang="en-US" altLang="zh-CN" sz="2400" dirty="0" smtClean="0">
                <a:latin typeface="华文楷体" panose="02010600040101010101" pitchFamily="2" charset="-122"/>
                <a:ea typeface="华文楷体" panose="02010600040101010101" pitchFamily="2" charset="-122"/>
              </a:rPr>
              <a:t>N </a:t>
            </a:r>
            <a:r>
              <a:rPr lang="zh-CN" altLang="en-US" sz="2400" dirty="0" smtClean="0">
                <a:latin typeface="华文楷体" panose="02010600040101010101" pitchFamily="2" charset="-122"/>
                <a:ea typeface="华文楷体" panose="02010600040101010101" pitchFamily="2" charset="-122"/>
              </a:rPr>
              <a:t>个数字</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）从</a:t>
            </a:r>
            <a:r>
              <a:rPr lang="zh-CN" altLang="en-US" sz="2400" dirty="0">
                <a:latin typeface="华文楷体" panose="02010600040101010101" pitchFamily="2" charset="-122"/>
                <a:ea typeface="华文楷体" panose="02010600040101010101" pitchFamily="2" charset="-122"/>
              </a:rPr>
              <a:t>第一个数开始起，依次和它之后的那个数比较，如果前面的数大于后面的数，就交换它们在序列中的位置，直到最后一</a:t>
            </a:r>
            <a:r>
              <a:rPr lang="zh-CN" altLang="en-US" sz="2400" dirty="0" smtClean="0">
                <a:latin typeface="华文楷体" panose="02010600040101010101" pitchFamily="2" charset="-122"/>
                <a:ea typeface="华文楷体" panose="02010600040101010101" pitchFamily="2" charset="-122"/>
              </a:rPr>
              <a:t>个数。这样的一轮比较叫做“</a:t>
            </a:r>
            <a:r>
              <a:rPr lang="zh-CN" altLang="en-US" sz="2400" b="1" dirty="0">
                <a:solidFill>
                  <a:srgbClr val="C00000"/>
                </a:solidFill>
                <a:latin typeface="华文楷体" panose="02010600040101010101" pitchFamily="2" charset="-122"/>
                <a:ea typeface="华文楷体" panose="02010600040101010101" pitchFamily="2" charset="-122"/>
              </a:rPr>
              <a:t>一趟</a:t>
            </a:r>
            <a:r>
              <a:rPr lang="zh-CN" altLang="en-US" sz="2400" dirty="0" smtClean="0">
                <a:latin typeface="华文楷体" panose="02010600040101010101" pitchFamily="2" charset="-122"/>
                <a:ea typeface="华文楷体" panose="02010600040101010101" pitchFamily="2" charset="-122"/>
              </a:rPr>
              <a:t>” 。 </a:t>
            </a:r>
            <a:endParaRPr lang="zh-CN" altLang="en-US" sz="2400" dirty="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）再次返回序列中的第一个数，依照第一</a:t>
            </a:r>
            <a:r>
              <a:rPr lang="zh-CN" altLang="en-US" sz="2400" dirty="0">
                <a:latin typeface="华文楷体" panose="02010600040101010101" pitchFamily="2" charset="-122"/>
                <a:ea typeface="华文楷体" panose="02010600040101010101" pitchFamily="2" charset="-122"/>
              </a:rPr>
              <a:t>步一样的操作</a:t>
            </a:r>
            <a:r>
              <a:rPr lang="zh-CN" altLang="en-US" sz="2400" dirty="0" smtClean="0">
                <a:latin typeface="华文楷体" panose="02010600040101010101" pitchFamily="2" charset="-122"/>
                <a:ea typeface="华文楷体" panose="02010600040101010101" pitchFamily="2" charset="-122"/>
              </a:rPr>
              <a:t>，进行</a:t>
            </a:r>
            <a:r>
              <a:rPr lang="zh-CN" altLang="en-US" sz="2400" b="1" dirty="0" smtClean="0">
                <a:solidFill>
                  <a:srgbClr val="C00000"/>
                </a:solidFill>
                <a:latin typeface="华文楷体" panose="02010600040101010101" pitchFamily="2" charset="-122"/>
                <a:ea typeface="华文楷体" panose="02010600040101010101" pitchFamily="2" charset="-122"/>
              </a:rPr>
              <a:t>第二趟</a:t>
            </a:r>
            <a:r>
              <a:rPr lang="zh-CN" altLang="en-US" sz="2400" dirty="0" smtClean="0">
                <a:latin typeface="华文楷体" panose="02010600040101010101" pitchFamily="2" charset="-122"/>
                <a:ea typeface="华文楷体" panose="02010600040101010101" pitchFamily="2" charset="-122"/>
              </a:rPr>
              <a:t>比较。这样得到</a:t>
            </a:r>
            <a:r>
              <a:rPr lang="zh-CN" altLang="en-US" sz="2400" dirty="0">
                <a:latin typeface="华文楷体" panose="02010600040101010101" pitchFamily="2" charset="-122"/>
                <a:ea typeface="华文楷体" panose="02010600040101010101" pitchFamily="2" charset="-122"/>
              </a:rPr>
              <a:t>第二大的数放到倒数第二的</a:t>
            </a:r>
            <a:r>
              <a:rPr lang="zh-CN" altLang="en-US" sz="2400" dirty="0" smtClean="0">
                <a:latin typeface="华文楷体" panose="02010600040101010101" pitchFamily="2" charset="-122"/>
                <a:ea typeface="华文楷体" panose="02010600040101010101" pitchFamily="2" charset="-122"/>
              </a:rPr>
              <a:t>位置。 </a:t>
            </a:r>
            <a:endParaRPr lang="zh-CN" altLang="en-US" sz="2400" dirty="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）以此类推，经过</a:t>
            </a:r>
            <a:r>
              <a:rPr lang="en-US" altLang="zh-CN" sz="2400" b="1" dirty="0">
                <a:solidFill>
                  <a:srgbClr val="C00000"/>
                </a:solidFill>
                <a:latin typeface="华文楷体" panose="02010600040101010101" pitchFamily="2" charset="-122"/>
                <a:ea typeface="华文楷体" panose="02010600040101010101" pitchFamily="2" charset="-122"/>
              </a:rPr>
              <a:t>N-1</a:t>
            </a:r>
            <a:r>
              <a:rPr lang="zh-CN" altLang="en-US" sz="2400" b="1" dirty="0">
                <a:solidFill>
                  <a:srgbClr val="C00000"/>
                </a:solidFill>
                <a:latin typeface="华文楷体" panose="02010600040101010101" pitchFamily="2" charset="-122"/>
                <a:ea typeface="华文楷体" panose="02010600040101010101" pitchFamily="2" charset="-122"/>
              </a:rPr>
              <a:t>趟</a:t>
            </a:r>
            <a:r>
              <a:rPr lang="zh-CN" altLang="en-US" sz="2400" dirty="0">
                <a:latin typeface="华文楷体" panose="02010600040101010101" pitchFamily="2" charset="-122"/>
                <a:ea typeface="华文楷体" panose="02010600040101010101" pitchFamily="2" charset="-122"/>
              </a:rPr>
              <a:t>，这</a:t>
            </a:r>
            <a:r>
              <a:rPr lang="en-US" altLang="zh-CN" sz="2400" dirty="0">
                <a:latin typeface="华文楷体" panose="02010600040101010101" pitchFamily="2" charset="-122"/>
                <a:ea typeface="华文楷体" panose="02010600040101010101" pitchFamily="2" charset="-122"/>
              </a:rPr>
              <a:t>N</a:t>
            </a:r>
            <a:r>
              <a:rPr lang="zh-CN" altLang="en-US" sz="2400" dirty="0">
                <a:latin typeface="华文楷体" panose="02010600040101010101" pitchFamily="2" charset="-122"/>
                <a:ea typeface="华文楷体" panose="02010600040101010101" pitchFamily="2" charset="-122"/>
              </a:rPr>
              <a:t>个数据就排成了从小到大的有序升序序列了。</a:t>
            </a:r>
          </a:p>
        </p:txBody>
      </p:sp>
    </p:spTree>
    <p:extLst>
      <p:ext uri="{BB962C8B-B14F-4D97-AF65-F5344CB8AC3E}">
        <p14:creationId xmlns:p14="http://schemas.microsoft.com/office/powerpoint/2010/main" val="36204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27</a:t>
            </a:fld>
            <a:endParaRPr lang="en-US" altLang="zh-CN"/>
          </a:p>
        </p:txBody>
      </p:sp>
      <p:sp>
        <p:nvSpPr>
          <p:cNvPr id="3" name="矩形 2"/>
          <p:cNvSpPr/>
          <p:nvPr/>
        </p:nvSpPr>
        <p:spPr>
          <a:xfrm>
            <a:off x="611560" y="1839200"/>
            <a:ext cx="8173026" cy="593560"/>
          </a:xfrm>
          <a:prstGeom prst="rect">
            <a:avLst/>
          </a:prstGeom>
        </p:spPr>
        <p:txBody>
          <a:bodyPr wrap="square">
            <a:spAutoFit/>
          </a:bodyPr>
          <a:lstStyle/>
          <a:p>
            <a:pPr>
              <a:lnSpc>
                <a:spcPct val="150000"/>
              </a:lnSpc>
            </a:pPr>
            <a:r>
              <a:rPr kumimoji="1"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分析</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endParaRPr lang="zh-CN" altLang="en-US" sz="2400" dirty="0">
              <a:latin typeface="华文楷体" panose="02010600040101010101" pitchFamily="2" charset="-122"/>
              <a:ea typeface="华文楷体" panose="02010600040101010101" pitchFamily="2" charset="-122"/>
            </a:endParaRPr>
          </a:p>
        </p:txBody>
      </p:sp>
      <p:pic>
        <p:nvPicPr>
          <p:cNvPr id="7" name="Picture 13" descr="g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47664" y="1751899"/>
            <a:ext cx="6781800" cy="4941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33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28</a:t>
            </a:fld>
            <a:endParaRPr lang="en-US" altLang="zh-CN"/>
          </a:p>
        </p:txBody>
      </p:sp>
      <p:sp>
        <p:nvSpPr>
          <p:cNvPr id="3" name="矩形 2"/>
          <p:cNvSpPr/>
          <p:nvPr/>
        </p:nvSpPr>
        <p:spPr>
          <a:xfrm>
            <a:off x="611560" y="1839200"/>
            <a:ext cx="8173026" cy="593560"/>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代码：</a:t>
            </a:r>
            <a:endParaRPr lang="zh-CN" altLang="en-US" sz="2400" dirty="0">
              <a:latin typeface="华文楷体" panose="02010600040101010101" pitchFamily="2" charset="-122"/>
              <a:ea typeface="华文楷体" panose="02010600040101010101" pitchFamily="2" charset="-122"/>
            </a:endParaRPr>
          </a:p>
        </p:txBody>
      </p:sp>
      <p:sp>
        <p:nvSpPr>
          <p:cNvPr id="8" name="矩形 7"/>
          <p:cNvSpPr/>
          <p:nvPr/>
        </p:nvSpPr>
        <p:spPr>
          <a:xfrm>
            <a:off x="667156" y="2560073"/>
            <a:ext cx="3688820" cy="4027128"/>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20000"/>
              </a:lnSpc>
            </a:pPr>
            <a:r>
              <a:rPr lang="en-US" altLang="zh-CN" sz="2800" b="1" dirty="0" err="1" smtClean="0">
                <a:solidFill>
                  <a:schemeClr val="tx1"/>
                </a:solidFill>
                <a:latin typeface="Times New Roman" panose="02020603050405020304" pitchFamily="18" charset="0"/>
                <a:cs typeface="Times New Roman" panose="02020603050405020304" pitchFamily="18" charset="0"/>
              </a:rPr>
              <a:t>int</a:t>
            </a:r>
            <a:r>
              <a:rPr lang="en-US" altLang="zh-CN" sz="2800" b="1" dirty="0" smtClean="0">
                <a:solidFill>
                  <a:schemeClr val="tx1"/>
                </a:solidFill>
                <a:latin typeface="Times New Roman" panose="02020603050405020304" pitchFamily="18" charset="0"/>
                <a:cs typeface="Times New Roman" panose="02020603050405020304" pitchFamily="18" charset="0"/>
              </a:rPr>
              <a:t>  a[7];</a:t>
            </a:r>
            <a:endParaRPr lang="en-US" altLang="zh-CN" sz="2800" b="1"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altLang="zh-CN" sz="2800" b="1" dirty="0" err="1" smtClean="0">
                <a:solidFill>
                  <a:schemeClr val="tx1"/>
                </a:solidFill>
                <a:latin typeface="Times New Roman" panose="02020603050405020304" pitchFamily="18" charset="0"/>
                <a:cs typeface="Times New Roman" panose="02020603050405020304" pitchFamily="18" charset="0"/>
              </a:rPr>
              <a:t>int</a:t>
            </a:r>
            <a:r>
              <a:rPr lang="en-US" altLang="zh-CN" sz="2800" b="1" dirty="0" smtClean="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i,j,t</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20000"/>
              </a:lnSpc>
            </a:pPr>
            <a:r>
              <a:rPr lang="en-US" altLang="zh-CN" sz="2800" b="1" dirty="0" smtClean="0">
                <a:solidFill>
                  <a:schemeClr val="tx1"/>
                </a:solidFill>
                <a:latin typeface="Times New Roman" panose="02020603050405020304" pitchFamily="18" charset="0"/>
                <a:cs typeface="Times New Roman" panose="02020603050405020304" pitchFamily="18" charset="0"/>
              </a:rPr>
              <a:t>for </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smtClean="0">
                <a:solidFill>
                  <a:schemeClr val="tx1"/>
                </a:solidFill>
                <a:latin typeface="Times New Roman" panose="02020603050405020304" pitchFamily="18" charset="0"/>
                <a:cs typeface="Times New Roman" panose="02020603050405020304" pitchFamily="18" charset="0"/>
              </a:rPr>
              <a:t>i</a:t>
            </a:r>
            <a:r>
              <a:rPr lang="en-US" altLang="zh-CN" sz="2800" b="1" dirty="0" smtClean="0">
                <a:solidFill>
                  <a:schemeClr val="tx1"/>
                </a:solidFill>
                <a:latin typeface="Times New Roman" panose="02020603050405020304" pitchFamily="18" charset="0"/>
                <a:cs typeface="Times New Roman" panose="02020603050405020304" pitchFamily="18" charset="0"/>
              </a:rPr>
              <a:t>=0;i&lt;7;i</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20000"/>
              </a:lnSpc>
            </a:pP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scanf</a:t>
            </a:r>
            <a:r>
              <a:rPr lang="en-US" altLang="zh-CN" sz="2800" b="1" dirty="0">
                <a:solidFill>
                  <a:schemeClr val="tx1"/>
                </a:solidFill>
                <a:latin typeface="Times New Roman" panose="02020603050405020304" pitchFamily="18" charset="0"/>
                <a:cs typeface="Times New Roman" panose="02020603050405020304" pitchFamily="18" charset="0"/>
              </a:rPr>
              <a:t>("%d"</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&amp;a[</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
        <p:nvSpPr>
          <p:cNvPr id="9" name="矩形 8"/>
          <p:cNvSpPr/>
          <p:nvPr/>
        </p:nvSpPr>
        <p:spPr>
          <a:xfrm>
            <a:off x="4580632" y="2560073"/>
            <a:ext cx="3807792" cy="4027128"/>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hangingPunct="0">
              <a:lnSpc>
                <a:spcPct val="105000"/>
              </a:lnSpc>
            </a:pPr>
            <a:r>
              <a:rPr kumimoji="1" lang="en-US" altLang="zh-CN" sz="2800" b="1" dirty="0" smtClean="0">
                <a:solidFill>
                  <a:schemeClr val="tx1"/>
                </a:solidFill>
                <a:latin typeface="Times New Roman" panose="02020603050405020304" pitchFamily="18" charset="0"/>
                <a:cs typeface="Times New Roman" panose="02020603050405020304" pitchFamily="18" charset="0"/>
              </a:rPr>
              <a:t>for(</a:t>
            </a:r>
            <a:r>
              <a:rPr kumimoji="1" lang="en-US" altLang="zh-CN" sz="2800" b="1" dirty="0" err="1" smtClean="0">
                <a:solidFill>
                  <a:schemeClr val="tx1"/>
                </a:solidFill>
                <a:latin typeface="Times New Roman" panose="02020603050405020304" pitchFamily="18" charset="0"/>
                <a:cs typeface="Times New Roman" panose="02020603050405020304" pitchFamily="18" charset="0"/>
              </a:rPr>
              <a:t>i</a:t>
            </a:r>
            <a:r>
              <a:rPr kumimoji="1" lang="en-US" altLang="zh-CN" sz="2800" b="1" dirty="0" smtClean="0">
                <a:solidFill>
                  <a:schemeClr val="tx1"/>
                </a:solidFill>
                <a:latin typeface="Times New Roman" panose="02020603050405020304" pitchFamily="18" charset="0"/>
                <a:cs typeface="Times New Roman" panose="02020603050405020304" pitchFamily="18" charset="0"/>
              </a:rPr>
              <a:t>=0;i&lt;6;i++)</a:t>
            </a:r>
            <a:endParaRPr kumimoji="1" lang="en-US" altLang="zh-CN" sz="2800" b="1" dirty="0">
              <a:solidFill>
                <a:schemeClr val="tx1"/>
              </a:solidFill>
              <a:latin typeface="Times New Roman" panose="02020603050405020304" pitchFamily="18" charset="0"/>
              <a:cs typeface="Times New Roman" panose="02020603050405020304" pitchFamily="18" charset="0"/>
            </a:endParaRP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for(j=0;j&lt;6-i;i</a:t>
            </a:r>
            <a:r>
              <a:rPr kumimoji="1" lang="en-US" altLang="zh-CN" sz="2800" b="1" dirty="0">
                <a:solidFill>
                  <a:schemeClr val="tx1"/>
                </a:solidFill>
                <a:latin typeface="Times New Roman" panose="02020603050405020304" pitchFamily="18" charset="0"/>
                <a:cs typeface="Times New Roman" panose="02020603050405020304" pitchFamily="18" charset="0"/>
              </a:rPr>
              <a:t>++)</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if (</a:t>
            </a:r>
            <a:r>
              <a:rPr kumimoji="1" lang="en-US" altLang="zh-CN" sz="2800" b="1" dirty="0" smtClean="0">
                <a:solidFill>
                  <a:schemeClr val="tx1"/>
                </a:solidFill>
                <a:latin typeface="Times New Roman" panose="02020603050405020304" pitchFamily="18" charset="0"/>
                <a:cs typeface="Times New Roman" panose="02020603050405020304" pitchFamily="18" charset="0"/>
              </a:rPr>
              <a:t>a[j]&gt;a[j+1])</a:t>
            </a:r>
            <a:endParaRPr kumimoji="1" lang="en-US" altLang="zh-CN" sz="2800" b="1" dirty="0">
              <a:solidFill>
                <a:schemeClr val="tx1"/>
              </a:solidFill>
              <a:latin typeface="Times New Roman" panose="02020603050405020304" pitchFamily="18" charset="0"/>
              <a:cs typeface="Times New Roman" panose="02020603050405020304" pitchFamily="18" charset="0"/>
            </a:endParaRP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t=a[j];</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a[j]=a[j+1</a:t>
            </a:r>
            <a:r>
              <a:rPr kumimoji="1" lang="en-US" altLang="zh-CN" sz="2800" b="1" dirty="0">
                <a:solidFill>
                  <a:schemeClr val="tx1"/>
                </a:solidFill>
                <a:latin typeface="Times New Roman" panose="02020603050405020304" pitchFamily="18" charset="0"/>
                <a:cs typeface="Times New Roman" panose="02020603050405020304" pitchFamily="18" charset="0"/>
              </a:rPr>
              <a:t>];</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a[j+1]=</a:t>
            </a:r>
            <a:r>
              <a:rPr kumimoji="1" lang="en-US" altLang="zh-CN" sz="2800" b="1" dirty="0">
                <a:solidFill>
                  <a:schemeClr val="tx1"/>
                </a:solidFill>
                <a:latin typeface="Times New Roman" panose="02020603050405020304" pitchFamily="18" charset="0"/>
                <a:cs typeface="Times New Roman" panose="02020603050405020304" pitchFamily="18" charset="0"/>
              </a:rPr>
              <a:t>t;</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89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例：</a:t>
            </a:r>
            <a:r>
              <a:rPr lang="zh-CN" altLang="en-US" sz="28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利用选择排序算法对序列进行排序。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29</a:t>
            </a:fld>
            <a:endParaRPr lang="en-US" altLang="zh-CN"/>
          </a:p>
        </p:txBody>
      </p:sp>
      <p:sp>
        <p:nvSpPr>
          <p:cNvPr id="8" name="Rectangle 3"/>
          <p:cNvSpPr>
            <a:spLocks noChangeArrowheads="1"/>
          </p:cNvSpPr>
          <p:nvPr/>
        </p:nvSpPr>
        <p:spPr bwMode="auto">
          <a:xfrm>
            <a:off x="539552" y="2796776"/>
            <a:ext cx="7848872" cy="358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分析：</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简单选择排序的基本思想：第</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1</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趟，在待</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排序序列</a:t>
            </a:r>
            <a:r>
              <a:rPr lang="en-US" altLang="zh-CN"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r[1</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]~r[n]</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中选出最小</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的数，</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将它与</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r[1]</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交换；第</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2</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趟，在待</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排序序列 </a:t>
            </a:r>
            <a:r>
              <a:rPr lang="en-US" altLang="zh-CN"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r[2</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]~r[n</a:t>
            </a:r>
            <a:r>
              <a:rPr lang="en-US" altLang="zh-CN"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 </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中</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选出最小</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的</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数</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将它与</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r[2]</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交换；以此类推，第</a:t>
            </a:r>
            <a:r>
              <a:rPr lang="en-US" altLang="zh-CN" sz="2400" dirty="0" err="1">
                <a:solidFill>
                  <a:schemeClr val="tx1"/>
                </a:solidFill>
                <a:latin typeface="华文楷体" panose="02010600040101010101" pitchFamily="2" charset="-122"/>
                <a:ea typeface="华文楷体" panose="02010600040101010101" pitchFamily="2" charset="-122"/>
                <a:cs typeface="Courier New" panose="02070309020205020404" pitchFamily="49" charset="0"/>
              </a:rPr>
              <a:t>i</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趟在待</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排序</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序列</a:t>
            </a:r>
            <a:r>
              <a:rPr lang="en-US" altLang="zh-CN"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r[</a:t>
            </a:r>
            <a:r>
              <a:rPr lang="en-US" altLang="zh-CN" sz="2400" dirty="0" err="1"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i</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]~r[n]</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中选出最小</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的</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数</a:t>
            </a:r>
            <a:r>
              <a:rPr lang="zh-CN" altLang="en-US" sz="2400" dirty="0" smtClean="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将它与</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r[</a:t>
            </a:r>
            <a:r>
              <a:rPr lang="en-US" altLang="zh-CN" sz="2400" dirty="0" err="1">
                <a:solidFill>
                  <a:schemeClr val="tx1"/>
                </a:solidFill>
                <a:latin typeface="华文楷体" panose="02010600040101010101" pitchFamily="2" charset="-122"/>
                <a:ea typeface="华文楷体" panose="02010600040101010101" pitchFamily="2" charset="-122"/>
                <a:cs typeface="Courier New" panose="02070309020205020404" pitchFamily="49" charset="0"/>
              </a:rPr>
              <a:t>i</a:t>
            </a:r>
            <a:r>
              <a:rPr lang="en-US" altLang="zh-CN"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a:t>
            </a:r>
            <a:r>
              <a:rPr lang="zh-CN" altLang="en-US" sz="24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rPr>
              <a:t>交换，使有序序列不断增长直到全部排序完毕。</a:t>
            </a:r>
          </a:p>
        </p:txBody>
      </p:sp>
    </p:spTree>
    <p:extLst>
      <p:ext uri="{BB962C8B-B14F-4D97-AF65-F5344CB8AC3E}">
        <p14:creationId xmlns:p14="http://schemas.microsoft.com/office/powerpoint/2010/main" val="127357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数组</a:t>
            </a:r>
            <a:endParaRPr lang="zh-CN" altLang="en-US" sz="2800" dirty="0"/>
          </a:p>
        </p:txBody>
      </p:sp>
      <p:grpSp>
        <p:nvGrpSpPr>
          <p:cNvPr id="9" name="Group 199"/>
          <p:cNvGrpSpPr>
            <a:grpSpLocks/>
          </p:cNvGrpSpPr>
          <p:nvPr/>
        </p:nvGrpSpPr>
        <p:grpSpPr bwMode="auto">
          <a:xfrm>
            <a:off x="1835150" y="232725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546" y="1311"/>
              <a:ext cx="1078"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一维</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 </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数组</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326228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575" y="1887"/>
              <a:ext cx="10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二维数组</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4198912"/>
            <a:ext cx="5410200" cy="1030288"/>
            <a:chOff x="1152" y="2413"/>
            <a:chExt cx="3408" cy="64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498" y="2461"/>
              <a:ext cx="1247"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字符串数组</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3</a:t>
            </a:fld>
            <a:endParaRPr lang="en-US" altLang="zh-CN"/>
          </a:p>
        </p:txBody>
      </p:sp>
    </p:spTree>
    <p:extLst>
      <p:ext uri="{BB962C8B-B14F-4D97-AF65-F5344CB8AC3E}">
        <p14:creationId xmlns:p14="http://schemas.microsoft.com/office/powerpoint/2010/main" val="28220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nodeType="clickEffect">
                                  <p:stCondLst>
                                    <p:cond delay="0"/>
                                  </p:stCondLst>
                                  <p:childTnLst>
                                    <p:animScale>
                                      <p:cBhvr>
                                        <p:cTn id="19" dur="500" fill="hold"/>
                                        <p:tgtEl>
                                          <p:spTgt spid="9"/>
                                        </p:tgtEl>
                                      </p:cBhvr>
                                      <p:by x="150000" y="150000"/>
                                    </p:animScale>
                                  </p:childTnLst>
                                </p:cTn>
                              </p:par>
                              <p:par>
                                <p:cTn id="20" presetID="10" presetClass="exit" presetSubtype="0" fill="hold" nodeType="with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30</a:t>
            </a:fld>
            <a:endParaRPr lang="en-US" altLang="zh-CN"/>
          </a:p>
        </p:txBody>
      </p:sp>
      <p:grpSp>
        <p:nvGrpSpPr>
          <p:cNvPr id="9" name="Group 5"/>
          <p:cNvGrpSpPr>
            <a:grpSpLocks/>
          </p:cNvGrpSpPr>
          <p:nvPr/>
        </p:nvGrpSpPr>
        <p:grpSpPr bwMode="auto">
          <a:xfrm>
            <a:off x="2945904" y="2626918"/>
            <a:ext cx="762000" cy="3200400"/>
            <a:chOff x="1056" y="960"/>
            <a:chExt cx="672" cy="2016"/>
          </a:xfrm>
        </p:grpSpPr>
        <p:sp>
          <p:nvSpPr>
            <p:cNvPr id="11" name="Rectangle 6"/>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2" name="Rectangle 7"/>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4" name="Rectangle 8"/>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5" name="Rectangle 9"/>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6" name="Rectangle 10"/>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7" name="Rectangle 11"/>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8" name="Rectangle 12"/>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19" name="Rectangle 13"/>
          <p:cNvSpPr>
            <a:spLocks noChangeArrowheads="1"/>
          </p:cNvSpPr>
          <p:nvPr/>
        </p:nvSpPr>
        <p:spPr bwMode="auto">
          <a:xfrm>
            <a:off x="3707904" y="2626918"/>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20" name="Rectangle 14"/>
          <p:cNvSpPr>
            <a:spLocks noChangeArrowheads="1"/>
          </p:cNvSpPr>
          <p:nvPr/>
        </p:nvSpPr>
        <p:spPr bwMode="auto">
          <a:xfrm>
            <a:off x="3707904" y="3084118"/>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21" name="Rectangle 15"/>
          <p:cNvSpPr>
            <a:spLocks noChangeArrowheads="1"/>
          </p:cNvSpPr>
          <p:nvPr/>
        </p:nvSpPr>
        <p:spPr bwMode="auto">
          <a:xfrm>
            <a:off x="3707904" y="3541318"/>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22" name="Rectangle 16"/>
          <p:cNvSpPr>
            <a:spLocks noChangeArrowheads="1"/>
          </p:cNvSpPr>
          <p:nvPr/>
        </p:nvSpPr>
        <p:spPr bwMode="auto">
          <a:xfrm>
            <a:off x="3707904" y="3998518"/>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23" name="Rectangle 17"/>
          <p:cNvSpPr>
            <a:spLocks noChangeArrowheads="1"/>
          </p:cNvSpPr>
          <p:nvPr/>
        </p:nvSpPr>
        <p:spPr bwMode="auto">
          <a:xfrm>
            <a:off x="3707904" y="4455718"/>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24" name="Rectangle 18"/>
          <p:cNvSpPr>
            <a:spLocks noChangeArrowheads="1"/>
          </p:cNvSpPr>
          <p:nvPr/>
        </p:nvSpPr>
        <p:spPr bwMode="auto">
          <a:xfrm>
            <a:off x="3707904" y="4912918"/>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25" name="Rectangle 19"/>
          <p:cNvSpPr>
            <a:spLocks noChangeArrowheads="1"/>
          </p:cNvSpPr>
          <p:nvPr/>
        </p:nvSpPr>
        <p:spPr bwMode="auto">
          <a:xfrm>
            <a:off x="3707904" y="5370118"/>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accent2"/>
                </a:solidFill>
                <a:effectLst/>
                <a:latin typeface="Tahoma" panose="020B0604030504040204" pitchFamily="34" charset="0"/>
              </a:rPr>
              <a:t>43</a:t>
            </a:r>
          </a:p>
        </p:txBody>
      </p:sp>
    </p:spTree>
    <p:extLst>
      <p:ext uri="{BB962C8B-B14F-4D97-AF65-F5344CB8AC3E}">
        <p14:creationId xmlns:p14="http://schemas.microsoft.com/office/powerpoint/2010/main" val="190655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31</a:t>
            </a:fld>
            <a:endParaRPr lang="en-US" altLang="zh-CN"/>
          </a:p>
        </p:txBody>
      </p:sp>
      <p:grpSp>
        <p:nvGrpSpPr>
          <p:cNvPr id="26" name="Group 3"/>
          <p:cNvGrpSpPr>
            <a:grpSpLocks/>
          </p:cNvGrpSpPr>
          <p:nvPr/>
        </p:nvGrpSpPr>
        <p:grpSpPr bwMode="auto">
          <a:xfrm>
            <a:off x="539552" y="3486249"/>
            <a:ext cx="762000" cy="3200400"/>
            <a:chOff x="1056" y="960"/>
            <a:chExt cx="672" cy="2016"/>
          </a:xfrm>
        </p:grpSpPr>
        <p:sp>
          <p:nvSpPr>
            <p:cNvPr id="27" name="Rectangle 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28" name="Rectangle 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29" name="Rectangle 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30" name="Rectangle 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31" name="Rectangle 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33" name="Rectangle 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34" name="Rectangle 1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35" name="Rectangle 11"/>
          <p:cNvSpPr>
            <a:spLocks noChangeArrowheads="1"/>
          </p:cNvSpPr>
          <p:nvPr/>
        </p:nvSpPr>
        <p:spPr bwMode="auto">
          <a:xfrm>
            <a:off x="1301552" y="3486249"/>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36" name="Rectangle 12"/>
          <p:cNvSpPr>
            <a:spLocks noChangeArrowheads="1"/>
          </p:cNvSpPr>
          <p:nvPr/>
        </p:nvSpPr>
        <p:spPr bwMode="auto">
          <a:xfrm>
            <a:off x="1301552" y="3943449"/>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37" name="Rectangle 13"/>
          <p:cNvSpPr>
            <a:spLocks noChangeArrowheads="1"/>
          </p:cNvSpPr>
          <p:nvPr/>
        </p:nvSpPr>
        <p:spPr bwMode="auto">
          <a:xfrm>
            <a:off x="1301552" y="4400649"/>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38" name="Rectangle 14"/>
          <p:cNvSpPr>
            <a:spLocks noChangeArrowheads="1"/>
          </p:cNvSpPr>
          <p:nvPr/>
        </p:nvSpPr>
        <p:spPr bwMode="auto">
          <a:xfrm>
            <a:off x="1301552" y="4857849"/>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39" name="Rectangle 15"/>
          <p:cNvSpPr>
            <a:spLocks noChangeArrowheads="1"/>
          </p:cNvSpPr>
          <p:nvPr/>
        </p:nvSpPr>
        <p:spPr bwMode="auto">
          <a:xfrm>
            <a:off x="1301552" y="5315049"/>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40" name="Rectangle 16"/>
          <p:cNvSpPr>
            <a:spLocks noChangeArrowheads="1"/>
          </p:cNvSpPr>
          <p:nvPr/>
        </p:nvSpPr>
        <p:spPr bwMode="auto">
          <a:xfrm>
            <a:off x="1301552" y="5772249"/>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7</a:t>
            </a:r>
          </a:p>
        </p:txBody>
      </p:sp>
      <p:sp>
        <p:nvSpPr>
          <p:cNvPr id="41" name="Rectangle 17"/>
          <p:cNvSpPr>
            <a:spLocks noChangeArrowheads="1"/>
          </p:cNvSpPr>
          <p:nvPr/>
        </p:nvSpPr>
        <p:spPr bwMode="auto">
          <a:xfrm>
            <a:off x="1301552" y="6229449"/>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sp>
        <p:nvSpPr>
          <p:cNvPr id="42" name="AutoShape 19"/>
          <p:cNvSpPr>
            <a:spLocks noChangeArrowheads="1"/>
          </p:cNvSpPr>
          <p:nvPr/>
        </p:nvSpPr>
        <p:spPr bwMode="auto">
          <a:xfrm>
            <a:off x="3081794" y="4375249"/>
            <a:ext cx="2730500" cy="1249286"/>
          </a:xfrm>
          <a:prstGeom prst="rightArrow">
            <a:avLst>
              <a:gd name="adj1" fmla="val 50000"/>
              <a:gd name="adj2" fmla="val 81439"/>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位置</a:t>
            </a:r>
            <a:r>
              <a:rPr kumimoji="1" lang="en-US" altLang="zh-CN" sz="2000" dirty="0">
                <a:solidFill>
                  <a:schemeClr val="tx1"/>
                </a:solidFill>
                <a:effectLst/>
                <a:latin typeface="Times New Roman" panose="02020603050405020304" pitchFamily="18" charset="0"/>
              </a:rPr>
              <a:t>6</a:t>
            </a:r>
            <a:r>
              <a:rPr kumimoji="1" lang="zh-CN" altLang="en-US" sz="2000" dirty="0">
                <a:solidFill>
                  <a:schemeClr val="tx1"/>
                </a:solidFill>
                <a:effectLst/>
                <a:latin typeface="Times New Roman" panose="02020603050405020304" pitchFamily="18" charset="0"/>
              </a:rPr>
              <a:t>的元素最小</a:t>
            </a:r>
          </a:p>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43" name="Group 20"/>
          <p:cNvGrpSpPr>
            <a:grpSpLocks/>
          </p:cNvGrpSpPr>
          <p:nvPr/>
        </p:nvGrpSpPr>
        <p:grpSpPr bwMode="auto">
          <a:xfrm>
            <a:off x="5895853" y="3540968"/>
            <a:ext cx="2438400" cy="3200400"/>
            <a:chOff x="3696" y="1392"/>
            <a:chExt cx="1536" cy="2016"/>
          </a:xfrm>
        </p:grpSpPr>
        <p:grpSp>
          <p:nvGrpSpPr>
            <p:cNvPr id="44" name="Group 21"/>
            <p:cNvGrpSpPr>
              <a:grpSpLocks/>
            </p:cNvGrpSpPr>
            <p:nvPr/>
          </p:nvGrpSpPr>
          <p:grpSpPr bwMode="auto">
            <a:xfrm>
              <a:off x="3696" y="1392"/>
              <a:ext cx="480" cy="2016"/>
              <a:chOff x="1056" y="960"/>
              <a:chExt cx="672" cy="2016"/>
            </a:xfrm>
          </p:grpSpPr>
          <p:sp>
            <p:nvSpPr>
              <p:cNvPr id="52" name="Rectangle 22"/>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53" name="Rectangle 23"/>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54" name="Rectangle 24"/>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55" name="Rectangle 25"/>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56" name="Rectangle 26"/>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57" name="Rectangle 27"/>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58" name="Rectangle 28"/>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45" name="Rectangle 29"/>
            <p:cNvSpPr>
              <a:spLocks noChangeArrowheads="1"/>
            </p:cNvSpPr>
            <p:nvPr/>
          </p:nvSpPr>
          <p:spPr bwMode="auto">
            <a:xfrm>
              <a:off x="4176" y="1392"/>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46" name="Rectangle 30"/>
            <p:cNvSpPr>
              <a:spLocks noChangeArrowheads="1"/>
            </p:cNvSpPr>
            <p:nvPr/>
          </p:nvSpPr>
          <p:spPr bwMode="auto">
            <a:xfrm>
              <a:off x="4176" y="168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47" name="Rectangle 31"/>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48" name="Rectangle 32"/>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49" name="Rectangle 33"/>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50" name="Rectangle 34"/>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51" name="Rectangle 35"/>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grpSp>
      <p:sp>
        <p:nvSpPr>
          <p:cNvPr id="59" name="Oval 58"/>
          <p:cNvSpPr>
            <a:spLocks noChangeArrowheads="1"/>
          </p:cNvSpPr>
          <p:nvPr/>
        </p:nvSpPr>
        <p:spPr bwMode="auto">
          <a:xfrm>
            <a:off x="1160433" y="5776168"/>
            <a:ext cx="685800" cy="508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Rectangle 18"/>
          <p:cNvSpPr txBox="1">
            <a:spLocks noChangeArrowheads="1"/>
          </p:cNvSpPr>
          <p:nvPr/>
        </p:nvSpPr>
        <p:spPr bwMode="auto">
          <a:xfrm>
            <a:off x="542032" y="2280332"/>
            <a:ext cx="80772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000" dirty="0" smtClean="0">
                <a:latin typeface="华文楷体" panose="02010600040101010101" pitchFamily="2" charset="-122"/>
                <a:ea typeface="华文楷体" panose="02010600040101010101" pitchFamily="2" charset="-122"/>
              </a:rPr>
              <a:t>第一趟：从</a:t>
            </a:r>
            <a:r>
              <a:rPr lang="en-US" altLang="zh-CN" sz="2000" dirty="0" smtClean="0">
                <a:latin typeface="华文楷体" panose="02010600040101010101" pitchFamily="2" charset="-122"/>
                <a:ea typeface="华文楷体" panose="02010600040101010101" pitchFamily="2" charset="-122"/>
              </a:rPr>
              <a:t>7</a:t>
            </a:r>
            <a:r>
              <a:rPr lang="zh-CN" altLang="en-US" sz="2000" dirty="0" smtClean="0">
                <a:latin typeface="华文楷体" panose="02010600040101010101" pitchFamily="2" charset="-122"/>
                <a:ea typeface="华文楷体" panose="02010600040101010101" pitchFamily="2" charset="-122"/>
              </a:rPr>
              <a:t>个元素中选出最小者，将其换入</a:t>
            </a:r>
            <a:r>
              <a:rPr lang="zh-CN" altLang="en-US" sz="2000" dirty="0" smtClean="0">
                <a:solidFill>
                  <a:srgbClr val="3333FF"/>
                </a:solidFill>
                <a:latin typeface="华文楷体" panose="02010600040101010101" pitchFamily="2" charset="-122"/>
                <a:ea typeface="华文楷体" panose="02010600040101010101" pitchFamily="2" charset="-122"/>
              </a:rPr>
              <a:t>位置</a:t>
            </a:r>
            <a:r>
              <a:rPr lang="en-US" altLang="zh-CN" sz="2000" dirty="0" smtClean="0">
                <a:solidFill>
                  <a:srgbClr val="3333FF"/>
                </a:solidFill>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。过程为：令</a:t>
            </a:r>
            <a:r>
              <a:rPr lang="en-US" altLang="zh-CN" sz="2000" dirty="0" err="1" smtClean="0">
                <a:solidFill>
                  <a:srgbClr val="FF0000"/>
                </a:solidFill>
                <a:latin typeface="华文楷体" panose="02010600040101010101" pitchFamily="2" charset="-122"/>
                <a:ea typeface="华文楷体" panose="02010600040101010101" pitchFamily="2" charset="-122"/>
              </a:rPr>
              <a:t>min_elem</a:t>
            </a:r>
            <a:r>
              <a:rPr lang="zh-CN" altLang="en-US" sz="2000" dirty="0" smtClean="0">
                <a:latin typeface="华文楷体" panose="02010600040101010101" pitchFamily="2" charset="-122"/>
                <a:ea typeface="华文楷体" panose="02010600040101010101" pitchFamily="2" charset="-122"/>
              </a:rPr>
              <a:t>表示最小元素（初值为位置</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的元素），</a:t>
            </a:r>
            <a:r>
              <a:rPr lang="en-US" altLang="zh-CN" sz="2000" dirty="0" smtClean="0">
                <a:solidFill>
                  <a:srgbClr val="FF0000"/>
                </a:solidFill>
                <a:latin typeface="华文楷体" panose="02010600040101010101" pitchFamily="2" charset="-122"/>
                <a:ea typeface="华文楷体" panose="02010600040101010101" pitchFamily="2" charset="-122"/>
              </a:rPr>
              <a:t>k</a:t>
            </a:r>
            <a:r>
              <a:rPr lang="zh-CN" altLang="en-US" sz="2000" dirty="0" smtClean="0">
                <a:solidFill>
                  <a:srgbClr val="FF0000"/>
                </a:solidFill>
                <a:latin typeface="华文楷体" panose="02010600040101010101" pitchFamily="2" charset="-122"/>
                <a:ea typeface="华文楷体" panose="02010600040101010101" pitchFamily="2" charset="-122"/>
              </a:rPr>
              <a:t>为最小元素的位置序号（初值为</a:t>
            </a:r>
            <a:r>
              <a:rPr lang="en-US" altLang="zh-CN" sz="2000" dirty="0" smtClean="0">
                <a:solidFill>
                  <a:srgbClr val="FF0000"/>
                </a:solidFill>
                <a:latin typeface="华文楷体" panose="02010600040101010101" pitchFamily="2" charset="-122"/>
                <a:ea typeface="华文楷体" panose="02010600040101010101" pitchFamily="2" charset="-122"/>
              </a:rPr>
              <a:t>1</a:t>
            </a:r>
            <a:r>
              <a:rPr lang="zh-CN" altLang="en-US" sz="2000" dirty="0" smtClean="0">
                <a:solidFill>
                  <a:srgbClr val="FF0000"/>
                </a:solidFill>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逐一比较，找出最小元素及其位置</a:t>
            </a:r>
            <a:r>
              <a:rPr lang="zh-CN" altLang="en-US" sz="20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93548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32</a:t>
            </a:fld>
            <a:endParaRPr lang="en-US" altLang="zh-CN"/>
          </a:p>
        </p:txBody>
      </p:sp>
      <p:sp>
        <p:nvSpPr>
          <p:cNvPr id="60" name="Rectangle 18"/>
          <p:cNvSpPr txBox="1">
            <a:spLocks noChangeArrowheads="1"/>
          </p:cNvSpPr>
          <p:nvPr/>
        </p:nvSpPr>
        <p:spPr bwMode="auto">
          <a:xfrm>
            <a:off x="542032" y="2280332"/>
            <a:ext cx="80772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000" dirty="0">
                <a:latin typeface="华文楷体" panose="02010600040101010101" pitchFamily="2" charset="-122"/>
                <a:ea typeface="华文楷体" panose="02010600040101010101" pitchFamily="2" charset="-122"/>
              </a:rPr>
              <a:t>第二趟：从</a:t>
            </a:r>
            <a:r>
              <a:rPr lang="en-US" altLang="zh-CN" sz="2000" dirty="0">
                <a:latin typeface="华文楷体" panose="02010600040101010101" pitchFamily="2" charset="-122"/>
                <a:ea typeface="华文楷体" panose="02010600040101010101" pitchFamily="2" charset="-122"/>
              </a:rPr>
              <a:t>6</a:t>
            </a:r>
            <a:r>
              <a:rPr lang="zh-CN" altLang="en-US" sz="2000" dirty="0">
                <a:latin typeface="华文楷体" panose="02010600040101010101" pitchFamily="2" charset="-122"/>
                <a:ea typeface="华文楷体" panose="02010600040101010101" pitchFamily="2" charset="-122"/>
              </a:rPr>
              <a:t>个元素中选出最小者，将其换入位置</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，过程为：令</a:t>
            </a:r>
            <a:r>
              <a:rPr lang="en-US" altLang="zh-CN" sz="2000" dirty="0" err="1">
                <a:latin typeface="华文楷体" panose="02010600040101010101" pitchFamily="2" charset="-122"/>
                <a:ea typeface="华文楷体" panose="02010600040101010101" pitchFamily="2" charset="-122"/>
              </a:rPr>
              <a:t>min_elem</a:t>
            </a:r>
            <a:r>
              <a:rPr lang="zh-CN" altLang="en-US" sz="2000" dirty="0">
                <a:latin typeface="华文楷体" panose="02010600040101010101" pitchFamily="2" charset="-122"/>
                <a:ea typeface="华文楷体" panose="02010600040101010101" pitchFamily="2" charset="-122"/>
              </a:rPr>
              <a:t>表示最小元素（初值为位置</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的元素），</a:t>
            </a:r>
            <a:r>
              <a:rPr lang="en-US" altLang="zh-CN" sz="2000" dirty="0">
                <a:latin typeface="华文楷体" panose="02010600040101010101" pitchFamily="2" charset="-122"/>
                <a:ea typeface="华文楷体" panose="02010600040101010101" pitchFamily="2" charset="-122"/>
              </a:rPr>
              <a:t>k</a:t>
            </a:r>
            <a:r>
              <a:rPr lang="zh-CN" altLang="en-US" sz="2000" dirty="0">
                <a:latin typeface="华文楷体" panose="02010600040101010101" pitchFamily="2" charset="-122"/>
                <a:ea typeface="华文楷体" panose="02010600040101010101" pitchFamily="2" charset="-122"/>
              </a:rPr>
              <a:t>为最小元素的位置序号（初值为</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），逐一比较，找出最小元素及其位置</a:t>
            </a:r>
          </a:p>
        </p:txBody>
      </p:sp>
      <p:grpSp>
        <p:nvGrpSpPr>
          <p:cNvPr id="61" name="Group 3"/>
          <p:cNvGrpSpPr>
            <a:grpSpLocks/>
          </p:cNvGrpSpPr>
          <p:nvPr/>
        </p:nvGrpSpPr>
        <p:grpSpPr bwMode="auto">
          <a:xfrm>
            <a:off x="633781" y="3502025"/>
            <a:ext cx="762000" cy="3200400"/>
            <a:chOff x="1056" y="960"/>
            <a:chExt cx="672" cy="2016"/>
          </a:xfrm>
        </p:grpSpPr>
        <p:sp>
          <p:nvSpPr>
            <p:cNvPr id="62" name="Rectangle 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63" name="Rectangle 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64" name="Rectangle 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65" name="Rectangle 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66" name="Rectangle 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67" name="Rectangle 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68" name="Rectangle 1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69" name="Rectangle 11"/>
          <p:cNvSpPr>
            <a:spLocks noChangeArrowheads="1"/>
          </p:cNvSpPr>
          <p:nvPr/>
        </p:nvSpPr>
        <p:spPr bwMode="auto">
          <a:xfrm>
            <a:off x="1395781" y="3502025"/>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70" name="Rectangle 12"/>
          <p:cNvSpPr>
            <a:spLocks noChangeArrowheads="1"/>
          </p:cNvSpPr>
          <p:nvPr/>
        </p:nvSpPr>
        <p:spPr bwMode="auto">
          <a:xfrm>
            <a:off x="1395781" y="3959225"/>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71" name="Rectangle 13"/>
          <p:cNvSpPr>
            <a:spLocks noChangeArrowheads="1"/>
          </p:cNvSpPr>
          <p:nvPr/>
        </p:nvSpPr>
        <p:spPr bwMode="auto">
          <a:xfrm>
            <a:off x="1395781" y="44164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72" name="Rectangle 14"/>
          <p:cNvSpPr>
            <a:spLocks noChangeArrowheads="1"/>
          </p:cNvSpPr>
          <p:nvPr/>
        </p:nvSpPr>
        <p:spPr bwMode="auto">
          <a:xfrm>
            <a:off x="1395781" y="48736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73" name="Rectangle 15"/>
          <p:cNvSpPr>
            <a:spLocks noChangeArrowheads="1"/>
          </p:cNvSpPr>
          <p:nvPr/>
        </p:nvSpPr>
        <p:spPr bwMode="auto">
          <a:xfrm>
            <a:off x="1395781" y="53308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74" name="Rectangle 16"/>
          <p:cNvSpPr>
            <a:spLocks noChangeArrowheads="1"/>
          </p:cNvSpPr>
          <p:nvPr/>
        </p:nvSpPr>
        <p:spPr bwMode="auto">
          <a:xfrm>
            <a:off x="1395781" y="57880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75" name="Rectangle 17"/>
          <p:cNvSpPr>
            <a:spLocks noChangeArrowheads="1"/>
          </p:cNvSpPr>
          <p:nvPr/>
        </p:nvSpPr>
        <p:spPr bwMode="auto">
          <a:xfrm>
            <a:off x="1395781" y="62452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sp>
        <p:nvSpPr>
          <p:cNvPr id="76" name="AutoShape 19"/>
          <p:cNvSpPr>
            <a:spLocks noChangeArrowheads="1"/>
          </p:cNvSpPr>
          <p:nvPr/>
        </p:nvSpPr>
        <p:spPr bwMode="auto">
          <a:xfrm>
            <a:off x="3203848" y="4518024"/>
            <a:ext cx="2376264" cy="1236439"/>
          </a:xfrm>
          <a:prstGeom prst="rightArrow">
            <a:avLst>
              <a:gd name="adj1" fmla="val 50000"/>
              <a:gd name="adj2" fmla="val 81439"/>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位置</a:t>
            </a:r>
            <a:r>
              <a:rPr kumimoji="1" lang="en-US" altLang="zh-CN" sz="2000" dirty="0">
                <a:solidFill>
                  <a:schemeClr val="tx1"/>
                </a:solidFill>
                <a:effectLst/>
                <a:latin typeface="Times New Roman" panose="02020603050405020304" pitchFamily="18" charset="0"/>
              </a:rPr>
              <a:t>3</a:t>
            </a:r>
            <a:r>
              <a:rPr kumimoji="1" lang="zh-CN" altLang="en-US" sz="2000" dirty="0">
                <a:solidFill>
                  <a:schemeClr val="tx1"/>
                </a:solidFill>
                <a:effectLst/>
                <a:latin typeface="Times New Roman" panose="02020603050405020304" pitchFamily="18" charset="0"/>
              </a:rPr>
              <a:t>的元素最小</a:t>
            </a:r>
          </a:p>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77" name="Group 20"/>
          <p:cNvGrpSpPr>
            <a:grpSpLocks/>
          </p:cNvGrpSpPr>
          <p:nvPr/>
        </p:nvGrpSpPr>
        <p:grpSpPr bwMode="auto">
          <a:xfrm>
            <a:off x="5532235" y="3479167"/>
            <a:ext cx="2438400" cy="3200400"/>
            <a:chOff x="3696" y="1392"/>
            <a:chExt cx="1536" cy="2016"/>
          </a:xfrm>
        </p:grpSpPr>
        <p:grpSp>
          <p:nvGrpSpPr>
            <p:cNvPr id="78" name="Group 21"/>
            <p:cNvGrpSpPr>
              <a:grpSpLocks/>
            </p:cNvGrpSpPr>
            <p:nvPr/>
          </p:nvGrpSpPr>
          <p:grpSpPr bwMode="auto">
            <a:xfrm>
              <a:off x="3696" y="1392"/>
              <a:ext cx="480" cy="2016"/>
              <a:chOff x="1056" y="960"/>
              <a:chExt cx="672" cy="2016"/>
            </a:xfrm>
          </p:grpSpPr>
          <p:sp>
            <p:nvSpPr>
              <p:cNvPr id="86" name="Rectangle 22"/>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87" name="Rectangle 23"/>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88" name="Rectangle 24"/>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89" name="Rectangle 25"/>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90" name="Rectangle 26"/>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91" name="Rectangle 27"/>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92" name="Rectangle 28"/>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79" name="Rectangle 29"/>
            <p:cNvSpPr>
              <a:spLocks noChangeArrowheads="1"/>
            </p:cNvSpPr>
            <p:nvPr/>
          </p:nvSpPr>
          <p:spPr bwMode="auto">
            <a:xfrm>
              <a:off x="4176" y="1392"/>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80" name="Rectangle 30"/>
            <p:cNvSpPr>
              <a:spLocks noChangeArrowheads="1"/>
            </p:cNvSpPr>
            <p:nvPr/>
          </p:nvSpPr>
          <p:spPr bwMode="auto">
            <a:xfrm>
              <a:off x="4176" y="1680"/>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81" name="Rectangle 31"/>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82" name="Rectangle 32"/>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83" name="Rectangle 33"/>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84" name="Rectangle 34"/>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85" name="Rectangle 35"/>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grpSp>
      <p:sp>
        <p:nvSpPr>
          <p:cNvPr id="93" name="Oval 38"/>
          <p:cNvSpPr>
            <a:spLocks noChangeArrowheads="1"/>
          </p:cNvSpPr>
          <p:nvPr/>
        </p:nvSpPr>
        <p:spPr bwMode="auto">
          <a:xfrm>
            <a:off x="1321773" y="4429125"/>
            <a:ext cx="685800" cy="508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56049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down)">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left)">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up)">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33</a:t>
            </a:fld>
            <a:endParaRPr lang="en-US" altLang="zh-CN"/>
          </a:p>
        </p:txBody>
      </p:sp>
      <p:sp>
        <p:nvSpPr>
          <p:cNvPr id="60" name="Rectangle 18"/>
          <p:cNvSpPr txBox="1">
            <a:spLocks noChangeArrowheads="1"/>
          </p:cNvSpPr>
          <p:nvPr/>
        </p:nvSpPr>
        <p:spPr bwMode="auto">
          <a:xfrm>
            <a:off x="542032" y="2280332"/>
            <a:ext cx="80772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000" dirty="0">
                <a:latin typeface="华文楷体" panose="02010600040101010101" pitchFamily="2" charset="-122"/>
                <a:ea typeface="华文楷体" panose="02010600040101010101" pitchFamily="2" charset="-122"/>
              </a:rPr>
              <a:t>第二趟：从</a:t>
            </a:r>
            <a:r>
              <a:rPr lang="en-US" altLang="zh-CN" sz="2000" dirty="0">
                <a:latin typeface="华文楷体" panose="02010600040101010101" pitchFamily="2" charset="-122"/>
                <a:ea typeface="华文楷体" panose="02010600040101010101" pitchFamily="2" charset="-122"/>
              </a:rPr>
              <a:t>6</a:t>
            </a:r>
            <a:r>
              <a:rPr lang="zh-CN" altLang="en-US" sz="2000" dirty="0">
                <a:latin typeface="华文楷体" panose="02010600040101010101" pitchFamily="2" charset="-122"/>
                <a:ea typeface="华文楷体" panose="02010600040101010101" pitchFamily="2" charset="-122"/>
              </a:rPr>
              <a:t>个元素中选出最小者，将其换入位置</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，过程为：令</a:t>
            </a:r>
            <a:r>
              <a:rPr lang="en-US" altLang="zh-CN" sz="2000" dirty="0" err="1">
                <a:latin typeface="华文楷体" panose="02010600040101010101" pitchFamily="2" charset="-122"/>
                <a:ea typeface="华文楷体" panose="02010600040101010101" pitchFamily="2" charset="-122"/>
              </a:rPr>
              <a:t>min_elem</a:t>
            </a:r>
            <a:r>
              <a:rPr lang="zh-CN" altLang="en-US" sz="2000" dirty="0">
                <a:latin typeface="华文楷体" panose="02010600040101010101" pitchFamily="2" charset="-122"/>
                <a:ea typeface="华文楷体" panose="02010600040101010101" pitchFamily="2" charset="-122"/>
              </a:rPr>
              <a:t>表示最小元素（初值为位置</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的元素），</a:t>
            </a:r>
            <a:r>
              <a:rPr lang="en-US" altLang="zh-CN" sz="2000" dirty="0">
                <a:latin typeface="华文楷体" panose="02010600040101010101" pitchFamily="2" charset="-122"/>
                <a:ea typeface="华文楷体" panose="02010600040101010101" pitchFamily="2" charset="-122"/>
              </a:rPr>
              <a:t>k</a:t>
            </a:r>
            <a:r>
              <a:rPr lang="zh-CN" altLang="en-US" sz="2000" dirty="0">
                <a:latin typeface="华文楷体" panose="02010600040101010101" pitchFamily="2" charset="-122"/>
                <a:ea typeface="华文楷体" panose="02010600040101010101" pitchFamily="2" charset="-122"/>
              </a:rPr>
              <a:t>为最小元素的位置序号（初值为</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），逐一比较，找出最小元素及其位置</a:t>
            </a:r>
          </a:p>
        </p:txBody>
      </p:sp>
      <p:grpSp>
        <p:nvGrpSpPr>
          <p:cNvPr id="61" name="Group 3"/>
          <p:cNvGrpSpPr>
            <a:grpSpLocks/>
          </p:cNvGrpSpPr>
          <p:nvPr/>
        </p:nvGrpSpPr>
        <p:grpSpPr bwMode="auto">
          <a:xfrm>
            <a:off x="633781" y="3502025"/>
            <a:ext cx="762000" cy="3200400"/>
            <a:chOff x="1056" y="960"/>
            <a:chExt cx="672" cy="2016"/>
          </a:xfrm>
        </p:grpSpPr>
        <p:sp>
          <p:nvSpPr>
            <p:cNvPr id="62" name="Rectangle 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63" name="Rectangle 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64" name="Rectangle 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65" name="Rectangle 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66" name="Rectangle 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67" name="Rectangle 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68" name="Rectangle 1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69" name="Rectangle 11"/>
          <p:cNvSpPr>
            <a:spLocks noChangeArrowheads="1"/>
          </p:cNvSpPr>
          <p:nvPr/>
        </p:nvSpPr>
        <p:spPr bwMode="auto">
          <a:xfrm>
            <a:off x="1395781" y="3502025"/>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70" name="Rectangle 12"/>
          <p:cNvSpPr>
            <a:spLocks noChangeArrowheads="1"/>
          </p:cNvSpPr>
          <p:nvPr/>
        </p:nvSpPr>
        <p:spPr bwMode="auto">
          <a:xfrm>
            <a:off x="1395781" y="3959225"/>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71" name="Rectangle 13"/>
          <p:cNvSpPr>
            <a:spLocks noChangeArrowheads="1"/>
          </p:cNvSpPr>
          <p:nvPr/>
        </p:nvSpPr>
        <p:spPr bwMode="auto">
          <a:xfrm>
            <a:off x="1395781" y="44164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9</a:t>
            </a:r>
          </a:p>
        </p:txBody>
      </p:sp>
      <p:sp>
        <p:nvSpPr>
          <p:cNvPr id="72" name="Rectangle 14"/>
          <p:cNvSpPr>
            <a:spLocks noChangeArrowheads="1"/>
          </p:cNvSpPr>
          <p:nvPr/>
        </p:nvSpPr>
        <p:spPr bwMode="auto">
          <a:xfrm>
            <a:off x="1395781" y="48736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73" name="Rectangle 15"/>
          <p:cNvSpPr>
            <a:spLocks noChangeArrowheads="1"/>
          </p:cNvSpPr>
          <p:nvPr/>
        </p:nvSpPr>
        <p:spPr bwMode="auto">
          <a:xfrm>
            <a:off x="1395781" y="53308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74" name="Rectangle 16"/>
          <p:cNvSpPr>
            <a:spLocks noChangeArrowheads="1"/>
          </p:cNvSpPr>
          <p:nvPr/>
        </p:nvSpPr>
        <p:spPr bwMode="auto">
          <a:xfrm>
            <a:off x="1395781" y="57880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75" name="Rectangle 17"/>
          <p:cNvSpPr>
            <a:spLocks noChangeArrowheads="1"/>
          </p:cNvSpPr>
          <p:nvPr/>
        </p:nvSpPr>
        <p:spPr bwMode="auto">
          <a:xfrm>
            <a:off x="1395781" y="6245225"/>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sp>
        <p:nvSpPr>
          <p:cNvPr id="76" name="AutoShape 19"/>
          <p:cNvSpPr>
            <a:spLocks noChangeArrowheads="1"/>
          </p:cNvSpPr>
          <p:nvPr/>
        </p:nvSpPr>
        <p:spPr bwMode="auto">
          <a:xfrm>
            <a:off x="3203848" y="4518024"/>
            <a:ext cx="2376264" cy="1236439"/>
          </a:xfrm>
          <a:prstGeom prst="rightArrow">
            <a:avLst>
              <a:gd name="adj1" fmla="val 50000"/>
              <a:gd name="adj2" fmla="val 81439"/>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位置</a:t>
            </a:r>
            <a:r>
              <a:rPr kumimoji="1" lang="en-US" altLang="zh-CN" sz="2000" dirty="0">
                <a:solidFill>
                  <a:schemeClr val="tx1"/>
                </a:solidFill>
                <a:effectLst/>
                <a:latin typeface="Times New Roman" panose="02020603050405020304" pitchFamily="18" charset="0"/>
              </a:rPr>
              <a:t>3</a:t>
            </a:r>
            <a:r>
              <a:rPr kumimoji="1" lang="zh-CN" altLang="en-US" sz="2000" dirty="0">
                <a:solidFill>
                  <a:schemeClr val="tx1"/>
                </a:solidFill>
                <a:effectLst/>
                <a:latin typeface="Times New Roman" panose="02020603050405020304" pitchFamily="18" charset="0"/>
              </a:rPr>
              <a:t>的元素最小</a:t>
            </a:r>
          </a:p>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77" name="Group 20"/>
          <p:cNvGrpSpPr>
            <a:grpSpLocks/>
          </p:cNvGrpSpPr>
          <p:nvPr/>
        </p:nvGrpSpPr>
        <p:grpSpPr bwMode="auto">
          <a:xfrm>
            <a:off x="5532235" y="3479167"/>
            <a:ext cx="2438400" cy="3200400"/>
            <a:chOff x="3696" y="1392"/>
            <a:chExt cx="1536" cy="2016"/>
          </a:xfrm>
        </p:grpSpPr>
        <p:grpSp>
          <p:nvGrpSpPr>
            <p:cNvPr id="78" name="Group 21"/>
            <p:cNvGrpSpPr>
              <a:grpSpLocks/>
            </p:cNvGrpSpPr>
            <p:nvPr/>
          </p:nvGrpSpPr>
          <p:grpSpPr bwMode="auto">
            <a:xfrm>
              <a:off x="3696" y="1392"/>
              <a:ext cx="480" cy="2016"/>
              <a:chOff x="1056" y="960"/>
              <a:chExt cx="672" cy="2016"/>
            </a:xfrm>
          </p:grpSpPr>
          <p:sp>
            <p:nvSpPr>
              <p:cNvPr id="86" name="Rectangle 22"/>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87" name="Rectangle 23"/>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88" name="Rectangle 24"/>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89" name="Rectangle 25"/>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90" name="Rectangle 26"/>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91" name="Rectangle 27"/>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92" name="Rectangle 28"/>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79" name="Rectangle 29"/>
            <p:cNvSpPr>
              <a:spLocks noChangeArrowheads="1"/>
            </p:cNvSpPr>
            <p:nvPr/>
          </p:nvSpPr>
          <p:spPr bwMode="auto">
            <a:xfrm>
              <a:off x="4176" y="1392"/>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80" name="Rectangle 30"/>
            <p:cNvSpPr>
              <a:spLocks noChangeArrowheads="1"/>
            </p:cNvSpPr>
            <p:nvPr/>
          </p:nvSpPr>
          <p:spPr bwMode="auto">
            <a:xfrm>
              <a:off x="4176" y="1680"/>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81" name="Rectangle 31"/>
            <p:cNvSpPr>
              <a:spLocks noChangeArrowheads="1"/>
            </p:cNvSpPr>
            <p:nvPr/>
          </p:nvSpPr>
          <p:spPr bwMode="auto">
            <a:xfrm>
              <a:off x="4176" y="1968"/>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82" name="Rectangle 32"/>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83" name="Rectangle 33"/>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84" name="Rectangle 34"/>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85" name="Rectangle 35"/>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grpSp>
      <p:sp>
        <p:nvSpPr>
          <p:cNvPr id="93" name="Oval 38"/>
          <p:cNvSpPr>
            <a:spLocks noChangeArrowheads="1"/>
          </p:cNvSpPr>
          <p:nvPr/>
        </p:nvSpPr>
        <p:spPr bwMode="auto">
          <a:xfrm>
            <a:off x="1321773" y="4429125"/>
            <a:ext cx="685800" cy="508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6627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down)">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left)">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up)">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34</a:t>
            </a:fld>
            <a:endParaRPr lang="en-US" altLang="zh-CN"/>
          </a:p>
        </p:txBody>
      </p:sp>
      <p:sp>
        <p:nvSpPr>
          <p:cNvPr id="60" name="Rectangle 18"/>
          <p:cNvSpPr txBox="1">
            <a:spLocks noChangeArrowheads="1"/>
          </p:cNvSpPr>
          <p:nvPr/>
        </p:nvSpPr>
        <p:spPr bwMode="auto">
          <a:xfrm>
            <a:off x="542032" y="2280332"/>
            <a:ext cx="80772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000" dirty="0">
                <a:latin typeface="华文楷体" panose="02010600040101010101" pitchFamily="2" charset="-122"/>
                <a:ea typeface="华文楷体" panose="02010600040101010101" pitchFamily="2" charset="-122"/>
              </a:rPr>
              <a:t>第三趟：从</a:t>
            </a:r>
            <a:r>
              <a:rPr lang="en-US" altLang="zh-CN" sz="2000" dirty="0">
                <a:latin typeface="华文楷体" panose="02010600040101010101" pitchFamily="2" charset="-122"/>
                <a:ea typeface="华文楷体" panose="02010600040101010101" pitchFamily="2" charset="-122"/>
              </a:rPr>
              <a:t>5</a:t>
            </a:r>
            <a:r>
              <a:rPr lang="zh-CN" altLang="en-US" sz="2000" dirty="0">
                <a:latin typeface="华文楷体" panose="02010600040101010101" pitchFamily="2" charset="-122"/>
                <a:ea typeface="华文楷体" panose="02010600040101010101" pitchFamily="2" charset="-122"/>
              </a:rPr>
              <a:t>个元素中选出最小者，将其换入位置</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，过程为：令</a:t>
            </a:r>
            <a:r>
              <a:rPr lang="en-US" altLang="zh-CN" sz="2000" dirty="0" err="1">
                <a:latin typeface="华文楷体" panose="02010600040101010101" pitchFamily="2" charset="-122"/>
                <a:ea typeface="华文楷体" panose="02010600040101010101" pitchFamily="2" charset="-122"/>
              </a:rPr>
              <a:t>min_elem</a:t>
            </a:r>
            <a:r>
              <a:rPr lang="zh-CN" altLang="en-US" sz="2000" dirty="0">
                <a:latin typeface="华文楷体" panose="02010600040101010101" pitchFamily="2" charset="-122"/>
                <a:ea typeface="华文楷体" panose="02010600040101010101" pitchFamily="2" charset="-122"/>
              </a:rPr>
              <a:t>表示最小元素（初值为位置</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的元素），</a:t>
            </a:r>
            <a:r>
              <a:rPr lang="en-US" altLang="zh-CN" sz="2000" dirty="0">
                <a:latin typeface="华文楷体" panose="02010600040101010101" pitchFamily="2" charset="-122"/>
                <a:ea typeface="华文楷体" panose="02010600040101010101" pitchFamily="2" charset="-122"/>
              </a:rPr>
              <a:t>k</a:t>
            </a:r>
            <a:r>
              <a:rPr lang="zh-CN" altLang="en-US" sz="2000" dirty="0">
                <a:latin typeface="华文楷体" panose="02010600040101010101" pitchFamily="2" charset="-122"/>
                <a:ea typeface="华文楷体" panose="02010600040101010101" pitchFamily="2" charset="-122"/>
              </a:rPr>
              <a:t>为最小元素的位置序号（初值为</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），逐一比较，找出最小元素及其位置</a:t>
            </a:r>
          </a:p>
        </p:txBody>
      </p:sp>
      <p:grpSp>
        <p:nvGrpSpPr>
          <p:cNvPr id="41" name="Group 3"/>
          <p:cNvGrpSpPr>
            <a:grpSpLocks/>
          </p:cNvGrpSpPr>
          <p:nvPr/>
        </p:nvGrpSpPr>
        <p:grpSpPr bwMode="auto">
          <a:xfrm>
            <a:off x="191669" y="3520316"/>
            <a:ext cx="762000" cy="3200400"/>
            <a:chOff x="1056" y="960"/>
            <a:chExt cx="672" cy="2016"/>
          </a:xfrm>
        </p:grpSpPr>
        <p:sp>
          <p:nvSpPr>
            <p:cNvPr id="42" name="Rectangle 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43" name="Rectangle 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44" name="Rectangle 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45" name="Rectangle 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46" name="Rectangle 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47" name="Rectangle 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48" name="Rectangle 1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49" name="Rectangle 11"/>
          <p:cNvSpPr>
            <a:spLocks noChangeArrowheads="1"/>
          </p:cNvSpPr>
          <p:nvPr/>
        </p:nvSpPr>
        <p:spPr bwMode="auto">
          <a:xfrm>
            <a:off x="953669" y="3520316"/>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50" name="Rectangle 12"/>
          <p:cNvSpPr>
            <a:spLocks noChangeArrowheads="1"/>
          </p:cNvSpPr>
          <p:nvPr/>
        </p:nvSpPr>
        <p:spPr bwMode="auto">
          <a:xfrm>
            <a:off x="953669" y="3977516"/>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51" name="Rectangle 13"/>
          <p:cNvSpPr>
            <a:spLocks noChangeArrowheads="1"/>
          </p:cNvSpPr>
          <p:nvPr/>
        </p:nvSpPr>
        <p:spPr bwMode="auto">
          <a:xfrm>
            <a:off x="953669" y="4434716"/>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52" name="Rectangle 14"/>
          <p:cNvSpPr>
            <a:spLocks noChangeArrowheads="1"/>
          </p:cNvSpPr>
          <p:nvPr/>
        </p:nvSpPr>
        <p:spPr bwMode="auto">
          <a:xfrm>
            <a:off x="953669" y="48919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53" name="Rectangle 15"/>
          <p:cNvSpPr>
            <a:spLocks noChangeArrowheads="1"/>
          </p:cNvSpPr>
          <p:nvPr/>
        </p:nvSpPr>
        <p:spPr bwMode="auto">
          <a:xfrm>
            <a:off x="953669" y="53491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54" name="Rectangle 16"/>
          <p:cNvSpPr>
            <a:spLocks noChangeArrowheads="1"/>
          </p:cNvSpPr>
          <p:nvPr/>
        </p:nvSpPr>
        <p:spPr bwMode="auto">
          <a:xfrm>
            <a:off x="953669" y="58063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55" name="Rectangle 17"/>
          <p:cNvSpPr>
            <a:spLocks noChangeArrowheads="1"/>
          </p:cNvSpPr>
          <p:nvPr/>
        </p:nvSpPr>
        <p:spPr bwMode="auto">
          <a:xfrm>
            <a:off x="953669" y="62635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sp>
        <p:nvSpPr>
          <p:cNvPr id="56" name="AutoShape 19"/>
          <p:cNvSpPr>
            <a:spLocks noChangeArrowheads="1"/>
          </p:cNvSpPr>
          <p:nvPr/>
        </p:nvSpPr>
        <p:spPr bwMode="auto">
          <a:xfrm>
            <a:off x="3061869" y="4587116"/>
            <a:ext cx="2730500" cy="1167348"/>
          </a:xfrm>
          <a:prstGeom prst="rightArrow">
            <a:avLst>
              <a:gd name="adj1" fmla="val 50000"/>
              <a:gd name="adj2" fmla="val 81439"/>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位置</a:t>
            </a:r>
            <a:r>
              <a:rPr kumimoji="1" lang="en-US" altLang="zh-CN" sz="2000" dirty="0">
                <a:solidFill>
                  <a:schemeClr val="tx1"/>
                </a:solidFill>
                <a:effectLst/>
                <a:latin typeface="Times New Roman" panose="02020603050405020304" pitchFamily="18" charset="0"/>
              </a:rPr>
              <a:t>4</a:t>
            </a:r>
            <a:r>
              <a:rPr kumimoji="1" lang="zh-CN" altLang="en-US" sz="2000" dirty="0">
                <a:solidFill>
                  <a:schemeClr val="tx1"/>
                </a:solidFill>
                <a:effectLst/>
                <a:latin typeface="Times New Roman" panose="02020603050405020304" pitchFamily="18" charset="0"/>
              </a:rPr>
              <a:t>的元素最小</a:t>
            </a:r>
          </a:p>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57" name="Group 20"/>
          <p:cNvGrpSpPr>
            <a:grpSpLocks/>
          </p:cNvGrpSpPr>
          <p:nvPr/>
        </p:nvGrpSpPr>
        <p:grpSpPr bwMode="auto">
          <a:xfrm>
            <a:off x="6236869" y="3494916"/>
            <a:ext cx="2438400" cy="3200400"/>
            <a:chOff x="3696" y="1392"/>
            <a:chExt cx="1536" cy="2016"/>
          </a:xfrm>
        </p:grpSpPr>
        <p:grpSp>
          <p:nvGrpSpPr>
            <p:cNvPr id="58" name="Group 21"/>
            <p:cNvGrpSpPr>
              <a:grpSpLocks/>
            </p:cNvGrpSpPr>
            <p:nvPr/>
          </p:nvGrpSpPr>
          <p:grpSpPr bwMode="auto">
            <a:xfrm>
              <a:off x="3696" y="1392"/>
              <a:ext cx="480" cy="2016"/>
              <a:chOff x="1056" y="960"/>
              <a:chExt cx="672" cy="2016"/>
            </a:xfrm>
          </p:grpSpPr>
          <p:sp>
            <p:nvSpPr>
              <p:cNvPr id="100" name="Rectangle 22"/>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01" name="Rectangle 23"/>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02" name="Rectangle 24"/>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03" name="Rectangle 25"/>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04" name="Rectangle 26"/>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05" name="Rectangle 27"/>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06" name="Rectangle 28"/>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59" name="Rectangle 29"/>
            <p:cNvSpPr>
              <a:spLocks noChangeArrowheads="1"/>
            </p:cNvSpPr>
            <p:nvPr/>
          </p:nvSpPr>
          <p:spPr bwMode="auto">
            <a:xfrm>
              <a:off x="4176" y="1392"/>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94" name="Rectangle 30"/>
            <p:cNvSpPr>
              <a:spLocks noChangeArrowheads="1"/>
            </p:cNvSpPr>
            <p:nvPr/>
          </p:nvSpPr>
          <p:spPr bwMode="auto">
            <a:xfrm>
              <a:off x="4176" y="1680"/>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95" name="Rectangle 31"/>
            <p:cNvSpPr>
              <a:spLocks noChangeArrowheads="1"/>
            </p:cNvSpPr>
            <p:nvPr/>
          </p:nvSpPr>
          <p:spPr bwMode="auto">
            <a:xfrm>
              <a:off x="4176" y="1968"/>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13</a:t>
              </a:r>
            </a:p>
          </p:txBody>
        </p:sp>
        <p:sp>
          <p:nvSpPr>
            <p:cNvPr id="96" name="Rectangle 32"/>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97" name="Rectangle 33"/>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98" name="Rectangle 34"/>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99" name="Rectangle 35"/>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grpSp>
      <p:sp>
        <p:nvSpPr>
          <p:cNvPr id="107" name="Oval 38"/>
          <p:cNvSpPr>
            <a:spLocks noChangeArrowheads="1"/>
          </p:cNvSpPr>
          <p:nvPr/>
        </p:nvSpPr>
        <p:spPr bwMode="auto">
          <a:xfrm>
            <a:off x="915569" y="4874096"/>
            <a:ext cx="685800" cy="508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07516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down)">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up)">
                                      <p:cBhvr>
                                        <p:cTn id="1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35</a:t>
            </a:fld>
            <a:endParaRPr lang="en-US" altLang="zh-CN"/>
          </a:p>
        </p:txBody>
      </p:sp>
      <p:sp>
        <p:nvSpPr>
          <p:cNvPr id="60" name="Rectangle 18"/>
          <p:cNvSpPr txBox="1">
            <a:spLocks noChangeArrowheads="1"/>
          </p:cNvSpPr>
          <p:nvPr/>
        </p:nvSpPr>
        <p:spPr bwMode="auto">
          <a:xfrm>
            <a:off x="542032" y="2280332"/>
            <a:ext cx="80772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000" dirty="0">
                <a:latin typeface="华文楷体" panose="02010600040101010101" pitchFamily="2" charset="-122"/>
                <a:ea typeface="华文楷体" panose="02010600040101010101" pitchFamily="2" charset="-122"/>
              </a:rPr>
              <a:t>第三趟：从</a:t>
            </a:r>
            <a:r>
              <a:rPr lang="en-US" altLang="zh-CN" sz="2000" dirty="0">
                <a:latin typeface="华文楷体" panose="02010600040101010101" pitchFamily="2" charset="-122"/>
                <a:ea typeface="华文楷体" panose="02010600040101010101" pitchFamily="2" charset="-122"/>
              </a:rPr>
              <a:t>5</a:t>
            </a:r>
            <a:r>
              <a:rPr lang="zh-CN" altLang="en-US" sz="2000" dirty="0">
                <a:latin typeface="华文楷体" panose="02010600040101010101" pitchFamily="2" charset="-122"/>
                <a:ea typeface="华文楷体" panose="02010600040101010101" pitchFamily="2" charset="-122"/>
              </a:rPr>
              <a:t>个元素中选出最小者，将其换入位置</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，过程为：令</a:t>
            </a:r>
            <a:r>
              <a:rPr lang="en-US" altLang="zh-CN" sz="2000" dirty="0" err="1">
                <a:latin typeface="华文楷体" panose="02010600040101010101" pitchFamily="2" charset="-122"/>
                <a:ea typeface="华文楷体" panose="02010600040101010101" pitchFamily="2" charset="-122"/>
              </a:rPr>
              <a:t>min_elem</a:t>
            </a:r>
            <a:r>
              <a:rPr lang="zh-CN" altLang="en-US" sz="2000" dirty="0">
                <a:latin typeface="华文楷体" panose="02010600040101010101" pitchFamily="2" charset="-122"/>
                <a:ea typeface="华文楷体" panose="02010600040101010101" pitchFamily="2" charset="-122"/>
              </a:rPr>
              <a:t>表示最小元素（初值为位置</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的元素），</a:t>
            </a:r>
            <a:r>
              <a:rPr lang="en-US" altLang="zh-CN" sz="2000" dirty="0">
                <a:latin typeface="华文楷体" panose="02010600040101010101" pitchFamily="2" charset="-122"/>
                <a:ea typeface="华文楷体" panose="02010600040101010101" pitchFamily="2" charset="-122"/>
              </a:rPr>
              <a:t>k</a:t>
            </a:r>
            <a:r>
              <a:rPr lang="zh-CN" altLang="en-US" sz="2000" dirty="0">
                <a:latin typeface="华文楷体" panose="02010600040101010101" pitchFamily="2" charset="-122"/>
                <a:ea typeface="华文楷体" panose="02010600040101010101" pitchFamily="2" charset="-122"/>
              </a:rPr>
              <a:t>为最小元素的位置序号（初值为</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），逐一比较，找出最小元素及其位置</a:t>
            </a:r>
          </a:p>
        </p:txBody>
      </p:sp>
      <p:grpSp>
        <p:nvGrpSpPr>
          <p:cNvPr id="41" name="Group 3"/>
          <p:cNvGrpSpPr>
            <a:grpSpLocks/>
          </p:cNvGrpSpPr>
          <p:nvPr/>
        </p:nvGrpSpPr>
        <p:grpSpPr bwMode="auto">
          <a:xfrm>
            <a:off x="191669" y="3520316"/>
            <a:ext cx="762000" cy="3200400"/>
            <a:chOff x="1056" y="960"/>
            <a:chExt cx="672" cy="2016"/>
          </a:xfrm>
        </p:grpSpPr>
        <p:sp>
          <p:nvSpPr>
            <p:cNvPr id="42" name="Rectangle 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43" name="Rectangle 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44" name="Rectangle 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45" name="Rectangle 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46" name="Rectangle 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47" name="Rectangle 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48" name="Rectangle 1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49" name="Rectangle 11"/>
          <p:cNvSpPr>
            <a:spLocks noChangeArrowheads="1"/>
          </p:cNvSpPr>
          <p:nvPr/>
        </p:nvSpPr>
        <p:spPr bwMode="auto">
          <a:xfrm>
            <a:off x="953669" y="3520316"/>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50" name="Rectangle 12"/>
          <p:cNvSpPr>
            <a:spLocks noChangeArrowheads="1"/>
          </p:cNvSpPr>
          <p:nvPr/>
        </p:nvSpPr>
        <p:spPr bwMode="auto">
          <a:xfrm>
            <a:off x="953669" y="3977516"/>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51" name="Rectangle 13"/>
          <p:cNvSpPr>
            <a:spLocks noChangeArrowheads="1"/>
          </p:cNvSpPr>
          <p:nvPr/>
        </p:nvSpPr>
        <p:spPr bwMode="auto">
          <a:xfrm>
            <a:off x="953669" y="4434716"/>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52" name="Rectangle 14"/>
          <p:cNvSpPr>
            <a:spLocks noChangeArrowheads="1"/>
          </p:cNvSpPr>
          <p:nvPr/>
        </p:nvSpPr>
        <p:spPr bwMode="auto">
          <a:xfrm>
            <a:off x="953669" y="48919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13</a:t>
            </a:r>
          </a:p>
        </p:txBody>
      </p:sp>
      <p:sp>
        <p:nvSpPr>
          <p:cNvPr id="53" name="Rectangle 15"/>
          <p:cNvSpPr>
            <a:spLocks noChangeArrowheads="1"/>
          </p:cNvSpPr>
          <p:nvPr/>
        </p:nvSpPr>
        <p:spPr bwMode="auto">
          <a:xfrm>
            <a:off x="953669" y="53491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54" name="Rectangle 16"/>
          <p:cNvSpPr>
            <a:spLocks noChangeArrowheads="1"/>
          </p:cNvSpPr>
          <p:nvPr/>
        </p:nvSpPr>
        <p:spPr bwMode="auto">
          <a:xfrm>
            <a:off x="953669" y="58063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55" name="Rectangle 17"/>
          <p:cNvSpPr>
            <a:spLocks noChangeArrowheads="1"/>
          </p:cNvSpPr>
          <p:nvPr/>
        </p:nvSpPr>
        <p:spPr bwMode="auto">
          <a:xfrm>
            <a:off x="953669" y="6263516"/>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sp>
        <p:nvSpPr>
          <p:cNvPr id="56" name="AutoShape 19"/>
          <p:cNvSpPr>
            <a:spLocks noChangeArrowheads="1"/>
          </p:cNvSpPr>
          <p:nvPr/>
        </p:nvSpPr>
        <p:spPr bwMode="auto">
          <a:xfrm>
            <a:off x="3061869" y="4587116"/>
            <a:ext cx="2730500" cy="1167348"/>
          </a:xfrm>
          <a:prstGeom prst="rightArrow">
            <a:avLst>
              <a:gd name="adj1" fmla="val 50000"/>
              <a:gd name="adj2" fmla="val 81439"/>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位置</a:t>
            </a:r>
            <a:r>
              <a:rPr kumimoji="1" lang="en-US" altLang="zh-CN" sz="2000" dirty="0">
                <a:solidFill>
                  <a:schemeClr val="tx1"/>
                </a:solidFill>
                <a:effectLst/>
                <a:latin typeface="Times New Roman" panose="02020603050405020304" pitchFamily="18" charset="0"/>
              </a:rPr>
              <a:t>4</a:t>
            </a:r>
            <a:r>
              <a:rPr kumimoji="1" lang="zh-CN" altLang="en-US" sz="2000" dirty="0">
                <a:solidFill>
                  <a:schemeClr val="tx1"/>
                </a:solidFill>
                <a:effectLst/>
                <a:latin typeface="Times New Roman" panose="02020603050405020304" pitchFamily="18" charset="0"/>
              </a:rPr>
              <a:t>的元素最小</a:t>
            </a:r>
          </a:p>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57" name="Group 20"/>
          <p:cNvGrpSpPr>
            <a:grpSpLocks/>
          </p:cNvGrpSpPr>
          <p:nvPr/>
        </p:nvGrpSpPr>
        <p:grpSpPr bwMode="auto">
          <a:xfrm>
            <a:off x="6236869" y="3494916"/>
            <a:ext cx="2438400" cy="3200400"/>
            <a:chOff x="3696" y="1392"/>
            <a:chExt cx="1536" cy="2016"/>
          </a:xfrm>
        </p:grpSpPr>
        <p:grpSp>
          <p:nvGrpSpPr>
            <p:cNvPr id="58" name="Group 21"/>
            <p:cNvGrpSpPr>
              <a:grpSpLocks/>
            </p:cNvGrpSpPr>
            <p:nvPr/>
          </p:nvGrpSpPr>
          <p:grpSpPr bwMode="auto">
            <a:xfrm>
              <a:off x="3696" y="1392"/>
              <a:ext cx="480" cy="2016"/>
              <a:chOff x="1056" y="960"/>
              <a:chExt cx="672" cy="2016"/>
            </a:xfrm>
          </p:grpSpPr>
          <p:sp>
            <p:nvSpPr>
              <p:cNvPr id="100" name="Rectangle 22"/>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101" name="Rectangle 23"/>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102" name="Rectangle 24"/>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103" name="Rectangle 25"/>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104" name="Rectangle 26"/>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105" name="Rectangle 27"/>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106" name="Rectangle 28"/>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59" name="Rectangle 29"/>
            <p:cNvSpPr>
              <a:spLocks noChangeArrowheads="1"/>
            </p:cNvSpPr>
            <p:nvPr/>
          </p:nvSpPr>
          <p:spPr bwMode="auto">
            <a:xfrm>
              <a:off x="4176" y="1392"/>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94" name="Rectangle 30"/>
            <p:cNvSpPr>
              <a:spLocks noChangeArrowheads="1"/>
            </p:cNvSpPr>
            <p:nvPr/>
          </p:nvSpPr>
          <p:spPr bwMode="auto">
            <a:xfrm>
              <a:off x="4176" y="1680"/>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95" name="Rectangle 31"/>
            <p:cNvSpPr>
              <a:spLocks noChangeArrowheads="1"/>
            </p:cNvSpPr>
            <p:nvPr/>
          </p:nvSpPr>
          <p:spPr bwMode="auto">
            <a:xfrm>
              <a:off x="4176" y="1968"/>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13</a:t>
              </a:r>
            </a:p>
          </p:txBody>
        </p:sp>
        <p:sp>
          <p:nvSpPr>
            <p:cNvPr id="96" name="Rectangle 32"/>
            <p:cNvSpPr>
              <a:spLocks noChangeArrowheads="1"/>
            </p:cNvSpPr>
            <p:nvPr/>
          </p:nvSpPr>
          <p:spPr bwMode="auto">
            <a:xfrm>
              <a:off x="4176" y="2256"/>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18</a:t>
              </a:r>
            </a:p>
          </p:txBody>
        </p:sp>
        <p:sp>
          <p:nvSpPr>
            <p:cNvPr id="97" name="Rectangle 33"/>
            <p:cNvSpPr>
              <a:spLocks noChangeArrowheads="1"/>
            </p:cNvSpPr>
            <p:nvPr/>
          </p:nvSpPr>
          <p:spPr bwMode="auto">
            <a:xfrm>
              <a:off x="4176" y="2544"/>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98" name="Rectangle 34"/>
            <p:cNvSpPr>
              <a:spLocks noChangeArrowheads="1"/>
            </p:cNvSpPr>
            <p:nvPr/>
          </p:nvSpPr>
          <p:spPr bwMode="auto">
            <a:xfrm>
              <a:off x="4176" y="2832"/>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43</a:t>
              </a:r>
            </a:p>
          </p:txBody>
        </p:sp>
        <p:sp>
          <p:nvSpPr>
            <p:cNvPr id="99" name="Rectangle 35"/>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grpSp>
      <p:sp>
        <p:nvSpPr>
          <p:cNvPr id="107" name="Oval 38"/>
          <p:cNvSpPr>
            <a:spLocks noChangeArrowheads="1"/>
          </p:cNvSpPr>
          <p:nvPr/>
        </p:nvSpPr>
        <p:spPr bwMode="auto">
          <a:xfrm>
            <a:off x="915569" y="4874096"/>
            <a:ext cx="685800" cy="508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49913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down)">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up)">
                                      <p:cBhvr>
                                        <p:cTn id="1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sp>
        <p:nvSpPr>
          <p:cNvPr id="60" name="Rectangle 18"/>
          <p:cNvSpPr txBox="1">
            <a:spLocks noChangeArrowheads="1"/>
          </p:cNvSpPr>
          <p:nvPr/>
        </p:nvSpPr>
        <p:spPr bwMode="auto">
          <a:xfrm>
            <a:off x="572669" y="2353365"/>
            <a:ext cx="8077200" cy="59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000" dirty="0" smtClean="0">
                <a:latin typeface="华文楷体" panose="02010600040101010101" pitchFamily="2" charset="-122"/>
                <a:ea typeface="华文楷体" panose="02010600040101010101" pitchFamily="2" charset="-122"/>
              </a:rPr>
              <a:t>以此类推，经过</a:t>
            </a:r>
            <a:r>
              <a:rPr lang="en-US" altLang="zh-CN" sz="2000" dirty="0" smtClean="0">
                <a:latin typeface="华文楷体" panose="02010600040101010101" pitchFamily="2" charset="-122"/>
                <a:ea typeface="华文楷体" panose="02010600040101010101" pitchFamily="2" charset="-122"/>
              </a:rPr>
              <a:t>6</a:t>
            </a:r>
            <a:r>
              <a:rPr lang="zh-CN" altLang="en-US" sz="2000" dirty="0" smtClean="0">
                <a:latin typeface="华文楷体" panose="02010600040101010101" pitchFamily="2" charset="-122"/>
                <a:ea typeface="华文楷体" panose="02010600040101010101" pitchFamily="2" charset="-122"/>
              </a:rPr>
              <a:t>趟比较，就可以完成序列的排序。</a:t>
            </a:r>
            <a:endParaRPr lang="zh-CN" altLang="en-US" sz="2000" dirty="0">
              <a:latin typeface="华文楷体" panose="02010600040101010101" pitchFamily="2" charset="-122"/>
              <a:ea typeface="华文楷体" panose="02010600040101010101" pitchFamily="2" charset="-122"/>
            </a:endParaRPr>
          </a:p>
        </p:txBody>
      </p:sp>
      <p:grpSp>
        <p:nvGrpSpPr>
          <p:cNvPr id="61" name="Group 3"/>
          <p:cNvGrpSpPr>
            <a:grpSpLocks/>
          </p:cNvGrpSpPr>
          <p:nvPr/>
        </p:nvGrpSpPr>
        <p:grpSpPr bwMode="auto">
          <a:xfrm>
            <a:off x="557612" y="3081819"/>
            <a:ext cx="762000" cy="3200400"/>
            <a:chOff x="1056" y="960"/>
            <a:chExt cx="672" cy="2016"/>
          </a:xfrm>
        </p:grpSpPr>
        <p:sp>
          <p:nvSpPr>
            <p:cNvPr id="62" name="Rectangle 4"/>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63" name="Rectangle 5"/>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64" name="Rectangle 6"/>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65" name="Rectangle 7"/>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66" name="Rectangle 8"/>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67" name="Rectangle 9"/>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68" name="Rectangle 10"/>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69" name="Rectangle 11"/>
          <p:cNvSpPr>
            <a:spLocks noChangeArrowheads="1"/>
          </p:cNvSpPr>
          <p:nvPr/>
        </p:nvSpPr>
        <p:spPr bwMode="auto">
          <a:xfrm>
            <a:off x="1319612" y="3081819"/>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70" name="Rectangle 12"/>
          <p:cNvSpPr>
            <a:spLocks noChangeArrowheads="1"/>
          </p:cNvSpPr>
          <p:nvPr/>
        </p:nvSpPr>
        <p:spPr bwMode="auto">
          <a:xfrm>
            <a:off x="1319612" y="3539019"/>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71" name="Rectangle 13"/>
          <p:cNvSpPr>
            <a:spLocks noChangeArrowheads="1"/>
          </p:cNvSpPr>
          <p:nvPr/>
        </p:nvSpPr>
        <p:spPr bwMode="auto">
          <a:xfrm>
            <a:off x="1319612" y="3996219"/>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13</a:t>
            </a:r>
          </a:p>
        </p:txBody>
      </p:sp>
      <p:sp>
        <p:nvSpPr>
          <p:cNvPr id="72" name="Rectangle 14"/>
          <p:cNvSpPr>
            <a:spLocks noChangeArrowheads="1"/>
          </p:cNvSpPr>
          <p:nvPr/>
        </p:nvSpPr>
        <p:spPr bwMode="auto">
          <a:xfrm>
            <a:off x="1319612" y="4453419"/>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18</a:t>
            </a:r>
          </a:p>
        </p:txBody>
      </p:sp>
      <p:sp>
        <p:nvSpPr>
          <p:cNvPr id="73" name="Rectangle 15"/>
          <p:cNvSpPr>
            <a:spLocks noChangeArrowheads="1"/>
          </p:cNvSpPr>
          <p:nvPr/>
        </p:nvSpPr>
        <p:spPr bwMode="auto">
          <a:xfrm>
            <a:off x="1319612" y="4910619"/>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43</a:t>
            </a:r>
          </a:p>
        </p:txBody>
      </p:sp>
      <p:sp>
        <p:nvSpPr>
          <p:cNvPr id="74" name="Rectangle 16"/>
          <p:cNvSpPr>
            <a:spLocks noChangeArrowheads="1"/>
          </p:cNvSpPr>
          <p:nvPr/>
        </p:nvSpPr>
        <p:spPr bwMode="auto">
          <a:xfrm>
            <a:off x="1319612" y="5367819"/>
            <a:ext cx="16764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2"/>
                </a:solidFill>
                <a:effectLst/>
                <a:latin typeface="Tahoma" panose="020B0604030504040204" pitchFamily="34" charset="0"/>
              </a:rPr>
              <a:t>55</a:t>
            </a:r>
          </a:p>
        </p:txBody>
      </p:sp>
      <p:sp>
        <p:nvSpPr>
          <p:cNvPr id="75" name="Rectangle 17"/>
          <p:cNvSpPr>
            <a:spLocks noChangeArrowheads="1"/>
          </p:cNvSpPr>
          <p:nvPr/>
        </p:nvSpPr>
        <p:spPr bwMode="auto">
          <a:xfrm>
            <a:off x="1319612" y="5825019"/>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chemeClr val="tx1"/>
                </a:solidFill>
                <a:effectLst/>
                <a:latin typeface="Tahoma" panose="020B0604030504040204" pitchFamily="34" charset="0"/>
              </a:rPr>
              <a:t>43</a:t>
            </a:r>
          </a:p>
        </p:txBody>
      </p:sp>
      <p:sp>
        <p:nvSpPr>
          <p:cNvPr id="76" name="AutoShape 19"/>
          <p:cNvSpPr>
            <a:spLocks noChangeArrowheads="1"/>
          </p:cNvSpPr>
          <p:nvPr/>
        </p:nvSpPr>
        <p:spPr bwMode="auto">
          <a:xfrm>
            <a:off x="3098738" y="3989964"/>
            <a:ext cx="2730500" cy="1044651"/>
          </a:xfrm>
          <a:prstGeom prst="rightArrow">
            <a:avLst>
              <a:gd name="adj1" fmla="val 50000"/>
              <a:gd name="adj2" fmla="val 81439"/>
            </a:avLst>
          </a:prstGeom>
          <a:solidFill>
            <a:schemeClr val="folHlink"/>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位置</a:t>
            </a:r>
            <a:r>
              <a:rPr kumimoji="1" lang="en-US" altLang="zh-CN" sz="2000" dirty="0">
                <a:solidFill>
                  <a:schemeClr val="tx1"/>
                </a:solidFill>
                <a:effectLst/>
                <a:latin typeface="Times New Roman" panose="02020603050405020304" pitchFamily="18" charset="0"/>
              </a:rPr>
              <a:t>7</a:t>
            </a:r>
            <a:r>
              <a:rPr kumimoji="1" lang="zh-CN" altLang="en-US" sz="2000" dirty="0">
                <a:solidFill>
                  <a:schemeClr val="tx1"/>
                </a:solidFill>
                <a:effectLst/>
                <a:latin typeface="Times New Roman" panose="02020603050405020304" pitchFamily="18" charset="0"/>
              </a:rPr>
              <a:t>的元素最小</a:t>
            </a:r>
          </a:p>
          <a:p>
            <a:pPr eaLnBrk="1" hangingPunct="1">
              <a:lnSpc>
                <a:spcPct val="100000"/>
              </a:lnSpc>
              <a:spcBef>
                <a:spcPct val="0"/>
              </a:spcBef>
              <a:buSzTx/>
            </a:pPr>
            <a:r>
              <a:rPr kumimoji="1" lang="zh-CN" altLang="en-US" sz="2000" dirty="0">
                <a:solidFill>
                  <a:schemeClr val="tx1"/>
                </a:solidFill>
                <a:effectLst/>
                <a:latin typeface="Times New Roman" panose="02020603050405020304" pitchFamily="18" charset="0"/>
              </a:rPr>
              <a:t>交换</a:t>
            </a:r>
          </a:p>
        </p:txBody>
      </p:sp>
      <p:grpSp>
        <p:nvGrpSpPr>
          <p:cNvPr id="77" name="Group 20"/>
          <p:cNvGrpSpPr>
            <a:grpSpLocks/>
          </p:cNvGrpSpPr>
          <p:nvPr/>
        </p:nvGrpSpPr>
        <p:grpSpPr bwMode="auto">
          <a:xfrm>
            <a:off x="5931964" y="3088700"/>
            <a:ext cx="2438400" cy="3200400"/>
            <a:chOff x="3696" y="1392"/>
            <a:chExt cx="1536" cy="2016"/>
          </a:xfrm>
        </p:grpSpPr>
        <p:grpSp>
          <p:nvGrpSpPr>
            <p:cNvPr id="78" name="Group 21"/>
            <p:cNvGrpSpPr>
              <a:grpSpLocks/>
            </p:cNvGrpSpPr>
            <p:nvPr/>
          </p:nvGrpSpPr>
          <p:grpSpPr bwMode="auto">
            <a:xfrm>
              <a:off x="3696" y="1392"/>
              <a:ext cx="480" cy="2016"/>
              <a:chOff x="1056" y="960"/>
              <a:chExt cx="672" cy="2016"/>
            </a:xfrm>
          </p:grpSpPr>
          <p:sp>
            <p:nvSpPr>
              <p:cNvPr id="86" name="Rectangle 22"/>
              <p:cNvSpPr>
                <a:spLocks noChangeArrowheads="1"/>
              </p:cNvSpPr>
              <p:nvPr/>
            </p:nvSpPr>
            <p:spPr bwMode="auto">
              <a:xfrm>
                <a:off x="1056" y="96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1</a:t>
                </a:r>
              </a:p>
            </p:txBody>
          </p:sp>
          <p:sp>
            <p:nvSpPr>
              <p:cNvPr id="87" name="Rectangle 23"/>
              <p:cNvSpPr>
                <a:spLocks noChangeArrowheads="1"/>
              </p:cNvSpPr>
              <p:nvPr/>
            </p:nvSpPr>
            <p:spPr bwMode="auto">
              <a:xfrm>
                <a:off x="1056" y="124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2</a:t>
                </a:r>
              </a:p>
            </p:txBody>
          </p:sp>
          <p:sp>
            <p:nvSpPr>
              <p:cNvPr id="88" name="Rectangle 24"/>
              <p:cNvSpPr>
                <a:spLocks noChangeArrowheads="1"/>
              </p:cNvSpPr>
              <p:nvPr/>
            </p:nvSpPr>
            <p:spPr bwMode="auto">
              <a:xfrm>
                <a:off x="1056" y="1536"/>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3</a:t>
                </a:r>
              </a:p>
            </p:txBody>
          </p:sp>
          <p:sp>
            <p:nvSpPr>
              <p:cNvPr id="89" name="Rectangle 25"/>
              <p:cNvSpPr>
                <a:spLocks noChangeArrowheads="1"/>
              </p:cNvSpPr>
              <p:nvPr/>
            </p:nvSpPr>
            <p:spPr bwMode="auto">
              <a:xfrm>
                <a:off x="1056" y="1824"/>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4</a:t>
                </a:r>
              </a:p>
            </p:txBody>
          </p:sp>
          <p:sp>
            <p:nvSpPr>
              <p:cNvPr id="90" name="Rectangle 26"/>
              <p:cNvSpPr>
                <a:spLocks noChangeArrowheads="1"/>
              </p:cNvSpPr>
              <p:nvPr/>
            </p:nvSpPr>
            <p:spPr bwMode="auto">
              <a:xfrm>
                <a:off x="1056" y="2112"/>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5</a:t>
                </a:r>
              </a:p>
            </p:txBody>
          </p:sp>
          <p:sp>
            <p:nvSpPr>
              <p:cNvPr id="91" name="Rectangle 27"/>
              <p:cNvSpPr>
                <a:spLocks noChangeArrowheads="1"/>
              </p:cNvSpPr>
              <p:nvPr/>
            </p:nvSpPr>
            <p:spPr bwMode="auto">
              <a:xfrm>
                <a:off x="1056" y="2400"/>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6</a:t>
                </a:r>
              </a:p>
            </p:txBody>
          </p:sp>
          <p:sp>
            <p:nvSpPr>
              <p:cNvPr id="92" name="Rectangle 28"/>
              <p:cNvSpPr>
                <a:spLocks noChangeArrowheads="1"/>
              </p:cNvSpPr>
              <p:nvPr/>
            </p:nvSpPr>
            <p:spPr bwMode="auto">
              <a:xfrm>
                <a:off x="1056" y="2688"/>
                <a:ext cx="672"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b="0">
                    <a:solidFill>
                      <a:schemeClr val="tx1"/>
                    </a:solidFill>
                    <a:effectLst/>
                    <a:latin typeface="Tahoma" panose="020B0604030504040204" pitchFamily="34" charset="0"/>
                  </a:rPr>
                  <a:t>7</a:t>
                </a:r>
              </a:p>
            </p:txBody>
          </p:sp>
        </p:grpSp>
        <p:sp>
          <p:nvSpPr>
            <p:cNvPr id="79" name="Rectangle 29"/>
            <p:cNvSpPr>
              <a:spLocks noChangeArrowheads="1"/>
            </p:cNvSpPr>
            <p:nvPr/>
          </p:nvSpPr>
          <p:spPr bwMode="auto">
            <a:xfrm>
              <a:off x="4176" y="1392"/>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7</a:t>
              </a:r>
            </a:p>
          </p:txBody>
        </p:sp>
        <p:sp>
          <p:nvSpPr>
            <p:cNvPr id="80" name="Rectangle 30"/>
            <p:cNvSpPr>
              <a:spLocks noChangeArrowheads="1"/>
            </p:cNvSpPr>
            <p:nvPr/>
          </p:nvSpPr>
          <p:spPr bwMode="auto">
            <a:xfrm>
              <a:off x="4176" y="1680"/>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9</a:t>
              </a:r>
            </a:p>
          </p:txBody>
        </p:sp>
        <p:sp>
          <p:nvSpPr>
            <p:cNvPr id="81" name="Rectangle 31"/>
            <p:cNvSpPr>
              <a:spLocks noChangeArrowheads="1"/>
            </p:cNvSpPr>
            <p:nvPr/>
          </p:nvSpPr>
          <p:spPr bwMode="auto">
            <a:xfrm>
              <a:off x="4176" y="1968"/>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dirty="0">
                  <a:solidFill>
                    <a:srgbClr val="FF0000"/>
                  </a:solidFill>
                  <a:effectLst/>
                  <a:latin typeface="Tahoma" panose="020B0604030504040204" pitchFamily="34" charset="0"/>
                </a:rPr>
                <a:t>13</a:t>
              </a:r>
            </a:p>
          </p:txBody>
        </p:sp>
        <p:sp>
          <p:nvSpPr>
            <p:cNvPr id="82" name="Rectangle 32"/>
            <p:cNvSpPr>
              <a:spLocks noChangeArrowheads="1"/>
            </p:cNvSpPr>
            <p:nvPr/>
          </p:nvSpPr>
          <p:spPr bwMode="auto">
            <a:xfrm>
              <a:off x="4176" y="2256"/>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18</a:t>
              </a:r>
            </a:p>
          </p:txBody>
        </p:sp>
        <p:sp>
          <p:nvSpPr>
            <p:cNvPr id="83" name="Rectangle 33"/>
            <p:cNvSpPr>
              <a:spLocks noChangeArrowheads="1"/>
            </p:cNvSpPr>
            <p:nvPr/>
          </p:nvSpPr>
          <p:spPr bwMode="auto">
            <a:xfrm>
              <a:off x="4176" y="2544"/>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rgbClr val="FF0000"/>
                  </a:solidFill>
                  <a:effectLst/>
                  <a:latin typeface="Tahoma" panose="020B0604030504040204" pitchFamily="34" charset="0"/>
                </a:rPr>
                <a:t>43</a:t>
              </a:r>
            </a:p>
          </p:txBody>
        </p:sp>
        <p:sp>
          <p:nvSpPr>
            <p:cNvPr id="84" name="Rectangle 34"/>
            <p:cNvSpPr>
              <a:spLocks noChangeArrowheads="1"/>
            </p:cNvSpPr>
            <p:nvPr/>
          </p:nvSpPr>
          <p:spPr bwMode="auto">
            <a:xfrm>
              <a:off x="4176" y="2832"/>
              <a:ext cx="10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u="sng">
                  <a:solidFill>
                    <a:srgbClr val="FF0000"/>
                  </a:solidFill>
                  <a:effectLst/>
                  <a:latin typeface="Tahoma" panose="020B0604030504040204" pitchFamily="34" charset="0"/>
                </a:rPr>
                <a:t>43</a:t>
              </a:r>
            </a:p>
          </p:txBody>
        </p:sp>
        <p:sp>
          <p:nvSpPr>
            <p:cNvPr id="85" name="Rectangle 35"/>
            <p:cNvSpPr>
              <a:spLocks noChangeArrowheads="1"/>
            </p:cNvSpPr>
            <p:nvPr/>
          </p:nvSpPr>
          <p:spPr bwMode="auto">
            <a:xfrm>
              <a:off x="4176" y="3120"/>
              <a:ext cx="105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sz="2400">
                  <a:solidFill>
                    <a:schemeClr val="tx1"/>
                  </a:solidFill>
                  <a:effectLst/>
                  <a:latin typeface="Tahoma" panose="020B0604030504040204" pitchFamily="34" charset="0"/>
                </a:rPr>
                <a:t>55</a:t>
              </a:r>
            </a:p>
          </p:txBody>
        </p:sp>
      </p:grpSp>
      <p:sp>
        <p:nvSpPr>
          <p:cNvPr id="93" name="Oval 38"/>
          <p:cNvSpPr>
            <a:spLocks noChangeArrowheads="1"/>
          </p:cNvSpPr>
          <p:nvPr/>
        </p:nvSpPr>
        <p:spPr bwMode="auto">
          <a:xfrm>
            <a:off x="1319612" y="5825019"/>
            <a:ext cx="685800" cy="508000"/>
          </a:xfrm>
          <a:prstGeom prst="ellipse">
            <a:avLst/>
          </a:prstGeom>
          <a:noFill/>
          <a:ln w="38100">
            <a:solidFill>
              <a:srgbClr val="9933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97280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down)">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left)">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up)">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4"/>
            <a:ext cx="7848872" cy="90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选择排序</a:t>
            </a:r>
            <a:endParaRPr lang="zh-CN" altLang="en-US" sz="2800" dirty="0">
              <a:solidFill>
                <a:schemeClr val="tx1"/>
              </a:solidFill>
              <a:latin typeface="华文楷体" panose="02010600040101010101" pitchFamily="2" charset="-122"/>
              <a:ea typeface="华文楷体" panose="02010600040101010101" pitchFamily="2" charset="-122"/>
              <a:cs typeface="Courier New" panose="02070309020205020404" pitchFamily="49" charset="0"/>
            </a:endParaRPr>
          </a:p>
        </p:txBody>
      </p:sp>
      <p:grpSp>
        <p:nvGrpSpPr>
          <p:cNvPr id="40" name="Group 43"/>
          <p:cNvGrpSpPr>
            <a:grpSpLocks/>
          </p:cNvGrpSpPr>
          <p:nvPr/>
        </p:nvGrpSpPr>
        <p:grpSpPr bwMode="auto">
          <a:xfrm>
            <a:off x="1991176" y="1493044"/>
            <a:ext cx="6553200" cy="5159375"/>
            <a:chOff x="1616" y="752"/>
            <a:chExt cx="4128" cy="3250"/>
          </a:xfrm>
        </p:grpSpPr>
        <p:sp>
          <p:nvSpPr>
            <p:cNvPr id="41" name="AutoShape 4"/>
            <p:cNvSpPr>
              <a:spLocks noChangeArrowheads="1"/>
            </p:cNvSpPr>
            <p:nvPr/>
          </p:nvSpPr>
          <p:spPr bwMode="auto">
            <a:xfrm>
              <a:off x="3368" y="896"/>
              <a:ext cx="720" cy="240"/>
            </a:xfrm>
            <a:prstGeom prst="flowChartProcess">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b="1"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b="1"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 name="AutoShape 5"/>
            <p:cNvSpPr>
              <a:spLocks noChangeArrowheads="1"/>
            </p:cNvSpPr>
            <p:nvPr/>
          </p:nvSpPr>
          <p:spPr bwMode="auto">
            <a:xfrm>
              <a:off x="3216" y="1296"/>
              <a:ext cx="1024" cy="384"/>
            </a:xfrm>
            <a:prstGeom prst="flowChartDecision">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b="1"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&lt;7?</a:t>
              </a:r>
              <a:endParaRPr kumimoji="1" lang="en-US" altLang="zh-CN" b="1"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 name="Line 6"/>
            <p:cNvSpPr>
              <a:spLocks noChangeShapeType="1"/>
            </p:cNvSpPr>
            <p:nvPr/>
          </p:nvSpPr>
          <p:spPr bwMode="auto">
            <a:xfrm>
              <a:off x="3728" y="1136"/>
              <a:ext cx="0" cy="152"/>
            </a:xfrm>
            <a:prstGeom prst="line">
              <a:avLst/>
            </a:prstGeom>
            <a:noFill/>
            <a:ln w="952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 name="Line 7"/>
            <p:cNvSpPr>
              <a:spLocks noChangeShapeType="1"/>
            </p:cNvSpPr>
            <p:nvPr/>
          </p:nvSpPr>
          <p:spPr bwMode="auto">
            <a:xfrm flipH="1">
              <a:off x="3728" y="1680"/>
              <a:ext cx="0" cy="136"/>
            </a:xfrm>
            <a:prstGeom prst="line">
              <a:avLst/>
            </a:prstGeom>
            <a:noFill/>
            <a:ln w="952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 name="Line 8"/>
            <p:cNvSpPr>
              <a:spLocks noChangeShapeType="1"/>
            </p:cNvSpPr>
            <p:nvPr/>
          </p:nvSpPr>
          <p:spPr bwMode="auto">
            <a:xfrm>
              <a:off x="3728" y="752"/>
              <a:ext cx="0" cy="144"/>
            </a:xfrm>
            <a:prstGeom prst="line">
              <a:avLst/>
            </a:prstGeom>
            <a:noFill/>
            <a:ln w="952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 name="Line 9"/>
            <p:cNvSpPr>
              <a:spLocks noChangeShapeType="1"/>
            </p:cNvSpPr>
            <p:nvPr/>
          </p:nvSpPr>
          <p:spPr bwMode="auto">
            <a:xfrm flipV="1">
              <a:off x="1960" y="1200"/>
              <a:ext cx="1768" cy="0"/>
            </a:xfrm>
            <a:prstGeom prst="line">
              <a:avLst/>
            </a:prstGeom>
            <a:noFill/>
            <a:ln w="952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7" name="AutoShape 10"/>
            <p:cNvSpPr>
              <a:spLocks noChangeArrowheads="1"/>
            </p:cNvSpPr>
            <p:nvPr/>
          </p:nvSpPr>
          <p:spPr bwMode="auto">
            <a:xfrm>
              <a:off x="5200" y="1672"/>
              <a:ext cx="544" cy="240"/>
            </a:xfrm>
            <a:prstGeom prst="flowChartTerminator">
              <a:avLst/>
            </a:prstGeom>
            <a:solidFill>
              <a:schemeClr val="folHlink"/>
            </a:solidFill>
            <a:ln w="127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结束</a:t>
              </a:r>
            </a:p>
          </p:txBody>
        </p:sp>
        <p:sp>
          <p:nvSpPr>
            <p:cNvPr id="48" name="Text Box 11"/>
            <p:cNvSpPr txBox="1">
              <a:spLocks noChangeArrowheads="1"/>
            </p:cNvSpPr>
            <p:nvPr/>
          </p:nvSpPr>
          <p:spPr bwMode="auto">
            <a:xfrm>
              <a:off x="3736" y="162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buSzTx/>
              </a:pPr>
              <a:r>
                <a:rPr kumimoji="1" lang="en-US" altLang="zh-CN" b="1">
                  <a:solidFill>
                    <a:srgbClr val="CC3300"/>
                  </a:solidFill>
                  <a:effectLst/>
                  <a:latin typeface="Times New Roman" panose="02020603050405020304" pitchFamily="18" charset="0"/>
                  <a:ea typeface="华文楷体" panose="02010600040101010101" pitchFamily="2" charset="-122"/>
                  <a:cs typeface="Times New Roman" panose="02020603050405020304" pitchFamily="18" charset="0"/>
                </a:rPr>
                <a:t>Y</a:t>
              </a:r>
            </a:p>
          </p:txBody>
        </p:sp>
        <p:sp>
          <p:nvSpPr>
            <p:cNvPr id="49" name="AutoShape 12"/>
            <p:cNvSpPr>
              <a:spLocks noChangeArrowheads="1"/>
            </p:cNvSpPr>
            <p:nvPr/>
          </p:nvSpPr>
          <p:spPr bwMode="auto">
            <a:xfrm>
              <a:off x="1616" y="1864"/>
              <a:ext cx="648" cy="240"/>
            </a:xfrm>
            <a:prstGeom prst="flowChartProcess">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 ← i+1</a:t>
              </a:r>
            </a:p>
          </p:txBody>
        </p:sp>
        <p:sp>
          <p:nvSpPr>
            <p:cNvPr id="50" name="Line 13"/>
            <p:cNvSpPr>
              <a:spLocks noChangeShapeType="1"/>
            </p:cNvSpPr>
            <p:nvPr/>
          </p:nvSpPr>
          <p:spPr bwMode="auto">
            <a:xfrm flipH="1" flipV="1">
              <a:off x="4224" y="1488"/>
              <a:ext cx="1248"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1" name="Text Box 14"/>
            <p:cNvSpPr txBox="1">
              <a:spLocks noChangeArrowheads="1"/>
            </p:cNvSpPr>
            <p:nvPr/>
          </p:nvSpPr>
          <p:spPr bwMode="auto">
            <a:xfrm>
              <a:off x="4216" y="129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a:spAutoFit/>
            </a:bodyPr>
            <a:lstStyle/>
            <a:p>
              <a:pPr algn="l" eaLnBrk="1" hangingPunct="1">
                <a:lnSpc>
                  <a:spcPct val="100000"/>
                </a:lnSpc>
                <a:buSzTx/>
              </a:pPr>
              <a:r>
                <a:rPr kumimoji="1" lang="en-US" altLang="zh-CN" b="1">
                  <a:solidFill>
                    <a:srgbClr val="CC3300"/>
                  </a:solidFill>
                  <a:effectLst/>
                  <a:latin typeface="Times New Roman" panose="02020603050405020304" pitchFamily="18" charset="0"/>
                  <a:ea typeface="华文楷体" panose="02010600040101010101" pitchFamily="2" charset="-122"/>
                  <a:cs typeface="Times New Roman" panose="02020603050405020304" pitchFamily="18" charset="0"/>
                </a:rPr>
                <a:t>N</a:t>
              </a:r>
            </a:p>
          </p:txBody>
        </p:sp>
        <p:sp>
          <p:nvSpPr>
            <p:cNvPr id="52" name="Rectangle 15"/>
            <p:cNvSpPr>
              <a:spLocks noChangeArrowheads="1"/>
            </p:cNvSpPr>
            <p:nvPr/>
          </p:nvSpPr>
          <p:spPr bwMode="auto">
            <a:xfrm>
              <a:off x="2400" y="1832"/>
              <a:ext cx="2696" cy="1968"/>
            </a:xfrm>
            <a:prstGeom prst="rect">
              <a:avLst/>
            </a:prstGeom>
            <a:noFill/>
            <a:ln w="28575">
              <a:solidFill>
                <a:schemeClr val="accent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endParaRPr kumimoji="1" lang="zh-CN" altLang="zh-CN" b="1">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 name="Line 16"/>
            <p:cNvSpPr>
              <a:spLocks noChangeShapeType="1"/>
            </p:cNvSpPr>
            <p:nvPr/>
          </p:nvSpPr>
          <p:spPr bwMode="auto">
            <a:xfrm flipH="1">
              <a:off x="1960" y="4000"/>
              <a:ext cx="2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 name="Line 17"/>
            <p:cNvSpPr>
              <a:spLocks noChangeShapeType="1"/>
            </p:cNvSpPr>
            <p:nvPr/>
          </p:nvSpPr>
          <p:spPr bwMode="auto">
            <a:xfrm flipV="1">
              <a:off x="1960" y="1200"/>
              <a:ext cx="0" cy="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5" name="Line 18"/>
            <p:cNvSpPr>
              <a:spLocks noChangeShapeType="1"/>
            </p:cNvSpPr>
            <p:nvPr/>
          </p:nvSpPr>
          <p:spPr bwMode="auto">
            <a:xfrm>
              <a:off x="5472" y="1496"/>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 name="Line 19"/>
            <p:cNvSpPr>
              <a:spLocks noChangeShapeType="1"/>
            </p:cNvSpPr>
            <p:nvPr/>
          </p:nvSpPr>
          <p:spPr bwMode="auto">
            <a:xfrm flipH="1">
              <a:off x="4632" y="3744"/>
              <a:ext cx="0" cy="2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 name="Line 21"/>
            <p:cNvSpPr>
              <a:spLocks noChangeShapeType="1"/>
            </p:cNvSpPr>
            <p:nvPr/>
          </p:nvSpPr>
          <p:spPr bwMode="auto">
            <a:xfrm flipV="1">
              <a:off x="1961" y="2113"/>
              <a:ext cx="0" cy="1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8" name="AutoShape 23"/>
            <p:cNvSpPr>
              <a:spLocks noChangeArrowheads="1"/>
            </p:cNvSpPr>
            <p:nvPr/>
          </p:nvSpPr>
          <p:spPr bwMode="auto">
            <a:xfrm>
              <a:off x="3208" y="1920"/>
              <a:ext cx="1056" cy="240"/>
            </a:xfrm>
            <a:prstGeom prst="flowChartProcess">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k ← i, j ← i+1 </a:t>
              </a:r>
            </a:p>
          </p:txBody>
        </p:sp>
        <p:sp>
          <p:nvSpPr>
            <p:cNvPr id="59" name="AutoShape 24"/>
            <p:cNvSpPr>
              <a:spLocks noChangeArrowheads="1"/>
            </p:cNvSpPr>
            <p:nvPr/>
          </p:nvSpPr>
          <p:spPr bwMode="auto">
            <a:xfrm>
              <a:off x="3256" y="2304"/>
              <a:ext cx="912" cy="384"/>
            </a:xfrm>
            <a:prstGeom prst="flowChartDecision">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endParaRPr kumimoji="1" lang="zh-CN"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4" name="Line 25"/>
            <p:cNvSpPr>
              <a:spLocks noChangeShapeType="1"/>
            </p:cNvSpPr>
            <p:nvPr/>
          </p:nvSpPr>
          <p:spPr bwMode="auto">
            <a:xfrm>
              <a:off x="3728" y="1840"/>
              <a:ext cx="0" cy="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5" name="Line 26"/>
            <p:cNvSpPr>
              <a:spLocks noChangeShapeType="1"/>
            </p:cNvSpPr>
            <p:nvPr/>
          </p:nvSpPr>
          <p:spPr bwMode="auto">
            <a:xfrm flipH="1" flipV="1">
              <a:off x="3713" y="2161"/>
              <a:ext cx="0" cy="144"/>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6" name="AutoShape 27"/>
            <p:cNvSpPr>
              <a:spLocks noChangeArrowheads="1"/>
            </p:cNvSpPr>
            <p:nvPr/>
          </p:nvSpPr>
          <p:spPr bwMode="auto">
            <a:xfrm>
              <a:off x="3056" y="2824"/>
              <a:ext cx="1296" cy="432"/>
            </a:xfrm>
            <a:prstGeom prst="flowChartProcess">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nchor="ctr"/>
            <a:lstStyle/>
            <a:p>
              <a:pPr eaLnBrk="1" hangingPunct="1">
                <a:lnSpc>
                  <a:spcPct val="100000"/>
                </a:lnSpc>
                <a:spcBef>
                  <a:spcPct val="0"/>
                </a:spcBef>
                <a:buSzTx/>
              </a:pPr>
              <a:r>
                <a:rPr kumimoji="1" lang="zh-CN" altLang="en-US"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比较</a:t>
              </a: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a:t>
              </a:r>
              <a:r>
                <a:rPr kumimoji="1" lang="en-US" altLang="zh-CN" b="1" baseline="-250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k</a:t>
              </a:r>
              <a:r>
                <a:rPr kumimoji="1" lang="zh-CN" altLang="en-US"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a:t>
              </a:r>
              <a:r>
                <a:rPr kumimoji="1" lang="en-US" altLang="zh-CN" b="1" baseline="-250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j</a:t>
              </a:r>
            </a:p>
            <a:p>
              <a:pPr eaLnBrk="1" hangingPunct="1">
                <a:lnSpc>
                  <a:spcPct val="100000"/>
                </a:lnSpc>
                <a:spcBef>
                  <a:spcPct val="0"/>
                </a:spcBef>
                <a:buSzTx/>
              </a:pPr>
              <a:r>
                <a:rPr kumimoji="1" lang="zh-CN" altLang="en-US"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如果</a:t>
              </a: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a:t>
              </a:r>
              <a:r>
                <a:rPr kumimoji="1" lang="en-US" altLang="zh-CN" b="1" baseline="-250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&lt;a</a:t>
              </a:r>
              <a:r>
                <a:rPr kumimoji="1" lang="en-US" altLang="zh-CN" b="1" baseline="-250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k</a:t>
              </a:r>
              <a:r>
                <a:rPr kumimoji="1" lang="zh-CN" altLang="en-US"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则令</a:t>
              </a: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k = j</a:t>
              </a:r>
              <a:endParaRPr kumimoji="1" lang="en-US" altLang="zh-CN" b="1" baseline="-250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7" name="Line 28"/>
            <p:cNvSpPr>
              <a:spLocks noChangeShapeType="1"/>
            </p:cNvSpPr>
            <p:nvPr/>
          </p:nvSpPr>
          <p:spPr bwMode="auto">
            <a:xfrm>
              <a:off x="3704" y="2688"/>
              <a:ext cx="0" cy="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8" name="Line 29"/>
            <p:cNvSpPr>
              <a:spLocks noChangeShapeType="1"/>
            </p:cNvSpPr>
            <p:nvPr/>
          </p:nvSpPr>
          <p:spPr bwMode="auto">
            <a:xfrm flipH="1">
              <a:off x="2800" y="3392"/>
              <a:ext cx="9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9" name="AutoShape 30"/>
            <p:cNvSpPr>
              <a:spLocks noChangeArrowheads="1"/>
            </p:cNvSpPr>
            <p:nvPr/>
          </p:nvSpPr>
          <p:spPr bwMode="auto">
            <a:xfrm>
              <a:off x="2488" y="2544"/>
              <a:ext cx="592" cy="240"/>
            </a:xfrm>
            <a:prstGeom prst="flowChartProcess">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en-US" altLang="zh-CN" b="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j ← j+1</a:t>
              </a:r>
            </a:p>
          </p:txBody>
        </p:sp>
        <p:sp>
          <p:nvSpPr>
            <p:cNvPr id="100" name="Line 31"/>
            <p:cNvSpPr>
              <a:spLocks noChangeShapeType="1"/>
            </p:cNvSpPr>
            <p:nvPr/>
          </p:nvSpPr>
          <p:spPr bwMode="auto">
            <a:xfrm flipH="1" flipV="1">
              <a:off x="2800" y="2776"/>
              <a:ext cx="0" cy="6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1" name="Line 32"/>
            <p:cNvSpPr>
              <a:spLocks noChangeShapeType="1"/>
            </p:cNvSpPr>
            <p:nvPr/>
          </p:nvSpPr>
          <p:spPr bwMode="auto">
            <a:xfrm flipV="1">
              <a:off x="2792" y="2240"/>
              <a:ext cx="0" cy="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2" name="Line 33"/>
            <p:cNvSpPr>
              <a:spLocks noChangeShapeType="1"/>
            </p:cNvSpPr>
            <p:nvPr/>
          </p:nvSpPr>
          <p:spPr bwMode="auto">
            <a:xfrm>
              <a:off x="2792" y="2232"/>
              <a:ext cx="9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3" name="Line 34"/>
            <p:cNvSpPr>
              <a:spLocks noChangeShapeType="1"/>
            </p:cNvSpPr>
            <p:nvPr/>
          </p:nvSpPr>
          <p:spPr bwMode="auto">
            <a:xfrm flipH="1" flipV="1">
              <a:off x="3705" y="3257"/>
              <a:ext cx="0" cy="144"/>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4" name="Line 35"/>
            <p:cNvSpPr>
              <a:spLocks noChangeShapeType="1"/>
            </p:cNvSpPr>
            <p:nvPr/>
          </p:nvSpPr>
          <p:spPr bwMode="auto">
            <a:xfrm>
              <a:off x="4152" y="2496"/>
              <a:ext cx="4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5" name="Line 36"/>
            <p:cNvSpPr>
              <a:spLocks noChangeShapeType="1"/>
            </p:cNvSpPr>
            <p:nvPr/>
          </p:nvSpPr>
          <p:spPr bwMode="auto">
            <a:xfrm>
              <a:off x="4616" y="2496"/>
              <a:ext cx="0" cy="9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6" name="Text Box 37"/>
            <p:cNvSpPr txBox="1">
              <a:spLocks noChangeArrowheads="1"/>
            </p:cNvSpPr>
            <p:nvPr/>
          </p:nvSpPr>
          <p:spPr bwMode="auto">
            <a:xfrm>
              <a:off x="4144" y="229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a:spAutoFit/>
            </a:bodyPr>
            <a:lstStyle/>
            <a:p>
              <a:pPr algn="l" eaLnBrk="1" hangingPunct="1">
                <a:lnSpc>
                  <a:spcPct val="100000"/>
                </a:lnSpc>
                <a:buSzTx/>
              </a:pPr>
              <a:r>
                <a:rPr kumimoji="1" lang="en-US" altLang="zh-CN" b="1">
                  <a:solidFill>
                    <a:srgbClr val="3333FF"/>
                  </a:solidFill>
                  <a:effectLst/>
                  <a:latin typeface="Times New Roman" panose="02020603050405020304" pitchFamily="18" charset="0"/>
                  <a:ea typeface="华文楷体" panose="02010600040101010101" pitchFamily="2" charset="-122"/>
                  <a:cs typeface="Times New Roman" panose="02020603050405020304" pitchFamily="18" charset="0"/>
                </a:rPr>
                <a:t>N</a:t>
              </a:r>
            </a:p>
          </p:txBody>
        </p:sp>
        <p:sp>
          <p:nvSpPr>
            <p:cNvPr id="107" name="Text Box 38"/>
            <p:cNvSpPr txBox="1">
              <a:spLocks noChangeArrowheads="1"/>
            </p:cNvSpPr>
            <p:nvPr/>
          </p:nvSpPr>
          <p:spPr bwMode="auto">
            <a:xfrm>
              <a:off x="3705" y="2625"/>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buSzTx/>
              </a:pPr>
              <a:r>
                <a:rPr kumimoji="1" lang="en-US" altLang="zh-CN" b="1" dirty="0">
                  <a:solidFill>
                    <a:srgbClr val="3333FF"/>
                  </a:solidFill>
                  <a:effectLst/>
                  <a:latin typeface="Times New Roman" panose="02020603050405020304" pitchFamily="18" charset="0"/>
                  <a:ea typeface="华文楷体" panose="02010600040101010101" pitchFamily="2" charset="-122"/>
                  <a:cs typeface="Times New Roman" panose="02020603050405020304" pitchFamily="18" charset="0"/>
                </a:rPr>
                <a:t>Y</a:t>
              </a:r>
            </a:p>
          </p:txBody>
        </p:sp>
        <p:sp>
          <p:nvSpPr>
            <p:cNvPr id="108" name="AutoShape 39"/>
            <p:cNvSpPr>
              <a:spLocks noChangeArrowheads="1"/>
            </p:cNvSpPr>
            <p:nvPr/>
          </p:nvSpPr>
          <p:spPr bwMode="auto">
            <a:xfrm>
              <a:off x="4217" y="3481"/>
              <a:ext cx="784" cy="256"/>
            </a:xfrm>
            <a:prstGeom prst="flowChartProcess">
              <a:avLst/>
            </a:prstGeom>
            <a:solidFill>
              <a:srgbClr val="FFF2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nchor="ctr"/>
            <a:lstStyle/>
            <a:p>
              <a:pPr eaLnBrk="1" hangingPunct="1">
                <a:lnSpc>
                  <a:spcPct val="100000"/>
                </a:lnSpc>
                <a:spcBef>
                  <a:spcPct val="0"/>
                </a:spcBef>
                <a:buSzTx/>
              </a:pPr>
              <a:r>
                <a:rPr kumimoji="1" lang="zh-CN" altLang="en-US" b="1"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交换</a:t>
              </a:r>
              <a:r>
                <a:rPr kumimoji="1" lang="en-US" altLang="zh-CN" b="1" dirty="0" err="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a:t>
              </a:r>
              <a:r>
                <a:rPr kumimoji="1" lang="en-US" altLang="zh-CN" b="1" baseline="-25000" dirty="0" err="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k</a:t>
              </a:r>
              <a:r>
                <a:rPr kumimoji="1" lang="zh-CN" altLang="en-US" b="1"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b="1" dirty="0" err="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a:t>
              </a:r>
              <a:r>
                <a:rPr kumimoji="1" lang="en-US" altLang="zh-CN" b="1" baseline="-25000" dirty="0" err="1">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j</a:t>
              </a:r>
              <a:endParaRPr kumimoji="1" lang="en-US" altLang="zh-CN" b="1" baseline="-250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0" name="Text Box 41"/>
            <p:cNvSpPr txBox="1">
              <a:spLocks noChangeArrowheads="1"/>
            </p:cNvSpPr>
            <p:nvPr/>
          </p:nvSpPr>
          <p:spPr bwMode="auto">
            <a:xfrm>
              <a:off x="3488" y="2392"/>
              <a:ext cx="7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kumimoji="1" lang="en-US" altLang="zh-CN" b="1" dirty="0" smtClean="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b="1" dirty="0" smtClean="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&lt;=7</a:t>
              </a:r>
              <a:r>
                <a:rPr kumimoji="1" lang="en-US" altLang="zh-CN" b="1"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111" name="AutoShape 10"/>
          <p:cNvSpPr>
            <a:spLocks noChangeArrowheads="1"/>
          </p:cNvSpPr>
          <p:nvPr/>
        </p:nvSpPr>
        <p:spPr bwMode="auto">
          <a:xfrm>
            <a:off x="4943926" y="1098704"/>
            <a:ext cx="863600" cy="381000"/>
          </a:xfrm>
          <a:prstGeom prst="flowChartTerminator">
            <a:avLst/>
          </a:prstGeom>
          <a:solidFill>
            <a:schemeClr val="folHlink"/>
          </a:solidFill>
          <a:ln w="127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0"/>
              </a:spcBef>
              <a:buSzTx/>
            </a:pPr>
            <a:r>
              <a:rPr kumimoji="1" lang="zh-CN" altLang="en-US" b="1"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开始</a:t>
            </a:r>
            <a:endParaRPr kumimoji="1" lang="zh-CN" altLang="en-US" b="1"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6310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38</a:t>
            </a:fld>
            <a:endParaRPr lang="en-US" altLang="zh-CN"/>
          </a:p>
        </p:txBody>
      </p:sp>
      <p:sp>
        <p:nvSpPr>
          <p:cNvPr id="3" name="矩形 2"/>
          <p:cNvSpPr/>
          <p:nvPr/>
        </p:nvSpPr>
        <p:spPr>
          <a:xfrm>
            <a:off x="611560" y="1839200"/>
            <a:ext cx="8173026" cy="593560"/>
          </a:xfrm>
          <a:prstGeom prst="rect">
            <a:avLst/>
          </a:prstGeom>
        </p:spPr>
        <p:txBody>
          <a:bodyPr wrap="square">
            <a:spAutoFit/>
          </a:bodyPr>
          <a:lstStyle/>
          <a:p>
            <a:pPr>
              <a:lnSpc>
                <a:spcPct val="150000"/>
              </a:lnSpc>
            </a:pP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代码：</a:t>
            </a:r>
            <a:endParaRPr lang="zh-CN" altLang="en-US" sz="2400" dirty="0">
              <a:latin typeface="华文楷体" panose="02010600040101010101" pitchFamily="2" charset="-122"/>
              <a:ea typeface="华文楷体" panose="02010600040101010101" pitchFamily="2" charset="-122"/>
            </a:endParaRPr>
          </a:p>
        </p:txBody>
      </p:sp>
      <p:sp>
        <p:nvSpPr>
          <p:cNvPr id="8" name="矩形 7"/>
          <p:cNvSpPr/>
          <p:nvPr/>
        </p:nvSpPr>
        <p:spPr>
          <a:xfrm>
            <a:off x="667156" y="2560073"/>
            <a:ext cx="3688820" cy="4027128"/>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20000"/>
              </a:lnSpc>
            </a:pPr>
            <a:r>
              <a:rPr lang="en-US" altLang="zh-CN" sz="2800" b="1" dirty="0" err="1" smtClean="0">
                <a:solidFill>
                  <a:schemeClr val="tx1"/>
                </a:solidFill>
                <a:latin typeface="Times New Roman" panose="02020603050405020304" pitchFamily="18" charset="0"/>
                <a:cs typeface="Times New Roman" panose="02020603050405020304" pitchFamily="18" charset="0"/>
              </a:rPr>
              <a:t>int</a:t>
            </a:r>
            <a:r>
              <a:rPr lang="en-US" altLang="zh-CN" sz="2800" b="1" dirty="0" smtClean="0">
                <a:solidFill>
                  <a:schemeClr val="tx1"/>
                </a:solidFill>
                <a:latin typeface="Times New Roman" panose="02020603050405020304" pitchFamily="18" charset="0"/>
                <a:cs typeface="Times New Roman" panose="02020603050405020304" pitchFamily="18" charset="0"/>
              </a:rPr>
              <a:t>  a[10];</a:t>
            </a:r>
            <a:endParaRPr lang="en-US" altLang="zh-CN" sz="2800" b="1"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altLang="zh-CN" sz="2800" b="1" dirty="0" err="1" smtClean="0">
                <a:solidFill>
                  <a:schemeClr val="tx1"/>
                </a:solidFill>
                <a:latin typeface="Times New Roman" panose="02020603050405020304" pitchFamily="18" charset="0"/>
                <a:cs typeface="Times New Roman" panose="02020603050405020304" pitchFamily="18" charset="0"/>
              </a:rPr>
              <a:t>int</a:t>
            </a:r>
            <a:r>
              <a:rPr lang="en-US" altLang="zh-CN" sz="2800" b="1" dirty="0" smtClean="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i,j,t</a:t>
            </a:r>
            <a:r>
              <a:rPr lang="en-US" altLang="zh-CN" sz="2800" b="1" dirty="0">
                <a:solidFill>
                  <a:schemeClr val="tx1"/>
                </a:solidFill>
                <a:latin typeface="Times New Roman" panose="02020603050405020304" pitchFamily="18" charset="0"/>
                <a:cs typeface="Times New Roman" panose="02020603050405020304" pitchFamily="18" charset="0"/>
              </a:rPr>
              <a:t>;</a:t>
            </a:r>
          </a:p>
          <a:p>
            <a:pPr algn="just">
              <a:lnSpc>
                <a:spcPct val="120000"/>
              </a:lnSpc>
            </a:pPr>
            <a:r>
              <a:rPr lang="en-US" altLang="zh-CN" sz="2800" b="1" dirty="0" smtClean="0">
                <a:solidFill>
                  <a:schemeClr val="tx1"/>
                </a:solidFill>
                <a:latin typeface="Times New Roman" panose="02020603050405020304" pitchFamily="18" charset="0"/>
                <a:cs typeface="Times New Roman" panose="02020603050405020304" pitchFamily="18" charset="0"/>
              </a:rPr>
              <a:t>for </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a:solidFill>
                  <a:schemeClr val="tx1"/>
                </a:solidFill>
                <a:latin typeface="Times New Roman" panose="02020603050405020304" pitchFamily="18" charset="0"/>
                <a:cs typeface="Times New Roman" panose="02020603050405020304" pitchFamily="18" charset="0"/>
              </a:rPr>
              <a:t>=0;i&lt;10;i++)</a:t>
            </a:r>
          </a:p>
          <a:p>
            <a:pPr algn="just">
              <a:lnSpc>
                <a:spcPct val="120000"/>
              </a:lnSpc>
            </a:pP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err="1">
                <a:solidFill>
                  <a:schemeClr val="tx1"/>
                </a:solidFill>
                <a:latin typeface="Times New Roman" panose="02020603050405020304" pitchFamily="18" charset="0"/>
                <a:cs typeface="Times New Roman" panose="02020603050405020304" pitchFamily="18" charset="0"/>
              </a:rPr>
              <a:t>scanf</a:t>
            </a:r>
            <a:r>
              <a:rPr lang="en-US" altLang="zh-CN" sz="2800" b="1" dirty="0">
                <a:solidFill>
                  <a:schemeClr val="tx1"/>
                </a:solidFill>
                <a:latin typeface="Times New Roman" panose="02020603050405020304" pitchFamily="18" charset="0"/>
                <a:cs typeface="Times New Roman" panose="02020603050405020304" pitchFamily="18" charset="0"/>
              </a:rPr>
              <a:t>("%d"</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&amp;a[</a:t>
            </a:r>
            <a:r>
              <a:rPr lang="en-US" altLang="zh-CN" sz="2800" b="1" dirty="0" err="1">
                <a:solidFill>
                  <a:schemeClr val="tx1"/>
                </a:solidFill>
                <a:latin typeface="Times New Roman" panose="02020603050405020304" pitchFamily="18" charset="0"/>
                <a:cs typeface="Times New Roman" panose="02020603050405020304" pitchFamily="18" charset="0"/>
              </a:rPr>
              <a:t>i</a:t>
            </a:r>
            <a:r>
              <a:rPr lang="en-US" altLang="zh-CN" sz="2800" b="1"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
        <p:nvSpPr>
          <p:cNvPr id="9" name="矩形 8"/>
          <p:cNvSpPr/>
          <p:nvPr/>
        </p:nvSpPr>
        <p:spPr>
          <a:xfrm>
            <a:off x="4580632" y="2560073"/>
            <a:ext cx="4455864" cy="4027128"/>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hangingPunct="0">
              <a:lnSpc>
                <a:spcPct val="105000"/>
              </a:lnSpc>
            </a:pPr>
            <a:r>
              <a:rPr kumimoji="1" lang="en-US" altLang="zh-CN" sz="2800" b="1" dirty="0" smtClean="0">
                <a:solidFill>
                  <a:schemeClr val="tx1"/>
                </a:solidFill>
                <a:latin typeface="Times New Roman" panose="02020603050405020304" pitchFamily="18" charset="0"/>
                <a:cs typeface="Times New Roman" panose="02020603050405020304" pitchFamily="18" charset="0"/>
              </a:rPr>
              <a:t>for(</a:t>
            </a:r>
            <a:r>
              <a:rPr kumimoji="1" lang="en-US" altLang="zh-CN" sz="2800" b="1" dirty="0" err="1" smtClean="0">
                <a:solidFill>
                  <a:schemeClr val="tx1"/>
                </a:solidFill>
                <a:latin typeface="Times New Roman" panose="02020603050405020304" pitchFamily="18" charset="0"/>
                <a:cs typeface="Times New Roman" panose="02020603050405020304" pitchFamily="18" charset="0"/>
              </a:rPr>
              <a:t>i</a:t>
            </a:r>
            <a:r>
              <a:rPr kumimoji="1" lang="en-US" altLang="zh-CN" sz="2800" b="1" dirty="0" smtClean="0">
                <a:solidFill>
                  <a:schemeClr val="tx1"/>
                </a:solidFill>
                <a:latin typeface="Times New Roman" panose="02020603050405020304" pitchFamily="18" charset="0"/>
                <a:cs typeface="Times New Roman" panose="02020603050405020304" pitchFamily="18" charset="0"/>
              </a:rPr>
              <a:t> </a:t>
            </a:r>
            <a:r>
              <a:rPr kumimoji="1" lang="en-US" altLang="zh-CN" sz="2800" b="1" dirty="0">
                <a:solidFill>
                  <a:schemeClr val="tx1"/>
                </a:solidFill>
                <a:latin typeface="Times New Roman" panose="02020603050405020304" pitchFamily="18" charset="0"/>
                <a:cs typeface="Times New Roman" panose="02020603050405020304" pitchFamily="18" charset="0"/>
              </a:rPr>
              <a:t>= 0; </a:t>
            </a:r>
            <a:r>
              <a:rPr kumimoji="1" lang="en-US" altLang="zh-CN" sz="2800" b="1" dirty="0" err="1">
                <a:solidFill>
                  <a:schemeClr val="tx1"/>
                </a:solidFill>
                <a:latin typeface="Times New Roman" panose="02020603050405020304" pitchFamily="18" charset="0"/>
                <a:cs typeface="Times New Roman" panose="02020603050405020304" pitchFamily="18" charset="0"/>
              </a:rPr>
              <a:t>i</a:t>
            </a: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&lt;6; </a:t>
            </a:r>
            <a:r>
              <a:rPr kumimoji="1" lang="en-US" altLang="zh-CN" sz="2800" b="1" dirty="0" err="1">
                <a:solidFill>
                  <a:schemeClr val="tx1"/>
                </a:solidFill>
                <a:latin typeface="Times New Roman" panose="02020603050405020304" pitchFamily="18" charset="0"/>
                <a:cs typeface="Times New Roman" panose="02020603050405020304" pitchFamily="18" charset="0"/>
              </a:rPr>
              <a:t>i</a:t>
            </a:r>
            <a:r>
              <a:rPr kumimoji="1" lang="en-US" altLang="zh-CN" sz="2800" b="1" dirty="0" smtClean="0">
                <a:solidFill>
                  <a:schemeClr val="tx1"/>
                </a:solidFill>
                <a:latin typeface="Times New Roman" panose="02020603050405020304" pitchFamily="18" charset="0"/>
                <a:cs typeface="Times New Roman" panose="02020603050405020304" pitchFamily="18" charset="0"/>
              </a:rPr>
              <a:t>++){ </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k </a:t>
            </a: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err="1">
                <a:solidFill>
                  <a:schemeClr val="tx1"/>
                </a:solidFill>
                <a:latin typeface="Times New Roman" panose="02020603050405020304" pitchFamily="18" charset="0"/>
                <a:cs typeface="Times New Roman" panose="02020603050405020304" pitchFamily="18" charset="0"/>
              </a:rPr>
              <a:t>i</a:t>
            </a:r>
            <a:r>
              <a:rPr kumimoji="1" lang="en-US" altLang="zh-CN" sz="2800" b="1" dirty="0">
                <a:solidFill>
                  <a:schemeClr val="tx1"/>
                </a:solidFill>
                <a:latin typeface="Times New Roman" panose="02020603050405020304" pitchFamily="18" charset="0"/>
                <a:cs typeface="Times New Roman" panose="02020603050405020304" pitchFamily="18" charset="0"/>
              </a:rPr>
              <a:t>;		</a:t>
            </a:r>
            <a:endParaRPr kumimoji="1" lang="en-US" altLang="zh-CN" sz="2800" b="1" dirty="0" smtClean="0">
              <a:solidFill>
                <a:schemeClr val="tx1"/>
              </a:solidFill>
              <a:latin typeface="Times New Roman" panose="02020603050405020304" pitchFamily="18" charset="0"/>
              <a:cs typeface="Times New Roman" panose="02020603050405020304" pitchFamily="18" charset="0"/>
            </a:endParaRPr>
          </a:p>
          <a:p>
            <a:pPr eaLnBrk="0" hangingPunct="0">
              <a:lnSpc>
                <a:spcPct val="105000"/>
              </a:lnSpc>
            </a:pPr>
            <a:r>
              <a:rPr kumimoji="1" lang="en-US" altLang="zh-CN" sz="2800" b="1" dirty="0" smtClean="0">
                <a:solidFill>
                  <a:schemeClr val="tx1"/>
                </a:solidFill>
                <a:latin typeface="Times New Roman" panose="02020603050405020304" pitchFamily="18" charset="0"/>
                <a:cs typeface="Times New Roman" panose="02020603050405020304" pitchFamily="18" charset="0"/>
              </a:rPr>
              <a:t>       for(j </a:t>
            </a:r>
            <a:r>
              <a:rPr kumimoji="1" lang="en-US" altLang="zh-CN" sz="2800" b="1" dirty="0">
                <a:solidFill>
                  <a:schemeClr val="tx1"/>
                </a:solidFill>
                <a:latin typeface="Times New Roman" panose="02020603050405020304" pitchFamily="18" charset="0"/>
                <a:cs typeface="Times New Roman" panose="02020603050405020304" pitchFamily="18" charset="0"/>
              </a:rPr>
              <a:t>= i+1; j </a:t>
            </a:r>
            <a:r>
              <a:rPr kumimoji="1" lang="en-US" altLang="zh-CN" sz="2800" b="1" dirty="0" smtClean="0">
                <a:solidFill>
                  <a:schemeClr val="tx1"/>
                </a:solidFill>
                <a:latin typeface="Times New Roman" panose="02020603050405020304" pitchFamily="18" charset="0"/>
                <a:cs typeface="Times New Roman" panose="02020603050405020304" pitchFamily="18" charset="0"/>
              </a:rPr>
              <a:t>&lt;7; </a:t>
            </a:r>
            <a:r>
              <a:rPr kumimoji="1" lang="en-US" altLang="zh-CN" sz="2800" b="1" dirty="0" err="1">
                <a:solidFill>
                  <a:schemeClr val="tx1"/>
                </a:solidFill>
                <a:latin typeface="Times New Roman" panose="02020603050405020304" pitchFamily="18" charset="0"/>
                <a:cs typeface="Times New Roman" panose="02020603050405020304" pitchFamily="18" charset="0"/>
              </a:rPr>
              <a:t>j</a:t>
            </a:r>
            <a:r>
              <a:rPr kumimoji="1" lang="en-US" altLang="zh-CN" sz="2800" b="1" dirty="0" err="1" smtClean="0">
                <a:solidFill>
                  <a:schemeClr val="tx1"/>
                </a:solidFill>
                <a:latin typeface="Times New Roman" panose="02020603050405020304" pitchFamily="18" charset="0"/>
                <a:cs typeface="Times New Roman" panose="02020603050405020304" pitchFamily="18" charset="0"/>
              </a:rPr>
              <a:t>++</a:t>
            </a:r>
            <a:r>
              <a:rPr kumimoji="1" lang="en-US" altLang="zh-CN" sz="2800" b="1" dirty="0" smtClean="0">
                <a:solidFill>
                  <a:schemeClr val="tx1"/>
                </a:solidFill>
                <a:latin typeface="Times New Roman" panose="02020603050405020304" pitchFamily="18" charset="0"/>
                <a:cs typeface="Times New Roman" panose="02020603050405020304" pitchFamily="18" charset="0"/>
              </a:rPr>
              <a:t>){</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if </a:t>
            </a:r>
            <a:r>
              <a:rPr kumimoji="1" lang="en-US" altLang="zh-CN" sz="2800" b="1" dirty="0">
                <a:solidFill>
                  <a:schemeClr val="tx1"/>
                </a:solidFill>
                <a:latin typeface="Times New Roman" panose="02020603050405020304" pitchFamily="18" charset="0"/>
                <a:cs typeface="Times New Roman" panose="02020603050405020304" pitchFamily="18" charset="0"/>
              </a:rPr>
              <a:t>(a[k] &gt; a[j]) </a:t>
            </a:r>
            <a:endParaRPr kumimoji="1" lang="en-US" altLang="zh-CN" sz="2800" b="1" dirty="0" smtClean="0">
              <a:solidFill>
                <a:schemeClr val="tx1"/>
              </a:solidFill>
              <a:latin typeface="Times New Roman" panose="02020603050405020304" pitchFamily="18" charset="0"/>
              <a:cs typeface="Times New Roman" panose="02020603050405020304" pitchFamily="18" charset="0"/>
            </a:endParaRP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k </a:t>
            </a:r>
            <a:r>
              <a:rPr kumimoji="1" lang="en-US" altLang="zh-CN" sz="2800" b="1" dirty="0">
                <a:solidFill>
                  <a:schemeClr val="tx1"/>
                </a:solidFill>
                <a:latin typeface="Times New Roman" panose="02020603050405020304" pitchFamily="18" charset="0"/>
                <a:cs typeface="Times New Roman" panose="02020603050405020304" pitchFamily="18" charset="0"/>
              </a:rPr>
              <a:t>= j</a:t>
            </a:r>
            <a:r>
              <a:rPr kumimoji="1" lang="en-US" altLang="zh-CN" sz="2800" b="1" dirty="0" smtClean="0">
                <a:solidFill>
                  <a:schemeClr val="tx1"/>
                </a:solidFill>
                <a:latin typeface="Times New Roman" panose="02020603050405020304" pitchFamily="18" charset="0"/>
                <a:cs typeface="Times New Roman" panose="02020603050405020304" pitchFamily="18" charset="0"/>
              </a:rPr>
              <a:t>;} </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t  </a:t>
            </a: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a[</a:t>
            </a:r>
            <a:r>
              <a:rPr kumimoji="1" lang="en-US" altLang="zh-CN" sz="2800" b="1" dirty="0" err="1" smtClean="0">
                <a:solidFill>
                  <a:schemeClr val="tx1"/>
                </a:solidFill>
                <a:latin typeface="Times New Roman" panose="02020603050405020304" pitchFamily="18" charset="0"/>
                <a:cs typeface="Times New Roman" panose="02020603050405020304" pitchFamily="18" charset="0"/>
              </a:rPr>
              <a:t>i</a:t>
            </a:r>
            <a:r>
              <a:rPr kumimoji="1" lang="en-US" altLang="zh-CN" sz="2800" b="1" dirty="0" smtClean="0">
                <a:solidFill>
                  <a:schemeClr val="tx1"/>
                </a:solidFill>
                <a:latin typeface="Times New Roman" panose="02020603050405020304" pitchFamily="18" charset="0"/>
                <a:cs typeface="Times New Roman" panose="02020603050405020304" pitchFamily="18" charset="0"/>
              </a:rPr>
              <a:t>]</a:t>
            </a: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a[</a:t>
            </a:r>
            <a:r>
              <a:rPr kumimoji="1" lang="en-US" altLang="zh-CN" sz="2800" b="1" dirty="0" err="1" smtClean="0">
                <a:solidFill>
                  <a:schemeClr val="tx1"/>
                </a:solidFill>
                <a:latin typeface="Times New Roman" panose="02020603050405020304" pitchFamily="18" charset="0"/>
                <a:cs typeface="Times New Roman" panose="02020603050405020304" pitchFamily="18" charset="0"/>
              </a:rPr>
              <a:t>i</a:t>
            </a:r>
            <a:r>
              <a:rPr kumimoji="1" lang="en-US" altLang="zh-CN" sz="2800" b="1" dirty="0">
                <a:solidFill>
                  <a:schemeClr val="tx1"/>
                </a:solidFill>
                <a:latin typeface="Times New Roman" panose="02020603050405020304" pitchFamily="18" charset="0"/>
                <a:cs typeface="Times New Roman" panose="02020603050405020304" pitchFamily="18" charset="0"/>
              </a:rPr>
              <a:t>] = a[k];       	</a:t>
            </a:r>
            <a:endParaRPr kumimoji="1" lang="en-US" altLang="zh-CN" sz="2800" b="1" dirty="0" smtClean="0">
              <a:solidFill>
                <a:schemeClr val="tx1"/>
              </a:solidFill>
              <a:latin typeface="Times New Roman" panose="02020603050405020304" pitchFamily="18" charset="0"/>
              <a:cs typeface="Times New Roman" panose="02020603050405020304" pitchFamily="18" charset="0"/>
            </a:endParaRPr>
          </a:p>
          <a:p>
            <a:pPr eaLnBrk="0" hangingPunct="0">
              <a:lnSpc>
                <a:spcPct val="105000"/>
              </a:lnSpc>
            </a:pPr>
            <a:r>
              <a:rPr kumimoji="1" lang="en-US" altLang="zh-CN" sz="2800" b="1" dirty="0">
                <a:solidFill>
                  <a:schemeClr val="tx1"/>
                </a:solidFill>
                <a:latin typeface="Times New Roman" panose="02020603050405020304" pitchFamily="18" charset="0"/>
                <a:cs typeface="Times New Roman" panose="02020603050405020304" pitchFamily="18" charset="0"/>
              </a:rPr>
              <a:t> </a:t>
            </a:r>
            <a:r>
              <a:rPr kumimoji="1" lang="en-US" altLang="zh-CN" sz="2800" b="1" dirty="0" smtClean="0">
                <a:solidFill>
                  <a:schemeClr val="tx1"/>
                </a:solidFill>
                <a:latin typeface="Times New Roman" panose="02020603050405020304" pitchFamily="18" charset="0"/>
                <a:cs typeface="Times New Roman" panose="02020603050405020304" pitchFamily="18" charset="0"/>
              </a:rPr>
              <a:t>      a[k</a:t>
            </a:r>
            <a:r>
              <a:rPr kumimoji="1" lang="en-US" altLang="zh-CN" sz="2800" b="1" dirty="0">
                <a:solidFill>
                  <a:schemeClr val="tx1"/>
                </a:solidFill>
                <a:latin typeface="Times New Roman" panose="02020603050405020304" pitchFamily="18" charset="0"/>
                <a:cs typeface="Times New Roman" panose="02020603050405020304" pitchFamily="18" charset="0"/>
              </a:rPr>
              <a:t>] = </a:t>
            </a:r>
            <a:r>
              <a:rPr kumimoji="1" lang="en-US" altLang="zh-CN" sz="2800" b="1" dirty="0" smtClean="0">
                <a:solidFill>
                  <a:schemeClr val="tx1"/>
                </a:solidFill>
                <a:latin typeface="Times New Roman" panose="02020603050405020304" pitchFamily="18" charset="0"/>
                <a:cs typeface="Times New Roman" panose="02020603050405020304" pitchFamily="18" charset="0"/>
              </a:rPr>
              <a:t>t ;</a:t>
            </a:r>
            <a:r>
              <a:rPr kumimoji="1" lang="en-US" altLang="zh-CN" sz="2800" b="1" dirty="0">
                <a:solidFill>
                  <a:schemeClr val="tx1"/>
                </a:solidFill>
                <a:latin typeface="Times New Roman" panose="02020603050405020304" pitchFamily="18" charset="0"/>
                <a:cs typeface="Times New Roman" panose="02020603050405020304" pitchFamily="18" charset="0"/>
              </a:rPr>
              <a:t>	}</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55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39</a:t>
            </a:fld>
            <a:endParaRPr lang="en-US" altLang="zh-CN"/>
          </a:p>
        </p:txBody>
      </p:sp>
      <p:sp>
        <p:nvSpPr>
          <p:cNvPr id="3" name="矩形 2"/>
          <p:cNvSpPr/>
          <p:nvPr/>
        </p:nvSpPr>
        <p:spPr>
          <a:xfrm>
            <a:off x="611560" y="1839200"/>
            <a:ext cx="8173026" cy="4524315"/>
          </a:xfrm>
          <a:prstGeom prst="rect">
            <a:avLst/>
          </a:prstGeom>
        </p:spPr>
        <p:txBody>
          <a:bodyPr wrap="square">
            <a:spAutoFit/>
          </a:bodyPr>
          <a:lstStyle/>
          <a:p>
            <a:pPr>
              <a:lnSpc>
                <a:spcPct val="150000"/>
              </a:lnSpc>
            </a:pPr>
            <a:r>
              <a:rPr kumimoji="1"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作业</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a:t>
            </a:r>
            <a:r>
              <a:rPr kumimoji="1" lang="zh-CN" altLang="en-US" sz="2400" b="1" dirty="0" smtClean="0">
                <a:latin typeface="华文楷体" panose="02010600040101010101" pitchFamily="2" charset="-122"/>
                <a:ea typeface="华文楷体" panose="02010600040101010101" pitchFamily="2" charset="-122"/>
                <a:cs typeface="Courier New" panose="02070309020205020404" pitchFamily="49" charset="0"/>
              </a:rPr>
              <a:t>按照小组完成</a:t>
            </a:r>
            <a:r>
              <a:rPr kumimoji="1" lang="en-US" altLang="zh-CN" sz="2400" b="1" dirty="0" smtClean="0">
                <a:latin typeface="华文楷体" panose="02010600040101010101" pitchFamily="2" charset="-122"/>
                <a:ea typeface="华文楷体" panose="02010600040101010101" pitchFamily="2" charset="-122"/>
                <a:cs typeface="Courier New" panose="02070309020205020404" pitchFamily="49" charset="0"/>
              </a:rPr>
              <a:t>Online Judge</a:t>
            </a:r>
            <a:r>
              <a:rPr kumimoji="1" lang="zh-CN" altLang="en-US" sz="2400" b="1" dirty="0" smtClean="0">
                <a:latin typeface="华文楷体" panose="02010600040101010101" pitchFamily="2" charset="-122"/>
                <a:ea typeface="华文楷体" panose="02010600040101010101" pitchFamily="2" charset="-122"/>
                <a:cs typeface="Courier New" panose="02070309020205020404" pitchFamily="49" charset="0"/>
              </a:rPr>
              <a:t>平台中，第三周 </a:t>
            </a:r>
            <a:r>
              <a:rPr kumimoji="1" lang="zh-CN" altLang="en-US" sz="2400" b="1" dirty="0">
                <a:latin typeface="华文楷体" panose="02010600040101010101" pitchFamily="2" charset="-122"/>
                <a:ea typeface="华文楷体" panose="02010600040101010101" pitchFamily="2" charset="-122"/>
                <a:cs typeface="Courier New" panose="02070309020205020404" pitchFamily="49" charset="0"/>
              </a:rPr>
              <a:t>课外</a:t>
            </a:r>
            <a:r>
              <a:rPr kumimoji="1" lang="zh-CN" altLang="en-US" sz="2400" b="1" dirty="0" smtClean="0">
                <a:latin typeface="华文楷体" panose="02010600040101010101" pitchFamily="2" charset="-122"/>
                <a:ea typeface="华文楷体" panose="02010600040101010101" pitchFamily="2" charset="-122"/>
                <a:cs typeface="Courier New" panose="02070309020205020404" pitchFamily="49" charset="0"/>
              </a:rPr>
              <a:t>编程中的题目。</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kumimoji="1"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必做题：</a:t>
            </a:r>
            <a:r>
              <a:rPr lang="zh-CN" altLang="en-US" sz="2400" dirty="0" smtClean="0">
                <a:latin typeface="华文楷体" panose="02010600040101010101" pitchFamily="2" charset="-122"/>
                <a:ea typeface="华文楷体" panose="02010600040101010101" pitchFamily="2" charset="-122"/>
              </a:rPr>
              <a:t>细菌</a:t>
            </a:r>
            <a:r>
              <a:rPr lang="zh-CN" altLang="en-US" sz="2400" dirty="0">
                <a:latin typeface="华文楷体" panose="02010600040101010101" pitchFamily="2" charset="-122"/>
                <a:ea typeface="华文楷体" panose="02010600040101010101" pitchFamily="2" charset="-122"/>
              </a:rPr>
              <a:t>实验分组	</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kumimoji="1"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从中选择两道题：</a:t>
            </a:r>
            <a:r>
              <a:rPr lang="zh-CN" altLang="en-US" sz="2400" dirty="0" smtClean="0">
                <a:latin typeface="华文楷体" panose="02010600040101010101" pitchFamily="2" charset="-122"/>
                <a:ea typeface="华文楷体" panose="02010600040101010101" pitchFamily="2" charset="-122"/>
              </a:rPr>
              <a:t>苹果</a:t>
            </a:r>
            <a:r>
              <a:rPr lang="zh-CN" altLang="en-US" sz="2400" dirty="0">
                <a:latin typeface="华文楷体" panose="02010600040101010101" pitchFamily="2" charset="-122"/>
                <a:ea typeface="华文楷体" panose="02010600040101010101" pitchFamily="2" charset="-122"/>
              </a:rPr>
              <a:t>和</a:t>
            </a:r>
            <a:r>
              <a:rPr lang="zh-CN" altLang="en-US" sz="2400" dirty="0" smtClean="0">
                <a:latin typeface="华文楷体" panose="02010600040101010101" pitchFamily="2" charset="-122"/>
                <a:ea typeface="华文楷体" panose="02010600040101010101" pitchFamily="2" charset="-122"/>
              </a:rPr>
              <a:t>虫子、大象喝水、最高</a:t>
            </a:r>
            <a:r>
              <a:rPr lang="zh-CN" altLang="en-US" sz="2400" dirty="0">
                <a:latin typeface="华文楷体" panose="02010600040101010101" pitchFamily="2" charset="-122"/>
                <a:ea typeface="华文楷体" panose="02010600040101010101" pitchFamily="2" charset="-122"/>
              </a:rPr>
              <a:t>的</a:t>
            </a:r>
            <a:r>
              <a:rPr lang="zh-CN" altLang="en-US" sz="2400" dirty="0" smtClean="0">
                <a:latin typeface="华文楷体" panose="02010600040101010101" pitchFamily="2" charset="-122"/>
                <a:ea typeface="华文楷体" panose="02010600040101010101" pitchFamily="2" charset="-122"/>
              </a:rPr>
              <a:t>分数、最大</a:t>
            </a:r>
            <a:r>
              <a:rPr lang="zh-CN" altLang="en-US" sz="2400" dirty="0">
                <a:latin typeface="华文楷体" panose="02010600040101010101" pitchFamily="2" charset="-122"/>
                <a:ea typeface="华文楷体" panose="02010600040101010101" pitchFamily="2" charset="-122"/>
              </a:rPr>
              <a:t>奇数与最小偶数之差的</a:t>
            </a:r>
            <a:r>
              <a:rPr lang="zh-CN" altLang="en-US" sz="2400" dirty="0" smtClean="0">
                <a:latin typeface="华文楷体" panose="02010600040101010101" pitchFamily="2" charset="-122"/>
                <a:ea typeface="华文楷体" panose="02010600040101010101" pitchFamily="2" charset="-122"/>
              </a:rPr>
              <a:t>绝对值、分离</a:t>
            </a:r>
            <a:r>
              <a:rPr lang="zh-CN" altLang="en-US" sz="2400" dirty="0">
                <a:latin typeface="华文楷体" panose="02010600040101010101" pitchFamily="2" charset="-122"/>
                <a:ea typeface="华文楷体" panose="02010600040101010101" pitchFamily="2" charset="-122"/>
              </a:rPr>
              <a:t>整数的各个</a:t>
            </a:r>
            <a:r>
              <a:rPr lang="zh-CN" altLang="en-US" sz="2400" dirty="0" smtClean="0">
                <a:latin typeface="华文楷体" panose="02010600040101010101" pitchFamily="2" charset="-122"/>
                <a:ea typeface="华文楷体" panose="02010600040101010101" pitchFamily="2" charset="-122"/>
              </a:rPr>
              <a:t>数位、成绩判断、骑车</a:t>
            </a:r>
            <a:r>
              <a:rPr lang="zh-CN" altLang="en-US" sz="2400" dirty="0">
                <a:latin typeface="华文楷体" panose="02010600040101010101" pitchFamily="2" charset="-122"/>
                <a:ea typeface="华文楷体" panose="02010600040101010101" pitchFamily="2" charset="-122"/>
              </a:rPr>
              <a:t>与</a:t>
            </a:r>
            <a:r>
              <a:rPr lang="zh-CN" altLang="en-US" sz="2400" dirty="0" smtClean="0">
                <a:latin typeface="华文楷体" panose="02010600040101010101" pitchFamily="2" charset="-122"/>
                <a:ea typeface="华文楷体" panose="02010600040101010101" pitchFamily="2" charset="-122"/>
              </a:rPr>
              <a:t>走路。</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kumimoji="1"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rPr>
              <a:t>要求</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：在网络综合平台上提交作业，将报告</a:t>
            </a:r>
            <a:r>
              <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word</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文件和</a:t>
            </a:r>
            <a:r>
              <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.c</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文件打包</a:t>
            </a:r>
            <a:r>
              <a:rPr kumimoji="1" lang="en-US" altLang="zh-CN" sz="2400" b="1" dirty="0" err="1"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rar</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上传，并将</a:t>
            </a:r>
            <a:r>
              <a:rPr kumimoji="1" lang="en-US" altLang="zh-CN"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word</a:t>
            </a:r>
            <a:r>
              <a:rPr kumimoji="1" lang="zh-CN" altLang="en-US" sz="2400" b="1" dirty="0" smtClean="0">
                <a:solidFill>
                  <a:srgbClr val="CC0000"/>
                </a:solidFill>
                <a:latin typeface="华文楷体" panose="02010600040101010101" pitchFamily="2" charset="-122"/>
                <a:ea typeface="华文楷体" panose="02010600040101010101" pitchFamily="2" charset="-122"/>
                <a:cs typeface="Courier New" panose="02070309020205020404" pitchFamily="49" charset="0"/>
              </a:rPr>
              <a:t>中的内容粘贴到文本框中上传。</a:t>
            </a:r>
            <a:endParaRPr kumimoji="1" lang="zh-CN" altLang="en-US" sz="2400" b="1" dirty="0">
              <a:solidFill>
                <a:srgbClr val="CC0000"/>
              </a:solidFill>
              <a:latin typeface="华文楷体" panose="02010600040101010101" pitchFamily="2" charset="-122"/>
              <a:ea typeface="华文楷体" panose="02010600040101010101" pitchFamily="2" charset="-122"/>
              <a:cs typeface="Courier New" panose="02070309020205020404" pitchFamily="49" charset="0"/>
            </a:endParaRPr>
          </a:p>
        </p:txBody>
      </p:sp>
    </p:spTree>
    <p:extLst>
      <p:ext uri="{BB962C8B-B14F-4D97-AF65-F5344CB8AC3E}">
        <p14:creationId xmlns:p14="http://schemas.microsoft.com/office/powerpoint/2010/main" val="342935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维数组的定义</a:t>
            </a:r>
            <a:endParaRPr lang="zh-CN" altLang="en-US" sz="2800" b="1" dirty="0">
              <a:solidFill>
                <a:schemeClr val="tx1"/>
              </a:solidFill>
              <a:latin typeface="华文楷体" panose="02010600040101010101" pitchFamily="2" charset="-122"/>
              <a:ea typeface="华文楷体" panose="02010600040101010101" pitchFamily="2" charset="-122"/>
            </a:endParaRPr>
          </a:p>
          <a:p>
            <a:pPr marL="0" lvl="0" indent="0">
              <a:lnSpc>
                <a:spcPct val="150000"/>
              </a:lnSpc>
              <a:spcBef>
                <a:spcPts val="0"/>
              </a:spcBef>
              <a:buNone/>
              <a:defRPr/>
            </a:pP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a:t>
            </a:fld>
            <a:endParaRPr lang="en-US" altLang="zh-CN"/>
          </a:p>
        </p:txBody>
      </p:sp>
      <p:sp>
        <p:nvSpPr>
          <p:cNvPr id="5" name="矩形 4"/>
          <p:cNvSpPr/>
          <p:nvPr/>
        </p:nvSpPr>
        <p:spPr>
          <a:xfrm>
            <a:off x="539552" y="2390015"/>
            <a:ext cx="6135960" cy="1200329"/>
          </a:xfrm>
          <a:prstGeom prst="rect">
            <a:avLst/>
          </a:prstGeom>
        </p:spPr>
        <p:txBody>
          <a:bodyPr wrap="square">
            <a:spAutoFit/>
          </a:bodyPr>
          <a:lstStyle/>
          <a:p>
            <a:pPr>
              <a:lnSpc>
                <a:spcPct val="150000"/>
              </a:lnSpc>
            </a:pP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定义格式：</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150000"/>
              </a:lnSpc>
              <a:buFontTx/>
              <a:buNone/>
            </a:pP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类型说明符</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数组名</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常量表达式</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1" name="矩形 30"/>
          <p:cNvSpPr/>
          <p:nvPr/>
        </p:nvSpPr>
        <p:spPr>
          <a:xfrm>
            <a:off x="539552" y="3881336"/>
            <a:ext cx="7848872" cy="2203680"/>
          </a:xfrm>
          <a:prstGeom prst="rect">
            <a:avLst/>
          </a:prstGeom>
        </p:spPr>
        <p:txBody>
          <a:bodyPr wrap="square">
            <a:spAutoFit/>
          </a:bodyPr>
          <a:lstStyle/>
          <a:p>
            <a:pPr>
              <a:lnSpc>
                <a:spcPct val="150000"/>
              </a:lnSpc>
            </a:pP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例如： </a:t>
            </a:r>
            <a:r>
              <a:rPr lang="en-US" altLang="zh-CN" sz="2800" b="1" dirty="0" err="1" smtClean="0">
                <a:latin typeface="华文楷体" panose="02010600040101010101" pitchFamily="2" charset="-122"/>
                <a:ea typeface="华文楷体" panose="02010600040101010101" pitchFamily="2" charset="-122"/>
              </a:rPr>
              <a:t>int</a:t>
            </a:r>
            <a:r>
              <a:rPr lang="en-US" altLang="zh-CN" sz="2800" b="1" dirty="0" smtClean="0">
                <a:latin typeface="华文楷体" panose="02010600040101010101" pitchFamily="2" charset="-122"/>
                <a:ea typeface="华文楷体" panose="02010600040101010101" pitchFamily="2" charset="-122"/>
              </a:rPr>
              <a:t>  a[10] </a:t>
            </a:r>
            <a:r>
              <a:rPr lang="en-US" altLang="zh-CN" sz="2400" dirty="0" smtClean="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gn="just">
              <a:lnSpc>
                <a:spcPct val="150000"/>
              </a:lnSpc>
              <a:spcBef>
                <a:spcPct val="40000"/>
              </a:spcBef>
              <a:buFontTx/>
              <a:buNone/>
            </a:pPr>
            <a:r>
              <a:rPr lang="zh-CN" altLang="en-US" sz="2800" dirty="0" smtClean="0">
                <a:latin typeface="华文楷体" panose="02010600040101010101" pitchFamily="2" charset="-122"/>
                <a:ea typeface="华文楷体" panose="02010600040101010101" pitchFamily="2" charset="-122"/>
              </a:rPr>
              <a:t>        它</a:t>
            </a:r>
            <a:r>
              <a:rPr lang="zh-CN" altLang="en-US" sz="2800" dirty="0">
                <a:latin typeface="华文楷体" panose="02010600040101010101" pitchFamily="2" charset="-122"/>
                <a:ea typeface="华文楷体" panose="02010600040101010101" pitchFamily="2" charset="-122"/>
              </a:rPr>
              <a:t>表示</a:t>
            </a:r>
            <a:r>
              <a:rPr lang="zh-CN" altLang="en-US" sz="2800" dirty="0" smtClean="0">
                <a:latin typeface="华文楷体" panose="02010600040101010101" pitchFamily="2" charset="-122"/>
                <a:ea typeface="华文楷体" panose="02010600040101010101" pitchFamily="2" charset="-122"/>
              </a:rPr>
              <a:t>定义</a:t>
            </a:r>
            <a:r>
              <a:rPr lang="zh-CN" altLang="en-US" sz="2800" dirty="0">
                <a:latin typeface="华文楷体" panose="02010600040101010101" pitchFamily="2" charset="-122"/>
                <a:ea typeface="华文楷体" panose="02010600040101010101" pitchFamily="2" charset="-122"/>
              </a:rPr>
              <a:t>了一个整形数组，数组名为</a:t>
            </a:r>
            <a:r>
              <a:rPr lang="en-US" altLang="zh-CN" sz="2800" dirty="0">
                <a:latin typeface="华文楷体" panose="02010600040101010101" pitchFamily="2" charset="-122"/>
                <a:ea typeface="华文楷体" panose="02010600040101010101" pitchFamily="2" charset="-122"/>
              </a:rPr>
              <a:t>a</a:t>
            </a:r>
            <a:r>
              <a:rPr lang="zh-CN" altLang="en-US" sz="2800" dirty="0">
                <a:latin typeface="华文楷体" panose="02010600040101010101" pitchFamily="2" charset="-122"/>
                <a:ea typeface="华文楷体" panose="02010600040101010101" pitchFamily="2" charset="-122"/>
              </a:rPr>
              <a:t>，此数组有</a:t>
            </a:r>
            <a:r>
              <a:rPr lang="en-US" altLang="zh-CN" sz="2800" dirty="0">
                <a:latin typeface="华文楷体" panose="02010600040101010101" pitchFamily="2" charset="-122"/>
                <a:ea typeface="华文楷体" panose="02010600040101010101" pitchFamily="2" charset="-122"/>
              </a:rPr>
              <a:t>10</a:t>
            </a:r>
            <a:r>
              <a:rPr lang="zh-CN" altLang="en-US" sz="2800" dirty="0">
                <a:latin typeface="华文楷体" panose="02010600040101010101" pitchFamily="2" charset="-122"/>
                <a:ea typeface="华文楷体" panose="02010600040101010101" pitchFamily="2" charset="-122"/>
              </a:rPr>
              <a:t>个元素</a:t>
            </a:r>
            <a:r>
              <a:rPr lang="zh-CN" altLang="en-US" sz="2800" dirty="0" smtClean="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0269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randombar(horizontal)">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p:bldP spid="3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40</a:t>
            </a:fld>
            <a:endParaRPr lang="en-US" altLang="zh-CN"/>
          </a:p>
        </p:txBody>
      </p:sp>
      <p:pic>
        <p:nvPicPr>
          <p:cNvPr id="5" name="图片 4"/>
          <p:cNvPicPr>
            <a:picLocks noChangeAspect="1"/>
          </p:cNvPicPr>
          <p:nvPr/>
        </p:nvPicPr>
        <p:blipFill>
          <a:blip r:embed="rId5"/>
          <a:stretch>
            <a:fillRect/>
          </a:stretch>
        </p:blipFill>
        <p:spPr>
          <a:xfrm>
            <a:off x="981075" y="2281459"/>
            <a:ext cx="7465296" cy="3828357"/>
          </a:xfrm>
          <a:prstGeom prst="rect">
            <a:avLst/>
          </a:prstGeom>
        </p:spPr>
      </p:pic>
    </p:spTree>
    <p:extLst>
      <p:ext uri="{BB962C8B-B14F-4D97-AF65-F5344CB8AC3E}">
        <p14:creationId xmlns:p14="http://schemas.microsoft.com/office/powerpoint/2010/main" val="342670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维数组的定义</a:t>
            </a:r>
            <a:endParaRPr lang="zh-CN" altLang="en-US" sz="2800" b="1" dirty="0">
              <a:solidFill>
                <a:schemeClr val="tx1"/>
              </a:solidFill>
              <a:latin typeface="华文楷体" panose="02010600040101010101" pitchFamily="2" charset="-122"/>
              <a:ea typeface="华文楷体" panose="02010600040101010101" pitchFamily="2" charset="-122"/>
            </a:endParaRPr>
          </a:p>
          <a:p>
            <a:pPr marL="0" lvl="0" indent="0">
              <a:lnSpc>
                <a:spcPct val="150000"/>
              </a:lnSpc>
              <a:spcBef>
                <a:spcPts val="0"/>
              </a:spcBef>
              <a:buNone/>
              <a:defRPr/>
            </a:pP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a:t>
            </a:fld>
            <a:endParaRPr lang="en-US" altLang="zh-CN"/>
          </a:p>
        </p:txBody>
      </p:sp>
      <p:sp>
        <p:nvSpPr>
          <p:cNvPr id="5" name="矩形 4"/>
          <p:cNvSpPr/>
          <p:nvPr/>
        </p:nvSpPr>
        <p:spPr>
          <a:xfrm>
            <a:off x="539552" y="2322011"/>
            <a:ext cx="8352928" cy="4118050"/>
          </a:xfrm>
          <a:prstGeom prst="rect">
            <a:avLst/>
          </a:prstGeom>
        </p:spPr>
        <p:txBody>
          <a:bodyPr wrap="square">
            <a:spAutoFit/>
          </a:bodyPr>
          <a:lstStyle/>
          <a:p>
            <a:pPr>
              <a:lnSpc>
                <a:spcPct val="150000"/>
              </a:lnSpc>
            </a:pP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说明：</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algn="just">
              <a:lnSpc>
                <a:spcPct val="150000"/>
              </a:lnSpc>
              <a:buFontTx/>
              <a:buNone/>
            </a:pP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1</a:t>
            </a: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数组</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名定名规则和变量名相同，遵循标识符定名</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规则。</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eaLnBrk="0" hangingPunct="0">
              <a:lnSpc>
                <a:spcPct val="150000"/>
              </a:lnSpc>
              <a:spcBef>
                <a:spcPct val="20000"/>
              </a:spcBef>
            </a:pPr>
            <a:r>
              <a:rPr kumimoji="1" lang="en-US" altLang="zh-CN" sz="2400" dirty="0">
                <a:latin typeface="华文楷体" panose="02010600040101010101" pitchFamily="2" charset="-122"/>
                <a:ea typeface="华文楷体" panose="02010600040101010101" pitchFamily="2" charset="-122"/>
              </a:rPr>
              <a:t>2</a:t>
            </a:r>
            <a:r>
              <a:rPr kumimoji="1" lang="en-US" altLang="zh-CN" sz="2400" dirty="0" smtClean="0">
                <a:latin typeface="华文楷体" panose="02010600040101010101" pitchFamily="2" charset="-122"/>
                <a:ea typeface="华文楷体" panose="02010600040101010101" pitchFamily="2" charset="-122"/>
              </a:rPr>
              <a:t>. </a:t>
            </a:r>
            <a:r>
              <a:rPr kumimoji="1" lang="zh-CN" altLang="en-US" sz="2400" dirty="0" smtClean="0">
                <a:latin typeface="华文楷体" panose="02010600040101010101" pitchFamily="2" charset="-122"/>
                <a:ea typeface="华文楷体" panose="02010600040101010101" pitchFamily="2" charset="-122"/>
              </a:rPr>
              <a:t>在</a:t>
            </a:r>
            <a:r>
              <a:rPr kumimoji="1" lang="zh-CN" altLang="en-US" sz="2400" dirty="0">
                <a:latin typeface="华文楷体" panose="02010600040101010101" pitchFamily="2" charset="-122"/>
                <a:ea typeface="华文楷体" panose="02010600040101010101" pitchFamily="2" charset="-122"/>
              </a:rPr>
              <a:t>定义数组时</a:t>
            </a:r>
            <a:r>
              <a:rPr kumimoji="1" lang="zh-CN" altLang="en-US" sz="2400" dirty="0" smtClean="0">
                <a:latin typeface="华文楷体" panose="02010600040101010101" pitchFamily="2" charset="-122"/>
                <a:ea typeface="华文楷体" panose="02010600040101010101" pitchFamily="2" charset="-122"/>
              </a:rPr>
              <a:t>，需要</a:t>
            </a:r>
            <a:r>
              <a:rPr kumimoji="1" lang="zh-CN" altLang="en-US" sz="2400" dirty="0">
                <a:latin typeface="华文楷体" panose="02010600040101010101" pitchFamily="2" charset="-122"/>
                <a:ea typeface="华文楷体" panose="02010600040101010101" pitchFamily="2" charset="-122"/>
              </a:rPr>
              <a:t>指定数组中元素的个数，方括弧中的常量表达式用来表示元素的个数，即数组长度。</a:t>
            </a:r>
          </a:p>
          <a:p>
            <a:pPr algn="just" eaLnBrk="0" hangingPunct="0">
              <a:lnSpc>
                <a:spcPct val="150000"/>
              </a:lnSpc>
              <a:spcBef>
                <a:spcPct val="20000"/>
              </a:spcBef>
            </a:pPr>
            <a:r>
              <a:rPr kumimoji="1" lang="en-US" altLang="zh-CN" sz="2400" dirty="0" smtClean="0">
                <a:latin typeface="华文楷体" panose="02010600040101010101" pitchFamily="2" charset="-122"/>
                <a:ea typeface="华文楷体" panose="02010600040101010101" pitchFamily="2" charset="-122"/>
              </a:rPr>
              <a:t>3. </a:t>
            </a:r>
            <a:r>
              <a:rPr kumimoji="1" lang="zh-CN" altLang="en-US" sz="2400" dirty="0" smtClean="0">
                <a:latin typeface="华文楷体" panose="02010600040101010101" pitchFamily="2" charset="-122"/>
                <a:ea typeface="华文楷体" panose="02010600040101010101" pitchFamily="2" charset="-122"/>
              </a:rPr>
              <a:t>常量</a:t>
            </a:r>
            <a:r>
              <a:rPr kumimoji="1" lang="zh-CN" altLang="en-US" sz="2400" dirty="0">
                <a:latin typeface="华文楷体" panose="02010600040101010101" pitchFamily="2" charset="-122"/>
                <a:ea typeface="华文楷体" panose="02010600040101010101" pitchFamily="2" charset="-122"/>
              </a:rPr>
              <a:t>表达式中可以</a:t>
            </a:r>
            <a:r>
              <a:rPr kumimoji="1" lang="zh-CN" altLang="en-US" sz="2400" dirty="0" smtClean="0">
                <a:latin typeface="华文楷体" panose="02010600040101010101" pitchFamily="2" charset="-122"/>
                <a:ea typeface="华文楷体" panose="02010600040101010101" pitchFamily="2" charset="-122"/>
              </a:rPr>
              <a:t>包括</a:t>
            </a:r>
            <a:r>
              <a:rPr kumimoji="1" lang="zh-CN" altLang="en-US" sz="2400" dirty="0" smtClean="0">
                <a:solidFill>
                  <a:srgbClr val="C00000"/>
                </a:solidFill>
                <a:latin typeface="华文楷体" panose="02010600040101010101" pitchFamily="2" charset="-122"/>
                <a:ea typeface="华文楷体" panose="02010600040101010101" pitchFamily="2" charset="-122"/>
              </a:rPr>
              <a:t>常量</a:t>
            </a:r>
            <a:r>
              <a:rPr kumimoji="1" lang="zh-CN" altLang="en-US" sz="2400" dirty="0" smtClean="0">
                <a:latin typeface="华文楷体" panose="02010600040101010101" pitchFamily="2" charset="-122"/>
                <a:ea typeface="华文楷体" panose="02010600040101010101" pitchFamily="2" charset="-122"/>
              </a:rPr>
              <a:t>和</a:t>
            </a:r>
            <a:r>
              <a:rPr kumimoji="1" lang="zh-CN" altLang="en-US" sz="2400" dirty="0" smtClean="0">
                <a:solidFill>
                  <a:srgbClr val="C00000"/>
                </a:solidFill>
                <a:latin typeface="华文楷体" panose="02010600040101010101" pitchFamily="2" charset="-122"/>
                <a:ea typeface="华文楷体" panose="02010600040101010101" pitchFamily="2" charset="-122"/>
              </a:rPr>
              <a:t>符号常量</a:t>
            </a:r>
            <a:r>
              <a:rPr kumimoji="1" lang="zh-CN" altLang="en-US" sz="2400" dirty="0" smtClean="0">
                <a:latin typeface="华文楷体" panose="02010600040101010101" pitchFamily="2" charset="-122"/>
                <a:ea typeface="华文楷体" panose="02010600040101010101" pitchFamily="2" charset="-122"/>
              </a:rPr>
              <a:t>，</a:t>
            </a:r>
            <a:r>
              <a:rPr kumimoji="1" lang="zh-CN" altLang="en-US" sz="2400" dirty="0">
                <a:latin typeface="华文楷体" panose="02010600040101010101" pitchFamily="2" charset="-122"/>
                <a:ea typeface="华文楷体" panose="02010600040101010101" pitchFamily="2" charset="-122"/>
              </a:rPr>
              <a:t>但不能包含</a:t>
            </a:r>
            <a:r>
              <a:rPr kumimoji="1" lang="zh-CN" altLang="en-US" sz="2400" dirty="0">
                <a:solidFill>
                  <a:srgbClr val="C00000"/>
                </a:solidFill>
                <a:latin typeface="华文楷体" panose="02010600040101010101" pitchFamily="2" charset="-122"/>
                <a:ea typeface="华文楷体" panose="02010600040101010101" pitchFamily="2" charset="-122"/>
              </a:rPr>
              <a:t>变量</a:t>
            </a:r>
            <a:r>
              <a:rPr kumimoji="1" lang="zh-CN" altLang="en-US" sz="2400" dirty="0">
                <a:latin typeface="华文楷体" panose="02010600040101010101" pitchFamily="2" charset="-122"/>
                <a:ea typeface="华文楷体" panose="02010600040101010101" pitchFamily="2" charset="-122"/>
              </a:rPr>
              <a:t>。也就是说，</a:t>
            </a:r>
            <a:r>
              <a:rPr kumimoji="1" lang="en-US" altLang="zh-CN" sz="2400" u="sng" dirty="0">
                <a:solidFill>
                  <a:srgbClr val="C00000"/>
                </a:solidFill>
                <a:latin typeface="华文楷体" panose="02010600040101010101" pitchFamily="2" charset="-122"/>
                <a:ea typeface="华文楷体" panose="02010600040101010101" pitchFamily="2" charset="-122"/>
              </a:rPr>
              <a:t>C</a:t>
            </a:r>
            <a:r>
              <a:rPr kumimoji="1" lang="zh-CN" altLang="en-US" sz="2400" u="sng" dirty="0">
                <a:solidFill>
                  <a:srgbClr val="C00000"/>
                </a:solidFill>
                <a:latin typeface="华文楷体" panose="02010600040101010101" pitchFamily="2" charset="-122"/>
                <a:ea typeface="华文楷体" panose="02010600040101010101" pitchFamily="2" charset="-122"/>
              </a:rPr>
              <a:t>语言不允许对</a:t>
            </a:r>
            <a:r>
              <a:rPr kumimoji="1" lang="zh-CN" altLang="en-US" sz="2400" u="sng" dirty="0" smtClean="0">
                <a:solidFill>
                  <a:srgbClr val="C00000"/>
                </a:solidFill>
                <a:latin typeface="华文楷体" panose="02010600040101010101" pitchFamily="2" charset="-122"/>
                <a:ea typeface="华文楷体" panose="02010600040101010101" pitchFamily="2" charset="-122"/>
              </a:rPr>
              <a:t>数组的</a:t>
            </a:r>
            <a:r>
              <a:rPr kumimoji="1" lang="zh-CN" altLang="en-US" sz="2400" u="sng" dirty="0">
                <a:solidFill>
                  <a:srgbClr val="C00000"/>
                </a:solidFill>
                <a:latin typeface="华文楷体" panose="02010600040101010101" pitchFamily="2" charset="-122"/>
                <a:ea typeface="华文楷体" panose="02010600040101010101" pitchFamily="2" charset="-122"/>
              </a:rPr>
              <a:t>大小作动态定义，即数组的大小不依赖于程序运行过程中变量的值</a:t>
            </a:r>
            <a:r>
              <a:rPr kumimoji="1" lang="zh-CN" altLang="en-US" sz="2400" u="sng" dirty="0" smtClean="0">
                <a:solidFill>
                  <a:srgbClr val="C00000"/>
                </a:solidFill>
                <a:latin typeface="华文楷体" panose="02010600040101010101" pitchFamily="2" charset="-122"/>
                <a:ea typeface="华文楷体" panose="02010600040101010101" pitchFamily="2" charset="-122"/>
              </a:rPr>
              <a:t>。</a:t>
            </a:r>
            <a:endParaRPr lang="zh-CN" altLang="en-US" sz="2400" u="sng"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5594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维数组的定义</a:t>
            </a:r>
            <a:endParaRPr lang="zh-CN" altLang="en-US" sz="2800" b="1" dirty="0">
              <a:solidFill>
                <a:schemeClr val="tx1"/>
              </a:solidFill>
              <a:latin typeface="华文楷体" panose="02010600040101010101" pitchFamily="2" charset="-122"/>
              <a:ea typeface="华文楷体" panose="02010600040101010101" pitchFamily="2" charset="-122"/>
            </a:endParaRPr>
          </a:p>
          <a:p>
            <a:pPr marL="0" lvl="0" indent="0">
              <a:lnSpc>
                <a:spcPct val="150000"/>
              </a:lnSpc>
              <a:spcBef>
                <a:spcPts val="0"/>
              </a:spcBef>
              <a:buNone/>
              <a:defRPr/>
            </a:pP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a:t>
            </a:fld>
            <a:endParaRPr lang="en-US" altLang="zh-CN"/>
          </a:p>
        </p:txBody>
      </p:sp>
      <p:sp>
        <p:nvSpPr>
          <p:cNvPr id="5" name="矩形 4"/>
          <p:cNvSpPr/>
          <p:nvPr/>
        </p:nvSpPr>
        <p:spPr>
          <a:xfrm>
            <a:off x="539552" y="2372626"/>
            <a:ext cx="716404" cy="646331"/>
          </a:xfrm>
          <a:prstGeom prst="rect">
            <a:avLst/>
          </a:prstGeom>
        </p:spPr>
        <p:txBody>
          <a:bodyPr wrap="square">
            <a:spAutoFit/>
          </a:bodyPr>
          <a:lstStyle/>
          <a:p>
            <a:pPr>
              <a:lnSpc>
                <a:spcPct val="150000"/>
              </a:lnSpc>
            </a:pP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例</a:t>
            </a: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1255956" y="2530116"/>
            <a:ext cx="2739980" cy="1474948"/>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50000"/>
              </a:spcBef>
            </a:pPr>
            <a:r>
              <a:rPr kumimoji="1" lang="pt-BR" altLang="zh-CN" sz="2400" b="1" dirty="0" smtClean="0">
                <a:solidFill>
                  <a:schemeClr val="tx1"/>
                </a:solidFill>
                <a:latin typeface="Times New Roman" panose="02020603050405020304" pitchFamily="18" charset="0"/>
                <a:cs typeface="Times New Roman" panose="02020603050405020304" pitchFamily="18" charset="0"/>
              </a:rPr>
              <a:t>int n;</a:t>
            </a:r>
            <a:br>
              <a:rPr kumimoji="1" lang="pt-BR" altLang="zh-CN" sz="2400" b="1" dirty="0" smtClean="0">
                <a:solidFill>
                  <a:schemeClr val="tx1"/>
                </a:solidFill>
                <a:latin typeface="Times New Roman" panose="02020603050405020304" pitchFamily="18" charset="0"/>
                <a:cs typeface="Times New Roman" panose="02020603050405020304" pitchFamily="18" charset="0"/>
              </a:rPr>
            </a:br>
            <a:r>
              <a:rPr kumimoji="1" lang="pt-BR" altLang="zh-CN" sz="2400" b="1" dirty="0" smtClean="0">
                <a:solidFill>
                  <a:schemeClr val="tx1"/>
                </a:solidFill>
                <a:latin typeface="Times New Roman" panose="02020603050405020304" pitchFamily="18" charset="0"/>
                <a:cs typeface="Times New Roman" panose="02020603050405020304" pitchFamily="18" charset="0"/>
              </a:rPr>
              <a:t>scanf(“%d″</a:t>
            </a:r>
            <a:r>
              <a:rPr kumimoji="1" lang="zh-CN" altLang="pt-BR" sz="2400" b="1" dirty="0" smtClean="0">
                <a:solidFill>
                  <a:schemeClr val="tx1"/>
                </a:solidFill>
                <a:latin typeface="Times New Roman" panose="02020603050405020304" pitchFamily="18" charset="0"/>
                <a:cs typeface="Times New Roman" panose="02020603050405020304" pitchFamily="18" charset="0"/>
              </a:rPr>
              <a:t>，</a:t>
            </a:r>
            <a:r>
              <a:rPr kumimoji="1" lang="pt-BR" altLang="zh-CN" sz="2400" b="1" dirty="0" smtClean="0">
                <a:solidFill>
                  <a:schemeClr val="tx1"/>
                </a:solidFill>
                <a:latin typeface="Times New Roman" panose="02020603050405020304" pitchFamily="18" charset="0"/>
                <a:cs typeface="Times New Roman" panose="02020603050405020304" pitchFamily="18" charset="0"/>
              </a:rPr>
              <a:t>&amp;n); </a:t>
            </a:r>
            <a:r>
              <a:rPr kumimoji="1" lang="pt-BR" altLang="zh-CN" sz="2400" b="1" dirty="0">
                <a:solidFill>
                  <a:schemeClr val="tx1"/>
                </a:solidFill>
                <a:latin typeface="Times New Roman" panose="02020603050405020304" pitchFamily="18" charset="0"/>
                <a:cs typeface="Times New Roman" panose="02020603050405020304" pitchFamily="18" charset="0"/>
              </a:rPr>
              <a:t/>
            </a:r>
            <a:br>
              <a:rPr kumimoji="1" lang="pt-BR" altLang="zh-CN" sz="2400" b="1" dirty="0">
                <a:solidFill>
                  <a:schemeClr val="tx1"/>
                </a:solidFill>
                <a:latin typeface="Times New Roman" panose="02020603050405020304" pitchFamily="18" charset="0"/>
                <a:cs typeface="Times New Roman" panose="02020603050405020304" pitchFamily="18" charset="0"/>
              </a:rPr>
            </a:br>
            <a:r>
              <a:rPr kumimoji="1" lang="pt-BR" altLang="zh-CN" sz="2400" b="1" dirty="0">
                <a:solidFill>
                  <a:schemeClr val="tx1"/>
                </a:solidFill>
                <a:latin typeface="Times New Roman" panose="02020603050405020304" pitchFamily="18" charset="0"/>
                <a:cs typeface="Times New Roman" panose="02020603050405020304" pitchFamily="18" charset="0"/>
              </a:rPr>
              <a:t>int a</a:t>
            </a:r>
            <a:r>
              <a:rPr kumimoji="1" lang="zh-CN" altLang="pt-BR" sz="2400" b="1" dirty="0">
                <a:solidFill>
                  <a:schemeClr val="tx1"/>
                </a:solidFill>
                <a:latin typeface="Times New Roman" panose="02020603050405020304" pitchFamily="18" charset="0"/>
                <a:cs typeface="Times New Roman" panose="02020603050405020304" pitchFamily="18" charset="0"/>
              </a:rPr>
              <a:t>［</a:t>
            </a:r>
            <a:r>
              <a:rPr kumimoji="1" lang="pt-BR" altLang="zh-CN" sz="2400" b="1" dirty="0">
                <a:solidFill>
                  <a:schemeClr val="tx1"/>
                </a:solidFill>
                <a:latin typeface="Times New Roman" panose="02020603050405020304" pitchFamily="18" charset="0"/>
                <a:cs typeface="Times New Roman" panose="02020603050405020304" pitchFamily="18" charset="0"/>
              </a:rPr>
              <a:t>n</a:t>
            </a:r>
            <a:r>
              <a:rPr kumimoji="1" lang="zh-CN" altLang="pt-BR" sz="2400" b="1" dirty="0">
                <a:solidFill>
                  <a:schemeClr val="tx1"/>
                </a:solidFill>
                <a:latin typeface="Times New Roman" panose="02020603050405020304" pitchFamily="18" charset="0"/>
                <a:cs typeface="Times New Roman" panose="02020603050405020304" pitchFamily="18" charset="0"/>
              </a:rPr>
              <a:t>］</a:t>
            </a:r>
            <a:r>
              <a:rPr kumimoji="1" lang="pt-BR" altLang="zh-CN" sz="2400" b="1" dirty="0">
                <a:solidFill>
                  <a:schemeClr val="tx1"/>
                </a:solidFill>
                <a:latin typeface="Times New Roman" panose="02020603050405020304" pitchFamily="18" charset="0"/>
                <a:cs typeface="Times New Roman" panose="02020603050405020304" pitchFamily="18" charset="0"/>
              </a:rPr>
              <a:t>;</a:t>
            </a:r>
          </a:p>
        </p:txBody>
      </p:sp>
      <p:sp>
        <p:nvSpPr>
          <p:cNvPr id="11" name="线形标注 2 10"/>
          <p:cNvSpPr/>
          <p:nvPr/>
        </p:nvSpPr>
        <p:spPr>
          <a:xfrm>
            <a:off x="5351670" y="2509800"/>
            <a:ext cx="2387556" cy="1460110"/>
          </a:xfrm>
          <a:prstGeom prst="borderCallout2">
            <a:avLst>
              <a:gd name="adj1" fmla="val 38799"/>
              <a:gd name="adj2" fmla="val -2053"/>
              <a:gd name="adj3" fmla="val 39208"/>
              <a:gd name="adj4" fmla="val -30061"/>
              <a:gd name="adj5" fmla="val 66702"/>
              <a:gd name="adj6" fmla="val -55083"/>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
              </a:spcBef>
              <a:buFontTx/>
              <a:buNone/>
            </a:pPr>
            <a:r>
              <a:rPr lang="zh-CN" altLang="en-US" sz="2400" dirty="0">
                <a:solidFill>
                  <a:schemeClr val="tx1"/>
                </a:solidFill>
                <a:latin typeface="华文楷体" panose="02010600040101010101" pitchFamily="2" charset="-122"/>
                <a:ea typeface="华文楷体" panose="02010600040101010101" pitchFamily="2" charset="-122"/>
              </a:rPr>
              <a:t>在程序中临时输入</a:t>
            </a:r>
            <a:r>
              <a:rPr lang="zh-CN" altLang="en-US" sz="2400" dirty="0" smtClean="0">
                <a:solidFill>
                  <a:schemeClr val="tx1"/>
                </a:solidFill>
                <a:latin typeface="华文楷体" panose="02010600040101010101" pitchFamily="2" charset="-122"/>
                <a:ea typeface="华文楷体" panose="02010600040101010101" pitchFamily="2" charset="-122"/>
              </a:rPr>
              <a:t>数组的大小。 </a:t>
            </a: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12" name="Rectangle 15"/>
          <p:cNvSpPr>
            <a:spLocks noChangeArrowheads="1"/>
          </p:cNvSpPr>
          <p:nvPr/>
        </p:nvSpPr>
        <p:spPr bwMode="auto">
          <a:xfrm>
            <a:off x="1115616" y="4421086"/>
            <a:ext cx="6623610" cy="22482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pPr>
            <a:r>
              <a:rPr lang="zh-CN" altLang="en-US" sz="2400" b="1" dirty="0">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数组说明中其他常见的</a:t>
            </a:r>
            <a:r>
              <a:rPr lang="zh-CN" altLang="en-US" sz="2400" b="1" dirty="0">
                <a:solidFill>
                  <a:srgbClr val="C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错误</a:t>
            </a:r>
            <a:r>
              <a:rPr lang="zh-CN" altLang="en-US" sz="2400" b="1" dirty="0">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endParaRPr lang="zh-CN" altLang="en-US" sz="2400" b="1" dirty="0">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a:lnSpc>
                <a:spcPct val="150000"/>
              </a:lnSpc>
              <a:spcBef>
                <a:spcPct val="5000"/>
              </a:spcBef>
              <a:buFontTx/>
              <a:buNone/>
            </a:pPr>
            <a:r>
              <a:rPr lang="zh-CN" altLang="en-US" sz="2400" dirty="0">
                <a:latin typeface="华文楷体" panose="02010600040101010101" pitchFamily="2" charset="-122"/>
                <a:ea typeface="华文楷体" panose="02010600040101010101" pitchFamily="2" charset="-122"/>
              </a:rPr>
              <a:t>① </a:t>
            </a:r>
            <a:r>
              <a:rPr lang="zh-CN" altLang="en-US" sz="2400" dirty="0" smtClean="0">
                <a:latin typeface="华文楷体" panose="02010600040101010101" pitchFamily="2" charset="-122"/>
                <a:ea typeface="华文楷体" panose="02010600040101010101" pitchFamily="2" charset="-122"/>
              </a:rPr>
              <a:t> </a:t>
            </a:r>
            <a:r>
              <a:rPr lang="en-US" altLang="en-US" sz="2400" b="1" dirty="0" smtClean="0">
                <a:solidFill>
                  <a:schemeClr val="tx1"/>
                </a:solidFill>
                <a:latin typeface="华文楷体" panose="02010600040101010101" pitchFamily="2" charset="-122"/>
                <a:ea typeface="华文楷体" panose="02010600040101010101" pitchFamily="2" charset="-122"/>
              </a:rPr>
              <a:t>float</a:t>
            </a:r>
            <a:r>
              <a:rPr lang="en-US" altLang="en-US" sz="2400" dirty="0" smtClean="0">
                <a:latin typeface="华文楷体" panose="02010600040101010101" pitchFamily="2" charset="-122"/>
                <a:ea typeface="华文楷体" panose="02010600040101010101" pitchFamily="2" charset="-122"/>
              </a:rPr>
              <a:t> </a:t>
            </a:r>
            <a:r>
              <a:rPr lang="en-US" altLang="en-US" sz="2400" b="1" dirty="0">
                <a:solidFill>
                  <a:srgbClr val="0000FF"/>
                </a:solidFill>
                <a:latin typeface="华文楷体" panose="02010600040101010101" pitchFamily="2" charset="-122"/>
                <a:ea typeface="华文楷体" panose="02010600040101010101" pitchFamily="2" charset="-122"/>
              </a:rPr>
              <a:t>a[0]</a:t>
            </a:r>
            <a:r>
              <a:rPr lang="en-US" altLang="en-US" sz="2400" dirty="0">
                <a:latin typeface="华文楷体" panose="02010600040101010101" pitchFamily="2" charset="-122"/>
                <a:ea typeface="华文楷体" panose="02010600040101010101" pitchFamily="2" charset="-122"/>
              </a:rPr>
              <a:t>;	</a:t>
            </a:r>
            <a:r>
              <a:rPr lang="en-US" altLang="en-US" sz="2400" b="1" dirty="0">
                <a:solidFill>
                  <a:srgbClr val="009900"/>
                </a:solidFill>
                <a:latin typeface="华文楷体" panose="02010600040101010101" pitchFamily="2" charset="-122"/>
                <a:ea typeface="华文楷体" panose="02010600040101010101" pitchFamily="2" charset="-122"/>
              </a:rPr>
              <a:t>/* </a:t>
            </a:r>
            <a:r>
              <a:rPr lang="zh-CN" altLang="en-US" sz="2400" b="1" dirty="0">
                <a:solidFill>
                  <a:srgbClr val="009900"/>
                </a:solidFill>
                <a:latin typeface="华文楷体" panose="02010600040101010101" pitchFamily="2" charset="-122"/>
                <a:ea typeface="华文楷体" panose="02010600040101010101" pitchFamily="2" charset="-122"/>
              </a:rPr>
              <a:t>数组大小为</a:t>
            </a:r>
            <a:r>
              <a:rPr lang="en-US" altLang="zh-CN" sz="2400" b="1" dirty="0">
                <a:solidFill>
                  <a:srgbClr val="009900"/>
                </a:solidFill>
                <a:latin typeface="华文楷体" panose="02010600040101010101" pitchFamily="2" charset="-122"/>
                <a:ea typeface="华文楷体" panose="02010600040101010101" pitchFamily="2" charset="-122"/>
              </a:rPr>
              <a:t>0</a:t>
            </a:r>
            <a:r>
              <a:rPr lang="zh-CN" altLang="en-US" sz="2400" b="1" dirty="0">
                <a:solidFill>
                  <a:srgbClr val="009900"/>
                </a:solidFill>
                <a:latin typeface="华文楷体" panose="02010600040101010101" pitchFamily="2" charset="-122"/>
                <a:ea typeface="华文楷体" panose="02010600040101010101" pitchFamily="2" charset="-122"/>
              </a:rPr>
              <a:t>没有意义 *</a:t>
            </a:r>
            <a:r>
              <a:rPr lang="en-US" altLang="zh-CN" sz="2400" b="1" dirty="0">
                <a:solidFill>
                  <a:srgbClr val="009900"/>
                </a:solidFill>
                <a:latin typeface="华文楷体" panose="02010600040101010101" pitchFamily="2" charset="-122"/>
                <a:ea typeface="华文楷体" panose="02010600040101010101" pitchFamily="2" charset="-122"/>
              </a:rPr>
              <a:t>/</a:t>
            </a:r>
          </a:p>
          <a:p>
            <a:pPr>
              <a:lnSpc>
                <a:spcPct val="150000"/>
              </a:lnSpc>
              <a:spcBef>
                <a:spcPct val="0"/>
              </a:spcBef>
              <a:buFontTx/>
              <a:buNone/>
            </a:pPr>
            <a:r>
              <a:rPr lang="en-US" altLang="zh-CN" sz="2400" dirty="0" smtClean="0">
                <a:solidFill>
                  <a:schemeClr val="tx1"/>
                </a:solidFill>
                <a:latin typeface="华文楷体" panose="02010600040101010101" pitchFamily="2" charset="-122"/>
                <a:ea typeface="华文楷体" panose="02010600040101010101" pitchFamily="2" charset="-122"/>
              </a:rPr>
              <a:t>②  </a:t>
            </a:r>
            <a:r>
              <a:rPr lang="en-US" altLang="zh-CN" sz="2400" b="1" dirty="0" err="1">
                <a:solidFill>
                  <a:schemeClr val="tx1"/>
                </a:solidFill>
                <a:latin typeface="华文楷体" panose="02010600040101010101" pitchFamily="2" charset="-122"/>
                <a:ea typeface="华文楷体" panose="02010600040101010101" pitchFamily="2" charset="-122"/>
              </a:rPr>
              <a:t>int</a:t>
            </a:r>
            <a:r>
              <a:rPr lang="en-US" altLang="zh-CN" sz="2400" dirty="0">
                <a:solidFill>
                  <a:schemeClr val="tx1"/>
                </a:solidFill>
                <a:latin typeface="华文楷体" panose="02010600040101010101" pitchFamily="2" charset="-122"/>
                <a:ea typeface="华文楷体" panose="02010600040101010101" pitchFamily="2" charset="-122"/>
              </a:rPr>
              <a:t> </a:t>
            </a:r>
            <a:r>
              <a:rPr lang="en-US" altLang="zh-CN" sz="2400" b="1" dirty="0">
                <a:solidFill>
                  <a:srgbClr val="0000FF"/>
                </a:solidFill>
                <a:latin typeface="华文楷体" panose="02010600040101010101" pitchFamily="2" charset="-122"/>
                <a:ea typeface="华文楷体" panose="02010600040101010101" pitchFamily="2" charset="-122"/>
              </a:rPr>
              <a:t>b(2)(3</a:t>
            </a:r>
            <a:r>
              <a:rPr lang="en-US" altLang="zh-CN" sz="2400" b="1" dirty="0" smtClean="0">
                <a:solidFill>
                  <a:srgbClr val="0000FF"/>
                </a:solidFill>
                <a:latin typeface="华文楷体" panose="02010600040101010101" pitchFamily="2" charset="-122"/>
                <a:ea typeface="华文楷体" panose="02010600040101010101" pitchFamily="2" charset="-122"/>
              </a:rPr>
              <a:t>) </a:t>
            </a:r>
            <a:r>
              <a:rPr lang="en-US" altLang="zh-CN" sz="2400" dirty="0" smtClean="0">
                <a:solidFill>
                  <a:schemeClr val="tx1"/>
                </a:solidFill>
                <a:latin typeface="华文楷体" panose="02010600040101010101" pitchFamily="2" charset="-122"/>
                <a:ea typeface="华文楷体" panose="02010600040101010101" pitchFamily="2" charset="-122"/>
              </a:rPr>
              <a:t>;</a:t>
            </a:r>
            <a:r>
              <a:rPr lang="en-US" altLang="zh-CN" sz="2400" dirty="0" smtClean="0">
                <a:solidFill>
                  <a:srgbClr val="009900"/>
                </a:solidFill>
                <a:latin typeface="华文楷体" panose="02010600040101010101" pitchFamily="2" charset="-122"/>
                <a:ea typeface="华文楷体" panose="02010600040101010101" pitchFamily="2" charset="-122"/>
              </a:rPr>
              <a:t>      </a:t>
            </a:r>
            <a:r>
              <a:rPr lang="en-US" altLang="zh-CN" sz="2400" b="1" dirty="0" smtClean="0">
                <a:solidFill>
                  <a:srgbClr val="009900"/>
                </a:solidFill>
                <a:latin typeface="华文楷体" panose="02010600040101010101" pitchFamily="2" charset="-122"/>
                <a:ea typeface="华文楷体" panose="02010600040101010101" pitchFamily="2" charset="-122"/>
              </a:rPr>
              <a:t>/* </a:t>
            </a:r>
            <a:r>
              <a:rPr lang="zh-CN" altLang="en-US" sz="2400" b="1" dirty="0">
                <a:solidFill>
                  <a:srgbClr val="009900"/>
                </a:solidFill>
                <a:latin typeface="华文楷体" panose="02010600040101010101" pitchFamily="2" charset="-122"/>
                <a:ea typeface="华文楷体" panose="02010600040101010101" pitchFamily="2" charset="-122"/>
              </a:rPr>
              <a:t>不能使用圆括号 *</a:t>
            </a:r>
            <a:r>
              <a:rPr lang="en-US" altLang="zh-CN" sz="2400" b="1" dirty="0">
                <a:solidFill>
                  <a:srgbClr val="009900"/>
                </a:solidFill>
                <a:latin typeface="华文楷体" panose="02010600040101010101" pitchFamily="2" charset="-122"/>
                <a:ea typeface="华文楷体" panose="02010600040101010101" pitchFamily="2" charset="-122"/>
              </a:rPr>
              <a:t>/</a:t>
            </a:r>
          </a:p>
          <a:p>
            <a:pPr>
              <a:lnSpc>
                <a:spcPct val="150000"/>
              </a:lnSpc>
              <a:spcBef>
                <a:spcPct val="0"/>
              </a:spcBef>
              <a:buFontTx/>
              <a:buNone/>
            </a:pPr>
            <a:r>
              <a:rPr lang="en-US" altLang="zh-CN" sz="2400" dirty="0">
                <a:solidFill>
                  <a:schemeClr val="tx1"/>
                </a:solidFill>
                <a:latin typeface="华文楷体" panose="02010600040101010101" pitchFamily="2" charset="-122"/>
                <a:ea typeface="华文楷体" panose="02010600040101010101" pitchFamily="2" charset="-122"/>
              </a:rPr>
              <a:t>③ </a:t>
            </a: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en-US" sz="2400" b="1" dirty="0" err="1" smtClean="0">
                <a:solidFill>
                  <a:schemeClr val="tx1"/>
                </a:solidFill>
                <a:latin typeface="华文楷体" panose="02010600040101010101" pitchFamily="2" charset="-122"/>
                <a:ea typeface="华文楷体" panose="02010600040101010101" pitchFamily="2" charset="-122"/>
              </a:rPr>
              <a:t>int</a:t>
            </a:r>
            <a:r>
              <a:rPr lang="en-US" altLang="en-US" sz="2400" dirty="0" smtClean="0">
                <a:solidFill>
                  <a:schemeClr val="tx1"/>
                </a:solidFill>
                <a:latin typeface="华文楷体" panose="02010600040101010101" pitchFamily="2" charset="-122"/>
                <a:ea typeface="华文楷体" panose="02010600040101010101" pitchFamily="2" charset="-122"/>
              </a:rPr>
              <a:t>  </a:t>
            </a:r>
            <a:r>
              <a:rPr lang="en-US" altLang="en-US" sz="2400" b="1" dirty="0" smtClean="0">
                <a:solidFill>
                  <a:srgbClr val="0000FF"/>
                </a:solidFill>
                <a:latin typeface="华文楷体" panose="02010600040101010101" pitchFamily="2" charset="-122"/>
                <a:ea typeface="华文楷体" panose="02010600040101010101" pitchFamily="2" charset="-122"/>
              </a:rPr>
              <a:t>k</a:t>
            </a:r>
            <a:r>
              <a:rPr lang="en-US" altLang="en-US" sz="2400" b="1" dirty="0">
                <a:solidFill>
                  <a:srgbClr val="0000FF"/>
                </a:solidFill>
                <a:latin typeface="华文楷体" panose="02010600040101010101" pitchFamily="2" charset="-122"/>
                <a:ea typeface="华文楷体" panose="02010600040101010101" pitchFamily="2" charset="-122"/>
              </a:rPr>
              <a:t>, a[k</a:t>
            </a:r>
            <a:r>
              <a:rPr lang="en-US" altLang="en-US" sz="2400" b="1" dirty="0" smtClean="0">
                <a:solidFill>
                  <a:srgbClr val="0000FF"/>
                </a:solidFill>
                <a:latin typeface="华文楷体" panose="02010600040101010101" pitchFamily="2" charset="-122"/>
                <a:ea typeface="华文楷体" panose="02010600040101010101" pitchFamily="2" charset="-122"/>
              </a:rPr>
              <a:t>] </a:t>
            </a:r>
            <a:r>
              <a:rPr lang="en-US" altLang="en-US" sz="2400" dirty="0" smtClean="0">
                <a:solidFill>
                  <a:schemeClr val="tx1"/>
                </a:solidFill>
                <a:latin typeface="华文楷体" panose="02010600040101010101" pitchFamily="2" charset="-122"/>
                <a:ea typeface="华文楷体" panose="02010600040101010101" pitchFamily="2" charset="-122"/>
              </a:rPr>
              <a:t>;</a:t>
            </a:r>
            <a:r>
              <a:rPr lang="en-US" altLang="en-US" sz="2400" dirty="0" smtClean="0">
                <a:solidFill>
                  <a:srgbClr val="009900"/>
                </a:solidFill>
                <a:latin typeface="华文楷体" panose="02010600040101010101" pitchFamily="2" charset="-122"/>
                <a:ea typeface="华文楷体" panose="02010600040101010101" pitchFamily="2" charset="-122"/>
              </a:rPr>
              <a:t>      </a:t>
            </a:r>
            <a:r>
              <a:rPr lang="en-US" altLang="en-US" sz="2400" b="1" dirty="0" smtClean="0">
                <a:solidFill>
                  <a:srgbClr val="009900"/>
                </a:solidFill>
                <a:latin typeface="华文楷体" panose="02010600040101010101" pitchFamily="2" charset="-122"/>
                <a:ea typeface="华文楷体" panose="02010600040101010101" pitchFamily="2" charset="-122"/>
              </a:rPr>
              <a:t>/* </a:t>
            </a:r>
            <a:r>
              <a:rPr lang="zh-CN" altLang="en-US" sz="2400" b="1" dirty="0">
                <a:solidFill>
                  <a:srgbClr val="009900"/>
                </a:solidFill>
                <a:latin typeface="华文楷体" panose="02010600040101010101" pitchFamily="2" charset="-122"/>
                <a:ea typeface="华文楷体" panose="02010600040101010101" pitchFamily="2" charset="-122"/>
              </a:rPr>
              <a:t>不能用变量说明数组大小*</a:t>
            </a:r>
            <a:r>
              <a:rPr lang="en-US" altLang="zh-CN" sz="2400" b="1" dirty="0" smtClean="0">
                <a:solidFill>
                  <a:srgbClr val="009900"/>
                </a:solidFill>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4231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0-#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p:bldP spid="9" grpId="0" animBg="1"/>
      <p:bldP spid="11" grpId="0" animBg="1"/>
      <p:bldP spid="1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维数组的引用</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7</a:t>
            </a:fld>
            <a:endParaRPr lang="en-US" altLang="zh-CN"/>
          </a:p>
        </p:txBody>
      </p:sp>
      <p:sp>
        <p:nvSpPr>
          <p:cNvPr id="5" name="矩形 4"/>
          <p:cNvSpPr/>
          <p:nvPr/>
        </p:nvSpPr>
        <p:spPr>
          <a:xfrm>
            <a:off x="683568" y="2314820"/>
            <a:ext cx="7704856" cy="2308324"/>
          </a:xfrm>
          <a:prstGeom prst="rect">
            <a:avLst/>
          </a:prstGeom>
        </p:spPr>
        <p:txBody>
          <a:bodyPr wrap="square">
            <a:spAutoFit/>
          </a:bodyPr>
          <a:lstStyle/>
          <a:p>
            <a:pPr>
              <a:lnSpc>
                <a:spcPct val="150000"/>
              </a:lnSpc>
            </a:pP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引用格式</a:t>
            </a: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150000"/>
              </a:lnSpc>
            </a:pPr>
            <a:r>
              <a:rPr lang="zh-CN" altLang="en-US" sz="2400" b="1" dirty="0" smtClean="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 数组</a:t>
            </a:r>
            <a:r>
              <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名</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下标</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a:t>
            </a:r>
          </a:p>
          <a:p>
            <a:pPr>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其中，下标</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可以是</a:t>
            </a:r>
            <a:r>
              <a:rPr lang="zh-CN" altLang="en-US" sz="2400" b="1" u="sng"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整型常量</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或</a:t>
            </a:r>
            <a:r>
              <a:rPr lang="zh-CN" altLang="en-US" sz="2400" b="1" u="sng"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整型表达式</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。在使用过程中，数组可以被视作普通变量来调用。</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矩形 13"/>
          <p:cNvSpPr/>
          <p:nvPr/>
        </p:nvSpPr>
        <p:spPr>
          <a:xfrm>
            <a:off x="785585" y="4525024"/>
            <a:ext cx="6768752" cy="1384995"/>
          </a:xfrm>
          <a:prstGeom prst="rect">
            <a:avLst/>
          </a:prstGeom>
        </p:spPr>
        <p:txBody>
          <a:bodyPr wrap="square">
            <a:spAutoFit/>
          </a:bodyPr>
          <a:lstStyle/>
          <a:p>
            <a:pPr>
              <a:lnSpc>
                <a:spcPct val="150000"/>
              </a:lnSpc>
            </a:pPr>
            <a:r>
              <a:rPr lang="zh-CN" altLang="en-US" sz="28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例</a:t>
            </a:r>
            <a:r>
              <a:rPr lang="zh-CN" altLang="en-US" sz="2800" b="1"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b="1"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kumimoji="1"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dirty="0" smtClean="0">
                <a:latin typeface="Times New Roman" panose="02020603050405020304" pitchFamily="18" charset="0"/>
                <a:ea typeface="华文楷体" panose="02010600040101010101" pitchFamily="2" charset="-122"/>
                <a:cs typeface="Times New Roman" panose="02020603050405020304" pitchFamily="18" charset="0"/>
              </a:rPr>
              <a:t>=3;      </a:t>
            </a:r>
            <a:r>
              <a:rPr kumimoji="1"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a[0]= a[5]+a[7]-a[2*3]+a</a:t>
            </a:r>
            <a:r>
              <a:rPr kumimoji="1" lang="zh-CN" altLang="en-US" sz="28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1"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1718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维数组的引用</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8</a:t>
            </a:fld>
            <a:endParaRPr lang="en-US" altLang="zh-CN"/>
          </a:p>
        </p:txBody>
      </p:sp>
      <p:sp>
        <p:nvSpPr>
          <p:cNvPr id="6" name="矩形 5"/>
          <p:cNvSpPr/>
          <p:nvPr/>
        </p:nvSpPr>
        <p:spPr>
          <a:xfrm>
            <a:off x="539552" y="2466976"/>
            <a:ext cx="8064896" cy="3785652"/>
          </a:xfrm>
          <a:prstGeom prst="rect">
            <a:avLst/>
          </a:prstGeom>
        </p:spPr>
        <p:txBody>
          <a:bodyPr wrap="square">
            <a:spAutoFit/>
          </a:bodyPr>
          <a:lstStyle/>
          <a:p>
            <a:pPr eaLnBrk="0" hangingPunct="0">
              <a:lnSpc>
                <a:spcPct val="200000"/>
              </a:lnSpc>
            </a:pPr>
            <a:r>
              <a:rPr lang="zh-CN" altLang="en-US" sz="2400" b="1" dirty="0">
                <a:solidFill>
                  <a:srgbClr val="CC0000"/>
                </a:solidFill>
                <a:latin typeface="华文楷体" panose="02010600040101010101" pitchFamily="2" charset="-122"/>
                <a:ea typeface="华文楷体" panose="02010600040101010101" pitchFamily="2" charset="-122"/>
              </a:rPr>
              <a:t>注意</a:t>
            </a:r>
            <a:r>
              <a:rPr lang="zh-CN" altLang="en-US" sz="2400" b="1" dirty="0" smtClean="0">
                <a:solidFill>
                  <a:srgbClr val="CC0000"/>
                </a:solidFill>
                <a:latin typeface="华文楷体" panose="02010600040101010101" pitchFamily="2" charset="-122"/>
                <a:ea typeface="华文楷体" panose="02010600040101010101" pitchFamily="2" charset="-122"/>
              </a:rPr>
              <a:t>：</a:t>
            </a:r>
          </a:p>
          <a:p>
            <a:pPr eaLnBrk="0" hangingPunct="0">
              <a:lnSpc>
                <a:spcPct val="200000"/>
              </a:lnSpc>
            </a:pP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、定义数组时用到的“</a:t>
            </a:r>
            <a:r>
              <a:rPr lang="zh-CN" altLang="en-US" sz="2400" dirty="0" smtClean="0">
                <a:solidFill>
                  <a:srgbClr val="0000FF"/>
                </a:solidFill>
                <a:latin typeface="华文楷体" panose="02010600040101010101" pitchFamily="2" charset="-122"/>
                <a:ea typeface="华文楷体" panose="02010600040101010101" pitchFamily="2" charset="-122"/>
              </a:rPr>
              <a:t>数组名</a:t>
            </a:r>
            <a:r>
              <a:rPr lang="zh-CN" altLang="en-US" sz="2400" dirty="0" smtClean="0">
                <a:latin typeface="华文楷体" panose="02010600040101010101" pitchFamily="2" charset="-122"/>
                <a:ea typeface="华文楷体" panose="02010600040101010101" pitchFamily="2" charset="-122"/>
              </a:rPr>
              <a:t>［</a:t>
            </a:r>
            <a:r>
              <a:rPr lang="zh-CN" altLang="en-US" sz="2400" dirty="0" smtClean="0">
                <a:solidFill>
                  <a:srgbClr val="0000FF"/>
                </a:solidFill>
                <a:latin typeface="华文楷体" panose="02010600040101010101" pitchFamily="2" charset="-122"/>
                <a:ea typeface="华文楷体" panose="02010600040101010101" pitchFamily="2" charset="-122"/>
              </a:rPr>
              <a:t>常量表达式</a:t>
            </a:r>
            <a:r>
              <a:rPr lang="zh-CN" altLang="en-US" sz="2400" dirty="0" smtClean="0">
                <a:latin typeface="华文楷体" panose="02010600040101010101" pitchFamily="2" charset="-122"/>
                <a:ea typeface="华文楷体" panose="02010600040101010101" pitchFamily="2" charset="-122"/>
              </a:rPr>
              <a:t>］” 和引用数组元素时用到的“</a:t>
            </a:r>
            <a:r>
              <a:rPr lang="zh-CN" altLang="en-US" sz="2400" dirty="0" smtClean="0">
                <a:solidFill>
                  <a:srgbClr val="0000FF"/>
                </a:solidFill>
                <a:latin typeface="华文楷体" panose="02010600040101010101" pitchFamily="2" charset="-122"/>
                <a:ea typeface="华文楷体" panose="02010600040101010101" pitchFamily="2" charset="-122"/>
              </a:rPr>
              <a:t>数组名</a:t>
            </a:r>
            <a:r>
              <a:rPr lang="zh-CN" altLang="en-US" sz="2400" dirty="0" smtClean="0">
                <a:latin typeface="华文楷体" panose="02010600040101010101" pitchFamily="2" charset="-122"/>
                <a:ea typeface="华文楷体" panose="02010600040101010101" pitchFamily="2" charset="-122"/>
              </a:rPr>
              <a:t>［</a:t>
            </a:r>
            <a:r>
              <a:rPr lang="zh-CN" altLang="en-US" sz="2400" dirty="0" smtClean="0">
                <a:solidFill>
                  <a:srgbClr val="0000FF"/>
                </a:solidFill>
                <a:latin typeface="华文楷体" panose="02010600040101010101" pitchFamily="2" charset="-122"/>
                <a:ea typeface="华文楷体" panose="02010600040101010101" pitchFamily="2" charset="-122"/>
              </a:rPr>
              <a:t>下标</a:t>
            </a:r>
            <a:r>
              <a:rPr lang="zh-CN" altLang="en-US" sz="2400" dirty="0" smtClean="0">
                <a:latin typeface="华文楷体" panose="02010600040101010101" pitchFamily="2" charset="-122"/>
                <a:ea typeface="华文楷体" panose="02010600040101010101" pitchFamily="2" charset="-122"/>
              </a:rPr>
              <a:t>］” 是有区别的。</a:t>
            </a:r>
          </a:p>
          <a:p>
            <a:pPr eaLnBrk="0" hangingPunct="0">
              <a:lnSpc>
                <a:spcPct val="200000"/>
              </a:lnSpc>
            </a:pPr>
            <a:r>
              <a:rPr lang="zh-CN" altLang="en-US" sz="2400" b="1" dirty="0" smtClean="0">
                <a:solidFill>
                  <a:srgbClr val="CC0000"/>
                </a:solidFill>
                <a:latin typeface="华文楷体" panose="02010600040101010101" pitchFamily="2" charset="-122"/>
                <a:ea typeface="华文楷体" panose="02010600040101010101" pitchFamily="2" charset="-122"/>
              </a:rPr>
              <a:t>例如∶</a:t>
            </a:r>
            <a:r>
              <a:rPr lang="zh-CN" altLang="en-US" sz="2400" dirty="0" smtClean="0">
                <a:latin typeface="华文楷体" panose="02010600040101010101" pitchFamily="2" charset="-122"/>
                <a:ea typeface="华文楷体" panose="02010600040101010101" pitchFamily="2" charset="-122"/>
              </a:rPr>
              <a:t> </a:t>
            </a:r>
            <a:r>
              <a:rPr lang="en-US" altLang="zh-CN" sz="2400" b="1" dirty="0" err="1" smtClean="0">
                <a:latin typeface="华文楷体" panose="02010600040101010101" pitchFamily="2" charset="-122"/>
                <a:ea typeface="华文楷体" panose="02010600040101010101" pitchFamily="2" charset="-122"/>
              </a:rPr>
              <a:t>int</a:t>
            </a:r>
            <a:r>
              <a:rPr lang="en-US" altLang="zh-CN" sz="2400" b="1" dirty="0" smtClean="0">
                <a:latin typeface="华文楷体" panose="02010600040101010101" pitchFamily="2" charset="-122"/>
                <a:ea typeface="华文楷体" panose="02010600040101010101" pitchFamily="2" charset="-122"/>
              </a:rPr>
              <a:t> a[10];  </a:t>
            </a:r>
            <a:r>
              <a:rPr lang="en-US" altLang="zh-CN" sz="2400" b="1" dirty="0" smtClean="0">
                <a:solidFill>
                  <a:srgbClr val="00FF00"/>
                </a:solidFill>
                <a:latin typeface="华文楷体" panose="02010600040101010101" pitchFamily="2" charset="-122"/>
                <a:ea typeface="华文楷体" panose="02010600040101010101" pitchFamily="2" charset="-122"/>
              </a:rPr>
              <a:t>// </a:t>
            </a:r>
            <a:r>
              <a:rPr lang="zh-CN" altLang="en-US" sz="2400" b="1" dirty="0" smtClean="0">
                <a:solidFill>
                  <a:srgbClr val="00FF00"/>
                </a:solidFill>
                <a:latin typeface="华文楷体" panose="02010600040101010101" pitchFamily="2" charset="-122"/>
                <a:ea typeface="华文楷体" panose="02010600040101010101" pitchFamily="2" charset="-122"/>
              </a:rPr>
              <a:t>定义一个整型数组，包含有</a:t>
            </a:r>
            <a:r>
              <a:rPr lang="en-US" altLang="zh-CN" sz="2400" b="1" dirty="0" smtClean="0">
                <a:solidFill>
                  <a:srgbClr val="00FF00"/>
                </a:solidFill>
                <a:latin typeface="华文楷体" panose="02010600040101010101" pitchFamily="2" charset="-122"/>
                <a:ea typeface="华文楷体" panose="02010600040101010101" pitchFamily="2" charset="-122"/>
              </a:rPr>
              <a:t>10</a:t>
            </a:r>
            <a:r>
              <a:rPr lang="zh-CN" altLang="en-US" sz="2400" b="1" dirty="0" smtClean="0">
                <a:solidFill>
                  <a:srgbClr val="00FF00"/>
                </a:solidFill>
                <a:latin typeface="华文楷体" panose="02010600040101010101" pitchFamily="2" charset="-122"/>
                <a:ea typeface="华文楷体" panose="02010600040101010101" pitchFamily="2" charset="-122"/>
              </a:rPr>
              <a:t>个元素</a:t>
            </a:r>
            <a:r>
              <a:rPr lang="en-US" altLang="zh-CN" sz="2400" b="1" dirty="0" smtClean="0">
                <a:solidFill>
                  <a:srgbClr val="00FF00"/>
                </a:solidFill>
                <a:latin typeface="华文楷体" panose="02010600040101010101" pitchFamily="2" charset="-122"/>
                <a:ea typeface="华文楷体" panose="02010600040101010101" pitchFamily="2" charset="-122"/>
              </a:rPr>
              <a:t>   </a:t>
            </a:r>
          </a:p>
          <a:p>
            <a:pPr algn="just" eaLnBrk="0" hangingPunct="0">
              <a:lnSpc>
                <a:spcPct val="200000"/>
              </a:lnSpc>
            </a:pPr>
            <a:r>
              <a:rPr lang="en-US" altLang="zh-CN" sz="2400" dirty="0" smtClean="0">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t = a[6];  </a:t>
            </a:r>
            <a:r>
              <a:rPr lang="en-US" altLang="zh-CN" sz="2400" b="1" dirty="0" smtClean="0">
                <a:solidFill>
                  <a:srgbClr val="00FF00"/>
                </a:solidFill>
                <a:latin typeface="华文楷体" panose="02010600040101010101" pitchFamily="2" charset="-122"/>
                <a:ea typeface="华文楷体" panose="02010600040101010101" pitchFamily="2" charset="-122"/>
              </a:rPr>
              <a:t>// </a:t>
            </a:r>
            <a:r>
              <a:rPr lang="zh-CN" altLang="en-US" sz="2400" b="1" dirty="0" smtClean="0">
                <a:solidFill>
                  <a:srgbClr val="00FF00"/>
                </a:solidFill>
                <a:latin typeface="华文楷体" panose="02010600040101010101" pitchFamily="2" charset="-122"/>
                <a:ea typeface="华文楷体" panose="02010600040101010101" pitchFamily="2" charset="-122"/>
              </a:rPr>
              <a:t>引用数组</a:t>
            </a:r>
            <a:r>
              <a:rPr lang="en-US" altLang="zh-CN" sz="2400" b="1" dirty="0" smtClean="0">
                <a:solidFill>
                  <a:srgbClr val="00FF00"/>
                </a:solidFill>
                <a:latin typeface="华文楷体" panose="02010600040101010101" pitchFamily="2" charset="-122"/>
                <a:ea typeface="华文楷体" panose="02010600040101010101" pitchFamily="2" charset="-122"/>
              </a:rPr>
              <a:t>a</a:t>
            </a:r>
            <a:r>
              <a:rPr lang="zh-CN" altLang="en-US" sz="2400" b="1" dirty="0" smtClean="0">
                <a:solidFill>
                  <a:srgbClr val="00FF00"/>
                </a:solidFill>
                <a:latin typeface="华文楷体" panose="02010600040101010101" pitchFamily="2" charset="-122"/>
                <a:ea typeface="华文楷体" panose="02010600040101010101" pitchFamily="2" charset="-122"/>
              </a:rPr>
              <a:t>中序号为</a:t>
            </a:r>
            <a:r>
              <a:rPr lang="en-US" altLang="zh-CN" sz="2400" b="1" dirty="0" smtClean="0">
                <a:solidFill>
                  <a:srgbClr val="00FF00"/>
                </a:solidFill>
                <a:latin typeface="华文楷体" panose="02010600040101010101" pitchFamily="2" charset="-122"/>
                <a:ea typeface="华文楷体" panose="02010600040101010101" pitchFamily="2" charset="-122"/>
              </a:rPr>
              <a:t>6</a:t>
            </a:r>
            <a:r>
              <a:rPr lang="zh-CN" altLang="en-US" sz="2400" b="1" dirty="0" smtClean="0">
                <a:solidFill>
                  <a:srgbClr val="00FF00"/>
                </a:solidFill>
                <a:latin typeface="华文楷体" panose="02010600040101010101" pitchFamily="2" charset="-122"/>
                <a:ea typeface="华文楷体" panose="02010600040101010101" pitchFamily="2" charset="-122"/>
              </a:rPr>
              <a:t>的元素。</a:t>
            </a:r>
            <a:r>
              <a:rPr lang="en-US" altLang="zh-CN" sz="2400" b="1" dirty="0" smtClean="0">
                <a:solidFill>
                  <a:srgbClr val="00FF00"/>
                </a:solidFill>
                <a:latin typeface="华文楷体" panose="02010600040101010101" pitchFamily="2" charset="-122"/>
                <a:ea typeface="华文楷体" panose="02010600040101010101" pitchFamily="2" charset="-122"/>
              </a:rPr>
              <a:t>      </a:t>
            </a:r>
            <a:endParaRPr lang="en-US" altLang="zh-CN" sz="2400" b="1" dirty="0">
              <a:solidFill>
                <a:srgbClr val="00FF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7243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u="none" strike="noStrike" kern="120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rPr>
              <a:t>一维</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数组</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数组</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lang="zh-CN" altLang="en-US" sz="2800" b="1" dirty="0">
                <a:solidFill>
                  <a:schemeClr val="tx1"/>
                </a:solidFill>
                <a:ea typeface="华文楷体" panose="02010600040101010101" pitchFamily="2" charset="-122"/>
                <a:cs typeface="Times New Roman" panose="02020603050405020304" pitchFamily="18" charset="0"/>
              </a:rPr>
              <a:t>一</a:t>
            </a:r>
            <a:r>
              <a:rPr lang="zh-CN" altLang="en-US" sz="2800" b="1" dirty="0" smtClean="0">
                <a:solidFill>
                  <a:schemeClr val="tx1"/>
                </a:solidFill>
                <a:ea typeface="华文楷体" panose="02010600040101010101" pitchFamily="2" charset="-122"/>
                <a:cs typeface="Times New Roman" panose="02020603050405020304" pitchFamily="18" charset="0"/>
              </a:rPr>
              <a:t>维数组的引用</a:t>
            </a:r>
            <a:endParaRPr kumimoji="1" lang="zh-CN" altLang="en-US" sz="28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9</a:t>
            </a:fld>
            <a:endParaRPr lang="en-US" altLang="zh-CN"/>
          </a:p>
        </p:txBody>
      </p:sp>
      <p:sp>
        <p:nvSpPr>
          <p:cNvPr id="6" name="矩形 5"/>
          <p:cNvSpPr/>
          <p:nvPr/>
        </p:nvSpPr>
        <p:spPr>
          <a:xfrm>
            <a:off x="539552" y="2466976"/>
            <a:ext cx="3672408" cy="3578993"/>
          </a:xfrm>
          <a:prstGeom prst="rect">
            <a:avLst/>
          </a:prstGeom>
        </p:spPr>
        <p:txBody>
          <a:bodyPr wrap="square">
            <a:spAutoFit/>
          </a:bodyPr>
          <a:lstStyle/>
          <a:p>
            <a:pPr eaLnBrk="0" hangingPunct="0">
              <a:lnSpc>
                <a:spcPct val="130000"/>
              </a:lnSpc>
            </a:pPr>
            <a:r>
              <a:rPr lang="zh-CN" altLang="en-US" sz="2400" b="1" dirty="0">
                <a:solidFill>
                  <a:srgbClr val="CC0000"/>
                </a:solidFill>
                <a:latin typeface="华文楷体" panose="02010600040101010101" pitchFamily="2" charset="-122"/>
                <a:ea typeface="华文楷体" panose="02010600040101010101" pitchFamily="2" charset="-122"/>
              </a:rPr>
              <a:t>注意</a:t>
            </a:r>
            <a:r>
              <a:rPr lang="zh-CN" altLang="en-US" sz="2400" b="1" dirty="0" smtClean="0">
                <a:solidFill>
                  <a:srgbClr val="CC0000"/>
                </a:solidFill>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、同一个数组的元素在内存中是</a:t>
            </a:r>
            <a:r>
              <a:rPr lang="zh-CN" altLang="en-US" sz="2400" dirty="0" smtClean="0">
                <a:solidFill>
                  <a:srgbClr val="FF0000"/>
                </a:solidFill>
                <a:latin typeface="华文楷体" panose="02010600040101010101" pitchFamily="2" charset="-122"/>
                <a:ea typeface="华文楷体" panose="02010600040101010101" pitchFamily="2" charset="-122"/>
              </a:rPr>
              <a:t>按序排列</a:t>
            </a:r>
            <a:r>
              <a:rPr lang="zh-CN" altLang="en-US" sz="2400" dirty="0" smtClean="0">
                <a:latin typeface="华文楷体" panose="02010600040101010101" pitchFamily="2" charset="-122"/>
                <a:ea typeface="华文楷体" panose="02010600040101010101" pitchFamily="2" charset="-122"/>
              </a:rPr>
              <a:t>的，且在引用数组的时候，下标从</a:t>
            </a:r>
            <a:r>
              <a:rPr lang="en-US" altLang="zh-CN" sz="3200" b="1" dirty="0" smtClean="0">
                <a:solidFill>
                  <a:srgbClr val="C00000"/>
                </a:solidFill>
                <a:latin typeface="华文楷体" panose="02010600040101010101" pitchFamily="2" charset="-122"/>
                <a:ea typeface="华文楷体" panose="02010600040101010101" pitchFamily="2" charset="-122"/>
              </a:rPr>
              <a:t>0</a:t>
            </a:r>
            <a:r>
              <a:rPr lang="zh-CN" altLang="en-US" sz="2400" dirty="0" smtClean="0">
                <a:latin typeface="华文楷体" panose="02010600040101010101" pitchFamily="2" charset="-122"/>
                <a:ea typeface="华文楷体" panose="02010600040101010101" pitchFamily="2" charset="-122"/>
              </a:rPr>
              <a:t>开始。例如定义一个 </a:t>
            </a:r>
            <a:r>
              <a:rPr lang="en-US" altLang="zh-CN" sz="2400" dirty="0" smtClean="0">
                <a:latin typeface="华文楷体" panose="02010600040101010101" pitchFamily="2" charset="-122"/>
                <a:ea typeface="华文楷体" panose="02010600040101010101" pitchFamily="2" charset="-122"/>
              </a:rPr>
              <a:t>char </a:t>
            </a:r>
            <a:r>
              <a:rPr lang="zh-CN" altLang="en-US" sz="2400" dirty="0" smtClean="0">
                <a:latin typeface="华文楷体" panose="02010600040101010101" pitchFamily="2" charset="-122"/>
                <a:ea typeface="华文楷体" panose="02010600040101010101" pitchFamily="2" charset="-122"/>
              </a:rPr>
              <a:t>型数组 </a:t>
            </a:r>
            <a:r>
              <a:rPr lang="en-US" altLang="zh-CN" sz="2400" dirty="0" smtClean="0">
                <a:latin typeface="华文楷体" panose="02010600040101010101" pitchFamily="2" charset="-122"/>
                <a:ea typeface="华文楷体" panose="02010600040101010101" pitchFamily="2" charset="-122"/>
              </a:rPr>
              <a:t>a</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char a[10]</a:t>
            </a:r>
            <a:r>
              <a:rPr lang="zh-CN" altLang="en-US" sz="2400" dirty="0" smtClean="0">
                <a:latin typeface="华文楷体" panose="02010600040101010101" pitchFamily="2" charset="-122"/>
                <a:ea typeface="华文楷体" panose="02010600040101010101" pitchFamily="2" charset="-122"/>
              </a:rPr>
              <a:t>，其内存排布如右图所示。</a:t>
            </a:r>
            <a:endParaRPr lang="en-US" altLang="zh-CN" sz="2400" dirty="0" smtClean="0">
              <a:latin typeface="华文楷体" panose="02010600040101010101" pitchFamily="2" charset="-122"/>
              <a:ea typeface="华文楷体" panose="02010600040101010101" pitchFamily="2" charset="-122"/>
            </a:endParaRPr>
          </a:p>
        </p:txBody>
      </p:sp>
      <p:sp>
        <p:nvSpPr>
          <p:cNvPr id="8" name="内存"/>
          <p:cNvSpPr txBox="1"/>
          <p:nvPr/>
        </p:nvSpPr>
        <p:spPr>
          <a:xfrm>
            <a:off x="7449087" y="1962913"/>
            <a:ext cx="790281" cy="5030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4700"/>
            </a:lvl1pPr>
          </a:lstStyle>
          <a:p>
            <a:r>
              <a:rPr lang="zh-CN" altLang="en-US" sz="2800" b="1" dirty="0" smtClean="0"/>
              <a:t>数据</a:t>
            </a:r>
            <a:endParaRPr sz="2800" b="1" dirty="0"/>
          </a:p>
        </p:txBody>
      </p:sp>
      <p:graphicFrame>
        <p:nvGraphicFramePr>
          <p:cNvPr id="9" name="Table"/>
          <p:cNvGraphicFramePr/>
          <p:nvPr>
            <p:extLst>
              <p:ext uri="{D42A27DB-BD31-4B8C-83A1-F6EECF244321}">
                <p14:modId xmlns:p14="http://schemas.microsoft.com/office/powerpoint/2010/main" val="570604172"/>
              </p:ext>
            </p:extLst>
          </p:nvPr>
        </p:nvGraphicFramePr>
        <p:xfrm>
          <a:off x="7167705" y="2479835"/>
          <a:ext cx="1724000" cy="3960000"/>
        </p:xfrm>
        <a:graphic>
          <a:graphicData uri="http://schemas.openxmlformats.org/drawingml/2006/table">
            <a:tbl>
              <a:tblPr firstRow="1">
                <a:tableStyleId>{1E171933-4619-4E11-9A3F-F7608DF75F80}</a:tableStyleId>
              </a:tblPr>
              <a:tblGrid>
                <a:gridCol w="1724000">
                  <a:extLst>
                    <a:ext uri="{9D8B030D-6E8A-4147-A177-3AD203B41FA5}">
                      <a16:colId xmlns:a16="http://schemas.microsoft.com/office/drawing/2014/main" val="20000"/>
                    </a:ext>
                  </a:extLst>
                </a:gridCol>
              </a:tblGrid>
              <a:tr h="396000">
                <a:tc>
                  <a:txBody>
                    <a:bodyPr/>
                    <a:lstStyle/>
                    <a:p>
                      <a:pPr algn="ctr" defTabSz="914400">
                        <a:tabLst>
                          <a:tab pos="1181100" algn="l"/>
                        </a:tabLst>
                        <a:defRPr sz="2200">
                          <a:sym typeface="Helvetica Neue"/>
                        </a:defRPr>
                      </a:pPr>
                      <a:r>
                        <a:rPr lang="en-US" sz="1500" b="1" kern="1200" dirty="0" smtClean="0">
                          <a:solidFill>
                            <a:schemeClr val="tx1"/>
                          </a:solidFill>
                        </a:rPr>
                        <a:t>0000 0000</a:t>
                      </a:r>
                      <a:endParaRPr sz="1500" b="1" kern="1200" dirty="0">
                        <a:solidFill>
                          <a:schemeClr val="tx1"/>
                        </a:solidFill>
                        <a:latin typeface="+mn-lt"/>
                        <a:ea typeface="+mn-ea"/>
                        <a:cs typeface="+mn-cs"/>
                      </a:endParaRPr>
                    </a:p>
                  </a:txBody>
                  <a:tcPr marL="35719" marR="35719" marT="35719" marB="35719" anchor="ctr" horzOverflow="overflow">
                    <a:solidFill>
                      <a:schemeClr val="bg1"/>
                    </a:solidFill>
                  </a:tcPr>
                </a:tc>
                <a:extLst>
                  <a:ext uri="{0D108BD9-81ED-4DB2-BD59-A6C34878D82A}">
                    <a16:rowId xmlns:a16="http://schemas.microsoft.com/office/drawing/2014/main" val="10000"/>
                  </a:ext>
                </a:extLst>
              </a:tr>
              <a:tr h="396000">
                <a:tc>
                  <a:txBody>
                    <a:bodyPr/>
                    <a:lstStyle/>
                    <a:p>
                      <a:pPr algn="ctr" defTabSz="914400">
                        <a:tabLst>
                          <a:tab pos="1181100" algn="l"/>
                        </a:tabLst>
                        <a:defRPr sz="2200">
                          <a:sym typeface="Helvetica Neue"/>
                        </a:defRPr>
                      </a:pPr>
                      <a:r>
                        <a:rPr lang="en-US" altLang="zh-CN" sz="1500" b="1" kern="1200" dirty="0" smtClean="0"/>
                        <a:t>0000 0001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1"/>
                  </a:ext>
                </a:extLst>
              </a:tr>
              <a:tr h="396000">
                <a:tc>
                  <a:txBody>
                    <a:bodyPr/>
                    <a:lstStyle/>
                    <a:p>
                      <a:pPr algn="ctr" defTabSz="914400">
                        <a:tabLst>
                          <a:tab pos="1181100" algn="l"/>
                        </a:tabLst>
                        <a:defRPr sz="2200">
                          <a:sym typeface="Helvetica Neue"/>
                        </a:defRPr>
                      </a:pPr>
                      <a:r>
                        <a:rPr lang="en-US" altLang="zh-CN" sz="1500" b="1" kern="1200" dirty="0" smtClean="0"/>
                        <a:t>0000 0010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2"/>
                  </a:ext>
                </a:extLst>
              </a:tr>
              <a:tr h="396000">
                <a:tc>
                  <a:txBody>
                    <a:bodyPr/>
                    <a:lstStyle/>
                    <a:p>
                      <a:pPr algn="ctr" defTabSz="914400">
                        <a:tabLst>
                          <a:tab pos="1181100" algn="l"/>
                        </a:tabLst>
                        <a:defRPr sz="2200">
                          <a:sym typeface="Helvetica Neue"/>
                        </a:defRPr>
                      </a:pPr>
                      <a:r>
                        <a:rPr lang="en-US" altLang="zh-CN" sz="1500" b="1" kern="1200" dirty="0" smtClean="0"/>
                        <a:t>0000 0011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3"/>
                  </a:ext>
                </a:extLst>
              </a:tr>
              <a:tr h="396000">
                <a:tc>
                  <a:txBody>
                    <a:bodyPr/>
                    <a:lstStyle/>
                    <a:p>
                      <a:pPr algn="ctr" defTabSz="914400">
                        <a:tabLst>
                          <a:tab pos="1181100" algn="l"/>
                        </a:tabLst>
                        <a:defRPr sz="2200">
                          <a:sym typeface="Helvetica Neue"/>
                        </a:defRPr>
                      </a:pPr>
                      <a:r>
                        <a:rPr lang="en-US" altLang="zh-CN" sz="1500" b="1" kern="1200" dirty="0" smtClean="0"/>
                        <a:t>0000 0100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4"/>
                  </a:ext>
                </a:extLst>
              </a:tr>
              <a:tr h="396000">
                <a:tc>
                  <a:txBody>
                    <a:bodyPr/>
                    <a:lstStyle/>
                    <a:p>
                      <a:pPr algn="ctr" defTabSz="914400">
                        <a:tabLst>
                          <a:tab pos="1181100" algn="l"/>
                        </a:tabLst>
                        <a:defRPr sz="2200">
                          <a:sym typeface="Helvetica Neue"/>
                        </a:defRPr>
                      </a:pPr>
                      <a:r>
                        <a:rPr lang="en-US" altLang="zh-CN" sz="1500" b="1" kern="1200" dirty="0" smtClean="0"/>
                        <a:t>0000 0101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5"/>
                  </a:ext>
                </a:extLst>
              </a:tr>
              <a:tr h="396000">
                <a:tc>
                  <a:txBody>
                    <a:bodyPr/>
                    <a:lstStyle/>
                    <a:p>
                      <a:pPr algn="ctr" defTabSz="914400">
                        <a:tabLst>
                          <a:tab pos="1181100" algn="l"/>
                        </a:tabLst>
                        <a:defRPr sz="2200">
                          <a:sym typeface="Helvetica Neue"/>
                        </a:defRPr>
                      </a:pPr>
                      <a:r>
                        <a:rPr lang="en-US" altLang="zh-CN" sz="1500" b="1" kern="1200" dirty="0" smtClean="0"/>
                        <a:t>0000 0110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6"/>
                  </a:ext>
                </a:extLst>
              </a:tr>
              <a:tr h="396000">
                <a:tc>
                  <a:txBody>
                    <a:bodyPr/>
                    <a:lstStyle/>
                    <a:p>
                      <a:pPr algn="ctr" defTabSz="914400">
                        <a:tabLst>
                          <a:tab pos="1181100" algn="l"/>
                        </a:tabLst>
                        <a:defRPr sz="2200">
                          <a:sym typeface="Helvetica Neue"/>
                        </a:defRPr>
                      </a:pPr>
                      <a:r>
                        <a:rPr lang="en-US" altLang="zh-CN" sz="1500" b="1" kern="1200" dirty="0" smtClean="0"/>
                        <a:t>0000 0111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7"/>
                  </a:ext>
                </a:extLst>
              </a:tr>
              <a:tr h="396000">
                <a:tc>
                  <a:txBody>
                    <a:bodyPr/>
                    <a:lstStyle/>
                    <a:p>
                      <a:pPr algn="ctr" defTabSz="914400">
                        <a:tabLst>
                          <a:tab pos="1181100" algn="l"/>
                        </a:tabLst>
                        <a:defRPr sz="2200">
                          <a:sym typeface="Helvetica Neue"/>
                        </a:defRPr>
                      </a:pPr>
                      <a:r>
                        <a:rPr lang="en-US" altLang="zh-CN" sz="1500" b="1" kern="1200" dirty="0" smtClean="0"/>
                        <a:t>0000 1000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8"/>
                  </a:ext>
                </a:extLst>
              </a:tr>
              <a:tr h="396000">
                <a:tc>
                  <a:txBody>
                    <a:bodyPr/>
                    <a:lstStyle/>
                    <a:p>
                      <a:pPr algn="ctr" defTabSz="914400">
                        <a:tabLst>
                          <a:tab pos="1181100" algn="l"/>
                        </a:tabLst>
                        <a:defRPr sz="2200">
                          <a:sym typeface="Helvetica Neue"/>
                        </a:defRPr>
                      </a:pPr>
                      <a:r>
                        <a:rPr lang="en-US" altLang="zh-CN" sz="1500" b="1" kern="1200" dirty="0" smtClean="0"/>
                        <a:t>0000 1001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9"/>
                  </a:ext>
                </a:extLst>
              </a:tr>
            </a:tbl>
          </a:graphicData>
        </a:graphic>
      </p:graphicFrame>
      <p:sp>
        <p:nvSpPr>
          <p:cNvPr id="11" name="Arrow"/>
          <p:cNvSpPr/>
          <p:nvPr/>
        </p:nvSpPr>
        <p:spPr>
          <a:xfrm rot="16198779" flipH="1">
            <a:off x="2530386" y="4212862"/>
            <a:ext cx="3959916" cy="494038"/>
          </a:xfrm>
          <a:prstGeom prst="rightArrow">
            <a:avLst>
              <a:gd name="adj1" fmla="val 32000"/>
              <a:gd name="adj2" fmla="val 65500"/>
            </a:avLst>
          </a:prstGeom>
          <a:solidFill>
            <a:schemeClr val="accent3">
              <a:lumMod val="65000"/>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graphicFrame>
        <p:nvGraphicFramePr>
          <p:cNvPr id="12" name="Table"/>
          <p:cNvGraphicFramePr/>
          <p:nvPr>
            <p:extLst>
              <p:ext uri="{D42A27DB-BD31-4B8C-83A1-F6EECF244321}">
                <p14:modId xmlns:p14="http://schemas.microsoft.com/office/powerpoint/2010/main" val="1866091254"/>
              </p:ext>
            </p:extLst>
          </p:nvPr>
        </p:nvGraphicFramePr>
        <p:xfrm>
          <a:off x="5513926" y="2479835"/>
          <a:ext cx="1651099" cy="3960000"/>
        </p:xfrm>
        <a:graphic>
          <a:graphicData uri="http://schemas.openxmlformats.org/drawingml/2006/table">
            <a:tbl>
              <a:tblPr bandRow="1">
                <a:tableStyleId>{00A15C55-8517-42AA-B614-E9B94910E393}</a:tableStyleId>
              </a:tblPr>
              <a:tblGrid>
                <a:gridCol w="1651099">
                  <a:extLst>
                    <a:ext uri="{9D8B030D-6E8A-4147-A177-3AD203B41FA5}">
                      <a16:colId xmlns:a16="http://schemas.microsoft.com/office/drawing/2014/main" val="20000"/>
                    </a:ext>
                  </a:extLst>
                </a:gridCol>
              </a:tblGrid>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0</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0"/>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1</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1"/>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2</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2"/>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3</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3"/>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4</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4"/>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5</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5"/>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6</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6"/>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7</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7"/>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8</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8"/>
                  </a:ext>
                </a:extLst>
              </a:tr>
              <a:tr h="396000">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9</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9"/>
                  </a:ext>
                </a:extLst>
              </a:tr>
            </a:tbl>
          </a:graphicData>
        </a:graphic>
      </p:graphicFrame>
      <p:sp>
        <p:nvSpPr>
          <p:cNvPr id="14" name="内存"/>
          <p:cNvSpPr txBox="1"/>
          <p:nvPr/>
        </p:nvSpPr>
        <p:spPr>
          <a:xfrm>
            <a:off x="5926310" y="1962913"/>
            <a:ext cx="790281" cy="5030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4700"/>
            </a:lvl1pPr>
          </a:lstStyle>
          <a:p>
            <a:r>
              <a:rPr lang="zh-CN" altLang="en-US" sz="2800" b="1" dirty="0"/>
              <a:t>地址</a:t>
            </a:r>
            <a:endParaRPr sz="2800" b="1" dirty="0"/>
          </a:p>
        </p:txBody>
      </p:sp>
      <p:sp>
        <p:nvSpPr>
          <p:cNvPr id="15" name="灯片编号占位符 1"/>
          <p:cNvSpPr txBox="1">
            <a:spLocks/>
          </p:cNvSpPr>
          <p:nvPr/>
        </p:nvSpPr>
        <p:spPr bwMode="auto">
          <a:xfrm>
            <a:off x="6551695" y="6137152"/>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B9C957E8-67D0-4D6B-9E2E-E0F6059B356C}" type="slidenum">
              <a:rPr lang="en-US" altLang="zh-CN" smtClean="0"/>
              <a:pPr/>
              <a:t>9</a:t>
            </a:fld>
            <a:endParaRPr lang="en-US" altLang="zh-CN"/>
          </a:p>
        </p:txBody>
      </p:sp>
      <p:graphicFrame>
        <p:nvGraphicFramePr>
          <p:cNvPr id="16" name="Table"/>
          <p:cNvGraphicFramePr/>
          <p:nvPr>
            <p:extLst>
              <p:ext uri="{D42A27DB-BD31-4B8C-83A1-F6EECF244321}">
                <p14:modId xmlns:p14="http://schemas.microsoft.com/office/powerpoint/2010/main" val="2249708482"/>
              </p:ext>
            </p:extLst>
          </p:nvPr>
        </p:nvGraphicFramePr>
        <p:xfrm>
          <a:off x="4788024" y="2479835"/>
          <a:ext cx="737963" cy="3960000"/>
        </p:xfrm>
        <a:graphic>
          <a:graphicData uri="http://schemas.openxmlformats.org/drawingml/2006/table">
            <a:tbl>
              <a:tblPr bandRow="1">
                <a:tableStyleId>{00A15C55-8517-42AA-B614-E9B94910E393}</a:tableStyleId>
              </a:tblPr>
              <a:tblGrid>
                <a:gridCol w="737963">
                  <a:extLst>
                    <a:ext uri="{9D8B030D-6E8A-4147-A177-3AD203B41FA5}">
                      <a16:colId xmlns:a16="http://schemas.microsoft.com/office/drawing/2014/main" val="20000"/>
                    </a:ext>
                  </a:extLst>
                </a:gridCol>
              </a:tblGrid>
              <a:tr h="396000">
                <a:tc>
                  <a:txBody>
                    <a:bodyPr/>
                    <a:lstStyle/>
                    <a:p>
                      <a:pPr algn="ctr" defTabSz="914400">
                        <a:defRPr sz="1800"/>
                      </a:pPr>
                      <a:r>
                        <a:rPr lang="en-US" altLang="zh-CN" sz="1500" b="1" dirty="0" smtClean="0">
                          <a:sym typeface="Helvetica Neue"/>
                        </a:rPr>
                        <a:t>a[0]</a:t>
                      </a:r>
                      <a:endParaRPr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0"/>
                  </a:ext>
                </a:extLst>
              </a:tr>
              <a:tr h="396000">
                <a:tc>
                  <a:txBody>
                    <a:bodyPr/>
                    <a:lstStyle/>
                    <a:p>
                      <a:pPr algn="ctr" defTabSz="914400">
                        <a:defRPr sz="1800"/>
                      </a:pPr>
                      <a:r>
                        <a:rPr lang="en-US" altLang="zh-CN" sz="1500" b="1" dirty="0" smtClean="0">
                          <a:sym typeface="Helvetica Neue"/>
                        </a:rPr>
                        <a:t>a[1]</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1"/>
                  </a:ext>
                </a:extLst>
              </a:tr>
              <a:tr h="396000">
                <a:tc>
                  <a:txBody>
                    <a:bodyPr/>
                    <a:lstStyle/>
                    <a:p>
                      <a:pPr algn="ctr" defTabSz="914400">
                        <a:defRPr sz="1800"/>
                      </a:pPr>
                      <a:r>
                        <a:rPr lang="en-US" altLang="zh-CN" sz="1500" b="1" dirty="0" smtClean="0">
                          <a:sym typeface="Helvetica Neue"/>
                        </a:rPr>
                        <a:t>a[2]</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2"/>
                  </a:ext>
                </a:extLst>
              </a:tr>
              <a:tr h="396000">
                <a:tc>
                  <a:txBody>
                    <a:bodyPr/>
                    <a:lstStyle/>
                    <a:p>
                      <a:pPr algn="ctr" defTabSz="914400">
                        <a:defRPr sz="1800"/>
                      </a:pPr>
                      <a:r>
                        <a:rPr lang="en-US" altLang="zh-CN" sz="1500" b="1" dirty="0" smtClean="0">
                          <a:sym typeface="Helvetica Neue"/>
                        </a:rPr>
                        <a:t>a[3]</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3"/>
                  </a:ext>
                </a:extLst>
              </a:tr>
              <a:tr h="396000">
                <a:tc>
                  <a:txBody>
                    <a:bodyPr/>
                    <a:lstStyle/>
                    <a:p>
                      <a:pPr algn="ctr" defTabSz="914400">
                        <a:defRPr sz="1800"/>
                      </a:pPr>
                      <a:r>
                        <a:rPr lang="en-US" altLang="zh-CN" sz="1500" b="1" dirty="0" smtClean="0">
                          <a:sym typeface="Helvetica Neue"/>
                        </a:rPr>
                        <a:t>a[4]</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4"/>
                  </a:ext>
                </a:extLst>
              </a:tr>
              <a:tr h="396000">
                <a:tc>
                  <a:txBody>
                    <a:bodyPr/>
                    <a:lstStyle/>
                    <a:p>
                      <a:pPr algn="ctr" defTabSz="914400">
                        <a:defRPr sz="1800"/>
                      </a:pPr>
                      <a:r>
                        <a:rPr lang="en-US" altLang="zh-CN" sz="1500" b="1" dirty="0" smtClean="0">
                          <a:sym typeface="Helvetica Neue"/>
                        </a:rPr>
                        <a:t>a[5]</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5"/>
                  </a:ext>
                </a:extLst>
              </a:tr>
              <a:tr h="396000">
                <a:tc>
                  <a:txBody>
                    <a:bodyPr/>
                    <a:lstStyle/>
                    <a:p>
                      <a:pPr algn="ctr" defTabSz="914400">
                        <a:defRPr sz="1800"/>
                      </a:pPr>
                      <a:r>
                        <a:rPr lang="en-US" altLang="zh-CN" sz="1500" b="1" dirty="0" smtClean="0">
                          <a:sym typeface="Helvetica Neue"/>
                        </a:rPr>
                        <a:t>a[6]</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6"/>
                  </a:ext>
                </a:extLst>
              </a:tr>
              <a:tr h="396000">
                <a:tc>
                  <a:txBody>
                    <a:bodyPr/>
                    <a:lstStyle/>
                    <a:p>
                      <a:pPr algn="ctr" defTabSz="914400">
                        <a:defRPr sz="1800"/>
                      </a:pPr>
                      <a:r>
                        <a:rPr lang="en-US" altLang="zh-CN" sz="1500" b="1" dirty="0" smtClean="0">
                          <a:sym typeface="Helvetica Neue"/>
                        </a:rPr>
                        <a:t>a[7]</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7"/>
                  </a:ext>
                </a:extLst>
              </a:tr>
              <a:tr h="396000">
                <a:tc>
                  <a:txBody>
                    <a:bodyPr/>
                    <a:lstStyle/>
                    <a:p>
                      <a:pPr algn="ctr" defTabSz="914400">
                        <a:defRPr sz="1800"/>
                      </a:pPr>
                      <a:r>
                        <a:rPr lang="en-US" altLang="zh-CN" sz="1500" b="1" dirty="0" smtClean="0">
                          <a:sym typeface="Helvetica Neue"/>
                        </a:rPr>
                        <a:t>a[8]</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8"/>
                  </a:ext>
                </a:extLst>
              </a:tr>
              <a:tr h="396000">
                <a:tc>
                  <a:txBody>
                    <a:bodyPr/>
                    <a:lstStyle/>
                    <a:p>
                      <a:pPr algn="ctr" defTabSz="914400">
                        <a:defRPr sz="1800"/>
                      </a:pPr>
                      <a:r>
                        <a:rPr lang="en-US" altLang="zh-CN" sz="1500" b="1" dirty="0" smtClean="0">
                          <a:sym typeface="Helvetica Neue"/>
                        </a:rPr>
                        <a:t>a[9]</a:t>
                      </a:r>
                      <a:endParaRPr lang="en-US" altLang="zh-CN" sz="1500" b="1" dirty="0">
                        <a:sym typeface="Helvetica Neue"/>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1410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4959</TotalTime>
  <Words>2965</Words>
  <Application>Microsoft Office PowerPoint</Application>
  <PresentationFormat>全屏显示(4:3)</PresentationFormat>
  <Paragraphs>758</Paragraphs>
  <Slides>40</Slides>
  <Notes>39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Helvetica Neue</vt:lpstr>
      <vt:lpstr>Helvetica Neue Medium</vt:lpstr>
      <vt:lpstr>等线</vt:lpstr>
      <vt:lpstr>华文行楷</vt:lpstr>
      <vt:lpstr>华文楷体</vt:lpstr>
      <vt:lpstr>楷体_GB2312</vt:lpstr>
      <vt:lpstr>宋体</vt:lpstr>
      <vt:lpstr>Arial</vt:lpstr>
      <vt:lpstr>Courier New</vt:lpstr>
      <vt:lpstr>Tahoma</vt:lpstr>
      <vt:lpstr>Times New Roman</vt:lpstr>
      <vt:lpstr>Wingdings</vt:lpstr>
      <vt:lpstr>默认设计模板</vt:lpstr>
      <vt:lpstr>高级语言程序设计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荣 生辉</cp:lastModifiedBy>
  <cp:revision>342</cp:revision>
  <dcterms:created xsi:type="dcterms:W3CDTF">2014-03-21T03:02:44Z</dcterms:created>
  <dcterms:modified xsi:type="dcterms:W3CDTF">2018-10-15T01:49:37Z</dcterms:modified>
</cp:coreProperties>
</file>