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85" r:id="rId3"/>
    <p:sldId id="674" r:id="rId4"/>
    <p:sldId id="1882" r:id="rId5"/>
    <p:sldId id="1821" r:id="rId6"/>
    <p:sldId id="1820" r:id="rId7"/>
    <p:sldId id="1819" r:id="rId8"/>
    <p:sldId id="1818" r:id="rId9"/>
    <p:sldId id="1817" r:id="rId10"/>
    <p:sldId id="1816" r:id="rId11"/>
    <p:sldId id="1815" r:id="rId12"/>
    <p:sldId id="1828" r:id="rId13"/>
    <p:sldId id="1827" r:id="rId14"/>
    <p:sldId id="1826" r:id="rId15"/>
    <p:sldId id="1825" r:id="rId16"/>
    <p:sldId id="1824" r:id="rId17"/>
    <p:sldId id="1823" r:id="rId18"/>
    <p:sldId id="1834" r:id="rId19"/>
    <p:sldId id="1835" r:id="rId20"/>
    <p:sldId id="1836" r:id="rId21"/>
    <p:sldId id="1837" r:id="rId22"/>
    <p:sldId id="1833" r:id="rId23"/>
    <p:sldId id="1832" r:id="rId24"/>
    <p:sldId id="1831" r:id="rId25"/>
    <p:sldId id="1830" r:id="rId26"/>
    <p:sldId id="1838" r:id="rId27"/>
    <p:sldId id="1829" r:id="rId28"/>
    <p:sldId id="1839" r:id="rId29"/>
    <p:sldId id="1842" r:id="rId30"/>
    <p:sldId id="1841" r:id="rId31"/>
    <p:sldId id="1843" r:id="rId32"/>
    <p:sldId id="1849" r:id="rId33"/>
    <p:sldId id="1848" r:id="rId34"/>
    <p:sldId id="1847" r:id="rId35"/>
    <p:sldId id="1850" r:id="rId36"/>
    <p:sldId id="1846" r:id="rId37"/>
    <p:sldId id="1845" r:id="rId38"/>
    <p:sldId id="1851" r:id="rId39"/>
    <p:sldId id="1852" r:id="rId40"/>
    <p:sldId id="1855" r:id="rId41"/>
    <p:sldId id="1854" r:id="rId42"/>
    <p:sldId id="1858" r:id="rId43"/>
    <p:sldId id="1859" r:id="rId44"/>
    <p:sldId id="1860" r:id="rId45"/>
    <p:sldId id="1853" r:id="rId46"/>
    <p:sldId id="1856" r:id="rId47"/>
    <p:sldId id="1865" r:id="rId48"/>
    <p:sldId id="1864" r:id="rId49"/>
    <p:sldId id="1866" r:id="rId50"/>
    <p:sldId id="1863" r:id="rId51"/>
    <p:sldId id="1868" r:id="rId52"/>
    <p:sldId id="1867" r:id="rId53"/>
    <p:sldId id="1872" r:id="rId54"/>
    <p:sldId id="1871" r:id="rId55"/>
    <p:sldId id="1874" r:id="rId56"/>
    <p:sldId id="1873" r:id="rId57"/>
    <p:sldId id="1876" r:id="rId58"/>
    <p:sldId id="1880" r:id="rId59"/>
    <p:sldId id="1879" r:id="rId60"/>
    <p:sldId id="1878" r:id="rId61"/>
    <p:sldId id="1875" r:id="rId62"/>
    <p:sldId id="1877" r:id="rId63"/>
    <p:sldId id="1881" r:id="rId64"/>
    <p:sldId id="1895" r:id="rId65"/>
    <p:sldId id="1896" r:id="rId66"/>
    <p:sldId id="1897" r:id="rId67"/>
    <p:sldId id="1898" r:id="rId68"/>
    <p:sldId id="1899" r:id="rId69"/>
    <p:sldId id="1900" r:id="rId70"/>
    <p:sldId id="1901" r:id="rId71"/>
    <p:sldId id="1904" r:id="rId72"/>
    <p:sldId id="1903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4181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5267" autoAdjust="0"/>
  </p:normalViewPr>
  <p:slideViewPr>
    <p:cSldViewPr>
      <p:cViewPr varScale="1">
        <p:scale>
          <a:sx n="105" d="100"/>
          <a:sy n="105" d="100"/>
        </p:scale>
        <p:origin x="14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06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573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006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186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259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121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185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089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819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93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3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56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296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098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238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633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861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085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688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112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35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073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996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392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300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778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858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565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311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585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949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94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019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741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493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1569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390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7057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324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485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620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79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99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9706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3783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4535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9515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9216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1068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1758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805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4590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9756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3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4925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8572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0930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756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6452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963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6966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7405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39336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64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85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29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9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77185" y="4011285"/>
            <a:ext cx="2339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120" y="1756853"/>
            <a:ext cx="7858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前面只是建立了一个结构体类型，它相当于一个模型，并没有定义变量，其中并无具体数据，系统对之也不分配存储单元。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相当于设计好了图纸，但并未建成具体的房屋。为了能在程序中使用结构体类型的数据，</a:t>
            </a:r>
            <a:r>
              <a:rPr lang="zh-CN" altLang="zh-CN" b="1" u="sng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应当定义结构体类型的变量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，并在其中存放具体的数据。</a:t>
            </a:r>
            <a:endParaRPr lang="zh-CN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01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1560" y="1967162"/>
            <a:ext cx="7858125" cy="335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先声明结构体类型，再定义该类型变量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声明结构体类型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 Student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可以用它来定义变量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struct Student  student1,student2;</a:t>
            </a:r>
            <a:endParaRPr lang="en-US" altLang="zh-CN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683568" y="4669441"/>
            <a:ext cx="3143250" cy="828737"/>
          </a:xfrm>
          <a:prstGeom prst="wedgeRoundRectCallout">
            <a:avLst>
              <a:gd name="adj1" fmla="val -20735"/>
              <a:gd name="adj2" fmla="val -10077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结构体类型名</a:t>
            </a:r>
            <a:endParaRPr lang="zh-CN" altLang="en-US" sz="32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3959786" y="4733828"/>
            <a:ext cx="3143250" cy="785813"/>
          </a:xfrm>
          <a:prstGeom prst="wedgeRoundRectCallout">
            <a:avLst>
              <a:gd name="adj1" fmla="val -19863"/>
              <a:gd name="adj2" fmla="val -11590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结构体变量名</a:t>
            </a:r>
            <a:r>
              <a:rPr lang="en-US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zh-CN" sz="32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825872" y="4149080"/>
            <a:ext cx="194592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3059832" y="4145139"/>
            <a:ext cx="2376264" cy="3941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481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12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6153" y="1647119"/>
            <a:ext cx="7858125" cy="335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先声明结构体类型，再定义该类型变量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声明结构体类型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Student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可以用它来定义变量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Student  student1,student2;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03179"/>
              </p:ext>
            </p:extLst>
          </p:nvPr>
        </p:nvGraphicFramePr>
        <p:xfrm>
          <a:off x="421840" y="4718932"/>
          <a:ext cx="8215313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10001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Zhang </a:t>
                      </a:r>
                      <a:r>
                        <a:rPr lang="en-US" altLang="zh-CN" sz="2800" dirty="0" err="1" smtClean="0">
                          <a:solidFill>
                            <a:srgbClr val="00B050"/>
                          </a:solidFill>
                        </a:rPr>
                        <a:t>Xin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90.5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Shanghai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9"/>
          <p:cNvSpPr txBox="1"/>
          <p:nvPr/>
        </p:nvSpPr>
        <p:spPr>
          <a:xfrm>
            <a:off x="493278" y="4147432"/>
            <a:ext cx="21431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student1</a:t>
            </a:r>
            <a:endParaRPr lang="zh-CN" altLang="en-US" sz="2800" b="1" dirty="0">
              <a:solidFill>
                <a:srgbClr val="9D138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1090"/>
              </p:ext>
            </p:extLst>
          </p:nvPr>
        </p:nvGraphicFramePr>
        <p:xfrm>
          <a:off x="421840" y="6004807"/>
          <a:ext cx="8215313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10002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Wang Li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98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B050"/>
                          </a:solidFill>
                        </a:rPr>
                        <a:t>Beijing</a:t>
                      </a:r>
                      <a:endParaRPr lang="zh-CN" alt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493278" y="5433307"/>
            <a:ext cx="21431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student2</a:t>
            </a:r>
            <a:endParaRPr lang="zh-CN" altLang="en-US" sz="2800" b="1" dirty="0">
              <a:solidFill>
                <a:srgbClr val="9D138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6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5794" y="1720850"/>
            <a:ext cx="80327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在声明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结构体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类型的同时定义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结构体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Student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num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char name[20];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char sex;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age; 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float score;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char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addr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[30];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student1,student2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sz="24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8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2925" y="1964909"/>
            <a:ext cx="81438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不指定类型名而直接定义结构体类型变量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其一般形式为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struct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{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成员表列 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变量名表列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指定了一个无名的结构体类型 。</a:t>
            </a:r>
            <a:endParaRPr lang="en-US" altLang="zh-CN" sz="24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6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967162"/>
            <a:ext cx="78581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结构体类型与结构体变量是不同的概念，不要混同。只能对变量赋值、存取或运算，而不能对一个类型赋值、存取或运算。在编译时，对类型是不分配空间的，只对变量分配空间。</a:t>
            </a:r>
          </a:p>
        </p:txBody>
      </p:sp>
    </p:spTree>
    <p:extLst>
      <p:ext uri="{BB962C8B-B14F-4D97-AF65-F5344CB8AC3E}">
        <p14:creationId xmlns:p14="http://schemas.microsoft.com/office/powerpoint/2010/main" val="25262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7240" y="1967162"/>
            <a:ext cx="800100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结构体类型中的成员名可以与程序中的变量名相同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但二者不代表同一对象。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对结构体变量中的成员（即"域"），可以单独使用，它的作用与地位相当于普通变量。</a:t>
            </a:r>
            <a:endParaRPr lang="en-US" altLang="zh-CN" sz="24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1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03704" y="1738851"/>
            <a:ext cx="8153400" cy="48720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把一个学生的信息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包括学号、姓名、性别、住址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放在一个结构体变量中，然后输出这个学生的信息。</a:t>
            </a: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自己建立一个结构体类型，包括有关学生信息的各成员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用它定义结构体变量，同时赋以初值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输出该结构体变量的各成员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9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20011" y="1571699"/>
            <a:ext cx="7032309" cy="48816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{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long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;      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char name[20];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char sex;            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char </a:t>
            </a:r>
            <a:r>
              <a:rPr lang="en-US" altLang="zh-CN" sz="2800" dirty="0" err="1" smtClean="0"/>
              <a:t>addr</a:t>
            </a:r>
            <a:r>
              <a:rPr lang="en-US" altLang="zh-CN" sz="2800" dirty="0" smtClean="0"/>
              <a:t>[20];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}a={10101,"Li </a:t>
            </a:r>
            <a:r>
              <a:rPr lang="en-US" altLang="zh-CN" sz="2800" dirty="0" err="1" smtClean="0"/>
              <a:t>Lin",'M</a:t>
            </a:r>
            <a:r>
              <a:rPr lang="en-US" altLang="zh-CN" sz="2800" dirty="0" smtClean="0"/>
              <a:t>', "123 Beijing Road"};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("NO.:%</a:t>
            </a:r>
            <a:r>
              <a:rPr lang="en-US" altLang="zh-CN" sz="2800" dirty="0" err="1" smtClean="0"/>
              <a:t>ld</a:t>
            </a:r>
            <a:r>
              <a:rPr lang="en-US" altLang="zh-CN" sz="2800" dirty="0" smtClean="0"/>
              <a:t>\n name:%s\n                   sex:%c\n address:%s\n",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a.num,a.name,a.sex,a.addr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25734" y="4214885"/>
            <a:ext cx="1015352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 flipV="1">
            <a:off x="1125736" y="2526122"/>
            <a:ext cx="8651" cy="167340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5" y="4693740"/>
            <a:ext cx="476726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323348" y="4214885"/>
            <a:ext cx="1015352" cy="4286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 flipV="1">
            <a:off x="2323348" y="2962375"/>
            <a:ext cx="8654" cy="1237153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419872" y="4199528"/>
            <a:ext cx="504056" cy="428625"/>
          </a:xfrm>
          <a:prstGeom prst="rect">
            <a:avLst/>
          </a:prstGeom>
          <a:noFill/>
          <a:ln w="38100" algn="ctr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7" name="直接箭头连接符 26"/>
          <p:cNvCxnSpPr>
            <a:cxnSpLocks noChangeShapeType="1"/>
          </p:cNvCxnSpPr>
          <p:nvPr/>
        </p:nvCxnSpPr>
        <p:spPr bwMode="auto">
          <a:xfrm flipH="1" flipV="1">
            <a:off x="2411760" y="3429000"/>
            <a:ext cx="1016766" cy="755171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211960" y="4199528"/>
            <a:ext cx="2808312" cy="428625"/>
          </a:xfrm>
          <a:prstGeom prst="rect">
            <a:avLst/>
          </a:prstGeom>
          <a:noFill/>
          <a:ln w="381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 flipH="1" flipV="1">
            <a:off x="2871611" y="3934176"/>
            <a:ext cx="1362405" cy="265352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12"/>
          <p:cNvSpPr txBox="1"/>
          <p:nvPr/>
        </p:nvSpPr>
        <p:spPr>
          <a:xfrm>
            <a:off x="928250" y="4138915"/>
            <a:ext cx="428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{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4" name="TextBox 15"/>
          <p:cNvSpPr txBox="1"/>
          <p:nvPr/>
        </p:nvSpPr>
        <p:spPr>
          <a:xfrm>
            <a:off x="6953399" y="4119635"/>
            <a:ext cx="428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}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608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6" grpId="0" animBg="1"/>
      <p:bldP spid="28" grpId="0" animBg="1"/>
      <p:bldP spid="33" grpId="0"/>
      <p:bldP spid="33" grpId="1"/>
      <p:bldP spid="34" grpId="0"/>
      <p:bldP spid="3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20011" y="1571699"/>
            <a:ext cx="7032309" cy="48816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{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long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;  	char name[20];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char sex;    	char </a:t>
            </a:r>
            <a:r>
              <a:rPr lang="en-US" altLang="zh-CN" sz="2800" dirty="0" err="1" smtClean="0"/>
              <a:t>addr</a:t>
            </a:r>
            <a:r>
              <a:rPr lang="en-US" altLang="zh-CN" sz="2800" dirty="0" smtClean="0"/>
              <a:t>[20];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}a={10101,"Li </a:t>
            </a:r>
            <a:r>
              <a:rPr lang="en-US" altLang="zh-CN" sz="2800" dirty="0" err="1" smtClean="0"/>
              <a:t>Lin",'M</a:t>
            </a:r>
            <a:r>
              <a:rPr lang="en-US" altLang="zh-CN" sz="2800" dirty="0" smtClean="0"/>
              <a:t>', "123 Beijing Road"};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18" name="TextBox 16"/>
          <p:cNvSpPr txBox="1"/>
          <p:nvPr/>
        </p:nvSpPr>
        <p:spPr>
          <a:xfrm>
            <a:off x="837003" y="3789040"/>
            <a:ext cx="40719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a.num=10010; 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对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837003" y="4431978"/>
            <a:ext cx="5000625" cy="519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Verdana" panose="020B0604030504040204" pitchFamily="34" charset="0"/>
              </a:rPr>
              <a:t>printf("%s\n",a);  </a:t>
            </a:r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不对</a:t>
            </a:r>
          </a:p>
        </p:txBody>
      </p:sp>
    </p:spTree>
    <p:extLst>
      <p:ext uri="{BB962C8B-B14F-4D97-AF65-F5344CB8AC3E}">
        <p14:creationId xmlns:p14="http://schemas.microsoft.com/office/powerpoint/2010/main" val="41445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结构体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052736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1958" y="1322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定义和使用结构体变量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1772816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71" y="187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使用结构体数组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2492896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2523" y="1316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结构体指针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3212976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2297" y="1869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用指针处理链表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74" name="Group 199"/>
          <p:cNvGrpSpPr>
            <a:grpSpLocks/>
          </p:cNvGrpSpPr>
          <p:nvPr/>
        </p:nvGrpSpPr>
        <p:grpSpPr bwMode="auto">
          <a:xfrm>
            <a:off x="1835150" y="3925691"/>
            <a:ext cx="5410200" cy="665162"/>
            <a:chOff x="1152" y="1275"/>
            <a:chExt cx="3408" cy="419"/>
          </a:xfrm>
        </p:grpSpPr>
        <p:grpSp>
          <p:nvGrpSpPr>
            <p:cNvPr id="75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79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1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76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05"/>
            <p:cNvSpPr txBox="1">
              <a:spLocks noChangeArrowheads="1"/>
            </p:cNvSpPr>
            <p:nvPr/>
          </p:nvSpPr>
          <p:spPr bwMode="auto">
            <a:xfrm>
              <a:off x="2523" y="1311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共用体类型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78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207"/>
          <p:cNvGrpSpPr>
            <a:grpSpLocks/>
          </p:cNvGrpSpPr>
          <p:nvPr/>
        </p:nvGrpSpPr>
        <p:grpSpPr bwMode="auto">
          <a:xfrm>
            <a:off x="1835150" y="4645771"/>
            <a:ext cx="5410200" cy="665163"/>
            <a:chOff x="1152" y="1851"/>
            <a:chExt cx="3408" cy="419"/>
          </a:xfrm>
        </p:grpSpPr>
        <p:grpSp>
          <p:nvGrpSpPr>
            <p:cNvPr id="83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87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9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84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2485" y="1876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使用枚举类型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86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98" name="Group 199"/>
          <p:cNvGrpSpPr>
            <a:grpSpLocks/>
          </p:cNvGrpSpPr>
          <p:nvPr/>
        </p:nvGrpSpPr>
        <p:grpSpPr bwMode="auto">
          <a:xfrm>
            <a:off x="1835150" y="5390965"/>
            <a:ext cx="5410200" cy="665162"/>
            <a:chOff x="1152" y="1275"/>
            <a:chExt cx="3408" cy="419"/>
          </a:xfrm>
        </p:grpSpPr>
        <p:grpSp>
          <p:nvGrpSpPr>
            <p:cNvPr id="99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3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4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0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1" name="Text Box 205"/>
            <p:cNvSpPr txBox="1">
              <a:spLocks noChangeArrowheads="1"/>
            </p:cNvSpPr>
            <p:nvPr/>
          </p:nvSpPr>
          <p:spPr bwMode="auto">
            <a:xfrm>
              <a:off x="1958" y="1322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</a:t>
              </a:r>
              <a:r>
                <a:rPr kumimoji="0" lang="en-US" altLang="zh-CN" sz="2800" dirty="0" err="1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typedef</a:t>
              </a: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声明新类型名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02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20011" y="1571699"/>
            <a:ext cx="7032309" cy="48816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{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long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; 	char name[20];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char sex;  	char </a:t>
            </a:r>
            <a:r>
              <a:rPr lang="en-US" altLang="zh-CN" sz="2800" dirty="0" err="1" smtClean="0"/>
              <a:t>addr</a:t>
            </a:r>
            <a:r>
              <a:rPr lang="en-US" altLang="zh-CN" sz="2800" dirty="0" smtClean="0"/>
              <a:t>[20];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}a={10101,"Li </a:t>
            </a:r>
            <a:r>
              <a:rPr lang="en-US" altLang="zh-CN" sz="2800" dirty="0" err="1" smtClean="0"/>
              <a:t>Lin",'M</a:t>
            </a:r>
            <a:r>
              <a:rPr lang="en-US" altLang="zh-CN" sz="2800" dirty="0" smtClean="0"/>
              <a:t>', "123 Beijing Road"};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9" name="TextBox 16"/>
          <p:cNvSpPr txBox="1"/>
          <p:nvPr/>
        </p:nvSpPr>
        <p:spPr>
          <a:xfrm>
            <a:off x="1043037" y="4204142"/>
            <a:ext cx="25003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b=a; 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对</a:t>
            </a:r>
          </a:p>
        </p:txBody>
      </p:sp>
      <p:sp>
        <p:nvSpPr>
          <p:cNvPr id="11" name="TextBox 17"/>
          <p:cNvSpPr txBox="1"/>
          <p:nvPr/>
        </p:nvSpPr>
        <p:spPr>
          <a:xfrm>
            <a:off x="971600" y="3717032"/>
            <a:ext cx="41433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struct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Student b;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1043037" y="4691252"/>
            <a:ext cx="33575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b.num++; 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对</a:t>
            </a:r>
          </a:p>
        </p:txBody>
      </p:sp>
    </p:spTree>
    <p:extLst>
      <p:ext uri="{BB962C8B-B14F-4D97-AF65-F5344CB8AC3E}">
        <p14:creationId xmlns:p14="http://schemas.microsoft.com/office/powerpoint/2010/main" val="33909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20011" y="1571699"/>
            <a:ext cx="7032309" cy="48816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{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long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;  	char name[20];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char sex;  	char </a:t>
            </a:r>
            <a:r>
              <a:rPr lang="en-US" altLang="zh-CN" sz="2800" dirty="0" err="1" smtClean="0"/>
              <a:t>addr</a:t>
            </a:r>
            <a:r>
              <a:rPr lang="en-US" altLang="zh-CN" sz="2800" dirty="0" smtClean="0"/>
              <a:t>[20];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}a={10101,"Li </a:t>
            </a:r>
            <a:r>
              <a:rPr lang="en-US" altLang="zh-CN" sz="2800" dirty="0" err="1" smtClean="0"/>
              <a:t>Lin",'M</a:t>
            </a:r>
            <a:r>
              <a:rPr lang="en-US" altLang="zh-CN" sz="2800" dirty="0" smtClean="0"/>
              <a:t>', "123 Beijing Road"};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14" name="TextBox 16"/>
          <p:cNvSpPr txBox="1"/>
          <p:nvPr/>
        </p:nvSpPr>
        <p:spPr>
          <a:xfrm>
            <a:off x="683568" y="3789040"/>
            <a:ext cx="7143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scanf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(</a:t>
            </a:r>
            <a:r>
              <a:rPr lang="zh-CN" altLang="zh-CN" sz="2800" b="1" dirty="0">
                <a:solidFill>
                  <a:srgbClr val="0000CC"/>
                </a:solidFill>
                <a:latin typeface="+mn-lt"/>
                <a:ea typeface="+mn-ea"/>
              </a:rPr>
              <a:t>″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%ld</a:t>
            </a:r>
            <a:r>
              <a:rPr lang="zh-CN" altLang="zh-CN" sz="2800" b="1" dirty="0">
                <a:solidFill>
                  <a:srgbClr val="0000CC"/>
                </a:solidFill>
                <a:latin typeface="+mn-lt"/>
                <a:ea typeface="+mn-ea"/>
              </a:rPr>
              <a:t>″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,&amp;a.num); 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对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683568" y="4360540"/>
            <a:ext cx="50720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printf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(</a:t>
            </a:r>
            <a:r>
              <a:rPr lang="zh-CN" altLang="zh-CN" sz="2800" b="1" dirty="0">
                <a:solidFill>
                  <a:srgbClr val="0000CC"/>
                </a:solidFill>
                <a:latin typeface="+mn-lt"/>
                <a:ea typeface="+mn-ea"/>
              </a:rPr>
              <a:t>″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%o</a:t>
            </a:r>
            <a:r>
              <a:rPr lang="zh-CN" altLang="zh-CN" sz="2800" b="1" dirty="0">
                <a:solidFill>
                  <a:srgbClr val="0000CC"/>
                </a:solidFill>
                <a:latin typeface="+mn-lt"/>
                <a:ea typeface="+mn-ea"/>
              </a:rPr>
              <a:t>″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,&amp;a); 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对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683568" y="4932040"/>
            <a:ext cx="7500938" cy="519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  <a:latin typeface="Verdana" panose="020B0604030504040204" pitchFamily="34" charset="0"/>
              </a:rPr>
              <a:t>scanf("%ld,%s,%c,%s\n",&amp;a); </a:t>
            </a:r>
            <a:r>
              <a:rPr lang="zh-CN" altLang="en-US" sz="2800" b="1">
                <a:solidFill>
                  <a:srgbClr val="FF0000"/>
                </a:solidFill>
                <a:latin typeface="Verdana" panose="020B0604030504040204" pitchFamily="34" charset="0"/>
              </a:rPr>
              <a:t>错</a:t>
            </a:r>
          </a:p>
        </p:txBody>
      </p:sp>
    </p:spTree>
    <p:extLst>
      <p:ext uri="{BB962C8B-B14F-4D97-AF65-F5344CB8AC3E}">
        <p14:creationId xmlns:p14="http://schemas.microsoft.com/office/powerpoint/2010/main" val="41962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5849" y="1647119"/>
            <a:ext cx="5638320" cy="3649017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2800" dirty="0" smtClean="0">
                <a:solidFill>
                  <a:srgbClr val="00B050"/>
                </a:solidFill>
              </a:rPr>
              <a:t> Date </a:t>
            </a:r>
            <a:r>
              <a:rPr lang="zh-CN" altLang="zh-CN" sz="2800" dirty="0" smtClean="0">
                <a:solidFill>
                  <a:srgbClr val="00B050"/>
                </a:solidFill>
              </a:rPr>
              <a:t>　　　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   { 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800" dirty="0" smtClean="0">
                <a:solidFill>
                  <a:srgbClr val="00B050"/>
                </a:solidFill>
              </a:rPr>
              <a:t> month;</a:t>
            </a:r>
            <a:r>
              <a:rPr lang="zh-CN" altLang="zh-CN" sz="2800" dirty="0" smtClean="0">
                <a:solidFill>
                  <a:srgbClr val="00B05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800" dirty="0" smtClean="0">
                <a:solidFill>
                  <a:srgbClr val="00B050"/>
                </a:solidFill>
              </a:rPr>
              <a:t> day;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800" dirty="0" smtClean="0">
                <a:solidFill>
                  <a:srgbClr val="00B050"/>
                </a:solidFill>
              </a:rPr>
              <a:t> year;</a:t>
            </a:r>
            <a:r>
              <a:rPr lang="zh-CN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};</a:t>
            </a:r>
            <a:endParaRPr lang="zh-CN" altLang="zh-CN" sz="2800" dirty="0" smtClean="0">
              <a:solidFill>
                <a:srgbClr val="00B050"/>
              </a:solidFill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zh-CN" altLang="zh-CN" sz="2800" dirty="0" smtClean="0"/>
              <a:t>　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 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zh-CN" altLang="zh-CN" sz="2800" dirty="0" smtClean="0"/>
              <a:t>　</a:t>
            </a:r>
            <a:r>
              <a:rPr lang="en-US" altLang="zh-CN" sz="2800" dirty="0" smtClean="0"/>
              <a:t>{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num;char</a:t>
            </a:r>
            <a:r>
              <a:rPr lang="en-US" altLang="zh-CN" sz="2800" dirty="0" smtClean="0"/>
              <a:t> name[20];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char </a:t>
            </a:r>
            <a:r>
              <a:rPr lang="en-US" altLang="zh-CN" sz="2800" dirty="0" err="1" smtClean="0"/>
              <a:t>sex;int</a:t>
            </a:r>
            <a:r>
              <a:rPr lang="en-US" altLang="zh-CN" sz="2800" dirty="0" smtClean="0"/>
              <a:t> age;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2800" dirty="0" smtClean="0">
                <a:solidFill>
                  <a:srgbClr val="00B050"/>
                </a:solidFill>
              </a:rPr>
              <a:t> Date </a:t>
            </a:r>
            <a:r>
              <a:rPr lang="en-US" altLang="zh-CN" sz="2800" dirty="0" smtClean="0"/>
              <a:t>birthday;</a:t>
            </a:r>
            <a:r>
              <a:rPr lang="zh-CN" altLang="zh-CN" sz="2800" dirty="0" smtClean="0"/>
              <a:t> 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char </a:t>
            </a:r>
            <a:r>
              <a:rPr lang="en-US" altLang="zh-CN" sz="2800" dirty="0" err="1" smtClean="0"/>
              <a:t>addr</a:t>
            </a:r>
            <a:r>
              <a:rPr lang="en-US" altLang="zh-CN" sz="2800" dirty="0" smtClean="0"/>
              <a:t>[30];</a:t>
            </a:r>
            <a:r>
              <a:rPr lang="zh-CN" altLang="zh-CN" sz="2800" dirty="0" smtClean="0"/>
              <a:t>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zh-CN" altLang="zh-CN" sz="2800" dirty="0" smtClean="0"/>
              <a:t>　</a:t>
            </a:r>
            <a:r>
              <a:rPr lang="en-US" altLang="zh-CN" sz="2800" dirty="0" smtClean="0"/>
              <a:t>}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;</a:t>
            </a:r>
            <a:endParaRPr lang="zh-CN" alt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67944" y="4411340"/>
            <a:ext cx="60721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a.birthday.month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=12; 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4839965"/>
            <a:ext cx="60721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a.age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=10;   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b.age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=9;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944" y="5268590"/>
            <a:ext cx="50720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sum=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a.age+b.age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; 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对</a:t>
            </a:r>
          </a:p>
        </p:txBody>
      </p:sp>
    </p:spTree>
    <p:extLst>
      <p:ext uri="{BB962C8B-B14F-4D97-AF65-F5344CB8AC3E}">
        <p14:creationId xmlns:p14="http://schemas.microsoft.com/office/powerpoint/2010/main" val="1563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17240" y="1656271"/>
            <a:ext cx="8153400" cy="470574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输入两个学生的学号、姓名和成绩，输出成绩较高学生的学号、姓名和成绩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定义两个结构相同的结构体变量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student1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student2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分别输入两个学生的学号、姓名和成绩；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比较两个学生的成绩，如果学生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的成绩高于学生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，就输出学生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的全部信息，如果学生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的成绩高于学生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，就输出学生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的全部信息。如果二者相等，输出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个学生的全部信息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17240" y="1700808"/>
            <a:ext cx="6408514" cy="4299371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        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char name[20];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float score;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}</a:t>
            </a:r>
            <a:r>
              <a:rPr lang="en-US" altLang="zh-CN" sz="2800" dirty="0" smtClean="0">
                <a:solidFill>
                  <a:srgbClr val="00B050"/>
                </a:solidFill>
              </a:rPr>
              <a:t>student1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00B050"/>
                </a:solidFill>
              </a:rPr>
              <a:t>student2</a:t>
            </a:r>
            <a:r>
              <a:rPr lang="en-US" altLang="zh-CN" sz="2800" dirty="0" smtClean="0"/>
              <a:t>; 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("%d%s%f",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student1.num</a:t>
            </a:r>
            <a:r>
              <a:rPr lang="en-US" altLang="zh-CN" sz="2800" dirty="0" smtClean="0"/>
              <a:t>,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student1.name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student1.score</a:t>
            </a:r>
            <a:r>
              <a:rPr lang="en-US" altLang="zh-CN" sz="2800" dirty="0" smtClean="0"/>
              <a:t>); 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("%d%s%f",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student2.num</a:t>
            </a:r>
            <a:r>
              <a:rPr lang="en-US" altLang="zh-CN" sz="2800" dirty="0" smtClean="0"/>
              <a:t>,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student2.name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student2.score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1403648" y="3428441"/>
            <a:ext cx="1785938" cy="571500"/>
          </a:xfrm>
          <a:prstGeom prst="wedgeRoundRectCallout">
            <a:avLst>
              <a:gd name="adj1" fmla="val -56457"/>
              <a:gd name="adj2" fmla="val 164562"/>
              <a:gd name="adj3" fmla="val 16667"/>
            </a:avLst>
          </a:prstGeom>
          <a:solidFill>
            <a:srgbClr val="E1FFE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不能加</a:t>
            </a:r>
            <a:r>
              <a:rPr lang="en-US" altLang="zh-CN" sz="2800" b="1">
                <a:solidFill>
                  <a:srgbClr val="FF0000"/>
                </a:solidFill>
              </a:rPr>
              <a:t>&amp;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2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51507" y="1700808"/>
            <a:ext cx="8858250" cy="5662389"/>
          </a:xfrm>
        </p:spPr>
        <p:txBody>
          <a:bodyPr/>
          <a:lstStyle/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  if (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student1.score</a:t>
            </a:r>
            <a:r>
              <a:rPr lang="en-US" altLang="zh-CN" sz="2800" dirty="0" smtClean="0"/>
              <a:t>&gt;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student2.score</a:t>
            </a:r>
            <a:r>
              <a:rPr lang="en-US" altLang="zh-CN" sz="2800" dirty="0" smtClean="0"/>
              <a:t>)</a:t>
            </a:r>
            <a:endParaRPr lang="zh-CN" altLang="zh-CN" sz="2800" dirty="0" smtClean="0"/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 %s %6.2f\n",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9D138D"/>
                </a:solidFill>
              </a:rPr>
              <a:t>.num</a:t>
            </a:r>
            <a:r>
              <a:rPr lang="en-US" altLang="zh-CN" sz="2800" dirty="0" smtClean="0"/>
              <a:t>,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9D138D"/>
                </a:solidFill>
              </a:rPr>
              <a:t>.name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9D138D"/>
                </a:solidFill>
              </a:rPr>
              <a:t>.score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  else if (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student1.score</a:t>
            </a:r>
            <a:r>
              <a:rPr lang="en-US" altLang="zh-CN" sz="2800" dirty="0" smtClean="0"/>
              <a:t>&lt;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student2.score</a:t>
            </a:r>
            <a:r>
              <a:rPr lang="en-US" altLang="zh-CN" sz="2800" dirty="0" smtClean="0"/>
              <a:t>)</a:t>
            </a:r>
            <a:endParaRPr lang="zh-CN" altLang="zh-CN" sz="2800" dirty="0" smtClean="0"/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 %s %6.2f\n",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9D138D"/>
                </a:solidFill>
              </a:rPr>
              <a:t>.num</a:t>
            </a:r>
            <a:r>
              <a:rPr lang="en-US" altLang="zh-CN" sz="2800" dirty="0" smtClean="0"/>
              <a:t>,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9D138D"/>
                </a:solidFill>
              </a:rPr>
              <a:t>.name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9D138D"/>
                </a:solidFill>
              </a:rPr>
              <a:t>.score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  else</a:t>
            </a:r>
            <a:endParaRPr lang="zh-CN" altLang="zh-CN" sz="2800" dirty="0" smtClean="0"/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  {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 %s %6.2f\n",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9D138D"/>
                </a:solidFill>
              </a:rPr>
              <a:t>.num</a:t>
            </a:r>
            <a:r>
              <a:rPr lang="en-US" altLang="zh-CN" sz="2800" dirty="0" smtClean="0"/>
              <a:t>,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9D138D"/>
                </a:solidFill>
              </a:rPr>
              <a:t>.name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9D138D"/>
                </a:solidFill>
              </a:rPr>
              <a:t>.score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	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 %s %6.2f\n",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9D138D"/>
                </a:solidFill>
              </a:rPr>
              <a:t>.num</a:t>
            </a:r>
            <a:r>
              <a:rPr lang="en-US" altLang="zh-CN" sz="2800" dirty="0" smtClean="0"/>
              <a:t>,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9D138D"/>
                </a:solidFill>
              </a:rPr>
              <a:t>.name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9D138D"/>
                </a:solidFill>
              </a:rPr>
              <a:t>student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 smtClean="0">
                <a:solidFill>
                  <a:srgbClr val="9D138D"/>
                </a:solidFill>
              </a:rPr>
              <a:t>.score</a:t>
            </a:r>
            <a:r>
              <a:rPr lang="en-US" altLang="zh-CN" sz="2800" dirty="0" smtClean="0"/>
              <a:t>);}</a:t>
            </a:r>
            <a:endParaRPr lang="zh-CN" altLang="zh-CN" sz="2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36" y="4769761"/>
            <a:ext cx="35290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5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结构体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052736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1958" y="1322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定义和使用结构体变量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1772816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71" y="187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使用结构体数组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26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2492896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2523" y="1316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结构体指针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3212976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2297" y="1869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用指针处理链表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74" name="Group 199"/>
          <p:cNvGrpSpPr>
            <a:grpSpLocks/>
          </p:cNvGrpSpPr>
          <p:nvPr/>
        </p:nvGrpSpPr>
        <p:grpSpPr bwMode="auto">
          <a:xfrm>
            <a:off x="1835150" y="3925691"/>
            <a:ext cx="5410200" cy="665162"/>
            <a:chOff x="1152" y="1275"/>
            <a:chExt cx="3408" cy="419"/>
          </a:xfrm>
        </p:grpSpPr>
        <p:grpSp>
          <p:nvGrpSpPr>
            <p:cNvPr id="75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79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1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76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05"/>
            <p:cNvSpPr txBox="1">
              <a:spLocks noChangeArrowheads="1"/>
            </p:cNvSpPr>
            <p:nvPr/>
          </p:nvSpPr>
          <p:spPr bwMode="auto">
            <a:xfrm>
              <a:off x="2523" y="1311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共用体类型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78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207"/>
          <p:cNvGrpSpPr>
            <a:grpSpLocks/>
          </p:cNvGrpSpPr>
          <p:nvPr/>
        </p:nvGrpSpPr>
        <p:grpSpPr bwMode="auto">
          <a:xfrm>
            <a:off x="1835150" y="4645771"/>
            <a:ext cx="5410200" cy="665163"/>
            <a:chOff x="1152" y="1851"/>
            <a:chExt cx="3408" cy="419"/>
          </a:xfrm>
        </p:grpSpPr>
        <p:grpSp>
          <p:nvGrpSpPr>
            <p:cNvPr id="83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87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9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84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2485" y="1876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使用枚举类型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86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98" name="Group 199"/>
          <p:cNvGrpSpPr>
            <a:grpSpLocks/>
          </p:cNvGrpSpPr>
          <p:nvPr/>
        </p:nvGrpSpPr>
        <p:grpSpPr bwMode="auto">
          <a:xfrm>
            <a:off x="1835150" y="5390965"/>
            <a:ext cx="5410200" cy="665162"/>
            <a:chOff x="1152" y="1275"/>
            <a:chExt cx="3408" cy="419"/>
          </a:xfrm>
        </p:grpSpPr>
        <p:grpSp>
          <p:nvGrpSpPr>
            <p:cNvPr id="99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3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4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0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1" name="Text Box 205"/>
            <p:cNvSpPr txBox="1">
              <a:spLocks noChangeArrowheads="1"/>
            </p:cNvSpPr>
            <p:nvPr/>
          </p:nvSpPr>
          <p:spPr bwMode="auto">
            <a:xfrm>
              <a:off x="1958" y="1322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</a:t>
              </a:r>
              <a:r>
                <a:rPr kumimoji="0" lang="en-US" altLang="zh-CN" sz="2800" dirty="0" err="1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typedef</a:t>
              </a: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声明新类型名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02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0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3910" y="2033075"/>
            <a:ext cx="7688490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个候选人，每个选民只能投票选一人，要求编一个统计选票的程序，先后输入被选人的名字，最后输出各人得票结果。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41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872296"/>
            <a:ext cx="7500937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设一个结构体数组，数组中包含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个元素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每个元素中的信息应包括候选人的姓名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字符型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和得票数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整型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/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输入被选人的姓名，然后与数组元素中的"姓名"成员比较，如果相同，就给这个元素中的"得票数"成员的值加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 lvl="1"/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输出所有元素的信息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1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76633" y="5174991"/>
            <a:ext cx="2133600" cy="476250"/>
          </a:xfrm>
        </p:spPr>
        <p:txBody>
          <a:bodyPr/>
          <a:lstStyle/>
          <a:p>
            <a:fld id="{B9C957E8-67D0-4D6B-9E2E-E0F6059B356C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74998" y="1957994"/>
            <a:ext cx="8429625" cy="428625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Person        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 char name[20];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count;            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}leader[3]={</a:t>
            </a:r>
            <a:r>
              <a:rPr lang="en-US" altLang="zh-CN" sz="2800" dirty="0" smtClean="0">
                <a:solidFill>
                  <a:srgbClr val="9D138D"/>
                </a:solidFill>
              </a:rPr>
              <a:t>"Li",0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00B050"/>
                </a:solidFill>
              </a:rPr>
              <a:t>"Zhang",0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0000CC"/>
                </a:solidFill>
              </a:rPr>
              <a:t>"Sun",0</a:t>
            </a:r>
            <a:r>
              <a:rPr lang="en-US" altLang="zh-CN" sz="2800" dirty="0" smtClean="0"/>
              <a:t>};   </a:t>
            </a:r>
            <a:endParaRPr lang="zh-CN" altLang="zh-CN" sz="2800" dirty="0" smtClean="0"/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226989" y="4325318"/>
            <a:ext cx="3880408" cy="571500"/>
          </a:xfrm>
          <a:prstGeom prst="wedgeRoundRectCallout">
            <a:avLst>
              <a:gd name="adj1" fmla="val -16889"/>
              <a:gd name="adj2" fmla="val -10737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rgbClr val="0070C0"/>
                </a:solidFill>
              </a:rPr>
              <a:t>定义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全局</a:t>
            </a:r>
            <a:r>
              <a:rPr lang="zh-CN" altLang="zh-CN" sz="2800" b="1" dirty="0">
                <a:solidFill>
                  <a:srgbClr val="0070C0"/>
                </a:solidFill>
              </a:rPr>
              <a:t>的结构体数组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44849"/>
              </p:ext>
            </p:extLst>
          </p:nvPr>
        </p:nvGraphicFramePr>
        <p:xfrm>
          <a:off x="5984806" y="4967635"/>
          <a:ext cx="2786062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/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endParaRPr lang="zh-CN" altLang="en-US" sz="2800" b="1"/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6"/>
          <p:cNvSpPr txBox="1"/>
          <p:nvPr/>
        </p:nvSpPr>
        <p:spPr>
          <a:xfrm>
            <a:off x="6127681" y="4435823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+mn-ea"/>
              </a:rPr>
              <a:t>name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7484993" y="4435823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+mn-ea"/>
              </a:rPr>
              <a:t>count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4194309" y="4919887"/>
            <a:ext cx="2286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+mn-ea"/>
              </a:rPr>
              <a:t>leader[0]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6127681" y="4985098"/>
            <a:ext cx="12858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9D138D"/>
                </a:solidFill>
                <a:latin typeface="+mn-lt"/>
                <a:ea typeface="+mn-ea"/>
              </a:rPr>
              <a:t>Li</a:t>
            </a:r>
            <a:endParaRPr lang="zh-CN" altLang="en-US" sz="28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27" name="TextBox 10"/>
          <p:cNvSpPr txBox="1"/>
          <p:nvPr/>
        </p:nvSpPr>
        <p:spPr>
          <a:xfrm>
            <a:off x="7913618" y="4985098"/>
            <a:ext cx="64293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9D138D"/>
                </a:solidFill>
                <a:latin typeface="+mn-lt"/>
                <a:ea typeface="+mn-ea"/>
              </a:rPr>
              <a:t>0</a:t>
            </a:r>
            <a:endParaRPr lang="zh-CN" altLang="en-US" sz="28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6056243" y="5507385"/>
            <a:ext cx="15001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Zhang</a:t>
            </a:r>
            <a:endParaRPr lang="zh-CN" altLang="en-US" sz="28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9" name="TextBox 12"/>
          <p:cNvSpPr txBox="1"/>
          <p:nvPr/>
        </p:nvSpPr>
        <p:spPr>
          <a:xfrm>
            <a:off x="7913618" y="5507385"/>
            <a:ext cx="6429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0</a:t>
            </a:r>
            <a:endParaRPr lang="zh-CN" altLang="en-US" sz="28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056243" y="6007448"/>
            <a:ext cx="15001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Sun</a:t>
            </a:r>
            <a:endParaRPr lang="zh-CN" altLang="en-US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31" name="TextBox 14"/>
          <p:cNvSpPr txBox="1"/>
          <p:nvPr/>
        </p:nvSpPr>
        <p:spPr>
          <a:xfrm>
            <a:off x="7913618" y="6007448"/>
            <a:ext cx="6429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0</a:t>
            </a:r>
            <a:endParaRPr lang="zh-CN" altLang="en-US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114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560" y="1950006"/>
            <a:ext cx="7674049" cy="284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自己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建立结构体类型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结构体类型变量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结构体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变量的初始化和引用</a:t>
            </a:r>
          </a:p>
        </p:txBody>
      </p:sp>
    </p:spTree>
    <p:extLst>
      <p:ext uri="{BB962C8B-B14F-4D97-AF65-F5344CB8AC3E}">
        <p14:creationId xmlns:p14="http://schemas.microsoft.com/office/powerpoint/2010/main" val="16978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83568" y="1737469"/>
            <a:ext cx="8153400" cy="4571851"/>
          </a:xfrm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i,j</a:t>
            </a:r>
            <a:r>
              <a:rPr lang="en-US" altLang="zh-CN" sz="2800" dirty="0" smtClean="0"/>
              <a:t>;   char </a:t>
            </a:r>
            <a:r>
              <a:rPr lang="en-US" altLang="zh-CN" sz="2800" dirty="0" err="1" smtClean="0"/>
              <a:t>leader_name</a:t>
            </a:r>
            <a:r>
              <a:rPr lang="en-US" altLang="zh-CN" sz="2800" dirty="0" smtClean="0"/>
              <a:t>[20];  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=1;i&lt;=10;i++)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	{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("%s",</a:t>
            </a:r>
            <a:r>
              <a:rPr lang="en-US" altLang="zh-CN" sz="2800" dirty="0" err="1" smtClean="0"/>
              <a:t>leader_name</a:t>
            </a:r>
            <a:r>
              <a:rPr lang="en-US" altLang="zh-CN" sz="2800" dirty="0" smtClean="0"/>
              <a:t>);   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for(j=0;j&lt;3;j++)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	      if(</a:t>
            </a:r>
            <a:r>
              <a:rPr lang="en-US" altLang="zh-CN" sz="2800" dirty="0" err="1" smtClean="0"/>
              <a:t>strcmp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leader_name</a:t>
            </a:r>
            <a:r>
              <a:rPr lang="en-US" altLang="zh-CN" sz="2800" dirty="0" smtClean="0"/>
              <a:t>,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        leader[j].name)==0) 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leader[j].count++;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}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1693218" y="5666383"/>
            <a:ext cx="6047134" cy="642937"/>
          </a:xfrm>
          <a:prstGeom prst="wedgeRoundRectCallout">
            <a:avLst>
              <a:gd name="adj1" fmla="val -17163"/>
              <a:gd name="adj2" fmla="val -9203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+mn-ea"/>
              </a:rPr>
              <a:t>leader[j].count=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</a:rPr>
              <a:t>leader[j].count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+mn-ea"/>
              </a:rPr>
              <a:t>+1;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45311" y="4781828"/>
            <a:ext cx="3086729" cy="59880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5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83568" y="1737469"/>
            <a:ext cx="8153400" cy="4571851"/>
          </a:xfrm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i,j</a:t>
            </a:r>
            <a:r>
              <a:rPr lang="en-US" altLang="zh-CN" sz="2800" dirty="0" smtClean="0"/>
              <a:t>;   char </a:t>
            </a:r>
            <a:r>
              <a:rPr lang="en-US" altLang="zh-CN" sz="2800" dirty="0" err="1" smtClean="0"/>
              <a:t>leader_name</a:t>
            </a:r>
            <a:r>
              <a:rPr lang="en-US" altLang="zh-CN" sz="2800" dirty="0" smtClean="0"/>
              <a:t>[20];  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=1;i&lt;=10;i++)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	{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("%s",</a:t>
            </a:r>
            <a:r>
              <a:rPr lang="en-US" altLang="zh-CN" sz="2800" dirty="0" err="1" smtClean="0"/>
              <a:t>leader_name</a:t>
            </a:r>
            <a:r>
              <a:rPr lang="en-US" altLang="zh-CN" sz="2800" dirty="0" smtClean="0"/>
              <a:t>);   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for(j=0;j&lt;3;j++)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	      if(</a:t>
            </a:r>
            <a:r>
              <a:rPr lang="en-US" altLang="zh-CN" sz="2800" dirty="0" err="1" smtClean="0"/>
              <a:t>strcmp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leader_name</a:t>
            </a:r>
            <a:r>
              <a:rPr lang="en-US" altLang="zh-CN" sz="2800" dirty="0" smtClean="0"/>
              <a:t>,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        leader[j].name)==0) 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leader[j].count++;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…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}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1447330"/>
            <a:ext cx="1357312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65" y="5328408"/>
            <a:ext cx="16795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0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1772816"/>
            <a:ext cx="8153400" cy="4752528"/>
          </a:xfrm>
        </p:spPr>
        <p:txBody>
          <a:bodyPr/>
          <a:lstStyle/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定义结构体数组一般形式是</a:t>
            </a:r>
          </a:p>
          <a:p>
            <a:pPr lvl="1"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结构体名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{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成员表列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数组长度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];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 先声明一个结构体类型，然后再用此类型定义结构体数组：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结构体类型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数组长度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];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Person  leader[3];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2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3932" y="1863725"/>
            <a:ext cx="8153400" cy="4857750"/>
          </a:xfrm>
        </p:spPr>
        <p:txBody>
          <a:bodyPr/>
          <a:lstStyle/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对结构体数组初始化的形式是在定义数组的后面加上：</a:t>
            </a:r>
          </a:p>
          <a:p>
            <a:pPr lvl="1"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＝｛初值表列｝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Person  leader[3]= {"Li",0,"Zhang",0,"Fun",0};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7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916832"/>
            <a:ext cx="7920880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个学生的信息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包括学号、姓名、成绩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，要求按照成绩的高低顺序输出各学生的信息。</a:t>
            </a: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解题思路：用结构体数组存放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个学生信息，采用选择法对各元素进行排序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进行比较的是</a:t>
            </a:r>
            <a:r>
              <a:rPr lang="zh-CN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各元素中的成绩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1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1992341"/>
            <a:ext cx="3376369" cy="327864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char name[20];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float score;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};   </a:t>
            </a:r>
            <a:endParaRPr lang="zh-CN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729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1647119"/>
            <a:ext cx="7264801" cy="523953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[5]={{10101,"Zhang",78  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    {10103,"Wang",98.5},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    {10106,"Li",      86   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    {10108,"Ling",  73.5},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    {10110,"Fun",  100  }  };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temp;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 = 5 ;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i,j,k</a:t>
            </a:r>
            <a:r>
              <a:rPr lang="en-US" altLang="zh-CN" sz="2800" dirty="0" smtClean="0"/>
              <a:t>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…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647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结构体数组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9848" y="1725997"/>
            <a:ext cx="8643937" cy="6143625"/>
          </a:xfrm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=0;i&lt;n-1;i++)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{ k=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for(j=i+1;j&lt;</a:t>
            </a:r>
            <a:r>
              <a:rPr lang="en-US" altLang="zh-CN" sz="2800" dirty="0" err="1" smtClean="0"/>
              <a:t>n;j</a:t>
            </a:r>
            <a:r>
              <a:rPr lang="en-US" altLang="zh-CN" sz="2800" dirty="0" smtClean="0"/>
              <a:t>++)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if(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[j].score&gt;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[k].score)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k=j;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temp =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[k];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 [k]=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];  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]=temp;   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}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</a:t>
            </a:r>
            <a:r>
              <a:rPr lang="en-US" altLang="zh-CN" sz="2800" dirty="0" err="1" smtClean="0"/>
              <a:t>n;i</a:t>
            </a:r>
            <a:r>
              <a:rPr lang="en-US" altLang="zh-CN" sz="2800" dirty="0" smtClean="0"/>
              <a:t>++)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("%6d %8s %6.2f\n",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].</a:t>
            </a:r>
            <a:r>
              <a:rPr lang="en-US" altLang="zh-CN" sz="2800" dirty="0" err="1" smtClean="0"/>
              <a:t>num,stu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].</a:t>
            </a:r>
            <a:r>
              <a:rPr lang="en-US" altLang="zh-CN" sz="2800" dirty="0" err="1" smtClean="0"/>
              <a:t>name,stu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].score);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61288" y="1647119"/>
            <a:ext cx="6191912" cy="31432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圆角矩形标注 7"/>
          <p:cNvSpPr/>
          <p:nvPr/>
        </p:nvSpPr>
        <p:spPr bwMode="auto">
          <a:xfrm>
            <a:off x="3857625" y="5429250"/>
            <a:ext cx="4357688" cy="642938"/>
          </a:xfrm>
          <a:prstGeom prst="wedgeRoundRectCallout">
            <a:avLst>
              <a:gd name="adj1" fmla="val -26674"/>
              <a:gd name="adj2" fmla="val -15114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+mn-ea"/>
              </a:rPr>
              <a:t>写法上与普通变量一致</a:t>
            </a:r>
          </a:p>
        </p:txBody>
      </p:sp>
    </p:spTree>
    <p:extLst>
      <p:ext uri="{BB962C8B-B14F-4D97-AF65-F5344CB8AC3E}">
        <p14:creationId xmlns:p14="http://schemas.microsoft.com/office/powerpoint/2010/main" val="18534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结构体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052736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1958" y="1322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定义和使用结构体变量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1772816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71" y="187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使用结构体数组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38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2492896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2523" y="1316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结构体指针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3212976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2297" y="1869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用指针处理链表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74" name="Group 199"/>
          <p:cNvGrpSpPr>
            <a:grpSpLocks/>
          </p:cNvGrpSpPr>
          <p:nvPr/>
        </p:nvGrpSpPr>
        <p:grpSpPr bwMode="auto">
          <a:xfrm>
            <a:off x="1835150" y="3925691"/>
            <a:ext cx="5410200" cy="665162"/>
            <a:chOff x="1152" y="1275"/>
            <a:chExt cx="3408" cy="419"/>
          </a:xfrm>
        </p:grpSpPr>
        <p:grpSp>
          <p:nvGrpSpPr>
            <p:cNvPr id="75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79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1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76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05"/>
            <p:cNvSpPr txBox="1">
              <a:spLocks noChangeArrowheads="1"/>
            </p:cNvSpPr>
            <p:nvPr/>
          </p:nvSpPr>
          <p:spPr bwMode="auto">
            <a:xfrm>
              <a:off x="2523" y="1311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共用体类型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78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207"/>
          <p:cNvGrpSpPr>
            <a:grpSpLocks/>
          </p:cNvGrpSpPr>
          <p:nvPr/>
        </p:nvGrpSpPr>
        <p:grpSpPr bwMode="auto">
          <a:xfrm>
            <a:off x="1835150" y="4645771"/>
            <a:ext cx="5410200" cy="665163"/>
            <a:chOff x="1152" y="1851"/>
            <a:chExt cx="3408" cy="419"/>
          </a:xfrm>
        </p:grpSpPr>
        <p:grpSp>
          <p:nvGrpSpPr>
            <p:cNvPr id="83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87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9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84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2485" y="1876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使用枚举类型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86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98" name="Group 199"/>
          <p:cNvGrpSpPr>
            <a:grpSpLocks/>
          </p:cNvGrpSpPr>
          <p:nvPr/>
        </p:nvGrpSpPr>
        <p:grpSpPr bwMode="auto">
          <a:xfrm>
            <a:off x="1835150" y="5390965"/>
            <a:ext cx="5410200" cy="665162"/>
            <a:chOff x="1152" y="1275"/>
            <a:chExt cx="3408" cy="419"/>
          </a:xfrm>
        </p:grpSpPr>
        <p:grpSp>
          <p:nvGrpSpPr>
            <p:cNvPr id="99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3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4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0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1" name="Text Box 205"/>
            <p:cNvSpPr txBox="1">
              <a:spLocks noChangeArrowheads="1"/>
            </p:cNvSpPr>
            <p:nvPr/>
          </p:nvSpPr>
          <p:spPr bwMode="auto">
            <a:xfrm>
              <a:off x="1958" y="1322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</a:t>
              </a:r>
              <a:r>
                <a:rPr kumimoji="0" lang="en-US" altLang="zh-CN" sz="2800" dirty="0" err="1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typedef</a:t>
              </a: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声明新类型名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02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5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2162598"/>
            <a:ext cx="7500938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/>
              <a:t>指向结构体变量的指针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指向结构体数组的指针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用结构体变量和结构体变量的指针作函数参数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901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910045"/>
            <a:ext cx="7786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数组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Array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它是一组具有相同类型的数据的集合。但在实际的编程过程中，我们往往还需要一组类型不同的数据，例如对于学生信息登记表，姓名为字符串，学号为整数，年龄为整数，所在的学习小组为字符，成绩为小数，因为数据类型不同，显然不能用一个数组来存放。用户自己建立由不同类型数据组成的组合型的数据结构，它称为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结构体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rgbClr val="9D138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26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844824"/>
            <a:ext cx="750093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指向结构体对象的指针变量既可以指向结构体变量，也可以用来指向结构体数组中的元素。</a:t>
            </a: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指针变量的基类型必须与结构体变量的类型相同。例如：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Student  *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669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1895004"/>
            <a:ext cx="7500938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通过指向结构体变量的指针变量输出结构体变量中成员的信息。</a:t>
            </a: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解题思路：在已有的基础上，本题要解决两个问题：</a:t>
            </a: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怎样对结构体变量成员赋值；</a:t>
            </a: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怎样通过指向结构体变量的指针访问结构体变量中成员。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9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23660" y="1967162"/>
            <a:ext cx="6889750" cy="422679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{  long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char name[20];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char sex;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float score;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};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……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462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8663" y="2041020"/>
            <a:ext cx="8643937" cy="347621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2800" dirty="0" smtClean="0">
                <a:solidFill>
                  <a:srgbClr val="C00000"/>
                </a:solidFill>
              </a:rPr>
              <a:t> Student stu_1;  </a:t>
            </a:r>
            <a:endParaRPr lang="zh-CN" altLang="zh-CN" sz="28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00B050"/>
                </a:solidFill>
              </a:rPr>
              <a:t>stu_1.num=10101;   </a:t>
            </a:r>
            <a:endParaRPr lang="zh-CN" altLang="zh-CN" sz="28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 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strcpy</a:t>
            </a:r>
            <a:r>
              <a:rPr lang="en-US" altLang="zh-CN" sz="2800" dirty="0" smtClean="0">
                <a:solidFill>
                  <a:srgbClr val="00B050"/>
                </a:solidFill>
              </a:rPr>
              <a:t>(stu_1.name,"Li Lin");</a:t>
            </a:r>
            <a:endParaRPr lang="zh-CN" altLang="zh-CN" sz="28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   stu_1.sex='M';   stu_1.score=89.5;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("No.:%</a:t>
            </a:r>
            <a:r>
              <a:rPr lang="en-US" altLang="zh-CN" sz="2800" dirty="0" err="1"/>
              <a:t>ld</a:t>
            </a:r>
            <a:r>
              <a:rPr lang="en-US" altLang="zh-CN" sz="2800" dirty="0"/>
              <a:t>\n",stu_1.num);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("name:%s\n",stu_1.name);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("sex:%c\n",stu_1.sex);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("score:%5.1f\n",stu_1.score); </a:t>
            </a:r>
            <a:endParaRPr lang="zh-CN" altLang="zh-CN" sz="28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endParaRPr lang="zh-CN" altLang="en-US" sz="2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56393"/>
            <a:ext cx="29781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7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58663" y="2041020"/>
            <a:ext cx="8643937" cy="347621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struct</a:t>
            </a:r>
            <a:r>
              <a:rPr lang="en-US" altLang="zh-CN" sz="2800" dirty="0" smtClean="0">
                <a:solidFill>
                  <a:srgbClr val="0000CC"/>
                </a:solidFill>
              </a:rPr>
              <a:t> Student *p;  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9D138D"/>
                </a:solidFill>
              </a:rPr>
              <a:t>p=&amp;stu_1;  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endParaRPr lang="zh-CN" altLang="en-US" sz="28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42759"/>
              </p:ext>
            </p:extLst>
          </p:nvPr>
        </p:nvGraphicFramePr>
        <p:xfrm>
          <a:off x="6848773" y="2401825"/>
          <a:ext cx="1571625" cy="2089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0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00">
                <a:tc>
                  <a:txBody>
                    <a:bodyPr/>
                    <a:lstStyle/>
                    <a:p>
                      <a:pPr algn="ctr"/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151">
                <a:tc>
                  <a:txBody>
                    <a:bodyPr/>
                    <a:lstStyle/>
                    <a:p>
                      <a:pPr algn="ctr"/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00">
                <a:tc>
                  <a:txBody>
                    <a:bodyPr/>
                    <a:lstStyle/>
                    <a:p>
                      <a:pPr algn="ctr"/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991648" y="1763650"/>
            <a:ext cx="1500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C00000"/>
                </a:solidFill>
              </a:rPr>
              <a:t>stu_1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705898" y="2419288"/>
            <a:ext cx="1785938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10101</a:t>
            </a:r>
          </a:p>
          <a:p>
            <a:pPr algn="ctr">
              <a:lnSpc>
                <a:spcPts val="4000"/>
              </a:lnSpc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Li Lin</a:t>
            </a:r>
          </a:p>
          <a:p>
            <a:pPr algn="ctr">
              <a:lnSpc>
                <a:spcPts val="4000"/>
              </a:lnSpc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M</a:t>
            </a:r>
          </a:p>
          <a:p>
            <a:pPr algn="ctr">
              <a:lnSpc>
                <a:spcPts val="4000"/>
              </a:lnSpc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89.5</a:t>
            </a:r>
            <a:endParaRPr lang="zh-CN" altLang="en-US" sz="3200" b="1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205711" y="2062100"/>
            <a:ext cx="571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p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5705773" y="2417700"/>
            <a:ext cx="1143000" cy="1588"/>
          </a:xfrm>
          <a:prstGeom prst="straightConnector1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32415" y="3292556"/>
            <a:ext cx="8643937" cy="267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(“No.:%</a:t>
            </a:r>
            <a:r>
              <a:rPr lang="en-US" altLang="zh-CN" sz="2800" dirty="0" err="1" smtClean="0"/>
              <a:t>ld</a:t>
            </a:r>
            <a:r>
              <a:rPr lang="en-US" altLang="zh-CN" sz="2800" dirty="0" smtClean="0"/>
              <a:t>\n”,(*p).num);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("name:%s\n",</a:t>
            </a:r>
            <a:r>
              <a:rPr lang="en-US" altLang="zh-CN" sz="2800" dirty="0"/>
              <a:t> (*p).</a:t>
            </a:r>
            <a:r>
              <a:rPr lang="en-US" altLang="zh-CN" sz="2800" dirty="0" smtClean="0"/>
              <a:t>name);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("sex:%c\n",</a:t>
            </a:r>
            <a:r>
              <a:rPr lang="en-US" altLang="zh-CN" sz="2800" dirty="0"/>
              <a:t> (*p).</a:t>
            </a:r>
            <a:r>
              <a:rPr lang="en-US" altLang="zh-CN" sz="2800" dirty="0" smtClean="0"/>
              <a:t>sex);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("score:%5.1f\n",</a:t>
            </a:r>
            <a:r>
              <a:rPr lang="en-US" altLang="zh-CN" sz="2800" dirty="0"/>
              <a:t> (*p).</a:t>
            </a:r>
            <a:r>
              <a:rPr lang="en-US" altLang="zh-CN" sz="2800" dirty="0" smtClean="0"/>
              <a:t>score); </a:t>
            </a:r>
          </a:p>
          <a:p>
            <a:pPr>
              <a:lnSpc>
                <a:spcPts val="27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70" y="4664619"/>
            <a:ext cx="297815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10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1" grpId="0"/>
      <p:bldP spid="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3932" y="1844824"/>
            <a:ext cx="8153400" cy="4400401"/>
          </a:xfrm>
        </p:spPr>
        <p:txBody>
          <a:bodyPr/>
          <a:lstStyle/>
          <a:p>
            <a:r>
              <a:rPr lang="zh-CN" altLang="zh-CN" dirty="0" smtClean="0"/>
              <a:t>说明：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为了使用方便和直观，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语言允许把</a:t>
            </a:r>
            <a:r>
              <a:rPr lang="en-US" altLang="zh-CN" dirty="0" smtClean="0"/>
              <a:t>(*p).</a:t>
            </a:r>
            <a:r>
              <a:rPr lang="en-US" altLang="zh-CN" dirty="0" err="1" smtClean="0"/>
              <a:t>num</a:t>
            </a:r>
            <a:r>
              <a:rPr lang="zh-CN" altLang="zh-CN" dirty="0" smtClean="0"/>
              <a:t>用</a:t>
            </a:r>
            <a:r>
              <a:rPr lang="en-US" altLang="zh-CN" dirty="0" smtClean="0"/>
              <a:t>p-&gt;</a:t>
            </a:r>
            <a:r>
              <a:rPr lang="en-US" altLang="zh-CN" dirty="0" err="1" smtClean="0"/>
              <a:t>num</a:t>
            </a:r>
            <a:r>
              <a:rPr lang="zh-CN" altLang="zh-CN" dirty="0" smtClean="0"/>
              <a:t>来代替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(*p).name</a:t>
            </a:r>
            <a:r>
              <a:rPr lang="zh-CN" altLang="zh-CN" dirty="0" smtClean="0"/>
              <a:t>等价于</a:t>
            </a:r>
            <a:r>
              <a:rPr lang="en-US" altLang="zh-CN" dirty="0" smtClean="0"/>
              <a:t>p-&gt;name</a:t>
            </a:r>
            <a:r>
              <a:rPr lang="zh-CN" altLang="en-US" dirty="0" smtClean="0"/>
              <a:t>；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如果</a:t>
            </a:r>
            <a:r>
              <a:rPr lang="en-US" altLang="zh-CN" dirty="0" smtClean="0"/>
              <a:t>p</a:t>
            </a:r>
            <a:r>
              <a:rPr lang="zh-CN" altLang="zh-CN" dirty="0" smtClean="0"/>
              <a:t>指向一个结构体变量</a:t>
            </a:r>
            <a:r>
              <a:rPr lang="en-US" altLang="zh-CN" dirty="0" err="1" smtClean="0"/>
              <a:t>stu</a:t>
            </a:r>
            <a:r>
              <a:rPr lang="zh-CN" altLang="zh-CN" dirty="0" smtClean="0"/>
              <a:t>，以下等价：</a:t>
            </a:r>
          </a:p>
          <a:p>
            <a:pPr lvl="1">
              <a:buFont typeface="Wingdings" pitchFamily="2" charset="2"/>
              <a:buNone/>
            </a:pPr>
            <a:r>
              <a:rPr lang="zh-CN" altLang="zh-CN" dirty="0" smtClean="0"/>
              <a:t>①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.</a:t>
            </a:r>
            <a:r>
              <a:rPr lang="zh-CN" altLang="zh-CN" dirty="0" smtClean="0"/>
              <a:t>成员名</a:t>
            </a:r>
            <a:r>
              <a:rPr lang="en-US" altLang="zh-CN" dirty="0" smtClean="0"/>
              <a:t>(</a:t>
            </a:r>
            <a:r>
              <a:rPr lang="zh-CN" altLang="zh-CN" dirty="0" smtClean="0"/>
              <a:t>如</a:t>
            </a:r>
            <a:r>
              <a:rPr lang="en-US" altLang="zh-CN" dirty="0" err="1" smtClean="0"/>
              <a:t>stu.num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lvl="1">
              <a:buFont typeface="Wingdings" pitchFamily="2" charset="2"/>
              <a:buNone/>
            </a:pPr>
            <a:r>
              <a:rPr lang="zh-CN" altLang="zh-CN" dirty="0" smtClean="0"/>
              <a:t>②</a:t>
            </a:r>
            <a:r>
              <a:rPr lang="en-US" altLang="zh-CN" dirty="0" smtClean="0"/>
              <a:t>  (*p).</a:t>
            </a:r>
            <a:r>
              <a:rPr lang="zh-CN" altLang="zh-CN" dirty="0" smtClean="0"/>
              <a:t>成员名</a:t>
            </a:r>
            <a:r>
              <a:rPr lang="en-US" altLang="zh-CN" dirty="0" smtClean="0"/>
              <a:t>(</a:t>
            </a:r>
            <a:r>
              <a:rPr lang="zh-CN" altLang="zh-CN" dirty="0" smtClean="0"/>
              <a:t>如</a:t>
            </a:r>
            <a:r>
              <a:rPr lang="en-US" altLang="zh-CN" dirty="0" smtClean="0"/>
              <a:t>(*p).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     p-&gt;</a:t>
            </a:r>
            <a:r>
              <a:rPr lang="zh-CN" altLang="zh-CN" dirty="0" smtClean="0"/>
              <a:t>成员名</a:t>
            </a:r>
            <a:r>
              <a:rPr lang="en-US" altLang="zh-CN" dirty="0" smtClean="0"/>
              <a:t>(</a:t>
            </a:r>
            <a:r>
              <a:rPr lang="zh-CN" altLang="zh-CN" dirty="0" smtClean="0"/>
              <a:t>如</a:t>
            </a:r>
            <a:r>
              <a:rPr lang="en-US" altLang="zh-CN" dirty="0" smtClean="0"/>
              <a:t>p-&gt;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628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79239" y="1979730"/>
            <a:ext cx="7423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前面讲数值型数组的时候可以将数组名赋给一个指针变量，从而使该指针变量指向数组的首地址，然后用指针访问数组的元素。结构体数组也是数组，所以同样可以这么做。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0630" y="4171107"/>
            <a:ext cx="7500938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个学生的信息，放在结构体数组中，要求输出全部学生的信息。</a:t>
            </a:r>
          </a:p>
        </p:txBody>
      </p:sp>
    </p:spTree>
    <p:extLst>
      <p:ext uri="{BB962C8B-B14F-4D97-AF65-F5344CB8AC3E}">
        <p14:creationId xmlns:p14="http://schemas.microsoft.com/office/powerpoint/2010/main" val="38790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4136" y="1967162"/>
            <a:ext cx="792956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解题思路：用指向结构体变量的指针处理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声明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Student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，并定义结构体数组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初始化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定义指向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Student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类型指针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指向数组首元素，输出元素中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指向下一个元素，输出元素中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再使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指向结构体数组的下一个元素，输出它指向的元素中的有关信息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6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63144" y="1708150"/>
            <a:ext cx="8153400" cy="451539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                 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;    char name[20];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char sex;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age;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};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[3]={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    {10101,"Li Lin",'M',18},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    {10102,"Zhang Fun",'M',19},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     {10104,"Wang Min",'F',20} };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298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49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36582"/>
              </p:ext>
            </p:extLst>
          </p:nvPr>
        </p:nvGraphicFramePr>
        <p:xfrm>
          <a:off x="2794619" y="2723264"/>
          <a:ext cx="5715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10101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Li Lin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10102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Zhang</a:t>
                      </a:r>
                      <a:r>
                        <a:rPr lang="en-US" altLang="zh-CN" sz="2800" b="1" baseline="0" dirty="0" smtClean="0">
                          <a:solidFill>
                            <a:srgbClr val="00B050"/>
                          </a:solidFill>
                        </a:rPr>
                        <a:t> Fang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10104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Wang Min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1398957" y="2607214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CC"/>
                </a:solidFill>
              </a:rPr>
              <a:t>stu</a:t>
            </a:r>
            <a:r>
              <a:rPr lang="en-US" altLang="zh-CN" sz="3200" b="1" dirty="0">
                <a:solidFill>
                  <a:srgbClr val="0000CC"/>
                </a:solidFill>
              </a:rPr>
              <a:t>[0]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398957" y="3119977"/>
            <a:ext cx="1428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stu[1]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1398957" y="3620039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stu[2]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9288" y="2628855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p-&gt;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09288" y="3102806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p-&gt;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409288" y="3651436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p-&gt;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4498" y="1954610"/>
            <a:ext cx="41433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smtClean="0"/>
              <a:t>struct Student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{  int num; 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char name[20]; 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char sex; 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int age;  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float score; 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char addr[30]; 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}</a:t>
            </a:r>
            <a:r>
              <a:rPr lang="en-US" altLang="zh-CN" sz="2800" smtClean="0">
                <a:solidFill>
                  <a:srgbClr val="FF0000"/>
                </a:solidFill>
              </a:rPr>
              <a:t>;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52950" y="2200202"/>
            <a:ext cx="4000500" cy="3571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C00000"/>
                </a:solidFill>
              </a:rPr>
              <a:t>由程序设计者指定了一个结构体类型</a:t>
            </a:r>
            <a:r>
              <a:rPr lang="en-US" altLang="zh-CN" sz="2800" b="1" dirty="0" err="1">
                <a:solidFill>
                  <a:srgbClr val="C00000"/>
                </a:solidFill>
              </a:rPr>
              <a:t>struct</a:t>
            </a:r>
            <a:r>
              <a:rPr lang="en-US" altLang="zh-CN" sz="2800" b="1" dirty="0">
                <a:solidFill>
                  <a:srgbClr val="C00000"/>
                </a:solidFill>
              </a:rPr>
              <a:t> Student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C00000"/>
                </a:solidFill>
              </a:rPr>
              <a:t>它包括</a:t>
            </a:r>
            <a:r>
              <a:rPr lang="en-US" altLang="zh-CN" sz="2800" b="1" dirty="0" err="1">
                <a:solidFill>
                  <a:srgbClr val="C00000"/>
                </a:solidFill>
              </a:rPr>
              <a:t>num,name,sex,age,score,addr</a:t>
            </a:r>
            <a:r>
              <a:rPr lang="zh-CN" altLang="zh-CN" sz="2800" b="1" dirty="0">
                <a:solidFill>
                  <a:srgbClr val="C00000"/>
                </a:solidFill>
              </a:rPr>
              <a:t>等不同类型的成员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17240" y="1704853"/>
            <a:ext cx="8153400" cy="408163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*p;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for(p=</a:t>
            </a:r>
            <a:r>
              <a:rPr lang="en-US" altLang="zh-CN" sz="2800" dirty="0" err="1" smtClean="0"/>
              <a:t>stu;p</a:t>
            </a:r>
            <a:r>
              <a:rPr lang="en-US" altLang="zh-CN" sz="2800" dirty="0" smtClean="0"/>
              <a:t>&lt;stu+3;p++)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("%5d %-20s %2c %4d\n",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             p-&gt;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, p-&gt;name,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                  p-&gt;sex, p-&gt;age);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361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37840" y="1967162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结构体变量和结构体变量的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都可以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一个结构体变量的值传递给另一个函数，有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个方法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90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5832" y="1844824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用结构体变量的成员作参数。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例如，用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stu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[1].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num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stu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[2].name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作函数实参，将实参值传给形参。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用法和用普通变量作实参是一样的，属于"值传递"方式。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应当注意实参与形参的类型保持一致。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9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1784481"/>
            <a:ext cx="8280400" cy="54816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用结构体变量作实参。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用结构体变量作实参时，将结构体变量所占的内存单元的内容全部按顺序传递给形参，形参也必须是同类型的结构体变量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在函数调用期间形参也要占用内存单元。这种传递方式在空间和时间上开销较大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在被调用函数期间改变形参（也是结构体变量）的值，不能返回主调函数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一般较少用这种方法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408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1853914"/>
            <a:ext cx="7675563" cy="257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用指向结构体变量（或数组元素）的指针作实参，将结构体变量（或数组元素）的地址传给形参。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96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1840162"/>
            <a:ext cx="7675563" cy="33890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: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个结构体变量，内含学生学号、姓名和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门课程的成绩。要求输出平均成绩最高的学生的信息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包括学号、姓名、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门课程成绩和平均成绩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81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032750" cy="5357813"/>
          </a:xfrm>
        </p:spPr>
        <p:txBody>
          <a:bodyPr/>
          <a:lstStyle/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个学生的数据表示为结构体数组。按照功能函数化的思想，分别用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个函数来实现不同的功能：</a:t>
            </a: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input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函数输入数据和求各学生平均成绩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函数找平均成绩最高的学生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函数输出成绩最高学生的信息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在主函数中先后调用这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个函数，用指向结构体变量的指针作实参。最后得到结果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本程序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假设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n=3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8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27584" y="1768475"/>
            <a:ext cx="6604000" cy="471487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#define N 3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char name[20];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float score[3];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float aver;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};</a:t>
            </a:r>
            <a:endParaRPr lang="zh-CN" altLang="zh-CN" sz="2800" dirty="0" smtClean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3779912" y="2304013"/>
            <a:ext cx="2592288" cy="642938"/>
          </a:xfrm>
          <a:prstGeom prst="wedgeRoundRectCallout">
            <a:avLst>
              <a:gd name="adj1" fmla="val -71022"/>
              <a:gd name="adj2" fmla="val 6988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+mn-ea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+mn-ea"/>
              </a:rPr>
              <a:t>个成员</a:t>
            </a:r>
          </a:p>
        </p:txBody>
      </p:sp>
      <p:sp>
        <p:nvSpPr>
          <p:cNvPr id="8" name="右大括号 7"/>
          <p:cNvSpPr>
            <a:spLocks/>
          </p:cNvSpPr>
          <p:nvPr/>
        </p:nvSpPr>
        <p:spPr bwMode="auto">
          <a:xfrm>
            <a:off x="3915271" y="3428441"/>
            <a:ext cx="428625" cy="142875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圆角矩形标注 8"/>
          <p:cNvSpPr/>
          <p:nvPr/>
        </p:nvSpPr>
        <p:spPr bwMode="auto">
          <a:xfrm>
            <a:off x="4726130" y="3651388"/>
            <a:ext cx="3214688" cy="642938"/>
          </a:xfrm>
          <a:prstGeom prst="wedgeRoundRectCallout">
            <a:avLst>
              <a:gd name="adj1" fmla="val -54349"/>
              <a:gd name="adj2" fmla="val 2119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+mn-ea"/>
              </a:rPr>
              <a:t>输入前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+mn-ea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+mn-ea"/>
              </a:rPr>
              <a:t>个成员值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2052449" y="5705536"/>
            <a:ext cx="3214687" cy="571500"/>
          </a:xfrm>
          <a:prstGeom prst="wedgeRoundRectCallout">
            <a:avLst>
              <a:gd name="adj1" fmla="val -29568"/>
              <a:gd name="adj2" fmla="val -10279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+mn-ea"/>
              </a:rPr>
              <a:t>计算最后成员值</a:t>
            </a:r>
          </a:p>
        </p:txBody>
      </p:sp>
    </p:spTree>
    <p:extLst>
      <p:ext uri="{BB962C8B-B14F-4D97-AF65-F5344CB8AC3E}">
        <p14:creationId xmlns:p14="http://schemas.microsoft.com/office/powerpoint/2010/main" val="251196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55576" y="1829687"/>
            <a:ext cx="7020842" cy="478631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  void input(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[]);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max(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[]);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void print(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);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stu</a:t>
            </a:r>
            <a:r>
              <a:rPr lang="en-US" altLang="zh-CN" sz="2800" dirty="0" smtClean="0"/>
              <a:t>[N],*</a:t>
            </a:r>
            <a:r>
              <a:rPr lang="en-US" altLang="zh-CN" sz="2800" dirty="0" smtClean="0">
                <a:solidFill>
                  <a:srgbClr val="9D138D"/>
                </a:solidFill>
              </a:rPr>
              <a:t>p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input( </a:t>
            </a:r>
            <a:r>
              <a:rPr lang="en-US" altLang="zh-CN" sz="2800" dirty="0" smtClean="0">
                <a:solidFill>
                  <a:srgbClr val="9D138D"/>
                </a:solidFill>
              </a:rPr>
              <a:t>p </a:t>
            </a:r>
            <a:r>
              <a:rPr lang="en-US" altLang="zh-CN" sz="2800" dirty="0" smtClean="0"/>
              <a:t>);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print( max(</a:t>
            </a:r>
            <a:r>
              <a:rPr lang="en-US" altLang="zh-CN" sz="2800" dirty="0" smtClean="0">
                <a:solidFill>
                  <a:srgbClr val="9D138D"/>
                </a:solidFill>
              </a:rPr>
              <a:t>p</a:t>
            </a:r>
            <a:r>
              <a:rPr lang="en-US" altLang="zh-CN" sz="2800" dirty="0" smtClean="0"/>
              <a:t>) );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634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2416" y="1772816"/>
            <a:ext cx="8929687" cy="5857875"/>
          </a:xfrm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void input(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</a:t>
            </a:r>
            <a:r>
              <a:rPr lang="en-US" altLang="zh-CN" sz="2800" dirty="0" err="1" smtClean="0">
                <a:solidFill>
                  <a:srgbClr val="00B0F0"/>
                </a:solidFill>
              </a:rPr>
              <a:t>stu</a:t>
            </a:r>
            <a:r>
              <a:rPr lang="en-US" altLang="zh-CN" sz="2800" dirty="0" smtClean="0"/>
              <a:t>[ ])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{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(“input data:\n");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</a:t>
            </a:r>
            <a:r>
              <a:rPr lang="en-US" altLang="zh-CN" sz="2800" dirty="0" err="1" smtClean="0"/>
              <a:t>N;i</a:t>
            </a:r>
            <a:r>
              <a:rPr lang="en-US" altLang="zh-CN" sz="2800" dirty="0" smtClean="0"/>
              <a:t>++)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{  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("%d %s %f %f %f",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&amp;</a:t>
            </a:r>
            <a:r>
              <a:rPr lang="en-US" altLang="zh-CN" sz="2800" dirty="0" err="1" smtClean="0">
                <a:solidFill>
                  <a:srgbClr val="9D138D"/>
                </a:solidFill>
              </a:rPr>
              <a:t>stu</a:t>
            </a:r>
            <a:r>
              <a:rPr lang="en-US" altLang="zh-CN" sz="2800" dirty="0" smtClean="0">
                <a:solidFill>
                  <a:srgbClr val="9D138D"/>
                </a:solidFill>
              </a:rPr>
              <a:t>[</a:t>
            </a:r>
            <a:r>
              <a:rPr lang="en-US" altLang="zh-CN" sz="2800" dirty="0" err="1" smtClean="0">
                <a:solidFill>
                  <a:srgbClr val="9D138D"/>
                </a:solidFill>
              </a:rPr>
              <a:t>i</a:t>
            </a:r>
            <a:r>
              <a:rPr lang="en-US" altLang="zh-CN" sz="2800" dirty="0" smtClean="0">
                <a:solidFill>
                  <a:srgbClr val="9D138D"/>
                </a:solidFill>
              </a:rPr>
              <a:t>].</a:t>
            </a:r>
            <a:r>
              <a:rPr lang="en-US" altLang="zh-CN" sz="2800" dirty="0" err="1" smtClean="0">
                <a:solidFill>
                  <a:srgbClr val="9D138D"/>
                </a:solidFill>
              </a:rPr>
              <a:t>num</a:t>
            </a:r>
            <a:r>
              <a:rPr lang="en-US" altLang="zh-CN" sz="2800" dirty="0" smtClean="0"/>
              <a:t>,     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stu</a:t>
            </a:r>
            <a:r>
              <a:rPr lang="en-US" altLang="zh-CN" sz="2800" dirty="0" smtClean="0">
                <a:solidFill>
                  <a:srgbClr val="00B05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800" dirty="0" smtClean="0">
                <a:solidFill>
                  <a:srgbClr val="00B050"/>
                </a:solidFill>
              </a:rPr>
              <a:t>].name</a:t>
            </a:r>
            <a:r>
              <a:rPr lang="en-US" altLang="zh-CN" sz="2800" dirty="0" smtClean="0"/>
              <a:t>,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&amp;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stu</a:t>
            </a:r>
            <a:r>
              <a:rPr lang="en-US" altLang="zh-CN" sz="2800" dirty="0" smtClean="0">
                <a:solidFill>
                  <a:srgbClr val="0000CC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800" dirty="0" smtClean="0">
                <a:solidFill>
                  <a:srgbClr val="0000CC"/>
                </a:solidFill>
              </a:rPr>
              <a:t>].score[0]</a:t>
            </a:r>
            <a:r>
              <a:rPr lang="en-US" altLang="zh-CN" sz="2800" dirty="0" smtClean="0"/>
              <a:t>, &amp;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stu</a:t>
            </a:r>
            <a:r>
              <a:rPr lang="en-US" altLang="zh-CN" sz="2800" dirty="0" smtClean="0">
                <a:solidFill>
                  <a:srgbClr val="0000CC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800" dirty="0" smtClean="0">
                <a:solidFill>
                  <a:srgbClr val="0000CC"/>
                </a:solidFill>
              </a:rPr>
              <a:t>].score[1]</a:t>
            </a:r>
            <a:r>
              <a:rPr lang="en-US" altLang="zh-CN" sz="2800" dirty="0" smtClean="0"/>
              <a:t>,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&amp;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stu</a:t>
            </a:r>
            <a:r>
              <a:rPr lang="en-US" altLang="zh-CN" sz="2800" dirty="0" smtClean="0">
                <a:solidFill>
                  <a:srgbClr val="0000CC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800" dirty="0" smtClean="0">
                <a:solidFill>
                  <a:srgbClr val="0000CC"/>
                </a:solidFill>
              </a:rPr>
              <a:t>].score[2]</a:t>
            </a:r>
            <a:r>
              <a:rPr lang="en-US" altLang="zh-CN" sz="2800" dirty="0" smtClean="0"/>
              <a:t>);   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stu</a:t>
            </a:r>
            <a:r>
              <a:rPr lang="en-US" altLang="zh-CN" sz="2800" dirty="0" smtClean="0">
                <a:solidFill>
                  <a:srgbClr val="C0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</a:rPr>
              <a:t>].aver</a:t>
            </a:r>
            <a:r>
              <a:rPr lang="en-US" altLang="zh-CN" sz="2800" dirty="0" smtClean="0"/>
              <a:t>=(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].score[0]+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].score[1]+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].score[2])/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3.0</a:t>
            </a:r>
            <a:r>
              <a:rPr lang="en-US" altLang="zh-CN" sz="2800" dirty="0" smtClean="0"/>
              <a:t>;   </a:t>
            </a:r>
            <a:endParaRPr lang="zh-CN" altLang="zh-CN" sz="2800" dirty="0" smtClean="0"/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800" dirty="0" smtClean="0"/>
              <a:t>   } }</a:t>
            </a:r>
            <a:endParaRPr lang="zh-CN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8259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2132856"/>
            <a:ext cx="735806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声明一个结构体类型的一般形式为：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struct  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结构体名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{  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成员表列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};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2397498" y="4776043"/>
            <a:ext cx="3500437" cy="785813"/>
          </a:xfrm>
          <a:prstGeom prst="wedgeRoundRectCallout">
            <a:avLst>
              <a:gd name="adj1" fmla="val -18408"/>
              <a:gd name="adj2" fmla="val -1368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类型名 </a:t>
            </a:r>
            <a:r>
              <a:rPr lang="en-US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成员名</a:t>
            </a:r>
            <a:r>
              <a:rPr lang="en-US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en-US" sz="32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34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60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59037"/>
              </p:ext>
            </p:extLst>
          </p:nvPr>
        </p:nvGraphicFramePr>
        <p:xfrm>
          <a:off x="1068155" y="3212976"/>
          <a:ext cx="664368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7640405" y="3155826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CC"/>
                </a:solidFill>
              </a:rPr>
              <a:t>stu[0]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7640405" y="3622551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CC"/>
                </a:solidFill>
              </a:rPr>
              <a:t>stu[1]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7640405" y="4122613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CC"/>
                </a:solidFill>
              </a:rPr>
              <a:t>stu[2]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210905" y="3227263"/>
            <a:ext cx="857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B0F0"/>
                </a:solidFill>
              </a:rPr>
              <a:t>stu</a:t>
            </a:r>
            <a:endParaRPr lang="zh-CN" altLang="en-US" sz="3200" b="1">
              <a:solidFill>
                <a:srgbClr val="00B0F0"/>
              </a:solidFill>
            </a:endParaRPr>
          </a:p>
        </p:txBody>
      </p:sp>
      <p:cxnSp>
        <p:nvCxnSpPr>
          <p:cNvPr id="12" name="直接箭头连接符 16"/>
          <p:cNvCxnSpPr>
            <a:cxnSpLocks noChangeShapeType="1"/>
          </p:cNvCxnSpPr>
          <p:nvPr/>
        </p:nvCxnSpPr>
        <p:spPr bwMode="auto">
          <a:xfrm>
            <a:off x="425218" y="3214563"/>
            <a:ext cx="642937" cy="1588"/>
          </a:xfrm>
          <a:prstGeom prst="straightConnector1">
            <a:avLst/>
          </a:prstGeom>
          <a:noFill/>
          <a:ln w="38100" algn="ctr">
            <a:solidFill>
              <a:srgbClr val="00B0F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7"/>
          <p:cNvSpPr txBox="1"/>
          <p:nvPr/>
        </p:nvSpPr>
        <p:spPr>
          <a:xfrm>
            <a:off x="1068155" y="3227263"/>
            <a:ext cx="12858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9D138D"/>
                </a:solidFill>
                <a:latin typeface="+mn-lt"/>
                <a:ea typeface="+mn-ea"/>
              </a:rPr>
              <a:t>10101</a:t>
            </a:r>
            <a:endParaRPr lang="zh-CN" altLang="en-US" sz="24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2639780" y="3227263"/>
            <a:ext cx="7143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+mn-ea"/>
              </a:rPr>
              <a:t>Li</a:t>
            </a:r>
            <a:endParaRPr lang="zh-CN" altLang="en-US" sz="24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3639905" y="3227263"/>
            <a:ext cx="271462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78     89     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+mn-ea"/>
              </a:rPr>
              <a:t> 98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6354530" y="3227263"/>
            <a:ext cx="13573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88.33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1068155" y="3655888"/>
            <a:ext cx="12858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9D138D"/>
                </a:solidFill>
                <a:latin typeface="+mn-lt"/>
                <a:ea typeface="+mn-ea"/>
              </a:rPr>
              <a:t>10103</a:t>
            </a:r>
            <a:endParaRPr lang="zh-CN" altLang="en-US" sz="24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282593" y="3655888"/>
            <a:ext cx="142875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+mn-ea"/>
              </a:rPr>
              <a:t>Wang</a:t>
            </a:r>
            <a:endParaRPr lang="zh-CN" altLang="en-US" sz="24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3639905" y="3655888"/>
            <a:ext cx="271462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98.5   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+mn-ea"/>
              </a:rPr>
              <a:t>   87      69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6354530" y="3655888"/>
            <a:ext cx="13573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84.83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1068155" y="4122613"/>
            <a:ext cx="12858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9D138D"/>
                </a:solidFill>
                <a:latin typeface="+mn-lt"/>
                <a:ea typeface="+mn-ea"/>
              </a:rPr>
              <a:t>10106</a:t>
            </a:r>
            <a:endParaRPr lang="zh-CN" altLang="en-US" sz="24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23" name="TextBox 26"/>
          <p:cNvSpPr txBox="1"/>
          <p:nvPr/>
        </p:nvSpPr>
        <p:spPr>
          <a:xfrm>
            <a:off x="2282593" y="4122613"/>
            <a:ext cx="142875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+mn-ea"/>
              </a:rPr>
              <a:t>Sun</a:t>
            </a:r>
            <a:endParaRPr lang="zh-CN" altLang="en-US" sz="24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4" name="TextBox 27"/>
          <p:cNvSpPr txBox="1"/>
          <p:nvPr/>
        </p:nvSpPr>
        <p:spPr>
          <a:xfrm>
            <a:off x="3639905" y="4122613"/>
            <a:ext cx="271462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  88   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+mn-ea"/>
              </a:rPr>
              <a:t>    76.5  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89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6354530" y="4122613"/>
            <a:ext cx="13573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84.5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1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1" y="1796740"/>
            <a:ext cx="6624736" cy="32861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max(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</a:t>
            </a:r>
            <a:r>
              <a:rPr lang="en-US" altLang="zh-CN" sz="2800" dirty="0" err="1" smtClean="0">
                <a:solidFill>
                  <a:srgbClr val="00B0F0"/>
                </a:solidFill>
              </a:rPr>
              <a:t>stu</a:t>
            </a:r>
            <a:r>
              <a:rPr lang="en-US" altLang="zh-CN" sz="2800" dirty="0" smtClean="0"/>
              <a:t>[])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i,m</a:t>
            </a:r>
            <a:r>
              <a:rPr lang="en-US" altLang="zh-CN" sz="2800" dirty="0" smtClean="0"/>
              <a:t>=0;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</a:t>
            </a:r>
            <a:r>
              <a:rPr lang="en-US" altLang="zh-CN" sz="2800" dirty="0" err="1" smtClean="0"/>
              <a:t>N;i</a:t>
            </a:r>
            <a:r>
              <a:rPr lang="en-US" altLang="zh-CN" sz="2800" dirty="0" smtClean="0"/>
              <a:t>++)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if (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].aver&gt;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[m].aver) m=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return </a:t>
            </a:r>
            <a:r>
              <a:rPr lang="en-US" altLang="zh-CN" sz="2800" dirty="0" err="1" smtClean="0"/>
              <a:t>stu</a:t>
            </a:r>
            <a:r>
              <a:rPr lang="en-US" altLang="zh-CN" sz="2800" dirty="0" smtClean="0"/>
              <a:t>[m];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 </a:t>
            </a:r>
            <a:endParaRPr lang="zh-CN" altLang="zh-CN" sz="28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52756"/>
              </p:ext>
            </p:extLst>
          </p:nvPr>
        </p:nvGraphicFramePr>
        <p:xfrm>
          <a:off x="1269721" y="5265011"/>
          <a:ext cx="664368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841971" y="5207861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CC"/>
                </a:solidFill>
              </a:rPr>
              <a:t>stu[0]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7841971" y="5674586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CC"/>
                </a:solidFill>
              </a:rPr>
              <a:t>stu[1]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7841971" y="6174648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CC"/>
                </a:solidFill>
              </a:rPr>
              <a:t>stu[2]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12471" y="5279298"/>
            <a:ext cx="857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B0F0"/>
                </a:solidFill>
              </a:rPr>
              <a:t>stu</a:t>
            </a:r>
            <a:endParaRPr lang="zh-CN" altLang="en-US" sz="3200" b="1">
              <a:solidFill>
                <a:srgbClr val="00B0F0"/>
              </a:solidFill>
            </a:endParaRPr>
          </a:p>
        </p:txBody>
      </p: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flipV="1">
            <a:off x="412471" y="5268186"/>
            <a:ext cx="857250" cy="11112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0"/>
          <p:cNvSpPr txBox="1"/>
          <p:nvPr/>
        </p:nvSpPr>
        <p:spPr>
          <a:xfrm>
            <a:off x="1269721" y="5279298"/>
            <a:ext cx="12858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9D138D"/>
                </a:solidFill>
                <a:latin typeface="+mn-lt"/>
                <a:ea typeface="+mn-ea"/>
              </a:rPr>
              <a:t>10101</a:t>
            </a:r>
            <a:endParaRPr lang="zh-CN" altLang="en-US" sz="24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41346" y="5279298"/>
            <a:ext cx="7143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+mn-ea"/>
              </a:rPr>
              <a:t>Li</a:t>
            </a:r>
            <a:endParaRPr lang="zh-CN" altLang="en-US" sz="24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3841471" y="5279298"/>
            <a:ext cx="271462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78     89     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+mn-ea"/>
              </a:rPr>
              <a:t> 98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6556096" y="5279298"/>
            <a:ext cx="13573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88.33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1269721" y="5707923"/>
            <a:ext cx="12858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9D138D"/>
                </a:solidFill>
                <a:latin typeface="+mn-lt"/>
                <a:ea typeface="+mn-ea"/>
              </a:rPr>
              <a:t>10103</a:t>
            </a:r>
            <a:endParaRPr lang="zh-CN" altLang="en-US" sz="24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2484159" y="5707923"/>
            <a:ext cx="142875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+mn-ea"/>
              </a:rPr>
              <a:t>Wang</a:t>
            </a:r>
            <a:endParaRPr lang="zh-CN" altLang="en-US" sz="24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3841471" y="5707923"/>
            <a:ext cx="271462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+mn-ea"/>
              </a:rPr>
              <a:t> 98.5     87      69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22" name="TextBox 17"/>
          <p:cNvSpPr txBox="1"/>
          <p:nvPr/>
        </p:nvSpPr>
        <p:spPr>
          <a:xfrm>
            <a:off x="6556096" y="5707923"/>
            <a:ext cx="13573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84.83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1269721" y="6174648"/>
            <a:ext cx="12858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9D138D"/>
                </a:solidFill>
                <a:latin typeface="+mn-lt"/>
                <a:ea typeface="+mn-ea"/>
              </a:rPr>
              <a:t>10106</a:t>
            </a:r>
            <a:endParaRPr lang="zh-CN" altLang="en-US" sz="24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2484159" y="6174648"/>
            <a:ext cx="142875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+mn-ea"/>
              </a:rPr>
              <a:t>Sun</a:t>
            </a:r>
            <a:endParaRPr lang="zh-CN" altLang="en-US" sz="24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3841471" y="6174648"/>
            <a:ext cx="271462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  88   </a:t>
            </a:r>
            <a:r>
              <a:rPr lang="en-US" altLang="zh-CN" sz="2400" b="1" dirty="0" smtClean="0">
                <a:solidFill>
                  <a:srgbClr val="0000CC"/>
                </a:solidFill>
                <a:latin typeface="+mn-lt"/>
                <a:ea typeface="+mn-ea"/>
              </a:rPr>
              <a:t>    76.5  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89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6556096" y="6174648"/>
            <a:ext cx="13573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84.5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7" name="圆角矩形标注 26"/>
          <p:cNvSpPr/>
          <p:nvPr/>
        </p:nvSpPr>
        <p:spPr bwMode="auto">
          <a:xfrm>
            <a:off x="6841846" y="4422048"/>
            <a:ext cx="1285875" cy="571500"/>
          </a:xfrm>
          <a:prstGeom prst="wedgeRoundRectCallout">
            <a:avLst>
              <a:gd name="adj1" fmla="val -31831"/>
              <a:gd name="adj2" fmla="val 11695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+mn-ea"/>
              </a:rPr>
              <a:t>最大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126846" y="5136423"/>
            <a:ext cx="6858000" cy="642938"/>
          </a:xfrm>
          <a:prstGeom prst="rect">
            <a:avLst/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 animBg="1"/>
      <p:bldP spid="2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17240" y="1645967"/>
            <a:ext cx="8929688" cy="357700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void print(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Student </a:t>
            </a:r>
            <a:r>
              <a:rPr lang="en-US" altLang="zh-CN" sz="2800" dirty="0" smtClean="0">
                <a:solidFill>
                  <a:srgbClr val="00B0F0"/>
                </a:solidFill>
              </a:rPr>
              <a:t>stud</a:t>
            </a:r>
            <a:r>
              <a:rPr lang="en-US" altLang="zh-CN" sz="2800" dirty="0" smtClean="0"/>
              <a:t>)   {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:%d\n name:%s\n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Scores:%5.1f,%5.1f,%5.1f\n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Average score:%6.2f\n", </a:t>
            </a:r>
            <a:r>
              <a:rPr lang="en-US" altLang="zh-CN" sz="2800" dirty="0" err="1" smtClean="0"/>
              <a:t>stud.num</a:t>
            </a:r>
            <a:r>
              <a:rPr lang="en-US" altLang="zh-CN" sz="2800" dirty="0" smtClean="0"/>
              <a:t>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 </a:t>
            </a:r>
            <a:r>
              <a:rPr lang="en-US" altLang="zh-CN" sz="2800" dirty="0" err="1" smtClean="0"/>
              <a:t>stud.name,stud.score</a:t>
            </a:r>
            <a:r>
              <a:rPr lang="en-US" altLang="zh-CN" sz="2800" dirty="0" smtClean="0"/>
              <a:t>[0],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stud.score</a:t>
            </a:r>
            <a:r>
              <a:rPr lang="en-US" altLang="zh-CN" sz="2800" dirty="0" smtClean="0"/>
              <a:t>[1], </a:t>
            </a:r>
            <a:r>
              <a:rPr lang="en-US" altLang="zh-CN" sz="2800" dirty="0" err="1" smtClean="0"/>
              <a:t>stud.score</a:t>
            </a:r>
            <a:r>
              <a:rPr lang="en-US" altLang="zh-CN" sz="2800" dirty="0" smtClean="0"/>
              <a:t>[2], </a:t>
            </a:r>
            <a:r>
              <a:rPr lang="en-US" altLang="zh-CN" sz="2800" dirty="0" err="1" smtClean="0"/>
              <a:t>stud.aver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zh-CN" sz="28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44092"/>
              </p:ext>
            </p:extLst>
          </p:nvPr>
        </p:nvGraphicFramePr>
        <p:xfrm>
          <a:off x="1427373" y="5405374"/>
          <a:ext cx="664368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0061" y="5276786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B0F0"/>
                </a:solidFill>
              </a:rPr>
              <a:t>stud</a:t>
            </a:r>
            <a:endParaRPr lang="zh-CN" altLang="en-US" sz="3200" b="1">
              <a:solidFill>
                <a:srgbClr val="00B0F0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427373" y="5419661"/>
            <a:ext cx="12858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9D138D"/>
                </a:solidFill>
                <a:latin typeface="+mn-lt"/>
                <a:ea typeface="+mn-ea"/>
              </a:rPr>
              <a:t>10101</a:t>
            </a:r>
            <a:endParaRPr lang="zh-CN" altLang="en-US" sz="24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2998998" y="5419661"/>
            <a:ext cx="7143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+mn-ea"/>
              </a:rPr>
              <a:t>Li</a:t>
            </a:r>
            <a:endParaRPr lang="zh-CN" altLang="en-US" sz="24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3999123" y="5419661"/>
            <a:ext cx="271462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78     89     98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6713748" y="5419661"/>
            <a:ext cx="13573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88.33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427373" y="5848286"/>
            <a:ext cx="12858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9D138D"/>
                </a:solidFill>
                <a:latin typeface="+mn-lt"/>
                <a:ea typeface="+mn-ea"/>
              </a:rPr>
              <a:t>10103</a:t>
            </a:r>
            <a:endParaRPr lang="zh-CN" altLang="en-US" sz="24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641811" y="5848286"/>
            <a:ext cx="142875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+mn-ea"/>
              </a:rPr>
              <a:t>Wang</a:t>
            </a:r>
            <a:endParaRPr lang="zh-CN" altLang="en-US" sz="24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3999123" y="5848286"/>
            <a:ext cx="271462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98.5   87     69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6713748" y="5848286"/>
            <a:ext cx="13573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84.83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1427373" y="6315011"/>
            <a:ext cx="128587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9D138D"/>
                </a:solidFill>
                <a:latin typeface="+mn-lt"/>
                <a:ea typeface="+mn-ea"/>
              </a:rPr>
              <a:t>10106</a:t>
            </a:r>
            <a:endParaRPr lang="zh-CN" altLang="en-US" sz="24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2641811" y="6315011"/>
            <a:ext cx="142875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+mn-lt"/>
                <a:ea typeface="+mn-ea"/>
              </a:rPr>
              <a:t>Sun</a:t>
            </a:r>
            <a:endParaRPr lang="zh-CN" altLang="en-US" sz="24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3999123" y="6315011"/>
            <a:ext cx="271462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  88   76.5   89</a:t>
            </a:r>
            <a:endParaRPr lang="zh-CN" altLang="en-US" sz="24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22" name="TextBox 17"/>
          <p:cNvSpPr txBox="1"/>
          <p:nvPr/>
        </p:nvSpPr>
        <p:spPr>
          <a:xfrm>
            <a:off x="6713748" y="6315011"/>
            <a:ext cx="1357313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84.5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284498" y="5276786"/>
            <a:ext cx="6858000" cy="642938"/>
          </a:xfrm>
          <a:prstGeom prst="rect">
            <a:avLst/>
          </a:prstGeom>
          <a:noFill/>
          <a:ln w="3810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98811" y="4705286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B0F0"/>
                </a:solidFill>
              </a:rPr>
              <a:t>num</a:t>
            </a:r>
            <a:endParaRPr lang="zh-CN" altLang="en-US" sz="3200" b="1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13248" y="4705286"/>
            <a:ext cx="128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B0F0"/>
                </a:solidFill>
              </a:rPr>
              <a:t>name</a:t>
            </a:r>
            <a:endParaRPr lang="zh-CN" altLang="en-US" sz="3200" b="1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652070" y="4522913"/>
            <a:ext cx="128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B0F0"/>
                </a:solidFill>
              </a:rPr>
              <a:t>score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27" name="右大括号 26"/>
          <p:cNvSpPr>
            <a:spLocks/>
          </p:cNvSpPr>
          <p:nvPr/>
        </p:nvSpPr>
        <p:spPr bwMode="auto">
          <a:xfrm rot="-5400000">
            <a:off x="5224630" y="3716231"/>
            <a:ext cx="192174" cy="2786062"/>
          </a:xfrm>
          <a:prstGeom prst="rightBrace">
            <a:avLst>
              <a:gd name="adj1" fmla="val 33936"/>
              <a:gd name="adj2" fmla="val 46061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785186" y="4705286"/>
            <a:ext cx="128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B0F0"/>
                </a:solidFill>
              </a:rPr>
              <a:t>aver</a:t>
            </a:r>
            <a:endParaRPr lang="zh-CN" altLang="en-US" sz="3200" b="1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999623" y="5348224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CC"/>
                </a:solidFill>
              </a:rPr>
              <a:t>stu[0]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999623" y="5814949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CC"/>
                </a:solidFill>
              </a:rPr>
              <a:t>stu[1]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999623" y="6315011"/>
            <a:ext cx="107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CC"/>
                </a:solidFill>
              </a:rPr>
              <a:t>stu[2]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23" grpId="0" animBg="1"/>
      <p:bldP spid="24" grpId="0"/>
      <p:bldP spid="25" grpId="0"/>
      <p:bldP spid="26" grpId="0"/>
      <p:bldP spid="27" grpId="0" animBg="1"/>
      <p:bldP spid="2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结构体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17240" y="1772817"/>
            <a:ext cx="8153400" cy="4752528"/>
          </a:xfrm>
        </p:spPr>
        <p:txBody>
          <a:bodyPr/>
          <a:lstStyle/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以上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个函数的调用，情况各不相同：</a:t>
            </a: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input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函数时，实参是指针变量，形参是结构体数组，传递的是结构体元素的地址，函数无返回值。</a:t>
            </a: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函数时，实参是指针变量，形参是结构体数组，传递的是结构体元素的地址，函数的返回值是结构体类型数据。</a:t>
            </a: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调用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函数时，实参是结构体变量，形参是结构体变量，传递的是结构体变量中各成员的值，函数无返回值。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74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结构体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052736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1958" y="1322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定义和使用结构体变量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1772816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71" y="1871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使用结构体数组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64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2492896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2523" y="1316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结构体指针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3212976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2297" y="1869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用指针处理链表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74" name="Group 199"/>
          <p:cNvGrpSpPr>
            <a:grpSpLocks/>
          </p:cNvGrpSpPr>
          <p:nvPr/>
        </p:nvGrpSpPr>
        <p:grpSpPr bwMode="auto">
          <a:xfrm>
            <a:off x="1835150" y="3925691"/>
            <a:ext cx="5410200" cy="665162"/>
            <a:chOff x="1152" y="1275"/>
            <a:chExt cx="3408" cy="419"/>
          </a:xfrm>
        </p:grpSpPr>
        <p:grpSp>
          <p:nvGrpSpPr>
            <p:cNvPr id="75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79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1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76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" name="Text Box 205"/>
            <p:cNvSpPr txBox="1">
              <a:spLocks noChangeArrowheads="1"/>
            </p:cNvSpPr>
            <p:nvPr/>
          </p:nvSpPr>
          <p:spPr bwMode="auto">
            <a:xfrm>
              <a:off x="2523" y="1311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共用体类型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78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82" name="Group 207"/>
          <p:cNvGrpSpPr>
            <a:grpSpLocks/>
          </p:cNvGrpSpPr>
          <p:nvPr/>
        </p:nvGrpSpPr>
        <p:grpSpPr bwMode="auto">
          <a:xfrm>
            <a:off x="1835150" y="4645771"/>
            <a:ext cx="5410200" cy="665163"/>
            <a:chOff x="1152" y="1851"/>
            <a:chExt cx="3408" cy="419"/>
          </a:xfrm>
        </p:grpSpPr>
        <p:grpSp>
          <p:nvGrpSpPr>
            <p:cNvPr id="83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87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89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84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2485" y="1876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使用枚举类型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86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98" name="Group 199"/>
          <p:cNvGrpSpPr>
            <a:grpSpLocks/>
          </p:cNvGrpSpPr>
          <p:nvPr/>
        </p:nvGrpSpPr>
        <p:grpSpPr bwMode="auto">
          <a:xfrm>
            <a:off x="1835150" y="5390965"/>
            <a:ext cx="5410200" cy="665162"/>
            <a:chOff x="1152" y="1275"/>
            <a:chExt cx="3408" cy="419"/>
          </a:xfrm>
        </p:grpSpPr>
        <p:grpSp>
          <p:nvGrpSpPr>
            <p:cNvPr id="99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3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4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0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1" name="Text Box 205"/>
            <p:cNvSpPr txBox="1">
              <a:spLocks noChangeArrowheads="1"/>
            </p:cNvSpPr>
            <p:nvPr/>
          </p:nvSpPr>
          <p:spPr bwMode="auto">
            <a:xfrm>
              <a:off x="1958" y="1322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</a:t>
              </a:r>
              <a:r>
                <a:rPr kumimoji="0" lang="en-US" altLang="zh-CN" sz="2800" dirty="0" err="1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typedef</a:t>
              </a: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声明新类型名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02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25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3200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typedef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声明新类型名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17240" y="1772817"/>
            <a:ext cx="8153400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语言允许用户使用 </a:t>
            </a:r>
            <a:r>
              <a:rPr lang="en-US" altLang="zh-CN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来定义自己习惯的数据类型名称，来替代系统默认的基本类型名称、数组类型名称、指针类型名称与用户自定义的结构型名称、共用型名称、枚举型名称等。一旦用户在程序中定义了自己的数据类型名称，就可以在该程序中用自己的数据类型名称来定义变量的类型、数组的类型、指针变量的类型与函数的类型等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7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3200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typedef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声明新类型名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7366" y="1831591"/>
            <a:ext cx="74295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简单地用一个新的类型名代替原有的类型名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Integer;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float  Real;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i,j</a:t>
            </a:r>
            <a:r>
              <a:rPr lang="en-US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  float </a:t>
            </a:r>
            <a:r>
              <a:rPr lang="en-US" altLang="zh-CN" dirty="0" err="1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en-US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Integer </a:t>
            </a:r>
            <a:r>
              <a:rPr lang="en-US" altLang="zh-CN" dirty="0" err="1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i,j</a:t>
            </a:r>
            <a:r>
              <a:rPr lang="zh-CN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Real </a:t>
            </a:r>
            <a:r>
              <a:rPr lang="en-US" altLang="zh-CN" dirty="0" err="1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en-US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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等价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8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3200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typedef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声明新类型名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5813" y="1785938"/>
            <a:ext cx="807243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命名一个简单的类型名代替复杂的类型表示方法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命名一个新的类型名代表结构体类型：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month;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day;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year; }Date;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Date birthday;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Date *p; 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7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3200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typedef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声明新类型名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5813" y="1785938"/>
            <a:ext cx="807243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命名一个简单的类型名代替复杂的类型表示方法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命名一个新的类型名代表数组类型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Num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[100];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Num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a; //a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个元素的整型数组。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5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3200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typedef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声明新类型名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5813" y="1785938"/>
            <a:ext cx="807243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命名一个简单的类型名代替复杂的类型表示方法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命名一个新的类型名代表一个指针类型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char* String;     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String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p,s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[10]; </a:t>
            </a:r>
          </a:p>
        </p:txBody>
      </p:sp>
    </p:spTree>
    <p:extLst>
      <p:ext uri="{BB962C8B-B14F-4D97-AF65-F5344CB8AC3E}">
        <p14:creationId xmlns:p14="http://schemas.microsoft.com/office/powerpoint/2010/main" val="25797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760533"/>
            <a:ext cx="78581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如何建立自己的结构体类型呢？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说明：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结构体类型并非只有一种，而是可以设计出许多种结构体类型，例如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Teacher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Worker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struct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Date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等结构体类型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各自包含不同的成员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3200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typedef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声明新类型名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5813" y="1785938"/>
            <a:ext cx="807243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命名一个简单的类型名代替复杂的类型表示方法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命名一个新的类型名代表指向函数的指针类型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(*Pointer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( );//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函数指针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Pointer p1,p2; </a:t>
            </a:r>
          </a:p>
        </p:txBody>
      </p:sp>
    </p:spTree>
    <p:extLst>
      <p:ext uri="{BB962C8B-B14F-4D97-AF65-F5344CB8AC3E}">
        <p14:creationId xmlns:p14="http://schemas.microsoft.com/office/powerpoint/2010/main" val="55102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3200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typedef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声明新类型名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5813" y="1785938"/>
            <a:ext cx="8072437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归纳起来，声明一个新的类型名的方法是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 先按定义变量的方法写出定义体（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 将变量名换成新类型名（将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换成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 在最前面加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Count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④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用新类型名去定义变量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0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3200" dirty="0" err="1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typedef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声明新类型名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5813" y="1785938"/>
            <a:ext cx="8072437" cy="464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以定义上述的数组类型为例来说明：</a:t>
            </a:r>
          </a:p>
          <a:p>
            <a:pPr lvl="1">
              <a:buFont typeface="Wingdings" pitchFamily="2" charset="2"/>
              <a:buNone/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 先按定义数组变量形式书写：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a[100];</a:t>
            </a:r>
            <a:endParaRPr lang="zh-CN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 将变量名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换成自己命名的类型名：</a:t>
            </a:r>
            <a:endParaRPr lang="zh-CN" altLang="en-US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int Num[100];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</a:t>
            </a:r>
          </a:p>
          <a:p>
            <a:pPr lvl="1">
              <a:buFont typeface="Wingdings" pitchFamily="2" charset="2"/>
              <a:buNone/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 在前面加上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typedef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，得到</a:t>
            </a:r>
            <a:endParaRPr lang="zh-CN" altLang="en-US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typedef int Num[100];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</a:t>
            </a:r>
          </a:p>
          <a:p>
            <a:pPr lvl="1">
              <a:buFont typeface="Wingdings" pitchFamily="2" charset="2"/>
              <a:buNone/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用来定义变量：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Num a;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endParaRPr lang="zh-CN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相当于定义了：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a[100];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16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2938" y="1643063"/>
            <a:ext cx="7858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/>
              <a:t>说明：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(2) </a:t>
            </a:r>
            <a:r>
              <a:rPr lang="zh-CN" altLang="zh-CN" dirty="0" smtClean="0"/>
              <a:t>成员可以属于另一个结构体类型。</a:t>
            </a:r>
            <a:endParaRPr lang="en-US" altLang="zh-CN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2800" dirty="0" smtClean="0">
                <a:solidFill>
                  <a:srgbClr val="00B050"/>
                </a:solidFill>
              </a:rPr>
              <a:t> Date </a:t>
            </a:r>
            <a:r>
              <a:rPr lang="zh-CN" altLang="zh-CN" sz="2800" dirty="0" smtClean="0">
                <a:solidFill>
                  <a:srgbClr val="00B050"/>
                </a:solidFill>
              </a:rPr>
              <a:t>　　　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      { 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800" dirty="0" smtClean="0">
                <a:solidFill>
                  <a:srgbClr val="00B050"/>
                </a:solidFill>
              </a:rPr>
              <a:t> month;</a:t>
            </a:r>
            <a:r>
              <a:rPr lang="zh-CN" altLang="zh-CN" sz="2800" dirty="0" smtClean="0">
                <a:solidFill>
                  <a:srgbClr val="00B05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800" dirty="0" smtClean="0">
                <a:solidFill>
                  <a:srgbClr val="00B050"/>
                </a:solidFill>
              </a:rPr>
              <a:t> day;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800" dirty="0" smtClean="0">
                <a:solidFill>
                  <a:srgbClr val="00B050"/>
                </a:solidFill>
              </a:rPr>
              <a:t> year;</a:t>
            </a:r>
            <a:r>
              <a:rPr lang="zh-CN" altLang="zh-CN" sz="2800" dirty="0" smtClean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};</a:t>
            </a:r>
            <a:endParaRPr lang="zh-CN" altLang="zh-CN" sz="2800" dirty="0" smtClean="0">
              <a:solidFill>
                <a:srgbClr val="00B050"/>
              </a:solidFill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zh-CN" altLang="zh-CN" sz="2800" dirty="0" smtClean="0"/>
              <a:t>　　</a:t>
            </a: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Stu 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zh-CN" altLang="zh-CN" sz="2800" dirty="0" smtClean="0"/>
              <a:t>　　</a:t>
            </a:r>
            <a:r>
              <a:rPr lang="en-US" altLang="zh-CN" sz="2800" dirty="0" smtClean="0"/>
              <a:t>{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num;char</a:t>
            </a:r>
            <a:r>
              <a:rPr lang="en-US" altLang="zh-CN" sz="2800" dirty="0" smtClean="0"/>
              <a:t> name[20];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char </a:t>
            </a:r>
            <a:r>
              <a:rPr lang="en-US" altLang="zh-CN" sz="2800" dirty="0" err="1" smtClean="0"/>
              <a:t>sex;int</a:t>
            </a:r>
            <a:r>
              <a:rPr lang="en-US" altLang="zh-CN" sz="2800" dirty="0" smtClean="0"/>
              <a:t> age;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2800" dirty="0" smtClean="0">
                <a:solidFill>
                  <a:srgbClr val="00B050"/>
                </a:solidFill>
              </a:rPr>
              <a:t> Date </a:t>
            </a:r>
            <a:r>
              <a:rPr lang="en-US" altLang="zh-CN" sz="2800" dirty="0" smtClean="0"/>
              <a:t>birthday;</a:t>
            </a:r>
            <a:r>
              <a:rPr lang="zh-CN" altLang="zh-CN" sz="2800" dirty="0" smtClean="0"/>
              <a:t> 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char </a:t>
            </a:r>
            <a:r>
              <a:rPr lang="en-US" altLang="zh-CN" sz="2800" dirty="0" err="1" smtClean="0"/>
              <a:t>addr</a:t>
            </a:r>
            <a:r>
              <a:rPr lang="en-US" altLang="zh-CN" sz="2800" dirty="0" smtClean="0"/>
              <a:t>[30];</a:t>
            </a:r>
            <a:r>
              <a:rPr lang="zh-CN" altLang="zh-CN" sz="2800" dirty="0" smtClean="0"/>
              <a:t>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zh-CN" altLang="zh-CN" sz="2800" dirty="0" smtClean="0"/>
              <a:t>　　</a:t>
            </a:r>
            <a:r>
              <a:rPr lang="en-US" altLang="zh-CN" sz="2800" dirty="0" smtClean="0"/>
              <a:t>};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定义和使用结构体变量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4935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结构体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3568" y="1804139"/>
            <a:ext cx="785812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mtClean="0"/>
              <a:t>说明：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zh-CN" altLang="zh-CN" smtClean="0"/>
              <a:t>成员可以属于另一个结构体类型。</a:t>
            </a:r>
            <a:r>
              <a:rPr lang="en-US" altLang="zh-CN" sz="2800" smtClean="0"/>
              <a:t>      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0397"/>
              </p:ext>
            </p:extLst>
          </p:nvPr>
        </p:nvGraphicFramePr>
        <p:xfrm>
          <a:off x="254943" y="3661514"/>
          <a:ext cx="8572501" cy="97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363">
                <a:tc rowSpan="2"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B050"/>
                          </a:solidFill>
                        </a:rPr>
                        <a:t>num</a:t>
                      </a:r>
                      <a:endParaRPr lang="zh-CN" alt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B050"/>
                          </a:solidFill>
                        </a:rPr>
                        <a:t>name</a:t>
                      </a:r>
                      <a:endParaRPr lang="zh-CN" alt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B050"/>
                          </a:solidFill>
                        </a:rPr>
                        <a:t>sex</a:t>
                      </a:r>
                      <a:endParaRPr lang="zh-CN" alt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B050"/>
                          </a:solidFill>
                        </a:rPr>
                        <a:t>age</a:t>
                      </a:r>
                      <a:endParaRPr lang="zh-CN" alt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solidFill>
                            <a:srgbClr val="00B050"/>
                          </a:solidFill>
                        </a:rPr>
                        <a:t>birthday</a:t>
                      </a:r>
                      <a:endParaRPr lang="zh-CN" alt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6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endParaRPr lang="zh-CN" altLang="en-US" sz="26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90" marB="4569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rgbClr val="00B050"/>
                          </a:solidFill>
                        </a:rPr>
                        <a:t>month</a:t>
                      </a:r>
                      <a:endParaRPr lang="zh-CN" alt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rgbClr val="00B050"/>
                          </a:solidFill>
                        </a:rPr>
                        <a:t>day</a:t>
                      </a:r>
                      <a:endParaRPr lang="zh-CN" alt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solidFill>
                            <a:srgbClr val="00B050"/>
                          </a:solidFill>
                        </a:rPr>
                        <a:t>year</a:t>
                      </a:r>
                      <a:endParaRPr lang="zh-CN" alt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6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7555</TotalTime>
  <Words>4205</Words>
  <Application>Microsoft Office PowerPoint</Application>
  <PresentationFormat>全屏显示(4:3)</PresentationFormat>
  <Paragraphs>828</Paragraphs>
  <Slides>72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等线</vt:lpstr>
      <vt:lpstr>华文行楷</vt:lpstr>
      <vt:lpstr>华文楷体</vt:lpstr>
      <vt:lpstr>楷体_GB2312</vt:lpstr>
      <vt:lpstr>宋体</vt:lpstr>
      <vt:lpstr>Arial</vt:lpstr>
      <vt:lpstr>Times New Roman</vt:lpstr>
      <vt:lpstr>Verdana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499</cp:revision>
  <dcterms:created xsi:type="dcterms:W3CDTF">2014-03-21T03:02:44Z</dcterms:created>
  <dcterms:modified xsi:type="dcterms:W3CDTF">2018-11-16T01:48:54Z</dcterms:modified>
</cp:coreProperties>
</file>