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85" r:id="rId3"/>
    <p:sldId id="622" r:id="rId4"/>
    <p:sldId id="805" r:id="rId5"/>
    <p:sldId id="806" r:id="rId6"/>
    <p:sldId id="807" r:id="rId7"/>
    <p:sldId id="809" r:id="rId8"/>
    <p:sldId id="808" r:id="rId9"/>
    <p:sldId id="810" r:id="rId10"/>
    <p:sldId id="811" r:id="rId11"/>
    <p:sldId id="812" r:id="rId12"/>
    <p:sldId id="813" r:id="rId13"/>
    <p:sldId id="814" r:id="rId14"/>
    <p:sldId id="815" r:id="rId15"/>
    <p:sldId id="816" r:id="rId16"/>
    <p:sldId id="817" r:id="rId17"/>
    <p:sldId id="818" r:id="rId18"/>
    <p:sldId id="819" r:id="rId19"/>
    <p:sldId id="871" r:id="rId20"/>
    <p:sldId id="872" r:id="rId21"/>
    <p:sldId id="873" r:id="rId22"/>
    <p:sldId id="821" r:id="rId23"/>
    <p:sldId id="820" r:id="rId24"/>
    <p:sldId id="852" r:id="rId25"/>
    <p:sldId id="853" r:id="rId26"/>
    <p:sldId id="854" r:id="rId27"/>
    <p:sldId id="855" r:id="rId28"/>
    <p:sldId id="856" r:id="rId29"/>
    <p:sldId id="857" r:id="rId30"/>
    <p:sldId id="858" r:id="rId31"/>
    <p:sldId id="859" r:id="rId32"/>
    <p:sldId id="860" r:id="rId33"/>
    <p:sldId id="861" r:id="rId34"/>
    <p:sldId id="862" r:id="rId35"/>
    <p:sldId id="864" r:id="rId36"/>
    <p:sldId id="865" r:id="rId37"/>
    <p:sldId id="866" r:id="rId38"/>
    <p:sldId id="875" r:id="rId39"/>
    <p:sldId id="876" r:id="rId40"/>
    <p:sldId id="877" r:id="rId41"/>
    <p:sldId id="879" r:id="rId42"/>
    <p:sldId id="878" r:id="rId43"/>
    <p:sldId id="880" r:id="rId44"/>
    <p:sldId id="881" r:id="rId45"/>
    <p:sldId id="882" r:id="rId46"/>
    <p:sldId id="883" r:id="rId47"/>
    <p:sldId id="884" r:id="rId48"/>
    <p:sldId id="885" r:id="rId4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B367F"/>
    <a:srgbClr val="00FF00"/>
    <a:srgbClr val="53F54B"/>
    <a:srgbClr val="004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0" autoAdjust="0"/>
    <p:restoredTop sz="96379" autoAdjust="0"/>
  </p:normalViewPr>
  <p:slideViewPr>
    <p:cSldViewPr>
      <p:cViewPr varScale="1">
        <p:scale>
          <a:sx n="111" d="100"/>
          <a:sy n="111" d="100"/>
        </p:scale>
        <p:origin x="11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6854D-EEAC-4D45-B766-884B951AB701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79F8-41F2-4626-BB9A-829AFF335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0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05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4760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175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848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779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559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802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425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38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4717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5044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8896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7790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611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954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2136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047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5612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2816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75071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1710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21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7508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8370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47890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1090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7050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33332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5612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0077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7282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6237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5798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7302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0083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3692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1532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2691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0132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7349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051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03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914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0294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236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155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07320-FDA7-4C22-B409-F290B834D4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5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80C0E-052C-4C27-ACAC-E7C4523AC7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2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C5966-CC58-401F-8DC3-1FE2273288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15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957E8-67D0-4D6B-9E2E-E0F6059B35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06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4FB57-19BA-441F-B387-626DD8F686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32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A62-BFC4-4DB8-8D18-4C129CA149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21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F6BBA-95E0-49AB-986F-884ABFCC9D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7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D7AC9-4311-4E32-BE6A-FBFE6BF205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62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25585-14F4-4E38-99C9-6C29483250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4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C0745-6F09-4C3C-A6F3-C1609F75AC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73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F1D4-8253-459A-B4E7-0A26879DCA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43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08AE309-E964-4E7F-9122-C2A315CB72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492896"/>
            <a:ext cx="7632700" cy="1470025"/>
          </a:xfrm>
        </p:spPr>
        <p:txBody>
          <a:bodyPr anchor="ctr"/>
          <a:lstStyle/>
          <a:p>
            <a:r>
              <a:rPr lang="zh-CN" altLang="en-US" sz="5400" b="1" dirty="0" smtClean="0">
                <a:solidFill>
                  <a:srgbClr val="2B367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高级语言程序设计</a:t>
            </a:r>
            <a:endParaRPr lang="zh-CN" altLang="zh-CN" sz="5400" dirty="0">
              <a:solidFill>
                <a:srgbClr val="2B367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1294" y="5229200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荣生辉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3523793" cy="8718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82369" y="4011285"/>
            <a:ext cx="19287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——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数组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B367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7320-FDA7-4C22-B409-F290B834D433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二</a:t>
            </a: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维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二维数组的初始化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9552" y="2708920"/>
            <a:ext cx="741682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将所有数据写在一个花括弧内，按数组排列的顺序对各元素赋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初值。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a[3][4]={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12};</a:t>
            </a:r>
          </a:p>
          <a:p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30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二</a:t>
            </a: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维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二维数组的初始化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62522" y="2610637"/>
            <a:ext cx="741682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可以对部分元素赋初值。</a:t>
            </a:r>
          </a:p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例如： 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a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［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］［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］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={{1}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{5}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{9}}; 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211856"/>
              </p:ext>
            </p:extLst>
          </p:nvPr>
        </p:nvGraphicFramePr>
        <p:xfrm>
          <a:off x="2483768" y="4108085"/>
          <a:ext cx="3312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3597318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3541960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20759624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74899566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12154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宋体"/>
                          <a:cs typeface="+mn-cs"/>
                        </a:rPr>
                        <a:t>0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宋体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宋体"/>
                          <a:cs typeface="+mn-cs"/>
                        </a:rPr>
                        <a:t>0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宋体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5916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CN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942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85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二</a:t>
            </a: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维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二维数组的初始化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71964" y="2480189"/>
            <a:ext cx="857203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也可以对各行中的某一元素赋初值，如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例如： 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［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］［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］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={{1}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{0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6}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{0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11}}; 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225616"/>
              </p:ext>
            </p:extLst>
          </p:nvPr>
        </p:nvGraphicFramePr>
        <p:xfrm>
          <a:off x="2483768" y="4108085"/>
          <a:ext cx="3312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3597318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3541960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20759624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74899566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12154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/>
                          <a:ea typeface="宋体"/>
                          <a:cs typeface="+mn-cs"/>
                        </a:rPr>
                        <a:t>6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Arial"/>
                        <a:ea typeface="宋体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宋体"/>
                          <a:cs typeface="+mn-cs"/>
                        </a:rPr>
                        <a:t>0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宋体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5916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</a:rPr>
                        <a:t>11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942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91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二</a:t>
            </a: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维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二维数组的初始化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71964" y="2480189"/>
            <a:ext cx="857203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4. 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对全部元素都赋初值，则定义数组时对第一维的长度可以不指定，但第二维的长度不能省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3240" y="3929540"/>
            <a:ext cx="816924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 err="1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600" b="1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 a[3][4]={</a:t>
            </a:r>
            <a:r>
              <a:rPr lang="en-US" altLang="zh-CN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1</a:t>
            </a:r>
            <a:r>
              <a:rPr lang="zh-CN" altLang="en-US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2</a:t>
            </a:r>
            <a:r>
              <a:rPr lang="zh-CN" altLang="en-US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3</a:t>
            </a:r>
            <a:r>
              <a:rPr lang="zh-CN" altLang="en-US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4</a:t>
            </a:r>
            <a:r>
              <a:rPr lang="zh-CN" altLang="en-US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5</a:t>
            </a:r>
            <a:r>
              <a:rPr lang="zh-CN" altLang="en-US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6</a:t>
            </a:r>
            <a:r>
              <a:rPr lang="zh-CN" altLang="en-US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7</a:t>
            </a:r>
            <a:r>
              <a:rPr lang="zh-CN" altLang="en-US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8</a:t>
            </a:r>
            <a:r>
              <a:rPr lang="zh-CN" altLang="en-US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9</a:t>
            </a:r>
            <a:r>
              <a:rPr lang="zh-CN" altLang="en-US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10</a:t>
            </a:r>
            <a:r>
              <a:rPr lang="zh-CN" altLang="en-US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11</a:t>
            </a:r>
            <a:r>
              <a:rPr lang="zh-CN" altLang="en-US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12</a:t>
            </a:r>
            <a:r>
              <a:rPr lang="en-US" altLang="zh-CN" sz="2600" b="1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150000"/>
              </a:lnSpc>
            </a:pPr>
            <a:r>
              <a:rPr lang="zh-CN" altLang="en-US" sz="26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它</a:t>
            </a:r>
            <a:r>
              <a:rPr lang="zh-CN" altLang="en-US" sz="2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等价</a:t>
            </a:r>
            <a:r>
              <a:rPr lang="zh-CN" altLang="en-US" sz="2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于</a:t>
            </a:r>
            <a:r>
              <a:rPr lang="zh-CN" altLang="en-US" sz="26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：</a:t>
            </a:r>
            <a:endParaRPr lang="en-US" altLang="zh-CN" sz="26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err="1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6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 a[ ][4]={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1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2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3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4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5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6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7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8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9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10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11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12};</a:t>
            </a:r>
          </a:p>
        </p:txBody>
      </p:sp>
    </p:spTree>
    <p:extLst>
      <p:ext uri="{BB962C8B-B14F-4D97-AF65-F5344CB8AC3E}">
        <p14:creationId xmlns:p14="http://schemas.microsoft.com/office/powerpoint/2010/main" val="409607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9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二</a:t>
            </a: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维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二维数组的初始化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71964" y="2480189"/>
            <a:ext cx="8572036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4.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定义时也可以只对部分元素赋初值而省略第一维的长度，但应分行赋初值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例如：</a:t>
            </a:r>
            <a:r>
              <a:rPr lang="en-US" altLang="zh-CN" sz="2800" b="1" dirty="0" err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a[][4]={ {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altLang="zh-CN" sz="2800" b="1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}, {}, {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} };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398609"/>
              </p:ext>
            </p:extLst>
          </p:nvPr>
        </p:nvGraphicFramePr>
        <p:xfrm>
          <a:off x="2483768" y="4573421"/>
          <a:ext cx="3312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3597318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3541960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20759624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74899566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12154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宋体"/>
                          <a:cs typeface="+mn-cs"/>
                        </a:rPr>
                        <a:t>0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宋体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宋体"/>
                          <a:cs typeface="+mn-cs"/>
                        </a:rPr>
                        <a:t>0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宋体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5916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942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46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二</a:t>
            </a: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维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80596" y="1844824"/>
            <a:ext cx="857203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将一个二维数组行和列元素互换，存到另一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     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二维数组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求矩阵的转置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80596" y="3747765"/>
            <a:ext cx="80238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zh-CN" altLang="en-US" sz="2400" b="1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：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思考如何进行二维数组的遍历、引用和赋值。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792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一维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611560" y="1839200"/>
            <a:ext cx="8173026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代码：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222" y="2535736"/>
            <a:ext cx="4014274" cy="2693464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a[M][N],b[N][M];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M;i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just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for(j=0;j&lt;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M;j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d",&amp;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][j]);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4883" y="2535736"/>
            <a:ext cx="4014274" cy="2693464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M;i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just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for(j=0;j&lt;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M;j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b[j][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]=a[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][j];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1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二</a:t>
            </a: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维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80596" y="1844824"/>
            <a:ext cx="857203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sz="2800" b="1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有一个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3×4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的矩阵，要求编程序求出其中值最大的那个元素的值，以及其所在的行号和列号。 </a:t>
            </a:r>
          </a:p>
        </p:txBody>
      </p:sp>
      <p:pic>
        <p:nvPicPr>
          <p:cNvPr id="8" name="Picture 13" descr="g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137" y="2397125"/>
            <a:ext cx="579120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70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二维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611560" y="1839200"/>
            <a:ext cx="8173026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代码：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584" y="2525034"/>
            <a:ext cx="3257682" cy="4185738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a[3][4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]={</a:t>
            </a:r>
          </a:p>
          <a:p>
            <a:pPr algn="just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4}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6}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algn="just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{-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}};</a:t>
            </a:r>
          </a:p>
          <a:p>
            <a:pPr algn="just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max=a[0][0];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83968" y="2526998"/>
            <a:ext cx="4014274" cy="4185739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=0;i&lt;=2;i++)</a:t>
            </a:r>
          </a:p>
          <a:p>
            <a:pPr algn="just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(j=0;j&lt;=3;j++)</a:t>
            </a:r>
          </a:p>
          <a:p>
            <a:pPr algn="just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if (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][j]&gt;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max)</a:t>
            </a:r>
          </a:p>
          <a:p>
            <a:pPr algn="just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{    max=a[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][j];</a:t>
            </a:r>
          </a:p>
          <a:p>
            <a:pPr algn="just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row=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=j;</a:t>
            </a:r>
          </a:p>
          <a:p>
            <a:pPr algn="just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</a:p>
          <a:p>
            <a:pPr algn="just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8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程序结束*</a:t>
            </a:r>
            <a:r>
              <a:rPr lang="en-US" altLang="zh-CN" sz="28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9170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二</a:t>
            </a: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维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80596" y="1844824"/>
            <a:ext cx="857203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sz="2800" b="1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打印杨辉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三角。（要求打印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行）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98363" y="2824810"/>
            <a:ext cx="7155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825"/>
              </a:spcBef>
              <a:spcAft>
                <a:spcPts val="825"/>
              </a:spcAft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825"/>
              </a:spcBef>
              <a:spcAft>
                <a:spcPts val="825"/>
              </a:spcAft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825"/>
              </a:spcBef>
              <a:spcAft>
                <a:spcPts val="825"/>
              </a:spcAft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825"/>
              </a:spcBef>
              <a:spcAft>
                <a:spcPts val="825"/>
              </a:spcAft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tx1"/>
                </a:solidFill>
                <a:ea typeface="华文楷体" panose="02010600040101010101" pitchFamily="2" charset="-122"/>
              </a:rPr>
              <a:t>杨辉三角形是（</a:t>
            </a:r>
            <a:r>
              <a:rPr lang="en-US" altLang="zh-CN" dirty="0" err="1">
                <a:solidFill>
                  <a:schemeClr val="tx1"/>
                </a:solidFill>
                <a:ea typeface="华文楷体" panose="02010600040101010101" pitchFamily="2" charset="-122"/>
              </a:rPr>
              <a:t>a+b</a:t>
            </a:r>
            <a:r>
              <a:rPr lang="zh-CN" altLang="en-US" dirty="0">
                <a:solidFill>
                  <a:schemeClr val="tx1"/>
                </a:solidFill>
                <a:ea typeface="华文楷体" panose="02010600040101010101" pitchFamily="2" charset="-122"/>
              </a:rPr>
              <a:t>）的</a:t>
            </a:r>
            <a:r>
              <a:rPr lang="en-US" altLang="zh-CN" dirty="0">
                <a:solidFill>
                  <a:schemeClr val="tx1"/>
                </a:solidFill>
                <a:ea typeface="华文楷体" panose="02010600040101010101" pitchFamily="2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ea typeface="华文楷体" panose="02010600040101010101" pitchFamily="2" charset="-122"/>
              </a:rPr>
              <a:t>次幂展开后各项的系数</a:t>
            </a:r>
            <a:r>
              <a:rPr lang="zh-CN" altLang="en-US" dirty="0" smtClean="0">
                <a:solidFill>
                  <a:schemeClr val="tx1"/>
                </a:solidFill>
                <a:ea typeface="华文楷体" panose="02010600040101010101" pitchFamily="2" charset="-122"/>
              </a:rPr>
              <a:t>。</a:t>
            </a:r>
            <a:endParaRPr lang="zh-CN" altLang="en-US" dirty="0">
              <a:solidFill>
                <a:schemeClr val="tx1"/>
              </a:solidFill>
              <a:ea typeface="华文楷体" panose="02010600040101010101" pitchFamily="2" charset="-122"/>
            </a:endParaRP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595391" y="3356742"/>
            <a:ext cx="8001000" cy="3205163"/>
            <a:chOff x="192" y="1632"/>
            <a:chExt cx="5040" cy="2019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1920" y="3360"/>
              <a:ext cx="33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ts val="825"/>
                </a:spcBef>
                <a:spcAft>
                  <a:spcPts val="825"/>
                </a:spcAft>
                <a:defRPr kumimoji="1"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ts val="825"/>
                </a:spcBef>
                <a:spcAft>
                  <a:spcPts val="825"/>
                </a:spcAft>
                <a:defRPr kumimoji="1"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ts val="825"/>
                </a:spcBef>
                <a:spcAft>
                  <a:spcPts val="825"/>
                </a:spcAft>
                <a:defRPr kumimoji="1"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ts val="825"/>
                </a:spcBef>
                <a:spcAft>
                  <a:spcPts val="825"/>
                </a:spcAft>
                <a:defRPr kumimoji="1"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chemeClr val="tx1"/>
                  </a:solidFill>
                  <a:ea typeface="华文楷体" panose="02010600040101010101" pitchFamily="2" charset="-122"/>
                </a:rPr>
                <a:t>……                                       ……</a:t>
              </a:r>
            </a:p>
          </p:txBody>
        </p:sp>
        <p:grpSp>
          <p:nvGrpSpPr>
            <p:cNvPr id="15" name="Group 6"/>
            <p:cNvGrpSpPr>
              <a:grpSpLocks/>
            </p:cNvGrpSpPr>
            <p:nvPr/>
          </p:nvGrpSpPr>
          <p:grpSpPr bwMode="auto">
            <a:xfrm>
              <a:off x="192" y="1632"/>
              <a:ext cx="4697" cy="1683"/>
              <a:chOff x="336" y="1440"/>
              <a:chExt cx="4697" cy="1683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353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ts val="825"/>
                  </a:spcBef>
                  <a:spcAft>
                    <a:spcPts val="825"/>
                  </a:spcAft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ts val="825"/>
                  </a:spcBef>
                  <a:spcAft>
                    <a:spcPts val="825"/>
                  </a:spcAft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ts val="825"/>
                  </a:spcBef>
                  <a:spcAft>
                    <a:spcPts val="825"/>
                  </a:spcAft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ts val="825"/>
                  </a:spcBef>
                  <a:spcAft>
                    <a:spcPts val="825"/>
                  </a:spcAft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（</a:t>
                </a:r>
                <a:r>
                  <a:rPr lang="en-US" altLang="zh-CN" dirty="0" err="1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a+b</a:t>
                </a:r>
                <a:r>
                  <a:rPr lang="zh-CN" altLang="en-US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）的</a:t>
                </a:r>
                <a:r>
                  <a:rPr lang="en-US" altLang="zh-CN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0</a:t>
                </a:r>
                <a:r>
                  <a:rPr lang="zh-CN" altLang="en-US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次幂展开后各项的系数为：</a:t>
                </a:r>
                <a:r>
                  <a:rPr lang="en-US" altLang="zh-CN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336" y="1776"/>
                <a:ext cx="382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ts val="825"/>
                  </a:spcBef>
                  <a:spcAft>
                    <a:spcPts val="825"/>
                  </a:spcAft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ts val="825"/>
                  </a:spcBef>
                  <a:spcAft>
                    <a:spcPts val="825"/>
                  </a:spcAft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ts val="825"/>
                  </a:spcBef>
                  <a:spcAft>
                    <a:spcPts val="825"/>
                  </a:spcAft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ts val="825"/>
                  </a:spcBef>
                  <a:spcAft>
                    <a:spcPts val="825"/>
                  </a:spcAft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（</a:t>
                </a:r>
                <a:r>
                  <a:rPr lang="en-US" altLang="zh-CN" dirty="0" err="1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a+b</a:t>
                </a:r>
                <a:r>
                  <a:rPr lang="zh-CN" altLang="en-US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）的</a:t>
                </a:r>
                <a:r>
                  <a:rPr lang="en-US" altLang="zh-CN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次幂展开后各项的系数为：</a:t>
                </a:r>
                <a:r>
                  <a:rPr lang="en-US" altLang="zh-CN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336" y="2112"/>
                <a:ext cx="411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ts val="825"/>
                  </a:spcBef>
                  <a:spcAft>
                    <a:spcPts val="825"/>
                  </a:spcAft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ts val="825"/>
                  </a:spcBef>
                  <a:spcAft>
                    <a:spcPts val="825"/>
                  </a:spcAft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ts val="825"/>
                  </a:spcBef>
                  <a:spcAft>
                    <a:spcPts val="825"/>
                  </a:spcAft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ts val="825"/>
                  </a:spcBef>
                  <a:spcAft>
                    <a:spcPts val="825"/>
                  </a:spcAft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（</a:t>
                </a:r>
                <a:r>
                  <a:rPr lang="en-US" altLang="zh-CN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a+b</a:t>
                </a:r>
                <a:r>
                  <a:rPr lang="zh-CN" altLang="en-US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）的</a:t>
                </a:r>
                <a:r>
                  <a:rPr lang="en-US" altLang="zh-CN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2</a:t>
                </a:r>
                <a:r>
                  <a:rPr lang="zh-CN" altLang="en-US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次幂展开后各项的系数为：</a:t>
                </a:r>
                <a:r>
                  <a:rPr lang="en-US" altLang="zh-CN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1</a:t>
                </a:r>
                <a:r>
                  <a:rPr lang="zh-CN" altLang="en-US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，</a:t>
                </a:r>
                <a:r>
                  <a:rPr lang="en-US" altLang="zh-CN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2</a:t>
                </a:r>
                <a:r>
                  <a:rPr lang="zh-CN" altLang="en-US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，</a:t>
                </a:r>
                <a:r>
                  <a:rPr lang="en-US" altLang="zh-CN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336" y="2496"/>
                <a:ext cx="440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ts val="825"/>
                  </a:spcBef>
                  <a:spcAft>
                    <a:spcPts val="825"/>
                  </a:spcAft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ts val="825"/>
                  </a:spcBef>
                  <a:spcAft>
                    <a:spcPts val="825"/>
                  </a:spcAft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ts val="825"/>
                  </a:spcBef>
                  <a:spcAft>
                    <a:spcPts val="825"/>
                  </a:spcAft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ts val="825"/>
                  </a:spcBef>
                  <a:spcAft>
                    <a:spcPts val="825"/>
                  </a:spcAft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（</a:t>
                </a:r>
                <a:r>
                  <a:rPr lang="en-US" altLang="zh-CN" dirty="0" err="1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a+b</a:t>
                </a:r>
                <a:r>
                  <a:rPr lang="zh-CN" altLang="en-US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）的</a:t>
                </a:r>
                <a:r>
                  <a:rPr lang="en-US" altLang="zh-CN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3</a:t>
                </a:r>
                <a:r>
                  <a:rPr lang="zh-CN" altLang="en-US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次幂展开后各项的系数为：</a:t>
                </a:r>
                <a:r>
                  <a:rPr lang="en-US" altLang="zh-CN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3</a:t>
                </a:r>
                <a:r>
                  <a:rPr lang="zh-CN" altLang="en-US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3</a:t>
                </a:r>
                <a:r>
                  <a:rPr lang="zh-CN" altLang="en-US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336" y="2832"/>
                <a:ext cx="469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ts val="825"/>
                  </a:spcBef>
                  <a:spcAft>
                    <a:spcPts val="825"/>
                  </a:spcAft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ts val="825"/>
                  </a:spcBef>
                  <a:spcAft>
                    <a:spcPts val="825"/>
                  </a:spcAft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ts val="825"/>
                  </a:spcBef>
                  <a:spcAft>
                    <a:spcPts val="825"/>
                  </a:spcAft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ts val="825"/>
                  </a:spcBef>
                  <a:spcAft>
                    <a:spcPts val="825"/>
                  </a:spcAft>
                  <a:defRPr kumimoji="1" sz="24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（</a:t>
                </a:r>
                <a:r>
                  <a:rPr lang="en-US" altLang="zh-CN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a+b</a:t>
                </a:r>
                <a:r>
                  <a:rPr lang="zh-CN" altLang="en-US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）的</a:t>
                </a:r>
                <a:r>
                  <a:rPr lang="en-US" altLang="zh-CN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4</a:t>
                </a:r>
                <a:r>
                  <a:rPr lang="zh-CN" altLang="en-US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次幂展开后各项的系数为：</a:t>
                </a:r>
                <a:r>
                  <a:rPr lang="en-US" altLang="zh-CN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1</a:t>
                </a:r>
                <a:r>
                  <a:rPr lang="zh-CN" altLang="en-US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，</a:t>
                </a:r>
                <a:r>
                  <a:rPr lang="en-US" altLang="zh-CN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4</a:t>
                </a:r>
                <a:r>
                  <a:rPr lang="zh-CN" altLang="en-US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，</a:t>
                </a:r>
                <a:r>
                  <a:rPr lang="en-US" altLang="zh-CN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6</a:t>
                </a:r>
                <a:r>
                  <a:rPr lang="zh-CN" altLang="en-US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，</a:t>
                </a:r>
                <a:r>
                  <a:rPr lang="en-US" altLang="zh-CN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4</a:t>
                </a:r>
                <a:r>
                  <a:rPr lang="zh-CN" altLang="en-US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，</a:t>
                </a:r>
                <a:r>
                  <a:rPr lang="en-US" altLang="zh-CN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07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数组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2327251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574" y="1311"/>
              <a:ext cx="102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一</a:t>
              </a: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维数组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3262288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575" y="1887"/>
              <a:ext cx="10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二</a:t>
              </a: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维数组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4198912"/>
            <a:ext cx="5410200" cy="1030288"/>
            <a:chOff x="1152" y="2413"/>
            <a:chExt cx="3408" cy="64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611" y="2461"/>
              <a:ext cx="1021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字符数组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04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二</a:t>
            </a: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维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630251" y="1902595"/>
            <a:ext cx="80010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825"/>
              </a:spcBef>
              <a:spcAft>
                <a:spcPts val="825"/>
              </a:spcAft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825"/>
              </a:spcBef>
              <a:spcAft>
                <a:spcPts val="825"/>
              </a:spcAft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825"/>
              </a:spcBef>
              <a:spcAft>
                <a:spcPts val="825"/>
              </a:spcAft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825"/>
              </a:spcBef>
              <a:spcAft>
                <a:spcPts val="825"/>
              </a:spcAft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C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分析</a:t>
            </a:r>
            <a:r>
              <a:rPr lang="zh-CN" altLang="en-US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：杨辉三角各行的系数有如下规律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（</a:t>
            </a:r>
            <a:r>
              <a:rPr lang="en-US" altLang="zh-CN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）各行第一个数都是</a:t>
            </a:r>
            <a:r>
              <a:rPr lang="en-US" altLang="zh-CN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）各行最后一个数为</a:t>
            </a:r>
            <a:r>
              <a:rPr lang="en-US" altLang="zh-CN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（</a:t>
            </a:r>
            <a:r>
              <a:rPr lang="en-US" altLang="zh-CN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）从第</a:t>
            </a:r>
            <a:r>
              <a:rPr lang="en-US" altLang="zh-CN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行起，除上面指出的第一个数和最后一个数外，其余各数是上一行同列和前一列两个数之和。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3488025" y="4395585"/>
            <a:ext cx="2185214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825"/>
              </a:spcBef>
              <a:spcAft>
                <a:spcPts val="825"/>
              </a:spcAft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825"/>
              </a:spcBef>
              <a:spcAft>
                <a:spcPts val="825"/>
              </a:spcAft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825"/>
              </a:spcBef>
              <a:spcAft>
                <a:spcPts val="825"/>
              </a:spcAft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825"/>
              </a:spcBef>
              <a:spcAft>
                <a:spcPts val="825"/>
              </a:spcAft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endParaRPr lang="en-US" altLang="zh-CN" dirty="0" smtClean="0">
              <a:solidFill>
                <a:schemeClr val="tx1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CC66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CC66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CC66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762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  <p:bldP spid="2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二</a:t>
            </a: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维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630251" y="1902595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825"/>
              </a:spcBef>
              <a:spcAft>
                <a:spcPts val="825"/>
              </a:spcAft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825"/>
              </a:spcBef>
              <a:spcAft>
                <a:spcPts val="825"/>
              </a:spcAft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825"/>
              </a:spcBef>
              <a:spcAft>
                <a:spcPts val="825"/>
              </a:spcAft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825"/>
              </a:spcBef>
              <a:spcAft>
                <a:spcPts val="825"/>
              </a:spcAft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C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分析</a:t>
            </a:r>
            <a:r>
              <a:rPr lang="zh-CN" altLang="en-US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chemeClr val="tx1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473094" y="1884785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825"/>
              </a:spcBef>
              <a:spcAft>
                <a:spcPts val="825"/>
              </a:spcAft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825"/>
              </a:spcBef>
              <a:spcAft>
                <a:spcPts val="825"/>
              </a:spcAft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825"/>
              </a:spcBef>
              <a:spcAft>
                <a:spcPts val="825"/>
              </a:spcAft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825"/>
              </a:spcBef>
              <a:spcAft>
                <a:spcPts val="825"/>
              </a:spcAft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tx1"/>
                </a:solidFill>
              </a:rPr>
              <a:t>表示为通式即：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980969" y="2597461"/>
            <a:ext cx="6353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825"/>
              </a:spcBef>
              <a:spcAft>
                <a:spcPts val="825"/>
              </a:spcAft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825"/>
              </a:spcBef>
              <a:spcAft>
                <a:spcPts val="825"/>
              </a:spcAft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825"/>
              </a:spcBef>
              <a:spcAft>
                <a:spcPts val="825"/>
              </a:spcAft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825"/>
              </a:spcBef>
              <a:spcAft>
                <a:spcPts val="825"/>
              </a:spcAft>
              <a:defRPr kumimoji="1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dirty="0">
                <a:latin typeface="Courier New" panose="02070309020205020404" pitchFamily="49" charset="0"/>
              </a:rPr>
              <a:t>a[</a:t>
            </a:r>
            <a:r>
              <a:rPr lang="en-US" altLang="zh-CN" sz="2800" dirty="0" err="1">
                <a:latin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</a:rPr>
              <a:t>][j]=a[i-1][j]+a[i-1][j-1]</a:t>
            </a:r>
          </a:p>
        </p:txBody>
      </p:sp>
      <p:sp>
        <p:nvSpPr>
          <p:cNvPr id="26" name="矩形 25"/>
          <p:cNvSpPr/>
          <p:nvPr/>
        </p:nvSpPr>
        <p:spPr>
          <a:xfrm>
            <a:off x="630251" y="3147883"/>
            <a:ext cx="8173026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代码：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77355" y="3425414"/>
            <a:ext cx="5849970" cy="2693464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j, a[N][N];</a:t>
            </a:r>
          </a:p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for(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   </a:t>
            </a:r>
          </a:p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{a[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]=1;   a[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][0]=1;}</a:t>
            </a:r>
          </a:p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for(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=2;i&lt;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for(j=1;j&lt;=i-1;j++)   </a:t>
            </a:r>
          </a:p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a[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][j]=a[i-1][j]+a[i-1][j-1];</a:t>
            </a:r>
          </a:p>
          <a:p>
            <a:pPr algn="just">
              <a:lnSpc>
                <a:spcPct val="120000"/>
              </a:lnSpc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06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  <p:bldP spid="11" grpId="0" autoUpdateAnimBg="0"/>
      <p:bldP spid="12" grpId="0" autoUpdateAnimBg="0"/>
      <p:bldP spid="26" grpId="0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二维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28563" y="1756618"/>
            <a:ext cx="817302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小结：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28563" y="2601542"/>
            <a:ext cx="7704137" cy="341632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 eaLnBrk="1" hangingPunct="1">
              <a:spcBef>
                <a:spcPct val="50000"/>
              </a:spcBef>
              <a:buClr>
                <a:srgbClr val="C00000"/>
              </a:buClr>
              <a:buSzPct val="125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2B367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二维数组在内存中是按行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存放；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85750" indent="-285750" eaLnBrk="1" hangingPunct="1">
              <a:spcBef>
                <a:spcPct val="50000"/>
              </a:spcBef>
              <a:buClr>
                <a:srgbClr val="C00000"/>
              </a:buClr>
              <a:buSzPct val="125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数组元素的下标每一维都是从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开始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的；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85750" indent="-285750" eaLnBrk="1" hangingPunct="1">
              <a:spcBef>
                <a:spcPct val="50000"/>
              </a:spcBef>
              <a:buClr>
                <a:srgbClr val="C00000"/>
              </a:buClr>
              <a:buSzPct val="125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数值型数组不能够整体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引用；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85750" indent="-285750" eaLnBrk="1" hangingPunct="1">
              <a:spcBef>
                <a:spcPct val="50000"/>
              </a:spcBef>
              <a:buClr>
                <a:srgbClr val="C00000"/>
              </a:buClr>
              <a:buSzPct val="125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可以把二维数组看成是一个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特殊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的一维数组，即其元素是一个一维数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组；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85750" indent="-285750" eaLnBrk="1" hangingPunct="1">
              <a:spcBef>
                <a:spcPct val="50000"/>
              </a:spcBef>
              <a:buClr>
                <a:srgbClr val="C00000"/>
              </a:buClr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二维数组初始化有两种方法：按行赋值或者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一行、一部分赋值；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805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数组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2327251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546" y="1311"/>
              <a:ext cx="10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一维</a:t>
              </a: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 </a:t>
              </a: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数组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3262288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575" y="1887"/>
              <a:ext cx="10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二</a:t>
              </a: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维数组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4198912"/>
            <a:ext cx="5410200" cy="1030288"/>
            <a:chOff x="1152" y="2413"/>
            <a:chExt cx="3408" cy="64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611" y="2461"/>
              <a:ext cx="1021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字符数组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168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lang="zh-CN" altLang="en-US" sz="28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数组的定义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39552" y="2542418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字符数组：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用来存放字符数据的数组就是字符数组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定义格式： </a:t>
            </a:r>
            <a:r>
              <a:rPr lang="en-AU" altLang="zh-CN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char 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数组名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常量表达式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83580" y="4149080"/>
            <a:ext cx="7416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  <a:buClr>
                <a:srgbClr val="0000CC"/>
              </a:buClr>
              <a:buSzPct val="135000"/>
              <a:buNone/>
            </a:pPr>
            <a:r>
              <a:rPr lang="zh-CN" altLang="en-US" sz="2400" b="1" dirty="0">
                <a:latin typeface="Tahoma" panose="020B0604030504040204" pitchFamily="34" charset="0"/>
                <a:ea typeface="楷体_GB2312" pitchFamily="49" charset="-122"/>
              </a:rPr>
              <a:t>一</a:t>
            </a:r>
            <a:r>
              <a:rPr lang="zh-CN" altLang="en-US" sz="2400" b="1" dirty="0" smtClean="0">
                <a:latin typeface="Tahoma" panose="020B0604030504040204" pitchFamily="34" charset="0"/>
                <a:ea typeface="楷体_GB2312" pitchFamily="49" charset="-122"/>
              </a:rPr>
              <a:t>维字符数组： </a:t>
            </a:r>
            <a:r>
              <a:rPr lang="en-US" altLang="zh-CN" sz="2400" b="1" dirty="0" smtClean="0">
                <a:latin typeface="Tahoma" panose="020B0604030504040204" pitchFamily="34" charset="0"/>
                <a:ea typeface="楷体_GB2312" pitchFamily="49" charset="-122"/>
              </a:rPr>
              <a:t>char  </a:t>
            </a:r>
            <a:r>
              <a:rPr lang="en-US" altLang="zh-CN" sz="2400" b="1" dirty="0">
                <a:latin typeface="Tahoma" panose="020B0604030504040204" pitchFamily="34" charset="0"/>
                <a:ea typeface="楷体_GB2312" pitchFamily="49" charset="-122"/>
              </a:rPr>
              <a:t>a[10];</a:t>
            </a:r>
          </a:p>
          <a:p>
            <a:pPr marL="0" indent="0" eaLnBrk="1" hangingPunct="1">
              <a:spcBef>
                <a:spcPct val="50000"/>
              </a:spcBef>
              <a:buClr>
                <a:srgbClr val="0000CC"/>
              </a:buClr>
              <a:buSzPct val="135000"/>
              <a:buNone/>
            </a:pPr>
            <a:r>
              <a:rPr lang="zh-CN" altLang="en-US" sz="2400" b="1" dirty="0" smtClean="0">
                <a:latin typeface="Tahoma" panose="020B0604030504040204" pitchFamily="34" charset="0"/>
                <a:ea typeface="楷体_GB2312" pitchFamily="49" charset="-122"/>
              </a:rPr>
              <a:t>二维字符数组</a:t>
            </a:r>
            <a:r>
              <a:rPr lang="zh-CN" altLang="en-US" sz="2400" b="1" dirty="0">
                <a:latin typeface="Tahoma" panose="020B0604030504040204" pitchFamily="34" charset="0"/>
                <a:ea typeface="楷体_GB2312" pitchFamily="49" charset="-122"/>
              </a:rPr>
              <a:t>： </a:t>
            </a:r>
            <a:r>
              <a:rPr lang="en-US" altLang="zh-CN" sz="2400" b="1" dirty="0">
                <a:latin typeface="Tahoma" panose="020B0604030504040204" pitchFamily="34" charset="0"/>
                <a:ea typeface="楷体_GB2312" pitchFamily="49" charset="-122"/>
              </a:rPr>
              <a:t>char a[4][5];</a:t>
            </a:r>
          </a:p>
        </p:txBody>
      </p:sp>
    </p:spTree>
    <p:extLst>
      <p:ext uri="{BB962C8B-B14F-4D97-AF65-F5344CB8AC3E}">
        <p14:creationId xmlns:p14="http://schemas.microsoft.com/office/powerpoint/2010/main" val="147384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lang="zh-CN" altLang="en-US" sz="28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数组的初始化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539552" y="2336094"/>
            <a:ext cx="8147248" cy="160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对字符数组初始化，</a:t>
            </a:r>
            <a:r>
              <a:rPr lang="zh-CN" altLang="en-US" sz="24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最容易理解的方式是逐个字符赋给数组中各元素。如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Char 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c[10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]={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‘I’,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’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’ ,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’a’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,’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’h’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’a’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’p’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’p’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’y’};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39552" y="4077072"/>
            <a:ext cx="787861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在定义字符数组时不进行初始化，则数组中各元素的值是不可预料的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花括弧中提供的初值个数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即字符个数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大于数组长度，则按语法错误处理。 </a:t>
            </a:r>
          </a:p>
        </p:txBody>
      </p:sp>
    </p:spTree>
    <p:extLst>
      <p:ext uri="{BB962C8B-B14F-4D97-AF65-F5344CB8AC3E}">
        <p14:creationId xmlns:p14="http://schemas.microsoft.com/office/powerpoint/2010/main" val="78030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lang="zh-CN" altLang="en-US" sz="28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数组的初始化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3210" y="2293341"/>
            <a:ext cx="787861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spcBef>
                <a:spcPct val="50000"/>
              </a:spcBef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如果初值个数小于数组长度，则只将这些字符赋给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中前面那些元素，其余的元素自动定为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空字符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即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’\0’)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。例如： </a:t>
            </a: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689167" y="4192238"/>
            <a:ext cx="7478713" cy="1962150"/>
            <a:chOff x="96" y="1485"/>
            <a:chExt cx="4711" cy="1236"/>
          </a:xfrm>
        </p:grpSpPr>
        <p:pic>
          <p:nvPicPr>
            <p:cNvPr id="11" name="Picture 6" descr="g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2160"/>
              <a:ext cx="4711" cy="561"/>
            </a:xfrm>
            <a:prstGeom prst="rect">
              <a:avLst/>
            </a:prstGeom>
            <a:noFill/>
            <a:ln w="38100">
              <a:solidFill>
                <a:srgbClr val="99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96" y="1485"/>
              <a:ext cx="4711" cy="494"/>
            </a:xfrm>
            <a:prstGeom prst="rect">
              <a:avLst/>
            </a:prstGeom>
            <a:solidFill>
              <a:srgbClr val="F3FFF3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char c</a:t>
              </a:r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［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10</a:t>
              </a:r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］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=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{′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c′</a:t>
              </a:r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，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′ ′</a:t>
              </a:r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，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′p′</a:t>
              </a:r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，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′r′</a:t>
              </a:r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，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′o′</a:t>
              </a: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，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′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g′</a:t>
              </a:r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，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′r′</a:t>
              </a:r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，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′a′</a:t>
              </a:r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，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′m′}; </a:t>
              </a:r>
              <a:endPara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4279" y="2721"/>
              <a:ext cx="528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390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lang="zh-CN" altLang="en-US" sz="28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数组的初始化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3210" y="2293341"/>
            <a:ext cx="787861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spcBef>
                <a:spcPct val="50000"/>
              </a:spcBef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在定义字符数组时可以省略数组长度，系统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会自动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根据初值个数确定数组长度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51520" y="4013071"/>
            <a:ext cx="8610600" cy="784830"/>
          </a:xfrm>
          <a:prstGeom prst="rect">
            <a:avLst/>
          </a:prstGeom>
          <a:solidFill>
            <a:srgbClr val="F3FFF3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char c</a:t>
            </a:r>
            <a:r>
              <a:rPr lang="zh-CN" altLang="en-US" b="1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［］</a:t>
            </a:r>
            <a:r>
              <a:rPr lang="en-US" altLang="zh-CN" b="1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={′</a:t>
            </a:r>
            <a:r>
              <a:rPr lang="en-US" altLang="zh-CN" b="1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I′,′ ′,′</a:t>
            </a:r>
            <a:r>
              <a:rPr lang="en-US" altLang="zh-CN" b="1" dirty="0" err="1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a′,′m</a:t>
            </a:r>
            <a:r>
              <a:rPr lang="en-US" altLang="zh-CN" b="1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′,′ ′,′</a:t>
            </a:r>
            <a:r>
              <a:rPr lang="en-US" altLang="zh-CN" b="1" dirty="0" err="1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h</a:t>
            </a:r>
            <a:r>
              <a:rPr lang="en-US" altLang="zh-CN" b="1" dirty="0" err="1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′,′</a:t>
            </a:r>
            <a:r>
              <a:rPr lang="en-US" altLang="zh-CN" b="1" dirty="0" err="1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a′,′p′,′p′,′y</a:t>
            </a:r>
            <a:r>
              <a:rPr lang="en-US" altLang="zh-CN" b="1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′};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数组</a:t>
            </a:r>
            <a:r>
              <a:rPr lang="en-US" altLang="zh-CN" b="1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b="1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的长度自动定为</a:t>
            </a:r>
            <a:r>
              <a:rPr lang="en-US" altLang="zh-CN" b="1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b="1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</a:t>
            </a:r>
            <a:r>
              <a:rPr lang="zh-CN" altLang="en-US" sz="18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</p:txBody>
      </p:sp>
      <p:pic>
        <p:nvPicPr>
          <p:cNvPr id="17" name="Picture 9" descr="g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81104"/>
            <a:ext cx="8610600" cy="1128713"/>
          </a:xfrm>
          <a:prstGeom prst="rect">
            <a:avLst/>
          </a:prstGeom>
          <a:noFill/>
          <a:ln w="28575">
            <a:solidFill>
              <a:srgbClr val="66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8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lang="zh-CN" altLang="en-US" sz="28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数组的</a:t>
            </a:r>
            <a:r>
              <a:rPr lang="zh-CN" altLang="en-US" sz="28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539552" y="2336094"/>
            <a:ext cx="8147248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对字符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数组引用和其它类型是数组一样，通过数组名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下标的形式进行引用。</a:t>
            </a:r>
            <a:endParaRPr lang="en-US" altLang="zh-CN" sz="2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5987" y="3322630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引用格式：</a:t>
            </a:r>
            <a:endParaRPr lang="en-US" altLang="zh-CN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字符数组名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下标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5" name="矩形 14"/>
          <p:cNvSpPr/>
          <p:nvPr/>
        </p:nvSpPr>
        <p:spPr>
          <a:xfrm>
            <a:off x="615987" y="4629435"/>
            <a:ext cx="770485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例：打印输出</a:t>
            </a:r>
            <a:endParaRPr lang="en-US" altLang="zh-CN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char  </a:t>
            </a:r>
            <a:r>
              <a:rPr lang="en-US" altLang="zh-CN" sz="2400" b="1" dirty="0"/>
              <a:t>c[10]={‘I’,’ ’,’</a:t>
            </a:r>
            <a:r>
              <a:rPr lang="en-US" altLang="zh-CN" sz="2400" b="1" dirty="0" err="1"/>
              <a:t>a’,’m</a:t>
            </a:r>
            <a:r>
              <a:rPr lang="en-US" altLang="zh-CN" sz="2400" b="1" dirty="0"/>
              <a:t>’,’ ’,’a’,’ ’,’</a:t>
            </a:r>
            <a:r>
              <a:rPr lang="en-US" altLang="zh-CN" sz="2400" b="1" dirty="0" err="1"/>
              <a:t>b’,’o’,’y</a:t>
            </a:r>
            <a:r>
              <a:rPr lang="en-US" altLang="zh-CN" sz="2400" b="1" dirty="0"/>
              <a:t>’};</a:t>
            </a:r>
          </a:p>
        </p:txBody>
      </p:sp>
    </p:spTree>
    <p:extLst>
      <p:ext uri="{BB962C8B-B14F-4D97-AF65-F5344CB8AC3E}">
        <p14:creationId xmlns:p14="http://schemas.microsoft.com/office/powerpoint/2010/main" val="30662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lang="zh-CN" altLang="en-US" sz="28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数组的</a:t>
            </a:r>
            <a:r>
              <a:rPr lang="zh-CN" altLang="en-US" sz="28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11560" y="2268227"/>
            <a:ext cx="7704856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例：打印输出</a:t>
            </a:r>
            <a:endParaRPr lang="en-US" altLang="zh-CN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 smtClean="0"/>
              <a:t>     char  </a:t>
            </a:r>
            <a:r>
              <a:rPr lang="en-US" altLang="zh-CN" sz="2400" b="1" dirty="0"/>
              <a:t>c[10]={‘I’,’ ’,’</a:t>
            </a:r>
            <a:r>
              <a:rPr lang="en-US" altLang="zh-CN" sz="2400" b="1" dirty="0" err="1"/>
              <a:t>a’,’m</a:t>
            </a:r>
            <a:r>
              <a:rPr lang="en-US" altLang="zh-CN" sz="2400" b="1" dirty="0"/>
              <a:t>’,’ ’,’a’,’ ’,’</a:t>
            </a:r>
            <a:r>
              <a:rPr lang="en-US" altLang="zh-CN" sz="2400" b="1" dirty="0" err="1"/>
              <a:t>b’,’o’,’y</a:t>
            </a:r>
            <a:r>
              <a:rPr lang="en-US" altLang="zh-CN" sz="2400" b="1" dirty="0"/>
              <a:t>’};</a:t>
            </a:r>
          </a:p>
        </p:txBody>
      </p:sp>
      <p:sp>
        <p:nvSpPr>
          <p:cNvPr id="14" name="矩形 13"/>
          <p:cNvSpPr/>
          <p:nvPr/>
        </p:nvSpPr>
        <p:spPr>
          <a:xfrm>
            <a:off x="827584" y="3573016"/>
            <a:ext cx="7272808" cy="2816784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  c[10]={‘I’,’ ’,’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a’,’m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’,’ ’,’a’,’ ’,’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b’,’o’,’y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’};</a:t>
            </a:r>
          </a:p>
          <a:p>
            <a:pPr algn="just"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=0;i&lt;10;i++)</a:t>
            </a:r>
          </a:p>
          <a:p>
            <a:pPr algn="just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c”,c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algn="just"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(“\n”);</a:t>
            </a:r>
            <a:endParaRPr lang="en-US" altLang="zh-CN" sz="2800" b="1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23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二</a:t>
            </a: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维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二维数组的定义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39552" y="2229438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定义格式：</a:t>
            </a:r>
            <a:endParaRPr lang="en-US" altLang="zh-CN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类型说明符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数组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名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常量表达式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][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常量表达式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31" name="矩形 30"/>
          <p:cNvSpPr/>
          <p:nvPr/>
        </p:nvSpPr>
        <p:spPr>
          <a:xfrm>
            <a:off x="539552" y="3348785"/>
            <a:ext cx="7848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例如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定义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3×4(3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列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的数组，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5×10 (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列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的数组。如下：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float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a[3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][4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  b[5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][10]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539552" y="5567327"/>
            <a:ext cx="6858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不能写成</a:t>
            </a:r>
            <a:r>
              <a:rPr kumimoji="1" lang="zh-CN" altLang="en-US" sz="2800" b="1" dirty="0">
                <a:solidFill>
                  <a:srgbClr val="0099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2800" b="1" dirty="0" smtClean="0">
                <a:solidFill>
                  <a:srgbClr val="0099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8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float </a:t>
            </a:r>
            <a:r>
              <a:rPr kumimoji="1" lang="en-US" altLang="zh-CN" sz="28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kumimoji="1" lang="zh-CN" altLang="en-US" sz="28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［</a:t>
            </a:r>
            <a:r>
              <a:rPr kumimoji="1" lang="en-US" altLang="zh-CN" sz="28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kumimoji="1" lang="zh-CN" altLang="en-US" sz="28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sz="28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kumimoji="1" lang="zh-CN" altLang="en-US" sz="28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］，</a:t>
            </a:r>
            <a:r>
              <a:rPr kumimoji="1" lang="en-US" altLang="zh-CN" sz="28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kumimoji="1" lang="zh-CN" altLang="en-US" sz="28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［</a:t>
            </a:r>
            <a:r>
              <a:rPr kumimoji="1" lang="en-US" altLang="zh-CN" sz="28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kumimoji="1" lang="zh-CN" altLang="en-US" sz="28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sz="28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kumimoji="1" lang="zh-CN" altLang="en-US" sz="28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］</a:t>
            </a:r>
            <a:r>
              <a:rPr kumimoji="1" lang="en-US" altLang="zh-CN" sz="28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0269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1" grpId="0"/>
      <p:bldP spid="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lang="zh-CN" altLang="en-US" sz="28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数组与字符串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73782" y="2542418"/>
            <a:ext cx="7696200" cy="3643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SzPct val="115000"/>
              <a:buNone/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       在实际编程中，最常用的是字符串。在Ｃ中是用字符数组存放字符串。字符串以‘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\0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’作为串结束符，因此当把字符串存入数组时，也把‘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\0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’存入数组，并以此作为该字符串是否结束的标志。 </a:t>
            </a:r>
          </a:p>
          <a:p>
            <a:pPr marL="0" indent="0">
              <a:buClr>
                <a:srgbClr val="FF0000"/>
              </a:buClr>
              <a:buSzPct val="115000"/>
              <a:buNone/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       程序中通过循环扫描字符数组元素，读到‘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\0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’时候便认为字符串结束。</a:t>
            </a:r>
          </a:p>
        </p:txBody>
      </p:sp>
    </p:spTree>
    <p:extLst>
      <p:ext uri="{BB962C8B-B14F-4D97-AF65-F5344CB8AC3E}">
        <p14:creationId xmlns:p14="http://schemas.microsoft.com/office/powerpoint/2010/main" val="30307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lang="zh-CN" altLang="en-US" sz="28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数组与字符串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15318" y="2562743"/>
            <a:ext cx="745708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FF0000"/>
              </a:buClr>
              <a:buSzPct val="125000"/>
              <a:buNone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用字符串方式赋值比用字符逐个赋值要多占一个字节， 用于存放字符串结束标志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’\0’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。例如：数组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char c[] = “c program”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在内存中的实际存放情况为：</a:t>
            </a: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847121"/>
              </p:ext>
            </p:extLst>
          </p:nvPr>
        </p:nvGraphicFramePr>
        <p:xfrm>
          <a:off x="915343" y="4320244"/>
          <a:ext cx="6927850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Document" r:id="rId6" imgW="6128158" imgH="1571122" progId="Word.Document.8">
                  <p:embed/>
                </p:oleObj>
              </mc:Choice>
              <mc:Fallback>
                <p:oleObj name="Document" r:id="rId6" imgW="6128158" imgH="1571122" progId="Word.Document.8">
                  <p:embed/>
                  <p:pic>
                    <p:nvPicPr>
                      <p:cNvPr id="645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343" y="4320244"/>
                        <a:ext cx="6927850" cy="177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15318" y="4848231"/>
            <a:ext cx="7127875" cy="187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125000"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’\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0’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编译系统自动加上的。由于采用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了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’\0’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标志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，所以在用字符串赋初值时一般无须指定数组的长度， 而由系统自行处理。</a:t>
            </a:r>
          </a:p>
        </p:txBody>
      </p:sp>
    </p:spTree>
    <p:extLst>
      <p:ext uri="{BB962C8B-B14F-4D97-AF65-F5344CB8AC3E}">
        <p14:creationId xmlns:p14="http://schemas.microsoft.com/office/powerpoint/2010/main" val="216838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lang="zh-CN" altLang="en-US" sz="28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数组与字符串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15318" y="2562743"/>
            <a:ext cx="3208610" cy="331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FF0000"/>
              </a:buClr>
              <a:buSzPct val="125000"/>
              <a:buNone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FF0000"/>
              </a:buClr>
              <a:buSzPct val="125000"/>
              <a:buNone/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char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［］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={″China″};</a:t>
            </a:r>
          </a:p>
          <a:p>
            <a:pPr marL="0" indent="0">
              <a:lnSpc>
                <a:spcPct val="150000"/>
              </a:lnSpc>
              <a:buClr>
                <a:srgbClr val="FF0000"/>
              </a:buClr>
              <a:buSzPct val="125000"/>
              <a:buNone/>
              <a:defRPr/>
            </a:pP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(″%s″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c); </a:t>
            </a:r>
            <a:endParaRPr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FF0000"/>
              </a:buClr>
              <a:buSzPct val="125000"/>
              <a:buNone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在内存中数组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的状态如右图所示。</a:t>
            </a:r>
            <a:endParaRPr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FF0000"/>
              </a:buClr>
              <a:buSzPct val="125000"/>
              <a:buNone/>
              <a:defRPr/>
            </a:pP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FF0000"/>
              </a:buClr>
              <a:buSzPct val="125000"/>
              <a:buNone/>
              <a:defRPr/>
            </a:pPr>
            <a:endParaRPr lang="zh-CN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存"/>
          <p:cNvSpPr txBox="1"/>
          <p:nvPr/>
        </p:nvSpPr>
        <p:spPr>
          <a:xfrm>
            <a:off x="7449087" y="1962913"/>
            <a:ext cx="790281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4700"/>
            </a:lvl1pPr>
          </a:lstStyle>
          <a:p>
            <a:r>
              <a:rPr lang="zh-CN" altLang="en-US" sz="2800" b="1" dirty="0" smtClean="0"/>
              <a:t>数据</a:t>
            </a:r>
            <a:endParaRPr sz="2800" b="1" dirty="0"/>
          </a:p>
        </p:txBody>
      </p:sp>
      <p:graphicFrame>
        <p:nvGraphicFramePr>
          <p:cNvPr id="15" name="Table"/>
          <p:cNvGraphicFramePr/>
          <p:nvPr>
            <p:extLst>
              <p:ext uri="{D42A27DB-BD31-4B8C-83A1-F6EECF244321}">
                <p14:modId xmlns:p14="http://schemas.microsoft.com/office/powerpoint/2010/main" val="4154780611"/>
              </p:ext>
            </p:extLst>
          </p:nvPr>
        </p:nvGraphicFramePr>
        <p:xfrm>
          <a:off x="7167705" y="2479835"/>
          <a:ext cx="1724000" cy="3888000"/>
        </p:xfrm>
        <a:graphic>
          <a:graphicData uri="http://schemas.openxmlformats.org/drawingml/2006/table">
            <a:tbl>
              <a:tblPr firstRow="1">
                <a:tableStyleId>{1E171933-4619-4E11-9A3F-F7608DF75F80}</a:tableStyleId>
              </a:tblPr>
              <a:tblGrid>
                <a:gridCol w="17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81100" algn="l"/>
                        </a:tabLst>
                        <a:defRPr sz="2200">
                          <a:sym typeface="Helvetica Neue"/>
                        </a:defRPr>
                      </a:pPr>
                      <a:r>
                        <a:rPr lang="en-US" sz="3200" b="1" kern="1200" dirty="0" smtClean="0">
                          <a:solidFill>
                            <a:srgbClr val="0000FF"/>
                          </a:solidFill>
                        </a:rPr>
                        <a:t>‘C’</a:t>
                      </a:r>
                      <a:endParaRPr sz="32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19" marR="35719" marT="35719" marB="35719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81100" algn="l"/>
                        </a:tabLst>
                        <a:defRPr sz="2200">
                          <a:sym typeface="Helvetica Neue"/>
                        </a:defRPr>
                      </a:pPr>
                      <a:r>
                        <a:rPr lang="en-US" altLang="zh-CN" sz="3200" b="1" kern="1200" dirty="0" smtClean="0">
                          <a:solidFill>
                            <a:srgbClr val="0000FF"/>
                          </a:solidFill>
                        </a:rPr>
                        <a:t>‘h’</a:t>
                      </a:r>
                      <a:endParaRPr lang="en-US" altLang="zh-CN" sz="32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19" marR="35719" marT="35719" marB="35719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81100" algn="l"/>
                        </a:tabLst>
                        <a:defRPr sz="2200">
                          <a:sym typeface="Helvetica Neue"/>
                        </a:defRPr>
                      </a:pPr>
                      <a:r>
                        <a:rPr lang="en-US" altLang="zh-CN" sz="3200" b="1" kern="1200" dirty="0" smtClean="0">
                          <a:solidFill>
                            <a:srgbClr val="0000FF"/>
                          </a:solidFill>
                        </a:rPr>
                        <a:t>‘</a:t>
                      </a:r>
                      <a:r>
                        <a:rPr lang="en-US" altLang="zh-CN" sz="3200" b="1" kern="1200" dirty="0" err="1" smtClean="0">
                          <a:solidFill>
                            <a:srgbClr val="0000FF"/>
                          </a:solidFill>
                        </a:rPr>
                        <a:t>i</a:t>
                      </a:r>
                      <a:r>
                        <a:rPr lang="en-US" altLang="zh-CN" sz="3200" b="1" kern="1200" dirty="0" smtClean="0">
                          <a:solidFill>
                            <a:srgbClr val="0000FF"/>
                          </a:solidFill>
                        </a:rPr>
                        <a:t>’</a:t>
                      </a:r>
                      <a:endParaRPr lang="en-US" altLang="zh-CN" sz="32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19" marR="35719" marT="35719" marB="35719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81100" algn="l"/>
                        </a:tabLst>
                        <a:defRPr sz="2200">
                          <a:sym typeface="Helvetica Neue"/>
                        </a:defRPr>
                      </a:pPr>
                      <a:r>
                        <a:rPr lang="en-US" altLang="zh-CN" sz="3200" b="1" kern="1200" dirty="0" smtClean="0">
                          <a:solidFill>
                            <a:srgbClr val="0000FF"/>
                          </a:solidFill>
                        </a:rPr>
                        <a:t>‘n’</a:t>
                      </a:r>
                      <a:endParaRPr lang="en-US" altLang="zh-CN" sz="32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19" marR="35719" marT="35719" marB="35719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81100" algn="l"/>
                        </a:tabLst>
                        <a:defRPr sz="2200">
                          <a:sym typeface="Helvetica Neue"/>
                        </a:defRPr>
                      </a:pPr>
                      <a:r>
                        <a:rPr lang="en-US" altLang="zh-CN" sz="3200" b="1" kern="1200" dirty="0" smtClean="0">
                          <a:solidFill>
                            <a:srgbClr val="0000FF"/>
                          </a:solidFill>
                        </a:rPr>
                        <a:t>‘a’</a:t>
                      </a:r>
                      <a:endParaRPr lang="en-US" altLang="zh-CN" sz="32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19" marR="35719" marT="35719" marB="35719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81100" algn="l"/>
                        </a:tabLst>
                        <a:defRPr sz="2200">
                          <a:sym typeface="Helvetica Neue"/>
                        </a:defRPr>
                      </a:pPr>
                      <a:r>
                        <a:rPr lang="en-US" altLang="zh-CN" sz="3200" b="1" kern="1200" dirty="0" smtClean="0">
                          <a:solidFill>
                            <a:srgbClr val="0000FF"/>
                          </a:solidFill>
                        </a:rPr>
                        <a:t>‘\0’</a:t>
                      </a:r>
                      <a:endParaRPr lang="en-US" altLang="zh-CN" sz="32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19" marR="35719" marT="35719" marB="35719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Table"/>
          <p:cNvGraphicFramePr/>
          <p:nvPr>
            <p:extLst>
              <p:ext uri="{D42A27DB-BD31-4B8C-83A1-F6EECF244321}">
                <p14:modId xmlns:p14="http://schemas.microsoft.com/office/powerpoint/2010/main" val="553265646"/>
              </p:ext>
            </p:extLst>
          </p:nvPr>
        </p:nvGraphicFramePr>
        <p:xfrm>
          <a:off x="5513926" y="2479835"/>
          <a:ext cx="1651099" cy="38880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651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000" b="1" dirty="0" smtClean="0">
                          <a:sym typeface="Helvetica Neue"/>
                        </a:rPr>
                        <a:t>0x00</a:t>
                      </a:r>
                      <a:r>
                        <a:rPr lang="en-US" altLang="zh-CN" sz="2000" b="1" dirty="0" smtClean="0">
                          <a:sym typeface="Helvetica Neue"/>
                        </a:rPr>
                        <a:t>00000</a:t>
                      </a:r>
                      <a:r>
                        <a:rPr sz="2000" b="1" dirty="0" smtClean="0">
                          <a:sym typeface="Helvetica Neue"/>
                        </a:rPr>
                        <a:t>0</a:t>
                      </a:r>
                      <a:endParaRPr sz="2000" b="1" dirty="0">
                        <a:sym typeface="Helvetica Neue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000" b="1" dirty="0" smtClean="0">
                          <a:sym typeface="Helvetica Neue"/>
                        </a:rPr>
                        <a:t>0x00</a:t>
                      </a:r>
                      <a:r>
                        <a:rPr lang="en-US" altLang="zh-CN" sz="2000" b="1" dirty="0" smtClean="0">
                          <a:sym typeface="Helvetica Neue"/>
                        </a:rPr>
                        <a:t>00000</a:t>
                      </a:r>
                      <a:r>
                        <a:rPr sz="2000" b="1" dirty="0" smtClean="0">
                          <a:sym typeface="Helvetica Neue"/>
                        </a:rPr>
                        <a:t>1</a:t>
                      </a:r>
                      <a:endParaRPr sz="2000" b="1" dirty="0">
                        <a:sym typeface="Helvetica Neue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000" b="1" dirty="0" smtClean="0">
                          <a:sym typeface="Helvetica Neue"/>
                        </a:rPr>
                        <a:t>0x00</a:t>
                      </a:r>
                      <a:r>
                        <a:rPr lang="en-US" altLang="zh-CN" sz="2000" b="1" dirty="0" smtClean="0">
                          <a:sym typeface="Helvetica Neue"/>
                        </a:rPr>
                        <a:t>00000</a:t>
                      </a:r>
                      <a:r>
                        <a:rPr sz="2000" b="1" dirty="0" smtClean="0">
                          <a:sym typeface="Helvetica Neue"/>
                        </a:rPr>
                        <a:t>2</a:t>
                      </a:r>
                      <a:endParaRPr sz="2000" b="1" dirty="0">
                        <a:sym typeface="Helvetica Neue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000" b="1" dirty="0" smtClean="0">
                          <a:sym typeface="Helvetica Neue"/>
                        </a:rPr>
                        <a:t>0x00</a:t>
                      </a:r>
                      <a:r>
                        <a:rPr lang="en-US" altLang="zh-CN" sz="2000" b="1" dirty="0" smtClean="0">
                          <a:sym typeface="Helvetica Neue"/>
                        </a:rPr>
                        <a:t>00000</a:t>
                      </a:r>
                      <a:r>
                        <a:rPr sz="2000" b="1" dirty="0" smtClean="0">
                          <a:sym typeface="Helvetica Neue"/>
                        </a:rPr>
                        <a:t>3</a:t>
                      </a:r>
                      <a:endParaRPr sz="2000" b="1" dirty="0">
                        <a:sym typeface="Helvetica Neue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000" b="1" dirty="0" smtClean="0">
                          <a:sym typeface="Helvetica Neue"/>
                        </a:rPr>
                        <a:t>0x00</a:t>
                      </a:r>
                      <a:r>
                        <a:rPr lang="en-US" altLang="zh-CN" sz="2000" b="1" dirty="0" smtClean="0">
                          <a:sym typeface="Helvetica Neue"/>
                        </a:rPr>
                        <a:t>00000</a:t>
                      </a:r>
                      <a:r>
                        <a:rPr sz="2000" b="1" dirty="0" smtClean="0">
                          <a:sym typeface="Helvetica Neue"/>
                        </a:rPr>
                        <a:t>4</a:t>
                      </a:r>
                      <a:endParaRPr sz="2000" b="1" dirty="0">
                        <a:sym typeface="Helvetica Neue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000" b="1" dirty="0" smtClean="0">
                          <a:sym typeface="Helvetica Neue"/>
                        </a:rPr>
                        <a:t>0x00</a:t>
                      </a:r>
                      <a:r>
                        <a:rPr lang="en-US" altLang="zh-CN" sz="2000" b="1" dirty="0" smtClean="0">
                          <a:sym typeface="Helvetica Neue"/>
                        </a:rPr>
                        <a:t>00000</a:t>
                      </a:r>
                      <a:r>
                        <a:rPr sz="2000" b="1" dirty="0" smtClean="0">
                          <a:sym typeface="Helvetica Neue"/>
                        </a:rPr>
                        <a:t>5</a:t>
                      </a:r>
                      <a:endParaRPr sz="2000" b="1" dirty="0">
                        <a:sym typeface="Helvetica Neue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内存"/>
          <p:cNvSpPr txBox="1"/>
          <p:nvPr/>
        </p:nvSpPr>
        <p:spPr>
          <a:xfrm>
            <a:off x="5926310" y="1962913"/>
            <a:ext cx="790281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4700"/>
            </a:lvl1pPr>
          </a:lstStyle>
          <a:p>
            <a:r>
              <a:rPr lang="zh-CN" altLang="en-US" sz="2800" b="1" dirty="0"/>
              <a:t>地址</a:t>
            </a:r>
            <a:endParaRPr sz="2800" b="1" dirty="0"/>
          </a:p>
        </p:txBody>
      </p:sp>
      <p:graphicFrame>
        <p:nvGraphicFramePr>
          <p:cNvPr id="18" name="Table"/>
          <p:cNvGraphicFramePr/>
          <p:nvPr>
            <p:extLst>
              <p:ext uri="{D42A27DB-BD31-4B8C-83A1-F6EECF244321}">
                <p14:modId xmlns:p14="http://schemas.microsoft.com/office/powerpoint/2010/main" val="2885681125"/>
              </p:ext>
            </p:extLst>
          </p:nvPr>
        </p:nvGraphicFramePr>
        <p:xfrm>
          <a:off x="4419374" y="2479835"/>
          <a:ext cx="1106614" cy="38880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106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altLang="zh-CN" sz="2400" b="1" dirty="0" smtClean="0">
                          <a:sym typeface="Helvetica Neue"/>
                        </a:rPr>
                        <a:t>c[0]</a:t>
                      </a:r>
                      <a:endParaRPr sz="2400" b="1" dirty="0">
                        <a:sym typeface="Helvetica Neue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altLang="zh-CN" sz="2400" b="1" dirty="0" smtClean="0">
                          <a:sym typeface="Helvetica Neue"/>
                        </a:rPr>
                        <a:t>c[1]</a:t>
                      </a:r>
                      <a:endParaRPr lang="en-US" altLang="zh-CN" sz="2400" b="1" dirty="0">
                        <a:sym typeface="Helvetica Neue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altLang="zh-CN" sz="2400" b="1" dirty="0" smtClean="0">
                          <a:sym typeface="Helvetica Neue"/>
                        </a:rPr>
                        <a:t>c[2]</a:t>
                      </a:r>
                      <a:endParaRPr lang="en-US" altLang="zh-CN" sz="2400" b="1" dirty="0">
                        <a:sym typeface="Helvetica Neue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altLang="zh-CN" sz="2400" b="1" dirty="0" smtClean="0">
                          <a:sym typeface="Helvetica Neue"/>
                        </a:rPr>
                        <a:t>c[3]</a:t>
                      </a:r>
                      <a:endParaRPr lang="en-US" altLang="zh-CN" sz="2400" b="1" dirty="0">
                        <a:sym typeface="Helvetica Neue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altLang="zh-CN" sz="2400" b="1" dirty="0" smtClean="0">
                          <a:sym typeface="Helvetica Neue"/>
                        </a:rPr>
                        <a:t>c[4]</a:t>
                      </a:r>
                      <a:endParaRPr lang="en-US" altLang="zh-CN" sz="2400" b="1" dirty="0">
                        <a:sym typeface="Helvetica Neue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altLang="zh-CN" sz="2400" b="1" dirty="0" smtClean="0">
                          <a:sym typeface="Helvetica Neue"/>
                        </a:rPr>
                        <a:t>c[5]</a:t>
                      </a:r>
                      <a:endParaRPr lang="en-US" altLang="zh-CN" sz="2400" b="1" dirty="0">
                        <a:sym typeface="Helvetica Neue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67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4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lang="zh-CN" altLang="en-US" sz="28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数组与字符串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39552" y="2391968"/>
            <a:ext cx="76327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字符数组的输入输出可以有两种方式：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tx1"/>
              </a:buClr>
              <a:buSzPct val="115000"/>
              <a:buFont typeface="+mj-ea"/>
              <a:buAutoNum type="circleNumDbPlain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逐个字符输入输出。用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”%c”</a:t>
            </a:r>
            <a:r>
              <a:rPr lang="zh-CN" altLang="en-US" sz="2400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输入或输出一个字符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tx1"/>
              </a:buClr>
              <a:buSzPct val="115000"/>
              <a:buFont typeface="+mj-ea"/>
              <a:buAutoNum type="circleNumDbPlain"/>
            </a:pPr>
            <a:r>
              <a:rPr lang="zh-CN" altLang="en-US" sz="2400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将整个字符串一次输出。用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%s”</a:t>
            </a:r>
            <a:r>
              <a:rPr lang="zh-CN" altLang="en-US" sz="2400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格式符，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83568" y="4509120"/>
            <a:ext cx="331152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Tahoma" panose="020B0604030504040204" pitchFamily="34" charset="0"/>
                <a:ea typeface="楷体_GB2312" pitchFamily="49" charset="-122"/>
              </a:rPr>
              <a:t>char c[]={“China”};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 err="1">
                <a:latin typeface="Tahoma" panose="020B0604030504040204" pitchFamily="34" charset="0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Tahoma" panose="020B0604030504040204" pitchFamily="34" charset="0"/>
                <a:ea typeface="楷体_GB2312" pitchFamily="49" charset="-122"/>
              </a:rPr>
              <a:t>(“%</a:t>
            </a:r>
            <a:r>
              <a:rPr lang="en-US" altLang="zh-CN" sz="2400" b="1" dirty="0" err="1">
                <a:latin typeface="Tahoma" panose="020B0604030504040204" pitchFamily="34" charset="0"/>
                <a:ea typeface="楷体_GB2312" pitchFamily="49" charset="-122"/>
              </a:rPr>
              <a:t>s”,c</a:t>
            </a:r>
            <a:r>
              <a:rPr lang="en-US" altLang="zh-CN" sz="2400" b="1" dirty="0">
                <a:latin typeface="Tahoma" panose="020B0604030504040204" pitchFamily="34" charset="0"/>
                <a:ea typeface="楷体_GB2312" pitchFamily="49" charset="-122"/>
              </a:rPr>
              <a:t>);</a:t>
            </a: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5724128" y="4782963"/>
            <a:ext cx="115212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rPr>
              <a:t>China</a:t>
            </a:r>
          </a:p>
        </p:txBody>
      </p:sp>
      <p:sp>
        <p:nvSpPr>
          <p:cNvPr id="3" name="右箭头 2"/>
          <p:cNvSpPr/>
          <p:nvPr/>
        </p:nvSpPr>
        <p:spPr>
          <a:xfrm>
            <a:off x="4283968" y="4797152"/>
            <a:ext cx="1008112" cy="383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325179"/>
              </p:ext>
            </p:extLst>
          </p:nvPr>
        </p:nvGraphicFramePr>
        <p:xfrm>
          <a:off x="1307902" y="5920261"/>
          <a:ext cx="6096000" cy="592138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30174620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12180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165559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784809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31134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41120408"/>
                    </a:ext>
                  </a:extLst>
                </a:gridCol>
              </a:tblGrid>
              <a:tr h="5921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69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15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lang="zh-CN" altLang="en-US" sz="28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数组与字符串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56617" y="2323350"/>
            <a:ext cx="7730716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  <a:p>
            <a:pPr marL="457200" indent="-457200" eaLnBrk="1" hangingPunct="1">
              <a:spcBef>
                <a:spcPct val="50000"/>
              </a:spcBef>
              <a:buSzPct val="115000"/>
              <a:buFont typeface="+mj-ea"/>
              <a:buAutoNum type="circleNumDbPlain"/>
            </a:pPr>
            <a:r>
              <a:rPr lang="zh-CN" altLang="en-US" sz="23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3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输出字符不包括结束符</a:t>
            </a:r>
            <a:r>
              <a:rPr lang="en-US" altLang="zh-CN" sz="23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’\0’</a:t>
            </a:r>
            <a:r>
              <a:rPr lang="zh-CN" altLang="en-US" sz="23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tx1"/>
              </a:buClr>
              <a:buSzPct val="115000"/>
              <a:buFont typeface="+mj-ea"/>
              <a:buAutoNum type="circleNumDbPlain"/>
            </a:pPr>
            <a:r>
              <a:rPr lang="zh-CN" altLang="en-US" sz="23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用</a:t>
            </a:r>
            <a:r>
              <a:rPr lang="zh-CN" altLang="en-US" sz="23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en-US" altLang="zh-CN" sz="23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%s”</a:t>
            </a:r>
            <a:r>
              <a:rPr lang="zh-CN" altLang="en-US" sz="23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格式符输出字符串时，</a:t>
            </a:r>
            <a:r>
              <a:rPr lang="en-US" altLang="zh-CN" sz="2300" b="1" dirty="0" err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printf</a:t>
            </a:r>
            <a:r>
              <a:rPr lang="zh-CN" altLang="en-US" sz="23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函数中的输出项时字符数组名，而不是数组元素</a:t>
            </a:r>
            <a:r>
              <a:rPr lang="zh-CN" altLang="en-US" sz="23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名   </a:t>
            </a:r>
            <a:endParaRPr lang="zh-CN" altLang="en-US" sz="2300" b="1" dirty="0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buSzPct val="115000"/>
              <a:buNone/>
            </a:pPr>
            <a:r>
              <a:rPr lang="en-US" altLang="zh-CN" sz="2400" b="1" dirty="0">
                <a:solidFill>
                  <a:srgbClr val="0099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</a:t>
            </a:r>
            <a:r>
              <a:rPr lang="en-US" altLang="zh-CN" sz="2400" b="1" dirty="0" smtClean="0">
                <a:solidFill>
                  <a:srgbClr val="0099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printf</a:t>
            </a:r>
            <a:r>
              <a:rPr lang="en-US" altLang="zh-CN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(“%s</a:t>
            </a:r>
            <a:r>
              <a:rPr lang="en-US" altLang="zh-CN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”, c</a:t>
            </a:r>
            <a:r>
              <a:rPr lang="en-US" altLang="zh-CN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); 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tx1"/>
              </a:buClr>
              <a:buSzPct val="115000"/>
              <a:buFont typeface="+mj-ea"/>
              <a:buAutoNum type="circleNumDbPlain"/>
            </a:pPr>
            <a:r>
              <a:rPr lang="en-US" altLang="zh-CN" sz="23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3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如果数组长度大于字符串实际长度，也只输出遇</a:t>
            </a:r>
            <a:r>
              <a:rPr lang="en-US" altLang="zh-CN" sz="23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’\0’</a:t>
            </a:r>
            <a:r>
              <a:rPr lang="zh-CN" altLang="en-US" sz="23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结束；</a:t>
            </a:r>
            <a:endParaRPr lang="zh-CN" altLang="en-US" sz="2300" b="1" dirty="0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eaLnBrk="1" hangingPunct="1">
              <a:spcBef>
                <a:spcPct val="50000"/>
              </a:spcBef>
              <a:buClr>
                <a:schemeClr val="tx1"/>
              </a:buClr>
              <a:buSzPct val="115000"/>
              <a:buFont typeface="+mj-ea"/>
              <a:buAutoNum type="circleNumDbPlain"/>
            </a:pPr>
            <a:r>
              <a:rPr lang="zh-CN" altLang="en-US" sz="23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如果一个字符数组中包含一个以上</a:t>
            </a:r>
            <a:r>
              <a:rPr lang="en-US" altLang="zh-CN" sz="23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’\0’</a:t>
            </a:r>
            <a:r>
              <a:rPr lang="zh-CN" altLang="en-US" sz="23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3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，则遇到第一个</a:t>
            </a:r>
            <a:r>
              <a:rPr lang="en-US" altLang="zh-CN" sz="23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’\0’</a:t>
            </a:r>
            <a:r>
              <a:rPr lang="zh-CN" altLang="en-US" sz="23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时结束</a:t>
            </a:r>
            <a:r>
              <a:rPr lang="zh-CN" altLang="en-US" sz="23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300" b="1" dirty="0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92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lang="zh-CN" altLang="en-US" sz="28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数组的输入和输出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754" y="3025452"/>
            <a:ext cx="4032448" cy="2160240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solidFill>
                  <a:schemeClr val="tx1"/>
                </a:solidFill>
              </a:rPr>
              <a:t>char </a:t>
            </a:r>
            <a:r>
              <a:rPr lang="en-US" altLang="zh-CN" dirty="0" err="1">
                <a:solidFill>
                  <a:schemeClr val="tx1"/>
                </a:solidFill>
              </a:rPr>
              <a:t>st</a:t>
            </a:r>
            <a:r>
              <a:rPr lang="en-US" altLang="zh-CN" dirty="0">
                <a:solidFill>
                  <a:schemeClr val="tx1"/>
                </a:solidFill>
              </a:rPr>
              <a:t>[15];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dirty="0">
                <a:solidFill>
                  <a:schemeClr val="tx1"/>
                </a:solidFill>
              </a:rPr>
              <a:t>("input string:\n");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scanf</a:t>
            </a:r>
            <a:r>
              <a:rPr lang="en-US" altLang="zh-CN" dirty="0">
                <a:solidFill>
                  <a:schemeClr val="tx1"/>
                </a:solidFill>
              </a:rPr>
              <a:t>("%s",</a:t>
            </a:r>
            <a:r>
              <a:rPr lang="en-US" altLang="zh-CN" dirty="0" err="1">
                <a:solidFill>
                  <a:schemeClr val="tx1"/>
                </a:solidFill>
              </a:rPr>
              <a:t>st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dirty="0">
                <a:solidFill>
                  <a:schemeClr val="tx1"/>
                </a:solidFill>
              </a:rPr>
              <a:t>("%s\n",</a:t>
            </a:r>
            <a:r>
              <a:rPr lang="en-US" altLang="zh-CN" dirty="0" err="1">
                <a:solidFill>
                  <a:schemeClr val="tx1"/>
                </a:solidFill>
              </a:rPr>
              <a:t>st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</a:p>
        </p:txBody>
      </p:sp>
      <p:sp>
        <p:nvSpPr>
          <p:cNvPr id="3" name="矩形 2"/>
          <p:cNvSpPr/>
          <p:nvPr/>
        </p:nvSpPr>
        <p:spPr>
          <a:xfrm>
            <a:off x="603477" y="242856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endParaRPr lang="zh-CN" altLang="en-US" sz="2400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线形标注 2 4"/>
          <p:cNvSpPr/>
          <p:nvPr/>
        </p:nvSpPr>
        <p:spPr>
          <a:xfrm>
            <a:off x="5461929" y="2659396"/>
            <a:ext cx="3456384" cy="3639281"/>
          </a:xfrm>
          <a:prstGeom prst="borderCallout2">
            <a:avLst>
              <a:gd name="adj1" fmla="val 49276"/>
              <a:gd name="adj2" fmla="val -1096"/>
              <a:gd name="adj3" fmla="val 49622"/>
              <a:gd name="adj4" fmla="val -38131"/>
              <a:gd name="adj5" fmla="val 20979"/>
              <a:gd name="adj6" fmla="val -86100"/>
            </a:avLst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本</a:t>
            </a:r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例中由于定义数组长度为</a:t>
            </a:r>
            <a:r>
              <a:rPr lang="en-US" altLang="zh-CN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，因此</a:t>
            </a:r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输入的字符串长度必须小于</a:t>
            </a:r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，以留出一个字节用于存放字符串结束标志</a:t>
            </a:r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`\0`</a:t>
            </a:r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  对于字符数组，如果不作初始化赋值，则须说明数组长度。</a:t>
            </a:r>
          </a:p>
        </p:txBody>
      </p:sp>
    </p:spTree>
    <p:extLst>
      <p:ext uri="{BB962C8B-B14F-4D97-AF65-F5344CB8AC3E}">
        <p14:creationId xmlns:p14="http://schemas.microsoft.com/office/powerpoint/2010/main" val="4038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lang="zh-CN" altLang="en-US" sz="28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数组的输入和输出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754" y="3025452"/>
            <a:ext cx="4032448" cy="2160240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solidFill>
                  <a:schemeClr val="tx1"/>
                </a:solidFill>
              </a:rPr>
              <a:t>char </a:t>
            </a:r>
            <a:r>
              <a:rPr lang="en-US" altLang="zh-CN" dirty="0" err="1">
                <a:solidFill>
                  <a:schemeClr val="tx1"/>
                </a:solidFill>
              </a:rPr>
              <a:t>st</a:t>
            </a:r>
            <a:r>
              <a:rPr lang="en-US" altLang="zh-CN" dirty="0">
                <a:solidFill>
                  <a:schemeClr val="tx1"/>
                </a:solidFill>
              </a:rPr>
              <a:t>[15];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dirty="0">
                <a:solidFill>
                  <a:schemeClr val="tx1"/>
                </a:solidFill>
              </a:rPr>
              <a:t>("input string:\n");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scanf</a:t>
            </a:r>
            <a:r>
              <a:rPr lang="en-US" altLang="zh-CN" dirty="0">
                <a:solidFill>
                  <a:schemeClr val="tx1"/>
                </a:solidFill>
              </a:rPr>
              <a:t>("%s",</a:t>
            </a:r>
            <a:r>
              <a:rPr lang="en-US" altLang="zh-CN" dirty="0" err="1">
                <a:solidFill>
                  <a:schemeClr val="tx1"/>
                </a:solidFill>
              </a:rPr>
              <a:t>st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dirty="0">
                <a:solidFill>
                  <a:schemeClr val="tx1"/>
                </a:solidFill>
              </a:rPr>
              <a:t>("%s\n",</a:t>
            </a:r>
            <a:r>
              <a:rPr lang="en-US" altLang="zh-CN" dirty="0" err="1">
                <a:solidFill>
                  <a:schemeClr val="tx1"/>
                </a:solidFill>
              </a:rPr>
              <a:t>st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</a:p>
        </p:txBody>
      </p:sp>
      <p:sp>
        <p:nvSpPr>
          <p:cNvPr id="3" name="矩形 2"/>
          <p:cNvSpPr/>
          <p:nvPr/>
        </p:nvSpPr>
        <p:spPr>
          <a:xfrm>
            <a:off x="603477" y="242856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endParaRPr lang="zh-CN" altLang="en-US" sz="2400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线形标注 2 4"/>
          <p:cNvSpPr/>
          <p:nvPr/>
        </p:nvSpPr>
        <p:spPr>
          <a:xfrm>
            <a:off x="5364088" y="3613011"/>
            <a:ext cx="3456384" cy="2281772"/>
          </a:xfrm>
          <a:prstGeom prst="borderCallout2">
            <a:avLst>
              <a:gd name="adj1" fmla="val 57971"/>
              <a:gd name="adj2" fmla="val -1346"/>
              <a:gd name="adj3" fmla="val 57939"/>
              <a:gd name="adj4" fmla="val -38131"/>
              <a:gd name="adj5" fmla="val 36101"/>
              <a:gd name="adj6" fmla="val -63638"/>
            </a:avLst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应该特别注意的是，当用</a:t>
            </a:r>
            <a:r>
              <a:rPr lang="en-US" altLang="zh-CN" sz="2400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scanf</a:t>
            </a:r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函数输入字符串时，字符串中不能含有空格，否则将以空格作为串的结束符。</a:t>
            </a:r>
          </a:p>
        </p:txBody>
      </p:sp>
    </p:spTree>
    <p:extLst>
      <p:ext uri="{BB962C8B-B14F-4D97-AF65-F5344CB8AC3E}">
        <p14:creationId xmlns:p14="http://schemas.microsoft.com/office/powerpoint/2010/main" val="178992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lang="zh-CN" altLang="en-US" sz="28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数组的输入和输出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83497" y="2574505"/>
            <a:ext cx="72808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：为了避免</a:t>
            </a:r>
            <a:r>
              <a:rPr lang="en-US" altLang="zh-CN" sz="24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scanf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不能输入空格的这种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情况， 可</a:t>
            </a:r>
            <a:r>
              <a:rPr lang="zh-CN" altLang="en-US" sz="24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多设几个字符数组分段存放含空格的串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863588" y="3881336"/>
            <a:ext cx="7200800" cy="2160240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char st1[6],st2[6],st3[6],st4[6];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dirty="0">
                <a:solidFill>
                  <a:schemeClr val="tx1"/>
                </a:solidFill>
              </a:rPr>
              <a:t>("input string:\n");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scanf</a:t>
            </a:r>
            <a:r>
              <a:rPr lang="en-US" altLang="zh-CN" dirty="0">
                <a:solidFill>
                  <a:schemeClr val="tx1"/>
                </a:solidFill>
              </a:rPr>
              <a:t>("%s%s%s%s",st1,st2,st3,st4);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dirty="0">
                <a:solidFill>
                  <a:schemeClr val="tx1"/>
                </a:solidFill>
              </a:rPr>
              <a:t>("%s %s %s %s\n",st1,st2,st3,st4);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86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lang="zh-CN" altLang="en-US" sz="28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数组的输入和输出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83497" y="2574505"/>
            <a:ext cx="72808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前面介绍过</a:t>
            </a:r>
            <a:r>
              <a:rPr lang="en-US" altLang="zh-CN" sz="2400" b="1" dirty="0" err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scanf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的各输入项必须以地址方式出现，如 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&amp;a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&amp;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等。但在上例中却是以数组名方式出现的，这是为什么呢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</a:p>
          <a:p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这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是由于在Ｃ语言中规定，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数组名就代表了该数组的首地址。</a:t>
            </a:r>
          </a:p>
        </p:txBody>
      </p:sp>
    </p:spTree>
    <p:extLst>
      <p:ext uri="{BB962C8B-B14F-4D97-AF65-F5344CB8AC3E}">
        <p14:creationId xmlns:p14="http://schemas.microsoft.com/office/powerpoint/2010/main" val="49906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字符串处理函数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150" y="2336463"/>
            <a:ext cx="7559675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kumimoji="1"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Ｃ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语言提供了丰富的字符串处理函数，</a:t>
            </a:r>
            <a:r>
              <a:rPr kumimoji="1"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大致可分为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字符串的输入、输出、合并、修改、转换、复制、搜索几类。用于输入输出的字符串函数， 在使用前应包含头文件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"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stdio.h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" 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；使用其它字符串函数则应包含头文件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"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string.h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"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  <a:r>
              <a:rPr kumimoji="1"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下面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介绍几个最常用的字符串函数。</a:t>
            </a:r>
          </a:p>
        </p:txBody>
      </p:sp>
    </p:spTree>
    <p:extLst>
      <p:ext uri="{BB962C8B-B14F-4D97-AF65-F5344CB8AC3E}">
        <p14:creationId xmlns:p14="http://schemas.microsoft.com/office/powerpoint/2010/main" val="311377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二</a:t>
            </a: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维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二维数组的引用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39552" y="2229438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引用格式：</a:t>
            </a:r>
            <a:endParaRPr lang="en-US" altLang="zh-CN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数组名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下标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][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下标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31" name="矩形 30"/>
          <p:cNvSpPr/>
          <p:nvPr/>
        </p:nvSpPr>
        <p:spPr>
          <a:xfrm>
            <a:off x="539552" y="3348785"/>
            <a:ext cx="7848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例如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a[3][4]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a[0][0]=1;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其中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，下标可以是整型常量或整型表达式。在使用过程中，数组可以被视作普通变量来调用。</a:t>
            </a:r>
          </a:p>
        </p:txBody>
      </p:sp>
    </p:spTree>
    <p:extLst>
      <p:ext uri="{BB962C8B-B14F-4D97-AF65-F5344CB8AC3E}">
        <p14:creationId xmlns:p14="http://schemas.microsoft.com/office/powerpoint/2010/main" val="411079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" grpId="0"/>
      <p:bldP spid="3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puts 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85994" y="2362411"/>
            <a:ext cx="35125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格式</a:t>
            </a:r>
            <a:r>
              <a:rPr kumimoji="1" lang="zh-CN" altLang="en-US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kumimoji="1"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puts 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字符数组名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kumimoji="1"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27584" y="2890277"/>
            <a:ext cx="77771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功能：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把字符数组中的字符串输出到显示器。 即在屏幕上显示该字符串。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836483" y="3774149"/>
            <a:ext cx="452760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static </a:t>
            </a:r>
            <a:r>
              <a:rPr kumimoji="1" lang="en-US" altLang="zh-CN" sz="24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char c</a:t>
            </a:r>
            <a:r>
              <a:rPr kumimoji="1" lang="en-US" altLang="zh-CN" sz="24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 ]="</a:t>
            </a:r>
            <a:r>
              <a:rPr kumimoji="1" lang="en-US" altLang="zh-CN" sz="24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BASIC\</a:t>
            </a:r>
            <a:r>
              <a:rPr kumimoji="1" lang="en-US" altLang="zh-CN" sz="2400" b="1" dirty="0" err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ndBASE</a:t>
            </a:r>
            <a:r>
              <a:rPr kumimoji="1" lang="en-US" altLang="zh-CN" sz="24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";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puts(c); </a:t>
            </a:r>
            <a:endParaRPr kumimoji="1" lang="en-US" altLang="zh-CN" sz="2400" b="1" dirty="0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775404" y="4544358"/>
            <a:ext cx="525658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spcBef>
                <a:spcPts val="0"/>
              </a:spcBef>
              <a:buFontTx/>
              <a:buNone/>
            </a:pP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从程序中可以看出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puts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函数中可以使用转义字符， 因此输出结果成为两行。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puts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函数完全可以由</a:t>
            </a: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printf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函数取代。当需要按一定格式输出时，通常使用</a:t>
            </a: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printf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函数。</a:t>
            </a:r>
          </a:p>
        </p:txBody>
      </p:sp>
      <p:pic>
        <p:nvPicPr>
          <p:cNvPr id="15" name="Picture 11" descr="Image0000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t="-2008" r="39998" b="2008"/>
          <a:stretch/>
        </p:blipFill>
        <p:spPr bwMode="auto">
          <a:xfrm>
            <a:off x="630845" y="5075237"/>
            <a:ext cx="3023915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74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gets</a:t>
            </a:r>
            <a:r>
              <a:rPr lang="zh-CN" altLang="en-US" sz="28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39552" y="2434311"/>
            <a:ext cx="36022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格式：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gets  (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字符数组名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kumimoji="1"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61975" y="2947927"/>
            <a:ext cx="70580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功能：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从标准输入设备键盘上输入一个字符串。 本函数得到一个函数值，即为该字符数组的首地址。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755576" y="3955725"/>
            <a:ext cx="4105275" cy="212365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  <a:defRPr/>
            </a:pPr>
            <a:r>
              <a:rPr kumimoji="1" lang="en-US" altLang="zh-CN" sz="24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char </a:t>
            </a:r>
            <a:r>
              <a:rPr kumimoji="1" lang="en-US" altLang="zh-CN" sz="2400" b="1" dirty="0" err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</a:t>
            </a:r>
            <a:r>
              <a:rPr kumimoji="1" lang="en-US" altLang="zh-CN" sz="24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[15];</a:t>
            </a:r>
          </a:p>
          <a:p>
            <a:pPr marL="342900" indent="-342900" eaLnBrk="1" hangingPunct="1">
              <a:spcBef>
                <a:spcPct val="50000"/>
              </a:spcBef>
              <a:defRPr/>
            </a:pPr>
            <a:r>
              <a:rPr kumimoji="1" lang="en-US" altLang="zh-CN" sz="2400" b="1" dirty="0" err="1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printf</a:t>
            </a:r>
            <a:r>
              <a:rPr kumimoji="1" lang="en-US" altLang="zh-CN" sz="24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("input string:\n");</a:t>
            </a:r>
          </a:p>
          <a:p>
            <a:pPr marL="342900" indent="-342900" eaLnBrk="1" hangingPunct="1">
              <a:spcBef>
                <a:spcPct val="50000"/>
              </a:spcBef>
              <a:defRPr/>
            </a:pPr>
            <a:r>
              <a:rPr kumimoji="1" lang="en-US" altLang="zh-CN" sz="24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gets(</a:t>
            </a:r>
            <a:r>
              <a:rPr kumimoji="1" lang="en-US" altLang="zh-CN" sz="2400" b="1" dirty="0" err="1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</a:t>
            </a:r>
            <a:r>
              <a:rPr kumimoji="1" lang="en-US" altLang="zh-CN" sz="24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</a:p>
          <a:p>
            <a:pPr marL="342900" indent="-342900" eaLnBrk="1" hangingPunct="1">
              <a:spcBef>
                <a:spcPct val="50000"/>
              </a:spcBef>
              <a:defRPr/>
            </a:pPr>
            <a:r>
              <a:rPr kumimoji="1" lang="en-US" altLang="zh-CN" sz="24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puts(</a:t>
            </a:r>
            <a:r>
              <a:rPr kumimoji="1" lang="en-US" altLang="zh-CN" sz="2400" b="1" dirty="0" err="1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</a:t>
            </a:r>
            <a:r>
              <a:rPr kumimoji="1" lang="en-US" altLang="zh-CN" sz="24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  <a:endParaRPr kumimoji="1" lang="en-US" altLang="zh-CN" sz="2400" b="1" dirty="0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9" name="Picture 12" descr="Image00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279018"/>
            <a:ext cx="5148262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AutoShape 9"/>
          <p:cNvSpPr>
            <a:spLocks noChangeArrowheads="1"/>
          </p:cNvSpPr>
          <p:nvPr/>
        </p:nvSpPr>
        <p:spPr bwMode="auto">
          <a:xfrm>
            <a:off x="3676229" y="4207543"/>
            <a:ext cx="5400675" cy="1844675"/>
          </a:xfrm>
          <a:prstGeom prst="wedgeRoundRectCallout">
            <a:avLst>
              <a:gd name="adj1" fmla="val -38125"/>
              <a:gd name="adj2" fmla="val -57657"/>
              <a:gd name="adj3" fmla="val 16667"/>
            </a:avLst>
          </a:prstGeom>
          <a:noFill/>
          <a:ln w="57150" algn="ctr">
            <a:solidFill>
              <a:schemeClr val="accent5">
                <a:lumMod val="75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defRPr/>
            </a:pPr>
            <a:r>
              <a:rPr kumimoji="1"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可以看出当输入的字符串中含有空格时，输出仍为全部字符串。说明</a:t>
            </a:r>
            <a:r>
              <a:rPr kumimoji="1"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gets</a:t>
            </a:r>
            <a:r>
              <a:rPr kumimoji="1"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函数并不以空格作为字符串输入结束的标志，而只以回车作为输入结束。这是与</a:t>
            </a:r>
            <a:r>
              <a:rPr kumimoji="1"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scanf</a:t>
            </a:r>
            <a:r>
              <a:rPr kumimoji="1"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函数不同的。</a:t>
            </a:r>
          </a:p>
          <a:p>
            <a:pPr marL="342900" indent="-342900" eaLnBrk="1" hangingPunct="1">
              <a:spcBef>
                <a:spcPct val="50000"/>
              </a:spcBef>
              <a:defRPr/>
            </a:pP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85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98290" y="2388055"/>
            <a:ext cx="58913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格式：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strcat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字符数组</a:t>
            </a:r>
            <a:r>
              <a:rPr kumimoji="1"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，字符数组</a:t>
            </a:r>
            <a:r>
              <a:rPr kumimoji="1"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2)</a:t>
            </a:r>
            <a:endParaRPr kumimoji="1"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61975" y="3005452"/>
            <a:ext cx="768243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功能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strcat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的作用是连接两个字符数组中的字符串，把字符串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接到字符串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的后面，结果放在字符数组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中，函数调用后得到一个函数值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字符数组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的地址。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b="1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strcat</a:t>
            </a:r>
            <a:r>
              <a:rPr lang="en-US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98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b="1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strcat</a:t>
            </a:r>
            <a:r>
              <a:rPr lang="en-US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39552" y="2449759"/>
            <a:ext cx="676875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zh-CN" altLang="en-US" sz="2800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 str1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［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］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={″People′s  Republic  of  ″};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 str2</a:t>
            </a:r>
            <a:r>
              <a:rPr lang="zh-CN" altLang="en-US" sz="28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［］</a:t>
            </a:r>
            <a:r>
              <a:rPr lang="en-US" altLang="zh-CN" sz="28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={″China″};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print(″%s″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(str1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str2)); 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输出：</a:t>
            </a:r>
            <a:r>
              <a:rPr lang="en-US" altLang="zh-CN" sz="2800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People′s Republic of China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016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61975" y="2367896"/>
            <a:ext cx="64636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格式：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strcat</a:t>
            </a:r>
            <a:r>
              <a:rPr kumimoji="1"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strcpy</a:t>
            </a:r>
            <a:r>
              <a:rPr kumimoji="1"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字符数组</a:t>
            </a:r>
            <a:r>
              <a:rPr kumimoji="1"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，字符串</a:t>
            </a:r>
            <a:r>
              <a:rPr kumimoji="1"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2) </a:t>
            </a:r>
            <a:endParaRPr kumimoji="1"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61975" y="3005452"/>
            <a:ext cx="7682433" cy="114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功能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strcpy</a:t>
            </a:r>
            <a:r>
              <a:rPr kumimoji="1" lang="zh-CN" altLang="en-US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是“字符串复制函数”。作用是将字符串</a:t>
            </a:r>
            <a:r>
              <a:rPr kumimoji="1" lang="en-US" altLang="zh-CN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zh-CN" altLang="en-US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复制到字符数组</a:t>
            </a:r>
            <a:r>
              <a:rPr kumimoji="1" lang="en-US" altLang="zh-CN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zh-CN" altLang="en-US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中去。例如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kumimoji="1" lang="zh-CN" altLang="en-US" sz="2400" b="1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b="1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strcpy</a:t>
            </a:r>
            <a:r>
              <a:rPr lang="en-US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4242194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zh-CN" sz="2400" dirty="0">
                <a:solidFill>
                  <a:srgbClr val="006699"/>
                </a:solidFill>
                <a:latin typeface="宋体" pitchFamily="2" charset="-122"/>
                <a:cs typeface="Courier New" pitchFamily="49" charset="0"/>
              </a:rPr>
              <a:t>char str1</a:t>
            </a:r>
            <a:r>
              <a:rPr lang="zh-CN" altLang="en-US" sz="2400" dirty="0">
                <a:solidFill>
                  <a:srgbClr val="006699"/>
                </a:solidFill>
                <a:latin typeface="宋体" pitchFamily="2" charset="-122"/>
                <a:cs typeface="Courier New" pitchFamily="49" charset="0"/>
              </a:rPr>
              <a:t>［</a:t>
            </a:r>
            <a:r>
              <a:rPr lang="en-US" altLang="zh-CN" sz="2400" dirty="0">
                <a:solidFill>
                  <a:srgbClr val="006699"/>
                </a:solidFill>
                <a:latin typeface="宋体" pitchFamily="2" charset="-122"/>
                <a:cs typeface="Courier New" pitchFamily="49" charset="0"/>
              </a:rPr>
              <a:t>10</a:t>
            </a:r>
            <a:r>
              <a:rPr lang="zh-CN" altLang="en-US" sz="2400" dirty="0">
                <a:solidFill>
                  <a:srgbClr val="006699"/>
                </a:solidFill>
                <a:latin typeface="宋体" pitchFamily="2" charset="-122"/>
                <a:cs typeface="Courier New" pitchFamily="49" charset="0"/>
              </a:rPr>
              <a:t>］，</a:t>
            </a:r>
            <a:r>
              <a:rPr lang="en-US" altLang="zh-CN" sz="2400" dirty="0">
                <a:solidFill>
                  <a:srgbClr val="006699"/>
                </a:solidFill>
                <a:latin typeface="宋体" pitchFamily="2" charset="-122"/>
                <a:cs typeface="Courier New" pitchFamily="49" charset="0"/>
              </a:rPr>
              <a:t>str2</a:t>
            </a:r>
            <a:r>
              <a:rPr lang="zh-CN" altLang="en-US" sz="2400" dirty="0">
                <a:solidFill>
                  <a:srgbClr val="006699"/>
                </a:solidFill>
                <a:latin typeface="宋体" pitchFamily="2" charset="-122"/>
                <a:cs typeface="Courier New" pitchFamily="49" charset="0"/>
              </a:rPr>
              <a:t>［］</a:t>
            </a:r>
            <a:r>
              <a:rPr lang="en-US" altLang="zh-CN" sz="2400" dirty="0">
                <a:solidFill>
                  <a:srgbClr val="006699"/>
                </a:solidFill>
                <a:latin typeface="宋体" pitchFamily="2" charset="-122"/>
                <a:cs typeface="Courier New" pitchFamily="49" charset="0"/>
              </a:rPr>
              <a:t>={″China″};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zh-CN" sz="2400" dirty="0" err="1">
                <a:solidFill>
                  <a:srgbClr val="CC3300"/>
                </a:solidFill>
                <a:cs typeface="Times New Roman" pitchFamily="18" charset="0"/>
              </a:rPr>
              <a:t>strcpy</a:t>
            </a:r>
            <a:r>
              <a:rPr lang="en-US" altLang="zh-CN" sz="2400" dirty="0">
                <a:solidFill>
                  <a:srgbClr val="CC3300"/>
                </a:solidFill>
                <a:cs typeface="Times New Roman" pitchFamily="18" charset="0"/>
              </a:rPr>
              <a:t>(str1</a:t>
            </a:r>
            <a:r>
              <a:rPr lang="zh-CN" altLang="en-US" sz="2400" dirty="0">
                <a:solidFill>
                  <a:srgbClr val="CC3300"/>
                </a:solidFill>
                <a:latin typeface="宋体" pitchFamily="2" charset="-122"/>
              </a:rPr>
              <a:t>，</a:t>
            </a:r>
            <a:r>
              <a:rPr lang="en-US" altLang="zh-CN" sz="2400" dirty="0">
                <a:solidFill>
                  <a:srgbClr val="CC3300"/>
                </a:solidFill>
                <a:cs typeface="Times New Roman" pitchFamily="18" charset="0"/>
              </a:rPr>
              <a:t>str2);</a:t>
            </a:r>
            <a:r>
              <a:rPr lang="en-US" altLang="zh-CN" sz="2400" dirty="0">
                <a:solidFill>
                  <a:srgbClr val="CC3300"/>
                </a:solidFill>
                <a:latin typeface="宋体" pitchFamily="2" charset="-122"/>
              </a:rPr>
              <a:t> </a:t>
            </a:r>
          </a:p>
        </p:txBody>
      </p:sp>
      <p:pic>
        <p:nvPicPr>
          <p:cNvPr id="11" name="Picture 5" descr="g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733256"/>
            <a:ext cx="5638800" cy="681037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73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b="1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strcpy</a:t>
            </a:r>
            <a:r>
              <a:rPr lang="en-US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4435" y="2497620"/>
            <a:ext cx="79059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：字符数组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必须定义得足够大，以便容纳被复制的字符串。字符数组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的长度不应小于字符串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的长度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“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字符数组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1”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必须写成数组名形式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如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str1)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，“字符串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2”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可以是字符数组名，也可以是一个字符串常量。如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strcpy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(str1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″China″)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复制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时连同字符串后面的‘＼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’一起复制到字符数组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zh-CN" altLang="en-US" sz="2400" b="1" dirty="0">
                <a:latin typeface="宋体" pitchFamily="2" charset="-122"/>
              </a:rPr>
              <a:t>。</a:t>
            </a:r>
            <a:r>
              <a:rPr lang="zh-CN" altLang="en-US" sz="2400" b="1" dirty="0"/>
              <a:t> 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416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字符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46</a:t>
            </a:fld>
            <a:endParaRPr lang="en-US" altLang="zh-CN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97838" y="2392931"/>
            <a:ext cx="3966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格式：</a:t>
            </a:r>
            <a:r>
              <a:rPr kumimoji="1"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strlen</a:t>
            </a:r>
            <a:r>
              <a:rPr kumimoji="1"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字符数组名</a:t>
            </a:r>
            <a:r>
              <a:rPr kumimoji="1"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kumimoji="1"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61975" y="3005452"/>
            <a:ext cx="7682433" cy="114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功能：测字符串的实际长度</a:t>
            </a:r>
            <a:r>
              <a:rPr kumimoji="1" lang="en-US" altLang="zh-CN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zh-CN" altLang="en-US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不含字符串结束标志‘</a:t>
            </a:r>
            <a:r>
              <a:rPr kumimoji="1" lang="en-US" altLang="zh-CN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\0’) </a:t>
            </a:r>
            <a:r>
              <a:rPr kumimoji="1" lang="zh-CN" altLang="en-US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并作为函数返回值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kumimoji="1" lang="zh-CN" altLang="en-US" sz="2400" b="1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b="1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strlen</a:t>
            </a:r>
            <a:r>
              <a:rPr lang="en-US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02791" y="4288433"/>
            <a:ext cx="7200800" cy="2160240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k;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char </a:t>
            </a:r>
            <a:r>
              <a:rPr lang="en-US" altLang="zh-CN" dirty="0" err="1">
                <a:solidFill>
                  <a:schemeClr val="tx1"/>
                </a:solidFill>
              </a:rPr>
              <a:t>st</a:t>
            </a:r>
            <a:r>
              <a:rPr lang="en-US" altLang="zh-CN" dirty="0">
                <a:solidFill>
                  <a:schemeClr val="tx1"/>
                </a:solidFill>
              </a:rPr>
              <a:t>[]="C language";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k=</a:t>
            </a:r>
            <a:r>
              <a:rPr lang="en-US" altLang="zh-CN" dirty="0" err="1" smtClean="0">
                <a:solidFill>
                  <a:schemeClr val="tx1"/>
                </a:solidFill>
              </a:rPr>
              <a:t>strlen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st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("The </a:t>
            </a:r>
            <a:r>
              <a:rPr lang="en-US" altLang="zh-CN" dirty="0" err="1">
                <a:solidFill>
                  <a:schemeClr val="tx1"/>
                </a:solidFill>
              </a:rPr>
              <a:t>lenth</a:t>
            </a:r>
            <a:r>
              <a:rPr lang="en-US" altLang="zh-CN" dirty="0">
                <a:solidFill>
                  <a:schemeClr val="tx1"/>
                </a:solidFill>
              </a:rPr>
              <a:t> of the string is %d\</a:t>
            </a:r>
            <a:r>
              <a:rPr lang="en-US" altLang="zh-CN" dirty="0" err="1">
                <a:solidFill>
                  <a:schemeClr val="tx1"/>
                </a:solidFill>
              </a:rPr>
              <a:t>n",k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34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noProof="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总结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47</a:t>
            </a:fld>
            <a:endParaRPr lang="en-US" altLang="zh-CN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39552" y="1647119"/>
            <a:ext cx="7561263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数组是程序设计中最常用的数据结构。数组可分为数值数组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整数组，实数组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，字符数组以及后面将要介绍的指针数组，结构数组等。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数组可以是一维的，二维的或多维的。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数组类型说明由类型说明符、数组名、数组长度 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数组元素个数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三部分组成。数组元素又称为下标变量。数组的类型是指下标变量取值的类型。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对数组的赋值可以用数组初始化赋值，输入函数动态赋值和赋值语句赋值三种方法实现。对数值数组不能用赋值语句整体赋值、输入或输出，而必须用循环语句逐个对数组元素进行操作。</a:t>
            </a:r>
          </a:p>
        </p:txBody>
      </p:sp>
    </p:spTree>
    <p:extLst>
      <p:ext uri="{BB962C8B-B14F-4D97-AF65-F5344CB8AC3E}">
        <p14:creationId xmlns:p14="http://schemas.microsoft.com/office/powerpoint/2010/main" val="137710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noProof="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总结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48</a:t>
            </a:fld>
            <a:endParaRPr lang="en-US" altLang="zh-CN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39552" y="1997280"/>
            <a:ext cx="7561263" cy="391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 </a:t>
            </a:r>
            <a:r>
              <a:rPr kumimoji="1"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字符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数组可以通过数组名进行整体</a:t>
            </a:r>
            <a:r>
              <a:rPr kumimoji="1"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引用。</a:t>
            </a:r>
            <a:endParaRPr kumimoji="1"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 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语言没有字符串类型数据，字符串的操作通过一维字符数组</a:t>
            </a:r>
            <a:r>
              <a:rPr kumimoji="1"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实现。</a:t>
            </a:r>
            <a:endParaRPr kumimoji="1"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7. 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语言规定以’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\0’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作为字符串结束</a:t>
            </a:r>
            <a:r>
              <a:rPr kumimoji="1"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标志。</a:t>
            </a:r>
            <a:endParaRPr kumimoji="1"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8.</a:t>
            </a:r>
            <a:r>
              <a:rPr kumimoji="1" lang="zh-CN" altLang="en-US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字符数组的输入输出分别可使用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getchar</a:t>
            </a:r>
            <a:r>
              <a:rPr kumimoji="1" lang="en-US" altLang="zh-CN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()/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scanf</a:t>
            </a:r>
            <a:r>
              <a:rPr kumimoji="1" lang="en-US" altLang="zh-CN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()/gets()</a:t>
            </a:r>
            <a:r>
              <a:rPr kumimoji="1" lang="zh-CN" altLang="en-US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putchar</a:t>
            </a:r>
            <a:r>
              <a:rPr kumimoji="1" lang="en-US" altLang="zh-CN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()/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printf</a:t>
            </a:r>
            <a:r>
              <a:rPr kumimoji="1" lang="en-US" altLang="zh-CN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()/puts</a:t>
            </a:r>
            <a:r>
              <a:rPr kumimoji="1" lang="en-US" altLang="zh-CN" sz="2400" b="1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，注意区分</a:t>
            </a:r>
            <a:r>
              <a:rPr kumimoji="1" lang="en-US" altLang="zh-CN" sz="2400" b="1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%c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kumimoji="1" lang="en-US" altLang="zh-CN" sz="2400" b="1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%s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kumimoji="1" lang="en-US" altLang="zh-CN" sz="2400" b="1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09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二</a:t>
            </a: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维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844824"/>
            <a:ext cx="7848872" cy="385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注意：</a:t>
            </a:r>
            <a:endParaRPr lang="en-US" altLang="zh-CN" sz="2400" b="1" dirty="0" smtClean="0">
              <a:solidFill>
                <a:srgbClr val="C0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sz="24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二</a:t>
            </a:r>
            <a:r>
              <a:rPr lang="zh-CN" altLang="en-US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维数组中的“二维”</a:t>
            </a:r>
            <a:r>
              <a:rPr lang="zh-CN" altLang="en-US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和数据</a:t>
            </a:r>
            <a:r>
              <a:rPr lang="zh-CN" altLang="en-US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的存储方式没有关系</a:t>
            </a:r>
            <a:r>
              <a:rPr lang="zh-CN" altLang="en-US" sz="24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。之所以称之为二维数组主要是易于使用。我们可以把二维数组看作是一种特殊的一维数组，这个一维数组的元素又是一个一维数组。也可以说二维数组一种</a:t>
            </a:r>
            <a:r>
              <a:rPr lang="zh-CN" altLang="en-US" sz="2400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数组的数组</a:t>
            </a:r>
            <a:r>
              <a:rPr lang="zh-CN" altLang="en-US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33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二</a:t>
            </a: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维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4"/>
            <a:ext cx="7848872" cy="385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例如：</a:t>
            </a:r>
            <a:r>
              <a:rPr lang="zh-CN" altLang="en-US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可以把二维数组</a:t>
            </a:r>
            <a:r>
              <a:rPr lang="en-US" altLang="zh-CN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a[3][4]</a:t>
            </a:r>
            <a:r>
              <a:rPr lang="zh-CN" altLang="en-US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看作是一个一维数组，它有</a:t>
            </a:r>
            <a:r>
              <a:rPr lang="en-US" altLang="zh-CN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个元素：</a:t>
            </a:r>
            <a:r>
              <a:rPr lang="en-US" altLang="zh-CN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a[0]</a:t>
            </a:r>
            <a:r>
              <a:rPr lang="zh-CN" altLang="en-US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a[1]</a:t>
            </a:r>
            <a:r>
              <a:rPr lang="zh-CN" altLang="en-US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a[2]</a:t>
            </a:r>
            <a:r>
              <a:rPr lang="zh-CN" altLang="en-US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，每个元素又是一个包含</a:t>
            </a:r>
            <a:r>
              <a:rPr lang="en-US" altLang="zh-CN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个元素的一维数组。</a:t>
            </a:r>
            <a:endParaRPr lang="zh-CN" altLang="en-US" sz="2400" dirty="0">
              <a:solidFill>
                <a:schemeClr val="tx1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zh-CN" altLang="en-US" sz="28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</a:t>
            </a:fld>
            <a:endParaRPr lang="en-US" altLang="zh-CN"/>
          </a:p>
        </p:txBody>
      </p:sp>
      <p:pic>
        <p:nvPicPr>
          <p:cNvPr id="7" name="Picture 1028" descr="g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088" y="3645024"/>
            <a:ext cx="6019800" cy="1727200"/>
          </a:xfrm>
          <a:prstGeom prst="rect">
            <a:avLst/>
          </a:prstGeom>
          <a:noFill/>
          <a:ln w="571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82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二</a:t>
            </a: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维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844825"/>
            <a:ext cx="7848872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注意：</a:t>
            </a:r>
            <a:endParaRPr lang="en-US" altLang="zh-CN" sz="2400" b="1" dirty="0" smtClean="0">
              <a:solidFill>
                <a:srgbClr val="C0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(1)  </a:t>
            </a:r>
            <a:r>
              <a:rPr lang="en-AU" altLang="zh-CN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语言中，二维数组中元素排列的顺序是按行存放的，即在内存中先顺序存放第一行的元素，再存放第二行的元素。下图表示对</a:t>
            </a:r>
            <a:r>
              <a:rPr lang="en-AU" altLang="zh-CN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AU" altLang="zh-CN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3]</a:t>
            </a:r>
            <a:r>
              <a:rPr lang="en-US" altLang="zh-CN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AU" altLang="zh-CN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数组存放的顺序。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2843808" y="4513225"/>
            <a:ext cx="2952750" cy="1731999"/>
          </a:xfrm>
          <a:custGeom>
            <a:avLst/>
            <a:gdLst>
              <a:gd name="T0" fmla="*/ 99 w 1013"/>
              <a:gd name="T1" fmla="*/ 38 h 582"/>
              <a:gd name="T2" fmla="*/ 1006 w 1013"/>
              <a:gd name="T3" fmla="*/ 38 h 582"/>
              <a:gd name="T4" fmla="*/ 54 w 1013"/>
              <a:gd name="T5" fmla="*/ 265 h 582"/>
              <a:gd name="T6" fmla="*/ 916 w 1013"/>
              <a:gd name="T7" fmla="*/ 356 h 582"/>
              <a:gd name="T8" fmla="*/ 8 w 1013"/>
              <a:gd name="T9" fmla="*/ 537 h 582"/>
              <a:gd name="T10" fmla="*/ 870 w 1013"/>
              <a:gd name="T11" fmla="*/ 582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3" h="582">
                <a:moveTo>
                  <a:pt x="99" y="38"/>
                </a:moveTo>
                <a:cubicBezTo>
                  <a:pt x="556" y="19"/>
                  <a:pt x="1013" y="0"/>
                  <a:pt x="1006" y="38"/>
                </a:cubicBezTo>
                <a:cubicBezTo>
                  <a:pt x="999" y="76"/>
                  <a:pt x="69" y="212"/>
                  <a:pt x="54" y="265"/>
                </a:cubicBezTo>
                <a:cubicBezTo>
                  <a:pt x="39" y="318"/>
                  <a:pt x="924" y="311"/>
                  <a:pt x="916" y="356"/>
                </a:cubicBezTo>
                <a:cubicBezTo>
                  <a:pt x="908" y="401"/>
                  <a:pt x="16" y="499"/>
                  <a:pt x="8" y="537"/>
                </a:cubicBezTo>
                <a:cubicBezTo>
                  <a:pt x="0" y="575"/>
                  <a:pt x="726" y="575"/>
                  <a:pt x="870" y="582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893441"/>
              </p:ext>
            </p:extLst>
          </p:nvPr>
        </p:nvGraphicFramePr>
        <p:xfrm>
          <a:off x="2664183" y="4299224"/>
          <a:ext cx="3312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3597318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3541960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20759624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74899566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a[0][0]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a[0][1]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a[0][2]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a[0][3]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12154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a[1][0]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宋体"/>
                          <a:cs typeface="+mn-cs"/>
                        </a:rPr>
                        <a:t>a[1][1]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宋体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宋体"/>
                          <a:cs typeface="+mn-cs"/>
                        </a:rPr>
                        <a:t>a[1][2]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宋体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a[1][3]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5916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a[2][0]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a[2][1]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a[2][2]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a[2][3]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942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5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33342" y="1966967"/>
            <a:ext cx="3420199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 sz="24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zh-CN" altLang="en-US" sz="2400" b="1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例如定义一个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char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型二维数组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char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a[3]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[4]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，其内存排布如右图所示。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400" dirty="0" smtClean="0">
                <a:latin typeface="黑体" panose="02010609060101010101" pitchFamily="49" charset="-122"/>
              </a:rPr>
              <a:t>   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在使用二数组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元素时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，特别注意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下标值应在已定义的数组大小的范围内。</a:t>
            </a:r>
          </a:p>
          <a:p>
            <a:pPr eaLnBrk="0" hangingPunct="0">
              <a:lnSpc>
                <a:spcPct val="130000"/>
              </a:lnSpc>
            </a:pP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内存"/>
          <p:cNvSpPr txBox="1"/>
          <p:nvPr/>
        </p:nvSpPr>
        <p:spPr>
          <a:xfrm>
            <a:off x="7449087" y="1962913"/>
            <a:ext cx="790281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4700"/>
            </a:lvl1pPr>
          </a:lstStyle>
          <a:p>
            <a:r>
              <a:rPr lang="zh-CN" altLang="en-US" sz="2800" b="1" dirty="0" smtClean="0"/>
              <a:t>数据</a:t>
            </a:r>
            <a:endParaRPr sz="2800" b="1" dirty="0"/>
          </a:p>
        </p:txBody>
      </p:sp>
      <p:graphicFrame>
        <p:nvGraphicFramePr>
          <p:cNvPr id="9" name="Table"/>
          <p:cNvGraphicFramePr/>
          <p:nvPr>
            <p:extLst/>
          </p:nvPr>
        </p:nvGraphicFramePr>
        <p:xfrm>
          <a:off x="7167705" y="2479835"/>
          <a:ext cx="1724000" cy="3960000"/>
        </p:xfrm>
        <a:graphic>
          <a:graphicData uri="http://schemas.openxmlformats.org/drawingml/2006/table">
            <a:tbl>
              <a:tblPr firstRow="1">
                <a:tableStyleId>{1E171933-4619-4E11-9A3F-F7608DF75F80}</a:tableStyleId>
              </a:tblPr>
              <a:tblGrid>
                <a:gridCol w="17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81100" algn="l"/>
                        </a:tabLst>
                        <a:defRPr sz="2200">
                          <a:sym typeface="Helvetica Neue"/>
                        </a:defRPr>
                      </a:pPr>
                      <a:r>
                        <a:rPr lang="en-US" sz="1500" b="1" kern="1200" dirty="0" smtClean="0">
                          <a:solidFill>
                            <a:schemeClr val="tx1"/>
                          </a:solidFill>
                        </a:rPr>
                        <a:t>0000 0000</a:t>
                      </a:r>
                      <a:endParaRPr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19" marR="35719" marT="35719" marB="35719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81100" algn="l"/>
                        </a:tabLst>
                        <a:defRPr sz="2200">
                          <a:sym typeface="Helvetica Neue"/>
                        </a:defRPr>
                      </a:pPr>
                      <a:r>
                        <a:rPr lang="en-US" altLang="zh-CN" sz="1500" b="1" kern="1200" dirty="0" smtClean="0"/>
                        <a:t>0000 0001</a:t>
                      </a:r>
                      <a:endParaRPr lang="en-US" altLang="zh-CN" sz="15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81100" algn="l"/>
                        </a:tabLst>
                        <a:defRPr sz="2200">
                          <a:sym typeface="Helvetica Neue"/>
                        </a:defRPr>
                      </a:pPr>
                      <a:r>
                        <a:rPr lang="en-US" altLang="zh-CN" sz="1500" b="1" kern="1200" dirty="0" smtClean="0"/>
                        <a:t>0000 0010</a:t>
                      </a:r>
                      <a:endParaRPr lang="en-US" altLang="zh-CN" sz="15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81100" algn="l"/>
                        </a:tabLst>
                        <a:defRPr sz="2200">
                          <a:sym typeface="Helvetica Neue"/>
                        </a:defRPr>
                      </a:pPr>
                      <a:r>
                        <a:rPr lang="en-US" altLang="zh-CN" sz="1500" b="1" kern="1200" dirty="0" smtClean="0"/>
                        <a:t>0000 0011</a:t>
                      </a:r>
                      <a:endParaRPr lang="en-US" altLang="zh-CN" sz="15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81100" algn="l"/>
                        </a:tabLst>
                        <a:defRPr sz="2200">
                          <a:sym typeface="Helvetica Neue"/>
                        </a:defRPr>
                      </a:pPr>
                      <a:r>
                        <a:rPr lang="en-US" altLang="zh-CN" sz="1500" b="1" kern="1200" dirty="0" smtClean="0"/>
                        <a:t>0000 0100</a:t>
                      </a:r>
                      <a:endParaRPr lang="en-US" altLang="zh-CN" sz="15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81100" algn="l"/>
                        </a:tabLst>
                        <a:defRPr sz="2200">
                          <a:sym typeface="Helvetica Neue"/>
                        </a:defRPr>
                      </a:pPr>
                      <a:r>
                        <a:rPr lang="en-US" altLang="zh-CN" sz="1500" b="1" kern="1200" dirty="0" smtClean="0"/>
                        <a:t>0000 0101</a:t>
                      </a:r>
                      <a:endParaRPr lang="en-US" altLang="zh-CN" sz="15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81100" algn="l"/>
                        </a:tabLst>
                        <a:defRPr sz="2200">
                          <a:sym typeface="Helvetica Neue"/>
                        </a:defRPr>
                      </a:pPr>
                      <a:r>
                        <a:rPr lang="en-US" altLang="zh-CN" sz="1500" b="1" kern="1200" dirty="0" smtClean="0"/>
                        <a:t>0000 0110</a:t>
                      </a:r>
                      <a:endParaRPr lang="en-US" altLang="zh-CN" sz="15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81100" algn="l"/>
                        </a:tabLst>
                        <a:defRPr sz="2200">
                          <a:sym typeface="Helvetica Neue"/>
                        </a:defRPr>
                      </a:pPr>
                      <a:r>
                        <a:rPr lang="en-US" altLang="zh-CN" sz="1500" b="1" kern="1200" dirty="0" smtClean="0"/>
                        <a:t>0000 0111</a:t>
                      </a:r>
                      <a:endParaRPr lang="en-US" altLang="zh-CN" sz="15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81100" algn="l"/>
                        </a:tabLst>
                        <a:defRPr sz="2200">
                          <a:sym typeface="Helvetica Neue"/>
                        </a:defRPr>
                      </a:pPr>
                      <a:r>
                        <a:rPr lang="en-US" altLang="zh-CN" sz="1500" b="1" kern="1200" dirty="0" smtClean="0"/>
                        <a:t>0000 1000</a:t>
                      </a:r>
                      <a:endParaRPr lang="en-US" altLang="zh-CN" sz="15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81100" algn="l"/>
                        </a:tabLst>
                        <a:defRPr sz="2200">
                          <a:sym typeface="Helvetica Neue"/>
                        </a:defRPr>
                      </a:pPr>
                      <a:r>
                        <a:rPr lang="en-US" altLang="zh-CN" sz="1500" b="1" kern="1200" dirty="0" smtClean="0"/>
                        <a:t>0000 1001</a:t>
                      </a:r>
                      <a:endParaRPr lang="en-US" altLang="zh-CN" sz="15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Arrow"/>
          <p:cNvSpPr/>
          <p:nvPr/>
        </p:nvSpPr>
        <p:spPr>
          <a:xfrm rot="16198779" flipH="1">
            <a:off x="2191692" y="4275445"/>
            <a:ext cx="3959916" cy="494038"/>
          </a:xfrm>
          <a:prstGeom prst="rightArrow">
            <a:avLst>
              <a:gd name="adj1" fmla="val 32000"/>
              <a:gd name="adj2" fmla="val 65500"/>
            </a:avLst>
          </a:prstGeom>
          <a:solidFill>
            <a:schemeClr val="accent3">
              <a:lumMod val="6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graphicFrame>
        <p:nvGraphicFramePr>
          <p:cNvPr id="12" name="Table"/>
          <p:cNvGraphicFramePr/>
          <p:nvPr>
            <p:extLst/>
          </p:nvPr>
        </p:nvGraphicFramePr>
        <p:xfrm>
          <a:off x="5513926" y="2479835"/>
          <a:ext cx="1651099" cy="39600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651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500" dirty="0" smtClean="0">
                          <a:sym typeface="Helvetica Neue"/>
                        </a:rPr>
                        <a:t>0x00</a:t>
                      </a:r>
                      <a:r>
                        <a:rPr lang="en-US" altLang="zh-CN" sz="1500" dirty="0" smtClean="0">
                          <a:sym typeface="Helvetica Neue"/>
                        </a:rPr>
                        <a:t>00000</a:t>
                      </a:r>
                      <a:r>
                        <a:rPr sz="1500" dirty="0" smtClean="0">
                          <a:sym typeface="Helvetica Neue"/>
                        </a:rPr>
                        <a:t>0</a:t>
                      </a:r>
                      <a:endParaRPr sz="1500" dirty="0">
                        <a:sym typeface="Helvetica Neue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500" dirty="0" smtClean="0">
                          <a:sym typeface="Helvetica Neue"/>
                        </a:rPr>
                        <a:t>0x00</a:t>
                      </a:r>
                      <a:r>
                        <a:rPr lang="en-US" altLang="zh-CN" sz="1500" dirty="0" smtClean="0">
                          <a:sym typeface="Helvetica Neue"/>
                        </a:rPr>
                        <a:t>00000</a:t>
                      </a:r>
                      <a:r>
                        <a:rPr sz="1500" dirty="0" smtClean="0">
                          <a:sym typeface="Helvetica Neue"/>
                        </a:rPr>
                        <a:t>1</a:t>
                      </a:r>
                      <a:endParaRPr sz="1500" dirty="0">
                        <a:sym typeface="Helvetica Neue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500" dirty="0" smtClean="0">
                          <a:sym typeface="Helvetica Neue"/>
                        </a:rPr>
                        <a:t>0x00</a:t>
                      </a:r>
                      <a:r>
                        <a:rPr lang="en-US" altLang="zh-CN" sz="1500" dirty="0" smtClean="0">
                          <a:sym typeface="Helvetica Neue"/>
                        </a:rPr>
                        <a:t>00000</a:t>
                      </a:r>
                      <a:r>
                        <a:rPr sz="1500" dirty="0" smtClean="0">
                          <a:sym typeface="Helvetica Neue"/>
                        </a:rPr>
                        <a:t>2</a:t>
                      </a:r>
                      <a:endParaRPr sz="1500" dirty="0">
                        <a:sym typeface="Helvetica Neue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500" dirty="0" smtClean="0">
                          <a:sym typeface="Helvetica Neue"/>
                        </a:rPr>
                        <a:t>0x00</a:t>
                      </a:r>
                      <a:r>
                        <a:rPr lang="en-US" altLang="zh-CN" sz="1500" dirty="0" smtClean="0">
                          <a:sym typeface="Helvetica Neue"/>
                        </a:rPr>
                        <a:t>00000</a:t>
                      </a:r>
                      <a:r>
                        <a:rPr sz="1500" dirty="0" smtClean="0">
                          <a:sym typeface="Helvetica Neue"/>
                        </a:rPr>
                        <a:t>3</a:t>
                      </a:r>
                      <a:endParaRPr sz="1500" dirty="0">
                        <a:sym typeface="Helvetica Neue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500" dirty="0" smtClean="0">
                          <a:sym typeface="Helvetica Neue"/>
                        </a:rPr>
                        <a:t>0x00</a:t>
                      </a:r>
                      <a:r>
                        <a:rPr lang="en-US" altLang="zh-CN" sz="1500" dirty="0" smtClean="0">
                          <a:sym typeface="Helvetica Neue"/>
                        </a:rPr>
                        <a:t>00000</a:t>
                      </a:r>
                      <a:r>
                        <a:rPr sz="1500" dirty="0" smtClean="0">
                          <a:sym typeface="Helvetica Neue"/>
                        </a:rPr>
                        <a:t>4</a:t>
                      </a:r>
                      <a:endParaRPr sz="1500" dirty="0">
                        <a:sym typeface="Helvetica Neue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500" dirty="0" smtClean="0">
                          <a:sym typeface="Helvetica Neue"/>
                        </a:rPr>
                        <a:t>0x00</a:t>
                      </a:r>
                      <a:r>
                        <a:rPr lang="en-US" altLang="zh-CN" sz="1500" dirty="0" smtClean="0">
                          <a:sym typeface="Helvetica Neue"/>
                        </a:rPr>
                        <a:t>00000</a:t>
                      </a:r>
                      <a:r>
                        <a:rPr sz="1500" dirty="0" smtClean="0">
                          <a:sym typeface="Helvetica Neue"/>
                        </a:rPr>
                        <a:t>5</a:t>
                      </a:r>
                      <a:endParaRPr sz="1500" dirty="0">
                        <a:sym typeface="Helvetica Neue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500" dirty="0" smtClean="0">
                          <a:sym typeface="Helvetica Neue"/>
                        </a:rPr>
                        <a:t>0x00</a:t>
                      </a:r>
                      <a:r>
                        <a:rPr lang="en-US" altLang="zh-CN" sz="1500" dirty="0" smtClean="0">
                          <a:sym typeface="Helvetica Neue"/>
                        </a:rPr>
                        <a:t>00000</a:t>
                      </a:r>
                      <a:r>
                        <a:rPr sz="1500" dirty="0" smtClean="0">
                          <a:sym typeface="Helvetica Neue"/>
                        </a:rPr>
                        <a:t>6</a:t>
                      </a:r>
                      <a:endParaRPr sz="1500" dirty="0">
                        <a:sym typeface="Helvetica Neue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500" dirty="0" smtClean="0">
                          <a:sym typeface="Helvetica Neue"/>
                        </a:rPr>
                        <a:t>0x00</a:t>
                      </a:r>
                      <a:r>
                        <a:rPr lang="en-US" altLang="zh-CN" sz="1500" dirty="0" smtClean="0">
                          <a:sym typeface="Helvetica Neue"/>
                        </a:rPr>
                        <a:t>00000</a:t>
                      </a:r>
                      <a:r>
                        <a:rPr sz="1500" dirty="0" smtClean="0">
                          <a:sym typeface="Helvetica Neue"/>
                        </a:rPr>
                        <a:t>7</a:t>
                      </a:r>
                      <a:endParaRPr sz="1500" dirty="0">
                        <a:sym typeface="Helvetica Neue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500" dirty="0" smtClean="0">
                          <a:sym typeface="Helvetica Neue"/>
                        </a:rPr>
                        <a:t>0x00</a:t>
                      </a:r>
                      <a:r>
                        <a:rPr lang="en-US" altLang="zh-CN" sz="1500" dirty="0" smtClean="0">
                          <a:sym typeface="Helvetica Neue"/>
                        </a:rPr>
                        <a:t>00000</a:t>
                      </a:r>
                      <a:r>
                        <a:rPr sz="1500" dirty="0" smtClean="0">
                          <a:sym typeface="Helvetica Neue"/>
                        </a:rPr>
                        <a:t>8</a:t>
                      </a:r>
                      <a:endParaRPr sz="1500" dirty="0">
                        <a:sym typeface="Helvetica Neue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500" dirty="0" smtClean="0">
                          <a:sym typeface="Helvetica Neue"/>
                        </a:rPr>
                        <a:t>0x00</a:t>
                      </a:r>
                      <a:r>
                        <a:rPr lang="en-US" altLang="zh-CN" sz="1500" dirty="0" smtClean="0">
                          <a:sym typeface="Helvetica Neue"/>
                        </a:rPr>
                        <a:t>00000</a:t>
                      </a:r>
                      <a:r>
                        <a:rPr sz="1500" dirty="0" smtClean="0">
                          <a:sym typeface="Helvetica Neue"/>
                        </a:rPr>
                        <a:t>9</a:t>
                      </a:r>
                      <a:endParaRPr sz="1500" dirty="0">
                        <a:sym typeface="Helvetica Neue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" name="内存"/>
          <p:cNvSpPr txBox="1"/>
          <p:nvPr/>
        </p:nvSpPr>
        <p:spPr>
          <a:xfrm>
            <a:off x="5926310" y="1962913"/>
            <a:ext cx="790281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4700"/>
            </a:lvl1pPr>
          </a:lstStyle>
          <a:p>
            <a:r>
              <a:rPr lang="zh-CN" altLang="en-US" sz="2800" b="1" dirty="0"/>
              <a:t>地址</a:t>
            </a:r>
            <a:endParaRPr sz="2800" b="1" dirty="0"/>
          </a:p>
        </p:txBody>
      </p:sp>
      <p:sp>
        <p:nvSpPr>
          <p:cNvPr id="15" name="灯片编号占位符 1"/>
          <p:cNvSpPr txBox="1">
            <a:spLocks/>
          </p:cNvSpPr>
          <p:nvPr/>
        </p:nvSpPr>
        <p:spPr bwMode="auto">
          <a:xfrm>
            <a:off x="6551695" y="6137152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B9C957E8-67D0-4D6B-9E2E-E0F6059B356C}" type="slidenum">
              <a:rPr lang="en-US" altLang="zh-CN" smtClean="0"/>
              <a:pPr/>
              <a:t>8</a:t>
            </a:fld>
            <a:endParaRPr lang="en-US" altLang="zh-CN"/>
          </a:p>
        </p:txBody>
      </p:sp>
      <p:graphicFrame>
        <p:nvGraphicFramePr>
          <p:cNvPr id="16" name="Table"/>
          <p:cNvGraphicFramePr/>
          <p:nvPr>
            <p:extLst>
              <p:ext uri="{D42A27DB-BD31-4B8C-83A1-F6EECF244321}">
                <p14:modId xmlns:p14="http://schemas.microsoft.com/office/powerpoint/2010/main" val="3489372210"/>
              </p:ext>
            </p:extLst>
          </p:nvPr>
        </p:nvGraphicFramePr>
        <p:xfrm>
          <a:off x="4419374" y="2479835"/>
          <a:ext cx="1106614" cy="39600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106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altLang="zh-CN" sz="1500" b="1" dirty="0" smtClean="0">
                          <a:sym typeface="Helvetica Neue"/>
                        </a:rPr>
                        <a:t>a[0][0]</a:t>
                      </a:r>
                      <a:endParaRPr sz="1500" b="1" dirty="0">
                        <a:sym typeface="Helvetica Neue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altLang="zh-CN" sz="1500" b="1" dirty="0" smtClean="0">
                          <a:sym typeface="Helvetica Neue"/>
                        </a:rPr>
                        <a:t>a[0][1]</a:t>
                      </a:r>
                      <a:endParaRPr lang="en-US" altLang="zh-CN" sz="1500" b="1" dirty="0">
                        <a:sym typeface="Helvetica Neue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altLang="zh-CN" sz="1500" b="1" dirty="0" smtClean="0">
                          <a:sym typeface="Helvetica Neue"/>
                        </a:rPr>
                        <a:t>a[0][2]</a:t>
                      </a:r>
                      <a:endParaRPr lang="en-US" altLang="zh-CN" sz="1500" b="1" dirty="0">
                        <a:sym typeface="Helvetica Neue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altLang="zh-CN" sz="1500" b="1" dirty="0" smtClean="0">
                          <a:sym typeface="Helvetica Neue"/>
                        </a:rPr>
                        <a:t>a[0][3]</a:t>
                      </a:r>
                      <a:endParaRPr lang="en-US" altLang="zh-CN" sz="1500" b="1" dirty="0">
                        <a:sym typeface="Helvetica Neue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altLang="zh-CN" sz="1500" b="1" dirty="0" smtClean="0">
                          <a:sym typeface="Helvetica Neue"/>
                        </a:rPr>
                        <a:t>a[1][0]</a:t>
                      </a:r>
                      <a:endParaRPr lang="en-US" altLang="zh-CN" sz="1500" b="1" dirty="0">
                        <a:sym typeface="Helvetica Neue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altLang="zh-CN" sz="1500" b="1" dirty="0" smtClean="0">
                          <a:sym typeface="Helvetica Neue"/>
                        </a:rPr>
                        <a:t>a[1][1]</a:t>
                      </a:r>
                      <a:endParaRPr lang="en-US" altLang="zh-CN" sz="1500" b="1" dirty="0">
                        <a:sym typeface="Helvetica Neue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altLang="zh-CN" sz="1500" b="1" dirty="0" smtClean="0">
                          <a:sym typeface="Helvetica Neue"/>
                        </a:rPr>
                        <a:t>a[1][2]</a:t>
                      </a:r>
                      <a:endParaRPr lang="en-US" altLang="zh-CN" sz="1500" b="1" dirty="0">
                        <a:sym typeface="Helvetica Neue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altLang="zh-CN" sz="1500" b="1" dirty="0" smtClean="0">
                          <a:sym typeface="Helvetica Neue"/>
                        </a:rPr>
                        <a:t>a[1][3]</a:t>
                      </a:r>
                      <a:endParaRPr lang="en-US" altLang="zh-CN" sz="1500" b="1" dirty="0">
                        <a:sym typeface="Helvetica Neue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altLang="zh-CN" sz="1500" b="1" dirty="0" smtClean="0">
                          <a:sym typeface="Helvetica Neue"/>
                        </a:rPr>
                        <a:t>a[2][0]</a:t>
                      </a:r>
                      <a:endParaRPr lang="en-US" altLang="zh-CN" sz="1500" b="1" dirty="0">
                        <a:sym typeface="Helvetica Neue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altLang="zh-CN" sz="1500" b="1" dirty="0" smtClean="0">
                          <a:sym typeface="Helvetica Neue"/>
                        </a:rPr>
                        <a:t>a[2][1]</a:t>
                      </a:r>
                      <a:endParaRPr lang="en-US" altLang="zh-CN" sz="1500" b="1" dirty="0">
                        <a:sym typeface="Helvetica Neue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二</a:t>
            </a: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维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52172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二</a:t>
            </a: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维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二维数组的初始化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39552" y="2500921"/>
            <a:ext cx="77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C0000"/>
                </a:solidFill>
                <a:latin typeface="宋体" panose="02010600030101010101" pitchFamily="2" charset="-122"/>
              </a:rPr>
              <a:t>可以用下面</a:t>
            </a:r>
            <a:r>
              <a:rPr lang="en-US" altLang="zh-CN" sz="2400" b="1" dirty="0">
                <a:solidFill>
                  <a:srgbClr val="CC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CC0000"/>
                </a:solidFill>
                <a:latin typeface="宋体" panose="02010600030101010101" pitchFamily="2" charset="-122"/>
              </a:rPr>
              <a:t>种方法对二维数组初始化</a:t>
            </a:r>
            <a:r>
              <a:rPr lang="zh-CN" altLang="en-US" sz="2400" b="1" dirty="0" smtClean="0">
                <a:solidFill>
                  <a:srgbClr val="CC0000"/>
                </a:solidFill>
                <a:latin typeface="宋体" panose="02010600030101010101" pitchFamily="2" charset="-122"/>
              </a:rPr>
              <a:t>：</a:t>
            </a:r>
            <a:endParaRPr lang="zh-CN" altLang="en-US" sz="2400" b="1" dirty="0">
              <a:solidFill>
                <a:srgbClr val="CC0000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9552" y="3328603"/>
            <a:ext cx="741682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１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分行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给二维数组赋初值。</a:t>
            </a:r>
          </a:p>
          <a:p>
            <a:pPr algn="l"/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a[3][4]={{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4}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{5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8}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{9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12}}; </a:t>
            </a:r>
          </a:p>
        </p:txBody>
      </p:sp>
    </p:spTree>
    <p:extLst>
      <p:ext uri="{BB962C8B-B14F-4D97-AF65-F5344CB8AC3E}">
        <p14:creationId xmlns:p14="http://schemas.microsoft.com/office/powerpoint/2010/main" val="234095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" grpId="0"/>
      <p:bldP spid="9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5994</TotalTime>
  <Words>3753</Words>
  <Application>Microsoft Office PowerPoint</Application>
  <PresentationFormat>全屏显示(4:3)</PresentationFormat>
  <Paragraphs>544</Paragraphs>
  <Slides>48</Slides>
  <Notes>46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3" baseType="lpstr">
      <vt:lpstr>Helvetica Neue</vt:lpstr>
      <vt:lpstr>Helvetica Neue Medium</vt:lpstr>
      <vt:lpstr>等线</vt:lpstr>
      <vt:lpstr>黑体</vt:lpstr>
      <vt:lpstr>华文行楷</vt:lpstr>
      <vt:lpstr>华文楷体</vt:lpstr>
      <vt:lpstr>楷体_GB2312</vt:lpstr>
      <vt:lpstr>宋体</vt:lpstr>
      <vt:lpstr>Arial</vt:lpstr>
      <vt:lpstr>Courier New</vt:lpstr>
      <vt:lpstr>Tahoma</vt:lpstr>
      <vt:lpstr>Times New Roman</vt:lpstr>
      <vt:lpstr>Wingdings</vt:lpstr>
      <vt:lpstr>默认设计模板</vt:lpstr>
      <vt:lpstr>Document</vt:lpstr>
      <vt:lpstr>高级语言程序设计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荣 生辉</cp:lastModifiedBy>
  <cp:revision>383</cp:revision>
  <dcterms:created xsi:type="dcterms:W3CDTF">2014-03-21T03:02:44Z</dcterms:created>
  <dcterms:modified xsi:type="dcterms:W3CDTF">2018-10-19T01:55:39Z</dcterms:modified>
</cp:coreProperties>
</file>