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85" r:id="rId3"/>
    <p:sldId id="674" r:id="rId4"/>
    <p:sldId id="1379" r:id="rId5"/>
    <p:sldId id="1402" r:id="rId6"/>
    <p:sldId id="1380" r:id="rId7"/>
    <p:sldId id="1381" r:id="rId8"/>
    <p:sldId id="1385" r:id="rId9"/>
    <p:sldId id="1384" r:id="rId10"/>
    <p:sldId id="1383" r:id="rId11"/>
    <p:sldId id="1403" r:id="rId12"/>
    <p:sldId id="1386" r:id="rId13"/>
    <p:sldId id="1387" r:id="rId14"/>
    <p:sldId id="1388" r:id="rId15"/>
    <p:sldId id="1389" r:id="rId16"/>
    <p:sldId id="1390" r:id="rId17"/>
    <p:sldId id="1394" r:id="rId18"/>
    <p:sldId id="1395" r:id="rId19"/>
    <p:sldId id="1396" r:id="rId20"/>
    <p:sldId id="1397" r:id="rId21"/>
    <p:sldId id="1398" r:id="rId22"/>
    <p:sldId id="1405" r:id="rId23"/>
    <p:sldId id="1432" r:id="rId24"/>
    <p:sldId id="1433" r:id="rId25"/>
    <p:sldId id="1434" r:id="rId26"/>
    <p:sldId id="1435" r:id="rId27"/>
    <p:sldId id="1436" r:id="rId28"/>
    <p:sldId id="1437" r:id="rId29"/>
    <p:sldId id="1438" r:id="rId30"/>
    <p:sldId id="1439" r:id="rId31"/>
    <p:sldId id="1440" r:id="rId32"/>
    <p:sldId id="1441" r:id="rId33"/>
    <p:sldId id="1445" r:id="rId34"/>
    <p:sldId id="1444" r:id="rId35"/>
    <p:sldId id="1443" r:id="rId36"/>
    <p:sldId id="1442" r:id="rId37"/>
    <p:sldId id="1448" r:id="rId38"/>
    <p:sldId id="1447" r:id="rId39"/>
    <p:sldId id="1446" r:id="rId40"/>
    <p:sldId id="1450" r:id="rId41"/>
    <p:sldId id="1453" r:id="rId42"/>
    <p:sldId id="1451" r:id="rId43"/>
    <p:sldId id="1449" r:id="rId44"/>
    <p:sldId id="1452" r:id="rId45"/>
    <p:sldId id="1456" r:id="rId46"/>
    <p:sldId id="1459" r:id="rId47"/>
    <p:sldId id="1404" r:id="rId48"/>
    <p:sldId id="1400" r:id="rId49"/>
    <p:sldId id="1401" r:id="rId50"/>
    <p:sldId id="1457" r:id="rId51"/>
    <p:sldId id="1458" r:id="rId52"/>
    <p:sldId id="1460" r:id="rId53"/>
    <p:sldId id="1461" r:id="rId54"/>
    <p:sldId id="1464" r:id="rId55"/>
    <p:sldId id="1462" r:id="rId56"/>
    <p:sldId id="1463" r:id="rId57"/>
    <p:sldId id="1465" r:id="rId58"/>
    <p:sldId id="1466" r:id="rId59"/>
    <p:sldId id="1469" r:id="rId60"/>
    <p:sldId id="1470" r:id="rId61"/>
    <p:sldId id="1471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4181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95267" autoAdjust="0"/>
  </p:normalViewPr>
  <p:slideViewPr>
    <p:cSldViewPr>
      <p:cViewPr varScale="1">
        <p:scale>
          <a:sx n="67" d="100"/>
          <a:sy n="67" d="100"/>
        </p:scale>
        <p:origin x="-5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476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623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621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122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953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431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115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825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11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86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930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611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89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366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21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224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388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876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935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341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51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071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9486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881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8261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814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758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2351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0050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2750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5497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784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6974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7103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2768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110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5146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478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12734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6384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9935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4208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851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915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9702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936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8557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5702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9335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808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58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448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487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976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49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66816" y="4011285"/>
            <a:ext cx="31598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指针和数组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7320-FDA7-4C22-B409-F290B834D43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指针的算术运算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09426" y="2132856"/>
            <a:ext cx="3943239" cy="45005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/>
              <a:t>(4) </a:t>
            </a:r>
            <a:r>
              <a:rPr lang="zh-CN" altLang="zh-CN" dirty="0" smtClean="0"/>
              <a:t>如果指针</a:t>
            </a:r>
            <a:r>
              <a:rPr lang="en-US" altLang="zh-CN" dirty="0" smtClean="0"/>
              <a:t>p1</a:t>
            </a:r>
            <a:r>
              <a:rPr lang="zh-CN" altLang="zh-CN" dirty="0" smtClean="0"/>
              <a:t>和</a:t>
            </a:r>
            <a:r>
              <a:rPr lang="en-US" altLang="zh-CN" dirty="0" smtClean="0"/>
              <a:t>p2</a:t>
            </a:r>
            <a:r>
              <a:rPr lang="zh-CN" altLang="zh-CN" dirty="0" smtClean="0"/>
              <a:t>都指向同一数组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则有：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   p2-p1</a:t>
            </a:r>
            <a:r>
              <a:rPr lang="zh-CN" altLang="zh-CN" dirty="0" smtClean="0"/>
              <a:t>的值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   不能</a:t>
            </a:r>
            <a:r>
              <a:rPr lang="en-US" altLang="zh-CN" dirty="0" smtClean="0"/>
              <a:t>p1+p2</a:t>
            </a:r>
            <a:endParaRPr lang="zh-CN" altLang="en-US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0079"/>
              </p:ext>
            </p:extLst>
          </p:nvPr>
        </p:nvGraphicFramePr>
        <p:xfrm>
          <a:off x="7799809" y="1223365"/>
          <a:ext cx="1190625" cy="547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753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a[8]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a[9]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41434"/>
              </p:ext>
            </p:extLst>
          </p:nvPr>
        </p:nvGraphicFramePr>
        <p:xfrm>
          <a:off x="6228184" y="1272578"/>
          <a:ext cx="1476375" cy="547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753"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347122" y="2293340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p1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>
            <a:off x="4918497" y="2866428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4908972" y="5104803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5275684" y="4507903"/>
            <a:ext cx="857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p2 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指针和数组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59516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236" y="1323"/>
              <a:ext cx="170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数组元素的指针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53020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98" y="1876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指针的算术运算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11</a:t>
            </a:fld>
            <a:endParaRPr lang="en-US" altLang="zh-CN"/>
          </a:p>
        </p:txBody>
      </p:sp>
      <p:grpSp>
        <p:nvGrpSpPr>
          <p:cNvPr id="26" name="Group 199"/>
          <p:cNvGrpSpPr>
            <a:grpSpLocks/>
          </p:cNvGrpSpPr>
          <p:nvPr/>
        </p:nvGrpSpPr>
        <p:grpSpPr bwMode="auto">
          <a:xfrm>
            <a:off x="1835150" y="3484984"/>
            <a:ext cx="5410200" cy="665162"/>
            <a:chOff x="1152" y="1275"/>
            <a:chExt cx="3408" cy="419"/>
          </a:xfrm>
        </p:grpSpPr>
        <p:grpSp>
          <p:nvGrpSpPr>
            <p:cNvPr id="27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31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05"/>
            <p:cNvSpPr txBox="1">
              <a:spLocks noChangeArrowheads="1"/>
            </p:cNvSpPr>
            <p:nvPr/>
          </p:nvSpPr>
          <p:spPr bwMode="auto">
            <a:xfrm>
              <a:off x="1962" y="1323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通过指针引用数组元素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4" name="Group 207"/>
          <p:cNvGrpSpPr>
            <a:grpSpLocks/>
          </p:cNvGrpSpPr>
          <p:nvPr/>
        </p:nvGrpSpPr>
        <p:grpSpPr bwMode="auto">
          <a:xfrm>
            <a:off x="1835150" y="4420021"/>
            <a:ext cx="5410200" cy="665163"/>
            <a:chOff x="1152" y="1851"/>
            <a:chExt cx="3408" cy="419"/>
          </a:xfrm>
        </p:grpSpPr>
        <p:grpSp>
          <p:nvGrpSpPr>
            <p:cNvPr id="35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39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13"/>
            <p:cNvSpPr txBox="1">
              <a:spLocks noChangeArrowheads="1"/>
            </p:cNvSpPr>
            <p:nvPr/>
          </p:nvSpPr>
          <p:spPr bwMode="auto">
            <a:xfrm>
              <a:off x="1962" y="1870"/>
              <a:ext cx="23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利用指针引用多维</a:t>
              </a: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数组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8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2" name="Group 199"/>
          <p:cNvGrpSpPr>
            <a:grpSpLocks/>
          </p:cNvGrpSpPr>
          <p:nvPr/>
        </p:nvGrpSpPr>
        <p:grpSpPr bwMode="auto">
          <a:xfrm>
            <a:off x="1835150" y="5301208"/>
            <a:ext cx="5410200" cy="665162"/>
            <a:chOff x="1152" y="1275"/>
            <a:chExt cx="3408" cy="419"/>
          </a:xfrm>
        </p:grpSpPr>
        <p:grpSp>
          <p:nvGrpSpPr>
            <p:cNvPr id="43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47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05"/>
            <p:cNvSpPr txBox="1">
              <a:spLocks noChangeArrowheads="1"/>
            </p:cNvSpPr>
            <p:nvPr/>
          </p:nvSpPr>
          <p:spPr bwMode="auto">
            <a:xfrm>
              <a:off x="1954" y="1315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用数组名作为函数参数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41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通过指针引用数组元素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16136" y="1720137"/>
            <a:ext cx="8072438" cy="43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由于数组和指针有着非常紧密的联系，我们可以通过指针来引用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元素。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引用一个数组元素，可用下面两种方法：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indent="0"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（１） </a:t>
            </a:r>
            <a:r>
              <a:rPr lang="zh-CN" altLang="zh-CN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下标法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形式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（２） </a:t>
            </a:r>
            <a:r>
              <a:rPr lang="zh-CN" altLang="zh-CN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指针法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*(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a+i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*(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p+i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是数组名，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是指向数组元素的指针变量，其初值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p=a</a:t>
            </a:r>
          </a:p>
        </p:txBody>
      </p:sp>
    </p:spTree>
    <p:extLst>
      <p:ext uri="{BB962C8B-B14F-4D97-AF65-F5344CB8AC3E}">
        <p14:creationId xmlns:p14="http://schemas.microsoft.com/office/powerpoint/2010/main" val="163500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通过指针引用数组元素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16136" y="1720137"/>
            <a:ext cx="8072438" cy="43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有一个整型数组</a:t>
            </a:r>
            <a:r>
              <a:rPr lang="en-US" altLang="zh-CN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个元素，要求输出数组中的全部元素。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解题思路：引用数组中各元素的值有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种方法：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下标法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通过数组名计算数组元素地址，找出元素的值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(3) 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用指针变量指向数组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元素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4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通过指针引用数组元素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76932" y="1852834"/>
            <a:ext cx="8407400" cy="474451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下标法。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main()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a[10];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(“enter 10 integer numbers:\n");</a:t>
            </a:r>
            <a:endParaRPr lang="zh-CN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for(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=0;i&lt;10;i++)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("%d",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&amp;a[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for(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=0;i&lt;10;i++)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(“%d ”,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 </a:t>
            </a:r>
            <a:endParaRPr lang="zh-CN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("%\n");</a:t>
            </a:r>
            <a:endParaRPr lang="zh-CN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return 0;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004936" y="5578004"/>
            <a:ext cx="5241925" cy="1063625"/>
            <a:chOff x="3286115" y="5000636"/>
            <a:chExt cx="5241488" cy="1063352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16" y="5000636"/>
              <a:ext cx="5241487" cy="342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15" y="5345300"/>
              <a:ext cx="3750495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15" y="5702490"/>
              <a:ext cx="3750495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4753" y="5286388"/>
              <a:ext cx="1484509" cy="77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005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通过指针引用数组元素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76932" y="1852834"/>
            <a:ext cx="8407400" cy="474451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通过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数组名计算数组元素地址，找出元素的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main()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   int a[10];  int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(“enter 10 integer numbers:\n");</a:t>
            </a:r>
            <a:endParaRPr lang="zh-CN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for(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=0;i&lt;10;i++)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("%d",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&amp;a[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for(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=0;i&lt;10;i++)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(“%d ”,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*(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a+i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 </a:t>
            </a:r>
            <a:endParaRPr lang="zh-CN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("%\n");</a:t>
            </a:r>
            <a:endParaRPr lang="zh-CN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return 0;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15" name="圆角矩形标注 14"/>
          <p:cNvSpPr/>
          <p:nvPr/>
        </p:nvSpPr>
        <p:spPr bwMode="auto">
          <a:xfrm>
            <a:off x="4702493" y="5659725"/>
            <a:ext cx="3929062" cy="642938"/>
          </a:xfrm>
          <a:prstGeom prst="wedgeRoundRectCallout">
            <a:avLst>
              <a:gd name="adj1" fmla="val 3175"/>
              <a:gd name="adj2" fmla="val -20846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scanf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("%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d",a+i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);</a:t>
            </a:r>
            <a:endParaRPr lang="zh-CN" altLang="en-US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725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通过指针引用数组元素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76932" y="1852834"/>
            <a:ext cx="8407400" cy="474451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用指针变量指向数组元素 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main(){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int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a[10];  int *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p,i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(“enter 10 integer numbers:\n");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for(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=0;i&lt;10;i++) 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("%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d",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&amp;a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for(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p=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a;p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&lt;(a+10);p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 </a:t>
            </a:r>
            <a:r>
              <a:rPr lang="en-US" altLang="zh-CN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(“%d ”,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*p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("\n");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return 0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8" name="圆角矩形标注 7"/>
          <p:cNvSpPr/>
          <p:nvPr/>
        </p:nvSpPr>
        <p:spPr bwMode="auto">
          <a:xfrm>
            <a:off x="1547664" y="2615238"/>
            <a:ext cx="5286375" cy="1285875"/>
          </a:xfrm>
          <a:prstGeom prst="wedgeRoundRectCallout">
            <a:avLst>
              <a:gd name="adj1" fmla="val 29801"/>
              <a:gd name="adj2" fmla="val 7595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for(p=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a;p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&lt;(a+10);p++)</a:t>
            </a:r>
            <a:endParaRPr lang="zh-CN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     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scanf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("%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d",p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);</a:t>
            </a:r>
            <a:endParaRPr lang="zh-CN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1547664" y="5653947"/>
            <a:ext cx="5607050" cy="1080120"/>
          </a:xfrm>
          <a:prstGeom prst="wedgeRoundRectCallout">
            <a:avLst>
              <a:gd name="adj1" fmla="val 21654"/>
              <a:gd name="adj2" fmla="val -8497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for(p=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a;p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&lt;(a+10);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a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++)</a:t>
            </a:r>
            <a:endParaRPr lang="zh-CN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     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printf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(“%d ”,*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a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); </a:t>
            </a:r>
            <a:endParaRPr lang="zh-CN" altLang="zh-CN" sz="28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0025" y="6170798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错！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28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通过指针引用数组元素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3400" y="1962626"/>
            <a:ext cx="8153400" cy="44187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种方法的比较：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① 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种方法执行效率相同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Ｃ编译系统是将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转换为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*(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a+i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处理的，即先计算元素地址。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因此用第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种方法找数组元素费时较多。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8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通过指针引用数组元素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3400" y="1962626"/>
            <a:ext cx="8153400" cy="44187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种方法的比较：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②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种方法比第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、第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种方法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快。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用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指针变量直接指向元素，不必每次都重新计算地址，像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p++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这样的自加操作是比较快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的这种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有规律地改变地址值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(p++)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能大大提高执行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效率。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42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通过指针引用数组元素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3400" y="1962626"/>
            <a:ext cx="8153400" cy="44187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种方法的比较：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③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用下标法比较直观，能直接知道是第几个元素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。而用地址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法或指针变量的方法不直观，难以很快地判断出当前处理的是哪一个元素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。而且容易出错。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50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指针和数组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59516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236" y="1323"/>
              <a:ext cx="170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数组元素的指针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53020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98" y="1876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指针的算术运算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</a:t>
            </a:fld>
            <a:endParaRPr lang="en-US" altLang="zh-CN"/>
          </a:p>
        </p:txBody>
      </p:sp>
      <p:grpSp>
        <p:nvGrpSpPr>
          <p:cNvPr id="26" name="Group 199"/>
          <p:cNvGrpSpPr>
            <a:grpSpLocks/>
          </p:cNvGrpSpPr>
          <p:nvPr/>
        </p:nvGrpSpPr>
        <p:grpSpPr bwMode="auto">
          <a:xfrm>
            <a:off x="1835150" y="3484984"/>
            <a:ext cx="5410200" cy="665162"/>
            <a:chOff x="1152" y="1275"/>
            <a:chExt cx="3408" cy="419"/>
          </a:xfrm>
        </p:grpSpPr>
        <p:grpSp>
          <p:nvGrpSpPr>
            <p:cNvPr id="27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31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05"/>
            <p:cNvSpPr txBox="1">
              <a:spLocks noChangeArrowheads="1"/>
            </p:cNvSpPr>
            <p:nvPr/>
          </p:nvSpPr>
          <p:spPr bwMode="auto">
            <a:xfrm>
              <a:off x="1962" y="1323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通过指针引用数组元素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4" name="Group 207"/>
          <p:cNvGrpSpPr>
            <a:grpSpLocks/>
          </p:cNvGrpSpPr>
          <p:nvPr/>
        </p:nvGrpSpPr>
        <p:grpSpPr bwMode="auto">
          <a:xfrm>
            <a:off x="1835150" y="4420021"/>
            <a:ext cx="5410200" cy="665163"/>
            <a:chOff x="1152" y="1851"/>
            <a:chExt cx="3408" cy="419"/>
          </a:xfrm>
        </p:grpSpPr>
        <p:grpSp>
          <p:nvGrpSpPr>
            <p:cNvPr id="35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39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13"/>
            <p:cNvSpPr txBox="1">
              <a:spLocks noChangeArrowheads="1"/>
            </p:cNvSpPr>
            <p:nvPr/>
          </p:nvSpPr>
          <p:spPr bwMode="auto">
            <a:xfrm>
              <a:off x="1962" y="1870"/>
              <a:ext cx="23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利用指针引用多维</a:t>
              </a: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数组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8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2" name="Group 199"/>
          <p:cNvGrpSpPr>
            <a:grpSpLocks/>
          </p:cNvGrpSpPr>
          <p:nvPr/>
        </p:nvGrpSpPr>
        <p:grpSpPr bwMode="auto">
          <a:xfrm>
            <a:off x="1835150" y="5301208"/>
            <a:ext cx="5410200" cy="665162"/>
            <a:chOff x="1152" y="1275"/>
            <a:chExt cx="3408" cy="419"/>
          </a:xfrm>
        </p:grpSpPr>
        <p:grpSp>
          <p:nvGrpSpPr>
            <p:cNvPr id="43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47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05"/>
            <p:cNvSpPr txBox="1">
              <a:spLocks noChangeArrowheads="1"/>
            </p:cNvSpPr>
            <p:nvPr/>
          </p:nvSpPr>
          <p:spPr bwMode="auto">
            <a:xfrm>
              <a:off x="1954" y="1315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用数组名作为函数参数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0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通过指针引用数组元素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16136" y="1720137"/>
            <a:ext cx="8072438" cy="43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：通过指针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变量</a:t>
            </a:r>
            <a:r>
              <a:rPr lang="zh-CN" altLang="en-US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输入和输出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整型数组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元素。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用指针变量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指向数组元素，通过改变指针变量的值，使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先后指向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a[0]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a[9]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各元素。</a:t>
            </a:r>
          </a:p>
        </p:txBody>
      </p:sp>
    </p:spTree>
    <p:extLst>
      <p:ext uri="{BB962C8B-B14F-4D97-AF65-F5344CB8AC3E}">
        <p14:creationId xmlns:p14="http://schemas.microsoft.com/office/powerpoint/2010/main" val="295079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通过指针引用数组元素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76932" y="1852834"/>
            <a:ext cx="8407400" cy="474451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main()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*p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a[10]; 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p=a;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(“enter 10 integer numbers:\n");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for(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=0;i&lt;10;i++)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d”,p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++);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for(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=0;i&lt;10;i++,p++) 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(“%d ”,*p);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("\n");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return 0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8" name="圆角矩形标注 7"/>
          <p:cNvSpPr/>
          <p:nvPr/>
        </p:nvSpPr>
        <p:spPr bwMode="auto">
          <a:xfrm>
            <a:off x="4829175" y="2783207"/>
            <a:ext cx="3857625" cy="1143000"/>
          </a:xfrm>
          <a:prstGeom prst="wedgeRoundRectCallout">
            <a:avLst>
              <a:gd name="adj1" fmla="val -25193"/>
              <a:gd name="adj2" fmla="val 9371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退出循环时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p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指向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a[9]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后面的存储单元</a:t>
            </a:r>
            <a:endParaRPr lang="zh-CN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3131840" y="5572125"/>
            <a:ext cx="2428875" cy="1143000"/>
          </a:xfrm>
          <a:prstGeom prst="wedgeRoundRectCallout">
            <a:avLst>
              <a:gd name="adj1" fmla="val -28279"/>
              <a:gd name="adj2" fmla="val -8146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因此执行此循环出问题</a:t>
            </a:r>
            <a:endParaRPr lang="zh-CN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990997" y="3321555"/>
            <a:ext cx="2428875" cy="1143000"/>
          </a:xfrm>
          <a:prstGeom prst="wedgeRoundRectCallout">
            <a:avLst>
              <a:gd name="adj1" fmla="val -49231"/>
              <a:gd name="adj2" fmla="val 8580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重新执行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 algn="ctr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p=a;</a:t>
            </a:r>
            <a:endParaRPr lang="zh-CN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847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指针和数组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59516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236" y="1323"/>
              <a:ext cx="170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数组元素的指针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53020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98" y="1876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指针的算术运算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22</a:t>
            </a:fld>
            <a:endParaRPr lang="en-US" altLang="zh-CN"/>
          </a:p>
        </p:txBody>
      </p:sp>
      <p:grpSp>
        <p:nvGrpSpPr>
          <p:cNvPr id="26" name="Group 199"/>
          <p:cNvGrpSpPr>
            <a:grpSpLocks/>
          </p:cNvGrpSpPr>
          <p:nvPr/>
        </p:nvGrpSpPr>
        <p:grpSpPr bwMode="auto">
          <a:xfrm>
            <a:off x="1835150" y="3484984"/>
            <a:ext cx="5410200" cy="665162"/>
            <a:chOff x="1152" y="1275"/>
            <a:chExt cx="3408" cy="419"/>
          </a:xfrm>
        </p:grpSpPr>
        <p:grpSp>
          <p:nvGrpSpPr>
            <p:cNvPr id="27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31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05"/>
            <p:cNvSpPr txBox="1">
              <a:spLocks noChangeArrowheads="1"/>
            </p:cNvSpPr>
            <p:nvPr/>
          </p:nvSpPr>
          <p:spPr bwMode="auto">
            <a:xfrm>
              <a:off x="1962" y="1323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通过指针引用数组元素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4" name="Group 207"/>
          <p:cNvGrpSpPr>
            <a:grpSpLocks/>
          </p:cNvGrpSpPr>
          <p:nvPr/>
        </p:nvGrpSpPr>
        <p:grpSpPr bwMode="auto">
          <a:xfrm>
            <a:off x="1835150" y="4420021"/>
            <a:ext cx="5410200" cy="665163"/>
            <a:chOff x="1152" y="1851"/>
            <a:chExt cx="3408" cy="419"/>
          </a:xfrm>
        </p:grpSpPr>
        <p:grpSp>
          <p:nvGrpSpPr>
            <p:cNvPr id="35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39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13"/>
            <p:cNvSpPr txBox="1">
              <a:spLocks noChangeArrowheads="1"/>
            </p:cNvSpPr>
            <p:nvPr/>
          </p:nvSpPr>
          <p:spPr bwMode="auto">
            <a:xfrm>
              <a:off x="1962" y="1870"/>
              <a:ext cx="23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利用指针引用多维</a:t>
              </a: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数组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8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2" name="Group 199"/>
          <p:cNvGrpSpPr>
            <a:grpSpLocks/>
          </p:cNvGrpSpPr>
          <p:nvPr/>
        </p:nvGrpSpPr>
        <p:grpSpPr bwMode="auto">
          <a:xfrm>
            <a:off x="1835150" y="5301208"/>
            <a:ext cx="5410200" cy="665162"/>
            <a:chOff x="1152" y="1275"/>
            <a:chExt cx="3408" cy="419"/>
          </a:xfrm>
        </p:grpSpPr>
        <p:grpSp>
          <p:nvGrpSpPr>
            <p:cNvPr id="43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47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05"/>
            <p:cNvSpPr txBox="1">
              <a:spLocks noChangeArrowheads="1"/>
            </p:cNvSpPr>
            <p:nvPr/>
          </p:nvSpPr>
          <p:spPr bwMode="auto">
            <a:xfrm>
              <a:off x="1954" y="1315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用数组名作为函数参数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75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14375" y="1714500"/>
            <a:ext cx="8072438" cy="3154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指针变量可以指向一维数组中的元素，也可以指向多维数组中的元素。但在概念上和使用方法上，多维数组的指针比一维数组的指针要复杂一些。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14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4413" y="1772816"/>
            <a:ext cx="899613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多维数组元素的地址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 a[3][4]={ {1,  3,  5,   7}, {9,  11,13, 15},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17,19, 21, 23} };  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143375" y="4732338"/>
          <a:ext cx="4572001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28813" y="4702175"/>
          <a:ext cx="1143000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>
            <a:off x="3214688" y="4946650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>
            <a:off x="3214688" y="5089525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>
            <a:off x="3214688" y="5446713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>
            <a:off x="3214688" y="5589588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>
            <a:off x="3214688" y="5946775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>
            <a:off x="3214688" y="6089650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642938" y="4210050"/>
            <a:ext cx="428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>
            <a:off x="642938" y="4719638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642938" y="4705350"/>
            <a:ext cx="1143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a+1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>
            <a:off x="642938" y="5214938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17"/>
          <p:cNvSpPr txBox="1">
            <a:spLocks noChangeArrowheads="1"/>
          </p:cNvSpPr>
          <p:nvPr/>
        </p:nvSpPr>
        <p:spPr bwMode="auto">
          <a:xfrm>
            <a:off x="642938" y="521493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a+2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>
            <a:off x="642938" y="5724525"/>
            <a:ext cx="1285875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3643313" y="3559175"/>
            <a:ext cx="10715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26" name="直接箭头连接符 25"/>
          <p:cNvCxnSpPr>
            <a:cxnSpLocks noChangeShapeType="1"/>
          </p:cNvCxnSpPr>
          <p:nvPr/>
        </p:nvCxnSpPr>
        <p:spPr bwMode="auto">
          <a:xfrm rot="5400000">
            <a:off x="3856038" y="4429125"/>
            <a:ext cx="573088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4500563" y="3571875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a[0]+1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28" name="直接箭头连接符 27"/>
          <p:cNvCxnSpPr>
            <a:cxnSpLocks noChangeShapeType="1"/>
          </p:cNvCxnSpPr>
          <p:nvPr/>
        </p:nvCxnSpPr>
        <p:spPr bwMode="auto">
          <a:xfrm rot="16200000" flipH="1">
            <a:off x="4828381" y="4471194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9"/>
          <p:cNvSpPr txBox="1">
            <a:spLocks noChangeArrowheads="1"/>
          </p:cNvSpPr>
          <p:nvPr/>
        </p:nvSpPr>
        <p:spPr bwMode="auto">
          <a:xfrm>
            <a:off x="5643563" y="3571875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a[0]+2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30" name="直接箭头连接符 29"/>
          <p:cNvCxnSpPr>
            <a:cxnSpLocks noChangeShapeType="1"/>
          </p:cNvCxnSpPr>
          <p:nvPr/>
        </p:nvCxnSpPr>
        <p:spPr bwMode="auto">
          <a:xfrm rot="16200000" flipH="1">
            <a:off x="5971381" y="4471194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31"/>
          <p:cNvSpPr txBox="1">
            <a:spLocks noChangeArrowheads="1"/>
          </p:cNvSpPr>
          <p:nvPr/>
        </p:nvSpPr>
        <p:spPr bwMode="auto">
          <a:xfrm>
            <a:off x="6858000" y="3571875"/>
            <a:ext cx="164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a[0]+3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32" name="直接箭头连接符 31"/>
          <p:cNvCxnSpPr>
            <a:cxnSpLocks noChangeShapeType="1"/>
          </p:cNvCxnSpPr>
          <p:nvPr/>
        </p:nvCxnSpPr>
        <p:spPr bwMode="auto">
          <a:xfrm rot="16200000" flipH="1">
            <a:off x="7185819" y="4471194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3"/>
          <p:cNvSpPr txBox="1">
            <a:spLocks noChangeArrowheads="1"/>
          </p:cNvSpPr>
          <p:nvPr/>
        </p:nvSpPr>
        <p:spPr bwMode="auto">
          <a:xfrm>
            <a:off x="285750" y="6000750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</a:rPr>
              <a:t>行指针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4"/>
          <p:cNvSpPr txBox="1">
            <a:spLocks noChangeArrowheads="1"/>
          </p:cNvSpPr>
          <p:nvPr/>
        </p:nvSpPr>
        <p:spPr bwMode="auto">
          <a:xfrm>
            <a:off x="7572375" y="4071938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</a:rPr>
              <a:t>列指针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5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5" grpId="0"/>
      <p:bldP spid="27" grpId="0"/>
      <p:bldP spid="29" grpId="0"/>
      <p:bldP spid="31" grpId="0"/>
      <p:bldP spid="33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25</a:t>
            </a:fld>
            <a:endParaRPr lang="en-US" altLang="zh-CN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42507"/>
              </p:ext>
            </p:extLst>
          </p:nvPr>
        </p:nvGraphicFramePr>
        <p:xfrm>
          <a:off x="3995936" y="4905055"/>
          <a:ext cx="4572001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78076"/>
              </p:ext>
            </p:extLst>
          </p:nvPr>
        </p:nvGraphicFramePr>
        <p:xfrm>
          <a:off x="1781374" y="4874892"/>
          <a:ext cx="1143000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7" name="直接连接符 7"/>
          <p:cNvCxnSpPr>
            <a:cxnSpLocks noChangeShapeType="1"/>
          </p:cNvCxnSpPr>
          <p:nvPr/>
        </p:nvCxnSpPr>
        <p:spPr bwMode="auto">
          <a:xfrm>
            <a:off x="3067249" y="5119367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8"/>
          <p:cNvCxnSpPr>
            <a:cxnSpLocks noChangeShapeType="1"/>
          </p:cNvCxnSpPr>
          <p:nvPr/>
        </p:nvCxnSpPr>
        <p:spPr bwMode="auto">
          <a:xfrm>
            <a:off x="3067249" y="5262242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9"/>
          <p:cNvCxnSpPr>
            <a:cxnSpLocks noChangeShapeType="1"/>
          </p:cNvCxnSpPr>
          <p:nvPr/>
        </p:nvCxnSpPr>
        <p:spPr bwMode="auto">
          <a:xfrm>
            <a:off x="3067249" y="5619430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0"/>
          <p:cNvCxnSpPr>
            <a:cxnSpLocks noChangeShapeType="1"/>
          </p:cNvCxnSpPr>
          <p:nvPr/>
        </p:nvCxnSpPr>
        <p:spPr bwMode="auto">
          <a:xfrm>
            <a:off x="3067249" y="5762305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11"/>
          <p:cNvCxnSpPr>
            <a:cxnSpLocks noChangeShapeType="1"/>
          </p:cNvCxnSpPr>
          <p:nvPr/>
        </p:nvCxnSpPr>
        <p:spPr bwMode="auto">
          <a:xfrm>
            <a:off x="3067249" y="6119492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12"/>
          <p:cNvCxnSpPr>
            <a:cxnSpLocks noChangeShapeType="1"/>
          </p:cNvCxnSpPr>
          <p:nvPr/>
        </p:nvCxnSpPr>
        <p:spPr bwMode="auto">
          <a:xfrm>
            <a:off x="3067249" y="6262367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13"/>
          <p:cNvSpPr txBox="1">
            <a:spLocks noChangeArrowheads="1"/>
          </p:cNvSpPr>
          <p:nvPr/>
        </p:nvSpPr>
        <p:spPr bwMode="auto">
          <a:xfrm>
            <a:off x="495499" y="4382767"/>
            <a:ext cx="428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4" name="直接箭头连接符 14"/>
          <p:cNvCxnSpPr>
            <a:cxnSpLocks noChangeShapeType="1"/>
          </p:cNvCxnSpPr>
          <p:nvPr/>
        </p:nvCxnSpPr>
        <p:spPr bwMode="auto">
          <a:xfrm>
            <a:off x="495499" y="4892355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15"/>
          <p:cNvSpPr txBox="1">
            <a:spLocks noChangeArrowheads="1"/>
          </p:cNvSpPr>
          <p:nvPr/>
        </p:nvSpPr>
        <p:spPr bwMode="auto">
          <a:xfrm>
            <a:off x="495499" y="4878067"/>
            <a:ext cx="1143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a+1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6" name="直接箭头连接符 16"/>
          <p:cNvCxnSpPr>
            <a:cxnSpLocks noChangeShapeType="1"/>
          </p:cNvCxnSpPr>
          <p:nvPr/>
        </p:nvCxnSpPr>
        <p:spPr bwMode="auto">
          <a:xfrm>
            <a:off x="495499" y="5387655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17"/>
          <p:cNvSpPr txBox="1">
            <a:spLocks noChangeArrowheads="1"/>
          </p:cNvSpPr>
          <p:nvPr/>
        </p:nvSpPr>
        <p:spPr bwMode="auto">
          <a:xfrm>
            <a:off x="495499" y="5387655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a+2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8" name="直接箭头连接符 18"/>
          <p:cNvCxnSpPr>
            <a:cxnSpLocks noChangeShapeType="1"/>
          </p:cNvCxnSpPr>
          <p:nvPr/>
        </p:nvCxnSpPr>
        <p:spPr bwMode="auto">
          <a:xfrm>
            <a:off x="495499" y="5897242"/>
            <a:ext cx="1285875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Box 19"/>
          <p:cNvSpPr txBox="1">
            <a:spLocks noChangeArrowheads="1"/>
          </p:cNvSpPr>
          <p:nvPr/>
        </p:nvSpPr>
        <p:spPr bwMode="auto">
          <a:xfrm>
            <a:off x="3495874" y="3731892"/>
            <a:ext cx="10715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0" name="直接箭头连接符 20"/>
          <p:cNvCxnSpPr>
            <a:cxnSpLocks noChangeShapeType="1"/>
          </p:cNvCxnSpPr>
          <p:nvPr/>
        </p:nvCxnSpPr>
        <p:spPr bwMode="auto">
          <a:xfrm rot="5400000">
            <a:off x="3708599" y="4601842"/>
            <a:ext cx="573088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4353124" y="3744592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a[0]+1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2" name="直接箭头连接符 26"/>
          <p:cNvCxnSpPr>
            <a:cxnSpLocks noChangeShapeType="1"/>
          </p:cNvCxnSpPr>
          <p:nvPr/>
        </p:nvCxnSpPr>
        <p:spPr bwMode="auto">
          <a:xfrm rot="16200000" flipH="1">
            <a:off x="4680942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29"/>
          <p:cNvSpPr txBox="1">
            <a:spLocks noChangeArrowheads="1"/>
          </p:cNvSpPr>
          <p:nvPr/>
        </p:nvSpPr>
        <p:spPr bwMode="auto">
          <a:xfrm>
            <a:off x="5496124" y="3744592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a[0]+2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4" name="直接箭头连接符 30"/>
          <p:cNvCxnSpPr>
            <a:cxnSpLocks noChangeShapeType="1"/>
          </p:cNvCxnSpPr>
          <p:nvPr/>
        </p:nvCxnSpPr>
        <p:spPr bwMode="auto">
          <a:xfrm rot="16200000" flipH="1">
            <a:off x="5823942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31"/>
          <p:cNvSpPr txBox="1">
            <a:spLocks noChangeArrowheads="1"/>
          </p:cNvSpPr>
          <p:nvPr/>
        </p:nvSpPr>
        <p:spPr bwMode="auto">
          <a:xfrm>
            <a:off x="6710561" y="3744592"/>
            <a:ext cx="164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a[0]+3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6" name="直接箭头连接符 32"/>
          <p:cNvCxnSpPr>
            <a:cxnSpLocks noChangeShapeType="1"/>
          </p:cNvCxnSpPr>
          <p:nvPr/>
        </p:nvCxnSpPr>
        <p:spPr bwMode="auto">
          <a:xfrm rot="16200000" flipH="1">
            <a:off x="7038380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34"/>
          <p:cNvSpPr txBox="1">
            <a:spLocks noChangeArrowheads="1"/>
          </p:cNvSpPr>
          <p:nvPr/>
        </p:nvSpPr>
        <p:spPr bwMode="auto">
          <a:xfrm>
            <a:off x="7424936" y="4244655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</a:rPr>
              <a:t>列指针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64075" y="2088769"/>
            <a:ext cx="4214812" cy="20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代表第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行首地址；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a+1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代表第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行首地址；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a+2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代表第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行首地址；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9" name="圆角矩形标注 58"/>
          <p:cNvSpPr>
            <a:spLocks noChangeArrowheads="1"/>
          </p:cNvSpPr>
          <p:nvPr/>
        </p:nvSpPr>
        <p:spPr bwMode="auto">
          <a:xfrm>
            <a:off x="4281686" y="2261043"/>
            <a:ext cx="4000500" cy="642937"/>
          </a:xfrm>
          <a:prstGeom prst="wedgeRoundRectCallout">
            <a:avLst>
              <a:gd name="adj1" fmla="val -56245"/>
              <a:gd name="adj2" fmla="val 12488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行指针每</a:t>
            </a:r>
            <a:r>
              <a:rPr lang="zh-CN" altLang="en-US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</a:t>
            </a:r>
            <a:r>
              <a:rPr lang="en-US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，走一行</a:t>
            </a:r>
            <a:endParaRPr lang="en-US" altLang="zh-CN" sz="28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0" name="TextBox 33"/>
          <p:cNvSpPr txBox="1">
            <a:spLocks noChangeArrowheads="1"/>
          </p:cNvSpPr>
          <p:nvPr/>
        </p:nvSpPr>
        <p:spPr bwMode="auto">
          <a:xfrm>
            <a:off x="285750" y="6000750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</a:rPr>
              <a:t>行指针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3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26</a:t>
            </a:fld>
            <a:endParaRPr lang="en-US" altLang="zh-CN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95936" y="4905055"/>
          <a:ext cx="4572001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781374" y="4874892"/>
          <a:ext cx="1143000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7" name="直接连接符 7"/>
          <p:cNvCxnSpPr>
            <a:cxnSpLocks noChangeShapeType="1"/>
          </p:cNvCxnSpPr>
          <p:nvPr/>
        </p:nvCxnSpPr>
        <p:spPr bwMode="auto">
          <a:xfrm>
            <a:off x="3067249" y="5119367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8"/>
          <p:cNvCxnSpPr>
            <a:cxnSpLocks noChangeShapeType="1"/>
          </p:cNvCxnSpPr>
          <p:nvPr/>
        </p:nvCxnSpPr>
        <p:spPr bwMode="auto">
          <a:xfrm>
            <a:off x="3067249" y="5262242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9"/>
          <p:cNvCxnSpPr>
            <a:cxnSpLocks noChangeShapeType="1"/>
          </p:cNvCxnSpPr>
          <p:nvPr/>
        </p:nvCxnSpPr>
        <p:spPr bwMode="auto">
          <a:xfrm>
            <a:off x="3067249" y="5619430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0"/>
          <p:cNvCxnSpPr>
            <a:cxnSpLocks noChangeShapeType="1"/>
          </p:cNvCxnSpPr>
          <p:nvPr/>
        </p:nvCxnSpPr>
        <p:spPr bwMode="auto">
          <a:xfrm>
            <a:off x="3067249" y="5762305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11"/>
          <p:cNvCxnSpPr>
            <a:cxnSpLocks noChangeShapeType="1"/>
          </p:cNvCxnSpPr>
          <p:nvPr/>
        </p:nvCxnSpPr>
        <p:spPr bwMode="auto">
          <a:xfrm>
            <a:off x="3067249" y="6119492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12"/>
          <p:cNvCxnSpPr>
            <a:cxnSpLocks noChangeShapeType="1"/>
          </p:cNvCxnSpPr>
          <p:nvPr/>
        </p:nvCxnSpPr>
        <p:spPr bwMode="auto">
          <a:xfrm>
            <a:off x="3067249" y="6262367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13"/>
          <p:cNvSpPr txBox="1">
            <a:spLocks noChangeArrowheads="1"/>
          </p:cNvSpPr>
          <p:nvPr/>
        </p:nvSpPr>
        <p:spPr bwMode="auto">
          <a:xfrm>
            <a:off x="495499" y="4382767"/>
            <a:ext cx="428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4" name="直接箭头连接符 14"/>
          <p:cNvCxnSpPr>
            <a:cxnSpLocks noChangeShapeType="1"/>
          </p:cNvCxnSpPr>
          <p:nvPr/>
        </p:nvCxnSpPr>
        <p:spPr bwMode="auto">
          <a:xfrm>
            <a:off x="495499" y="4892355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15"/>
          <p:cNvSpPr txBox="1">
            <a:spLocks noChangeArrowheads="1"/>
          </p:cNvSpPr>
          <p:nvPr/>
        </p:nvSpPr>
        <p:spPr bwMode="auto">
          <a:xfrm>
            <a:off x="495499" y="4878067"/>
            <a:ext cx="1143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a+1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6" name="直接箭头连接符 16"/>
          <p:cNvCxnSpPr>
            <a:cxnSpLocks noChangeShapeType="1"/>
          </p:cNvCxnSpPr>
          <p:nvPr/>
        </p:nvCxnSpPr>
        <p:spPr bwMode="auto">
          <a:xfrm>
            <a:off x="495499" y="5387655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17"/>
          <p:cNvSpPr txBox="1">
            <a:spLocks noChangeArrowheads="1"/>
          </p:cNvSpPr>
          <p:nvPr/>
        </p:nvSpPr>
        <p:spPr bwMode="auto">
          <a:xfrm>
            <a:off x="495499" y="5387655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a+2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8" name="直接箭头连接符 18"/>
          <p:cNvCxnSpPr>
            <a:cxnSpLocks noChangeShapeType="1"/>
          </p:cNvCxnSpPr>
          <p:nvPr/>
        </p:nvCxnSpPr>
        <p:spPr bwMode="auto">
          <a:xfrm>
            <a:off x="495499" y="5897242"/>
            <a:ext cx="1285875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Box 19"/>
          <p:cNvSpPr txBox="1">
            <a:spLocks noChangeArrowheads="1"/>
          </p:cNvSpPr>
          <p:nvPr/>
        </p:nvSpPr>
        <p:spPr bwMode="auto">
          <a:xfrm>
            <a:off x="3495874" y="3731892"/>
            <a:ext cx="10715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0" name="直接箭头连接符 20"/>
          <p:cNvCxnSpPr>
            <a:cxnSpLocks noChangeShapeType="1"/>
          </p:cNvCxnSpPr>
          <p:nvPr/>
        </p:nvCxnSpPr>
        <p:spPr bwMode="auto">
          <a:xfrm rot="5400000">
            <a:off x="3708599" y="4601842"/>
            <a:ext cx="573088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4353124" y="3744592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a[0]+1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2" name="直接箭头连接符 26"/>
          <p:cNvCxnSpPr>
            <a:cxnSpLocks noChangeShapeType="1"/>
          </p:cNvCxnSpPr>
          <p:nvPr/>
        </p:nvCxnSpPr>
        <p:spPr bwMode="auto">
          <a:xfrm rot="16200000" flipH="1">
            <a:off x="4680942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29"/>
          <p:cNvSpPr txBox="1">
            <a:spLocks noChangeArrowheads="1"/>
          </p:cNvSpPr>
          <p:nvPr/>
        </p:nvSpPr>
        <p:spPr bwMode="auto">
          <a:xfrm>
            <a:off x="5496124" y="3744592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a[0]+2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4" name="直接箭头连接符 30"/>
          <p:cNvCxnSpPr>
            <a:cxnSpLocks noChangeShapeType="1"/>
          </p:cNvCxnSpPr>
          <p:nvPr/>
        </p:nvCxnSpPr>
        <p:spPr bwMode="auto">
          <a:xfrm rot="16200000" flipH="1">
            <a:off x="5823942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31"/>
          <p:cNvSpPr txBox="1">
            <a:spLocks noChangeArrowheads="1"/>
          </p:cNvSpPr>
          <p:nvPr/>
        </p:nvSpPr>
        <p:spPr bwMode="auto">
          <a:xfrm>
            <a:off x="6710561" y="3744592"/>
            <a:ext cx="164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a[0]+3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6" name="直接箭头连接符 32"/>
          <p:cNvCxnSpPr>
            <a:cxnSpLocks noChangeShapeType="1"/>
          </p:cNvCxnSpPr>
          <p:nvPr/>
        </p:nvCxnSpPr>
        <p:spPr bwMode="auto">
          <a:xfrm rot="16200000" flipH="1">
            <a:off x="7038380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34"/>
          <p:cNvSpPr txBox="1">
            <a:spLocks noChangeArrowheads="1"/>
          </p:cNvSpPr>
          <p:nvPr/>
        </p:nvSpPr>
        <p:spPr bwMode="auto">
          <a:xfrm>
            <a:off x="7424936" y="4244655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</a:rPr>
              <a:t>列指针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816968" y="2189933"/>
            <a:ext cx="7072312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a+i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代表行号为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的行首地址（按行变化）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*(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a+i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代表什么？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3399304" y="2952651"/>
            <a:ext cx="2286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800" b="1" kern="0" dirty="0">
                <a:solidFill>
                  <a:srgbClr val="9D138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相当于</a:t>
            </a:r>
            <a:r>
              <a:rPr lang="en-US" altLang="zh-CN" sz="2800" b="1" kern="0" dirty="0">
                <a:solidFill>
                  <a:srgbClr val="9D138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sz="2800" b="1" kern="0" dirty="0" err="1">
                <a:solidFill>
                  <a:srgbClr val="9D138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kern="0" dirty="0">
                <a:solidFill>
                  <a:srgbClr val="9D138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rgbClr val="9D138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TextBox 33"/>
          <p:cNvSpPr txBox="1">
            <a:spLocks noChangeArrowheads="1"/>
          </p:cNvSpPr>
          <p:nvPr/>
        </p:nvSpPr>
        <p:spPr bwMode="auto">
          <a:xfrm>
            <a:off x="285750" y="6000750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</a:rPr>
              <a:t>行指针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3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27</a:t>
            </a:fld>
            <a:endParaRPr lang="en-US" altLang="zh-CN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95936" y="4905055"/>
          <a:ext cx="4572001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781374" y="4874892"/>
          <a:ext cx="1143000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7" name="直接连接符 7"/>
          <p:cNvCxnSpPr>
            <a:cxnSpLocks noChangeShapeType="1"/>
          </p:cNvCxnSpPr>
          <p:nvPr/>
        </p:nvCxnSpPr>
        <p:spPr bwMode="auto">
          <a:xfrm>
            <a:off x="3067249" y="5119367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8"/>
          <p:cNvCxnSpPr>
            <a:cxnSpLocks noChangeShapeType="1"/>
          </p:cNvCxnSpPr>
          <p:nvPr/>
        </p:nvCxnSpPr>
        <p:spPr bwMode="auto">
          <a:xfrm>
            <a:off x="3067249" y="5262242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9"/>
          <p:cNvCxnSpPr>
            <a:cxnSpLocks noChangeShapeType="1"/>
          </p:cNvCxnSpPr>
          <p:nvPr/>
        </p:nvCxnSpPr>
        <p:spPr bwMode="auto">
          <a:xfrm>
            <a:off x="3067249" y="5619430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0"/>
          <p:cNvCxnSpPr>
            <a:cxnSpLocks noChangeShapeType="1"/>
          </p:cNvCxnSpPr>
          <p:nvPr/>
        </p:nvCxnSpPr>
        <p:spPr bwMode="auto">
          <a:xfrm>
            <a:off x="3067249" y="5762305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11"/>
          <p:cNvCxnSpPr>
            <a:cxnSpLocks noChangeShapeType="1"/>
          </p:cNvCxnSpPr>
          <p:nvPr/>
        </p:nvCxnSpPr>
        <p:spPr bwMode="auto">
          <a:xfrm>
            <a:off x="3067249" y="6119492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12"/>
          <p:cNvCxnSpPr>
            <a:cxnSpLocks noChangeShapeType="1"/>
          </p:cNvCxnSpPr>
          <p:nvPr/>
        </p:nvCxnSpPr>
        <p:spPr bwMode="auto">
          <a:xfrm>
            <a:off x="3067249" y="6262367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13"/>
          <p:cNvSpPr txBox="1">
            <a:spLocks noChangeArrowheads="1"/>
          </p:cNvSpPr>
          <p:nvPr/>
        </p:nvSpPr>
        <p:spPr bwMode="auto">
          <a:xfrm>
            <a:off x="495499" y="4382767"/>
            <a:ext cx="428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4" name="直接箭头连接符 14"/>
          <p:cNvCxnSpPr>
            <a:cxnSpLocks noChangeShapeType="1"/>
          </p:cNvCxnSpPr>
          <p:nvPr/>
        </p:nvCxnSpPr>
        <p:spPr bwMode="auto">
          <a:xfrm>
            <a:off x="495499" y="4892355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15"/>
          <p:cNvSpPr txBox="1">
            <a:spLocks noChangeArrowheads="1"/>
          </p:cNvSpPr>
          <p:nvPr/>
        </p:nvSpPr>
        <p:spPr bwMode="auto">
          <a:xfrm>
            <a:off x="495499" y="4878067"/>
            <a:ext cx="1143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a+1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6" name="直接箭头连接符 16"/>
          <p:cNvCxnSpPr>
            <a:cxnSpLocks noChangeShapeType="1"/>
          </p:cNvCxnSpPr>
          <p:nvPr/>
        </p:nvCxnSpPr>
        <p:spPr bwMode="auto">
          <a:xfrm>
            <a:off x="495499" y="5387655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17"/>
          <p:cNvSpPr txBox="1">
            <a:spLocks noChangeArrowheads="1"/>
          </p:cNvSpPr>
          <p:nvPr/>
        </p:nvSpPr>
        <p:spPr bwMode="auto">
          <a:xfrm>
            <a:off x="495499" y="5387655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a+2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8" name="直接箭头连接符 18"/>
          <p:cNvCxnSpPr>
            <a:cxnSpLocks noChangeShapeType="1"/>
          </p:cNvCxnSpPr>
          <p:nvPr/>
        </p:nvCxnSpPr>
        <p:spPr bwMode="auto">
          <a:xfrm>
            <a:off x="495499" y="5897242"/>
            <a:ext cx="1285875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Box 19"/>
          <p:cNvSpPr txBox="1">
            <a:spLocks noChangeArrowheads="1"/>
          </p:cNvSpPr>
          <p:nvPr/>
        </p:nvSpPr>
        <p:spPr bwMode="auto">
          <a:xfrm>
            <a:off x="3495874" y="3731892"/>
            <a:ext cx="10715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0" name="直接箭头连接符 20"/>
          <p:cNvCxnSpPr>
            <a:cxnSpLocks noChangeShapeType="1"/>
          </p:cNvCxnSpPr>
          <p:nvPr/>
        </p:nvCxnSpPr>
        <p:spPr bwMode="auto">
          <a:xfrm rot="5400000">
            <a:off x="3708599" y="4601842"/>
            <a:ext cx="573088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4353124" y="3744592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a[0]+1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2" name="直接箭头连接符 26"/>
          <p:cNvCxnSpPr>
            <a:cxnSpLocks noChangeShapeType="1"/>
          </p:cNvCxnSpPr>
          <p:nvPr/>
        </p:nvCxnSpPr>
        <p:spPr bwMode="auto">
          <a:xfrm rot="16200000" flipH="1">
            <a:off x="4680942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29"/>
          <p:cNvSpPr txBox="1">
            <a:spLocks noChangeArrowheads="1"/>
          </p:cNvSpPr>
          <p:nvPr/>
        </p:nvSpPr>
        <p:spPr bwMode="auto">
          <a:xfrm>
            <a:off x="5496124" y="3744592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a[0]+2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4" name="直接箭头连接符 30"/>
          <p:cNvCxnSpPr>
            <a:cxnSpLocks noChangeShapeType="1"/>
          </p:cNvCxnSpPr>
          <p:nvPr/>
        </p:nvCxnSpPr>
        <p:spPr bwMode="auto">
          <a:xfrm rot="16200000" flipH="1">
            <a:off x="5823942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31"/>
          <p:cNvSpPr txBox="1">
            <a:spLocks noChangeArrowheads="1"/>
          </p:cNvSpPr>
          <p:nvPr/>
        </p:nvSpPr>
        <p:spPr bwMode="auto">
          <a:xfrm>
            <a:off x="6710561" y="3744592"/>
            <a:ext cx="164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a[0]+3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6" name="直接箭头连接符 32"/>
          <p:cNvCxnSpPr>
            <a:cxnSpLocks noChangeShapeType="1"/>
          </p:cNvCxnSpPr>
          <p:nvPr/>
        </p:nvCxnSpPr>
        <p:spPr bwMode="auto">
          <a:xfrm rot="16200000" flipH="1">
            <a:off x="7038380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34"/>
          <p:cNvSpPr txBox="1">
            <a:spLocks noChangeArrowheads="1"/>
          </p:cNvSpPr>
          <p:nvPr/>
        </p:nvSpPr>
        <p:spPr bwMode="auto">
          <a:xfrm>
            <a:off x="7424936" y="4244655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</a:rPr>
              <a:t>列指针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1217" y="1971143"/>
            <a:ext cx="5786438" cy="170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a[0]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代表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a[0][0]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的地址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a[0]+1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代表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a[0][1]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的地址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a[0]+2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代表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a[0][2]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的地址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圆角矩形标注 33"/>
          <p:cNvSpPr>
            <a:spLocks noChangeArrowheads="1"/>
          </p:cNvSpPr>
          <p:nvPr/>
        </p:nvSpPr>
        <p:spPr bwMode="auto">
          <a:xfrm>
            <a:off x="4353124" y="1964687"/>
            <a:ext cx="4000500" cy="642937"/>
          </a:xfrm>
          <a:prstGeom prst="wedgeRoundRectCallout">
            <a:avLst>
              <a:gd name="adj1" fmla="val -53731"/>
              <a:gd name="adj2" fmla="val 15190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smtClean="0">
                <a:solidFill>
                  <a:srgbClr val="0000CC"/>
                </a:solidFill>
              </a:rPr>
              <a:t>列指针每</a:t>
            </a:r>
            <a:r>
              <a:rPr lang="zh-CN" altLang="en-US" sz="2800" b="1" dirty="0">
                <a:solidFill>
                  <a:srgbClr val="0000CC"/>
                </a:solidFill>
              </a:rPr>
              <a:t>加</a:t>
            </a:r>
            <a:r>
              <a:rPr lang="en-US" altLang="zh-CN" sz="2800" b="1" dirty="0">
                <a:solidFill>
                  <a:srgbClr val="0000CC"/>
                </a:solidFill>
              </a:rPr>
              <a:t>1</a:t>
            </a:r>
            <a:r>
              <a:rPr lang="zh-CN" altLang="en-US" sz="2800" b="1" dirty="0">
                <a:solidFill>
                  <a:srgbClr val="0000CC"/>
                </a:solidFill>
              </a:rPr>
              <a:t>，走一列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  <p:sp>
        <p:nvSpPr>
          <p:cNvPr id="58" name="TextBox 33"/>
          <p:cNvSpPr txBox="1">
            <a:spLocks noChangeArrowheads="1"/>
          </p:cNvSpPr>
          <p:nvPr/>
        </p:nvSpPr>
        <p:spPr bwMode="auto">
          <a:xfrm>
            <a:off x="285750" y="6000750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</a:rPr>
              <a:t>行指针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7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28</a:t>
            </a:fld>
            <a:endParaRPr lang="en-US" altLang="zh-CN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95936" y="4905055"/>
          <a:ext cx="4572001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781374" y="4874892"/>
          <a:ext cx="1143000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7" name="直接连接符 7"/>
          <p:cNvCxnSpPr>
            <a:cxnSpLocks noChangeShapeType="1"/>
          </p:cNvCxnSpPr>
          <p:nvPr/>
        </p:nvCxnSpPr>
        <p:spPr bwMode="auto">
          <a:xfrm>
            <a:off x="3067249" y="5119367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8"/>
          <p:cNvCxnSpPr>
            <a:cxnSpLocks noChangeShapeType="1"/>
          </p:cNvCxnSpPr>
          <p:nvPr/>
        </p:nvCxnSpPr>
        <p:spPr bwMode="auto">
          <a:xfrm>
            <a:off x="3067249" y="5262242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9"/>
          <p:cNvCxnSpPr>
            <a:cxnSpLocks noChangeShapeType="1"/>
          </p:cNvCxnSpPr>
          <p:nvPr/>
        </p:nvCxnSpPr>
        <p:spPr bwMode="auto">
          <a:xfrm>
            <a:off x="3067249" y="5619430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0"/>
          <p:cNvCxnSpPr>
            <a:cxnSpLocks noChangeShapeType="1"/>
          </p:cNvCxnSpPr>
          <p:nvPr/>
        </p:nvCxnSpPr>
        <p:spPr bwMode="auto">
          <a:xfrm>
            <a:off x="3067249" y="5762305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11"/>
          <p:cNvCxnSpPr>
            <a:cxnSpLocks noChangeShapeType="1"/>
          </p:cNvCxnSpPr>
          <p:nvPr/>
        </p:nvCxnSpPr>
        <p:spPr bwMode="auto">
          <a:xfrm>
            <a:off x="3067249" y="6119492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12"/>
          <p:cNvCxnSpPr>
            <a:cxnSpLocks noChangeShapeType="1"/>
          </p:cNvCxnSpPr>
          <p:nvPr/>
        </p:nvCxnSpPr>
        <p:spPr bwMode="auto">
          <a:xfrm>
            <a:off x="3067249" y="6262367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13"/>
          <p:cNvSpPr txBox="1">
            <a:spLocks noChangeArrowheads="1"/>
          </p:cNvSpPr>
          <p:nvPr/>
        </p:nvSpPr>
        <p:spPr bwMode="auto">
          <a:xfrm>
            <a:off x="495499" y="4382767"/>
            <a:ext cx="428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4" name="直接箭头连接符 14"/>
          <p:cNvCxnSpPr>
            <a:cxnSpLocks noChangeShapeType="1"/>
          </p:cNvCxnSpPr>
          <p:nvPr/>
        </p:nvCxnSpPr>
        <p:spPr bwMode="auto">
          <a:xfrm>
            <a:off x="495499" y="4892355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15"/>
          <p:cNvSpPr txBox="1">
            <a:spLocks noChangeArrowheads="1"/>
          </p:cNvSpPr>
          <p:nvPr/>
        </p:nvSpPr>
        <p:spPr bwMode="auto">
          <a:xfrm>
            <a:off x="495499" y="4878067"/>
            <a:ext cx="1143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a+1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6" name="直接箭头连接符 16"/>
          <p:cNvCxnSpPr>
            <a:cxnSpLocks noChangeShapeType="1"/>
          </p:cNvCxnSpPr>
          <p:nvPr/>
        </p:nvCxnSpPr>
        <p:spPr bwMode="auto">
          <a:xfrm>
            <a:off x="495499" y="5387655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17"/>
          <p:cNvSpPr txBox="1">
            <a:spLocks noChangeArrowheads="1"/>
          </p:cNvSpPr>
          <p:nvPr/>
        </p:nvSpPr>
        <p:spPr bwMode="auto">
          <a:xfrm>
            <a:off x="495499" y="5387655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a+2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8" name="直接箭头连接符 18"/>
          <p:cNvCxnSpPr>
            <a:cxnSpLocks noChangeShapeType="1"/>
          </p:cNvCxnSpPr>
          <p:nvPr/>
        </p:nvCxnSpPr>
        <p:spPr bwMode="auto">
          <a:xfrm>
            <a:off x="495499" y="5897242"/>
            <a:ext cx="1285875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Box 19"/>
          <p:cNvSpPr txBox="1">
            <a:spLocks noChangeArrowheads="1"/>
          </p:cNvSpPr>
          <p:nvPr/>
        </p:nvSpPr>
        <p:spPr bwMode="auto">
          <a:xfrm>
            <a:off x="3495874" y="3731892"/>
            <a:ext cx="10715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0" name="直接箭头连接符 20"/>
          <p:cNvCxnSpPr>
            <a:cxnSpLocks noChangeShapeType="1"/>
          </p:cNvCxnSpPr>
          <p:nvPr/>
        </p:nvCxnSpPr>
        <p:spPr bwMode="auto">
          <a:xfrm rot="5400000">
            <a:off x="3708599" y="4601842"/>
            <a:ext cx="573088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4353124" y="3744592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a[0]+1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2" name="直接箭头连接符 26"/>
          <p:cNvCxnSpPr>
            <a:cxnSpLocks noChangeShapeType="1"/>
          </p:cNvCxnSpPr>
          <p:nvPr/>
        </p:nvCxnSpPr>
        <p:spPr bwMode="auto">
          <a:xfrm rot="16200000" flipH="1">
            <a:off x="4680942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29"/>
          <p:cNvSpPr txBox="1">
            <a:spLocks noChangeArrowheads="1"/>
          </p:cNvSpPr>
          <p:nvPr/>
        </p:nvSpPr>
        <p:spPr bwMode="auto">
          <a:xfrm>
            <a:off x="5496124" y="3744592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a[0]+2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4" name="直接箭头连接符 30"/>
          <p:cNvCxnSpPr>
            <a:cxnSpLocks noChangeShapeType="1"/>
          </p:cNvCxnSpPr>
          <p:nvPr/>
        </p:nvCxnSpPr>
        <p:spPr bwMode="auto">
          <a:xfrm rot="16200000" flipH="1">
            <a:off x="5823942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31"/>
          <p:cNvSpPr txBox="1">
            <a:spLocks noChangeArrowheads="1"/>
          </p:cNvSpPr>
          <p:nvPr/>
        </p:nvSpPr>
        <p:spPr bwMode="auto">
          <a:xfrm>
            <a:off x="6710561" y="3744592"/>
            <a:ext cx="164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a[0]+3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6" name="直接箭头连接符 32"/>
          <p:cNvCxnSpPr>
            <a:cxnSpLocks noChangeShapeType="1"/>
          </p:cNvCxnSpPr>
          <p:nvPr/>
        </p:nvCxnSpPr>
        <p:spPr bwMode="auto">
          <a:xfrm rot="16200000" flipH="1">
            <a:off x="7038380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34"/>
          <p:cNvSpPr txBox="1">
            <a:spLocks noChangeArrowheads="1"/>
          </p:cNvSpPr>
          <p:nvPr/>
        </p:nvSpPr>
        <p:spPr bwMode="auto">
          <a:xfrm>
            <a:off x="7424936" y="4244655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</a:rPr>
              <a:t>列指针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8" name="TextBox 33"/>
          <p:cNvSpPr txBox="1">
            <a:spLocks noChangeArrowheads="1"/>
          </p:cNvSpPr>
          <p:nvPr/>
        </p:nvSpPr>
        <p:spPr bwMode="auto">
          <a:xfrm>
            <a:off x="285750" y="6000750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</a:rPr>
              <a:t>行指针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625838" y="2026535"/>
            <a:ext cx="40005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]+j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代表谁的地址？</a:t>
            </a:r>
            <a:endParaRPr lang="en-US" altLang="zh-CN" sz="2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2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3994349" y="1968810"/>
            <a:ext cx="3429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代表</a:t>
            </a:r>
            <a:r>
              <a:rPr lang="en-US" altLang="zh-CN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b="1" kern="0" dirty="0" err="1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][j]</a:t>
            </a:r>
            <a:r>
              <a:rPr lang="zh-CN" altLang="en-US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的地址</a:t>
            </a:r>
            <a:endParaRPr lang="en-US" altLang="zh-CN" sz="2800" b="1" kern="0" dirty="0">
              <a:solidFill>
                <a:srgbClr val="9D138D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rgbClr val="9D138D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552120" y="2601542"/>
            <a:ext cx="40005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*(a[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]+j)</a:t>
            </a:r>
            <a:r>
              <a:rPr lang="zh-CN" altLang="en-US" sz="28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代表什么？</a:t>
            </a:r>
            <a:endParaRPr lang="en-US" altLang="zh-CN" sz="2800" b="1" kern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zh-CN" sz="2800" b="1" kern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3559336" y="2599526"/>
            <a:ext cx="3429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代表元素</a:t>
            </a:r>
            <a:r>
              <a:rPr lang="en-US" altLang="zh-CN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b="1" kern="0" dirty="0" err="1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][j]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rgbClr val="9D138D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495499" y="3230242"/>
            <a:ext cx="44291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*(*(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a+i</a:t>
            </a:r>
            <a:r>
              <a:rPr lang="en-US" altLang="zh-CN" sz="28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)+j)</a:t>
            </a:r>
            <a:r>
              <a:rPr lang="zh-CN" altLang="en-US" sz="28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代表什么？</a:t>
            </a:r>
            <a:endParaRPr lang="en-US" altLang="zh-CN" sz="2800" b="1" kern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zh-CN" sz="2800" b="1" kern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3845085" y="3212780"/>
            <a:ext cx="335756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*(a[</a:t>
            </a:r>
            <a:r>
              <a:rPr lang="en-US" altLang="zh-CN" sz="2800" b="1" kern="0" dirty="0" err="1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]+j)</a:t>
            </a:r>
            <a:r>
              <a:rPr lang="zh-CN" altLang="en-US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endParaRPr lang="en-US" altLang="zh-CN" sz="2800" b="1" kern="0" dirty="0">
              <a:solidFill>
                <a:srgbClr val="9D138D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rgbClr val="9D138D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4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59" grpId="0" build="p"/>
      <p:bldP spid="60" grpId="0" build="p"/>
      <p:bldP spid="61" grpId="0" build="p"/>
      <p:bldP spid="62" grpId="0" build="p"/>
      <p:bldP spid="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4" name="内容占位符 2"/>
          <p:cNvSpPr>
            <a:spLocks noGrp="1"/>
          </p:cNvSpPr>
          <p:nvPr>
            <p:ph idx="1"/>
          </p:nvPr>
        </p:nvSpPr>
        <p:spPr>
          <a:xfrm>
            <a:off x="417240" y="1967162"/>
            <a:ext cx="8153400" cy="40719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 b="1" dirty="0" smtClean="0">
                <a:solidFill>
                  <a:srgbClr val="C00000"/>
                </a:solidFill>
              </a:rPr>
              <a:t>例</a:t>
            </a:r>
            <a:r>
              <a:rPr lang="en-US" altLang="zh-CN" b="1" dirty="0" smtClean="0">
                <a:solidFill>
                  <a:srgbClr val="C00000"/>
                </a:solidFill>
              </a:rPr>
              <a:t>:</a:t>
            </a:r>
            <a:r>
              <a:rPr lang="en-US" altLang="zh-CN" dirty="0" smtClean="0"/>
              <a:t> </a:t>
            </a:r>
            <a:r>
              <a:rPr lang="zh-CN" altLang="zh-CN" dirty="0" smtClean="0"/>
              <a:t>二维数组的有关数据</a:t>
            </a:r>
            <a:r>
              <a:rPr lang="en-US" altLang="zh-CN" dirty="0" smtClean="0"/>
              <a:t>(</a:t>
            </a:r>
            <a:r>
              <a:rPr lang="zh-CN" altLang="zh-CN" dirty="0" smtClean="0"/>
              <a:t>地址和值</a:t>
            </a:r>
            <a:r>
              <a:rPr lang="en-US" altLang="zh-CN" dirty="0" smtClean="0"/>
              <a:t>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endParaRPr lang="zh-CN" altLang="zh-CN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/>
              <a:t>int main()</a:t>
            </a:r>
            <a:endParaRPr lang="zh-CN" altLang="zh-CN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/>
              <a:t>{ int a[3][4]={1,3,5,7,9,11,13,15,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/>
              <a:t>                  17,19,21,23};</a:t>
            </a:r>
            <a:endParaRPr lang="zh-CN" altLang="zh-CN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567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数组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元素的指针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1560" y="1950006"/>
            <a:ext cx="7674049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一个变量有地址，一个数组包含若干元素，每个数组元素都有相应的地址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指针变量可以指向数组元素（把某一元素的地址放到一个指针变量中）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所谓数组元素的指针就是数组元素的地址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83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45824" y="1811909"/>
            <a:ext cx="9001125" cy="465884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\n” , </a:t>
            </a:r>
            <a:r>
              <a:rPr lang="en-US" altLang="zh-CN" sz="2800" dirty="0" smtClean="0">
                <a:solidFill>
                  <a:srgbClr val="C00000"/>
                </a:solidFill>
              </a:rPr>
              <a:t>a,*a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a</a:t>
            </a:r>
            <a:r>
              <a:rPr lang="en-US" altLang="zh-CN" sz="2800" dirty="0" smtClean="0">
                <a:solidFill>
                  <a:srgbClr val="C00000"/>
                </a:solidFill>
              </a:rPr>
              <a:t>[0],*(a+0)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&amp;a</a:t>
            </a:r>
            <a:r>
              <a:rPr lang="en-US" altLang="zh-CN" sz="2800" dirty="0" smtClean="0">
                <a:solidFill>
                  <a:srgbClr val="C00000"/>
                </a:solidFill>
              </a:rPr>
              <a:t>[0],&amp;a[0][0]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\n”, </a:t>
            </a:r>
            <a:r>
              <a:rPr lang="en-US" altLang="zh-CN" sz="2800" dirty="0" smtClean="0">
                <a:solidFill>
                  <a:srgbClr val="C00000"/>
                </a:solidFill>
              </a:rPr>
              <a:t>a[1],a+1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&amp;a</a:t>
            </a:r>
            <a:r>
              <a:rPr lang="en-US" altLang="zh-CN" sz="2800" dirty="0" smtClean="0">
                <a:solidFill>
                  <a:srgbClr val="C00000"/>
                </a:solidFill>
              </a:rPr>
              <a:t>[1][0],*(a+1)+0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a</a:t>
            </a:r>
            <a:r>
              <a:rPr lang="en-US" altLang="zh-CN" sz="2800" dirty="0" smtClean="0">
                <a:solidFill>
                  <a:srgbClr val="C00000"/>
                </a:solidFill>
              </a:rPr>
              <a:t>[2],*(a+2)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&amp;a</a:t>
            </a:r>
            <a:r>
              <a:rPr lang="en-US" altLang="zh-CN" sz="2800" dirty="0" smtClean="0">
                <a:solidFill>
                  <a:srgbClr val="C00000"/>
                </a:solidFill>
              </a:rPr>
              <a:t>[2],a+2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a</a:t>
            </a:r>
            <a:r>
              <a:rPr lang="en-US" altLang="zh-CN" sz="2800" dirty="0" smtClean="0">
                <a:solidFill>
                  <a:srgbClr val="C00000"/>
                </a:solidFill>
              </a:rPr>
              <a:t>[1][0],*(*(a+1)+0)</a:t>
            </a:r>
            <a:r>
              <a:rPr lang="en-US" altLang="zh-CN" sz="2800" dirty="0" smtClean="0"/>
              <a:t>);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\n”,</a:t>
            </a:r>
            <a:r>
              <a:rPr lang="en-US" altLang="zh-CN" sz="2800" dirty="0" smtClean="0">
                <a:solidFill>
                  <a:srgbClr val="C00000"/>
                </a:solidFill>
              </a:rPr>
              <a:t>*a[2],*(*(a+2)+0)</a:t>
            </a:r>
            <a:r>
              <a:rPr lang="en-US" altLang="zh-CN" sz="2800" dirty="0" smtClean="0"/>
              <a:t>); 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6273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45825" y="1811909"/>
            <a:ext cx="6502440" cy="465884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\n” , </a:t>
            </a:r>
            <a:r>
              <a:rPr lang="en-US" altLang="zh-CN" sz="2800" dirty="0" smtClean="0">
                <a:solidFill>
                  <a:srgbClr val="C00000"/>
                </a:solidFill>
              </a:rPr>
              <a:t>a,*a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a</a:t>
            </a:r>
            <a:r>
              <a:rPr lang="en-US" altLang="zh-CN" sz="2800" dirty="0" smtClean="0">
                <a:solidFill>
                  <a:srgbClr val="C00000"/>
                </a:solidFill>
              </a:rPr>
              <a:t>[0],*(a+0)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&amp;a</a:t>
            </a:r>
            <a:r>
              <a:rPr lang="en-US" altLang="zh-CN" sz="2800" dirty="0" smtClean="0">
                <a:solidFill>
                  <a:srgbClr val="C00000"/>
                </a:solidFill>
              </a:rPr>
              <a:t>[0],&amp;a[0][0]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\n”, </a:t>
            </a:r>
            <a:r>
              <a:rPr lang="en-US" altLang="zh-CN" sz="2800" dirty="0" smtClean="0">
                <a:solidFill>
                  <a:srgbClr val="C00000"/>
                </a:solidFill>
              </a:rPr>
              <a:t>a[1],a+1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&amp;a</a:t>
            </a:r>
            <a:r>
              <a:rPr lang="en-US" altLang="zh-CN" sz="2800" dirty="0" smtClean="0">
                <a:solidFill>
                  <a:srgbClr val="C00000"/>
                </a:solidFill>
              </a:rPr>
              <a:t>[1][0],*(a+1)+0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a</a:t>
            </a:r>
            <a:r>
              <a:rPr lang="en-US" altLang="zh-CN" sz="2800" dirty="0" smtClean="0">
                <a:solidFill>
                  <a:srgbClr val="C00000"/>
                </a:solidFill>
              </a:rPr>
              <a:t>[2],*(a+2)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&amp;a</a:t>
            </a:r>
            <a:r>
              <a:rPr lang="en-US" altLang="zh-CN" sz="2800" dirty="0" smtClean="0">
                <a:solidFill>
                  <a:srgbClr val="C00000"/>
                </a:solidFill>
              </a:rPr>
              <a:t>[2],a+2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a</a:t>
            </a:r>
            <a:r>
              <a:rPr lang="en-US" altLang="zh-CN" sz="2800" dirty="0" smtClean="0">
                <a:solidFill>
                  <a:srgbClr val="C00000"/>
                </a:solidFill>
              </a:rPr>
              <a:t>[1][0],*(*(a+1)+0)</a:t>
            </a:r>
            <a:r>
              <a:rPr lang="en-US" altLang="zh-CN" sz="2800" dirty="0" smtClean="0"/>
              <a:t>);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\n”,</a:t>
            </a:r>
            <a:r>
              <a:rPr lang="en-US" altLang="zh-CN" sz="2800" dirty="0" smtClean="0">
                <a:solidFill>
                  <a:srgbClr val="C00000"/>
                </a:solidFill>
              </a:rPr>
              <a:t>*a[2],*(*(a+2)+0)</a:t>
            </a:r>
            <a:r>
              <a:rPr lang="en-US" altLang="zh-CN" sz="2800" dirty="0" smtClean="0"/>
              <a:t>); </a:t>
            </a:r>
            <a:endParaRPr lang="zh-CN" altLang="en-US" sz="2800" dirty="0" smtClean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275856" y="1874788"/>
            <a:ext cx="2664296" cy="152592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80416" y="3378367"/>
            <a:ext cx="3096928" cy="9867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275856" y="4365104"/>
            <a:ext cx="3096928" cy="9867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265568" y="5351841"/>
            <a:ext cx="3096928" cy="1118909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圆角矩形标注 14"/>
          <p:cNvSpPr>
            <a:spLocks noChangeArrowheads="1"/>
          </p:cNvSpPr>
          <p:nvPr/>
        </p:nvSpPr>
        <p:spPr bwMode="auto">
          <a:xfrm>
            <a:off x="6381904" y="1836217"/>
            <a:ext cx="2484904" cy="1113518"/>
          </a:xfrm>
          <a:prstGeom prst="wedgeRoundRectCallout">
            <a:avLst>
              <a:gd name="adj1" fmla="val -55203"/>
              <a:gd name="adj2" fmla="val 6978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</a:rPr>
              <a:t>第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0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行第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0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列的地址。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  <p:sp>
        <p:nvSpPr>
          <p:cNvPr id="17" name="圆角矩形标注 16"/>
          <p:cNvSpPr>
            <a:spLocks noChangeArrowheads="1"/>
          </p:cNvSpPr>
          <p:nvPr/>
        </p:nvSpPr>
        <p:spPr bwMode="auto">
          <a:xfrm>
            <a:off x="6381904" y="2933307"/>
            <a:ext cx="2484904" cy="1113518"/>
          </a:xfrm>
          <a:prstGeom prst="wedgeRoundRectCallout">
            <a:avLst>
              <a:gd name="adj1" fmla="val -55203"/>
              <a:gd name="adj2" fmla="val 6978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</a:rPr>
              <a:t>第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行第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0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列的地址。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  <p:sp>
        <p:nvSpPr>
          <p:cNvPr id="18" name="圆角矩形标注 17"/>
          <p:cNvSpPr>
            <a:spLocks noChangeArrowheads="1"/>
          </p:cNvSpPr>
          <p:nvPr/>
        </p:nvSpPr>
        <p:spPr bwMode="auto">
          <a:xfrm>
            <a:off x="6372784" y="3808345"/>
            <a:ext cx="2484904" cy="1113518"/>
          </a:xfrm>
          <a:prstGeom prst="wedgeRoundRectCallout">
            <a:avLst>
              <a:gd name="adj1" fmla="val -55203"/>
              <a:gd name="adj2" fmla="val 6978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</a:rPr>
              <a:t>第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2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行第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0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列的地址。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  <p:sp>
        <p:nvSpPr>
          <p:cNvPr id="19" name="圆角矩形标注 18"/>
          <p:cNvSpPr>
            <a:spLocks noChangeArrowheads="1"/>
          </p:cNvSpPr>
          <p:nvPr/>
        </p:nvSpPr>
        <p:spPr bwMode="auto">
          <a:xfrm>
            <a:off x="6347592" y="4776414"/>
            <a:ext cx="2484904" cy="1718644"/>
          </a:xfrm>
          <a:prstGeom prst="wedgeRoundRectCallout">
            <a:avLst>
              <a:gd name="adj1" fmla="val -60723"/>
              <a:gd name="adj2" fmla="val 33075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</a:rPr>
              <a:t>第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行第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0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列的地址和第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2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行第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0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列的元素值。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5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83568" y="1993051"/>
            <a:ext cx="7715250" cy="425217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指向多维数组元素的指针变量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指向数组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各个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元素的指针变量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有一个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3×4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的二维数组，要求用指向元素的指针变量输出二维数组各元素的值。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60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45816" y="1872584"/>
            <a:ext cx="7962900" cy="450874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二维数组的元素是整型的，它相当于整型变量，可以用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int*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型指针变量指向它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二维数组的元素在内存中是按行顺序存放的，即存放完序号为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的行中的全部元素后，接着存放序号为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的行中的全部元素，依此类推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因此可以用一个指向整型元素的指针变量，依次指向各个元素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8760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1832" y="1844824"/>
            <a:ext cx="6832760" cy="4472100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 a[3][4]={1,3,5,7,9,11,13,15, 17,19,21,23};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 *p;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for(p=a[0];p&lt;a[0]+12;p++)  { 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if((p-a[0])%4==0)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(“\n”);  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(“%4d”,*p);  }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0;}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155" y="4941738"/>
            <a:ext cx="3211512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2348309" y="5013176"/>
            <a:ext cx="2143125" cy="642937"/>
          </a:xfrm>
          <a:prstGeom prst="wedgeRoundRectCallout">
            <a:avLst>
              <a:gd name="adj1" fmla="val -8866"/>
              <a:gd name="adj2" fmla="val -13045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0000CC"/>
                </a:solidFill>
              </a:rPr>
              <a:t>控制换行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1285671" y="2886662"/>
            <a:ext cx="5643562" cy="642937"/>
          </a:xfrm>
          <a:prstGeom prst="wedgeRoundRectCallout">
            <a:avLst>
              <a:gd name="adj1" fmla="val -37051"/>
              <a:gd name="adj2" fmla="val 9008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0000CC"/>
                </a:solidFill>
              </a:rPr>
              <a:t>逐个访问各元素时常用此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类指针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28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78155" y="2006624"/>
            <a:ext cx="8153400" cy="387064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指向由ｍ个元素组成的一维数组的指针变量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输出二维数组任一行任一列元素的值。</a:t>
            </a: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解题思路：假设仍然用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例程序中的二维数组，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例中定义的指针变量是指向变量或数组元素的，现在改用指向一维数组的指针变量。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30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539552" y="1634519"/>
            <a:ext cx="7572375" cy="4658841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int main()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{int a[3][</a:t>
            </a:r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  <a:r>
              <a:rPr lang="en-US" altLang="zh-CN" sz="2800" dirty="0" smtClean="0"/>
              <a:t>]={1,3,5,7,9,11,13,15, 17,19,21,23}; 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9D138D"/>
                </a:solidFill>
              </a:rPr>
              <a:t>int </a:t>
            </a:r>
            <a:r>
              <a:rPr lang="en-US" altLang="zh-CN" sz="2800" dirty="0" smtClean="0">
                <a:solidFill>
                  <a:srgbClr val="0000CC"/>
                </a:solidFill>
              </a:rPr>
              <a:t>(</a:t>
            </a:r>
            <a:r>
              <a:rPr lang="en-US" altLang="zh-CN" sz="2800" dirty="0" smtClean="0">
                <a:solidFill>
                  <a:srgbClr val="9D138D"/>
                </a:solidFill>
              </a:rPr>
              <a:t>*p</a:t>
            </a:r>
            <a:r>
              <a:rPr lang="en-US" altLang="zh-CN" sz="2800" dirty="0" smtClean="0">
                <a:solidFill>
                  <a:srgbClr val="0000CC"/>
                </a:solidFill>
              </a:rPr>
              <a:t>)</a:t>
            </a:r>
            <a:r>
              <a:rPr lang="en-US" altLang="zh-CN" sz="2800" dirty="0" smtClean="0">
                <a:solidFill>
                  <a:srgbClr val="9D138D"/>
                </a:solidFill>
              </a:rPr>
              <a:t>[</a:t>
            </a:r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  <a:r>
              <a:rPr lang="en-US" altLang="zh-CN" sz="2800" dirty="0" smtClean="0">
                <a:solidFill>
                  <a:srgbClr val="9D138D"/>
                </a:solidFill>
              </a:rPr>
              <a:t>]</a:t>
            </a:r>
            <a:r>
              <a:rPr lang="en-US" altLang="zh-CN" sz="2800" dirty="0" smtClean="0"/>
              <a:t>,</a:t>
            </a:r>
            <a:r>
              <a:rPr lang="en-US" altLang="zh-CN" sz="2800" dirty="0" err="1" smtClean="0"/>
              <a:t>i,j</a:t>
            </a:r>
            <a:r>
              <a:rPr lang="en-US" altLang="zh-CN" sz="2800" dirty="0" smtClean="0"/>
              <a:t>; 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p=a; 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(“enter row and </a:t>
            </a:r>
            <a:r>
              <a:rPr lang="en-US" altLang="zh-CN" sz="2800" dirty="0" err="1" smtClean="0"/>
              <a:t>colum</a:t>
            </a:r>
            <a:r>
              <a:rPr lang="en-US" altLang="zh-CN" sz="2800" dirty="0" smtClean="0"/>
              <a:t>:");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(“%d,%d”,&amp;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,&amp;j); 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(“a[%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]=%d\n”,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,j,*(*(</a:t>
            </a:r>
            <a:r>
              <a:rPr lang="en-US" altLang="zh-CN" sz="2800" dirty="0" err="1" smtClean="0"/>
              <a:t>p+i</a:t>
            </a:r>
            <a:r>
              <a:rPr lang="en-US" altLang="zh-CN" sz="2800" dirty="0" smtClean="0"/>
              <a:t>)+j));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return 0;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  <a:endParaRPr lang="zh-CN" altLang="zh-CN" sz="2800" dirty="0" smtClean="0"/>
          </a:p>
        </p:txBody>
      </p:sp>
      <p:grpSp>
        <p:nvGrpSpPr>
          <p:cNvPr id="19" name="组合 4"/>
          <p:cNvGrpSpPr>
            <a:grpSpLocks/>
          </p:cNvGrpSpPr>
          <p:nvPr/>
        </p:nvGrpSpPr>
        <p:grpSpPr bwMode="auto">
          <a:xfrm>
            <a:off x="3425430" y="5778285"/>
            <a:ext cx="4716463" cy="814387"/>
            <a:chOff x="3286116" y="5542862"/>
            <a:chExt cx="4716000" cy="813735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16" y="5542862"/>
              <a:ext cx="4714908" cy="386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16" y="5913086"/>
              <a:ext cx="4716000" cy="443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圆角矩形标注 21"/>
          <p:cNvSpPr>
            <a:spLocks noChangeArrowheads="1"/>
          </p:cNvSpPr>
          <p:nvPr/>
        </p:nvSpPr>
        <p:spPr bwMode="auto">
          <a:xfrm>
            <a:off x="3325615" y="2777519"/>
            <a:ext cx="1643062" cy="642938"/>
          </a:xfrm>
          <a:prstGeom prst="wedgeRoundRectCallout">
            <a:avLst>
              <a:gd name="adj1" fmla="val -99153"/>
              <a:gd name="adj2" fmla="val 5463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smtClean="0">
                <a:solidFill>
                  <a:srgbClr val="0000CC"/>
                </a:solidFill>
              </a:rPr>
              <a:t>行指针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064328" y="4815918"/>
            <a:ext cx="1996004" cy="68535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圆角矩形标注 23"/>
          <p:cNvSpPr/>
          <p:nvPr/>
        </p:nvSpPr>
        <p:spPr bwMode="auto">
          <a:xfrm>
            <a:off x="6243047" y="4048821"/>
            <a:ext cx="1928812" cy="642938"/>
          </a:xfrm>
          <a:prstGeom prst="wedgeRoundRectCallout">
            <a:avLst>
              <a:gd name="adj1" fmla="val -40708"/>
              <a:gd name="adj2" fmla="val 8190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a[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i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43414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3400" y="1931415"/>
            <a:ext cx="8153400" cy="46659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用指向数组的指针作函数参数</a:t>
            </a: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一维数组名可以作为函数参数，多维数组名也可作函数参数。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用指针变量作形参，以接受实参数组名传递来的地址。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可以有两种方法：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①用指向变量的指针变量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②用指向一维数组的指针变量</a:t>
            </a:r>
            <a:endParaRPr lang="zh-CN" altLang="en-US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87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48357" y="2101850"/>
            <a:ext cx="8283198" cy="4143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有一个班，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个学生，各学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门课，计算总平均分数以及第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个学生的成绩。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解题思路：这个题目是很简单的。本例用指向数组的指针作函数参数。用函数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average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求总平均成绩，用函数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search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找出并输出第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个学生的成绩。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50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9552" y="1888537"/>
            <a:ext cx="6087591" cy="465941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main()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void average(float 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p,int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n);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void search(float (*p)[4],int n);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float score[3][4]={{65,67,70,60},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{80,87,90,81},{90,99,100,98}};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average(</a:t>
            </a:r>
            <a:r>
              <a:rPr lang="en-US" altLang="zh-CN" sz="2800" dirty="0" smtClean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*score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,12);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search(score,2);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return 0;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162647" y="4459716"/>
            <a:ext cx="1357312" cy="50006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4178871" y="5035780"/>
            <a:ext cx="3960812" cy="642938"/>
          </a:xfrm>
          <a:prstGeom prst="wedgeRoundRectCallout">
            <a:avLst>
              <a:gd name="adj1" fmla="val -65954"/>
              <a:gd name="adj2" fmla="val -6037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score[0][0]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的地址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数组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元素的指针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5077" y="1647119"/>
            <a:ext cx="8572500" cy="307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可以用一个指针变量指向一个数组元素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int a[10]={1,3,5,7,9,11,13,15,17,19};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int  *p;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p=&amp;a[0];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207" y="2262409"/>
            <a:ext cx="2293205" cy="4544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82" y="2240416"/>
            <a:ext cx="28416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1149452" y="4576057"/>
            <a:ext cx="2571750" cy="714375"/>
          </a:xfrm>
          <a:prstGeom prst="wedgeRoundRectCallout">
            <a:avLst>
              <a:gd name="adj1" fmla="val -20116"/>
              <a:gd name="adj2" fmla="val -10498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等价于</a:t>
            </a:r>
            <a:r>
              <a:rPr lang="en-US" altLang="zh-CN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p=a;</a:t>
            </a:r>
            <a:endParaRPr lang="zh-CN" altLang="en-US" sz="2800" b="1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27920" y="3290182"/>
            <a:ext cx="2286000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圆角矩形标注 14"/>
          <p:cNvSpPr>
            <a:spLocks noChangeArrowheads="1"/>
          </p:cNvSpPr>
          <p:nvPr/>
        </p:nvSpPr>
        <p:spPr bwMode="auto">
          <a:xfrm>
            <a:off x="1006577" y="4861807"/>
            <a:ext cx="3214687" cy="1285875"/>
          </a:xfrm>
          <a:prstGeom prst="wedgeRoundRectCallout">
            <a:avLst>
              <a:gd name="adj1" fmla="val -20116"/>
              <a:gd name="adj2" fmla="val -10498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等价于</a:t>
            </a:r>
            <a:r>
              <a:rPr lang="en-US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 *p=a;</a:t>
            </a:r>
          </a:p>
          <a:p>
            <a:pPr algn="ctr" eaLnBrk="1" hangingPunct="1"/>
            <a:r>
              <a:rPr lang="zh-CN" altLang="en-US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 *p=&amp;a[0];</a:t>
            </a:r>
            <a:endParaRPr lang="zh-CN" altLang="en-US" sz="28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27920" y="2754400"/>
            <a:ext cx="2286000" cy="1143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446958" y="4048950"/>
            <a:ext cx="5643563" cy="22463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数组名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不代表整个数组，只代表数组首元素的地址。</a:t>
            </a:r>
            <a:r>
              <a:rPr lang="zh-CN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p=a;</a:t>
            </a:r>
            <a:r>
              <a:rPr lang="zh-CN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”的作用是“把</a:t>
            </a:r>
            <a:r>
              <a:rPr lang="en-US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数组的首元素的地址赋</a:t>
            </a:r>
            <a:r>
              <a:rPr lang="zh-CN" altLang="zh-CN" sz="28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给指针变量</a:t>
            </a:r>
            <a:r>
              <a:rPr lang="en-US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”，而不是“把数组</a:t>
            </a:r>
            <a:r>
              <a:rPr lang="en-US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各元素的值赋给</a:t>
            </a:r>
            <a:r>
              <a:rPr lang="en-US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”。</a:t>
            </a:r>
            <a:endParaRPr lang="zh-CN" altLang="en-US" sz="2800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48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630710" y="1754125"/>
            <a:ext cx="5438378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average(float *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p,int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n)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float *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p_end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float sum=0,aver;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p_end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=p+n-1;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for(   ;p&lt;=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p_end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p++)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sum=sum+(*p);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aver=sum/n;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("average=%5.2f\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n",aver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257" y="1039011"/>
            <a:ext cx="1008552" cy="5916835"/>
          </a:xfrm>
          <a:prstGeom prst="rect">
            <a:avLst/>
          </a:prstGeom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091912" y="858036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p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>
            <a:off x="6591974" y="1143786"/>
            <a:ext cx="1285875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275619" y="5984382"/>
            <a:ext cx="1500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3200" b="1" dirty="0" err="1">
                <a:solidFill>
                  <a:srgbClr val="FF0000"/>
                </a:solidFill>
              </a:rPr>
              <a:t>p_end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6605460" y="6351588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5697900" y="1468375"/>
            <a:ext cx="100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p+1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>
            <a:off x="6626587" y="1754125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42" y="5995194"/>
            <a:ext cx="352107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18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9552" y="1888537"/>
            <a:ext cx="6087591" cy="465941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main()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void average(float 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p,int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n);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void search(float (*p)[4],int n);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float score[3][4]={{65,67,70,60},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{80,87,90,81},{90,99,100,98}};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average(</a:t>
            </a:r>
            <a:r>
              <a:rPr lang="en-US" altLang="zh-CN" sz="2800" dirty="0" smtClean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*score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,12);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search(score,2);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return 0;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91680" y="5000625"/>
            <a:ext cx="1143000" cy="5000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3583347" y="5602287"/>
            <a:ext cx="3500438" cy="642938"/>
          </a:xfrm>
          <a:prstGeom prst="wedgeRoundRectCallout">
            <a:avLst>
              <a:gd name="adj1" fmla="val -66360"/>
              <a:gd name="adj2" fmla="val -6031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二维数组首行地址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739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17240" y="1547712"/>
            <a:ext cx="8501063" cy="435768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void search(float (*p)[4],int n)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{ int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("The score of </a:t>
            </a:r>
            <a:r>
              <a:rPr lang="en-US" altLang="zh-CN" sz="2800" dirty="0" err="1" smtClean="0"/>
              <a:t>No.%d</a:t>
            </a:r>
            <a:r>
              <a:rPr lang="en-US" altLang="zh-CN" sz="2800" dirty="0" smtClean="0"/>
              <a:t> are:\</a:t>
            </a:r>
            <a:r>
              <a:rPr lang="en-US" altLang="zh-CN" sz="2800" dirty="0" err="1" smtClean="0"/>
              <a:t>n",n</a:t>
            </a:r>
            <a:r>
              <a:rPr lang="en-US" altLang="zh-CN" sz="2800" dirty="0" smtClean="0"/>
              <a:t>);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=0;i&lt;4;i++)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("%5.2f ",*(*(</a:t>
            </a:r>
            <a:r>
              <a:rPr lang="en-US" altLang="zh-CN" sz="2800" dirty="0" err="1" smtClean="0"/>
              <a:t>p+n</a:t>
            </a:r>
            <a:r>
              <a:rPr lang="en-US" altLang="zh-CN" sz="2800" dirty="0" smtClean="0"/>
              <a:t>)+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)); 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("\n");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  <a:endParaRPr lang="zh-CN" altLang="zh-CN" sz="2800" dirty="0" smtClean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67441"/>
              </p:ext>
            </p:extLst>
          </p:nvPr>
        </p:nvGraphicFramePr>
        <p:xfrm>
          <a:off x="2417490" y="5191025"/>
          <a:ext cx="4572001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65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67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70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60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9D138D"/>
                          </a:solidFill>
                        </a:rPr>
                        <a:t>80</a:t>
                      </a:r>
                      <a:endParaRPr lang="zh-CN" altLang="en-US" sz="28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9D138D"/>
                          </a:solidFill>
                        </a:rPr>
                        <a:t>87</a:t>
                      </a:r>
                      <a:endParaRPr lang="zh-CN" altLang="en-US" sz="28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9D138D"/>
                          </a:solidFill>
                        </a:rPr>
                        <a:t>90</a:t>
                      </a:r>
                      <a:endParaRPr lang="zh-CN" altLang="en-US" sz="28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9D138D"/>
                          </a:solidFill>
                        </a:rPr>
                        <a:t>81</a:t>
                      </a:r>
                      <a:endParaRPr lang="zh-CN" altLang="en-US" sz="28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90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99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100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98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1131615" y="4690962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p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1131615" y="5200550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1131615" y="5678387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p+2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>
            <a:off x="1131615" y="6186387"/>
            <a:ext cx="1285875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051" y="4126929"/>
            <a:ext cx="5418137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64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323528" y="1717102"/>
            <a:ext cx="8568952" cy="416017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在上题基础上，查找有一门以上课程不及格的学生，输出他们的全部课程的成绩。</a:t>
            </a:r>
          </a:p>
          <a:p>
            <a:pPr>
              <a:lnSpc>
                <a:spcPct val="12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解题思路：在主函数中定义二维数组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score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，定义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search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函数实现输出有一门以上课程不及格的学生的全部课程的成绩，形参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的类型是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float(*)[4]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。在调用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search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函数时，用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score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作为实参，把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score[0]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的地址传给形参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27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3400" y="1967162"/>
            <a:ext cx="8153400" cy="442912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void search(float (*p)[4],int n);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float score[3][4]={{65,57,70,60},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{58,87,90,81},{90,99,100,98}};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search(score,3);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8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78155" y="1654560"/>
            <a:ext cx="8153400" cy="5066916"/>
          </a:xfrm>
        </p:spPr>
        <p:txBody>
          <a:bodyPr/>
          <a:lstStyle/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search(float (*p)[4],int n)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int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i,j,flag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for(j=0;j&lt;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flag=0;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=0;i&lt;4;i++)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if(*(*(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p+j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)&lt;60) flag=1;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if(flag==1)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No.%d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fails\n",j+1);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for(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=0;i&lt;4;i++)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(“%5.1f ”,*(*(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p+j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               </a:t>
            </a: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("\n");}}}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78502"/>
              </p:ext>
            </p:extLst>
          </p:nvPr>
        </p:nvGraphicFramePr>
        <p:xfrm>
          <a:off x="5232243" y="4447832"/>
          <a:ext cx="3429000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65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57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70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60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9D138D"/>
                          </a:solidFill>
                        </a:rPr>
                        <a:t>58</a:t>
                      </a:r>
                      <a:endParaRPr lang="zh-CN" altLang="en-US" sz="28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9D138D"/>
                          </a:solidFill>
                        </a:rPr>
                        <a:t>87</a:t>
                      </a:r>
                      <a:endParaRPr lang="zh-CN" altLang="en-US" sz="28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9D138D"/>
                          </a:solidFill>
                        </a:rPr>
                        <a:t>90</a:t>
                      </a:r>
                      <a:endParaRPr lang="zh-CN" altLang="en-US" sz="28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9D138D"/>
                          </a:solidFill>
                        </a:rPr>
                        <a:t>81</a:t>
                      </a:r>
                      <a:endParaRPr lang="zh-CN" altLang="en-US" sz="28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90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99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100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98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4589305" y="4358932"/>
            <a:ext cx="642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p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>
            <a:off x="4589305" y="4443070"/>
            <a:ext cx="5715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804" y="2120518"/>
            <a:ext cx="19288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42" y="2549143"/>
            <a:ext cx="4214812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42" y="2965068"/>
            <a:ext cx="18573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42" y="3334955"/>
            <a:ext cx="42148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30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78155" y="1654560"/>
            <a:ext cx="8153400" cy="5066916"/>
          </a:xfrm>
        </p:spPr>
        <p:txBody>
          <a:bodyPr/>
          <a:lstStyle/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search(float (*p)[4],int n)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int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i,j,flag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for(j=0;j&lt;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flag=0;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=0;i&lt;4;i++)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if(*(*(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p+j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)&lt;60) flag=1;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if(flag==1)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No.%d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fails\n",j+1);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for(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=0;i&lt;4;i++)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(“%5.1f ”,*(*(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p+j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               </a:t>
            </a: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("\n");}}}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标注 15"/>
          <p:cNvSpPr/>
          <p:nvPr/>
        </p:nvSpPr>
        <p:spPr bwMode="auto">
          <a:xfrm>
            <a:off x="4262437" y="3026142"/>
            <a:ext cx="3357563" cy="642937"/>
          </a:xfrm>
          <a:prstGeom prst="wedgeRoundRectCallout">
            <a:avLst>
              <a:gd name="adj1" fmla="val -41656"/>
              <a:gd name="adj2" fmla="val 11075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发现</a:t>
            </a:r>
            <a:r>
              <a:rPr lang="zh-CN" altLang="zh-CN" sz="2800" b="1" dirty="0">
                <a:solidFill>
                  <a:srgbClr val="0000CC"/>
                </a:solidFill>
                <a:latin typeface="+mn-lt"/>
                <a:ea typeface="+mn-ea"/>
              </a:rPr>
              <a:t>不及格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，赋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17" name="圆角矩形标注 16"/>
          <p:cNvSpPr/>
          <p:nvPr/>
        </p:nvSpPr>
        <p:spPr bwMode="auto">
          <a:xfrm>
            <a:off x="2970569" y="4089115"/>
            <a:ext cx="3786188" cy="642938"/>
          </a:xfrm>
          <a:prstGeom prst="wedgeRoundRectCallout">
            <a:avLst>
              <a:gd name="adj1" fmla="val -36320"/>
              <a:gd name="adj2" fmla="val 8982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若有</a:t>
            </a:r>
            <a:r>
              <a:rPr lang="zh-CN" altLang="zh-CN" sz="2800" b="1" dirty="0">
                <a:solidFill>
                  <a:srgbClr val="0000CC"/>
                </a:solidFill>
                <a:latin typeface="+mn-lt"/>
                <a:ea typeface="+mn-ea"/>
              </a:rPr>
              <a:t>不及格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，则输出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18" name="圆角矩形标注 17"/>
          <p:cNvSpPr/>
          <p:nvPr/>
        </p:nvSpPr>
        <p:spPr bwMode="auto">
          <a:xfrm>
            <a:off x="4143375" y="5572125"/>
            <a:ext cx="4214813" cy="928688"/>
          </a:xfrm>
          <a:prstGeom prst="wedgeRoundRectCallout">
            <a:avLst>
              <a:gd name="adj1" fmla="val -40175"/>
              <a:gd name="adj2" fmla="val -8695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不用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flag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，而用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break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语句如何改程序？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048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指针和数组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59516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236" y="1323"/>
              <a:ext cx="170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数组元素的指针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53020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98" y="1876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指针的算术运算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47</a:t>
            </a:fld>
            <a:endParaRPr lang="en-US" altLang="zh-CN"/>
          </a:p>
        </p:txBody>
      </p:sp>
      <p:grpSp>
        <p:nvGrpSpPr>
          <p:cNvPr id="26" name="Group 199"/>
          <p:cNvGrpSpPr>
            <a:grpSpLocks/>
          </p:cNvGrpSpPr>
          <p:nvPr/>
        </p:nvGrpSpPr>
        <p:grpSpPr bwMode="auto">
          <a:xfrm>
            <a:off x="1835150" y="3484984"/>
            <a:ext cx="5410200" cy="665162"/>
            <a:chOff x="1152" y="1275"/>
            <a:chExt cx="3408" cy="419"/>
          </a:xfrm>
        </p:grpSpPr>
        <p:grpSp>
          <p:nvGrpSpPr>
            <p:cNvPr id="27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31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05"/>
            <p:cNvSpPr txBox="1">
              <a:spLocks noChangeArrowheads="1"/>
            </p:cNvSpPr>
            <p:nvPr/>
          </p:nvSpPr>
          <p:spPr bwMode="auto">
            <a:xfrm>
              <a:off x="1962" y="1323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通过指针引用数组元素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4" name="Group 207"/>
          <p:cNvGrpSpPr>
            <a:grpSpLocks/>
          </p:cNvGrpSpPr>
          <p:nvPr/>
        </p:nvGrpSpPr>
        <p:grpSpPr bwMode="auto">
          <a:xfrm>
            <a:off x="1835150" y="4420021"/>
            <a:ext cx="5410200" cy="665163"/>
            <a:chOff x="1152" y="1851"/>
            <a:chExt cx="3408" cy="419"/>
          </a:xfrm>
        </p:grpSpPr>
        <p:grpSp>
          <p:nvGrpSpPr>
            <p:cNvPr id="35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39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13"/>
            <p:cNvSpPr txBox="1">
              <a:spLocks noChangeArrowheads="1"/>
            </p:cNvSpPr>
            <p:nvPr/>
          </p:nvSpPr>
          <p:spPr bwMode="auto">
            <a:xfrm>
              <a:off x="1962" y="1870"/>
              <a:ext cx="23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利用指针引用多维</a:t>
              </a: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数组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8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2" name="Group 199"/>
          <p:cNvGrpSpPr>
            <a:grpSpLocks/>
          </p:cNvGrpSpPr>
          <p:nvPr/>
        </p:nvGrpSpPr>
        <p:grpSpPr bwMode="auto">
          <a:xfrm>
            <a:off x="1835150" y="5301208"/>
            <a:ext cx="5410200" cy="665162"/>
            <a:chOff x="1152" y="1275"/>
            <a:chExt cx="3408" cy="419"/>
          </a:xfrm>
        </p:grpSpPr>
        <p:grpSp>
          <p:nvGrpSpPr>
            <p:cNvPr id="43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47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05"/>
            <p:cNvSpPr txBox="1">
              <a:spLocks noChangeArrowheads="1"/>
            </p:cNvSpPr>
            <p:nvPr/>
          </p:nvSpPr>
          <p:spPr bwMode="auto">
            <a:xfrm>
              <a:off x="1954" y="1315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用数组名作为函数参数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9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16136" y="1720137"/>
            <a:ext cx="8072438" cy="43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用数组名作函数参数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时，因为</a:t>
            </a:r>
            <a:r>
              <a:rPr lang="zh-CN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实参数组名代表该数组首元素的地址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形参应该是一个指针</a:t>
            </a:r>
            <a:r>
              <a:rPr lang="zh-CN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编译都是将形参数组名作为指针变量来处理</a:t>
            </a:r>
            <a:r>
              <a:rPr lang="zh-CN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1697069"/>
            <a:ext cx="6929438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 main( )                  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{ void fun(int 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arr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 ], int n];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int array[10];   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…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fun (array,10);                     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return 0;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void fun(int 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arr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 ],int n)     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{ … }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3203848" y="4293096"/>
            <a:ext cx="4000500" cy="642937"/>
          </a:xfrm>
          <a:prstGeom prst="wedgeRoundRectCallout">
            <a:avLst>
              <a:gd name="adj1" fmla="val -41780"/>
              <a:gd name="adj2" fmla="val 12222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fun(int *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arr,int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 n)</a:t>
            </a:r>
            <a:endParaRPr lang="zh-CN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557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指针和数组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59516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236" y="1323"/>
              <a:ext cx="170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数组元素的指针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53020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98" y="1876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指针的算术运算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</a:t>
            </a:fld>
            <a:endParaRPr lang="en-US" altLang="zh-CN"/>
          </a:p>
        </p:txBody>
      </p:sp>
      <p:grpSp>
        <p:nvGrpSpPr>
          <p:cNvPr id="26" name="Group 199"/>
          <p:cNvGrpSpPr>
            <a:grpSpLocks/>
          </p:cNvGrpSpPr>
          <p:nvPr/>
        </p:nvGrpSpPr>
        <p:grpSpPr bwMode="auto">
          <a:xfrm>
            <a:off x="1835150" y="3484984"/>
            <a:ext cx="5410200" cy="665162"/>
            <a:chOff x="1152" y="1275"/>
            <a:chExt cx="3408" cy="419"/>
          </a:xfrm>
        </p:grpSpPr>
        <p:grpSp>
          <p:nvGrpSpPr>
            <p:cNvPr id="27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31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05"/>
            <p:cNvSpPr txBox="1">
              <a:spLocks noChangeArrowheads="1"/>
            </p:cNvSpPr>
            <p:nvPr/>
          </p:nvSpPr>
          <p:spPr bwMode="auto">
            <a:xfrm>
              <a:off x="1962" y="1323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通过指针引用数组元素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4" name="Group 207"/>
          <p:cNvGrpSpPr>
            <a:grpSpLocks/>
          </p:cNvGrpSpPr>
          <p:nvPr/>
        </p:nvGrpSpPr>
        <p:grpSpPr bwMode="auto">
          <a:xfrm>
            <a:off x="1835150" y="4420021"/>
            <a:ext cx="5410200" cy="665163"/>
            <a:chOff x="1152" y="1851"/>
            <a:chExt cx="3408" cy="419"/>
          </a:xfrm>
        </p:grpSpPr>
        <p:grpSp>
          <p:nvGrpSpPr>
            <p:cNvPr id="35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39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13"/>
            <p:cNvSpPr txBox="1">
              <a:spLocks noChangeArrowheads="1"/>
            </p:cNvSpPr>
            <p:nvPr/>
          </p:nvSpPr>
          <p:spPr bwMode="auto">
            <a:xfrm>
              <a:off x="1962" y="1870"/>
              <a:ext cx="23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利用指针引用多维</a:t>
              </a: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数组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8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2" name="Group 199"/>
          <p:cNvGrpSpPr>
            <a:grpSpLocks/>
          </p:cNvGrpSpPr>
          <p:nvPr/>
        </p:nvGrpSpPr>
        <p:grpSpPr bwMode="auto">
          <a:xfrm>
            <a:off x="1835150" y="5301208"/>
            <a:ext cx="5410200" cy="665162"/>
            <a:chOff x="1152" y="1275"/>
            <a:chExt cx="3408" cy="419"/>
          </a:xfrm>
        </p:grpSpPr>
        <p:grpSp>
          <p:nvGrpSpPr>
            <p:cNvPr id="43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47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05"/>
            <p:cNvSpPr txBox="1">
              <a:spLocks noChangeArrowheads="1"/>
            </p:cNvSpPr>
            <p:nvPr/>
          </p:nvSpPr>
          <p:spPr bwMode="auto">
            <a:xfrm>
              <a:off x="1954" y="1315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用数组名作为函数参数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3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1697069"/>
            <a:ext cx="6929438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 main( )                  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{ void fun(int 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arr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 ], int n];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int array[10];   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…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fun (array,10);                     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return 0;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void fun(int 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arr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 ],int n)     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{ … }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18532"/>
              </p:ext>
            </p:extLst>
          </p:nvPr>
        </p:nvGraphicFramePr>
        <p:xfrm>
          <a:off x="6553200" y="1300003"/>
          <a:ext cx="833437" cy="547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753"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>
            <a:off x="5243512" y="1279366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529512" y="942816"/>
            <a:ext cx="1643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array[0]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672387" y="1357153"/>
            <a:ext cx="13573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arr[0]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15" name="右大括号 14"/>
          <p:cNvSpPr>
            <a:spLocks/>
          </p:cNvSpPr>
          <p:nvPr/>
        </p:nvSpPr>
        <p:spPr bwMode="auto">
          <a:xfrm>
            <a:off x="7458075" y="1300003"/>
            <a:ext cx="142875" cy="500063"/>
          </a:xfrm>
          <a:prstGeom prst="rightBrace">
            <a:avLst>
              <a:gd name="adj1" fmla="val 8329"/>
              <a:gd name="adj2" fmla="val 50000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4432390" y="5872988"/>
            <a:ext cx="2071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</a:rPr>
              <a:t>array</a:t>
            </a:r>
            <a:r>
              <a:rPr lang="zh-CN" altLang="en-US" sz="3200" b="1" dirty="0">
                <a:solidFill>
                  <a:srgbClr val="FF0000"/>
                </a:solidFill>
              </a:rPr>
              <a:t>数组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4314825" y="992028"/>
            <a:ext cx="857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arr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5243512" y="2900203"/>
            <a:ext cx="1285875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7529512" y="2563653"/>
            <a:ext cx="1643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array[3]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7672387" y="2979578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arr[3]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21" name="右大括号 20"/>
          <p:cNvSpPr>
            <a:spLocks/>
          </p:cNvSpPr>
          <p:nvPr/>
        </p:nvSpPr>
        <p:spPr bwMode="auto">
          <a:xfrm>
            <a:off x="7458075" y="2920841"/>
            <a:ext cx="142875" cy="500062"/>
          </a:xfrm>
          <a:prstGeom prst="rightBrace">
            <a:avLst>
              <a:gd name="adj1" fmla="val 8329"/>
              <a:gd name="adj2" fmla="val 50000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Box 20"/>
          <p:cNvSpPr txBox="1">
            <a:spLocks noChangeArrowheads="1"/>
          </p:cNvSpPr>
          <p:nvPr/>
        </p:nvSpPr>
        <p:spPr bwMode="auto">
          <a:xfrm>
            <a:off x="4672012" y="2849403"/>
            <a:ext cx="128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arr+3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1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16" grpId="0"/>
      <p:bldP spid="17" grpId="0"/>
      <p:bldP spid="19" grpId="0"/>
      <p:bldP spid="20" grpId="0"/>
      <p:bldP spid="21" grpId="0" animBg="1"/>
      <p:bldP spid="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8976" y="1632275"/>
            <a:ext cx="8493504" cy="5225725"/>
          </a:xfrm>
        </p:spPr>
        <p:txBody>
          <a:bodyPr/>
          <a:lstStyle/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实参数组名是指针常量，但形参数组名是按指针变量处理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在函数调用进行虚实结合后，它的值就是实参数组首元素的地址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在函数执行期间，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形参数组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可以再被赋值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void fun (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arr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 ],int n)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{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″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%d\n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″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*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arr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); 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dirty="0" err="1" smtClean="0">
                <a:solidFill>
                  <a:srgbClr val="9D138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arr</a:t>
            </a:r>
            <a:r>
              <a:rPr lang="en-US" altLang="zh-CN" dirty="0" smtClean="0">
                <a:solidFill>
                  <a:srgbClr val="9D138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=arr+3;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″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%d\n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″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*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arr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);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4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48120" y="1772816"/>
            <a:ext cx="8286750" cy="2143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将数组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个整数按相反顺序存放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a[0]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a[n-1]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对换，……将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a[1]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a[n-2]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对换。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39" y="5783387"/>
            <a:ext cx="8294687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1" y="4072062"/>
            <a:ext cx="829468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8082851" y="4895975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j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653351" y="4895975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err="1">
                <a:solidFill>
                  <a:srgbClr val="FF0000"/>
                </a:solidFill>
              </a:rPr>
              <a:t>i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15" name="组合 18"/>
          <p:cNvGrpSpPr>
            <a:grpSpLocks/>
          </p:cNvGrpSpPr>
          <p:nvPr/>
        </p:nvGrpSpPr>
        <p:grpSpPr bwMode="auto">
          <a:xfrm>
            <a:off x="867664" y="3610100"/>
            <a:ext cx="7429500" cy="501650"/>
            <a:chOff x="928662" y="3214686"/>
            <a:chExt cx="7429552" cy="500860"/>
          </a:xfrm>
        </p:grpSpPr>
        <p:cxnSp>
          <p:nvCxnSpPr>
            <p:cNvPr id="16" name="直接连接符 8"/>
            <p:cNvCxnSpPr>
              <a:cxnSpLocks noChangeShapeType="1"/>
            </p:cNvCxnSpPr>
            <p:nvPr/>
          </p:nvCxnSpPr>
          <p:spPr bwMode="auto">
            <a:xfrm>
              <a:off x="928662" y="3214686"/>
              <a:ext cx="7429552" cy="0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箭头连接符 9"/>
            <p:cNvCxnSpPr>
              <a:cxnSpLocks noChangeShapeType="1"/>
            </p:cNvCxnSpPr>
            <p:nvPr/>
          </p:nvCxnSpPr>
          <p:spPr bwMode="auto">
            <a:xfrm rot="5400000">
              <a:off x="8107387" y="3464719"/>
              <a:ext cx="500860" cy="794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箭头连接符 16"/>
            <p:cNvCxnSpPr>
              <a:cxnSpLocks noChangeShapeType="1"/>
            </p:cNvCxnSpPr>
            <p:nvPr/>
          </p:nvCxnSpPr>
          <p:spPr bwMode="auto">
            <a:xfrm rot="5400000">
              <a:off x="678629" y="3464719"/>
              <a:ext cx="500860" cy="794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5414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48120" y="1772816"/>
            <a:ext cx="8286750" cy="2143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将数组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个整数按相反顺序存放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a[0]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a[n-1]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对换，……将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a[1]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a[n-2]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对换。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39" y="5783387"/>
            <a:ext cx="8294687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1" y="4072062"/>
            <a:ext cx="829468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649507" y="3583448"/>
            <a:ext cx="5857875" cy="501650"/>
            <a:chOff x="928662" y="3214686"/>
            <a:chExt cx="7429552" cy="500860"/>
          </a:xfrm>
        </p:grpSpPr>
        <p:cxnSp>
          <p:nvCxnSpPr>
            <p:cNvPr id="20" name="直接连接符 8"/>
            <p:cNvCxnSpPr>
              <a:cxnSpLocks noChangeShapeType="1"/>
            </p:cNvCxnSpPr>
            <p:nvPr/>
          </p:nvCxnSpPr>
          <p:spPr bwMode="auto">
            <a:xfrm>
              <a:off x="928662" y="3214686"/>
              <a:ext cx="7429552" cy="0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接箭头连接符 9"/>
            <p:cNvCxnSpPr>
              <a:cxnSpLocks noChangeShapeType="1"/>
            </p:cNvCxnSpPr>
            <p:nvPr/>
          </p:nvCxnSpPr>
          <p:spPr bwMode="auto">
            <a:xfrm rot="5400000">
              <a:off x="8107387" y="3464719"/>
              <a:ext cx="500860" cy="794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直接箭头连接符 16"/>
            <p:cNvCxnSpPr>
              <a:cxnSpLocks noChangeShapeType="1"/>
            </p:cNvCxnSpPr>
            <p:nvPr/>
          </p:nvCxnSpPr>
          <p:spPr bwMode="auto">
            <a:xfrm rot="5400000">
              <a:off x="678629" y="3464719"/>
              <a:ext cx="500860" cy="794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7380312" y="4862637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j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1522437" y="4862637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err="1">
                <a:solidFill>
                  <a:srgbClr val="FF0000"/>
                </a:solidFill>
              </a:rPr>
              <a:t>i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8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36872" y="1681125"/>
            <a:ext cx="6527415" cy="4564100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void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 x[ ],int n);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int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a[10]={3,7,9,11,0,6,7,5,4,2};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=0;i&lt;10;i++)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 ”,a[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(a,10);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=0;i&lt;10;i++)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 ”,a[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707132" y="2204863"/>
            <a:ext cx="7747000" cy="451661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 x[ ],int n)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temp,i,j,m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=(n-1)/2;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=0;i&lt;=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  j=n-1-i;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temp=x[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];x[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]=x[j];x[j]=temp;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5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99592" y="2132856"/>
            <a:ext cx="6643687" cy="28575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void inv(int x[ ],int n) </a:t>
            </a: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{ int temp,*</a:t>
            </a:r>
            <a:r>
              <a:rPr lang="en-US" altLang="zh-CN" sz="2800" b="1" kern="0" dirty="0" err="1">
                <a:latin typeface="+mn-lt"/>
                <a:ea typeface="+mn-ea"/>
              </a:rPr>
              <a:t>i</a:t>
            </a:r>
            <a:r>
              <a:rPr lang="en-US" altLang="zh-CN" sz="2800" b="1" kern="0" dirty="0">
                <a:latin typeface="+mn-lt"/>
                <a:ea typeface="+mn-ea"/>
              </a:rPr>
              <a:t>,*j;</a:t>
            </a:r>
            <a:endParaRPr lang="zh-CN" altLang="zh-CN" sz="2800" b="1" kern="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</a:t>
            </a:r>
            <a:r>
              <a:rPr lang="en-US" altLang="zh-CN" sz="2800" b="1" kern="0" dirty="0" err="1">
                <a:latin typeface="+mn-lt"/>
                <a:ea typeface="+mn-ea"/>
              </a:rPr>
              <a:t>i</a:t>
            </a:r>
            <a:r>
              <a:rPr lang="en-US" altLang="zh-CN" sz="2800" b="1" kern="0" dirty="0">
                <a:latin typeface="+mn-lt"/>
                <a:ea typeface="+mn-ea"/>
              </a:rPr>
              <a:t>=x;  j=x+n-1;</a:t>
            </a:r>
            <a:endParaRPr lang="zh-CN" altLang="zh-CN" sz="2800" b="1" kern="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for(   ; </a:t>
            </a:r>
            <a:r>
              <a:rPr lang="en-US" altLang="zh-CN" sz="2800" b="1" kern="0" dirty="0" err="1">
                <a:latin typeface="+mn-lt"/>
                <a:ea typeface="+mn-ea"/>
              </a:rPr>
              <a:t>i</a:t>
            </a:r>
            <a:r>
              <a:rPr lang="en-US" altLang="zh-CN" sz="2800" b="1" kern="0" dirty="0">
                <a:latin typeface="+mn-lt"/>
                <a:ea typeface="+mn-ea"/>
              </a:rPr>
              <a:t>&lt;j; </a:t>
            </a:r>
            <a:r>
              <a:rPr lang="en-US" altLang="zh-CN" sz="2800" b="1" kern="0" dirty="0" err="1">
                <a:latin typeface="+mn-lt"/>
                <a:ea typeface="+mn-ea"/>
              </a:rPr>
              <a:t>i</a:t>
            </a:r>
            <a:r>
              <a:rPr lang="en-US" altLang="zh-CN" sz="2800" b="1" kern="0" dirty="0">
                <a:latin typeface="+mn-lt"/>
                <a:ea typeface="+mn-ea"/>
              </a:rPr>
              <a:t>++,j--)</a:t>
            </a:r>
            <a:endParaRPr lang="zh-CN" altLang="zh-CN" sz="2800" b="1" kern="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{ temp=*</a:t>
            </a:r>
            <a:r>
              <a:rPr lang="en-US" altLang="zh-CN" sz="2800" b="1" kern="0" dirty="0" err="1">
                <a:latin typeface="+mn-lt"/>
                <a:ea typeface="+mn-ea"/>
              </a:rPr>
              <a:t>i</a:t>
            </a:r>
            <a:r>
              <a:rPr lang="en-US" altLang="zh-CN" sz="2800" b="1" kern="0" dirty="0">
                <a:latin typeface="+mn-lt"/>
                <a:ea typeface="+mn-ea"/>
              </a:rPr>
              <a:t>; *</a:t>
            </a:r>
            <a:r>
              <a:rPr lang="en-US" altLang="zh-CN" sz="2800" b="1" kern="0" dirty="0" err="1">
                <a:latin typeface="+mn-lt"/>
                <a:ea typeface="+mn-ea"/>
              </a:rPr>
              <a:t>i</a:t>
            </a:r>
            <a:r>
              <a:rPr lang="en-US" altLang="zh-CN" sz="2800" b="1" kern="0" dirty="0">
                <a:latin typeface="+mn-lt"/>
                <a:ea typeface="+mn-ea"/>
              </a:rPr>
              <a:t>=*j; *j=temp; }</a:t>
            </a:r>
          </a:p>
          <a:p>
            <a:pPr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}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888224" y="5373216"/>
            <a:ext cx="3395744" cy="714375"/>
          </a:xfrm>
          <a:prstGeom prst="wedgeRoundRectCallout">
            <a:avLst>
              <a:gd name="adj1" fmla="val 8299"/>
              <a:gd name="adj2" fmla="val -10648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latin typeface="+mn-lt"/>
                <a:ea typeface="+mn-ea"/>
              </a:rPr>
              <a:t>利用指针进行优化</a:t>
            </a:r>
            <a:endParaRPr lang="zh-CN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21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48120" y="1772817"/>
            <a:ext cx="8286750" cy="1224136"/>
          </a:xfrm>
        </p:spPr>
        <p:txBody>
          <a:bodyPr/>
          <a:lstStyle/>
          <a:p>
            <a:pPr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将数组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个整数按相反顺序存放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。要求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指针变量作实参。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67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533400" y="1749649"/>
            <a:ext cx="8153400" cy="473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ts val="3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 smtClean="0">
                <a:latin typeface="+mn-lt"/>
                <a:ea typeface="+mn-ea"/>
              </a:rPr>
              <a:t>int</a:t>
            </a:r>
            <a:r>
              <a:rPr lang="en-US" altLang="zh-CN" sz="2800" b="1" kern="0" dirty="0" smtClean="0">
                <a:latin typeface="+mn-lt"/>
                <a:ea typeface="+mn-ea"/>
              </a:rPr>
              <a:t> </a:t>
            </a:r>
            <a:r>
              <a:rPr lang="en-US" altLang="zh-CN" sz="2800" b="1" kern="0" dirty="0">
                <a:latin typeface="+mn-lt"/>
                <a:ea typeface="+mn-ea"/>
              </a:rPr>
              <a:t>main()</a:t>
            </a: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{ 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void inv(int *</a:t>
            </a:r>
            <a:r>
              <a:rPr lang="en-US" altLang="zh-CN" sz="2800" b="1" kern="0" dirty="0" err="1">
                <a:solidFill>
                  <a:srgbClr val="FF0000"/>
                </a:solidFill>
                <a:latin typeface="+mn-lt"/>
                <a:ea typeface="+mn-ea"/>
              </a:rPr>
              <a:t>x,int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 n);</a:t>
            </a:r>
            <a:endParaRPr lang="zh-CN" altLang="zh-CN" sz="2800" b="1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int </a:t>
            </a:r>
            <a:r>
              <a:rPr lang="en-US" altLang="zh-CN" sz="2800" b="1" kern="0" dirty="0" err="1">
                <a:latin typeface="+mn-lt"/>
                <a:ea typeface="+mn-ea"/>
              </a:rPr>
              <a:t>i</a:t>
            </a:r>
            <a:r>
              <a:rPr lang="en-US" altLang="zh-CN" sz="2800" b="1" kern="0" dirty="0">
                <a:latin typeface="+mn-lt"/>
                <a:ea typeface="+mn-ea"/>
              </a:rPr>
              <a:t>, </a:t>
            </a:r>
            <a:r>
              <a:rPr lang="en-US" altLang="zh-CN" sz="2800" b="1" kern="0" dirty="0" err="1">
                <a:latin typeface="+mn-lt"/>
                <a:ea typeface="+mn-ea"/>
              </a:rPr>
              <a:t>arr</a:t>
            </a:r>
            <a:r>
              <a:rPr lang="en-US" altLang="zh-CN" sz="2800" b="1" kern="0" dirty="0">
                <a:latin typeface="+mn-lt"/>
                <a:ea typeface="+mn-ea"/>
              </a:rPr>
              <a:t>[10],*p=</a:t>
            </a:r>
            <a:r>
              <a:rPr lang="en-US" altLang="zh-CN" sz="2800" b="1" kern="0" dirty="0" err="1">
                <a:latin typeface="+mn-lt"/>
                <a:ea typeface="+mn-ea"/>
              </a:rPr>
              <a:t>arr</a:t>
            </a:r>
            <a:r>
              <a:rPr lang="en-US" altLang="zh-CN" sz="2800" b="1" kern="0" dirty="0">
                <a:latin typeface="+mn-lt"/>
                <a:ea typeface="+mn-ea"/>
              </a:rPr>
              <a:t>;</a:t>
            </a: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for(</a:t>
            </a:r>
            <a:r>
              <a:rPr lang="en-US" altLang="zh-CN" sz="2800" b="1" kern="0" dirty="0" err="1">
                <a:latin typeface="+mn-lt"/>
                <a:ea typeface="+mn-ea"/>
              </a:rPr>
              <a:t>i</a:t>
            </a:r>
            <a:r>
              <a:rPr lang="en-US" altLang="zh-CN" sz="2800" b="1" kern="0" dirty="0">
                <a:latin typeface="+mn-lt"/>
                <a:ea typeface="+mn-ea"/>
              </a:rPr>
              <a:t>=0;i&lt;10;i++,p</a:t>
            </a:r>
            <a:r>
              <a:rPr lang="en-US" altLang="zh-CN" sz="2800" b="1" kern="0" dirty="0" smtClean="0">
                <a:latin typeface="+mn-lt"/>
                <a:ea typeface="+mn-ea"/>
              </a:rPr>
              <a:t>++) </a:t>
            </a:r>
            <a:r>
              <a:rPr lang="en-US" altLang="zh-CN" sz="2800" b="1" kern="0" dirty="0" err="1" smtClean="0">
                <a:latin typeface="+mn-lt"/>
                <a:ea typeface="+mn-ea"/>
              </a:rPr>
              <a:t>scanf</a:t>
            </a:r>
            <a:r>
              <a:rPr lang="en-US" altLang="zh-CN" sz="2800" b="1" kern="0" dirty="0">
                <a:latin typeface="+mn-lt"/>
                <a:ea typeface="+mn-ea"/>
              </a:rPr>
              <a:t>(“%</a:t>
            </a:r>
            <a:r>
              <a:rPr lang="en-US" altLang="zh-CN" sz="2800" b="1" kern="0" dirty="0" err="1">
                <a:latin typeface="+mn-lt"/>
                <a:ea typeface="+mn-ea"/>
              </a:rPr>
              <a:t>d”,p</a:t>
            </a:r>
            <a:r>
              <a:rPr lang="en-US" altLang="zh-CN" sz="2800" b="1" kern="0" dirty="0">
                <a:latin typeface="+mn-lt"/>
                <a:ea typeface="+mn-ea"/>
              </a:rPr>
              <a:t>); </a:t>
            </a:r>
            <a:endParaRPr lang="en-US" altLang="zh-CN" sz="2800" b="1" kern="0" dirty="0" smtClean="0"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inv(p,10); </a:t>
            </a: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for(p=</a:t>
            </a:r>
            <a:r>
              <a:rPr lang="en-US" altLang="zh-CN" sz="2800" b="1" kern="0" dirty="0" err="1">
                <a:latin typeface="+mn-lt"/>
                <a:ea typeface="+mn-ea"/>
              </a:rPr>
              <a:t>arr;p</a:t>
            </a:r>
            <a:r>
              <a:rPr lang="en-US" altLang="zh-CN" sz="2800" b="1" kern="0" dirty="0">
                <a:latin typeface="+mn-lt"/>
                <a:ea typeface="+mn-ea"/>
              </a:rPr>
              <a:t>&lt;arr+10;p++) </a:t>
            </a:r>
            <a:r>
              <a:rPr lang="en-US" altLang="zh-CN" sz="2800" b="1" kern="0" dirty="0" smtClean="0">
                <a:latin typeface="+mn-lt"/>
                <a:ea typeface="+mn-ea"/>
              </a:rPr>
              <a:t> </a:t>
            </a:r>
            <a:r>
              <a:rPr lang="en-US" altLang="zh-CN" sz="2800" b="1" kern="0" dirty="0" err="1" smtClean="0">
                <a:latin typeface="+mn-lt"/>
                <a:ea typeface="+mn-ea"/>
              </a:rPr>
              <a:t>printf</a:t>
            </a:r>
            <a:r>
              <a:rPr lang="en-US" altLang="zh-CN" sz="2800" b="1" kern="0" dirty="0">
                <a:latin typeface="+mn-lt"/>
                <a:ea typeface="+mn-ea"/>
              </a:rPr>
              <a:t>(“%d ”,*p); </a:t>
            </a: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</a:t>
            </a:r>
            <a:r>
              <a:rPr lang="en-US" altLang="zh-CN" sz="2800" b="1" kern="0" dirty="0" err="1">
                <a:latin typeface="+mn-lt"/>
                <a:ea typeface="+mn-ea"/>
              </a:rPr>
              <a:t>printf</a:t>
            </a:r>
            <a:r>
              <a:rPr lang="en-US" altLang="zh-CN" sz="2800" b="1" kern="0" dirty="0">
                <a:latin typeface="+mn-lt"/>
                <a:ea typeface="+mn-ea"/>
              </a:rPr>
              <a:t>("\n");</a:t>
            </a: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return 0</a:t>
            </a:r>
            <a:r>
              <a:rPr lang="en-US" altLang="zh-CN" sz="2800" b="1" kern="0" dirty="0" smtClean="0">
                <a:latin typeface="+mn-lt"/>
                <a:ea typeface="+mn-ea"/>
              </a:rPr>
              <a:t>;}</a:t>
            </a: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2843808" y="4365104"/>
            <a:ext cx="2571750" cy="714375"/>
          </a:xfrm>
          <a:prstGeom prst="wedgeRoundRectCallout">
            <a:avLst>
              <a:gd name="adj1" fmla="val -69947"/>
              <a:gd name="adj2" fmla="val -11041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</a:rPr>
              <a:t>不可少！！！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743349" y="3599921"/>
            <a:ext cx="1428750" cy="571500"/>
          </a:xfrm>
          <a:prstGeom prst="rect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3599921"/>
            <a:ext cx="1260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/>
              <a:t>*</a:t>
            </a:r>
            <a:r>
              <a:rPr lang="en-US" altLang="zh-CN" sz="2800" b="1" kern="0" dirty="0"/>
              <a:t>p=</a:t>
            </a:r>
            <a:r>
              <a:rPr lang="en-US" altLang="zh-CN" sz="2800" b="1" kern="0" dirty="0" err="1"/>
              <a:t>arr</a:t>
            </a:r>
            <a:r>
              <a:rPr lang="en-US" altLang="zh-CN" b="1" kern="0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5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 animBg="1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17240" y="1663118"/>
            <a:ext cx="8153400" cy="458210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用指针方法对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个整数按由大到小顺序排序。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在主函数中定义数组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存放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个整数，定义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 *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型指针变量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指向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a[0]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定义函数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sort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使数组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中的元素按由大到小的顺序排列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在主函数中调用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sort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函数，用指针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作实参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用选择法进行排序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9668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指针的算术运算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14375" y="1714500"/>
            <a:ext cx="8072438" cy="48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在指针指向数组元素时，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允许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以下运算：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加一个整数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+=)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，如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p+1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减一个整数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-=)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，如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p-1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自加运算，如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p++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++p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自减运算，如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p--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--p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两个指针相减，如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p1-p2 (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只有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p1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p2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都指向同一数组中的元素时才有意义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16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11560" y="1647119"/>
            <a:ext cx="8153400" cy="5377209"/>
          </a:xfrm>
        </p:spPr>
        <p:txBody>
          <a:bodyPr/>
          <a:lstStyle/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{ void sort(int x[ ],int n);   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int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,*</a:t>
            </a:r>
            <a:r>
              <a:rPr lang="en-US" altLang="zh-CN" sz="2800" dirty="0" err="1" smtClean="0"/>
              <a:t>p,a</a:t>
            </a:r>
            <a:r>
              <a:rPr lang="en-US" altLang="zh-CN" sz="2800" dirty="0" smtClean="0"/>
              <a:t>[10];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p=a; 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=0;i&lt;10;i++) 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d”,p</a:t>
            </a:r>
            <a:r>
              <a:rPr lang="en-US" altLang="zh-CN" sz="2800" dirty="0" smtClean="0"/>
              <a:t>++); 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p=a; 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sort(p,10); 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for(p=</a:t>
            </a:r>
            <a:r>
              <a:rPr lang="en-US" altLang="zh-CN" sz="2800" dirty="0" err="1" smtClean="0"/>
              <a:t>a,i</a:t>
            </a:r>
            <a:r>
              <a:rPr lang="en-US" altLang="zh-CN" sz="2800" dirty="0" smtClean="0"/>
              <a:t>=0;i&lt;10;i++)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{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(“%d ”,*p);   p++;   }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("\n");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return 0; }</a:t>
            </a:r>
            <a:endParaRPr lang="zh-CN" altLang="zh-CN" sz="2800" dirty="0" smtClean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83568" y="2950172"/>
            <a:ext cx="1428750" cy="571500"/>
          </a:xfrm>
          <a:prstGeom prst="rect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83568" y="3796223"/>
            <a:ext cx="1428750" cy="571500"/>
          </a:xfrm>
          <a:prstGeom prst="rect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38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9553" y="1647120"/>
            <a:ext cx="4896544" cy="5074356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void sort(int x[],int n)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{ int </a:t>
            </a:r>
            <a:r>
              <a:rPr lang="en-US" altLang="zh-CN" sz="2800" dirty="0" err="1" smtClean="0"/>
              <a:t>i,j,k,t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=0;i&lt;n-1;i++)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{  k=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for(j=i+1;j&lt;</a:t>
            </a:r>
            <a:r>
              <a:rPr lang="en-US" altLang="zh-CN" sz="2800" dirty="0" err="1" smtClean="0"/>
              <a:t>n;j</a:t>
            </a:r>
            <a:r>
              <a:rPr lang="en-US" altLang="zh-CN" sz="2800" dirty="0" smtClean="0"/>
              <a:t>++)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if(x[j]&gt;x[k])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k=j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if(k!=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		 { t=x[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];x[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]=x[k];x[k]=t; }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}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  <a:endParaRPr lang="zh-CN" altLang="zh-CN" sz="2800" dirty="0" smtClean="0"/>
          </a:p>
        </p:txBody>
      </p:sp>
      <p:sp>
        <p:nvSpPr>
          <p:cNvPr id="7" name="圆角矩形标注 6"/>
          <p:cNvSpPr/>
          <p:nvPr/>
        </p:nvSpPr>
        <p:spPr bwMode="auto">
          <a:xfrm>
            <a:off x="4195762" y="1681412"/>
            <a:ext cx="4714875" cy="571500"/>
          </a:xfrm>
          <a:prstGeom prst="wedgeRoundRectCallout">
            <a:avLst>
              <a:gd name="adj1" fmla="val -55713"/>
              <a:gd name="adj2" fmla="val 1519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void sort(int *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x,int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 n)</a:t>
            </a:r>
            <a:endParaRPr lang="en-US" altLang="zh-CN" sz="2800" b="1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4208331" y="4058609"/>
            <a:ext cx="4108086" cy="571500"/>
          </a:xfrm>
          <a:prstGeom prst="wedgeRoundRectCallout">
            <a:avLst>
              <a:gd name="adj1" fmla="val -55597"/>
              <a:gd name="adj2" fmla="val 2959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if (*(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x+j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)&gt;*(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x+k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)) k=j;</a:t>
            </a:r>
            <a:endParaRPr lang="en-US" altLang="zh-CN" sz="2800" b="1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2483768" y="5824067"/>
            <a:ext cx="5778797" cy="571500"/>
          </a:xfrm>
          <a:prstGeom prst="wedgeRoundRectCallout">
            <a:avLst>
              <a:gd name="adj1" fmla="val -38077"/>
              <a:gd name="adj2" fmla="val -7516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{t=*(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x+i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);*(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x+i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)=*(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x+k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);*(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x+k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)=t;}</a:t>
            </a:r>
            <a:endParaRPr lang="en-US" altLang="zh-CN" sz="2800" b="1" dirty="0">
              <a:solidFill>
                <a:srgbClr val="0000C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1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指针的算术运算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83568" y="1844824"/>
            <a:ext cx="8153400" cy="453650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如果指针变量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已指向数组中的一个元素，则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p+1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指向同一数组中的下一个元素，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p-1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指向同一数组中的上一个元素。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float a[10],*p=a;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假设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a[0]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的地址为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2000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，则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32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32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的值为</a:t>
            </a:r>
            <a:r>
              <a:rPr lang="en-US" altLang="zh-CN" sz="32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2000 </a:t>
            </a:r>
          </a:p>
          <a:p>
            <a:pPr lvl="1"/>
            <a:r>
              <a:rPr lang="en-US" altLang="zh-CN" sz="32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p+1</a:t>
            </a:r>
            <a:r>
              <a:rPr lang="zh-CN" altLang="en-US" sz="32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的值为</a:t>
            </a:r>
            <a:r>
              <a:rPr lang="en-US" altLang="zh-CN" sz="32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2004</a:t>
            </a:r>
          </a:p>
          <a:p>
            <a:pPr lvl="1"/>
            <a:r>
              <a:rPr lang="en-US" altLang="zh-CN" sz="32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P-1</a:t>
            </a:r>
            <a:r>
              <a:rPr lang="zh-CN" altLang="en-US" sz="32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的值为</a:t>
            </a:r>
            <a:r>
              <a:rPr lang="en-US" altLang="zh-CN" sz="32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1996</a:t>
            </a:r>
            <a:endParaRPr lang="zh-CN" altLang="en-US" sz="3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4811276" y="5547543"/>
            <a:ext cx="1214437" cy="714375"/>
          </a:xfrm>
          <a:prstGeom prst="wedgeRoundRectCallout">
            <a:avLst>
              <a:gd name="adj1" fmla="val -89866"/>
              <a:gd name="adj2" fmla="val 2518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越界</a:t>
            </a:r>
          </a:p>
        </p:txBody>
      </p:sp>
    </p:spTree>
    <p:extLst>
      <p:ext uri="{BB962C8B-B14F-4D97-AF65-F5344CB8AC3E}">
        <p14:creationId xmlns:p14="http://schemas.microsoft.com/office/powerpoint/2010/main" val="188440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指针的算术运算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57387" y="2203594"/>
            <a:ext cx="3894931" cy="3619587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如果ｐ的初值为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&amp;a[0]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，则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p+i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a+i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就是数组元素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的地址，或者说，它们指向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数组序号为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的元素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98887"/>
              </p:ext>
            </p:extLst>
          </p:nvPr>
        </p:nvGraphicFramePr>
        <p:xfrm>
          <a:off x="7871817" y="1274080"/>
          <a:ext cx="1190625" cy="547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753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a[8]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a[9]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23802"/>
              </p:ext>
            </p:extLst>
          </p:nvPr>
        </p:nvGraphicFramePr>
        <p:xfrm>
          <a:off x="6300192" y="1323293"/>
          <a:ext cx="1476375" cy="547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753"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990505" y="751793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>
            <a:off x="4276130" y="1323293"/>
            <a:ext cx="200025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4276130" y="1823355"/>
            <a:ext cx="200025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>
            <a:off x="4276130" y="3453718"/>
            <a:ext cx="200025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>
            <a:off x="4276130" y="6265180"/>
            <a:ext cx="200025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4511080" y="1289955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p+1,a+1 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4561880" y="2882218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p+i,a+i 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490442" y="5668280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p+9,a+9 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指针的算术运算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95612" y="6203163"/>
            <a:ext cx="2133600" cy="476250"/>
          </a:xfrm>
        </p:spPr>
        <p:txBody>
          <a:bodyPr/>
          <a:lstStyle/>
          <a:p>
            <a:fld id="{B9C957E8-67D0-4D6B-9E2E-E0F6059B356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65687" y="2134086"/>
            <a:ext cx="3317875" cy="258871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(3) *(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p+i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*(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a+i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p+i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a+i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所指向的数组元素，即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097668"/>
              </p:ext>
            </p:extLst>
          </p:nvPr>
        </p:nvGraphicFramePr>
        <p:xfrm>
          <a:off x="7879655" y="1286991"/>
          <a:ext cx="1190625" cy="547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753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a[8]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a[9]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244814"/>
              </p:ext>
            </p:extLst>
          </p:nvPr>
        </p:nvGraphicFramePr>
        <p:xfrm>
          <a:off x="6308030" y="1336204"/>
          <a:ext cx="1476375" cy="547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753"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998343" y="764704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cxnSp>
        <p:nvCxnSpPr>
          <p:cNvPr id="11" name="直接箭头连接符 7"/>
          <p:cNvCxnSpPr>
            <a:cxnSpLocks noChangeShapeType="1"/>
          </p:cNvCxnSpPr>
          <p:nvPr/>
        </p:nvCxnSpPr>
        <p:spPr bwMode="auto">
          <a:xfrm>
            <a:off x="4283968" y="1336204"/>
            <a:ext cx="200025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4283968" y="1836266"/>
            <a:ext cx="200025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12"/>
          <p:cNvCxnSpPr>
            <a:cxnSpLocks noChangeShapeType="1"/>
          </p:cNvCxnSpPr>
          <p:nvPr/>
        </p:nvCxnSpPr>
        <p:spPr bwMode="auto">
          <a:xfrm>
            <a:off x="4283968" y="3466629"/>
            <a:ext cx="200025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13"/>
          <p:cNvCxnSpPr>
            <a:cxnSpLocks noChangeShapeType="1"/>
          </p:cNvCxnSpPr>
          <p:nvPr/>
        </p:nvCxnSpPr>
        <p:spPr bwMode="auto">
          <a:xfrm>
            <a:off x="4283968" y="6278091"/>
            <a:ext cx="200025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4518918" y="1302866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p+1,a+1 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4569718" y="2895129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p+i,a+i 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498280" y="5681191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p+9,a+9 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6427093" y="3417416"/>
            <a:ext cx="1214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*(p+i)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9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6310</TotalTime>
  <Words>4231</Words>
  <Application>Microsoft Office PowerPoint</Application>
  <PresentationFormat>全屏显示(4:3)</PresentationFormat>
  <Paragraphs>836</Paragraphs>
  <Slides>61</Slides>
  <Notes>56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默认设计模板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USER-</cp:lastModifiedBy>
  <cp:revision>453</cp:revision>
  <dcterms:created xsi:type="dcterms:W3CDTF">2014-03-21T03:02:44Z</dcterms:created>
  <dcterms:modified xsi:type="dcterms:W3CDTF">2018-11-05T04:00:19Z</dcterms:modified>
</cp:coreProperties>
</file>