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385" r:id="rId3"/>
    <p:sldId id="674" r:id="rId4"/>
    <p:sldId id="1572" r:id="rId5"/>
    <p:sldId id="1573" r:id="rId6"/>
    <p:sldId id="1577" r:id="rId7"/>
    <p:sldId id="1576" r:id="rId8"/>
    <p:sldId id="1575" r:id="rId9"/>
    <p:sldId id="1574" r:id="rId10"/>
    <p:sldId id="1571" r:id="rId11"/>
    <p:sldId id="1579" r:id="rId12"/>
    <p:sldId id="1580" r:id="rId13"/>
    <p:sldId id="1581" r:id="rId14"/>
    <p:sldId id="1590" r:id="rId15"/>
    <p:sldId id="1589" r:id="rId16"/>
    <p:sldId id="1588" r:id="rId17"/>
    <p:sldId id="1587" r:id="rId18"/>
    <p:sldId id="1586" r:id="rId19"/>
    <p:sldId id="1585" r:id="rId20"/>
    <p:sldId id="1584" r:id="rId21"/>
    <p:sldId id="1592" r:id="rId22"/>
    <p:sldId id="1591" r:id="rId23"/>
    <p:sldId id="1623" r:id="rId24"/>
    <p:sldId id="1624" r:id="rId25"/>
    <p:sldId id="1625" r:id="rId26"/>
    <p:sldId id="1627" r:id="rId27"/>
    <p:sldId id="1626" r:id="rId28"/>
    <p:sldId id="1628" r:id="rId29"/>
    <p:sldId id="1632" r:id="rId30"/>
    <p:sldId id="1631" r:id="rId31"/>
    <p:sldId id="1662" r:id="rId32"/>
    <p:sldId id="1633" r:id="rId33"/>
    <p:sldId id="1635" r:id="rId34"/>
    <p:sldId id="1636" r:id="rId35"/>
    <p:sldId id="1634" r:id="rId36"/>
    <p:sldId id="1642" r:id="rId37"/>
    <p:sldId id="1641" r:id="rId38"/>
    <p:sldId id="1639" r:id="rId39"/>
    <p:sldId id="1640" r:id="rId40"/>
    <p:sldId id="1638" r:id="rId41"/>
    <p:sldId id="1646" r:id="rId42"/>
    <p:sldId id="1645" r:id="rId43"/>
    <p:sldId id="1637" r:id="rId44"/>
    <p:sldId id="1644" r:id="rId45"/>
    <p:sldId id="1643" r:id="rId46"/>
    <p:sldId id="1647" r:id="rId47"/>
    <p:sldId id="1649" r:id="rId48"/>
    <p:sldId id="1650" r:id="rId49"/>
    <p:sldId id="1651" r:id="rId50"/>
    <p:sldId id="1648" r:id="rId51"/>
    <p:sldId id="1652" r:id="rId52"/>
    <p:sldId id="1663" r:id="rId53"/>
    <p:sldId id="1653" r:id="rId54"/>
    <p:sldId id="1657" r:id="rId55"/>
    <p:sldId id="1654" r:id="rId56"/>
    <p:sldId id="1655" r:id="rId57"/>
    <p:sldId id="1656" r:id="rId58"/>
    <p:sldId id="1658" r:id="rId59"/>
    <p:sldId id="1659" r:id="rId60"/>
    <p:sldId id="1660" r:id="rId61"/>
    <p:sldId id="1661" r:id="rId62"/>
    <p:sldId id="1664" r:id="rId63"/>
    <p:sldId id="1609" r:id="rId64"/>
    <p:sldId id="1608" r:id="rId65"/>
    <p:sldId id="1607" r:id="rId66"/>
    <p:sldId id="1606" r:id="rId67"/>
    <p:sldId id="1610" r:id="rId68"/>
    <p:sldId id="1611" r:id="rId69"/>
    <p:sldId id="1615" r:id="rId70"/>
    <p:sldId id="1614" r:id="rId71"/>
    <p:sldId id="1613" r:id="rId72"/>
    <p:sldId id="1619" r:id="rId73"/>
    <p:sldId id="1618"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5267" autoAdjust="0"/>
  </p:normalViewPr>
  <p:slideViewPr>
    <p:cSldViewPr>
      <p:cViewPr varScale="1">
        <p:scale>
          <a:sx n="105" d="100"/>
          <a:sy n="105" d="100"/>
        </p:scale>
        <p:origin x="153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36471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06014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047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1923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3392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90743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35232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718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32045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989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93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77600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68693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51355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8974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33744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2237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49917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18313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61564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440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0135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01452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8939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4066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6703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5987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35524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297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49684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41349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255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941223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592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48078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60187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2940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56511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242521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56698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7498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9547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2587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123913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5423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25047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28398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64946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854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21839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43703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871258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30388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355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603513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7498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070243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439630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98146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447720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204651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41804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393125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054419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6268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5307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210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1360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982369" y="4011285"/>
            <a:ext cx="1928733"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指针</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
        <p:nvSpPr>
          <p:cNvPr id="7" name="内容占位符 2"/>
          <p:cNvSpPr>
            <a:spLocks noGrp="1"/>
          </p:cNvSpPr>
          <p:nvPr>
            <p:ph idx="1"/>
          </p:nvPr>
        </p:nvSpPr>
        <p:spPr>
          <a:xfrm>
            <a:off x="641226" y="1524781"/>
            <a:ext cx="7143750" cy="4500562"/>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char *string=“I love China!”; </a:t>
            </a:r>
            <a:endParaRPr lang="zh-CN" altLang="zh-CN" sz="2800" smtClean="0"/>
          </a:p>
          <a:p>
            <a:pPr>
              <a:lnSpc>
                <a:spcPct val="100000"/>
              </a:lnSpc>
              <a:buFont typeface="Wingdings" pitchFamily="2" charset="2"/>
              <a:buNone/>
            </a:pPr>
            <a:r>
              <a:rPr lang="en-US" altLang="zh-CN" sz="2800" smtClean="0"/>
              <a:t>   printf(“%s\n”,string);</a:t>
            </a:r>
          </a:p>
          <a:p>
            <a:pPr>
              <a:lnSpc>
                <a:spcPct val="100000"/>
              </a:lnSpc>
              <a:buFont typeface="Wingdings" pitchFamily="2" charset="2"/>
              <a:buNone/>
            </a:pPr>
            <a:r>
              <a:rPr lang="en-US" altLang="zh-CN" sz="2800" smtClean="0"/>
              <a:t>   </a:t>
            </a:r>
            <a:r>
              <a:rPr lang="en-US" altLang="zh-CN" sz="2800" smtClean="0">
                <a:solidFill>
                  <a:srgbClr val="9D138D"/>
                </a:solidFill>
              </a:rPr>
              <a:t>string=”I am a student.”;</a:t>
            </a:r>
          </a:p>
          <a:p>
            <a:pPr>
              <a:lnSpc>
                <a:spcPct val="100000"/>
              </a:lnSpc>
              <a:buFont typeface="Wingdings" pitchFamily="2" charset="2"/>
              <a:buNone/>
            </a:pPr>
            <a:r>
              <a:rPr lang="en-US" altLang="zh-CN" sz="2800" smtClean="0">
                <a:solidFill>
                  <a:srgbClr val="9D138D"/>
                </a:solidFill>
              </a:rPr>
              <a:t>   printf(“%s\n”,string);</a:t>
            </a:r>
            <a:endParaRPr lang="zh-CN" altLang="zh-CN" sz="2800" smtClean="0">
              <a:solidFill>
                <a:srgbClr val="9D138D"/>
              </a:solidFill>
            </a:endParaRPr>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481" y="4149080"/>
            <a:ext cx="3678237"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p:cNvSpPr txBox="1">
            <a:spLocks noChangeArrowheads="1"/>
          </p:cNvSpPr>
          <p:nvPr/>
        </p:nvSpPr>
        <p:spPr bwMode="auto">
          <a:xfrm>
            <a:off x="1569914" y="2880506"/>
            <a:ext cx="1428750" cy="5857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rPr>
              <a:t>string</a:t>
            </a:r>
            <a:endParaRPr lang="zh-CN" altLang="en-US" sz="3200" b="1">
              <a:solidFill>
                <a:srgbClr val="FF0000"/>
              </a:solidFill>
            </a:endParaRPr>
          </a:p>
        </p:txBody>
      </p:sp>
      <p:cxnSp>
        <p:nvCxnSpPr>
          <p:cNvPr id="12" name="直接箭头连接符 11"/>
          <p:cNvCxnSpPr>
            <a:cxnSpLocks noChangeShapeType="1"/>
          </p:cNvCxnSpPr>
          <p:nvPr/>
        </p:nvCxnSpPr>
        <p:spPr bwMode="auto">
          <a:xfrm rot="5400000">
            <a:off x="2640682" y="3381362"/>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5146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500"/>
                                        <p:tgtEl>
                                          <p:spTgt spid="12"/>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lide(fromTop)">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
        <p:nvSpPr>
          <p:cNvPr id="6" name="内容占位符 2"/>
          <p:cNvSpPr>
            <a:spLocks noGrp="1"/>
          </p:cNvSpPr>
          <p:nvPr>
            <p:ph idx="1"/>
          </p:nvPr>
        </p:nvSpPr>
        <p:spPr>
          <a:xfrm>
            <a:off x="421060" y="1958055"/>
            <a:ext cx="8153400" cy="3775202"/>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将字符串</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复制为字符串</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，然后输出字符串</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a:t>
            </a:r>
          </a:p>
          <a:p>
            <a:r>
              <a:rPr lang="zh-CN" altLang="zh-CN" dirty="0" smtClean="0">
                <a:latin typeface="华文楷体" panose="02010600040101010101" pitchFamily="2" charset="-122"/>
                <a:ea typeface="华文楷体" panose="02010600040101010101" pitchFamily="2" charset="-122"/>
              </a:rPr>
              <a:t>解题思路：定义两个字符数组</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，用“</a:t>
            </a:r>
            <a:r>
              <a:rPr lang="en-US" altLang="zh-CN" dirty="0" smtClean="0">
                <a:latin typeface="华文楷体" panose="02010600040101010101" pitchFamily="2" charset="-122"/>
                <a:ea typeface="华文楷体" panose="02010600040101010101" pitchFamily="2" charset="-122"/>
              </a:rPr>
              <a:t>I am a student.</a:t>
            </a:r>
            <a:r>
              <a:rPr lang="zh-CN" altLang="zh-CN" dirty="0" smtClean="0">
                <a:latin typeface="华文楷体" panose="02010600040101010101" pitchFamily="2" charset="-122"/>
                <a:ea typeface="华文楷体" panose="02010600040101010101" pitchFamily="2" charset="-122"/>
              </a:rPr>
              <a:t>”对</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数组初始化。将</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数组中的字符逐个复制到</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数组中。可以用不同的方法引用并输出字符数组元素，今用地址法算出各元素的值。</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6695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
        <p:nvSpPr>
          <p:cNvPr id="6" name="内容占位符 2"/>
          <p:cNvSpPr>
            <a:spLocks noGrp="1"/>
          </p:cNvSpPr>
          <p:nvPr>
            <p:ph idx="1"/>
          </p:nvPr>
        </p:nvSpPr>
        <p:spPr>
          <a:xfrm>
            <a:off x="533400" y="1980922"/>
            <a:ext cx="8153400" cy="4655418"/>
          </a:xfrm>
        </p:spPr>
        <p:txBody>
          <a:bodyPr/>
          <a:lstStyle/>
          <a:p>
            <a:pPr>
              <a:lnSpc>
                <a:spcPts val="2900"/>
              </a:lnSpc>
              <a:buFont typeface="Wingdings" pitchFamily="2" charset="2"/>
              <a:buNone/>
            </a:pPr>
            <a:r>
              <a:rPr lang="en-US" altLang="zh-CN" sz="2800" dirty="0" smtClean="0"/>
              <a:t>   char a[ ]=“I am a </a:t>
            </a:r>
            <a:r>
              <a:rPr lang="en-US" altLang="zh-CN" sz="2800" dirty="0" err="1" smtClean="0"/>
              <a:t>student.”,b</a:t>
            </a:r>
            <a:r>
              <a:rPr lang="en-US" altLang="zh-CN" sz="2800" dirty="0" smtClean="0"/>
              <a:t>[20];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for(</a:t>
            </a:r>
            <a:r>
              <a:rPr lang="en-US" altLang="zh-CN" sz="2800" dirty="0" err="1" smtClean="0"/>
              <a:t>i</a:t>
            </a:r>
            <a:r>
              <a:rPr lang="en-US" altLang="zh-CN" sz="2800" dirty="0" smtClean="0"/>
              <a:t>=0;*(</a:t>
            </a:r>
            <a:r>
              <a:rPr lang="en-US" altLang="zh-CN" sz="2800" dirty="0" err="1" smtClean="0"/>
              <a:t>a+i</a:t>
            </a:r>
            <a:r>
              <a:rPr lang="en-US" altLang="zh-CN" sz="2800" dirty="0" smtClean="0"/>
              <a:t>)!='\0';i++)</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b+i</a:t>
            </a:r>
            <a:r>
              <a:rPr lang="en-US" altLang="zh-CN" sz="2800" dirty="0" smtClean="0"/>
              <a:t>)=*(</a:t>
            </a:r>
            <a:r>
              <a:rPr lang="en-US" altLang="zh-CN" sz="2800" dirty="0" err="1" smtClean="0"/>
              <a:t>a+i</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smtClean="0">
                <a:solidFill>
                  <a:srgbClr val="00B050"/>
                </a:solidFill>
              </a:rPr>
              <a:t>*(</a:t>
            </a:r>
            <a:r>
              <a:rPr lang="en-US" altLang="zh-CN" sz="2800" dirty="0" err="1" smtClean="0">
                <a:solidFill>
                  <a:srgbClr val="00B050"/>
                </a:solidFill>
              </a:rPr>
              <a:t>b+i</a:t>
            </a:r>
            <a:r>
              <a:rPr lang="en-US" altLang="zh-CN" sz="2800" dirty="0" smtClean="0">
                <a:solidFill>
                  <a:srgbClr val="00B050"/>
                </a:solidFill>
              </a:rPr>
              <a:t>)=‘\0’; </a:t>
            </a:r>
            <a:endParaRPr lang="zh-CN" altLang="zh-CN" sz="2800" dirty="0" smtClean="0">
              <a:solidFill>
                <a:srgbClr val="00B050"/>
              </a:solidFill>
            </a:endParaRPr>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(“string a is:%s\</a:t>
            </a:r>
            <a:r>
              <a:rPr lang="en-US" altLang="zh-CN" sz="2800" dirty="0" err="1" smtClean="0"/>
              <a:t>n”,a</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("string b is:");</a:t>
            </a:r>
            <a:endParaRPr lang="zh-CN" altLang="zh-CN" sz="2800" dirty="0" smtClean="0"/>
          </a:p>
          <a:p>
            <a:pPr>
              <a:lnSpc>
                <a:spcPts val="2900"/>
              </a:lnSpc>
              <a:buFont typeface="Wingdings" pitchFamily="2" charset="2"/>
              <a:buNone/>
            </a:pPr>
            <a:r>
              <a:rPr lang="en-US" altLang="zh-CN" sz="2800" dirty="0" smtClean="0"/>
              <a:t>   for(</a:t>
            </a:r>
            <a:r>
              <a:rPr lang="en-US" altLang="zh-CN" sz="2800" dirty="0" err="1" smtClean="0"/>
              <a:t>i</a:t>
            </a:r>
            <a:r>
              <a:rPr lang="en-US" altLang="zh-CN" sz="2800" dirty="0" smtClean="0"/>
              <a:t>=0;b[</a:t>
            </a:r>
            <a:r>
              <a:rPr lang="en-US" altLang="zh-CN" sz="2800" dirty="0" err="1" smtClean="0"/>
              <a:t>i</a:t>
            </a:r>
            <a:r>
              <a:rPr lang="en-US" altLang="zh-CN" sz="2800" dirty="0" smtClean="0"/>
              <a:t>]!='\0';i++)</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a:t>
            </a:r>
            <a:r>
              <a:rPr lang="en-US" altLang="zh-CN" sz="2800" dirty="0" err="1" smtClean="0"/>
              <a:t>c”,b</a:t>
            </a:r>
            <a:r>
              <a:rPr lang="en-US" altLang="zh-CN" sz="2800" dirty="0" smtClean="0"/>
              <a:t>[</a:t>
            </a:r>
            <a:r>
              <a:rPr lang="en-US" altLang="zh-CN" sz="2800" dirty="0" err="1" smtClean="0"/>
              <a:t>i</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("\n");</a:t>
            </a:r>
            <a:endParaRPr lang="zh-CN" altLang="zh-CN" sz="2800" dirty="0" smtClean="0"/>
          </a:p>
        </p:txBody>
      </p:sp>
      <p:sp>
        <p:nvSpPr>
          <p:cNvPr id="8" name="圆角矩形标注 7"/>
          <p:cNvSpPr/>
          <p:nvPr/>
        </p:nvSpPr>
        <p:spPr bwMode="auto">
          <a:xfrm>
            <a:off x="2580468" y="3683277"/>
            <a:ext cx="6286500" cy="714375"/>
          </a:xfrm>
          <a:prstGeom prst="wedgeRoundRectCallout">
            <a:avLst>
              <a:gd name="adj1" fmla="val -22662"/>
              <a:gd name="adj2" fmla="val 836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("string b is:%s\</a:t>
            </a:r>
            <a:r>
              <a:rPr lang="en-US" altLang="zh-CN" sz="2800" b="1" dirty="0" err="1">
                <a:solidFill>
                  <a:srgbClr val="0000CC"/>
                </a:solidFill>
                <a:latin typeface="+mn-lt"/>
                <a:ea typeface="+mn-ea"/>
              </a:rPr>
              <a:t>n“,b</a:t>
            </a:r>
            <a:r>
              <a:rPr lang="en-US" altLang="zh-CN" sz="2800" b="1" dirty="0">
                <a:solidFill>
                  <a:srgbClr val="0000CC"/>
                </a:solidFill>
                <a:latin typeface="+mn-lt"/>
                <a:ea typeface="+mn-ea"/>
              </a:rPr>
              <a:t>);  </a:t>
            </a:r>
          </a:p>
        </p:txBody>
      </p:sp>
      <p:sp>
        <p:nvSpPr>
          <p:cNvPr id="9" name="矩形 8"/>
          <p:cNvSpPr>
            <a:spLocks noChangeArrowheads="1"/>
          </p:cNvSpPr>
          <p:nvPr/>
        </p:nvSpPr>
        <p:spPr bwMode="auto">
          <a:xfrm>
            <a:off x="794530" y="4713735"/>
            <a:ext cx="4929188" cy="178593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ndParaRP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1365" y="5999633"/>
            <a:ext cx="573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31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
        <p:nvSpPr>
          <p:cNvPr id="6" name="内容占位符 2"/>
          <p:cNvSpPr>
            <a:spLocks noGrp="1"/>
          </p:cNvSpPr>
          <p:nvPr>
            <p:ph idx="1"/>
          </p:nvPr>
        </p:nvSpPr>
        <p:spPr>
          <a:xfrm>
            <a:off x="457200" y="1600200"/>
            <a:ext cx="8229600" cy="4277071"/>
          </a:xfrm>
        </p:spPr>
        <p:txBody>
          <a:bodyPr/>
          <a:lstStyle/>
          <a:p>
            <a:pPr>
              <a:lnSpc>
                <a:spcPct val="150000"/>
              </a:lnSpc>
              <a:buFont typeface="Wingdings" pitchFamily="2" charset="2"/>
              <a:buNone/>
            </a:pP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用指针变量来处理</a:t>
            </a:r>
            <a:r>
              <a:rPr lang="zh-CN" altLang="en-US" dirty="0">
                <a:latin typeface="华文楷体" panose="02010600040101010101" pitchFamily="2" charset="-122"/>
                <a:ea typeface="华文楷体" panose="02010600040101010101" pitchFamily="2" charset="-122"/>
              </a:rPr>
              <a:t>上一个</a:t>
            </a:r>
            <a:r>
              <a:rPr lang="zh-CN" altLang="zh-CN" dirty="0" smtClean="0">
                <a:latin typeface="华文楷体" panose="02010600040101010101" pitchFamily="2" charset="-122"/>
                <a:ea typeface="华文楷体" panose="02010600040101010101" pitchFamily="2" charset="-122"/>
              </a:rPr>
              <a:t>问题。</a:t>
            </a:r>
          </a:p>
          <a:p>
            <a:pPr>
              <a:lnSpc>
                <a:spcPct val="150000"/>
              </a:lnSpc>
            </a:pPr>
            <a:r>
              <a:rPr lang="zh-CN" altLang="zh-CN" dirty="0" smtClean="0">
                <a:latin typeface="华文楷体" panose="02010600040101010101" pitchFamily="2" charset="-122"/>
                <a:ea typeface="华文楷体" panose="02010600040101010101" pitchFamily="2" charset="-122"/>
              </a:rPr>
              <a:t>解题思路：定义两个指针变量</a:t>
            </a:r>
            <a:r>
              <a:rPr lang="en-US" altLang="zh-CN" dirty="0" smtClean="0">
                <a:latin typeface="华文楷体" panose="02010600040101010101" pitchFamily="2" charset="-122"/>
                <a:ea typeface="华文楷体" panose="02010600040101010101" pitchFamily="2" charset="-122"/>
              </a:rPr>
              <a:t>p1</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p2</a:t>
            </a:r>
            <a:r>
              <a:rPr lang="zh-CN" altLang="zh-CN" dirty="0" smtClean="0">
                <a:latin typeface="华文楷体" panose="02010600040101010101" pitchFamily="2" charset="-122"/>
                <a:ea typeface="华文楷体" panose="02010600040101010101" pitchFamily="2" charset="-122"/>
              </a:rPr>
              <a:t>，分别指向字符数组</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。改变指针变量</a:t>
            </a:r>
            <a:r>
              <a:rPr lang="en-US" altLang="zh-CN" dirty="0" smtClean="0">
                <a:latin typeface="华文楷体" panose="02010600040101010101" pitchFamily="2" charset="-122"/>
                <a:ea typeface="华文楷体" panose="02010600040101010101" pitchFamily="2" charset="-122"/>
              </a:rPr>
              <a:t>p1</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p2</a:t>
            </a:r>
            <a:r>
              <a:rPr lang="zh-CN" altLang="zh-CN" dirty="0" smtClean="0">
                <a:latin typeface="华文楷体" panose="02010600040101010101" pitchFamily="2" charset="-122"/>
                <a:ea typeface="华文楷体" panose="02010600040101010101" pitchFamily="2" charset="-122"/>
              </a:rPr>
              <a:t>的值，使它们顺序指向数组中的各元素，进行对应元素的复制。</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038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
        <p:nvSpPr>
          <p:cNvPr id="6" name="内容占位符 2"/>
          <p:cNvSpPr>
            <a:spLocks noGrp="1"/>
          </p:cNvSpPr>
          <p:nvPr>
            <p:ph idx="1"/>
          </p:nvPr>
        </p:nvSpPr>
        <p:spPr>
          <a:xfrm>
            <a:off x="417240" y="1906598"/>
            <a:ext cx="8478837" cy="3650729"/>
          </a:xfrm>
        </p:spPr>
        <p:txBody>
          <a:bodyPr/>
          <a:lstStyle/>
          <a:p>
            <a:pPr>
              <a:lnSpc>
                <a:spcPct val="100000"/>
              </a:lnSpc>
              <a:buFont typeface="Wingdings" pitchFamily="2" charset="2"/>
              <a:buNone/>
            </a:pPr>
            <a:r>
              <a:rPr lang="en-US" altLang="zh-CN" sz="2800" dirty="0" smtClean="0"/>
              <a:t>  char a[]="I am a </a:t>
            </a:r>
            <a:r>
              <a:rPr lang="en-US" altLang="zh-CN" sz="2800" dirty="0" err="1" smtClean="0"/>
              <a:t>boy.",b</a:t>
            </a:r>
            <a:r>
              <a:rPr lang="en-US" altLang="zh-CN" sz="2800" dirty="0" smtClean="0"/>
              <a:t>[20],*p1,*p2;</a:t>
            </a:r>
            <a:endParaRPr lang="zh-CN" altLang="zh-CN" sz="2800" dirty="0" smtClean="0"/>
          </a:p>
          <a:p>
            <a:pPr>
              <a:lnSpc>
                <a:spcPct val="100000"/>
              </a:lnSpc>
              <a:buFont typeface="Wingdings" pitchFamily="2" charset="2"/>
              <a:buNone/>
            </a:pPr>
            <a:r>
              <a:rPr lang="en-US" altLang="zh-CN" sz="2800" dirty="0" smtClean="0"/>
              <a:t>  p1=a;  p2=b; </a:t>
            </a:r>
            <a:endParaRPr lang="zh-CN" altLang="zh-CN" sz="2800" dirty="0" smtClean="0"/>
          </a:p>
          <a:p>
            <a:pPr>
              <a:lnSpc>
                <a:spcPct val="100000"/>
              </a:lnSpc>
              <a:buFont typeface="Wingdings" pitchFamily="2" charset="2"/>
              <a:buNone/>
            </a:pPr>
            <a:r>
              <a:rPr lang="en-US" altLang="zh-CN" sz="2800" dirty="0" smtClean="0"/>
              <a:t>  for(   ; *p1!=‘\0’; p1++,p2++) </a:t>
            </a:r>
            <a:endParaRPr lang="zh-CN" altLang="zh-CN" sz="2800" dirty="0" smtClean="0"/>
          </a:p>
          <a:p>
            <a:pPr>
              <a:lnSpc>
                <a:spcPct val="100000"/>
              </a:lnSpc>
              <a:buFont typeface="Wingdings" pitchFamily="2" charset="2"/>
              <a:buNone/>
            </a:pPr>
            <a:r>
              <a:rPr lang="en-US" altLang="zh-CN" sz="2800" dirty="0" smtClean="0"/>
              <a:t>      *p2=*p1; </a:t>
            </a:r>
            <a:endParaRPr lang="zh-CN" altLang="zh-CN" sz="2800" dirty="0" smtClean="0"/>
          </a:p>
          <a:p>
            <a:pPr>
              <a:lnSpc>
                <a:spcPct val="100000"/>
              </a:lnSpc>
              <a:buFont typeface="Wingdings" pitchFamily="2" charset="2"/>
              <a:buNone/>
            </a:pPr>
            <a:r>
              <a:rPr lang="en-US" altLang="zh-CN" sz="2800" dirty="0" smtClean="0"/>
              <a:t>  </a:t>
            </a:r>
            <a:r>
              <a:rPr lang="en-US" altLang="zh-CN" sz="2800" dirty="0" smtClean="0">
                <a:solidFill>
                  <a:srgbClr val="00B050"/>
                </a:solidFill>
              </a:rPr>
              <a:t>*p2=‘\0’; </a:t>
            </a:r>
            <a:endParaRPr lang="zh-CN" altLang="zh-CN" sz="2800" dirty="0" smtClean="0">
              <a:solidFill>
                <a:srgbClr val="00B050"/>
              </a:solidFill>
            </a:endParaRPr>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(“string a is:%s\</a:t>
            </a:r>
            <a:r>
              <a:rPr lang="en-US" altLang="zh-CN" sz="2800" dirty="0" err="1" smtClean="0"/>
              <a:t>n”,a</a:t>
            </a:r>
            <a:r>
              <a:rPr lang="en-US" altLang="zh-CN" sz="2800" dirty="0" smtClean="0"/>
              <a:t>);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(“string b is:%s\</a:t>
            </a:r>
            <a:r>
              <a:rPr lang="en-US" altLang="zh-CN" sz="2800" dirty="0" err="1" smtClean="0"/>
              <a:t>n”,b</a:t>
            </a:r>
            <a:r>
              <a:rPr lang="en-US" altLang="zh-CN" sz="2800" dirty="0" smtClean="0"/>
              <a:t>); </a:t>
            </a:r>
            <a:endParaRPr lang="zh-CN" altLang="zh-CN" sz="2800" dirty="0" smtClean="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5638712"/>
            <a:ext cx="573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77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
        <p:nvSpPr>
          <p:cNvPr id="6" name="Rectangle 3"/>
          <p:cNvSpPr txBox="1">
            <a:spLocks noChangeArrowheads="1"/>
          </p:cNvSpPr>
          <p:nvPr/>
        </p:nvSpPr>
        <p:spPr bwMode="auto">
          <a:xfrm>
            <a:off x="500031" y="1967162"/>
            <a:ext cx="8215313"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latin typeface="华文楷体" panose="02010600040101010101" pitchFamily="2" charset="-122"/>
                <a:ea typeface="华文楷体" panose="02010600040101010101" pitchFamily="2" charset="-122"/>
              </a:rPr>
              <a:t>如果想把一个字符串从一个函数“传递”到另一个函数，可以用地址传递的办法，即用字符数组名作参数，也可以用字符指针变量作参数。</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在被调用的函数中可以改变字符串的内容</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在主调函数中可以引用改变后的字符串。</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590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
        <p:nvSpPr>
          <p:cNvPr id="6" name="Rectangle 3"/>
          <p:cNvSpPr txBox="1">
            <a:spLocks noChangeArrowheads="1"/>
          </p:cNvSpPr>
          <p:nvPr/>
        </p:nvSpPr>
        <p:spPr bwMode="auto">
          <a:xfrm>
            <a:off x="539552" y="2081309"/>
            <a:ext cx="7929563"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en-US" dirty="0" smtClean="0">
                <a:latin typeface="华文楷体" panose="02010600040101010101" pitchFamily="2" charset="-122"/>
                <a:ea typeface="华文楷体" panose="02010600040101010101" pitchFamily="2" charset="-122"/>
              </a:rPr>
              <a:t>例：</a:t>
            </a:r>
            <a:r>
              <a:rPr lang="zh-CN" altLang="zh-CN" dirty="0" smtClean="0">
                <a:latin typeface="华文楷体" panose="02010600040101010101" pitchFamily="2" charset="-122"/>
                <a:ea typeface="华文楷体" panose="02010600040101010101" pitchFamily="2" charset="-122"/>
              </a:rPr>
              <a:t>用函数调用实现字符串的复制。</a:t>
            </a:r>
          </a:p>
          <a:p>
            <a:r>
              <a:rPr lang="zh-CN" altLang="zh-CN" dirty="0" smtClean="0">
                <a:latin typeface="华文楷体" panose="02010600040101010101" pitchFamily="2" charset="-122"/>
                <a:ea typeface="华文楷体" panose="02010600040101010101" pitchFamily="2" charset="-122"/>
              </a:rPr>
              <a:t>解题思路：定义一个函数</a:t>
            </a:r>
            <a:r>
              <a:rPr lang="en-US" altLang="zh-CN" dirty="0" err="1" smtClean="0">
                <a:latin typeface="华文楷体" panose="02010600040101010101" pitchFamily="2" charset="-122"/>
                <a:ea typeface="华文楷体" panose="02010600040101010101" pitchFamily="2" charset="-122"/>
              </a:rPr>
              <a:t>copy_string</a:t>
            </a:r>
            <a:r>
              <a:rPr lang="zh-CN" altLang="zh-CN" dirty="0" smtClean="0">
                <a:latin typeface="华文楷体" panose="02010600040101010101" pitchFamily="2" charset="-122"/>
                <a:ea typeface="华文楷体" panose="02010600040101010101" pitchFamily="2" charset="-122"/>
              </a:rPr>
              <a:t>用来实现字符串复制的功能，在主函数中调用此函数，函数的形参和实参可以分别用字符数组名或字符指针变量。分别编程，以供分析比较。</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3191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
        <p:nvSpPr>
          <p:cNvPr id="6" name="内容占位符 2"/>
          <p:cNvSpPr>
            <a:spLocks noGrp="1"/>
          </p:cNvSpPr>
          <p:nvPr>
            <p:ph idx="1"/>
          </p:nvPr>
        </p:nvSpPr>
        <p:spPr>
          <a:xfrm>
            <a:off x="611560" y="1967162"/>
            <a:ext cx="8208912" cy="4414166"/>
          </a:xfrm>
        </p:spPr>
        <p:txBody>
          <a:bodyPr/>
          <a:lstStyle/>
          <a:p>
            <a:pPr>
              <a:lnSpc>
                <a:spcPts val="3000"/>
              </a:lnSpc>
              <a:buFont typeface="Wingdings" pitchFamily="2" charset="2"/>
              <a:buNone/>
            </a:pPr>
            <a:r>
              <a:rPr lang="en-US" altLang="zh-CN" dirty="0" smtClean="0"/>
              <a:t>(1) </a:t>
            </a:r>
            <a:r>
              <a:rPr lang="zh-CN" altLang="zh-CN" dirty="0" smtClean="0"/>
              <a:t>用字符数组名作为函数参数</a:t>
            </a:r>
          </a:p>
          <a:p>
            <a:pPr>
              <a:lnSpc>
                <a:spcPts val="3000"/>
              </a:lnSpc>
              <a:buFont typeface="Wingdings" pitchFamily="2" charset="2"/>
              <a:buNone/>
            </a:pPr>
            <a:r>
              <a:rPr lang="en-US" altLang="zh-CN" dirty="0" smtClean="0"/>
              <a:t>  </a:t>
            </a:r>
            <a:r>
              <a:rPr lang="en-US" altLang="zh-CN" dirty="0" smtClean="0">
                <a:solidFill>
                  <a:srgbClr val="0000FF"/>
                </a:solidFill>
              </a:rPr>
              <a:t>void </a:t>
            </a:r>
            <a:r>
              <a:rPr lang="en-US" altLang="zh-CN" dirty="0" err="1" smtClean="0">
                <a:solidFill>
                  <a:srgbClr val="0000FF"/>
                </a:solidFill>
              </a:rPr>
              <a:t>copy_string</a:t>
            </a:r>
            <a:r>
              <a:rPr lang="en-US" altLang="zh-CN" dirty="0" smtClean="0">
                <a:solidFill>
                  <a:srgbClr val="0000FF"/>
                </a:solidFill>
              </a:rPr>
              <a:t>(char from[],char to[]);</a:t>
            </a:r>
            <a:endParaRPr lang="zh-CN" altLang="zh-CN" dirty="0" smtClean="0">
              <a:solidFill>
                <a:srgbClr val="0000FF"/>
              </a:solidFill>
            </a:endParaRPr>
          </a:p>
          <a:p>
            <a:pPr>
              <a:lnSpc>
                <a:spcPts val="3000"/>
              </a:lnSpc>
              <a:buFont typeface="Wingdings" pitchFamily="2" charset="2"/>
              <a:buNone/>
            </a:pPr>
            <a:r>
              <a:rPr lang="en-US" altLang="zh-CN" dirty="0" smtClean="0"/>
              <a:t>  char </a:t>
            </a:r>
            <a:r>
              <a:rPr lang="en-US" altLang="zh-CN" dirty="0" smtClean="0">
                <a:solidFill>
                  <a:srgbClr val="9D138D"/>
                </a:solidFill>
              </a:rPr>
              <a:t>a</a:t>
            </a:r>
            <a:r>
              <a:rPr lang="en-US" altLang="zh-CN" dirty="0" smtClean="0"/>
              <a:t>[]="I am a teacher.";</a:t>
            </a:r>
            <a:endParaRPr lang="zh-CN" altLang="zh-CN" dirty="0" smtClean="0"/>
          </a:p>
          <a:p>
            <a:pPr>
              <a:lnSpc>
                <a:spcPts val="3000"/>
              </a:lnSpc>
              <a:buFont typeface="Wingdings" pitchFamily="2" charset="2"/>
              <a:buNone/>
            </a:pPr>
            <a:r>
              <a:rPr lang="en-US" altLang="zh-CN" dirty="0" smtClean="0"/>
              <a:t>  char </a:t>
            </a:r>
            <a:r>
              <a:rPr lang="en-US" altLang="zh-CN" dirty="0" smtClean="0">
                <a:solidFill>
                  <a:srgbClr val="9D138D"/>
                </a:solidFill>
              </a:rPr>
              <a:t>b</a:t>
            </a:r>
            <a:r>
              <a:rPr lang="en-US" altLang="zh-CN" dirty="0" smtClean="0"/>
              <a:t>[]="you are a student.";</a:t>
            </a:r>
            <a:endParaRPr lang="zh-CN" altLang="zh-CN" dirty="0" smtClean="0"/>
          </a:p>
          <a:p>
            <a:pPr>
              <a:lnSpc>
                <a:spcPts val="3000"/>
              </a:lnSpc>
              <a:buFont typeface="Wingdings" pitchFamily="2" charset="2"/>
              <a:buNone/>
            </a:pPr>
            <a:r>
              <a:rPr lang="en-US" altLang="zh-CN" dirty="0" smtClean="0"/>
              <a:t>  </a:t>
            </a:r>
          </a:p>
          <a:p>
            <a:pPr>
              <a:lnSpc>
                <a:spcPts val="3000"/>
              </a:lnSpc>
              <a:buFont typeface="Wingdings" pitchFamily="2" charset="2"/>
              <a:buNone/>
            </a:pPr>
            <a:r>
              <a:rPr lang="en-US" altLang="zh-CN" dirty="0" smtClean="0"/>
              <a:t>  </a:t>
            </a:r>
            <a:r>
              <a:rPr lang="en-US" altLang="zh-CN" dirty="0" err="1" smtClean="0"/>
              <a:t>printf</a:t>
            </a:r>
            <a:r>
              <a:rPr lang="en-US" altLang="zh-CN" dirty="0" smtClean="0"/>
              <a:t>(“a=%s\n b=%s\n",</a:t>
            </a:r>
            <a:r>
              <a:rPr lang="en-US" altLang="zh-CN" dirty="0" err="1" smtClean="0"/>
              <a:t>a,b</a:t>
            </a:r>
            <a:r>
              <a:rPr lang="en-US" altLang="zh-CN" dirty="0" smtClean="0"/>
              <a:t>);</a:t>
            </a:r>
            <a:endParaRPr lang="zh-CN" altLang="zh-CN" dirty="0" smtClean="0"/>
          </a:p>
          <a:p>
            <a:pPr>
              <a:lnSpc>
                <a:spcPts val="3000"/>
              </a:lnSpc>
              <a:buFont typeface="Wingdings" pitchFamily="2" charset="2"/>
              <a:buNone/>
            </a:pPr>
            <a:r>
              <a:rPr lang="en-US" altLang="zh-CN" dirty="0" smtClean="0"/>
              <a:t>  </a:t>
            </a:r>
            <a:r>
              <a:rPr lang="en-US" altLang="zh-CN" dirty="0" err="1" smtClean="0"/>
              <a:t>printf</a:t>
            </a:r>
            <a:r>
              <a:rPr lang="en-US" altLang="zh-CN" dirty="0" smtClean="0"/>
              <a:t>("copy string a to string b:\n");</a:t>
            </a:r>
            <a:endParaRPr lang="zh-CN" altLang="zh-CN" dirty="0" smtClean="0"/>
          </a:p>
          <a:p>
            <a:pPr>
              <a:lnSpc>
                <a:spcPts val="3000"/>
              </a:lnSpc>
              <a:buFont typeface="Wingdings" pitchFamily="2" charset="2"/>
              <a:buNone/>
            </a:pPr>
            <a:r>
              <a:rPr lang="en-US" altLang="zh-CN" dirty="0" smtClean="0"/>
              <a:t>  </a:t>
            </a:r>
            <a:r>
              <a:rPr lang="en-US" altLang="zh-CN" dirty="0" err="1" smtClean="0"/>
              <a:t>copy_string</a:t>
            </a:r>
            <a:r>
              <a:rPr lang="en-US" altLang="zh-CN" dirty="0" smtClean="0"/>
              <a:t>(</a:t>
            </a:r>
            <a:r>
              <a:rPr lang="en-US" altLang="zh-CN" dirty="0" err="1" smtClean="0">
                <a:solidFill>
                  <a:srgbClr val="9D138D"/>
                </a:solidFill>
              </a:rPr>
              <a:t>a</a:t>
            </a:r>
            <a:r>
              <a:rPr lang="en-US" altLang="zh-CN" dirty="0" err="1" smtClean="0"/>
              <a:t>,</a:t>
            </a:r>
            <a:r>
              <a:rPr lang="en-US" altLang="zh-CN" dirty="0" err="1" smtClean="0">
                <a:solidFill>
                  <a:srgbClr val="9D138D"/>
                </a:solidFill>
              </a:rPr>
              <a:t>b</a:t>
            </a:r>
            <a:r>
              <a:rPr lang="en-US" altLang="zh-CN" dirty="0" smtClean="0"/>
              <a:t>); </a:t>
            </a:r>
            <a:endParaRPr lang="zh-CN" altLang="zh-CN" dirty="0" smtClean="0"/>
          </a:p>
          <a:p>
            <a:pPr>
              <a:lnSpc>
                <a:spcPts val="3000"/>
              </a:lnSpc>
              <a:buFont typeface="Wingdings" pitchFamily="2" charset="2"/>
              <a:buNone/>
            </a:pPr>
            <a:r>
              <a:rPr lang="en-US" altLang="zh-CN" dirty="0" smtClean="0"/>
              <a:t>  </a:t>
            </a:r>
            <a:r>
              <a:rPr lang="en-US" altLang="zh-CN" dirty="0" err="1" smtClean="0"/>
              <a:t>printf</a:t>
            </a:r>
            <a:r>
              <a:rPr lang="en-US" altLang="zh-CN" dirty="0" smtClean="0"/>
              <a:t>(“a=%s\</a:t>
            </a:r>
            <a:r>
              <a:rPr lang="en-US" altLang="zh-CN" dirty="0" err="1" smtClean="0"/>
              <a:t>nb</a:t>
            </a:r>
            <a:r>
              <a:rPr lang="en-US" altLang="zh-CN" dirty="0" smtClean="0"/>
              <a:t>=%s\n",</a:t>
            </a:r>
            <a:r>
              <a:rPr lang="en-US" altLang="zh-CN" dirty="0" err="1" smtClean="0"/>
              <a:t>a,b</a:t>
            </a:r>
            <a:r>
              <a:rPr lang="en-US" altLang="zh-CN" dirty="0" smtClean="0"/>
              <a:t>);  </a:t>
            </a:r>
            <a:endParaRPr lang="zh-CN" altLang="zh-CN" dirty="0" smtClean="0"/>
          </a:p>
          <a:p>
            <a:pPr>
              <a:lnSpc>
                <a:spcPts val="3000"/>
              </a:lnSpc>
              <a:buFont typeface="Wingdings" pitchFamily="2" charset="2"/>
              <a:buNone/>
            </a:pPr>
            <a:r>
              <a:rPr lang="en-US" altLang="zh-CN" dirty="0" smtClean="0"/>
              <a:t> </a:t>
            </a:r>
            <a:endParaRPr lang="zh-CN" altLang="zh-CN" dirty="0" smtClean="0"/>
          </a:p>
          <a:p>
            <a:pPr>
              <a:lnSpc>
                <a:spcPts val="3000"/>
              </a:lnSpc>
              <a:buFont typeface="Wingdings" pitchFamily="2" charset="2"/>
              <a:buNone/>
            </a:pPr>
            <a:endParaRPr lang="zh-CN" altLang="en-US" dirty="0" smtClean="0"/>
          </a:p>
        </p:txBody>
      </p:sp>
    </p:spTree>
    <p:extLst>
      <p:ext uri="{BB962C8B-B14F-4D97-AF65-F5344CB8AC3E}">
        <p14:creationId xmlns:p14="http://schemas.microsoft.com/office/powerpoint/2010/main" val="107453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
        <p:nvSpPr>
          <p:cNvPr id="6" name="内容占位符 2"/>
          <p:cNvSpPr>
            <a:spLocks noGrp="1"/>
          </p:cNvSpPr>
          <p:nvPr>
            <p:ph idx="1"/>
          </p:nvPr>
        </p:nvSpPr>
        <p:spPr>
          <a:xfrm>
            <a:off x="611560" y="2079718"/>
            <a:ext cx="6365197" cy="4286250"/>
          </a:xfrm>
        </p:spPr>
        <p:txBody>
          <a:bodyPr/>
          <a:lstStyle/>
          <a:p>
            <a:pPr>
              <a:lnSpc>
                <a:spcPct val="100000"/>
              </a:lnSpc>
              <a:buFont typeface="Wingdings" pitchFamily="2" charset="2"/>
              <a:buNone/>
            </a:pPr>
            <a:r>
              <a:rPr lang="en-US" altLang="zh-CN" sz="2800" dirty="0" smtClean="0"/>
              <a:t>void </a:t>
            </a:r>
            <a:r>
              <a:rPr lang="en-US" altLang="zh-CN" sz="2800" dirty="0" err="1" smtClean="0"/>
              <a:t>copy_string</a:t>
            </a:r>
            <a:r>
              <a:rPr lang="en-US" altLang="zh-CN" sz="2800" dirty="0" smtClean="0"/>
              <a:t>(char from[], char to[]) </a:t>
            </a:r>
            <a:r>
              <a:rPr lang="zh-CN" altLang="zh-CN" sz="2800" dirty="0" smtClean="0"/>
              <a:t> </a:t>
            </a:r>
          </a:p>
          <a:p>
            <a:pPr>
              <a:lnSpc>
                <a:spcPct val="1000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=0;</a:t>
            </a:r>
            <a:endParaRPr lang="zh-CN" altLang="zh-CN" sz="2800" dirty="0" smtClean="0"/>
          </a:p>
          <a:p>
            <a:pPr>
              <a:lnSpc>
                <a:spcPct val="100000"/>
              </a:lnSpc>
              <a:buFont typeface="Wingdings" pitchFamily="2" charset="2"/>
              <a:buNone/>
            </a:pPr>
            <a:r>
              <a:rPr lang="en-US" altLang="zh-CN" sz="2800" dirty="0" smtClean="0"/>
              <a:t>   while(from[</a:t>
            </a:r>
            <a:r>
              <a:rPr lang="en-US" altLang="zh-CN" sz="2800" dirty="0" err="1" smtClean="0"/>
              <a:t>i</a:t>
            </a:r>
            <a:r>
              <a:rPr lang="en-US" altLang="zh-CN" sz="2800" dirty="0" smtClean="0"/>
              <a:t>]!='\0')</a:t>
            </a:r>
            <a:endParaRPr lang="zh-CN" altLang="zh-CN" sz="2800" dirty="0" smtClean="0"/>
          </a:p>
          <a:p>
            <a:pPr>
              <a:lnSpc>
                <a:spcPct val="100000"/>
              </a:lnSpc>
              <a:buFont typeface="Wingdings" pitchFamily="2" charset="2"/>
              <a:buNone/>
            </a:pPr>
            <a:r>
              <a:rPr lang="en-US" altLang="zh-CN" sz="2800" dirty="0" smtClean="0"/>
              <a:t>   {   to[</a:t>
            </a:r>
            <a:r>
              <a:rPr lang="en-US" altLang="zh-CN" sz="2800" dirty="0" err="1" smtClean="0"/>
              <a:t>i</a:t>
            </a:r>
            <a:r>
              <a:rPr lang="en-US" altLang="zh-CN" sz="2800" dirty="0" smtClean="0"/>
              <a:t>]=from[</a:t>
            </a:r>
            <a:r>
              <a:rPr lang="en-US" altLang="zh-CN" sz="2800" dirty="0" err="1" smtClean="0"/>
              <a:t>i</a:t>
            </a:r>
            <a:r>
              <a:rPr lang="en-US" altLang="zh-CN" sz="2800" dirty="0" smtClean="0"/>
              <a:t>];</a:t>
            </a:r>
          </a:p>
          <a:p>
            <a:pPr>
              <a:lnSpc>
                <a:spcPct val="100000"/>
              </a:lnSpc>
              <a:buFont typeface="Wingdings" pitchFamily="2" charset="2"/>
              <a:buNone/>
            </a:pPr>
            <a:r>
              <a:rPr lang="en-US" altLang="zh-CN" sz="2800" dirty="0" smtClean="0"/>
              <a:t>        </a:t>
            </a:r>
            <a:r>
              <a:rPr lang="en-US" altLang="zh-CN" sz="2800" dirty="0" err="1" smtClean="0"/>
              <a:t>i</a:t>
            </a:r>
            <a:r>
              <a:rPr lang="en-US" altLang="zh-CN" sz="2800" dirty="0" smtClean="0"/>
              <a:t>++;</a:t>
            </a:r>
          </a:p>
          <a:p>
            <a:pPr>
              <a:lnSpc>
                <a:spcPct val="100000"/>
              </a:lnSpc>
              <a:buFont typeface="Wingdings" pitchFamily="2" charset="2"/>
              <a:buNone/>
            </a:pPr>
            <a:r>
              <a:rPr lang="en-US" altLang="zh-CN" sz="2800" dirty="0" smtClean="0"/>
              <a:t>    }</a:t>
            </a:r>
            <a:endParaRPr lang="zh-CN" altLang="zh-CN" sz="2800" dirty="0" smtClean="0"/>
          </a:p>
          <a:p>
            <a:pPr>
              <a:lnSpc>
                <a:spcPct val="100000"/>
              </a:lnSpc>
              <a:buFont typeface="Wingdings" pitchFamily="2" charset="2"/>
              <a:buNone/>
            </a:pPr>
            <a:r>
              <a:rPr lang="en-US" altLang="zh-CN" sz="2800" dirty="0" smtClean="0"/>
              <a:t>    to[</a:t>
            </a:r>
            <a:r>
              <a:rPr lang="en-US" altLang="zh-CN" sz="2800" dirty="0" err="1" smtClean="0"/>
              <a:t>i</a:t>
            </a:r>
            <a:r>
              <a:rPr lang="en-US" altLang="zh-CN" sz="2800" dirty="0" smtClean="0"/>
              <a:t>]='\0';</a:t>
            </a:r>
            <a:endParaRPr lang="zh-CN" altLang="zh-CN" sz="2800" dirty="0" smtClean="0"/>
          </a:p>
          <a:p>
            <a:pPr>
              <a:lnSpc>
                <a:spcPct val="100000"/>
              </a:lnSpc>
              <a:buFont typeface="Wingdings" pitchFamily="2" charset="2"/>
              <a:buNone/>
            </a:pPr>
            <a:r>
              <a:rPr lang="en-US" altLang="zh-CN" sz="2800" dirty="0" smtClean="0"/>
              <a:t>}</a:t>
            </a:r>
            <a:endParaRPr lang="zh-CN" altLang="zh-CN" sz="2800" dirty="0" smtClean="0"/>
          </a:p>
          <a:p>
            <a:pPr>
              <a:lnSpc>
                <a:spcPct val="100000"/>
              </a:lnSpc>
              <a:buFont typeface="Wingdings" pitchFamily="2" charset="2"/>
              <a:buNone/>
            </a:pPr>
            <a:endParaRPr lang="zh-CN" altLang="en-US" sz="2800" dirty="0" smtClean="0"/>
          </a:p>
        </p:txBody>
      </p:sp>
      <p:grpSp>
        <p:nvGrpSpPr>
          <p:cNvPr id="7" name="组合 7"/>
          <p:cNvGrpSpPr>
            <a:grpSpLocks/>
          </p:cNvGrpSpPr>
          <p:nvPr/>
        </p:nvGrpSpPr>
        <p:grpSpPr bwMode="auto">
          <a:xfrm>
            <a:off x="3635896" y="4611176"/>
            <a:ext cx="5143500" cy="2000250"/>
            <a:chOff x="3559343" y="4000504"/>
            <a:chExt cx="4941748" cy="1714512"/>
          </a:xfrm>
        </p:grpSpPr>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6578" y="5072073"/>
              <a:ext cx="1714512" cy="64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67" y="4000504"/>
              <a:ext cx="3454073" cy="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9343" y="4714884"/>
              <a:ext cx="4941748"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68" y="5072074"/>
              <a:ext cx="3269428" cy="6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453" y="4000504"/>
              <a:ext cx="1571637"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8519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
        <p:nvSpPr>
          <p:cNvPr id="6" name="内容占位符 2"/>
          <p:cNvSpPr>
            <a:spLocks noGrp="1"/>
          </p:cNvSpPr>
          <p:nvPr>
            <p:ph idx="1"/>
          </p:nvPr>
        </p:nvSpPr>
        <p:spPr>
          <a:xfrm>
            <a:off x="539552" y="1967162"/>
            <a:ext cx="7500937" cy="3104108"/>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用字符型指针变量作实参</a:t>
            </a:r>
          </a:p>
          <a:p>
            <a:r>
              <a:rPr lang="en-US" altLang="zh-CN" dirty="0" err="1" smtClean="0">
                <a:latin typeface="华文楷体" panose="02010600040101010101" pitchFamily="2" charset="-122"/>
                <a:ea typeface="华文楷体" panose="02010600040101010101" pitchFamily="2" charset="-122"/>
              </a:rPr>
              <a:t>copy_string</a:t>
            </a:r>
            <a:r>
              <a:rPr lang="zh-CN" altLang="zh-CN" dirty="0" smtClean="0">
                <a:latin typeface="华文楷体" panose="02010600040101010101" pitchFamily="2" charset="-122"/>
                <a:ea typeface="华文楷体" panose="02010600040101010101" pitchFamily="2" charset="-122"/>
              </a:rPr>
              <a:t>不变，在</a:t>
            </a:r>
            <a:r>
              <a:rPr lang="en-US" altLang="zh-CN" dirty="0" smtClean="0">
                <a:latin typeface="华文楷体" panose="02010600040101010101" pitchFamily="2" charset="-122"/>
                <a:ea typeface="华文楷体" panose="02010600040101010101" pitchFamily="2" charset="-122"/>
              </a:rPr>
              <a:t>main</a:t>
            </a:r>
            <a:r>
              <a:rPr lang="zh-CN" altLang="zh-CN" dirty="0" smtClean="0">
                <a:latin typeface="华文楷体" panose="02010600040101010101" pitchFamily="2" charset="-122"/>
                <a:ea typeface="华文楷体" panose="02010600040101010101" pitchFamily="2" charset="-122"/>
              </a:rPr>
              <a:t>函数中定义字符指针变量</a:t>
            </a:r>
            <a:r>
              <a:rPr lang="en-US" altLang="zh-CN" dirty="0" smtClean="0">
                <a:latin typeface="华文楷体" panose="02010600040101010101" pitchFamily="2" charset="-122"/>
                <a:ea typeface="华文楷体" panose="02010600040101010101" pitchFamily="2" charset="-122"/>
              </a:rPr>
              <a:t>from</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to</a:t>
            </a:r>
            <a:r>
              <a:rPr lang="zh-CN" altLang="zh-CN" dirty="0" smtClean="0">
                <a:latin typeface="华文楷体" panose="02010600040101010101" pitchFamily="2" charset="-122"/>
                <a:ea typeface="华文楷体" panose="02010600040101010101" pitchFamily="2" charset="-122"/>
              </a:rPr>
              <a:t>，分别指向两个字符数组</a:t>
            </a:r>
            <a:r>
              <a:rPr lang="en-US" altLang="zh-CN" dirty="0" err="1" smtClean="0">
                <a:latin typeface="华文楷体" panose="02010600040101010101" pitchFamily="2" charset="-122"/>
                <a:ea typeface="华文楷体" panose="02010600040101010101" pitchFamily="2" charset="-122"/>
              </a:rPr>
              <a:t>a,b</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仅需要修改主函数代码</a:t>
            </a:r>
          </a:p>
        </p:txBody>
      </p:sp>
    </p:spTree>
    <p:extLst>
      <p:ext uri="{BB962C8B-B14F-4D97-AF65-F5344CB8AC3E}">
        <p14:creationId xmlns:p14="http://schemas.microsoft.com/office/powerpoint/2010/main" val="377222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指针</a:t>
            </a:r>
            <a:endParaRPr lang="zh-CN" altLang="en-US" sz="2800" dirty="0"/>
          </a:p>
        </p:txBody>
      </p:sp>
      <p:grpSp>
        <p:nvGrpSpPr>
          <p:cNvPr id="9" name="Group 199"/>
          <p:cNvGrpSpPr>
            <a:grpSpLocks/>
          </p:cNvGrpSpPr>
          <p:nvPr/>
        </p:nvGrpSpPr>
        <p:grpSpPr bwMode="auto">
          <a:xfrm>
            <a:off x="1835150" y="159516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1958" y="1322"/>
              <a:ext cx="2152"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通过指针引用字符串</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53020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71" y="1871"/>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函数指针</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grpSp>
        <p:nvGrpSpPr>
          <p:cNvPr id="26" name="Group 199"/>
          <p:cNvGrpSpPr>
            <a:grpSpLocks/>
          </p:cNvGrpSpPr>
          <p:nvPr/>
        </p:nvGrpSpPr>
        <p:grpSpPr bwMode="auto">
          <a:xfrm>
            <a:off x="1835150" y="3484984"/>
            <a:ext cx="5410200" cy="665162"/>
            <a:chOff x="1152" y="1275"/>
            <a:chExt cx="3408" cy="419"/>
          </a:xfrm>
        </p:grpSpPr>
        <p:grpSp>
          <p:nvGrpSpPr>
            <p:cNvPr id="27" name="Group 200"/>
            <p:cNvGrpSpPr>
              <a:grpSpLocks/>
            </p:cNvGrpSpPr>
            <p:nvPr/>
          </p:nvGrpSpPr>
          <p:grpSpPr bwMode="auto">
            <a:xfrm>
              <a:off x="1152" y="1275"/>
              <a:ext cx="480" cy="419"/>
              <a:chOff x="1110" y="2656"/>
              <a:chExt cx="1549" cy="1351"/>
            </a:xfrm>
          </p:grpSpPr>
          <p:sp>
            <p:nvSpPr>
              <p:cNvPr id="31"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28"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05"/>
            <p:cNvSpPr txBox="1">
              <a:spLocks noChangeArrowheads="1"/>
            </p:cNvSpPr>
            <p:nvPr/>
          </p:nvSpPr>
          <p:spPr bwMode="auto">
            <a:xfrm>
              <a:off x="2014" y="1316"/>
              <a:ext cx="1926"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返回指针值的函数</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3</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grpSp>
        <p:nvGrpSpPr>
          <p:cNvPr id="34" name="Group 207"/>
          <p:cNvGrpSpPr>
            <a:grpSpLocks/>
          </p:cNvGrpSpPr>
          <p:nvPr/>
        </p:nvGrpSpPr>
        <p:grpSpPr bwMode="auto">
          <a:xfrm>
            <a:off x="1835150" y="4420021"/>
            <a:ext cx="5410200" cy="665163"/>
            <a:chOff x="1152" y="1851"/>
            <a:chExt cx="3408" cy="419"/>
          </a:xfrm>
        </p:grpSpPr>
        <p:grpSp>
          <p:nvGrpSpPr>
            <p:cNvPr id="35" name="Group 208"/>
            <p:cNvGrpSpPr>
              <a:grpSpLocks/>
            </p:cNvGrpSpPr>
            <p:nvPr/>
          </p:nvGrpSpPr>
          <p:grpSpPr bwMode="auto">
            <a:xfrm>
              <a:off x="1152" y="1851"/>
              <a:ext cx="480" cy="419"/>
              <a:chOff x="3174" y="2656"/>
              <a:chExt cx="1549" cy="1351"/>
            </a:xfrm>
          </p:grpSpPr>
          <p:sp>
            <p:nvSpPr>
              <p:cNvPr id="39"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13"/>
            <p:cNvSpPr txBox="1">
              <a:spLocks noChangeArrowheads="1"/>
            </p:cNvSpPr>
            <p:nvPr/>
          </p:nvSpPr>
          <p:spPr bwMode="auto">
            <a:xfrm>
              <a:off x="2031" y="1869"/>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zh-CN" altLang="en-US" sz="28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4</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
        <p:nvSpPr>
          <p:cNvPr id="6" name="内容占位符 2"/>
          <p:cNvSpPr>
            <a:spLocks noGrp="1"/>
          </p:cNvSpPr>
          <p:nvPr>
            <p:ph idx="1"/>
          </p:nvPr>
        </p:nvSpPr>
        <p:spPr>
          <a:xfrm>
            <a:off x="611560" y="2132856"/>
            <a:ext cx="6662514" cy="3867894"/>
          </a:xfrm>
        </p:spPr>
        <p:txBody>
          <a:bodyPr/>
          <a:lstStyle/>
          <a:p>
            <a:pPr>
              <a:lnSpc>
                <a:spcPts val="2900"/>
              </a:lnSpc>
              <a:buFont typeface="Wingdings" pitchFamily="2" charset="2"/>
              <a:buNone/>
            </a:pPr>
            <a:r>
              <a:rPr lang="en-US" altLang="zh-CN" sz="2800" dirty="0" smtClean="0"/>
              <a:t>  void </a:t>
            </a:r>
            <a:r>
              <a:rPr lang="en-US" altLang="zh-CN" sz="2800" dirty="0" err="1" smtClean="0"/>
              <a:t>copy_string</a:t>
            </a:r>
            <a:r>
              <a:rPr lang="en-US" altLang="zh-CN" sz="2800" dirty="0" smtClean="0"/>
              <a:t>(char from[], char to[]); </a:t>
            </a:r>
            <a:endParaRPr lang="zh-CN" altLang="zh-CN" sz="2800" dirty="0" smtClean="0"/>
          </a:p>
          <a:p>
            <a:pPr>
              <a:lnSpc>
                <a:spcPts val="2900"/>
              </a:lnSpc>
              <a:buFont typeface="Wingdings" pitchFamily="2" charset="2"/>
              <a:buNone/>
            </a:pPr>
            <a:r>
              <a:rPr lang="en-US" altLang="zh-CN" sz="2800" dirty="0" smtClean="0"/>
              <a:t>  char a[]=“I am a teacher.”; </a:t>
            </a:r>
            <a:endParaRPr lang="zh-CN" altLang="zh-CN" sz="2800" dirty="0" smtClean="0"/>
          </a:p>
          <a:p>
            <a:pPr>
              <a:lnSpc>
                <a:spcPts val="2900"/>
              </a:lnSpc>
              <a:buFont typeface="Wingdings" pitchFamily="2" charset="2"/>
              <a:buNone/>
            </a:pPr>
            <a:r>
              <a:rPr lang="en-US" altLang="zh-CN" sz="2800" dirty="0" smtClean="0"/>
              <a:t>  char b[]=“you are a student.”; </a:t>
            </a:r>
            <a:endParaRPr lang="zh-CN" altLang="zh-CN" sz="2800" dirty="0" smtClean="0"/>
          </a:p>
          <a:p>
            <a:pPr>
              <a:lnSpc>
                <a:spcPts val="2900"/>
              </a:lnSpc>
              <a:buFont typeface="Wingdings" pitchFamily="2" charset="2"/>
              <a:buNone/>
            </a:pPr>
            <a:r>
              <a:rPr lang="en-US" altLang="zh-CN" sz="2800" dirty="0" smtClean="0"/>
              <a:t>  char *</a:t>
            </a:r>
            <a:r>
              <a:rPr lang="en-US" altLang="zh-CN" sz="2800" dirty="0" smtClean="0">
                <a:solidFill>
                  <a:srgbClr val="9D138D"/>
                </a:solidFill>
              </a:rPr>
              <a:t>from</a:t>
            </a:r>
            <a:r>
              <a:rPr lang="en-US" altLang="zh-CN" sz="2800" dirty="0" smtClean="0"/>
              <a:t>=a,*</a:t>
            </a:r>
            <a:r>
              <a:rPr lang="en-US" altLang="zh-CN" sz="2800" dirty="0" smtClean="0">
                <a:solidFill>
                  <a:srgbClr val="9D138D"/>
                </a:solidFill>
              </a:rPr>
              <a:t>to</a:t>
            </a:r>
            <a:r>
              <a:rPr lang="en-US" altLang="zh-CN" sz="2800" dirty="0" smtClean="0"/>
              <a:t>=b; </a:t>
            </a:r>
            <a:r>
              <a:rPr lang="zh-CN" altLang="zh-CN" sz="2800" dirty="0" smtClean="0"/>
              <a:t> </a:t>
            </a:r>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(“a=%s\</a:t>
            </a:r>
            <a:r>
              <a:rPr lang="en-US" altLang="zh-CN" sz="2800" dirty="0" err="1" smtClean="0"/>
              <a:t>nb</a:t>
            </a:r>
            <a:r>
              <a:rPr lang="en-US" altLang="zh-CN" sz="2800" dirty="0" smtClean="0"/>
              <a:t>=%s\n",</a:t>
            </a:r>
            <a:r>
              <a:rPr lang="en-US" altLang="zh-CN" sz="2800" dirty="0" err="1" smtClean="0"/>
              <a:t>a,b</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a:t>
            </a:r>
            <a:r>
              <a:rPr lang="en-US" altLang="zh-CN" sz="2800" dirty="0" err="1" smtClean="0"/>
              <a:t>ncopy</a:t>
            </a:r>
            <a:r>
              <a:rPr lang="en-US" altLang="zh-CN" sz="2800" dirty="0" smtClean="0"/>
              <a:t> string a to string b:\n");</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copy_string</a:t>
            </a:r>
            <a:r>
              <a:rPr lang="en-US" altLang="zh-CN" sz="2800" dirty="0" smtClean="0"/>
              <a:t>(</a:t>
            </a:r>
            <a:r>
              <a:rPr lang="en-US" altLang="zh-CN" sz="2800" dirty="0" err="1" smtClean="0">
                <a:solidFill>
                  <a:srgbClr val="9D138D"/>
                </a:solidFill>
              </a:rPr>
              <a:t>from</a:t>
            </a:r>
            <a:r>
              <a:rPr lang="en-US" altLang="zh-CN" sz="2800" dirty="0" err="1" smtClean="0"/>
              <a:t>,</a:t>
            </a:r>
            <a:r>
              <a:rPr lang="en-US" altLang="zh-CN" sz="2800" dirty="0" err="1" smtClean="0">
                <a:solidFill>
                  <a:srgbClr val="9D138D"/>
                </a:solidFill>
              </a:rPr>
              <a:t>to</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(“a=%s\</a:t>
            </a:r>
            <a:r>
              <a:rPr lang="en-US" altLang="zh-CN" sz="2800" dirty="0" err="1" smtClean="0"/>
              <a:t>nb</a:t>
            </a:r>
            <a:r>
              <a:rPr lang="en-US" altLang="zh-CN" sz="2800" dirty="0" smtClean="0"/>
              <a:t>=%s\n",</a:t>
            </a:r>
            <a:r>
              <a:rPr lang="en-US" altLang="zh-CN" sz="2800" dirty="0" err="1" smtClean="0"/>
              <a:t>a,b</a:t>
            </a:r>
            <a:r>
              <a:rPr lang="en-US" altLang="zh-CN" sz="2800" dirty="0" smtClean="0"/>
              <a:t>);  </a:t>
            </a:r>
            <a:endParaRPr lang="zh-CN" altLang="zh-CN" sz="2800" dirty="0" smtClean="0"/>
          </a:p>
        </p:txBody>
      </p:sp>
    </p:spTree>
    <p:extLst>
      <p:ext uri="{BB962C8B-B14F-4D97-AF65-F5344CB8AC3E}">
        <p14:creationId xmlns:p14="http://schemas.microsoft.com/office/powerpoint/2010/main" val="211164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
        <p:nvSpPr>
          <p:cNvPr id="6" name="Rectangle 3"/>
          <p:cNvSpPr txBox="1">
            <a:spLocks noChangeArrowheads="1"/>
          </p:cNvSpPr>
          <p:nvPr/>
        </p:nvSpPr>
        <p:spPr bwMode="auto">
          <a:xfrm>
            <a:off x="417240" y="1828499"/>
            <a:ext cx="7929563" cy="347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dirty="0" smtClean="0">
                <a:latin typeface="华文楷体" panose="02010600040101010101" pitchFamily="2" charset="-122"/>
                <a:ea typeface="华文楷体" panose="02010600040101010101" pitchFamily="2" charset="-122"/>
              </a:rPr>
              <a:t>用字符数组和字符指针变量都能实现字符串的存储和运算，但它们二者之间是有区别的，不应混为一谈，主要有以下几点。</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(1) </a:t>
            </a:r>
            <a:r>
              <a:rPr lang="zh-CN" altLang="zh-CN" dirty="0" smtClean="0">
                <a:latin typeface="华文楷体" panose="02010600040101010101" pitchFamily="2" charset="-122"/>
                <a:ea typeface="华文楷体" panose="02010600040101010101" pitchFamily="2" charset="-122"/>
              </a:rPr>
              <a:t>字符数组由若干个元素组成，每个元素中放一个字符，而字符指针变量中存放的是地址（字符串第</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个字符的地址），决不是将字符串放到字符指针变量中。</a:t>
            </a:r>
          </a:p>
        </p:txBody>
      </p:sp>
    </p:spTree>
    <p:extLst>
      <p:ext uri="{BB962C8B-B14F-4D97-AF65-F5344CB8AC3E}">
        <p14:creationId xmlns:p14="http://schemas.microsoft.com/office/powerpoint/2010/main" val="270026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22</a:t>
            </a:fld>
            <a:endParaRPr lang="en-US" altLang="zh-CN"/>
          </a:p>
        </p:txBody>
      </p:sp>
      <p:sp>
        <p:nvSpPr>
          <p:cNvPr id="6" name="Rectangle 3"/>
          <p:cNvSpPr txBox="1">
            <a:spLocks noChangeArrowheads="1"/>
          </p:cNvSpPr>
          <p:nvPr/>
        </p:nvSpPr>
        <p:spPr bwMode="auto">
          <a:xfrm>
            <a:off x="467544" y="1792288"/>
            <a:ext cx="7929563" cy="48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(2) </a:t>
            </a:r>
            <a:r>
              <a:rPr lang="zh-CN" altLang="zh-CN" dirty="0" smtClean="0">
                <a:latin typeface="华文楷体" panose="02010600040101010101" pitchFamily="2" charset="-122"/>
                <a:ea typeface="华文楷体" panose="02010600040101010101" pitchFamily="2" charset="-122"/>
              </a:rPr>
              <a:t>赋值方式。可以对字符指针变量赋值，但不能对数组名赋值。</a:t>
            </a:r>
            <a:endParaRPr lang="en-US" altLang="zh-CN"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char *a;  a=”I love China!”;   </a:t>
            </a:r>
            <a:r>
              <a:rPr lang="zh-CN" altLang="en-US" dirty="0" smtClean="0">
                <a:solidFill>
                  <a:srgbClr val="FF0000"/>
                </a:solidFill>
                <a:latin typeface="华文楷体" panose="02010600040101010101" pitchFamily="2" charset="-122"/>
                <a:ea typeface="华文楷体" panose="02010600040101010101" pitchFamily="2" charset="-122"/>
              </a:rPr>
              <a:t>对</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char </a:t>
            </a:r>
            <a:r>
              <a:rPr lang="en-US" altLang="zh-CN" dirty="0" err="1" smtClean="0">
                <a:latin typeface="华文楷体" panose="02010600040101010101" pitchFamily="2" charset="-122"/>
                <a:ea typeface="华文楷体" panose="02010600040101010101" pitchFamily="2" charset="-122"/>
              </a:rPr>
              <a:t>str</a:t>
            </a:r>
            <a:r>
              <a:rPr lang="en-US" altLang="zh-CN" dirty="0" smtClean="0">
                <a:latin typeface="华文楷体" panose="02010600040101010101" pitchFamily="2" charset="-122"/>
                <a:ea typeface="华文楷体" panose="02010600040101010101" pitchFamily="2" charset="-122"/>
              </a:rPr>
              <a:t>[14]; </a:t>
            </a:r>
            <a:r>
              <a:rPr lang="en-US" altLang="zh-CN" dirty="0" err="1" smtClean="0">
                <a:latin typeface="华文楷体" panose="02010600040101010101" pitchFamily="2" charset="-122"/>
                <a:ea typeface="华文楷体" panose="02010600040101010101" pitchFamily="2" charset="-122"/>
              </a:rPr>
              <a:t>str</a:t>
            </a:r>
            <a:r>
              <a:rPr lang="en-US" altLang="zh-CN" dirty="0" smtClean="0">
                <a:latin typeface="华文楷体" panose="02010600040101010101" pitchFamily="2" charset="-122"/>
                <a:ea typeface="华文楷体" panose="02010600040101010101" pitchFamily="2" charset="-122"/>
              </a:rPr>
              <a:t>[0]=’I’;   </a:t>
            </a:r>
            <a:r>
              <a:rPr lang="zh-CN" altLang="en-US" dirty="0" smtClean="0">
                <a:solidFill>
                  <a:srgbClr val="FF0000"/>
                </a:solidFill>
                <a:latin typeface="华文楷体" panose="02010600040101010101" pitchFamily="2" charset="-122"/>
                <a:ea typeface="华文楷体" panose="02010600040101010101" pitchFamily="2" charset="-122"/>
              </a:rPr>
              <a:t>对</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char </a:t>
            </a:r>
            <a:r>
              <a:rPr lang="en-US" altLang="zh-CN" dirty="0" err="1" smtClean="0">
                <a:latin typeface="华文楷体" panose="02010600040101010101" pitchFamily="2" charset="-122"/>
                <a:ea typeface="华文楷体" panose="02010600040101010101" pitchFamily="2" charset="-122"/>
              </a:rPr>
              <a:t>str</a:t>
            </a:r>
            <a:r>
              <a:rPr lang="en-US" altLang="zh-CN" dirty="0" smtClean="0">
                <a:latin typeface="华文楷体" panose="02010600040101010101" pitchFamily="2" charset="-122"/>
                <a:ea typeface="华文楷体" panose="02010600040101010101" pitchFamily="2" charset="-122"/>
              </a:rPr>
              <a:t>[14];  </a:t>
            </a:r>
            <a:r>
              <a:rPr lang="en-US" altLang="zh-CN" dirty="0" err="1" smtClean="0">
                <a:latin typeface="华文楷体" panose="02010600040101010101" pitchFamily="2" charset="-122"/>
                <a:ea typeface="华文楷体" panose="02010600040101010101" pitchFamily="2" charset="-122"/>
              </a:rPr>
              <a:t>str</a:t>
            </a:r>
            <a:r>
              <a:rPr lang="en-US" altLang="zh-CN" dirty="0" smtClean="0">
                <a:latin typeface="华文楷体" panose="02010600040101010101" pitchFamily="2" charset="-122"/>
                <a:ea typeface="华文楷体" panose="02010600040101010101" pitchFamily="2" charset="-122"/>
              </a:rPr>
              <a:t>=”I love China!”; </a:t>
            </a:r>
            <a:r>
              <a:rPr lang="zh-CN" altLang="en-US" dirty="0" smtClean="0">
                <a:solidFill>
                  <a:srgbClr val="FF0000"/>
                </a:solidFill>
                <a:latin typeface="华文楷体" panose="02010600040101010101" pitchFamily="2" charset="-122"/>
                <a:ea typeface="华文楷体" panose="02010600040101010101" pitchFamily="2" charset="-122"/>
              </a:rPr>
              <a:t>错</a:t>
            </a:r>
            <a:endParaRPr lang="zh-CN" altLang="zh-CN"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02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
        <p:nvSpPr>
          <p:cNvPr id="7" name="Rectangle 3"/>
          <p:cNvSpPr txBox="1">
            <a:spLocks noChangeArrowheads="1"/>
          </p:cNvSpPr>
          <p:nvPr/>
        </p:nvSpPr>
        <p:spPr bwMode="auto">
          <a:xfrm>
            <a:off x="467544" y="1945418"/>
            <a:ext cx="7929563" cy="387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4000" lvl="1">
              <a:buFont typeface="Wingdings" pitchFamily="2" charset="2"/>
              <a:buNone/>
            </a:pPr>
            <a:r>
              <a:rPr lang="zh-CN" altLang="zh-CN" dirty="0" smtClean="0"/>
              <a:t>（</a:t>
            </a:r>
            <a:r>
              <a:rPr lang="en-US" altLang="zh-CN" dirty="0" smtClean="0"/>
              <a:t>3</a:t>
            </a:r>
            <a:r>
              <a:rPr lang="zh-CN" altLang="zh-CN" dirty="0" smtClean="0"/>
              <a:t>）初始化的含义</a:t>
            </a:r>
            <a:endParaRPr lang="en-US" altLang="zh-CN" dirty="0" smtClean="0"/>
          </a:p>
          <a:p>
            <a:pPr lvl="1">
              <a:buFont typeface="Wingdings" pitchFamily="2" charset="2"/>
              <a:buNone/>
            </a:pPr>
            <a:r>
              <a:rPr lang="en-US" altLang="zh-CN" dirty="0" smtClean="0"/>
              <a:t>char *a=”I love China</a:t>
            </a:r>
            <a:r>
              <a:rPr lang="zh-CN" altLang="zh-CN" dirty="0" smtClean="0"/>
              <a:t>！</a:t>
            </a:r>
            <a:r>
              <a:rPr lang="en-US" altLang="zh-CN" dirty="0" smtClean="0"/>
              <a:t>”;</a:t>
            </a:r>
            <a:r>
              <a:rPr lang="zh-CN" altLang="en-US" dirty="0" smtClean="0">
                <a:solidFill>
                  <a:srgbClr val="9D138D"/>
                </a:solidFill>
              </a:rPr>
              <a:t>与</a:t>
            </a:r>
            <a:endParaRPr lang="en-US" altLang="zh-CN" dirty="0" smtClean="0">
              <a:solidFill>
                <a:srgbClr val="9D138D"/>
              </a:solidFill>
            </a:endParaRPr>
          </a:p>
          <a:p>
            <a:pPr lvl="1">
              <a:buFont typeface="Wingdings" pitchFamily="2" charset="2"/>
              <a:buNone/>
            </a:pPr>
            <a:r>
              <a:rPr lang="en-US" altLang="zh-CN" dirty="0" smtClean="0">
                <a:solidFill>
                  <a:srgbClr val="00B050"/>
                </a:solidFill>
              </a:rPr>
              <a:t>char *a; a=”I love China</a:t>
            </a:r>
            <a:r>
              <a:rPr lang="zh-CN" altLang="zh-CN" dirty="0" smtClean="0">
                <a:solidFill>
                  <a:srgbClr val="00B050"/>
                </a:solidFill>
              </a:rPr>
              <a:t>！</a:t>
            </a:r>
            <a:r>
              <a:rPr lang="en-US" altLang="zh-CN" dirty="0" smtClean="0">
                <a:solidFill>
                  <a:srgbClr val="00B050"/>
                </a:solidFill>
              </a:rPr>
              <a:t>”;</a:t>
            </a:r>
            <a:r>
              <a:rPr lang="zh-CN" altLang="en-US" dirty="0" smtClean="0">
                <a:solidFill>
                  <a:srgbClr val="9D138D"/>
                </a:solidFill>
              </a:rPr>
              <a:t>等价</a:t>
            </a:r>
            <a:endParaRPr lang="en-US" altLang="zh-CN" dirty="0" smtClean="0">
              <a:solidFill>
                <a:srgbClr val="9D138D"/>
              </a:solidFill>
            </a:endParaRPr>
          </a:p>
          <a:p>
            <a:pPr lvl="1">
              <a:buFont typeface="Wingdings" pitchFamily="2" charset="2"/>
              <a:buNone/>
            </a:pPr>
            <a:endParaRPr lang="en-US" altLang="zh-CN" dirty="0">
              <a:solidFill>
                <a:srgbClr val="9D138D"/>
              </a:solidFill>
            </a:endParaRPr>
          </a:p>
          <a:p>
            <a:pPr lvl="1">
              <a:buFont typeface="Wingdings" pitchFamily="2" charset="2"/>
              <a:buNone/>
            </a:pPr>
            <a:r>
              <a:rPr lang="en-US" altLang="zh-CN" dirty="0"/>
              <a:t>char </a:t>
            </a:r>
            <a:r>
              <a:rPr lang="en-US" altLang="zh-CN" dirty="0" err="1"/>
              <a:t>str</a:t>
            </a:r>
            <a:r>
              <a:rPr lang="en-US" altLang="zh-CN" dirty="0"/>
              <a:t>[14]= ”I love China</a:t>
            </a:r>
            <a:r>
              <a:rPr lang="zh-CN" altLang="zh-CN" dirty="0"/>
              <a:t>！</a:t>
            </a:r>
            <a:r>
              <a:rPr lang="en-US" altLang="zh-CN" dirty="0"/>
              <a:t>”;</a:t>
            </a:r>
            <a:r>
              <a:rPr lang="zh-CN" altLang="en-US" dirty="0">
                <a:solidFill>
                  <a:srgbClr val="9D138D"/>
                </a:solidFill>
              </a:rPr>
              <a:t>与</a:t>
            </a:r>
            <a:endParaRPr lang="en-US" altLang="zh-CN" dirty="0">
              <a:solidFill>
                <a:srgbClr val="9D138D"/>
              </a:solidFill>
            </a:endParaRPr>
          </a:p>
          <a:p>
            <a:pPr lvl="1">
              <a:buFont typeface="Wingdings" pitchFamily="2" charset="2"/>
              <a:buNone/>
            </a:pPr>
            <a:r>
              <a:rPr lang="en-US" altLang="zh-CN" dirty="0">
                <a:solidFill>
                  <a:srgbClr val="00B050"/>
                </a:solidFill>
              </a:rPr>
              <a:t>char </a:t>
            </a:r>
            <a:r>
              <a:rPr lang="en-US" altLang="zh-CN" dirty="0" err="1">
                <a:solidFill>
                  <a:srgbClr val="00B050"/>
                </a:solidFill>
              </a:rPr>
              <a:t>str</a:t>
            </a:r>
            <a:r>
              <a:rPr lang="en-US" altLang="zh-CN" dirty="0">
                <a:solidFill>
                  <a:srgbClr val="00B050"/>
                </a:solidFill>
              </a:rPr>
              <a:t>[14]; </a:t>
            </a:r>
          </a:p>
          <a:p>
            <a:pPr lvl="1">
              <a:buFont typeface="Wingdings" pitchFamily="2" charset="2"/>
              <a:buNone/>
            </a:pPr>
            <a:r>
              <a:rPr lang="en-US" altLang="zh-CN" dirty="0" err="1">
                <a:solidFill>
                  <a:srgbClr val="00B050"/>
                </a:solidFill>
              </a:rPr>
              <a:t>str</a:t>
            </a:r>
            <a:r>
              <a:rPr lang="en-US" altLang="zh-CN" dirty="0">
                <a:solidFill>
                  <a:srgbClr val="00B050"/>
                </a:solidFill>
              </a:rPr>
              <a:t>[]=”I love China</a:t>
            </a:r>
            <a:r>
              <a:rPr lang="zh-CN" altLang="zh-CN" dirty="0">
                <a:solidFill>
                  <a:srgbClr val="00B050"/>
                </a:solidFill>
              </a:rPr>
              <a:t>！</a:t>
            </a:r>
            <a:r>
              <a:rPr lang="en-US" altLang="zh-CN" dirty="0">
                <a:solidFill>
                  <a:srgbClr val="00B050"/>
                </a:solidFill>
              </a:rPr>
              <a:t>”;    </a:t>
            </a:r>
            <a:r>
              <a:rPr lang="zh-CN" altLang="en-US" dirty="0">
                <a:solidFill>
                  <a:srgbClr val="9D138D"/>
                </a:solidFill>
              </a:rPr>
              <a:t>不等价</a:t>
            </a:r>
            <a:endParaRPr lang="zh-CN" altLang="zh-CN" dirty="0">
              <a:solidFill>
                <a:srgbClr val="9D138D"/>
              </a:solidFill>
            </a:endParaRPr>
          </a:p>
          <a:p>
            <a:pPr lvl="1">
              <a:buFont typeface="Wingdings" pitchFamily="2" charset="2"/>
              <a:buNone/>
            </a:pPr>
            <a:endParaRPr lang="zh-CN" altLang="zh-CN" dirty="0" smtClean="0">
              <a:solidFill>
                <a:srgbClr val="9D138D"/>
              </a:solidFill>
            </a:endParaRPr>
          </a:p>
        </p:txBody>
      </p:sp>
    </p:spTree>
    <p:extLst>
      <p:ext uri="{BB962C8B-B14F-4D97-AF65-F5344CB8AC3E}">
        <p14:creationId xmlns:p14="http://schemas.microsoft.com/office/powerpoint/2010/main" val="124662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blinds(horizontal)">
                                      <p:cBhvr>
                                        <p:cTn id="16" dur="500"/>
                                        <p:tgtEl>
                                          <p:spTgt spid="7">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blinds(horizontal)">
                                      <p:cBhvr>
                                        <p:cTn id="24" dur="500"/>
                                        <p:tgtEl>
                                          <p:spTgt spid="7">
                                            <p:txEl>
                                              <p:pRg st="5" end="5"/>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
        <p:nvSpPr>
          <p:cNvPr id="7" name="Rectangle 3"/>
          <p:cNvSpPr txBox="1">
            <a:spLocks noChangeArrowheads="1"/>
          </p:cNvSpPr>
          <p:nvPr/>
        </p:nvSpPr>
        <p:spPr bwMode="auto">
          <a:xfrm>
            <a:off x="397840" y="2038857"/>
            <a:ext cx="7929563" cy="304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(4) </a:t>
            </a:r>
            <a:r>
              <a:rPr lang="zh-CN" altLang="zh-CN" dirty="0" smtClean="0">
                <a:latin typeface="华文楷体" panose="02010600040101010101" pitchFamily="2" charset="-122"/>
                <a:ea typeface="华文楷体" panose="02010600040101010101" pitchFamily="2" charset="-122"/>
              </a:rPr>
              <a:t>存储单元的内容</a:t>
            </a:r>
            <a:endParaRPr lang="en-US" altLang="zh-CN"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编译时为字符数组分配若干存储单元，以存放各元素的值，而对字符指针变量，只分配一个存储单元</a:t>
            </a:r>
            <a:endParaRPr lang="zh-CN" altLang="zh-CN" dirty="0" smtClean="0">
              <a:solidFill>
                <a:srgbClr val="9D138D"/>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4359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
        <p:nvSpPr>
          <p:cNvPr id="6" name="Rectangle 3"/>
          <p:cNvSpPr txBox="1">
            <a:spLocks noChangeArrowheads="1"/>
          </p:cNvSpPr>
          <p:nvPr/>
        </p:nvSpPr>
        <p:spPr bwMode="auto">
          <a:xfrm>
            <a:off x="615850" y="2060848"/>
            <a:ext cx="7929563" cy="2936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itchFamily="2" charset="2"/>
              <a:buNone/>
            </a:pPr>
            <a:r>
              <a:rPr lang="en-US" altLang="zh-CN" dirty="0" smtClean="0"/>
              <a:t>(4) </a:t>
            </a:r>
            <a:r>
              <a:rPr lang="zh-CN" altLang="zh-CN" dirty="0" smtClean="0"/>
              <a:t>存储单元的内容</a:t>
            </a:r>
            <a:endParaRPr lang="en-US" altLang="zh-CN" dirty="0" smtClean="0"/>
          </a:p>
          <a:p>
            <a:pPr lvl="1">
              <a:buFont typeface="Wingdings" pitchFamily="2" charset="2"/>
              <a:buNone/>
            </a:pPr>
            <a:r>
              <a:rPr lang="en-US" altLang="zh-CN" dirty="0" smtClean="0"/>
              <a:t> char *a; </a:t>
            </a:r>
            <a:r>
              <a:rPr lang="en-US" altLang="zh-CN" dirty="0" err="1" smtClean="0"/>
              <a:t>scnaf</a:t>
            </a:r>
            <a:r>
              <a:rPr lang="en-US" altLang="zh-CN" dirty="0" smtClean="0"/>
              <a:t>(“%</a:t>
            </a:r>
            <a:r>
              <a:rPr lang="en-US" altLang="zh-CN" dirty="0" err="1" smtClean="0"/>
              <a:t>s”,a</a:t>
            </a:r>
            <a:r>
              <a:rPr lang="en-US" altLang="zh-CN" dirty="0" smtClean="0"/>
              <a:t>);   </a:t>
            </a:r>
            <a:r>
              <a:rPr lang="zh-CN" altLang="en-US" dirty="0" smtClean="0">
                <a:solidFill>
                  <a:srgbClr val="FF0000"/>
                </a:solidFill>
              </a:rPr>
              <a:t>错</a:t>
            </a:r>
            <a:endParaRPr lang="en-US" altLang="zh-CN" dirty="0" smtClean="0">
              <a:solidFill>
                <a:srgbClr val="FF0000"/>
              </a:solidFill>
            </a:endParaRPr>
          </a:p>
          <a:p>
            <a:pPr lvl="1">
              <a:buFont typeface="Wingdings" pitchFamily="2" charset="2"/>
              <a:buNone/>
            </a:pPr>
            <a:r>
              <a:rPr lang="en-US" altLang="zh-CN" dirty="0" smtClean="0"/>
              <a:t> </a:t>
            </a:r>
            <a:r>
              <a:rPr lang="en-US" altLang="zh-CN" dirty="0" smtClean="0">
                <a:solidFill>
                  <a:srgbClr val="00B050"/>
                </a:solidFill>
              </a:rPr>
              <a:t>char *</a:t>
            </a:r>
            <a:r>
              <a:rPr lang="en-US" altLang="zh-CN" dirty="0" err="1" smtClean="0">
                <a:solidFill>
                  <a:srgbClr val="00B050"/>
                </a:solidFill>
              </a:rPr>
              <a:t>a,str</a:t>
            </a:r>
            <a:r>
              <a:rPr lang="en-US" altLang="zh-CN" dirty="0" smtClean="0">
                <a:solidFill>
                  <a:srgbClr val="00B050"/>
                </a:solidFill>
              </a:rPr>
              <a:t>[10];      </a:t>
            </a:r>
            <a:endParaRPr lang="zh-CN" altLang="zh-CN" dirty="0" smtClean="0">
              <a:solidFill>
                <a:srgbClr val="00B050"/>
              </a:solidFill>
            </a:endParaRPr>
          </a:p>
          <a:p>
            <a:pPr lvl="1">
              <a:buFont typeface="Wingdings" pitchFamily="2" charset="2"/>
              <a:buNone/>
            </a:pPr>
            <a:r>
              <a:rPr lang="en-US" altLang="zh-CN" dirty="0" smtClean="0">
                <a:solidFill>
                  <a:srgbClr val="00B050"/>
                </a:solidFill>
              </a:rPr>
              <a:t> a=</a:t>
            </a:r>
            <a:r>
              <a:rPr lang="en-US" altLang="zh-CN" dirty="0" err="1" smtClean="0">
                <a:solidFill>
                  <a:srgbClr val="00B050"/>
                </a:solidFill>
              </a:rPr>
              <a:t>str</a:t>
            </a:r>
            <a:r>
              <a:rPr lang="en-US" altLang="zh-CN" dirty="0" smtClean="0">
                <a:solidFill>
                  <a:srgbClr val="00B050"/>
                </a:solidFill>
              </a:rPr>
              <a:t>;                  </a:t>
            </a:r>
            <a:endParaRPr lang="zh-CN" altLang="zh-CN" dirty="0" smtClean="0">
              <a:solidFill>
                <a:srgbClr val="00B050"/>
              </a:solidFill>
            </a:endParaRPr>
          </a:p>
          <a:p>
            <a:pPr lvl="1">
              <a:buFont typeface="Wingdings" pitchFamily="2" charset="2"/>
              <a:buNone/>
            </a:pPr>
            <a:r>
              <a:rPr lang="en-US" altLang="zh-CN" dirty="0" smtClean="0">
                <a:solidFill>
                  <a:srgbClr val="00B050"/>
                </a:solidFill>
              </a:rPr>
              <a:t> </a:t>
            </a:r>
            <a:r>
              <a:rPr lang="en-US" altLang="zh-CN" dirty="0" err="1" smtClean="0">
                <a:solidFill>
                  <a:srgbClr val="00B050"/>
                </a:solidFill>
              </a:rPr>
              <a:t>scanf</a:t>
            </a:r>
            <a:r>
              <a:rPr lang="en-US" altLang="zh-CN" dirty="0" smtClean="0">
                <a:solidFill>
                  <a:srgbClr val="00B050"/>
                </a:solidFill>
              </a:rPr>
              <a:t> (“%</a:t>
            </a:r>
            <a:r>
              <a:rPr lang="en-US" altLang="zh-CN" dirty="0" err="1" smtClean="0">
                <a:solidFill>
                  <a:srgbClr val="00B050"/>
                </a:solidFill>
              </a:rPr>
              <a:t>s”,a</a:t>
            </a:r>
            <a:r>
              <a:rPr lang="en-US" altLang="zh-CN" dirty="0" smtClean="0">
                <a:solidFill>
                  <a:srgbClr val="00B050"/>
                </a:solidFill>
              </a:rPr>
              <a:t>);      </a:t>
            </a:r>
            <a:r>
              <a:rPr lang="zh-CN" altLang="en-US" dirty="0" smtClean="0">
                <a:solidFill>
                  <a:srgbClr val="FF0000"/>
                </a:solidFill>
              </a:rPr>
              <a:t>对</a:t>
            </a:r>
            <a:endParaRPr lang="zh-CN" altLang="zh-CN" dirty="0" smtClean="0">
              <a:solidFill>
                <a:srgbClr val="9D138D"/>
              </a:solidFill>
            </a:endParaRPr>
          </a:p>
        </p:txBody>
      </p:sp>
    </p:spTree>
    <p:extLst>
      <p:ext uri="{BB962C8B-B14F-4D97-AF65-F5344CB8AC3E}">
        <p14:creationId xmlns:p14="http://schemas.microsoft.com/office/powerpoint/2010/main" val="337363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Effect transition="in" filter="blinds(horizontal)">
                                      <p:cBhvr>
                                        <p:cTn id="11" dur="500"/>
                                        <p:tgtEl>
                                          <p:spTgt spid="6">
                                            <p:txEl>
                                              <p:pRg st="4" end="4"/>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
        <p:nvSpPr>
          <p:cNvPr id="6" name="Rectangle 3"/>
          <p:cNvSpPr txBox="1">
            <a:spLocks noChangeArrowheads="1"/>
          </p:cNvSpPr>
          <p:nvPr/>
        </p:nvSpPr>
        <p:spPr bwMode="auto">
          <a:xfrm>
            <a:off x="179512" y="2159062"/>
            <a:ext cx="7929563" cy="128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itchFamily="2" charset="2"/>
              <a:buNone/>
            </a:pPr>
            <a:r>
              <a:rPr lang="en-US" altLang="zh-CN" dirty="0" smtClean="0"/>
              <a:t>(5) </a:t>
            </a:r>
            <a:r>
              <a:rPr lang="zh-CN" altLang="zh-CN" dirty="0" smtClean="0"/>
              <a:t>指针变量的值是可以改变的，而数组名代表一个固定的值</a:t>
            </a:r>
            <a:r>
              <a:rPr lang="en-US" altLang="zh-CN" dirty="0" smtClean="0"/>
              <a:t>(</a:t>
            </a:r>
            <a:r>
              <a:rPr lang="zh-CN" altLang="zh-CN" dirty="0" smtClean="0"/>
              <a:t>数组首元素的地址</a:t>
            </a:r>
            <a:r>
              <a:rPr lang="en-US" altLang="zh-CN" dirty="0" smtClean="0"/>
              <a:t>)</a:t>
            </a:r>
            <a:r>
              <a:rPr lang="zh-CN" altLang="zh-CN" dirty="0" smtClean="0"/>
              <a:t>，不能改变。</a:t>
            </a:r>
            <a:endParaRPr lang="zh-CN" altLang="zh-CN" dirty="0" smtClean="0">
              <a:solidFill>
                <a:srgbClr val="9D138D"/>
              </a:solidFill>
            </a:endParaRPr>
          </a:p>
        </p:txBody>
      </p:sp>
    </p:spTree>
    <p:extLst>
      <p:ext uri="{BB962C8B-B14F-4D97-AF65-F5344CB8AC3E}">
        <p14:creationId xmlns:p14="http://schemas.microsoft.com/office/powerpoint/2010/main" val="288861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27</a:t>
            </a:fld>
            <a:endParaRPr lang="en-US" altLang="zh-CN"/>
          </a:p>
        </p:txBody>
      </p:sp>
      <p:sp>
        <p:nvSpPr>
          <p:cNvPr id="7" name="内容占位符 2"/>
          <p:cNvSpPr>
            <a:spLocks noGrp="1"/>
          </p:cNvSpPr>
          <p:nvPr>
            <p:ph idx="1"/>
          </p:nvPr>
        </p:nvSpPr>
        <p:spPr>
          <a:xfrm>
            <a:off x="726678" y="1786508"/>
            <a:ext cx="8153400" cy="4786312"/>
          </a:xfrm>
        </p:spPr>
        <p:txBody>
          <a:bodyPr/>
          <a:lstStyle/>
          <a:p>
            <a:pPr>
              <a:buFont typeface="Wingdings" pitchFamily="2" charset="2"/>
              <a:buNone/>
            </a:pP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改变指针变量的值。</a:t>
            </a:r>
            <a:endParaRPr lang="en-US" altLang="zh-CN" dirty="0" smtClean="0">
              <a:latin typeface="华文楷体" panose="02010600040101010101" pitchFamily="2" charset="-122"/>
              <a:ea typeface="华文楷体" panose="02010600040101010101" pitchFamily="2" charset="-122"/>
            </a:endParaRPr>
          </a:p>
          <a:p>
            <a:pPr>
              <a:lnSpc>
                <a:spcPct val="10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include &lt;</a:t>
            </a:r>
            <a:r>
              <a:rPr lang="en-US" altLang="zh-CN" sz="2800" dirty="0" err="1" smtClean="0">
                <a:latin typeface="华文楷体" panose="02010600040101010101" pitchFamily="2" charset="-122"/>
                <a:ea typeface="华文楷体" panose="02010600040101010101" pitchFamily="2" charset="-122"/>
              </a:rPr>
              <a:t>stdio.h</a:t>
            </a:r>
            <a:r>
              <a:rPr lang="en-US" altLang="zh-CN" sz="2800" dirty="0" smtClean="0">
                <a:latin typeface="华文楷体" panose="02010600040101010101" pitchFamily="2" charset="-122"/>
                <a:ea typeface="华文楷体" panose="02010600040101010101" pitchFamily="2" charset="-122"/>
              </a:rPr>
              <a:t>&gt;</a:t>
            </a:r>
            <a:endParaRPr lang="zh-CN" altLang="zh-CN" sz="2800" dirty="0" smtClean="0">
              <a:latin typeface="华文楷体" panose="02010600040101010101" pitchFamily="2" charset="-122"/>
              <a:ea typeface="华文楷体" panose="02010600040101010101" pitchFamily="2" charset="-122"/>
            </a:endParaRPr>
          </a:p>
          <a:p>
            <a:pPr>
              <a:lnSpc>
                <a:spcPct val="100000"/>
              </a:lnSpc>
              <a:buFont typeface="Wingdings" pitchFamily="2" charset="2"/>
              <a:buNone/>
            </a:pPr>
            <a:r>
              <a:rPr lang="en-US" altLang="zh-CN" sz="2800" dirty="0" err="1" smtClean="0">
                <a:latin typeface="华文楷体" panose="02010600040101010101" pitchFamily="2" charset="-122"/>
                <a:ea typeface="华文楷体" panose="02010600040101010101" pitchFamily="2" charset="-122"/>
              </a:rPr>
              <a:t>int</a:t>
            </a:r>
            <a:r>
              <a:rPr lang="en-US" altLang="zh-CN" sz="2800" dirty="0" smtClean="0">
                <a:latin typeface="华文楷体" panose="02010600040101010101" pitchFamily="2" charset="-122"/>
                <a:ea typeface="华文楷体" panose="02010600040101010101" pitchFamily="2" charset="-122"/>
              </a:rPr>
              <a:t> main()</a:t>
            </a:r>
            <a:endParaRPr lang="zh-CN" altLang="zh-CN" sz="2800" dirty="0" smtClean="0">
              <a:latin typeface="华文楷体" panose="02010600040101010101" pitchFamily="2" charset="-122"/>
              <a:ea typeface="华文楷体" panose="02010600040101010101" pitchFamily="2" charset="-122"/>
            </a:endParaRPr>
          </a:p>
          <a:p>
            <a:pPr>
              <a:lnSpc>
                <a:spcPct val="100000"/>
              </a:lnSpc>
              <a:buFont typeface="Wingdings" pitchFamily="2" charset="2"/>
              <a:buNone/>
            </a:pPr>
            <a:r>
              <a:rPr lang="en-US" altLang="zh-CN" sz="2800" dirty="0" smtClean="0">
                <a:latin typeface="华文楷体" panose="02010600040101010101" pitchFamily="2" charset="-122"/>
                <a:ea typeface="华文楷体" panose="02010600040101010101" pitchFamily="2" charset="-122"/>
              </a:rPr>
              <a:t>{ char *a="I love China!";</a:t>
            </a:r>
            <a:endParaRPr lang="zh-CN" altLang="zh-CN" sz="2800" dirty="0" smtClean="0">
              <a:latin typeface="华文楷体" panose="02010600040101010101" pitchFamily="2" charset="-122"/>
              <a:ea typeface="华文楷体" panose="02010600040101010101" pitchFamily="2" charset="-122"/>
            </a:endParaRPr>
          </a:p>
          <a:p>
            <a:pPr>
              <a:lnSpc>
                <a:spcPct val="100000"/>
              </a:lnSpc>
              <a:buFont typeface="Wingdings" pitchFamily="2" charset="2"/>
              <a:buNone/>
            </a:pPr>
            <a:r>
              <a:rPr lang="en-US" altLang="zh-CN" sz="2800" dirty="0" smtClean="0">
                <a:latin typeface="华文楷体" panose="02010600040101010101" pitchFamily="2" charset="-122"/>
                <a:ea typeface="华文楷体" panose="02010600040101010101" pitchFamily="2" charset="-122"/>
              </a:rPr>
              <a:t>   a=a+7; </a:t>
            </a:r>
            <a:endParaRPr lang="zh-CN" altLang="zh-CN" sz="2800" dirty="0" smtClean="0">
              <a:latin typeface="华文楷体" panose="02010600040101010101" pitchFamily="2" charset="-122"/>
              <a:ea typeface="华文楷体" panose="02010600040101010101" pitchFamily="2" charset="-122"/>
            </a:endParaRPr>
          </a:p>
          <a:p>
            <a:pPr>
              <a:lnSpc>
                <a:spcPct val="100000"/>
              </a:lnSpc>
              <a:buFont typeface="Wingdings" pitchFamily="2" charset="2"/>
              <a:buNone/>
            </a:pPr>
            <a:r>
              <a:rPr lang="en-US" altLang="zh-CN" sz="2800" dirty="0" smtClean="0">
                <a:latin typeface="华文楷体" panose="02010600040101010101" pitchFamily="2" charset="-122"/>
                <a:ea typeface="华文楷体" panose="02010600040101010101" pitchFamily="2" charset="-122"/>
              </a:rPr>
              <a:t>   </a:t>
            </a:r>
            <a:r>
              <a:rPr lang="en-US" altLang="zh-CN" sz="2800" dirty="0" err="1" smtClean="0">
                <a:latin typeface="华文楷体" panose="02010600040101010101" pitchFamily="2" charset="-122"/>
                <a:ea typeface="华文楷体" panose="02010600040101010101" pitchFamily="2" charset="-122"/>
              </a:rPr>
              <a:t>printf</a:t>
            </a:r>
            <a:r>
              <a:rPr lang="en-US" altLang="zh-CN" sz="2800" dirty="0" smtClean="0">
                <a:latin typeface="华文楷体" panose="02010600040101010101" pitchFamily="2" charset="-122"/>
                <a:ea typeface="华文楷体" panose="02010600040101010101" pitchFamily="2" charset="-122"/>
              </a:rPr>
              <a:t>(“%s\</a:t>
            </a:r>
            <a:r>
              <a:rPr lang="en-US" altLang="zh-CN" sz="2800" dirty="0" err="1" smtClean="0">
                <a:latin typeface="华文楷体" panose="02010600040101010101" pitchFamily="2" charset="-122"/>
                <a:ea typeface="华文楷体" panose="02010600040101010101" pitchFamily="2" charset="-122"/>
              </a:rPr>
              <a:t>n”,a</a:t>
            </a:r>
            <a:r>
              <a:rPr lang="en-US" altLang="zh-CN" sz="2800" dirty="0" smtClean="0">
                <a:latin typeface="华文楷体" panose="02010600040101010101" pitchFamily="2" charset="-122"/>
                <a:ea typeface="华文楷体" panose="02010600040101010101" pitchFamily="2" charset="-122"/>
              </a:rPr>
              <a:t>); </a:t>
            </a:r>
            <a:endParaRPr lang="zh-CN" altLang="zh-CN" sz="2800" dirty="0" smtClean="0">
              <a:latin typeface="华文楷体" panose="02010600040101010101" pitchFamily="2" charset="-122"/>
              <a:ea typeface="华文楷体" panose="02010600040101010101" pitchFamily="2" charset="-122"/>
            </a:endParaRPr>
          </a:p>
          <a:p>
            <a:pPr>
              <a:lnSpc>
                <a:spcPct val="100000"/>
              </a:lnSpc>
              <a:buFont typeface="Wingdings" pitchFamily="2" charset="2"/>
              <a:buNone/>
            </a:pPr>
            <a:r>
              <a:rPr lang="en-US" altLang="zh-CN" sz="2800" dirty="0" smtClean="0">
                <a:latin typeface="华文楷体" panose="02010600040101010101" pitchFamily="2" charset="-122"/>
                <a:ea typeface="华文楷体" panose="02010600040101010101" pitchFamily="2" charset="-122"/>
              </a:rPr>
              <a:t>   return 0;</a:t>
            </a:r>
            <a:endParaRPr lang="zh-CN" altLang="zh-CN" sz="2800" dirty="0" smtClean="0">
              <a:latin typeface="华文楷体" panose="02010600040101010101" pitchFamily="2" charset="-122"/>
              <a:ea typeface="华文楷体" panose="02010600040101010101" pitchFamily="2" charset="-122"/>
            </a:endParaRPr>
          </a:p>
          <a:p>
            <a:pPr>
              <a:buFont typeface="Wingdings" pitchFamily="2" charset="2"/>
              <a:buNone/>
            </a:pPr>
            <a:r>
              <a:rPr lang="en-US" altLang="zh-CN" sz="2800" dirty="0" smtClean="0">
                <a:latin typeface="华文楷体" panose="02010600040101010101" pitchFamily="2" charset="-122"/>
                <a:ea typeface="华文楷体" panose="02010600040101010101" pitchFamily="2" charset="-122"/>
              </a:rPr>
              <a:t>}</a:t>
            </a:r>
            <a:endParaRPr lang="zh-CN" altLang="zh-CN" sz="2800" dirty="0" smtClean="0">
              <a:latin typeface="华文楷体" panose="02010600040101010101" pitchFamily="2" charset="-122"/>
              <a:ea typeface="华文楷体" panose="02010600040101010101" pitchFamily="2" charset="-122"/>
            </a:endParaRPr>
          </a:p>
          <a:p>
            <a:pPr>
              <a:buFont typeface="Wingdings" pitchFamily="2" charset="2"/>
              <a:buNone/>
            </a:pPr>
            <a:endParaRPr lang="zh-CN" altLang="en-US" dirty="0" smtClean="0">
              <a:latin typeface="华文楷体" panose="02010600040101010101" pitchFamily="2" charset="-122"/>
              <a:ea typeface="华文楷体" panose="02010600040101010101" pitchFamily="2" charset="-122"/>
            </a:endParaRPr>
          </a:p>
        </p:txBody>
      </p:sp>
      <p:pic>
        <p:nvPicPr>
          <p:cNvPr id="8" name="Picture 2" descr="pic8-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848" y="4633698"/>
            <a:ext cx="2444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3102744" y="1784222"/>
            <a:ext cx="5572125" cy="1143000"/>
          </a:xfrm>
          <a:prstGeom prst="wedgeRoundRectCallout">
            <a:avLst>
              <a:gd name="adj1" fmla="val -31040"/>
              <a:gd name="adj2" fmla="val 9197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不能改为</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char a[]=“I love China!”;</a:t>
            </a:r>
            <a:endParaRPr lang="zh-CN" altLang="zh-CN" sz="2800" b="1" dirty="0">
              <a:solidFill>
                <a:srgbClr val="0000CC"/>
              </a:solidFill>
              <a:latin typeface="+mn-lt"/>
              <a:ea typeface="+mn-ea"/>
            </a:endParaRPr>
          </a:p>
        </p:txBody>
      </p:sp>
      <p:sp>
        <p:nvSpPr>
          <p:cNvPr id="11" name="矩形 10"/>
          <p:cNvSpPr>
            <a:spLocks noChangeArrowheads="1"/>
          </p:cNvSpPr>
          <p:nvPr/>
        </p:nvSpPr>
        <p:spPr bwMode="auto">
          <a:xfrm>
            <a:off x="883841" y="3454694"/>
            <a:ext cx="50720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ndParaRPr>
          </a:p>
        </p:txBody>
      </p:sp>
    </p:spTree>
    <p:extLst>
      <p:ext uri="{BB962C8B-B14F-4D97-AF65-F5344CB8AC3E}">
        <p14:creationId xmlns:p14="http://schemas.microsoft.com/office/powerpoint/2010/main" val="109497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28</a:t>
            </a:fld>
            <a:endParaRPr lang="en-US" altLang="zh-CN"/>
          </a:p>
        </p:txBody>
      </p:sp>
      <p:sp>
        <p:nvSpPr>
          <p:cNvPr id="12" name="Rectangle 3"/>
          <p:cNvSpPr txBox="1">
            <a:spLocks noChangeArrowheads="1"/>
          </p:cNvSpPr>
          <p:nvPr/>
        </p:nvSpPr>
        <p:spPr bwMode="auto">
          <a:xfrm>
            <a:off x="539552" y="1927696"/>
            <a:ext cx="7929563" cy="409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(6) </a:t>
            </a:r>
            <a:r>
              <a:rPr lang="zh-CN" altLang="zh-CN" dirty="0" smtClean="0">
                <a:latin typeface="华文楷体" panose="02010600040101010101" pitchFamily="2" charset="-122"/>
                <a:ea typeface="华文楷体" panose="02010600040101010101" pitchFamily="2" charset="-122"/>
              </a:rPr>
              <a:t>字符数组中各元素的值是可以改变的，但字符指针变量指向的字符串常量中的内容是不可以被取代的。</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char a[]=”House”,*b=” House”;</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a[2]=’r’;        </a:t>
            </a:r>
            <a:r>
              <a:rPr lang="zh-CN" altLang="en-US" dirty="0" smtClean="0">
                <a:solidFill>
                  <a:srgbClr val="FF0000"/>
                </a:solidFill>
                <a:latin typeface="华文楷体" panose="02010600040101010101" pitchFamily="2" charset="-122"/>
                <a:ea typeface="华文楷体" panose="02010600040101010101" pitchFamily="2" charset="-122"/>
              </a:rPr>
              <a:t>对</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buFont typeface="Wingdings" pitchFamily="2" charset="2"/>
              <a:buNone/>
            </a:pPr>
            <a:endParaRPr lang="en-US" altLang="zh-CN" dirty="0">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a:latin typeface="华文楷体" panose="02010600040101010101" pitchFamily="2" charset="-122"/>
                <a:ea typeface="华文楷体" panose="02010600040101010101" pitchFamily="2" charset="-122"/>
              </a:rPr>
              <a:t>b[2]=’r’;        </a:t>
            </a:r>
            <a:r>
              <a:rPr lang="zh-CN" altLang="en-US" dirty="0">
                <a:solidFill>
                  <a:srgbClr val="FF0000"/>
                </a:solidFill>
                <a:latin typeface="华文楷体" panose="02010600040101010101" pitchFamily="2" charset="-122"/>
                <a:ea typeface="华文楷体" panose="02010600040101010101" pitchFamily="2" charset="-122"/>
              </a:rPr>
              <a:t>错</a:t>
            </a:r>
            <a:endParaRPr lang="zh-CN" altLang="zh-CN" dirty="0">
              <a:solidFill>
                <a:srgbClr val="FF0000"/>
              </a:solidFill>
              <a:latin typeface="华文楷体" panose="02010600040101010101" pitchFamily="2" charset="-122"/>
              <a:ea typeface="华文楷体" panose="02010600040101010101" pitchFamily="2" charset="-122"/>
            </a:endParaRPr>
          </a:p>
          <a:p>
            <a:pPr lvl="1">
              <a:buFont typeface="Wingdings" pitchFamily="2" charset="2"/>
              <a:buNone/>
            </a:pPr>
            <a:endParaRPr lang="zh-CN" altLang="zh-CN"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5716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blinds(horizontal)">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
        <p:nvSpPr>
          <p:cNvPr id="6" name="Rectangle 3"/>
          <p:cNvSpPr txBox="1">
            <a:spLocks noChangeArrowheads="1"/>
          </p:cNvSpPr>
          <p:nvPr/>
        </p:nvSpPr>
        <p:spPr bwMode="auto">
          <a:xfrm>
            <a:off x="323528" y="2071687"/>
            <a:ext cx="7929563" cy="46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(7) </a:t>
            </a:r>
            <a:r>
              <a:rPr lang="zh-CN" altLang="zh-CN" dirty="0" smtClean="0">
                <a:latin typeface="华文楷体" panose="02010600040101010101" pitchFamily="2" charset="-122"/>
                <a:ea typeface="华文楷体" panose="02010600040101010101" pitchFamily="2" charset="-122"/>
              </a:rPr>
              <a:t>引用数组元数</a:t>
            </a:r>
            <a:endParaRPr lang="en-US" altLang="zh-CN" dirty="0" smtClean="0">
              <a:latin typeface="华文楷体" panose="02010600040101010101" pitchFamily="2" charset="-122"/>
              <a:ea typeface="华文楷体" panose="02010600040101010101" pitchFamily="2" charset="-122"/>
            </a:endParaRPr>
          </a:p>
          <a:p>
            <a:pPr lvl="1">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对字符数组可以用下标法</a:t>
            </a:r>
            <a:r>
              <a:rPr lang="zh-CN" altLang="en-US" dirty="0" smtClean="0">
                <a:latin typeface="华文楷体" panose="02010600040101010101" pitchFamily="2" charset="-122"/>
                <a:ea typeface="华文楷体" panose="02010600040101010101" pitchFamily="2" charset="-122"/>
              </a:rPr>
              <a:t>和</a:t>
            </a:r>
            <a:r>
              <a:rPr lang="zh-CN" altLang="zh-CN" dirty="0" smtClean="0">
                <a:latin typeface="华文楷体" panose="02010600040101010101" pitchFamily="2" charset="-122"/>
                <a:ea typeface="华文楷体" panose="02010600040101010101" pitchFamily="2" charset="-122"/>
              </a:rPr>
              <a:t>地址法引用数组元素</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a[5],*(a+5)</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。如果字符指针变量</a:t>
            </a:r>
            <a:r>
              <a:rPr lang="en-US" altLang="zh-CN" dirty="0" smtClean="0">
                <a:latin typeface="华文楷体" panose="02010600040101010101" pitchFamily="2" charset="-122"/>
                <a:ea typeface="华文楷体" panose="02010600040101010101" pitchFamily="2" charset="-122"/>
              </a:rPr>
              <a:t>p=a</a:t>
            </a:r>
            <a:r>
              <a:rPr lang="zh-CN" altLang="zh-CN" dirty="0" smtClean="0">
                <a:latin typeface="华文楷体" panose="02010600040101010101" pitchFamily="2" charset="-122"/>
                <a:ea typeface="华文楷体" panose="02010600040101010101" pitchFamily="2" charset="-122"/>
              </a:rPr>
              <a:t>，则</a:t>
            </a:r>
            <a:r>
              <a:rPr lang="zh-CN" altLang="en-US" dirty="0" smtClean="0">
                <a:latin typeface="华文楷体" panose="02010600040101010101" pitchFamily="2" charset="-122"/>
                <a:ea typeface="华文楷体" panose="02010600040101010101" pitchFamily="2" charset="-122"/>
              </a:rPr>
              <a:t>也</a:t>
            </a:r>
            <a:r>
              <a:rPr lang="zh-CN" altLang="zh-CN" dirty="0" smtClean="0">
                <a:latin typeface="华文楷体" panose="02010600040101010101" pitchFamily="2" charset="-122"/>
                <a:ea typeface="华文楷体" panose="02010600040101010101" pitchFamily="2" charset="-122"/>
              </a:rPr>
              <a:t>可以用指针变量带下标的形式</a:t>
            </a:r>
            <a:r>
              <a:rPr lang="zh-CN" altLang="en-US" dirty="0" smtClean="0">
                <a:latin typeface="华文楷体" panose="02010600040101010101" pitchFamily="2" charset="-122"/>
                <a:ea typeface="华文楷体" panose="02010600040101010101" pitchFamily="2" charset="-122"/>
              </a:rPr>
              <a:t>和</a:t>
            </a:r>
            <a:r>
              <a:rPr lang="zh-CN" altLang="zh-CN" dirty="0" smtClean="0">
                <a:latin typeface="华文楷体" panose="02010600040101010101" pitchFamily="2" charset="-122"/>
                <a:ea typeface="华文楷体" panose="02010600040101010101" pitchFamily="2" charset="-122"/>
              </a:rPr>
              <a:t>地址法引用</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p[5],*(p+5)</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   char </a:t>
            </a:r>
            <a:r>
              <a:rPr lang="en-US" altLang="zh-CN" dirty="0">
                <a:latin typeface="华文楷体" panose="02010600040101010101" pitchFamily="2" charset="-122"/>
                <a:ea typeface="华文楷体" panose="02010600040101010101" pitchFamily="2" charset="-122"/>
              </a:rPr>
              <a:t>*a=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I love China!</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则</a:t>
            </a:r>
            <a:r>
              <a:rPr lang="en-US" altLang="zh-CN" dirty="0">
                <a:latin typeface="华文楷体" panose="02010600040101010101" pitchFamily="2" charset="-122"/>
                <a:ea typeface="华文楷体" panose="02010600040101010101" pitchFamily="2" charset="-122"/>
              </a:rPr>
              <a:t>a[5]</a:t>
            </a:r>
            <a:r>
              <a:rPr lang="zh-CN" altLang="zh-CN" dirty="0">
                <a:latin typeface="华文楷体" panose="02010600040101010101" pitchFamily="2" charset="-122"/>
                <a:ea typeface="华文楷体" panose="02010600040101010101" pitchFamily="2" charset="-122"/>
              </a:rPr>
              <a:t>的值是第</a:t>
            </a:r>
            <a:r>
              <a:rPr lang="en-US" altLang="zh-CN" dirty="0">
                <a:latin typeface="华文楷体" panose="02010600040101010101" pitchFamily="2" charset="-122"/>
                <a:ea typeface="华文楷体" panose="02010600040101010101" pitchFamily="2" charset="-122"/>
              </a:rPr>
              <a:t>6</a:t>
            </a:r>
            <a:r>
              <a:rPr lang="zh-CN" altLang="zh-CN" dirty="0">
                <a:latin typeface="华文楷体" panose="02010600040101010101" pitchFamily="2" charset="-122"/>
                <a:ea typeface="华文楷体" panose="02010600040101010101" pitchFamily="2" charset="-122"/>
              </a:rPr>
              <a:t>个字符，即</a:t>
            </a:r>
            <a:r>
              <a:rPr lang="zh-CN" altLang="en-US" dirty="0">
                <a:latin typeface="华文楷体" panose="02010600040101010101" pitchFamily="2" charset="-122"/>
                <a:ea typeface="华文楷体" panose="02010600040101010101" pitchFamily="2" charset="-122"/>
              </a:rPr>
              <a:t>字母</a:t>
            </a:r>
            <a:r>
              <a:rPr lang="en-US" altLang="zh-CN" dirty="0">
                <a:latin typeface="华文楷体" panose="02010600040101010101" pitchFamily="2" charset="-122"/>
                <a:ea typeface="华文楷体" panose="02010600040101010101" pitchFamily="2" charset="-122"/>
              </a:rPr>
              <a:t>’e’</a:t>
            </a:r>
            <a:endParaRPr lang="zh-CN" altLang="zh-CN" dirty="0">
              <a:solidFill>
                <a:srgbClr val="FF0000"/>
              </a:solidFill>
              <a:latin typeface="华文楷体" panose="02010600040101010101" pitchFamily="2" charset="-122"/>
              <a:ea typeface="华文楷体" panose="02010600040101010101" pitchFamily="2" charset="-122"/>
            </a:endParaRPr>
          </a:p>
          <a:p>
            <a:pPr lvl="1">
              <a:lnSpc>
                <a:spcPct val="150000"/>
              </a:lnSpc>
              <a:buFont typeface="Wingdings" pitchFamily="2" charset="2"/>
              <a:buNone/>
            </a:pPr>
            <a:endParaRPr lang="zh-CN" altLang="zh-CN"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9395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
        <p:nvSpPr>
          <p:cNvPr id="8" name="Rectangle 3"/>
          <p:cNvSpPr txBox="1">
            <a:spLocks noChangeArrowheads="1"/>
          </p:cNvSpPr>
          <p:nvPr/>
        </p:nvSpPr>
        <p:spPr bwMode="auto">
          <a:xfrm>
            <a:off x="611560" y="1950006"/>
            <a:ext cx="7674049" cy="284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latin typeface="华文楷体" panose="02010600040101010101" pitchFamily="2" charset="-122"/>
                <a:ea typeface="华文楷体" panose="02010600040101010101" pitchFamily="2" charset="-122"/>
              </a:rPr>
              <a:t>字符串</a:t>
            </a:r>
            <a:r>
              <a:rPr lang="zh-CN" altLang="en-US" dirty="0">
                <a:latin typeface="华文楷体" panose="02010600040101010101" pitchFamily="2" charset="-122"/>
                <a:ea typeface="华文楷体" panose="02010600040101010101" pitchFamily="2" charset="-122"/>
              </a:rPr>
              <a:t>的引用方式</a:t>
            </a:r>
          </a:p>
          <a:p>
            <a:pPr>
              <a:lnSpc>
                <a:spcPct val="150000"/>
              </a:lnSpc>
            </a:pPr>
            <a:r>
              <a:rPr lang="zh-CN" altLang="en-US" dirty="0" smtClean="0">
                <a:latin typeface="华文楷体" panose="02010600040101010101" pitchFamily="2" charset="-122"/>
                <a:ea typeface="华文楷体" panose="02010600040101010101" pitchFamily="2" charset="-122"/>
              </a:rPr>
              <a:t>字符</a:t>
            </a:r>
            <a:r>
              <a:rPr lang="zh-CN" altLang="en-US" dirty="0">
                <a:latin typeface="华文楷体" panose="02010600040101010101" pitchFamily="2" charset="-122"/>
                <a:ea typeface="华文楷体" panose="02010600040101010101" pitchFamily="2" charset="-122"/>
              </a:rPr>
              <a:t>指针作函数参数</a:t>
            </a:r>
          </a:p>
          <a:p>
            <a:pPr>
              <a:lnSpc>
                <a:spcPct val="150000"/>
              </a:lnSpc>
            </a:pPr>
            <a:r>
              <a:rPr lang="zh-CN" altLang="en-US" dirty="0" smtClean="0">
                <a:latin typeface="华文楷体" panose="02010600040101010101" pitchFamily="2" charset="-122"/>
                <a:ea typeface="华文楷体" panose="02010600040101010101" pitchFamily="2" charset="-122"/>
              </a:rPr>
              <a:t>使用</a:t>
            </a:r>
            <a:r>
              <a:rPr lang="zh-CN" altLang="en-US" dirty="0">
                <a:latin typeface="华文楷体" panose="02010600040101010101" pitchFamily="2" charset="-122"/>
                <a:ea typeface="华文楷体" panose="02010600040101010101" pitchFamily="2" charset="-122"/>
              </a:rPr>
              <a:t>字符指针变量和字符数组的比较</a:t>
            </a:r>
          </a:p>
        </p:txBody>
      </p:sp>
    </p:spTree>
    <p:extLst>
      <p:ext uri="{BB962C8B-B14F-4D97-AF65-F5344CB8AC3E}">
        <p14:creationId xmlns:p14="http://schemas.microsoft.com/office/powerpoint/2010/main" val="16978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30</a:t>
            </a:fld>
            <a:endParaRPr lang="en-US" altLang="zh-CN"/>
          </a:p>
        </p:txBody>
      </p:sp>
      <p:sp>
        <p:nvSpPr>
          <p:cNvPr id="7" name="Rectangle 3"/>
          <p:cNvSpPr txBox="1">
            <a:spLocks noChangeArrowheads="1"/>
          </p:cNvSpPr>
          <p:nvPr/>
        </p:nvSpPr>
        <p:spPr bwMode="auto">
          <a:xfrm>
            <a:off x="323528" y="2075144"/>
            <a:ext cx="7929563"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(8) </a:t>
            </a:r>
            <a:r>
              <a:rPr lang="zh-CN" altLang="zh-CN" dirty="0" smtClean="0">
                <a:latin typeface="华文楷体" panose="02010600040101010101" pitchFamily="2" charset="-122"/>
                <a:ea typeface="华文楷体" panose="02010600040101010101" pitchFamily="2" charset="-122"/>
              </a:rPr>
              <a:t>用指针变量指向一个格式字符串，可以用它代替</a:t>
            </a:r>
            <a:r>
              <a:rPr lang="en-US" altLang="zh-CN" dirty="0" err="1" smtClean="0">
                <a:latin typeface="华文楷体" panose="02010600040101010101" pitchFamily="2" charset="-122"/>
                <a:ea typeface="华文楷体" panose="02010600040101010101" pitchFamily="2" charset="-122"/>
              </a:rPr>
              <a:t>printf</a:t>
            </a:r>
            <a:r>
              <a:rPr lang="zh-CN" altLang="zh-CN" dirty="0" smtClean="0">
                <a:latin typeface="华文楷体" panose="02010600040101010101" pitchFamily="2" charset="-122"/>
                <a:ea typeface="华文楷体" panose="02010600040101010101" pitchFamily="2" charset="-122"/>
              </a:rPr>
              <a:t>函数中的格式字符串。</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a:solidFill>
                  <a:srgbClr val="00B050"/>
                </a:solidFill>
                <a:latin typeface="华文楷体" panose="02010600040101010101" pitchFamily="2" charset="-122"/>
                <a:ea typeface="华文楷体" panose="02010600040101010101" pitchFamily="2" charset="-122"/>
              </a:rPr>
              <a:t>char *format;</a:t>
            </a:r>
            <a:endParaRPr lang="zh-CN" altLang="zh-CN" dirty="0">
              <a:solidFill>
                <a:srgbClr val="00B050"/>
              </a:solidFill>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a:solidFill>
                  <a:srgbClr val="00B050"/>
                </a:solidFill>
                <a:latin typeface="华文楷体" panose="02010600040101010101" pitchFamily="2" charset="-122"/>
                <a:ea typeface="华文楷体" panose="02010600040101010101" pitchFamily="2" charset="-122"/>
              </a:rPr>
              <a:t>format=”a=%</a:t>
            </a:r>
            <a:r>
              <a:rPr lang="en-US" altLang="zh-CN" dirty="0" err="1">
                <a:solidFill>
                  <a:srgbClr val="00B050"/>
                </a:solidFill>
                <a:latin typeface="华文楷体" panose="02010600040101010101" pitchFamily="2" charset="-122"/>
                <a:ea typeface="华文楷体" panose="02010600040101010101" pitchFamily="2" charset="-122"/>
              </a:rPr>
              <a:t>d,b</a:t>
            </a:r>
            <a:r>
              <a:rPr lang="en-US" altLang="zh-CN" dirty="0">
                <a:solidFill>
                  <a:srgbClr val="00B050"/>
                </a:solidFill>
                <a:latin typeface="华文楷体" panose="02010600040101010101" pitchFamily="2" charset="-122"/>
                <a:ea typeface="华文楷体" panose="02010600040101010101" pitchFamily="2" charset="-122"/>
              </a:rPr>
              <a:t>=%f\n”; </a:t>
            </a:r>
            <a:endParaRPr lang="zh-CN" altLang="zh-CN" dirty="0">
              <a:solidFill>
                <a:srgbClr val="00B050"/>
              </a:solidFill>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err="1">
                <a:solidFill>
                  <a:srgbClr val="00B050"/>
                </a:solidFill>
                <a:latin typeface="华文楷体" panose="02010600040101010101" pitchFamily="2" charset="-122"/>
                <a:ea typeface="华文楷体" panose="02010600040101010101" pitchFamily="2" charset="-122"/>
              </a:rPr>
              <a:t>printf</a:t>
            </a:r>
            <a:r>
              <a:rPr lang="en-US" altLang="zh-CN" dirty="0">
                <a:solidFill>
                  <a:srgbClr val="00B050"/>
                </a:solidFill>
                <a:latin typeface="华文楷体" panose="02010600040101010101" pitchFamily="2" charset="-122"/>
                <a:ea typeface="华文楷体" panose="02010600040101010101" pitchFamily="2" charset="-122"/>
              </a:rPr>
              <a:t>(</a:t>
            </a:r>
            <a:r>
              <a:rPr lang="en-US" altLang="zh-CN" dirty="0" err="1">
                <a:solidFill>
                  <a:srgbClr val="00B050"/>
                </a:solidFill>
                <a:latin typeface="华文楷体" panose="02010600040101010101" pitchFamily="2" charset="-122"/>
                <a:ea typeface="华文楷体" panose="02010600040101010101" pitchFamily="2" charset="-122"/>
              </a:rPr>
              <a:t>format,a,b</a:t>
            </a:r>
            <a:r>
              <a:rPr lang="en-US" altLang="zh-CN" dirty="0">
                <a:solidFill>
                  <a:srgbClr val="00B050"/>
                </a:solidFill>
                <a:latin typeface="华文楷体" panose="02010600040101010101" pitchFamily="2" charset="-122"/>
                <a:ea typeface="华文楷体" panose="02010600040101010101" pitchFamily="2" charset="-122"/>
              </a:rPr>
              <a:t>);</a:t>
            </a:r>
            <a:endParaRPr lang="zh-CN" altLang="zh-CN" dirty="0">
              <a:solidFill>
                <a:srgbClr val="00B050"/>
              </a:solidFill>
              <a:latin typeface="华文楷体" panose="02010600040101010101" pitchFamily="2" charset="-122"/>
              <a:ea typeface="华文楷体" panose="02010600040101010101" pitchFamily="2" charset="-122"/>
            </a:endParaRPr>
          </a:p>
          <a:p>
            <a:pPr lvl="1">
              <a:buFont typeface="Wingdings" pitchFamily="2" charset="2"/>
              <a:buNone/>
            </a:pPr>
            <a:r>
              <a:rPr lang="zh-CN" altLang="zh-CN" dirty="0">
                <a:solidFill>
                  <a:srgbClr val="9D138D"/>
                </a:solidFill>
                <a:latin typeface="华文楷体" panose="02010600040101010101" pitchFamily="2" charset="-122"/>
                <a:ea typeface="华文楷体" panose="02010600040101010101" pitchFamily="2" charset="-122"/>
              </a:rPr>
              <a:t>相当于</a:t>
            </a:r>
          </a:p>
          <a:p>
            <a:pPr lvl="1">
              <a:buFont typeface="Wingdings" pitchFamily="2" charset="2"/>
              <a:buNone/>
            </a:pPr>
            <a:r>
              <a:rPr lang="en-US" altLang="zh-CN" dirty="0" err="1">
                <a:latin typeface="华文楷体" panose="02010600040101010101" pitchFamily="2" charset="-122"/>
                <a:ea typeface="华文楷体" panose="02010600040101010101" pitchFamily="2" charset="-122"/>
              </a:rPr>
              <a:t>printf</a:t>
            </a:r>
            <a:r>
              <a:rPr lang="en-US" altLang="zh-CN" dirty="0">
                <a:latin typeface="华文楷体" panose="02010600040101010101" pitchFamily="2" charset="-122"/>
                <a:ea typeface="华文楷体" panose="02010600040101010101" pitchFamily="2" charset="-122"/>
              </a:rPr>
              <a:t>(“a=%</a:t>
            </a:r>
            <a:r>
              <a:rPr lang="en-US" altLang="zh-CN" dirty="0" err="1">
                <a:latin typeface="华文楷体" panose="02010600040101010101" pitchFamily="2" charset="-122"/>
                <a:ea typeface="华文楷体" panose="02010600040101010101" pitchFamily="2" charset="-122"/>
              </a:rPr>
              <a:t>d,b</a:t>
            </a:r>
            <a:r>
              <a:rPr lang="en-US" altLang="zh-CN" dirty="0">
                <a:latin typeface="华文楷体" panose="02010600040101010101" pitchFamily="2" charset="-122"/>
                <a:ea typeface="华文楷体" panose="02010600040101010101" pitchFamily="2" charset="-122"/>
              </a:rPr>
              <a:t>=%f\n”,</a:t>
            </a:r>
            <a:r>
              <a:rPr lang="en-US" altLang="zh-CN" dirty="0" err="1">
                <a:latin typeface="华文楷体" panose="02010600040101010101" pitchFamily="2" charset="-122"/>
                <a:ea typeface="华文楷体" panose="02010600040101010101" pitchFamily="2" charset="-122"/>
              </a:rPr>
              <a:t>a,b</a:t>
            </a:r>
            <a:r>
              <a:rPr lang="en-US" altLang="zh-CN" dirty="0">
                <a:latin typeface="华文楷体" panose="02010600040101010101" pitchFamily="2" charset="-122"/>
                <a:ea typeface="华文楷体" panose="02010600040101010101" pitchFamily="2" charset="-122"/>
              </a:rPr>
              <a:t>);</a:t>
            </a:r>
            <a:endParaRPr lang="zh-CN" altLang="zh-CN" dirty="0">
              <a:solidFill>
                <a:srgbClr val="FF0000"/>
              </a:solidFill>
              <a:latin typeface="华文楷体" panose="02010600040101010101" pitchFamily="2" charset="-122"/>
              <a:ea typeface="华文楷体" panose="02010600040101010101" pitchFamily="2" charset="-122"/>
            </a:endParaRPr>
          </a:p>
          <a:p>
            <a:pPr lvl="1">
              <a:buFont typeface="Wingdings" pitchFamily="2" charset="2"/>
              <a:buNone/>
            </a:pPr>
            <a:endParaRPr lang="zh-CN" altLang="zh-CN"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8451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500"/>
                                        <p:tgtEl>
                                          <p:spTgt spid="7">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500"/>
                                        <p:tgtEl>
                                          <p:spTgt spid="7">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500"/>
                                        <p:tgtEl>
                                          <p:spTgt spid="7">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指针</a:t>
            </a:r>
            <a:endParaRPr lang="zh-CN" altLang="en-US" sz="2800" dirty="0"/>
          </a:p>
        </p:txBody>
      </p:sp>
      <p:grpSp>
        <p:nvGrpSpPr>
          <p:cNvPr id="9" name="Group 199"/>
          <p:cNvGrpSpPr>
            <a:grpSpLocks/>
          </p:cNvGrpSpPr>
          <p:nvPr/>
        </p:nvGrpSpPr>
        <p:grpSpPr bwMode="auto">
          <a:xfrm>
            <a:off x="1835150" y="159516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1958" y="1322"/>
              <a:ext cx="2152"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通过指针引用字符串</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53020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71" y="1871"/>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函数指针</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31</a:t>
            </a:fld>
            <a:endParaRPr lang="en-US" altLang="zh-CN"/>
          </a:p>
        </p:txBody>
      </p:sp>
      <p:grpSp>
        <p:nvGrpSpPr>
          <p:cNvPr id="26" name="Group 199"/>
          <p:cNvGrpSpPr>
            <a:grpSpLocks/>
          </p:cNvGrpSpPr>
          <p:nvPr/>
        </p:nvGrpSpPr>
        <p:grpSpPr bwMode="auto">
          <a:xfrm>
            <a:off x="1835150" y="3484984"/>
            <a:ext cx="5410200" cy="665162"/>
            <a:chOff x="1152" y="1275"/>
            <a:chExt cx="3408" cy="419"/>
          </a:xfrm>
        </p:grpSpPr>
        <p:grpSp>
          <p:nvGrpSpPr>
            <p:cNvPr id="27" name="Group 200"/>
            <p:cNvGrpSpPr>
              <a:grpSpLocks/>
            </p:cNvGrpSpPr>
            <p:nvPr/>
          </p:nvGrpSpPr>
          <p:grpSpPr bwMode="auto">
            <a:xfrm>
              <a:off x="1152" y="1275"/>
              <a:ext cx="480" cy="419"/>
              <a:chOff x="1110" y="2656"/>
              <a:chExt cx="1549" cy="1351"/>
            </a:xfrm>
          </p:grpSpPr>
          <p:sp>
            <p:nvSpPr>
              <p:cNvPr id="31"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28"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05"/>
            <p:cNvSpPr txBox="1">
              <a:spLocks noChangeArrowheads="1"/>
            </p:cNvSpPr>
            <p:nvPr/>
          </p:nvSpPr>
          <p:spPr bwMode="auto">
            <a:xfrm>
              <a:off x="2014" y="1316"/>
              <a:ext cx="1926"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返回指针值的函数</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3</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grpSp>
        <p:nvGrpSpPr>
          <p:cNvPr id="34" name="Group 207"/>
          <p:cNvGrpSpPr>
            <a:grpSpLocks/>
          </p:cNvGrpSpPr>
          <p:nvPr/>
        </p:nvGrpSpPr>
        <p:grpSpPr bwMode="auto">
          <a:xfrm>
            <a:off x="1835150" y="4420021"/>
            <a:ext cx="5410200" cy="665163"/>
            <a:chOff x="1152" y="1851"/>
            <a:chExt cx="3408" cy="419"/>
          </a:xfrm>
        </p:grpSpPr>
        <p:grpSp>
          <p:nvGrpSpPr>
            <p:cNvPr id="35" name="Group 208"/>
            <p:cNvGrpSpPr>
              <a:grpSpLocks/>
            </p:cNvGrpSpPr>
            <p:nvPr/>
          </p:nvGrpSpPr>
          <p:grpSpPr bwMode="auto">
            <a:xfrm>
              <a:off x="1152" y="1851"/>
              <a:ext cx="480" cy="419"/>
              <a:chOff x="3174" y="2656"/>
              <a:chExt cx="1549" cy="1351"/>
            </a:xfrm>
          </p:grpSpPr>
          <p:sp>
            <p:nvSpPr>
              <p:cNvPr id="39"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13"/>
            <p:cNvSpPr txBox="1">
              <a:spLocks noChangeArrowheads="1"/>
            </p:cNvSpPr>
            <p:nvPr/>
          </p:nvSpPr>
          <p:spPr bwMode="auto">
            <a:xfrm>
              <a:off x="2031" y="1869"/>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zh-CN" altLang="en-US" sz="28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4</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136534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
        <p:nvSpPr>
          <p:cNvPr id="6" name="Rectangle 3"/>
          <p:cNvSpPr txBox="1">
            <a:spLocks noChangeArrowheads="1"/>
          </p:cNvSpPr>
          <p:nvPr/>
        </p:nvSpPr>
        <p:spPr bwMode="auto">
          <a:xfrm>
            <a:off x="614362" y="2014555"/>
            <a:ext cx="8072438" cy="314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600" dirty="0" smtClean="0">
                <a:latin typeface="华文楷体" panose="02010600040101010101" pitchFamily="2" charset="-122"/>
                <a:ea typeface="华文楷体" panose="02010600040101010101" pitchFamily="2" charset="-122"/>
                <a:hlinkClick r:id="" action="ppaction://noaction"/>
              </a:rPr>
              <a:t>什么是函数指针</a:t>
            </a:r>
            <a:endParaRPr lang="en-US" altLang="zh-CN" sz="3600" dirty="0" smtClean="0">
              <a:latin typeface="华文楷体" panose="02010600040101010101" pitchFamily="2" charset="-122"/>
              <a:ea typeface="华文楷体" panose="02010600040101010101" pitchFamily="2" charset="-122"/>
            </a:endParaRPr>
          </a:p>
          <a:p>
            <a:r>
              <a:rPr lang="zh-CN" altLang="zh-CN" sz="3600" dirty="0" smtClean="0">
                <a:latin typeface="华文楷体" panose="02010600040101010101" pitchFamily="2" charset="-122"/>
                <a:ea typeface="华文楷体" panose="02010600040101010101" pitchFamily="2" charset="-122"/>
                <a:hlinkClick r:id="" action="ppaction://noaction"/>
              </a:rPr>
              <a:t>用函数指针变量调用函数</a:t>
            </a:r>
            <a:endParaRPr lang="en-US" altLang="zh-CN" sz="3600" dirty="0" smtClean="0">
              <a:latin typeface="华文楷体" panose="02010600040101010101" pitchFamily="2" charset="-122"/>
              <a:ea typeface="华文楷体" panose="02010600040101010101" pitchFamily="2" charset="-122"/>
            </a:endParaRPr>
          </a:p>
          <a:p>
            <a:r>
              <a:rPr lang="zh-CN" altLang="zh-CN" sz="3600" dirty="0" smtClean="0">
                <a:latin typeface="华文楷体" panose="02010600040101010101" pitchFamily="2" charset="-122"/>
                <a:ea typeface="华文楷体" panose="02010600040101010101" pitchFamily="2" charset="-122"/>
                <a:hlinkClick r:id="" action="ppaction://noaction"/>
              </a:rPr>
              <a:t>怎样定义和使用指向函数的指针变量</a:t>
            </a:r>
            <a:endParaRPr lang="en-US" altLang="zh-CN" sz="3600" dirty="0" smtClean="0">
              <a:latin typeface="华文楷体" panose="02010600040101010101" pitchFamily="2" charset="-122"/>
              <a:ea typeface="华文楷体" panose="02010600040101010101" pitchFamily="2" charset="-122"/>
            </a:endParaRPr>
          </a:p>
          <a:p>
            <a:r>
              <a:rPr lang="zh-CN" altLang="zh-CN" sz="3600" dirty="0" smtClean="0">
                <a:latin typeface="华文楷体" panose="02010600040101010101" pitchFamily="2" charset="-122"/>
                <a:ea typeface="华文楷体" panose="02010600040101010101" pitchFamily="2" charset="-122"/>
                <a:hlinkClick r:id="" action="ppaction://noaction"/>
              </a:rPr>
              <a:t>用指向函数的指针作函数参数</a:t>
            </a:r>
            <a:endParaRPr lang="zh-CN" altLang="zh-CN" sz="36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131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
        <p:nvSpPr>
          <p:cNvPr id="6" name="Rectangle 3"/>
          <p:cNvSpPr txBox="1">
            <a:spLocks noChangeArrowheads="1"/>
          </p:cNvSpPr>
          <p:nvPr/>
        </p:nvSpPr>
        <p:spPr bwMode="auto">
          <a:xfrm>
            <a:off x="714375" y="1785938"/>
            <a:ext cx="7786688"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latin typeface="华文楷体" panose="02010600040101010101" pitchFamily="2" charset="-122"/>
                <a:ea typeface="华文楷体" panose="02010600040101010101" pitchFamily="2" charset="-122"/>
              </a:rPr>
              <a:t>如果在程序中定义了一个函数，在编译时，编译系统为函数代码分配一段存储空间，这段存储空间的起始地址</a:t>
            </a:r>
            <a:r>
              <a:rPr lang="zh-CN" altLang="en-US" smtClean="0">
                <a:latin typeface="华文楷体" panose="02010600040101010101" pitchFamily="2" charset="-122"/>
                <a:ea typeface="华文楷体" panose="02010600040101010101" pitchFamily="2" charset="-122"/>
              </a:rPr>
              <a:t>，</a:t>
            </a:r>
            <a:r>
              <a:rPr lang="zh-CN" altLang="zh-CN" smtClean="0">
                <a:latin typeface="华文楷体" panose="02010600040101010101" pitchFamily="2" charset="-122"/>
                <a:ea typeface="华文楷体" panose="02010600040101010101" pitchFamily="2" charset="-122"/>
              </a:rPr>
              <a:t>称为这个函数的指针。</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4068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
        <p:nvSpPr>
          <p:cNvPr id="6" name="Rectangle 3"/>
          <p:cNvSpPr txBox="1">
            <a:spLocks noChangeArrowheads="1"/>
          </p:cNvSpPr>
          <p:nvPr/>
        </p:nvSpPr>
        <p:spPr bwMode="auto">
          <a:xfrm>
            <a:off x="435544" y="1768475"/>
            <a:ext cx="7786688"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t>可以定义一个指向函数的指针变量，用来存放某一函数的起始地址，这就意味着此指针变量指向该函数。例如：</a:t>
            </a:r>
          </a:p>
          <a:p>
            <a:pPr>
              <a:buFont typeface="Wingdings" pitchFamily="2" charset="2"/>
              <a:buNone/>
            </a:pPr>
            <a:r>
              <a:rPr lang="en-US" altLang="zh-CN" smtClean="0"/>
              <a:t>      int (*p)(int,int);</a:t>
            </a:r>
            <a:endParaRPr lang="zh-CN" altLang="zh-CN" smtClean="0"/>
          </a:p>
          <a:p>
            <a:pPr>
              <a:buFont typeface="Wingdings" pitchFamily="2" charset="2"/>
              <a:buNone/>
            </a:pPr>
            <a:r>
              <a:rPr lang="en-US" altLang="zh-CN" smtClean="0"/>
              <a:t>   </a:t>
            </a:r>
            <a:r>
              <a:rPr lang="zh-CN" altLang="zh-CN" smtClean="0"/>
              <a:t>定义</a:t>
            </a:r>
            <a:r>
              <a:rPr lang="en-US" altLang="zh-CN" smtClean="0"/>
              <a:t>p</a:t>
            </a:r>
            <a:r>
              <a:rPr lang="zh-CN" altLang="zh-CN" smtClean="0"/>
              <a:t>是指向函数的指针变量，它可以指向类型为整型且有两个整型参数的函数。</a:t>
            </a:r>
            <a:r>
              <a:rPr lang="en-US" altLang="zh-CN" smtClean="0"/>
              <a:t>p</a:t>
            </a:r>
            <a:r>
              <a:rPr lang="zh-CN" altLang="zh-CN" smtClean="0"/>
              <a:t>的类型用</a:t>
            </a:r>
            <a:r>
              <a:rPr lang="en-US" altLang="zh-CN" smtClean="0"/>
              <a:t>int (*)(int,int)</a:t>
            </a:r>
            <a:r>
              <a:rPr lang="zh-CN" altLang="zh-CN" smtClean="0"/>
              <a:t>表示</a:t>
            </a:r>
            <a:endParaRPr lang="zh-CN" altLang="zh-CN" dirty="0" smtClean="0">
              <a:solidFill>
                <a:srgbClr val="FF0000"/>
              </a:solidFill>
            </a:endParaRPr>
          </a:p>
        </p:txBody>
      </p:sp>
    </p:spTree>
    <p:extLst>
      <p:ext uri="{BB962C8B-B14F-4D97-AF65-F5344CB8AC3E}">
        <p14:creationId xmlns:p14="http://schemas.microsoft.com/office/powerpoint/2010/main" val="137349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35</a:t>
            </a:fld>
            <a:endParaRPr lang="en-US" altLang="zh-CN"/>
          </a:p>
        </p:txBody>
      </p:sp>
      <p:sp>
        <p:nvSpPr>
          <p:cNvPr id="7" name="Rectangle 3"/>
          <p:cNvSpPr txBox="1">
            <a:spLocks noChangeArrowheads="1"/>
          </p:cNvSpPr>
          <p:nvPr/>
        </p:nvSpPr>
        <p:spPr bwMode="auto">
          <a:xfrm>
            <a:off x="611560" y="2143125"/>
            <a:ext cx="7786688"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zh-CN" dirty="0" smtClean="0"/>
              <a:t>例</a:t>
            </a:r>
            <a:r>
              <a:rPr lang="zh-CN" altLang="en-US" dirty="0" smtClean="0"/>
              <a:t>：</a:t>
            </a:r>
            <a:r>
              <a:rPr lang="zh-CN" altLang="zh-CN" dirty="0" smtClean="0"/>
              <a:t>用函数求整数</a:t>
            </a:r>
            <a:r>
              <a:rPr lang="en-US" altLang="zh-CN" dirty="0" smtClean="0"/>
              <a:t>a</a:t>
            </a:r>
            <a:r>
              <a:rPr lang="zh-CN" altLang="zh-CN" dirty="0" smtClean="0"/>
              <a:t>和</a:t>
            </a:r>
            <a:r>
              <a:rPr lang="en-US" altLang="zh-CN" dirty="0" smtClean="0"/>
              <a:t>b</a:t>
            </a:r>
            <a:r>
              <a:rPr lang="zh-CN" altLang="zh-CN" dirty="0" smtClean="0"/>
              <a:t>中的大者。</a:t>
            </a:r>
          </a:p>
          <a:p>
            <a:r>
              <a:rPr lang="zh-CN" altLang="zh-CN" dirty="0" smtClean="0"/>
              <a:t>解题思路：定义一个函数</a:t>
            </a:r>
            <a:r>
              <a:rPr lang="en-US" altLang="zh-CN" dirty="0" smtClean="0"/>
              <a:t>max</a:t>
            </a:r>
            <a:r>
              <a:rPr lang="zh-CN" altLang="zh-CN" dirty="0" smtClean="0"/>
              <a:t>，实现求两个整数中的大者。在主函数调用</a:t>
            </a:r>
            <a:r>
              <a:rPr lang="en-US" altLang="zh-CN" dirty="0" smtClean="0"/>
              <a:t>max</a:t>
            </a:r>
            <a:r>
              <a:rPr lang="zh-CN" altLang="zh-CN" dirty="0" smtClean="0"/>
              <a:t>函数，除了可以通过函数名调用外，还可以通过指向函数的指针变量来实现。分别编程并作比较。</a:t>
            </a:r>
            <a:endParaRPr lang="zh-CN" altLang="zh-CN" dirty="0" smtClean="0">
              <a:solidFill>
                <a:srgbClr val="FF0000"/>
              </a:solidFill>
            </a:endParaRPr>
          </a:p>
        </p:txBody>
      </p:sp>
    </p:spTree>
    <p:extLst>
      <p:ext uri="{BB962C8B-B14F-4D97-AF65-F5344CB8AC3E}">
        <p14:creationId xmlns:p14="http://schemas.microsoft.com/office/powerpoint/2010/main" val="136094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36</a:t>
            </a:fld>
            <a:endParaRPr lang="en-US" altLang="zh-CN"/>
          </a:p>
        </p:txBody>
      </p:sp>
      <p:sp>
        <p:nvSpPr>
          <p:cNvPr id="6" name="内容占位符 2"/>
          <p:cNvSpPr>
            <a:spLocks noGrp="1"/>
          </p:cNvSpPr>
          <p:nvPr>
            <p:ph idx="1"/>
          </p:nvPr>
        </p:nvSpPr>
        <p:spPr>
          <a:xfrm>
            <a:off x="533400" y="1772816"/>
            <a:ext cx="8153400" cy="3577580"/>
          </a:xfrm>
        </p:spPr>
        <p:txBody>
          <a:bodyPr/>
          <a:lstStyle/>
          <a:p>
            <a:pPr>
              <a:buFont typeface="Wingdings" pitchFamily="2" charset="2"/>
              <a:buNone/>
            </a:pPr>
            <a:r>
              <a:rPr lang="zh-CN" altLang="zh-CN" dirty="0" smtClean="0"/>
              <a:t>（</a:t>
            </a:r>
            <a:r>
              <a:rPr lang="en-US" altLang="zh-CN" dirty="0" smtClean="0"/>
              <a:t>1</a:t>
            </a:r>
            <a:r>
              <a:rPr lang="zh-CN" altLang="zh-CN" dirty="0" smtClean="0"/>
              <a:t>）通过函数名调用函数</a:t>
            </a:r>
          </a:p>
          <a:p>
            <a:pPr>
              <a:lnSpc>
                <a:spcPct val="100000"/>
              </a:lnSpc>
              <a:buFont typeface="Wingdings" pitchFamily="2" charset="2"/>
              <a:buNone/>
            </a:pPr>
            <a:r>
              <a:rPr lang="en-US" altLang="zh-CN" sz="2800" dirty="0" smtClean="0"/>
              <a:t>   </a:t>
            </a:r>
            <a:r>
              <a:rPr lang="en-US" altLang="zh-CN" sz="2800" dirty="0" err="1" smtClean="0"/>
              <a:t>int</a:t>
            </a:r>
            <a:r>
              <a:rPr lang="en-US" altLang="zh-CN" sz="2800" dirty="0" smtClean="0"/>
              <a:t> max(</a:t>
            </a:r>
            <a:r>
              <a:rPr lang="en-US" altLang="zh-CN" sz="2800" dirty="0" err="1" smtClean="0"/>
              <a:t>int,int</a:t>
            </a:r>
            <a:r>
              <a:rPr lang="en-US" altLang="zh-CN" sz="2800" dirty="0" smtClean="0"/>
              <a:t>);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a,b,c</a:t>
            </a:r>
            <a:r>
              <a:rPr lang="en-US" altLang="zh-CN" sz="2800" dirty="0" smtClean="0"/>
              <a:t>;</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("please enter a and b:");</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d,%d",&amp;a,&amp;b</a:t>
            </a:r>
            <a:r>
              <a:rPr lang="en-US" altLang="zh-CN" sz="2800" dirty="0" smtClean="0"/>
              <a:t>);</a:t>
            </a:r>
            <a:endParaRPr lang="zh-CN" altLang="zh-CN" sz="2800" dirty="0" smtClean="0"/>
          </a:p>
          <a:p>
            <a:pPr>
              <a:lnSpc>
                <a:spcPct val="100000"/>
              </a:lnSpc>
              <a:buFont typeface="Wingdings" pitchFamily="2" charset="2"/>
              <a:buNone/>
            </a:pPr>
            <a:r>
              <a:rPr lang="en-US" altLang="zh-CN" sz="2800" dirty="0" smtClean="0"/>
              <a:t>   c=max(</a:t>
            </a:r>
            <a:r>
              <a:rPr lang="en-US" altLang="zh-CN" sz="2800" dirty="0" err="1" smtClean="0"/>
              <a:t>a,b</a:t>
            </a:r>
            <a:r>
              <a:rPr lang="en-US" altLang="zh-CN" sz="2800" dirty="0" smtClean="0"/>
              <a:t>);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(“%d,%</a:t>
            </a:r>
            <a:r>
              <a:rPr lang="en-US" altLang="zh-CN" sz="2800" dirty="0" err="1" smtClean="0"/>
              <a:t>d,max</a:t>
            </a:r>
            <a:r>
              <a:rPr lang="en-US" altLang="zh-CN" sz="2800" dirty="0" smtClean="0"/>
              <a:t>=%d\n",</a:t>
            </a:r>
            <a:r>
              <a:rPr lang="en-US" altLang="zh-CN" sz="2800" dirty="0" err="1" smtClean="0"/>
              <a:t>a,b,c</a:t>
            </a:r>
            <a:r>
              <a:rPr lang="en-US" altLang="zh-CN" sz="2800" dirty="0" smtClean="0"/>
              <a:t>);</a:t>
            </a:r>
            <a:endParaRPr lang="zh-CN" altLang="zh-CN" sz="2800" dirty="0" smtClean="0"/>
          </a:p>
          <a:p>
            <a:pPr>
              <a:lnSpc>
                <a:spcPct val="100000"/>
              </a:lnSpc>
              <a:buFont typeface="Wingdings" pitchFamily="2" charset="2"/>
              <a:buNone/>
            </a:pPr>
            <a:endParaRPr lang="zh-CN" altLang="en-US" sz="2800" dirty="0" smtClean="0"/>
          </a:p>
        </p:txBody>
      </p:sp>
    </p:spTree>
    <p:extLst>
      <p:ext uri="{BB962C8B-B14F-4D97-AF65-F5344CB8AC3E}">
        <p14:creationId xmlns:p14="http://schemas.microsoft.com/office/powerpoint/2010/main" val="29893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37</a:t>
            </a:fld>
            <a:endParaRPr lang="en-US" altLang="zh-CN"/>
          </a:p>
        </p:txBody>
      </p:sp>
      <p:sp>
        <p:nvSpPr>
          <p:cNvPr id="6" name="内容占位符 2"/>
          <p:cNvSpPr>
            <a:spLocks noGrp="1"/>
          </p:cNvSpPr>
          <p:nvPr>
            <p:ph idx="1"/>
          </p:nvPr>
        </p:nvSpPr>
        <p:spPr>
          <a:xfrm>
            <a:off x="827584" y="1962570"/>
            <a:ext cx="5818188" cy="3643312"/>
          </a:xfrm>
        </p:spPr>
        <p:txBody>
          <a:bodyPr/>
          <a:lstStyle/>
          <a:p>
            <a:pPr>
              <a:lnSpc>
                <a:spcPct val="100000"/>
              </a:lnSpc>
              <a:buFont typeface="Wingdings" pitchFamily="2" charset="2"/>
              <a:buNone/>
            </a:pPr>
            <a:r>
              <a:rPr lang="en-US" altLang="zh-CN" sz="2800" dirty="0" err="1" smtClean="0"/>
              <a:t>int</a:t>
            </a:r>
            <a:r>
              <a:rPr lang="en-US" altLang="zh-CN" sz="2800" dirty="0" smtClean="0"/>
              <a:t> max(</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ct val="100000"/>
              </a:lnSpc>
              <a:buFont typeface="Wingdings" pitchFamily="2" charset="2"/>
              <a:buNone/>
            </a:pPr>
            <a:r>
              <a:rPr lang="en-US" altLang="zh-CN" sz="2800" dirty="0" smtClean="0"/>
              <a:t>    if(x&gt;y)  z=x;</a:t>
            </a:r>
            <a:endParaRPr lang="zh-CN" altLang="zh-CN" sz="2800" dirty="0" smtClean="0"/>
          </a:p>
          <a:p>
            <a:pPr>
              <a:lnSpc>
                <a:spcPct val="100000"/>
              </a:lnSpc>
              <a:buFont typeface="Wingdings" pitchFamily="2" charset="2"/>
              <a:buNone/>
            </a:pPr>
            <a:r>
              <a:rPr lang="en-US" altLang="zh-CN" sz="2800" dirty="0" smtClean="0"/>
              <a:t>    else     z=y;</a:t>
            </a:r>
            <a:endParaRPr lang="zh-CN" altLang="zh-CN" sz="2800" dirty="0" smtClean="0"/>
          </a:p>
          <a:p>
            <a:pPr>
              <a:lnSpc>
                <a:spcPct val="100000"/>
              </a:lnSpc>
              <a:buFont typeface="Wingdings" pitchFamily="2" charset="2"/>
              <a:buNone/>
            </a:pPr>
            <a:r>
              <a:rPr lang="en-US" altLang="zh-CN" sz="2800" dirty="0" smtClean="0"/>
              <a:t>    return(z);</a:t>
            </a:r>
            <a:endParaRPr lang="zh-CN" altLang="zh-CN" sz="2800" dirty="0" smtClean="0"/>
          </a:p>
          <a:p>
            <a:pPr>
              <a:lnSpc>
                <a:spcPct val="100000"/>
              </a:lnSpc>
              <a:buFont typeface="Wingdings" pitchFamily="2" charset="2"/>
              <a:buNone/>
            </a:pPr>
            <a:r>
              <a:rPr lang="en-US" altLang="zh-CN" sz="2800" dirty="0" smtClean="0"/>
              <a:t>}</a:t>
            </a:r>
            <a:endParaRPr lang="zh-CN" altLang="zh-CN" sz="2800" dirty="0" smtClean="0"/>
          </a:p>
          <a:p>
            <a:pPr>
              <a:lnSpc>
                <a:spcPct val="100000"/>
              </a:lnSpc>
              <a:buFont typeface="Wingdings" pitchFamily="2" charset="2"/>
              <a:buNone/>
            </a:pPr>
            <a:endParaRPr lang="zh-CN" altLang="zh-CN" sz="2800" dirty="0" smtClean="0"/>
          </a:p>
          <a:p>
            <a:pPr>
              <a:lnSpc>
                <a:spcPct val="100000"/>
              </a:lnSpc>
              <a:buFont typeface="Wingdings" pitchFamily="2" charset="2"/>
              <a:buNone/>
            </a:pPr>
            <a:endParaRPr lang="zh-CN" altLang="en-US" sz="2800" dirty="0" smtClean="0"/>
          </a:p>
        </p:txBody>
      </p:sp>
    </p:spTree>
    <p:extLst>
      <p:ext uri="{BB962C8B-B14F-4D97-AF65-F5344CB8AC3E}">
        <p14:creationId xmlns:p14="http://schemas.microsoft.com/office/powerpoint/2010/main" val="25162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
        <p:nvSpPr>
          <p:cNvPr id="6" name="Rectangle 3"/>
          <p:cNvSpPr txBox="1">
            <a:spLocks noChangeArrowheads="1"/>
          </p:cNvSpPr>
          <p:nvPr/>
        </p:nvSpPr>
        <p:spPr bwMode="auto">
          <a:xfrm>
            <a:off x="539552" y="2006601"/>
            <a:ext cx="7786688" cy="372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latin typeface="华文楷体" panose="02010600040101010101" pitchFamily="2" charset="-122"/>
                <a:ea typeface="华文楷体" panose="02010600040101010101" pitchFamily="2" charset="-122"/>
              </a:rPr>
              <a:t>定义指向函数的指针变量的一般形式为</a:t>
            </a:r>
            <a:r>
              <a:rPr lang="en-US" altLang="zh-CN" smtClean="0">
                <a:latin typeface="华文楷体" panose="02010600040101010101" pitchFamily="2" charset="-122"/>
                <a:ea typeface="华文楷体" panose="02010600040101010101" pitchFamily="2" charset="-122"/>
              </a:rPr>
              <a:t> </a:t>
            </a:r>
            <a:endParaRPr lang="zh-CN" altLang="zh-CN" smtClean="0">
              <a:latin typeface="华文楷体" panose="02010600040101010101" pitchFamily="2" charset="-122"/>
              <a:ea typeface="华文楷体" panose="02010600040101010101" pitchFamily="2" charset="-122"/>
            </a:endParaRPr>
          </a:p>
          <a:p>
            <a:pPr>
              <a:buFont typeface="Wingdings" pitchFamily="2" charset="2"/>
              <a:buNone/>
            </a:pPr>
            <a:r>
              <a:rPr lang="zh-CN" altLang="zh-CN" smtClean="0">
                <a:latin typeface="华文楷体" panose="02010600040101010101" pitchFamily="2" charset="-122"/>
                <a:ea typeface="华文楷体" panose="02010600040101010101" pitchFamily="2" charset="-122"/>
              </a:rPr>
              <a:t>数据类型 </a:t>
            </a:r>
            <a:r>
              <a:rPr lang="en-US" altLang="zh-CN" smtClean="0">
                <a:latin typeface="华文楷体" panose="02010600040101010101" pitchFamily="2" charset="-122"/>
                <a:ea typeface="华文楷体" panose="02010600040101010101" pitchFamily="2" charset="-122"/>
              </a:rPr>
              <a:t>(*</a:t>
            </a:r>
            <a:r>
              <a:rPr lang="zh-CN" altLang="zh-CN" smtClean="0">
                <a:latin typeface="华文楷体" panose="02010600040101010101" pitchFamily="2" charset="-122"/>
                <a:ea typeface="华文楷体" panose="02010600040101010101" pitchFamily="2" charset="-122"/>
              </a:rPr>
              <a:t>指针变量名</a:t>
            </a:r>
            <a:r>
              <a:rPr lang="en-US" altLang="zh-CN" smtClean="0">
                <a:latin typeface="华文楷体" panose="02010600040101010101" pitchFamily="2" charset="-122"/>
                <a:ea typeface="华文楷体" panose="02010600040101010101" pitchFamily="2" charset="-122"/>
              </a:rPr>
              <a:t>)(</a:t>
            </a:r>
            <a:r>
              <a:rPr lang="zh-CN" altLang="zh-CN" smtClean="0">
                <a:latin typeface="华文楷体" panose="02010600040101010101" pitchFamily="2" charset="-122"/>
                <a:ea typeface="华文楷体" panose="02010600040101010101" pitchFamily="2" charset="-122"/>
              </a:rPr>
              <a:t>函数参数表列</a:t>
            </a:r>
            <a:r>
              <a:rPr lang="en-US" altLang="zh-CN" smtClean="0">
                <a:latin typeface="华文楷体" panose="02010600040101010101" pitchFamily="2" charset="-122"/>
                <a:ea typeface="华文楷体" panose="02010600040101010101" pitchFamily="2" charset="-122"/>
              </a:rPr>
              <a:t>);</a:t>
            </a:r>
            <a:endParaRPr lang="zh-CN" altLang="zh-CN" smtClean="0">
              <a:latin typeface="华文楷体" panose="02010600040101010101" pitchFamily="2" charset="-122"/>
              <a:ea typeface="华文楷体" panose="02010600040101010101" pitchFamily="2" charset="-122"/>
            </a:endParaRPr>
          </a:p>
          <a:p>
            <a:pPr>
              <a:buFont typeface="Wingdings" pitchFamily="2" charset="2"/>
              <a:buNone/>
            </a:pPr>
            <a:r>
              <a:rPr lang="en-US" altLang="zh-CN" smtClean="0">
                <a:latin typeface="华文楷体" panose="02010600040101010101" pitchFamily="2" charset="-122"/>
                <a:ea typeface="华文楷体" panose="02010600040101010101" pitchFamily="2" charset="-122"/>
              </a:rPr>
              <a:t>    </a:t>
            </a:r>
            <a:r>
              <a:rPr lang="zh-CN" altLang="zh-CN" smtClean="0">
                <a:latin typeface="华文楷体" panose="02010600040101010101" pitchFamily="2" charset="-122"/>
                <a:ea typeface="华文楷体" panose="02010600040101010101" pitchFamily="2" charset="-122"/>
              </a:rPr>
              <a:t>如</a:t>
            </a:r>
            <a:r>
              <a:rPr lang="en-US" altLang="zh-CN" smtClean="0">
                <a:latin typeface="华文楷体" panose="02010600040101010101" pitchFamily="2" charset="-122"/>
                <a:ea typeface="华文楷体" panose="02010600040101010101" pitchFamily="2" charset="-122"/>
              </a:rPr>
              <a:t> int (*p)(int,int);</a:t>
            </a:r>
          </a:p>
          <a:p>
            <a:pPr>
              <a:buFont typeface="Wingdings" pitchFamily="2" charset="2"/>
              <a:buNone/>
            </a:pPr>
            <a:r>
              <a:rPr lang="en-US" altLang="zh-CN" smtClean="0">
                <a:latin typeface="华文楷体" panose="02010600040101010101" pitchFamily="2" charset="-122"/>
                <a:ea typeface="华文楷体" panose="02010600040101010101" pitchFamily="2" charset="-122"/>
              </a:rPr>
              <a:t>    p=max;   </a:t>
            </a:r>
            <a:r>
              <a:rPr lang="zh-CN" altLang="en-US" smtClean="0">
                <a:solidFill>
                  <a:srgbClr val="FF0000"/>
                </a:solidFill>
                <a:latin typeface="华文楷体" panose="02010600040101010101" pitchFamily="2" charset="-122"/>
                <a:ea typeface="华文楷体" panose="02010600040101010101" pitchFamily="2" charset="-122"/>
              </a:rPr>
              <a:t>对</a:t>
            </a:r>
            <a:endParaRPr lang="en-US" altLang="zh-CN" smtClean="0">
              <a:solidFill>
                <a:srgbClr val="FF0000"/>
              </a:solidFill>
              <a:latin typeface="华文楷体" panose="02010600040101010101" pitchFamily="2" charset="-122"/>
              <a:ea typeface="华文楷体" panose="02010600040101010101" pitchFamily="2" charset="-122"/>
            </a:endParaRPr>
          </a:p>
          <a:p>
            <a:pPr>
              <a:buFont typeface="Wingdings" pitchFamily="2" charset="2"/>
              <a:buNone/>
            </a:pPr>
            <a:r>
              <a:rPr lang="en-US" altLang="zh-CN" smtClean="0">
                <a:solidFill>
                  <a:srgbClr val="0000CC"/>
                </a:solidFill>
                <a:latin typeface="华文楷体" panose="02010600040101010101" pitchFamily="2" charset="-122"/>
                <a:ea typeface="华文楷体" panose="02010600040101010101" pitchFamily="2" charset="-122"/>
              </a:rPr>
              <a:t>    </a:t>
            </a:r>
            <a:r>
              <a:rPr lang="en-US" altLang="zh-CN" smtClean="0">
                <a:latin typeface="华文楷体" panose="02010600040101010101" pitchFamily="2" charset="-122"/>
                <a:ea typeface="华文楷体" panose="02010600040101010101" pitchFamily="2" charset="-122"/>
              </a:rPr>
              <a:t>p=max(a,b); </a:t>
            </a:r>
            <a:r>
              <a:rPr lang="zh-CN" altLang="en-US" smtClean="0">
                <a:solidFill>
                  <a:srgbClr val="FF0000"/>
                </a:solidFill>
                <a:latin typeface="华文楷体" panose="02010600040101010101" pitchFamily="2" charset="-122"/>
                <a:ea typeface="华文楷体" panose="02010600040101010101" pitchFamily="2" charset="-122"/>
              </a:rPr>
              <a:t>错</a:t>
            </a:r>
            <a:endParaRPr lang="en-US" altLang="zh-CN" smtClean="0">
              <a:solidFill>
                <a:srgbClr val="FF0000"/>
              </a:solidFill>
              <a:latin typeface="华文楷体" panose="02010600040101010101" pitchFamily="2" charset="-122"/>
              <a:ea typeface="华文楷体" panose="02010600040101010101" pitchFamily="2" charset="-122"/>
            </a:endParaRPr>
          </a:p>
          <a:p>
            <a:pPr>
              <a:buFont typeface="Wingdings" pitchFamily="2" charset="2"/>
              <a:buNone/>
            </a:pPr>
            <a:r>
              <a:rPr lang="en-US" altLang="zh-CN" smtClean="0">
                <a:latin typeface="华文楷体" panose="02010600040101010101" pitchFamily="2" charset="-122"/>
                <a:ea typeface="华文楷体" panose="02010600040101010101" pitchFamily="2" charset="-122"/>
              </a:rPr>
              <a:t>    p+n,p++,p--</a:t>
            </a:r>
            <a:r>
              <a:rPr lang="zh-CN" altLang="zh-CN" smtClean="0">
                <a:latin typeface="华文楷体" panose="02010600040101010101" pitchFamily="2" charset="-122"/>
                <a:ea typeface="华文楷体" panose="02010600040101010101" pitchFamily="2" charset="-122"/>
              </a:rPr>
              <a:t>等运算无意义</a:t>
            </a:r>
            <a:endParaRPr lang="zh-CN" altLang="zh-CN" smtClean="0">
              <a:solidFill>
                <a:srgbClr val="FF0000"/>
              </a:solidFill>
              <a:latin typeface="华文楷体" panose="02010600040101010101" pitchFamily="2" charset="-122"/>
              <a:ea typeface="华文楷体" panose="02010600040101010101" pitchFamily="2" charset="-122"/>
            </a:endParaRPr>
          </a:p>
          <a:p>
            <a:pPr>
              <a:buFont typeface="Wingdings" pitchFamily="2" charset="2"/>
              <a:buNone/>
            </a:pPr>
            <a:endParaRPr lang="en-US" altLang="zh-CN" smtClean="0">
              <a:solidFill>
                <a:srgbClr val="FF0000"/>
              </a:solidFill>
              <a:latin typeface="华文楷体" panose="02010600040101010101" pitchFamily="2" charset="-122"/>
              <a:ea typeface="华文楷体" panose="02010600040101010101" pitchFamily="2" charset="-122"/>
            </a:endParaRPr>
          </a:p>
          <a:p>
            <a:pPr>
              <a:buFont typeface="Wingdings" pitchFamily="2" charset="2"/>
              <a:buNone/>
            </a:pP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679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linds(horizontal)">
                                      <p:cBhvr>
                                        <p:cTn id="1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6" name="内容占位符 2"/>
          <p:cNvSpPr>
            <a:spLocks noGrp="1"/>
          </p:cNvSpPr>
          <p:nvPr>
            <p:ph idx="1"/>
          </p:nvPr>
        </p:nvSpPr>
        <p:spPr>
          <a:xfrm>
            <a:off x="533400" y="1860677"/>
            <a:ext cx="6918920" cy="4369668"/>
          </a:xfrm>
        </p:spPr>
        <p:txBody>
          <a:bodyPr/>
          <a:lstStyle/>
          <a:p>
            <a:pPr>
              <a:buFont typeface="Wingdings" pitchFamily="2" charset="2"/>
              <a:buNone/>
            </a:pPr>
            <a:r>
              <a:rPr lang="en-US" altLang="zh-CN" dirty="0" smtClean="0"/>
              <a:t>(2)</a:t>
            </a:r>
            <a:r>
              <a:rPr lang="zh-CN" altLang="zh-CN" dirty="0" smtClean="0"/>
              <a:t>通过指针变量访问它所指向的函数</a:t>
            </a:r>
          </a:p>
          <a:p>
            <a:pPr>
              <a:lnSpc>
                <a:spcPts val="3000"/>
              </a:lnSpc>
              <a:buFont typeface="Wingdings" pitchFamily="2" charset="2"/>
              <a:buNone/>
            </a:pPr>
            <a:endParaRPr lang="en-US" altLang="zh-CN" sz="2800" dirty="0" smtClean="0"/>
          </a:p>
          <a:p>
            <a:pPr>
              <a:lnSpc>
                <a:spcPts val="3000"/>
              </a:lnSpc>
              <a:buFont typeface="Wingdings" pitchFamily="2" charset="2"/>
              <a:buNone/>
            </a:pPr>
            <a:r>
              <a:rPr lang="en-US" altLang="zh-CN" sz="2800" dirty="0" smtClean="0"/>
              <a:t>   </a:t>
            </a:r>
            <a:r>
              <a:rPr lang="en-US" altLang="zh-CN" sz="2800" dirty="0" err="1" smtClean="0"/>
              <a:t>int</a:t>
            </a:r>
            <a:r>
              <a:rPr lang="en-US" altLang="zh-CN" sz="2800" dirty="0" smtClean="0"/>
              <a:t> max(</a:t>
            </a:r>
            <a:r>
              <a:rPr lang="en-US" altLang="zh-CN" sz="2800" dirty="0" err="1" smtClean="0"/>
              <a:t>int,int</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solidFill>
                  <a:srgbClr val="9D138D"/>
                </a:solidFill>
              </a:rPr>
              <a:t>int</a:t>
            </a:r>
            <a:r>
              <a:rPr lang="en-US" altLang="zh-CN" sz="2800" dirty="0" smtClean="0">
                <a:solidFill>
                  <a:srgbClr val="9D138D"/>
                </a:solidFill>
              </a:rPr>
              <a:t> </a:t>
            </a:r>
            <a:r>
              <a:rPr lang="en-US" altLang="zh-CN" sz="2800" dirty="0" smtClean="0">
                <a:solidFill>
                  <a:srgbClr val="FF0000"/>
                </a:solidFill>
              </a:rPr>
              <a:t>(</a:t>
            </a:r>
            <a:r>
              <a:rPr lang="en-US" altLang="zh-CN" sz="2800" dirty="0" smtClean="0">
                <a:solidFill>
                  <a:srgbClr val="9D138D"/>
                </a:solidFill>
              </a:rPr>
              <a:t>*p</a:t>
            </a:r>
            <a:r>
              <a:rPr lang="en-US" altLang="zh-CN" sz="2800" dirty="0" smtClean="0">
                <a:solidFill>
                  <a:srgbClr val="FF0000"/>
                </a:solidFill>
              </a:rPr>
              <a:t>)</a:t>
            </a:r>
            <a:r>
              <a:rPr lang="en-US" altLang="zh-CN" sz="2800" dirty="0" smtClean="0">
                <a:solidFill>
                  <a:srgbClr val="9D138D"/>
                </a:solidFill>
              </a:rPr>
              <a:t>(</a:t>
            </a:r>
            <a:r>
              <a:rPr lang="en-US" altLang="zh-CN" sz="2800" dirty="0" err="1" smtClean="0">
                <a:solidFill>
                  <a:srgbClr val="9D138D"/>
                </a:solidFill>
              </a:rPr>
              <a:t>int,int</a:t>
            </a:r>
            <a:r>
              <a:rPr lang="en-US" altLang="zh-CN" sz="2800" dirty="0" smtClean="0">
                <a:solidFill>
                  <a:srgbClr val="9D138D"/>
                </a:solidFill>
              </a:rPr>
              <a:t>);  </a:t>
            </a:r>
            <a:r>
              <a:rPr lang="en-US" altLang="zh-CN" sz="2800" dirty="0" err="1" smtClean="0"/>
              <a:t>int</a:t>
            </a:r>
            <a:r>
              <a:rPr lang="en-US" altLang="zh-CN" sz="2800" dirty="0" smtClean="0"/>
              <a:t> </a:t>
            </a:r>
            <a:r>
              <a:rPr lang="en-US" altLang="zh-CN" sz="2800" dirty="0" err="1" smtClean="0"/>
              <a:t>a,b,c</a:t>
            </a:r>
            <a:r>
              <a:rPr lang="en-US" altLang="zh-CN" sz="2800" dirty="0" smtClean="0"/>
              <a:t>; </a:t>
            </a:r>
            <a:endParaRPr lang="zh-CN" altLang="zh-CN" sz="2800" dirty="0" smtClean="0">
              <a:solidFill>
                <a:srgbClr val="9D138D"/>
              </a:solidFill>
            </a:endParaRPr>
          </a:p>
          <a:p>
            <a:pPr>
              <a:lnSpc>
                <a:spcPts val="3000"/>
              </a:lnSpc>
              <a:buFont typeface="Wingdings" pitchFamily="2" charset="2"/>
              <a:buNone/>
            </a:pPr>
            <a:r>
              <a:rPr lang="en-US" altLang="zh-CN" sz="2800" dirty="0" smtClean="0"/>
              <a:t>   </a:t>
            </a:r>
            <a:r>
              <a:rPr lang="en-US" altLang="zh-CN" sz="2800" dirty="0" smtClean="0">
                <a:solidFill>
                  <a:srgbClr val="9D138D"/>
                </a:solidFill>
              </a:rPr>
              <a:t>p=max;</a:t>
            </a:r>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("please enter a and b:");</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d,%d",&amp;a,&amp;b</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a:t>
            </a:r>
            <a:r>
              <a:rPr lang="en-US" altLang="zh-CN" sz="2800" dirty="0" smtClean="0">
                <a:solidFill>
                  <a:srgbClr val="9D138D"/>
                </a:solidFill>
              </a:rPr>
              <a:t>c=</a:t>
            </a:r>
            <a:r>
              <a:rPr lang="en-US" altLang="zh-CN" sz="2800" dirty="0" smtClean="0">
                <a:solidFill>
                  <a:srgbClr val="FF0000"/>
                </a:solidFill>
              </a:rPr>
              <a:t>(</a:t>
            </a:r>
            <a:r>
              <a:rPr lang="en-US" altLang="zh-CN" sz="2800" dirty="0" smtClean="0">
                <a:solidFill>
                  <a:srgbClr val="9D138D"/>
                </a:solidFill>
              </a:rPr>
              <a:t>*p</a:t>
            </a:r>
            <a:r>
              <a:rPr lang="en-US" altLang="zh-CN" sz="2800" dirty="0" smtClean="0">
                <a:solidFill>
                  <a:srgbClr val="FF0000"/>
                </a:solidFill>
              </a:rPr>
              <a:t>)</a:t>
            </a:r>
            <a:r>
              <a:rPr lang="en-US" altLang="zh-CN" sz="2800" dirty="0" smtClean="0">
                <a:solidFill>
                  <a:srgbClr val="9D138D"/>
                </a:solidFill>
              </a:rPr>
              <a:t>(</a:t>
            </a:r>
            <a:r>
              <a:rPr lang="en-US" altLang="zh-CN" sz="2800" dirty="0" err="1" smtClean="0">
                <a:solidFill>
                  <a:srgbClr val="9D138D"/>
                </a:solidFill>
              </a:rPr>
              <a:t>a,b</a:t>
            </a:r>
            <a:r>
              <a:rPr lang="en-US" altLang="zh-CN" sz="2800" dirty="0" smtClean="0">
                <a:solidFill>
                  <a:srgbClr val="9D138D"/>
                </a:solidFill>
              </a:rPr>
              <a:t>);</a:t>
            </a:r>
            <a:endParaRPr lang="zh-CN" altLang="zh-CN" sz="2800" dirty="0" smtClean="0">
              <a:solidFill>
                <a:srgbClr val="9D138D"/>
              </a:solidFill>
            </a:endParaRPr>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(“%d,%</a:t>
            </a:r>
            <a:r>
              <a:rPr lang="en-US" altLang="zh-CN" sz="2800" dirty="0" err="1" smtClean="0"/>
              <a:t>d,max</a:t>
            </a:r>
            <a:r>
              <a:rPr lang="en-US" altLang="zh-CN" sz="2800" dirty="0" smtClean="0"/>
              <a:t>=%d\n",</a:t>
            </a:r>
            <a:r>
              <a:rPr lang="en-US" altLang="zh-CN" sz="2800" dirty="0" err="1" smtClean="0"/>
              <a:t>a,b,c</a:t>
            </a:r>
            <a:r>
              <a:rPr lang="en-US" altLang="zh-CN" sz="2800" dirty="0" smtClean="0"/>
              <a:t>);</a:t>
            </a:r>
            <a:endParaRPr lang="zh-CN" altLang="zh-CN" sz="2800" dirty="0" smtClean="0"/>
          </a:p>
          <a:p>
            <a:pPr>
              <a:lnSpc>
                <a:spcPct val="100000"/>
              </a:lnSpc>
              <a:buFont typeface="Wingdings" pitchFamily="2" charset="2"/>
              <a:buNone/>
            </a:pPr>
            <a:endParaRPr lang="zh-CN" altLang="en-US" sz="2800" dirty="0" smtClean="0"/>
          </a:p>
        </p:txBody>
      </p:sp>
      <p:sp>
        <p:nvSpPr>
          <p:cNvPr id="7" name="圆角矩形标注 6"/>
          <p:cNvSpPr/>
          <p:nvPr/>
        </p:nvSpPr>
        <p:spPr bwMode="auto">
          <a:xfrm>
            <a:off x="3167599" y="4402402"/>
            <a:ext cx="3929063" cy="1214437"/>
          </a:xfrm>
          <a:prstGeom prst="wedgeRoundRectCallout">
            <a:avLst>
              <a:gd name="adj1" fmla="val -78863"/>
              <a:gd name="adj2" fmla="val -6905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必须先指向，若写成</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p=max(</a:t>
            </a:r>
            <a:r>
              <a:rPr lang="en-US" altLang="zh-CN" sz="2800" b="1" dirty="0" err="1">
                <a:solidFill>
                  <a:srgbClr val="0000CC"/>
                </a:solidFill>
                <a:latin typeface="+mn-lt"/>
                <a:ea typeface="+mn-ea"/>
              </a:rPr>
              <a:t>a,b</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endParaRPr lang="zh-CN" altLang="zh-CN" sz="2800" b="1" dirty="0">
              <a:solidFill>
                <a:srgbClr val="FF0000"/>
              </a:solidFill>
              <a:latin typeface="+mn-lt"/>
              <a:ea typeface="+mn-ea"/>
            </a:endParaRPr>
          </a:p>
        </p:txBody>
      </p:sp>
      <p:sp>
        <p:nvSpPr>
          <p:cNvPr id="8" name="圆角矩形标注 7"/>
          <p:cNvSpPr/>
          <p:nvPr/>
        </p:nvSpPr>
        <p:spPr bwMode="auto">
          <a:xfrm>
            <a:off x="4716016" y="2301292"/>
            <a:ext cx="3429000" cy="1500188"/>
          </a:xfrm>
          <a:prstGeom prst="wedgeRoundRectCallout">
            <a:avLst>
              <a:gd name="adj1" fmla="val -94437"/>
              <a:gd name="adj2" fmla="val 352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zh-CN" sz="2800" b="1" dirty="0">
                <a:solidFill>
                  <a:srgbClr val="0000CC"/>
                </a:solidFill>
                <a:latin typeface="+mn-lt"/>
                <a:ea typeface="+mn-ea"/>
              </a:rPr>
              <a:t>只能指向函数返回值为整型且有两个整型参数的函数</a:t>
            </a:r>
          </a:p>
        </p:txBody>
      </p:sp>
    </p:spTree>
    <p:extLst>
      <p:ext uri="{BB962C8B-B14F-4D97-AF65-F5344CB8AC3E}">
        <p14:creationId xmlns:p14="http://schemas.microsoft.com/office/powerpoint/2010/main" val="11733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a:t>
            </a:fld>
            <a:endParaRPr lang="en-US" altLang="zh-CN"/>
          </a:p>
        </p:txBody>
      </p:sp>
      <p:sp>
        <p:nvSpPr>
          <p:cNvPr id="6" name="Rectangle 3"/>
          <p:cNvSpPr txBox="1">
            <a:spLocks noChangeArrowheads="1"/>
          </p:cNvSpPr>
          <p:nvPr/>
        </p:nvSpPr>
        <p:spPr bwMode="auto">
          <a:xfrm>
            <a:off x="472975" y="1772817"/>
            <a:ext cx="8215313"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800" dirty="0" smtClean="0">
                <a:latin typeface="华文楷体" panose="02010600040101010101" pitchFamily="2" charset="-122"/>
                <a:ea typeface="华文楷体" panose="02010600040101010101" pitchFamily="2" charset="-122"/>
              </a:rPr>
              <a:t>字符串是存放在字符数组中的。引用一个字符串，可以用以下两种方法。</a:t>
            </a: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(1) </a:t>
            </a:r>
            <a:r>
              <a:rPr lang="zh-CN" altLang="zh-CN" dirty="0" smtClean="0">
                <a:latin typeface="华文楷体" panose="02010600040101010101" pitchFamily="2" charset="-122"/>
                <a:ea typeface="华文楷体" panose="02010600040101010101" pitchFamily="2" charset="-122"/>
              </a:rPr>
              <a:t>用字符数组存放一个字符串，可以通过数组名和格式声明“</a:t>
            </a:r>
            <a:r>
              <a:rPr lang="en-US" altLang="zh-CN" dirty="0" smtClean="0">
                <a:latin typeface="华文楷体" panose="02010600040101010101" pitchFamily="2" charset="-122"/>
                <a:ea typeface="华文楷体" panose="02010600040101010101" pitchFamily="2" charset="-122"/>
              </a:rPr>
              <a:t>%s</a:t>
            </a:r>
            <a:r>
              <a:rPr lang="zh-CN" altLang="zh-CN" dirty="0" smtClean="0">
                <a:latin typeface="华文楷体" panose="02010600040101010101" pitchFamily="2" charset="-122"/>
                <a:ea typeface="华文楷体" panose="02010600040101010101" pitchFamily="2" charset="-122"/>
              </a:rPr>
              <a:t>”输出该字符串，也可以通过数组名和下标引用字符串中一个字符。</a:t>
            </a:r>
            <a:endParaRPr lang="en-US" altLang="zh-CN" dirty="0" smtClean="0">
              <a:latin typeface="华文楷体" panose="02010600040101010101" pitchFamily="2" charset="-122"/>
              <a:ea typeface="华文楷体" panose="02010600040101010101" pitchFamily="2" charset="-122"/>
            </a:endParaRPr>
          </a:p>
          <a:p>
            <a:pPr lvl="1">
              <a:buFont typeface="Wingdings" pitchFamily="2" charset="2"/>
              <a:buNone/>
            </a:pPr>
            <a:r>
              <a:rPr lang="en-US" altLang="zh-CN" dirty="0" smtClean="0">
                <a:latin typeface="华文楷体" panose="02010600040101010101" pitchFamily="2" charset="-122"/>
                <a:ea typeface="华文楷体" panose="02010600040101010101" pitchFamily="2" charset="-122"/>
              </a:rPr>
              <a:t>(2) </a:t>
            </a:r>
            <a:r>
              <a:rPr lang="zh-CN" altLang="zh-CN" dirty="0" smtClean="0">
                <a:latin typeface="华文楷体" panose="02010600040101010101" pitchFamily="2" charset="-122"/>
                <a:ea typeface="华文楷体" panose="02010600040101010101" pitchFamily="2" charset="-122"/>
              </a:rPr>
              <a:t>用字符指针变量指向一个字符串常量，通过字符指</a:t>
            </a:r>
            <a:r>
              <a:rPr lang="zh-CN" altLang="en-US" dirty="0" smtClean="0">
                <a:latin typeface="华文楷体" panose="02010600040101010101" pitchFamily="2" charset="-122"/>
                <a:ea typeface="华文楷体" panose="02010600040101010101" pitchFamily="2" charset="-122"/>
              </a:rPr>
              <a:t>针</a:t>
            </a:r>
            <a:r>
              <a:rPr lang="zh-CN" altLang="zh-CN" dirty="0" smtClean="0">
                <a:latin typeface="华文楷体" panose="02010600040101010101" pitchFamily="2" charset="-122"/>
                <a:ea typeface="华文楷体" panose="02010600040101010101" pitchFamily="2" charset="-122"/>
              </a:rPr>
              <a:t>变量引用字符串常量。</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4966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40</a:t>
            </a:fld>
            <a:endParaRPr lang="en-US" altLang="zh-CN"/>
          </a:p>
        </p:txBody>
      </p:sp>
      <p:sp>
        <p:nvSpPr>
          <p:cNvPr id="6" name="内容占位符 2"/>
          <p:cNvSpPr>
            <a:spLocks noGrp="1"/>
          </p:cNvSpPr>
          <p:nvPr>
            <p:ph idx="1"/>
          </p:nvPr>
        </p:nvSpPr>
        <p:spPr>
          <a:xfrm>
            <a:off x="449272" y="1896480"/>
            <a:ext cx="8153400" cy="3620752"/>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输入两个整数，然后让用户选择</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或</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，选</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时调用</a:t>
            </a:r>
            <a:r>
              <a:rPr lang="en-US" altLang="zh-CN" dirty="0" smtClean="0">
                <a:latin typeface="华文楷体" panose="02010600040101010101" pitchFamily="2" charset="-122"/>
                <a:ea typeface="华文楷体" panose="02010600040101010101" pitchFamily="2" charset="-122"/>
              </a:rPr>
              <a:t>max</a:t>
            </a:r>
            <a:r>
              <a:rPr lang="zh-CN" altLang="zh-CN" dirty="0" smtClean="0">
                <a:latin typeface="华文楷体" panose="02010600040101010101" pitchFamily="2" charset="-122"/>
                <a:ea typeface="华文楷体" panose="02010600040101010101" pitchFamily="2" charset="-122"/>
              </a:rPr>
              <a:t>函数，输出二者中的大数，选</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时调用</a:t>
            </a:r>
            <a:r>
              <a:rPr lang="en-US" altLang="zh-CN" dirty="0" smtClean="0">
                <a:latin typeface="华文楷体" panose="02010600040101010101" pitchFamily="2" charset="-122"/>
                <a:ea typeface="华文楷体" panose="02010600040101010101" pitchFamily="2" charset="-122"/>
              </a:rPr>
              <a:t>min</a:t>
            </a:r>
            <a:r>
              <a:rPr lang="zh-CN" altLang="zh-CN" dirty="0" smtClean="0">
                <a:latin typeface="华文楷体" panose="02010600040101010101" pitchFamily="2" charset="-122"/>
                <a:ea typeface="华文楷体" panose="02010600040101010101" pitchFamily="2" charset="-122"/>
              </a:rPr>
              <a:t>函数，输出二者中的小数。</a:t>
            </a:r>
          </a:p>
          <a:p>
            <a:r>
              <a:rPr lang="zh-CN" altLang="zh-CN" dirty="0" smtClean="0">
                <a:latin typeface="华文楷体" panose="02010600040101010101" pitchFamily="2" charset="-122"/>
                <a:ea typeface="华文楷体" panose="02010600040101010101" pitchFamily="2" charset="-122"/>
              </a:rPr>
              <a:t>解题思路：定义两个函数</a:t>
            </a:r>
            <a:r>
              <a:rPr lang="en-US" altLang="zh-CN" dirty="0" smtClean="0">
                <a:latin typeface="华文楷体" panose="02010600040101010101" pitchFamily="2" charset="-122"/>
                <a:ea typeface="华文楷体" panose="02010600040101010101" pitchFamily="2" charset="-122"/>
              </a:rPr>
              <a:t>max</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min</a:t>
            </a:r>
            <a:r>
              <a:rPr lang="zh-CN" altLang="zh-CN" dirty="0" smtClean="0">
                <a:latin typeface="华文楷体" panose="02010600040101010101" pitchFamily="2" charset="-122"/>
                <a:ea typeface="华文楷体" panose="02010600040101010101" pitchFamily="2" charset="-122"/>
              </a:rPr>
              <a:t>，分别用来求大数和小数。在主函数中根据用户输入的数字</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或</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，使指针变量指向</a:t>
            </a:r>
            <a:r>
              <a:rPr lang="en-US" altLang="zh-CN" dirty="0" smtClean="0">
                <a:latin typeface="华文楷体" panose="02010600040101010101" pitchFamily="2" charset="-122"/>
                <a:ea typeface="华文楷体" panose="02010600040101010101" pitchFamily="2" charset="-122"/>
              </a:rPr>
              <a:t>max</a:t>
            </a:r>
            <a:r>
              <a:rPr lang="zh-CN" altLang="zh-CN" dirty="0" smtClean="0">
                <a:latin typeface="华文楷体" panose="02010600040101010101" pitchFamily="2" charset="-122"/>
                <a:ea typeface="华文楷体" panose="02010600040101010101" pitchFamily="2" charset="-122"/>
              </a:rPr>
              <a:t>函数</a:t>
            </a:r>
            <a:r>
              <a:rPr lang="zh-CN" altLang="en-US" dirty="0" smtClean="0">
                <a:latin typeface="华文楷体" panose="02010600040101010101" pitchFamily="2" charset="-122"/>
                <a:ea typeface="华文楷体" panose="02010600040101010101" pitchFamily="2" charset="-122"/>
              </a:rPr>
              <a:t>或</a:t>
            </a:r>
            <a:r>
              <a:rPr lang="en-US" altLang="zh-CN" dirty="0" smtClean="0">
                <a:latin typeface="华文楷体" panose="02010600040101010101" pitchFamily="2" charset="-122"/>
                <a:ea typeface="华文楷体" panose="02010600040101010101" pitchFamily="2" charset="-122"/>
              </a:rPr>
              <a:t>min</a:t>
            </a:r>
            <a:r>
              <a:rPr lang="zh-CN" altLang="zh-CN" dirty="0" smtClean="0">
                <a:latin typeface="华文楷体" panose="02010600040101010101" pitchFamily="2" charset="-122"/>
                <a:ea typeface="华文楷体" panose="02010600040101010101" pitchFamily="2" charset="-122"/>
              </a:rPr>
              <a:t>函数。</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515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41</a:t>
            </a:fld>
            <a:endParaRPr lang="en-US" altLang="zh-CN"/>
          </a:p>
        </p:txBody>
      </p:sp>
      <p:sp>
        <p:nvSpPr>
          <p:cNvPr id="6" name="内容占位符 2"/>
          <p:cNvSpPr>
            <a:spLocks noGrp="1"/>
          </p:cNvSpPr>
          <p:nvPr>
            <p:ph idx="1"/>
          </p:nvPr>
        </p:nvSpPr>
        <p:spPr>
          <a:xfrm>
            <a:off x="539552" y="1182441"/>
            <a:ext cx="6768554" cy="5158333"/>
          </a:xfrm>
        </p:spPr>
        <p:txBody>
          <a:bodyPr/>
          <a:lstStyle/>
          <a:p>
            <a:pPr>
              <a:lnSpc>
                <a:spcPts val="3000"/>
              </a:lnSpc>
              <a:buFont typeface="Wingdings" pitchFamily="2" charset="2"/>
              <a:buNone/>
            </a:pPr>
            <a:endParaRPr lang="en-US" altLang="zh-CN" sz="2800" dirty="0" smtClean="0"/>
          </a:p>
          <a:p>
            <a:pPr>
              <a:lnSpc>
                <a:spcPts val="3000"/>
              </a:lnSpc>
              <a:buFont typeface="Wingdings" pitchFamily="2" charset="2"/>
              <a:buNone/>
            </a:pPr>
            <a:r>
              <a:rPr lang="en-US" altLang="zh-CN" sz="2800" dirty="0"/>
              <a:t> </a:t>
            </a:r>
            <a:r>
              <a:rPr lang="en-US" altLang="zh-CN" sz="2800" dirty="0" err="1" smtClean="0"/>
              <a:t>int</a:t>
            </a:r>
            <a:r>
              <a:rPr lang="en-US" altLang="zh-CN" sz="2800" dirty="0" smtClean="0"/>
              <a:t> max(</a:t>
            </a:r>
            <a:r>
              <a:rPr lang="en-US" altLang="zh-CN" sz="2800" dirty="0" err="1" smtClean="0"/>
              <a:t>int,int</a:t>
            </a:r>
            <a:r>
              <a:rPr lang="en-US" altLang="zh-CN" sz="2800" dirty="0" smtClean="0"/>
              <a:t>);   </a:t>
            </a:r>
            <a:r>
              <a:rPr lang="en-US" altLang="zh-CN" sz="2800" dirty="0" err="1" smtClean="0"/>
              <a:t>int</a:t>
            </a:r>
            <a:r>
              <a:rPr lang="en-US" altLang="zh-CN" sz="2800" dirty="0" smtClean="0"/>
              <a:t> min(</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smtClean="0">
                <a:solidFill>
                  <a:srgbClr val="9D138D"/>
                </a:solidFill>
              </a:rPr>
              <a:t>p</a:t>
            </a:r>
            <a:r>
              <a:rPr lang="en-US" altLang="zh-CN" sz="2800" dirty="0" smtClean="0"/>
              <a:t>)(</a:t>
            </a:r>
            <a:r>
              <a:rPr lang="en-US" altLang="zh-CN" sz="2800" dirty="0" err="1" smtClean="0"/>
              <a:t>int,int</a:t>
            </a:r>
            <a:r>
              <a:rPr lang="en-US" altLang="zh-CN" sz="2800" dirty="0" smtClean="0"/>
              <a:t>);   </a:t>
            </a:r>
            <a:r>
              <a:rPr lang="en-US" altLang="zh-CN" sz="2800" dirty="0" err="1" smtClean="0"/>
              <a:t>int</a:t>
            </a:r>
            <a:r>
              <a:rPr lang="en-US" altLang="zh-CN" sz="2800" dirty="0" smtClean="0"/>
              <a:t> </a:t>
            </a:r>
            <a:r>
              <a:rPr lang="en-US" altLang="zh-CN" sz="2800" dirty="0" err="1" smtClean="0"/>
              <a:t>a,b,c,n</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d,%d",&amp;a,&amp;b</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d”,&amp;n</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if (n==1) </a:t>
            </a:r>
            <a:r>
              <a:rPr lang="en-US" altLang="zh-CN" sz="2800" dirty="0" smtClean="0">
                <a:solidFill>
                  <a:srgbClr val="9D138D"/>
                </a:solidFill>
              </a:rPr>
              <a:t>p</a:t>
            </a:r>
            <a:r>
              <a:rPr lang="en-US" altLang="zh-CN" sz="2800" dirty="0" smtClean="0"/>
              <a:t>=max;           </a:t>
            </a:r>
            <a:endParaRPr lang="zh-CN" altLang="zh-CN" sz="2800" dirty="0" smtClean="0"/>
          </a:p>
          <a:p>
            <a:pPr>
              <a:lnSpc>
                <a:spcPts val="3000"/>
              </a:lnSpc>
              <a:buFont typeface="Wingdings" pitchFamily="2" charset="2"/>
              <a:buNone/>
            </a:pPr>
            <a:r>
              <a:rPr lang="en-US" altLang="zh-CN" sz="2800" dirty="0" smtClean="0"/>
              <a:t>  else if (n==2) </a:t>
            </a:r>
            <a:r>
              <a:rPr lang="en-US" altLang="zh-CN" sz="2800" dirty="0" smtClean="0">
                <a:solidFill>
                  <a:srgbClr val="9D138D"/>
                </a:solidFill>
              </a:rPr>
              <a:t>p</a:t>
            </a:r>
            <a:r>
              <a:rPr lang="en-US" altLang="zh-CN" sz="2800" dirty="0" smtClean="0"/>
              <a:t>=min;    </a:t>
            </a:r>
            <a:endParaRPr lang="zh-CN" altLang="zh-CN" sz="2800" dirty="0" smtClean="0"/>
          </a:p>
          <a:p>
            <a:pPr>
              <a:lnSpc>
                <a:spcPts val="3000"/>
              </a:lnSpc>
              <a:buFont typeface="Wingdings" pitchFamily="2" charset="2"/>
              <a:buNone/>
            </a:pPr>
            <a:r>
              <a:rPr lang="en-US" altLang="zh-CN" sz="2800" dirty="0" smtClean="0"/>
              <a:t>  c=(*</a:t>
            </a:r>
            <a:r>
              <a:rPr lang="en-US" altLang="zh-CN" sz="2800" dirty="0" smtClean="0">
                <a:solidFill>
                  <a:srgbClr val="9D138D"/>
                </a:solidFill>
              </a:rPr>
              <a:t>p</a:t>
            </a:r>
            <a:r>
              <a:rPr lang="en-US" altLang="zh-CN" sz="2800" dirty="0" smtClean="0"/>
              <a:t>)(</a:t>
            </a:r>
            <a:r>
              <a:rPr lang="en-US" altLang="zh-CN" sz="2800" dirty="0" err="1" smtClean="0"/>
              <a:t>a,b</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("a=%</a:t>
            </a:r>
            <a:r>
              <a:rPr lang="en-US" altLang="zh-CN" sz="2800" dirty="0" err="1" smtClean="0"/>
              <a:t>d,b</a:t>
            </a:r>
            <a:r>
              <a:rPr lang="en-US" altLang="zh-CN" sz="2800" dirty="0" smtClean="0"/>
              <a:t>=%d\n",</a:t>
            </a:r>
            <a:r>
              <a:rPr lang="en-US" altLang="zh-CN" sz="2800" dirty="0" err="1" smtClean="0"/>
              <a:t>a,b</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if (n==1) </a:t>
            </a:r>
            <a:r>
              <a:rPr lang="en-US" altLang="zh-CN" sz="2800" dirty="0" err="1" smtClean="0"/>
              <a:t>printf</a:t>
            </a:r>
            <a:r>
              <a:rPr lang="en-US" altLang="zh-CN" sz="2800" dirty="0" smtClean="0"/>
              <a:t>("max=%d\</a:t>
            </a:r>
            <a:r>
              <a:rPr lang="en-US" altLang="zh-CN" sz="2800" dirty="0" err="1" smtClean="0"/>
              <a:t>n",c</a:t>
            </a:r>
            <a:r>
              <a:rPr lang="en-US" altLang="zh-CN" sz="2800" dirty="0" smtClean="0"/>
              <a:t>);</a:t>
            </a:r>
          </a:p>
          <a:p>
            <a:pPr>
              <a:lnSpc>
                <a:spcPts val="3000"/>
              </a:lnSpc>
              <a:buFont typeface="Wingdings" pitchFamily="2" charset="2"/>
              <a:buNone/>
            </a:pPr>
            <a:r>
              <a:rPr lang="en-US" altLang="zh-CN" sz="2800" dirty="0" smtClean="0"/>
              <a:t>  else  </a:t>
            </a:r>
            <a:r>
              <a:rPr lang="en-US" altLang="zh-CN" sz="2800" dirty="0" err="1" smtClean="0"/>
              <a:t>printf</a:t>
            </a:r>
            <a:r>
              <a:rPr lang="en-US" altLang="zh-CN" sz="2800" dirty="0" smtClean="0"/>
              <a:t>("min=%d\</a:t>
            </a:r>
            <a:r>
              <a:rPr lang="en-US" altLang="zh-CN" sz="2800" dirty="0" err="1" smtClean="0"/>
              <a:t>n",c</a:t>
            </a:r>
            <a:r>
              <a:rPr lang="en-US" altLang="zh-CN" sz="2800" dirty="0" smtClean="0"/>
              <a:t>);  </a:t>
            </a:r>
            <a:endParaRPr lang="zh-CN" altLang="zh-CN" sz="2800" dirty="0" smtClean="0"/>
          </a:p>
        </p:txBody>
      </p:sp>
      <p:sp>
        <p:nvSpPr>
          <p:cNvPr id="7" name="TextBox 3"/>
          <p:cNvSpPr txBox="1">
            <a:spLocks noChangeArrowheads="1"/>
          </p:cNvSpPr>
          <p:nvPr/>
        </p:nvSpPr>
        <p:spPr bwMode="auto">
          <a:xfrm>
            <a:off x="2555578" y="4396558"/>
            <a:ext cx="485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CC"/>
                </a:solidFill>
              </a:rPr>
              <a:t>只看此行</a:t>
            </a:r>
            <a:r>
              <a:rPr lang="zh-CN" altLang="zh-CN" sz="2800" b="1" dirty="0">
                <a:solidFill>
                  <a:srgbClr val="0000CC"/>
                </a:solidFill>
              </a:rPr>
              <a:t>看不出调用哪函数</a:t>
            </a:r>
            <a:endParaRPr lang="zh-CN" altLang="en-US" sz="2800" b="1" dirty="0">
              <a:solidFill>
                <a:srgbClr val="0000CC"/>
              </a:solidFill>
            </a:endParaRPr>
          </a:p>
        </p:txBody>
      </p:sp>
    </p:spTree>
    <p:extLst>
      <p:ext uri="{BB962C8B-B14F-4D97-AF65-F5344CB8AC3E}">
        <p14:creationId xmlns:p14="http://schemas.microsoft.com/office/powerpoint/2010/main" val="37389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42</a:t>
            </a:fld>
            <a:endParaRPr lang="en-US" altLang="zh-CN"/>
          </a:p>
        </p:txBody>
      </p:sp>
      <p:sp>
        <p:nvSpPr>
          <p:cNvPr id="6" name="内容占位符 2"/>
          <p:cNvSpPr>
            <a:spLocks noGrp="1"/>
          </p:cNvSpPr>
          <p:nvPr>
            <p:ph idx="1"/>
          </p:nvPr>
        </p:nvSpPr>
        <p:spPr>
          <a:xfrm>
            <a:off x="755576" y="1844824"/>
            <a:ext cx="4248472" cy="5929313"/>
          </a:xfrm>
        </p:spPr>
        <p:txBody>
          <a:bodyPr/>
          <a:lstStyle/>
          <a:p>
            <a:pPr>
              <a:lnSpc>
                <a:spcPts val="3000"/>
              </a:lnSpc>
              <a:buFont typeface="Wingdings" pitchFamily="2" charset="2"/>
              <a:buNone/>
            </a:pPr>
            <a:r>
              <a:rPr lang="en-US" altLang="zh-CN" sz="2800" dirty="0" err="1" smtClean="0"/>
              <a:t>int</a:t>
            </a:r>
            <a:r>
              <a:rPr lang="en-US" altLang="zh-CN" sz="2800" dirty="0" smtClean="0"/>
              <a:t> max(</a:t>
            </a:r>
            <a:r>
              <a:rPr lang="en-US" altLang="zh-CN" sz="2800" dirty="0" err="1" smtClean="0"/>
              <a:t>int</a:t>
            </a:r>
            <a:r>
              <a:rPr lang="en-US" altLang="zh-CN" sz="2800" dirty="0" smtClean="0"/>
              <a:t> </a:t>
            </a:r>
            <a:r>
              <a:rPr lang="en-US" altLang="zh-CN" sz="2800" dirty="0" err="1" smtClean="0"/>
              <a:t>x,int</a:t>
            </a:r>
            <a:r>
              <a:rPr lang="en-US" altLang="zh-CN" sz="2800" dirty="0" smtClean="0"/>
              <a:t> y)</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3000"/>
              </a:lnSpc>
              <a:buFont typeface="Wingdings" pitchFamily="2" charset="2"/>
              <a:buNone/>
            </a:pPr>
            <a:r>
              <a:rPr lang="en-US" altLang="zh-CN" sz="2800" dirty="0" smtClean="0"/>
              <a:t>   if(x&gt;y)  z=x;</a:t>
            </a:r>
            <a:endParaRPr lang="zh-CN" altLang="zh-CN" sz="2800" dirty="0" smtClean="0"/>
          </a:p>
          <a:p>
            <a:pPr>
              <a:lnSpc>
                <a:spcPts val="3000"/>
              </a:lnSpc>
              <a:buFont typeface="Wingdings" pitchFamily="2" charset="2"/>
              <a:buNone/>
            </a:pPr>
            <a:r>
              <a:rPr lang="en-US" altLang="zh-CN" sz="2800" dirty="0" smtClean="0"/>
              <a:t>   else     z=y;</a:t>
            </a:r>
            <a:endParaRPr lang="zh-CN" altLang="zh-CN" sz="2800" dirty="0" smtClean="0"/>
          </a:p>
          <a:p>
            <a:pPr>
              <a:lnSpc>
                <a:spcPts val="3000"/>
              </a:lnSpc>
              <a:buFont typeface="Wingdings" pitchFamily="2" charset="2"/>
              <a:buNone/>
            </a:pPr>
            <a:r>
              <a:rPr lang="en-US" altLang="zh-CN" sz="2800" dirty="0" smtClean="0"/>
              <a:t>   return(z);} </a:t>
            </a:r>
            <a:endParaRPr lang="zh-CN" altLang="zh-CN" sz="2800" dirty="0" smtClean="0"/>
          </a:p>
          <a:p>
            <a:pPr>
              <a:lnSpc>
                <a:spcPts val="3000"/>
              </a:lnSpc>
              <a:buFont typeface="Wingdings" pitchFamily="2" charset="2"/>
              <a:buNone/>
            </a:pPr>
            <a:r>
              <a:rPr lang="en-US" altLang="zh-CN" sz="2800" dirty="0" err="1" smtClean="0"/>
              <a:t>int</a:t>
            </a:r>
            <a:r>
              <a:rPr lang="en-US" altLang="zh-CN" sz="2800" dirty="0" smtClean="0"/>
              <a:t> min(</a:t>
            </a:r>
            <a:r>
              <a:rPr lang="en-US" altLang="zh-CN" sz="2800" dirty="0" err="1" smtClean="0"/>
              <a:t>int</a:t>
            </a:r>
            <a:r>
              <a:rPr lang="en-US" altLang="zh-CN" sz="2800" dirty="0" smtClean="0"/>
              <a:t> </a:t>
            </a:r>
            <a:r>
              <a:rPr lang="en-US" altLang="zh-CN" sz="2800" dirty="0" err="1" smtClean="0"/>
              <a:t>x,int</a:t>
            </a:r>
            <a:r>
              <a:rPr lang="en-US" altLang="zh-CN" sz="2800" dirty="0" smtClean="0"/>
              <a:t> y)</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3000"/>
              </a:lnSpc>
              <a:buFont typeface="Wingdings" pitchFamily="2" charset="2"/>
              <a:buNone/>
            </a:pPr>
            <a:r>
              <a:rPr lang="en-US" altLang="zh-CN" sz="2800" dirty="0" smtClean="0"/>
              <a:t>   if(x&lt;y)  z=x;</a:t>
            </a:r>
            <a:endParaRPr lang="zh-CN" altLang="zh-CN" sz="2800" dirty="0" smtClean="0"/>
          </a:p>
          <a:p>
            <a:pPr>
              <a:lnSpc>
                <a:spcPts val="3000"/>
              </a:lnSpc>
              <a:buFont typeface="Wingdings" pitchFamily="2" charset="2"/>
              <a:buNone/>
            </a:pPr>
            <a:r>
              <a:rPr lang="en-US" altLang="zh-CN" sz="2800" dirty="0" smtClean="0"/>
              <a:t>   else     z=y;</a:t>
            </a:r>
            <a:endParaRPr lang="zh-CN" altLang="zh-CN" sz="2800" dirty="0" smtClean="0"/>
          </a:p>
          <a:p>
            <a:pPr>
              <a:lnSpc>
                <a:spcPts val="3000"/>
              </a:lnSpc>
              <a:buFont typeface="Wingdings" pitchFamily="2" charset="2"/>
              <a:buNone/>
            </a:pPr>
            <a:r>
              <a:rPr lang="en-US" altLang="zh-CN" sz="2800" dirty="0" smtClean="0"/>
              <a:t>   return(z);}</a:t>
            </a:r>
            <a:endParaRPr lang="zh-CN" altLang="zh-CN" sz="2800" dirty="0" smtClean="0"/>
          </a:p>
        </p:txBody>
      </p:sp>
    </p:spTree>
    <p:extLst>
      <p:ext uri="{BB962C8B-B14F-4D97-AF65-F5344CB8AC3E}">
        <p14:creationId xmlns:p14="http://schemas.microsoft.com/office/powerpoint/2010/main" val="125924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43</a:t>
            </a:fld>
            <a:endParaRPr lang="en-US" altLang="zh-CN"/>
          </a:p>
        </p:txBody>
      </p:sp>
      <p:sp>
        <p:nvSpPr>
          <p:cNvPr id="8" name="Rectangle 3"/>
          <p:cNvSpPr txBox="1">
            <a:spLocks noChangeArrowheads="1"/>
          </p:cNvSpPr>
          <p:nvPr/>
        </p:nvSpPr>
        <p:spPr bwMode="auto">
          <a:xfrm>
            <a:off x="714375" y="1857375"/>
            <a:ext cx="7786688"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mtClean="0">
                <a:latin typeface="华文楷体" panose="02010600040101010101" pitchFamily="2" charset="-122"/>
                <a:ea typeface="华文楷体" panose="02010600040101010101" pitchFamily="2" charset="-122"/>
              </a:rPr>
              <a:t>指向函数的指针变量的一个重要用途是把函数的地址作为参数传递到其他函数</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指向函数的指针可以作为函数参数，把函数的入口地址传递给形参，这样就能够在被调用的函数中使用实参函数</a:t>
            </a:r>
            <a:endParaRPr lang="en-US" altLang="zh-CN" smtClean="0">
              <a:solidFill>
                <a:srgbClr val="FF0000"/>
              </a:solidFill>
              <a:latin typeface="华文楷体" panose="02010600040101010101" pitchFamily="2" charset="-122"/>
              <a:ea typeface="华文楷体" panose="02010600040101010101" pitchFamily="2" charset="-122"/>
            </a:endParaRPr>
          </a:p>
          <a:p>
            <a:pPr>
              <a:buFont typeface="Wingdings" pitchFamily="2" charset="2"/>
              <a:buNone/>
            </a:pPr>
            <a:endParaRPr lang="zh-CN" altLang="zh-CN"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204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
        <p:nvSpPr>
          <p:cNvPr id="6" name="Rectangle 3"/>
          <p:cNvSpPr txBox="1">
            <a:spLocks noChangeArrowheads="1"/>
          </p:cNvSpPr>
          <p:nvPr/>
        </p:nvSpPr>
        <p:spPr bwMode="auto">
          <a:xfrm>
            <a:off x="611560" y="1647119"/>
            <a:ext cx="646329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z="2800" dirty="0" smtClean="0"/>
              <a:t>……</a:t>
            </a:r>
          </a:p>
          <a:p>
            <a:pPr>
              <a:buFont typeface="Wingdings" pitchFamily="2" charset="2"/>
              <a:buNone/>
            </a:pPr>
            <a:r>
              <a:rPr lang="en-US" altLang="zh-CN" sz="2800" dirty="0" err="1" smtClean="0"/>
              <a:t>int</a:t>
            </a:r>
            <a:r>
              <a:rPr lang="en-US" altLang="zh-CN" sz="2800" dirty="0" smtClean="0"/>
              <a:t> main()</a:t>
            </a:r>
          </a:p>
          <a:p>
            <a:pPr>
              <a:buFont typeface="Wingdings" pitchFamily="2" charset="2"/>
              <a:buNone/>
            </a:pPr>
            <a:r>
              <a:rPr lang="en-US" altLang="zh-CN" sz="2800" dirty="0" smtClean="0"/>
              <a:t>{  ……   fun(f1,f2)  ……   }</a:t>
            </a:r>
          </a:p>
          <a:p>
            <a:pPr>
              <a:buFont typeface="Wingdings" pitchFamily="2" charset="2"/>
              <a:buNone/>
            </a:pPr>
            <a:endParaRPr lang="en-US" altLang="zh-CN" sz="2800" dirty="0" smtClean="0"/>
          </a:p>
          <a:p>
            <a:pPr>
              <a:buFont typeface="Wingdings" pitchFamily="2" charset="2"/>
              <a:buNone/>
            </a:pPr>
            <a:r>
              <a:rPr lang="en-US" altLang="zh-CN" sz="2800" dirty="0" smtClean="0"/>
              <a:t>void  fun(</a:t>
            </a:r>
            <a:r>
              <a:rPr lang="en-US" altLang="zh-CN" sz="2800" dirty="0" err="1" smtClean="0"/>
              <a:t>int</a:t>
            </a:r>
            <a:r>
              <a:rPr lang="en-US" altLang="zh-CN" sz="2800" dirty="0" smtClean="0"/>
              <a:t> (*x1)(</a:t>
            </a:r>
            <a:r>
              <a:rPr lang="en-US" altLang="zh-CN" sz="2800" dirty="0" err="1" smtClean="0"/>
              <a:t>int</a:t>
            </a:r>
            <a:r>
              <a:rPr lang="en-US" altLang="zh-CN" sz="2800" dirty="0" smtClean="0"/>
              <a:t>),</a:t>
            </a:r>
            <a:r>
              <a:rPr lang="en-US" altLang="zh-CN" sz="2800" dirty="0" err="1" smtClean="0"/>
              <a:t>int</a:t>
            </a:r>
            <a:r>
              <a:rPr lang="en-US" altLang="zh-CN" sz="2800" dirty="0" smtClean="0"/>
              <a:t> (*x2)(</a:t>
            </a:r>
            <a:r>
              <a:rPr lang="en-US" altLang="zh-CN" sz="2800" dirty="0" err="1" smtClean="0"/>
              <a:t>int,int</a:t>
            </a:r>
            <a:r>
              <a:rPr lang="en-US" altLang="zh-CN" sz="2800" dirty="0" smtClean="0"/>
              <a:t>))</a:t>
            </a:r>
            <a:endParaRPr lang="zh-CN" altLang="zh-CN" sz="2800" dirty="0" smtClean="0"/>
          </a:p>
          <a:p>
            <a:pPr>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a,b,i</a:t>
            </a:r>
            <a:r>
              <a:rPr lang="en-US" altLang="zh-CN" sz="2800" dirty="0" smtClean="0"/>
              <a:t>=3,j=5;</a:t>
            </a:r>
            <a:endParaRPr lang="zh-CN" altLang="zh-CN" sz="2800" dirty="0" smtClean="0"/>
          </a:p>
          <a:p>
            <a:pPr>
              <a:buFont typeface="Wingdings" pitchFamily="2" charset="2"/>
              <a:buNone/>
            </a:pPr>
            <a:r>
              <a:rPr lang="en-US" altLang="zh-CN" sz="2800" dirty="0" smtClean="0"/>
              <a:t>    a=(*x1)(</a:t>
            </a:r>
            <a:r>
              <a:rPr lang="en-US" altLang="zh-CN" sz="2800" dirty="0" err="1" smtClean="0"/>
              <a:t>i</a:t>
            </a:r>
            <a:r>
              <a:rPr lang="en-US" altLang="zh-CN" sz="2800" dirty="0" smtClean="0"/>
              <a:t>); </a:t>
            </a:r>
            <a:endParaRPr lang="zh-CN" altLang="zh-CN" sz="2800" dirty="0" smtClean="0"/>
          </a:p>
          <a:p>
            <a:pPr>
              <a:buFont typeface="Wingdings" pitchFamily="2" charset="2"/>
              <a:buNone/>
            </a:pPr>
            <a:r>
              <a:rPr lang="en-US" altLang="zh-CN" sz="2800" dirty="0" smtClean="0"/>
              <a:t>    b=(*x2)(</a:t>
            </a:r>
            <a:r>
              <a:rPr lang="en-US" altLang="zh-CN" sz="2800" dirty="0" err="1" smtClean="0"/>
              <a:t>i,j</a:t>
            </a:r>
            <a:r>
              <a:rPr lang="en-US" altLang="zh-CN" sz="2800" dirty="0" smtClean="0"/>
              <a:t>); </a:t>
            </a:r>
            <a:endParaRPr lang="zh-CN" altLang="zh-CN" sz="2800" dirty="0" smtClean="0"/>
          </a:p>
          <a:p>
            <a:pPr>
              <a:buFont typeface="Wingdings" pitchFamily="2" charset="2"/>
              <a:buNone/>
            </a:pPr>
            <a:r>
              <a:rPr lang="en-US" altLang="zh-CN" sz="2800" dirty="0" smtClean="0"/>
              <a:t>}</a:t>
            </a:r>
            <a:endParaRPr lang="zh-CN" altLang="zh-CN" sz="2800" dirty="0" smtClean="0"/>
          </a:p>
          <a:p>
            <a:pPr>
              <a:buFont typeface="Wingdings" pitchFamily="2" charset="2"/>
              <a:buNone/>
            </a:pPr>
            <a:endParaRPr lang="zh-CN" altLang="zh-CN" dirty="0" smtClean="0"/>
          </a:p>
        </p:txBody>
      </p:sp>
      <p:cxnSp>
        <p:nvCxnSpPr>
          <p:cNvPr id="7" name="直接箭头连接符 6"/>
          <p:cNvCxnSpPr>
            <a:cxnSpLocks noChangeShapeType="1"/>
          </p:cNvCxnSpPr>
          <p:nvPr/>
        </p:nvCxnSpPr>
        <p:spPr bwMode="auto">
          <a:xfrm>
            <a:off x="3326185" y="3147306"/>
            <a:ext cx="571500" cy="64293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8" name="直接箭头连接符 7"/>
          <p:cNvCxnSpPr>
            <a:cxnSpLocks noChangeShapeType="1"/>
          </p:cNvCxnSpPr>
          <p:nvPr/>
        </p:nvCxnSpPr>
        <p:spPr bwMode="auto">
          <a:xfrm>
            <a:off x="3897685" y="3147306"/>
            <a:ext cx="2786063" cy="64293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754809" y="4718931"/>
            <a:ext cx="3320041" cy="523875"/>
          </a:xfrm>
          <a:prstGeom prst="rect">
            <a:avLst/>
          </a:prstGeom>
          <a:noFill/>
        </p:spPr>
        <p:txBody>
          <a:bodyPr wrap="square">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a=f1(</a:t>
            </a:r>
            <a:r>
              <a:rPr lang="en-US" altLang="zh-CN" sz="2800" b="1" dirty="0" err="1">
                <a:solidFill>
                  <a:srgbClr val="0000CC"/>
                </a:solidFill>
                <a:latin typeface="+mn-lt"/>
                <a:ea typeface="+mn-ea"/>
              </a:rPr>
              <a:t>i</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sp>
        <p:nvSpPr>
          <p:cNvPr id="11" name="TextBox 9"/>
          <p:cNvSpPr txBox="1"/>
          <p:nvPr/>
        </p:nvSpPr>
        <p:spPr>
          <a:xfrm>
            <a:off x="3897684" y="5218994"/>
            <a:ext cx="3320041" cy="523875"/>
          </a:xfrm>
          <a:prstGeom prst="rect">
            <a:avLst/>
          </a:prstGeom>
          <a:noFill/>
        </p:spPr>
        <p:txBody>
          <a:bodyPr wrap="square">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b=f2(</a:t>
            </a:r>
            <a:r>
              <a:rPr lang="en-US" altLang="zh-CN" sz="2800" b="1" dirty="0" err="1">
                <a:solidFill>
                  <a:srgbClr val="0000CC"/>
                </a:solidFill>
                <a:latin typeface="+mn-lt"/>
                <a:ea typeface="+mn-ea"/>
              </a:rPr>
              <a:t>i,j</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spTree>
    <p:extLst>
      <p:ext uri="{BB962C8B-B14F-4D97-AF65-F5344CB8AC3E}">
        <p14:creationId xmlns:p14="http://schemas.microsoft.com/office/powerpoint/2010/main" val="400479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
        <p:nvSpPr>
          <p:cNvPr id="6" name="内容占位符 2"/>
          <p:cNvSpPr>
            <a:spLocks noGrp="1"/>
          </p:cNvSpPr>
          <p:nvPr>
            <p:ph idx="1"/>
          </p:nvPr>
        </p:nvSpPr>
        <p:spPr>
          <a:xfrm>
            <a:off x="406400" y="1924830"/>
            <a:ext cx="8280400" cy="3007221"/>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有两个整数</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，由用户输入</a:t>
            </a:r>
            <a:r>
              <a:rPr lang="en-US" altLang="zh-CN" dirty="0" smtClean="0">
                <a:latin typeface="华文楷体" panose="02010600040101010101" pitchFamily="2" charset="-122"/>
                <a:ea typeface="华文楷体" panose="02010600040101010101" pitchFamily="2" charset="-122"/>
              </a:rPr>
              <a:t>1,2</a:t>
            </a:r>
            <a:r>
              <a:rPr lang="zh-CN" altLang="zh-CN" dirty="0" smtClean="0">
                <a:latin typeface="华文楷体" panose="02010600040101010101" pitchFamily="2" charset="-122"/>
                <a:ea typeface="华文楷体" panose="02010600040101010101" pitchFamily="2" charset="-122"/>
              </a:rPr>
              <a:t>或</a:t>
            </a:r>
            <a:r>
              <a:rPr lang="en-US" altLang="zh-CN" dirty="0" smtClean="0">
                <a:latin typeface="华文楷体" panose="02010600040101010101" pitchFamily="2" charset="-122"/>
                <a:ea typeface="华文楷体" panose="02010600040101010101" pitchFamily="2" charset="-122"/>
              </a:rPr>
              <a:t>3</a:t>
            </a:r>
            <a:r>
              <a:rPr lang="zh-CN" altLang="zh-CN" dirty="0" smtClean="0">
                <a:latin typeface="华文楷体" panose="02010600040101010101" pitchFamily="2" charset="-122"/>
                <a:ea typeface="华文楷体" panose="02010600040101010101" pitchFamily="2" charset="-122"/>
              </a:rPr>
              <a:t>。如输入</a:t>
            </a:r>
            <a:r>
              <a:rPr lang="en-US" altLang="zh-CN" dirty="0" smtClean="0">
                <a:latin typeface="华文楷体" panose="02010600040101010101" pitchFamily="2" charset="-122"/>
                <a:ea typeface="华文楷体" panose="02010600040101010101" pitchFamily="2" charset="-122"/>
              </a:rPr>
              <a:t>1</a:t>
            </a:r>
            <a:r>
              <a:rPr lang="zh-CN" altLang="zh-CN" dirty="0" smtClean="0">
                <a:latin typeface="华文楷体" panose="02010600040101010101" pitchFamily="2" charset="-122"/>
                <a:ea typeface="华文楷体" panose="02010600040101010101" pitchFamily="2" charset="-122"/>
              </a:rPr>
              <a:t>，程序就给出</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中大者，输入</a:t>
            </a:r>
            <a:r>
              <a:rPr lang="en-US" altLang="zh-CN" dirty="0" smtClean="0">
                <a:latin typeface="华文楷体" panose="02010600040101010101" pitchFamily="2" charset="-122"/>
                <a:ea typeface="华文楷体" panose="02010600040101010101" pitchFamily="2" charset="-122"/>
              </a:rPr>
              <a:t>2</a:t>
            </a:r>
            <a:r>
              <a:rPr lang="zh-CN" altLang="zh-CN" dirty="0" smtClean="0">
                <a:latin typeface="华文楷体" panose="02010600040101010101" pitchFamily="2" charset="-122"/>
                <a:ea typeface="华文楷体" panose="02010600040101010101" pitchFamily="2" charset="-122"/>
              </a:rPr>
              <a:t>，就给出</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中小者，输入</a:t>
            </a:r>
            <a:r>
              <a:rPr lang="en-US" altLang="zh-CN" dirty="0" smtClean="0">
                <a:latin typeface="华文楷体" panose="02010600040101010101" pitchFamily="2" charset="-122"/>
                <a:ea typeface="华文楷体" panose="02010600040101010101" pitchFamily="2" charset="-122"/>
              </a:rPr>
              <a:t>3</a:t>
            </a:r>
            <a:r>
              <a:rPr lang="zh-CN" altLang="zh-CN" dirty="0" smtClean="0">
                <a:latin typeface="华文楷体" panose="02010600040101010101" pitchFamily="2" charset="-122"/>
                <a:ea typeface="华文楷体" panose="02010600040101010101" pitchFamily="2" charset="-122"/>
              </a:rPr>
              <a:t>，则求</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与</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之和。</a:t>
            </a:r>
            <a:r>
              <a:rPr lang="en-US" altLang="zh-CN" dirty="0" smtClean="0">
                <a:latin typeface="华文楷体" panose="02010600040101010101" pitchFamily="2" charset="-122"/>
                <a:ea typeface="华文楷体" panose="02010600040101010101" pitchFamily="2" charset="-122"/>
              </a:rPr>
              <a:t> </a:t>
            </a:r>
            <a:endParaRPr lang="zh-CN" altLang="zh-CN" dirty="0" smtClean="0">
              <a:latin typeface="华文楷体" panose="02010600040101010101" pitchFamily="2" charset="-122"/>
              <a:ea typeface="华文楷体" panose="02010600040101010101" pitchFamily="2" charset="-122"/>
            </a:endParaRPr>
          </a:p>
          <a:p>
            <a:r>
              <a:rPr lang="zh-CN" altLang="zh-CN" dirty="0" smtClean="0">
                <a:latin typeface="华文楷体" panose="02010600040101010101" pitchFamily="2" charset="-122"/>
                <a:ea typeface="华文楷体" panose="02010600040101010101" pitchFamily="2" charset="-122"/>
              </a:rPr>
              <a:t>解题思路：与例</a:t>
            </a:r>
            <a:r>
              <a:rPr lang="en-US" altLang="zh-CN" dirty="0" smtClean="0">
                <a:latin typeface="华文楷体" panose="02010600040101010101" pitchFamily="2" charset="-122"/>
                <a:ea typeface="华文楷体" panose="02010600040101010101" pitchFamily="2" charset="-122"/>
              </a:rPr>
              <a:t>8.23</a:t>
            </a:r>
            <a:r>
              <a:rPr lang="zh-CN" altLang="zh-CN" dirty="0" smtClean="0">
                <a:latin typeface="华文楷体" panose="02010600040101010101" pitchFamily="2" charset="-122"/>
                <a:ea typeface="华文楷体" panose="02010600040101010101" pitchFamily="2" charset="-122"/>
              </a:rPr>
              <a:t>相似，但现在用一个函数</a:t>
            </a:r>
            <a:r>
              <a:rPr lang="en-US" altLang="zh-CN" dirty="0" smtClean="0">
                <a:latin typeface="华文楷体" panose="02010600040101010101" pitchFamily="2" charset="-122"/>
                <a:ea typeface="华文楷体" panose="02010600040101010101" pitchFamily="2" charset="-122"/>
              </a:rPr>
              <a:t>fun</a:t>
            </a:r>
            <a:r>
              <a:rPr lang="zh-CN" altLang="zh-CN" dirty="0" smtClean="0">
                <a:latin typeface="华文楷体" panose="02010600040101010101" pitchFamily="2" charset="-122"/>
                <a:ea typeface="华文楷体" panose="02010600040101010101" pitchFamily="2" charset="-122"/>
              </a:rPr>
              <a:t>来实现以上功能。</a:t>
            </a:r>
          </a:p>
          <a:p>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325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46</a:t>
            </a:fld>
            <a:endParaRPr lang="en-US" altLang="zh-CN"/>
          </a:p>
        </p:txBody>
      </p:sp>
      <p:sp>
        <p:nvSpPr>
          <p:cNvPr id="6" name="内容占位符 2"/>
          <p:cNvSpPr>
            <a:spLocks noGrp="1"/>
          </p:cNvSpPr>
          <p:nvPr>
            <p:ph idx="1"/>
          </p:nvPr>
        </p:nvSpPr>
        <p:spPr>
          <a:xfrm>
            <a:off x="683568" y="2132856"/>
            <a:ext cx="6048474" cy="3848844"/>
          </a:xfrm>
        </p:spPr>
        <p:txBody>
          <a:bodyPr/>
          <a:lstStyle/>
          <a:p>
            <a:pPr>
              <a:lnSpc>
                <a:spcPts val="2900"/>
              </a:lnSpc>
              <a:buFont typeface="Wingdings" pitchFamily="2" charset="2"/>
              <a:buNone/>
            </a:pPr>
            <a:r>
              <a:rPr lang="en-US" altLang="zh-CN" sz="2800" dirty="0" smtClean="0"/>
              <a:t> </a:t>
            </a:r>
            <a:r>
              <a:rPr lang="en-US" altLang="zh-CN" sz="2800" dirty="0" smtClean="0">
                <a:solidFill>
                  <a:srgbClr val="9D138D"/>
                </a:solidFill>
              </a:rPr>
              <a:t>void fun(</a:t>
            </a:r>
            <a:r>
              <a:rPr lang="en-US" altLang="zh-CN" sz="2800" dirty="0" err="1" smtClean="0">
                <a:solidFill>
                  <a:srgbClr val="9D138D"/>
                </a:solidFill>
              </a:rPr>
              <a:t>int</a:t>
            </a:r>
            <a:r>
              <a:rPr lang="en-US" altLang="zh-CN" sz="2800" dirty="0" smtClean="0">
                <a:solidFill>
                  <a:srgbClr val="9D138D"/>
                </a:solidFill>
              </a:rPr>
              <a:t> </a:t>
            </a:r>
            <a:r>
              <a:rPr lang="en-US" altLang="zh-CN" sz="2800" dirty="0" err="1" smtClean="0">
                <a:solidFill>
                  <a:srgbClr val="9D138D"/>
                </a:solidFill>
              </a:rPr>
              <a:t>x,int</a:t>
            </a:r>
            <a:r>
              <a:rPr lang="en-US" altLang="zh-CN" sz="2800" dirty="0" smtClean="0">
                <a:solidFill>
                  <a:srgbClr val="9D138D"/>
                </a:solidFill>
              </a:rPr>
              <a:t> y, </a:t>
            </a:r>
            <a:r>
              <a:rPr lang="en-US" altLang="zh-CN" sz="2800" dirty="0" err="1" smtClean="0">
                <a:solidFill>
                  <a:srgbClr val="9D138D"/>
                </a:solidFill>
              </a:rPr>
              <a:t>int</a:t>
            </a:r>
            <a:r>
              <a:rPr lang="en-US" altLang="zh-CN" sz="2800" dirty="0" smtClean="0">
                <a:solidFill>
                  <a:srgbClr val="9D138D"/>
                </a:solidFill>
              </a:rPr>
              <a:t> (*p)(</a:t>
            </a:r>
            <a:r>
              <a:rPr lang="en-US" altLang="zh-CN" sz="2800" dirty="0" err="1" smtClean="0">
                <a:solidFill>
                  <a:srgbClr val="9D138D"/>
                </a:solidFill>
              </a:rPr>
              <a:t>int,int</a:t>
            </a:r>
            <a:r>
              <a:rPr lang="en-US" altLang="zh-CN" sz="2800" dirty="0" smtClean="0">
                <a:solidFill>
                  <a:srgbClr val="9D138D"/>
                </a:solidFill>
              </a:rPr>
              <a:t>));</a:t>
            </a:r>
            <a:endParaRPr lang="zh-CN" altLang="zh-CN" sz="2800" dirty="0" smtClean="0">
              <a:solidFill>
                <a:srgbClr val="9D138D"/>
              </a:solidFill>
            </a:endParaRPr>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max(</a:t>
            </a:r>
            <a:r>
              <a:rPr lang="en-US" altLang="zh-CN" sz="2800" dirty="0" err="1" smtClean="0"/>
              <a:t>int,int</a:t>
            </a:r>
            <a:r>
              <a:rPr lang="en-US" altLang="zh-CN" sz="2800" dirty="0" smtClean="0"/>
              <a:t>);  </a:t>
            </a:r>
            <a:r>
              <a:rPr lang="en-US" altLang="zh-CN" sz="2800" dirty="0" err="1" smtClean="0"/>
              <a:t>int</a:t>
            </a:r>
            <a:r>
              <a:rPr lang="en-US" altLang="zh-CN" sz="2800" dirty="0" smtClean="0"/>
              <a:t> min(</a:t>
            </a:r>
            <a:r>
              <a:rPr lang="en-US" altLang="zh-CN" sz="2800" dirty="0" err="1" smtClean="0"/>
              <a:t>int,int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add(</a:t>
            </a:r>
            <a:r>
              <a:rPr lang="en-US" altLang="zh-CN" sz="2800" dirty="0" err="1" smtClean="0"/>
              <a:t>int,int</a:t>
            </a:r>
            <a:r>
              <a:rPr lang="en-US" altLang="zh-CN" sz="2800" dirty="0" smtClean="0"/>
              <a:t>);   </a:t>
            </a:r>
            <a:r>
              <a:rPr lang="en-US" altLang="zh-CN" sz="2800" dirty="0" err="1" smtClean="0"/>
              <a:t>int</a:t>
            </a:r>
            <a:r>
              <a:rPr lang="en-US" altLang="zh-CN" sz="2800" dirty="0" smtClean="0"/>
              <a:t> a=34,b=-21,n;</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("please choose 1,2 or 3:");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d”,&amp;n</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if (n==1)    fun(</a:t>
            </a:r>
            <a:r>
              <a:rPr lang="en-US" altLang="zh-CN" sz="2800" dirty="0" err="1" smtClean="0"/>
              <a:t>a,b,max</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else if (n==2) fun(</a:t>
            </a:r>
            <a:r>
              <a:rPr lang="en-US" altLang="zh-CN" sz="2800" dirty="0" err="1" smtClean="0"/>
              <a:t>a,b,min</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else if (n==3) fun(</a:t>
            </a:r>
            <a:r>
              <a:rPr lang="en-US" altLang="zh-CN" sz="2800" dirty="0" err="1" smtClean="0"/>
              <a:t>a,b,add</a:t>
            </a:r>
            <a:r>
              <a:rPr lang="en-US" altLang="zh-CN" sz="2800" dirty="0" smtClean="0"/>
              <a:t>);</a:t>
            </a:r>
            <a:endParaRPr lang="zh-CN" altLang="zh-CN" sz="2800" dirty="0" smtClean="0"/>
          </a:p>
        </p:txBody>
      </p:sp>
    </p:spTree>
    <p:extLst>
      <p:ext uri="{BB962C8B-B14F-4D97-AF65-F5344CB8AC3E}">
        <p14:creationId xmlns:p14="http://schemas.microsoft.com/office/powerpoint/2010/main" val="155559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
        <p:nvSpPr>
          <p:cNvPr id="6" name="内容占位符 2"/>
          <p:cNvSpPr txBox="1">
            <a:spLocks/>
          </p:cNvSpPr>
          <p:nvPr/>
        </p:nvSpPr>
        <p:spPr bwMode="auto">
          <a:xfrm>
            <a:off x="417240" y="1772816"/>
            <a:ext cx="7604125"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900"/>
              </a:lnSpc>
              <a:buFont typeface="Wingdings" pitchFamily="2" charset="2"/>
              <a:buNone/>
            </a:pPr>
            <a:r>
              <a:rPr lang="en-US" altLang="zh-CN" sz="2800" dirty="0" err="1" smtClean="0"/>
              <a:t>int</a:t>
            </a:r>
            <a:r>
              <a:rPr lang="en-US" altLang="zh-CN" sz="2800" dirty="0" smtClean="0"/>
              <a:t> fun(</a:t>
            </a:r>
            <a:r>
              <a:rPr lang="en-US" altLang="zh-CN" sz="2800" dirty="0" err="1" smtClean="0"/>
              <a:t>int</a:t>
            </a:r>
            <a:r>
              <a:rPr lang="en-US" altLang="zh-CN" sz="2800" dirty="0" smtClean="0"/>
              <a:t> </a:t>
            </a:r>
            <a:r>
              <a:rPr lang="en-US" altLang="zh-CN" sz="2800" dirty="0" err="1" smtClean="0"/>
              <a:t>x,int</a:t>
            </a:r>
            <a:r>
              <a:rPr lang="en-US" altLang="zh-CN" sz="2800" dirty="0" smtClean="0"/>
              <a:t> </a:t>
            </a:r>
            <a:r>
              <a:rPr lang="en-US" altLang="zh-CN" sz="2800" dirty="0" err="1" smtClean="0"/>
              <a:t>y,int</a:t>
            </a:r>
            <a:r>
              <a:rPr lang="en-US" altLang="zh-CN" sz="2800" dirty="0" smtClean="0"/>
              <a:t> (*p)(</a:t>
            </a:r>
            <a:r>
              <a:rPr lang="en-US" altLang="zh-CN" sz="2800" dirty="0" err="1" smtClean="0"/>
              <a:t>int,int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resout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resout</a:t>
            </a:r>
            <a:r>
              <a:rPr lang="en-US" altLang="zh-CN" sz="2800" dirty="0" smtClean="0"/>
              <a:t>=(*p)(</a:t>
            </a:r>
            <a:r>
              <a:rPr lang="en-US" altLang="zh-CN" sz="2800" dirty="0" err="1" smtClean="0"/>
              <a:t>x,y</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(“%d\n”,</a:t>
            </a:r>
            <a:r>
              <a:rPr lang="en-US" altLang="zh-CN" sz="2800" dirty="0" err="1" smtClean="0"/>
              <a:t>resout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endParaRPr lang="zh-CN" altLang="zh-CN" sz="2800" dirty="0" smtClean="0"/>
          </a:p>
          <a:p>
            <a:pPr>
              <a:lnSpc>
                <a:spcPts val="2900"/>
              </a:lnSpc>
              <a:buFont typeface="Wingdings" pitchFamily="2" charset="2"/>
              <a:buNone/>
            </a:pPr>
            <a:r>
              <a:rPr lang="en-US" altLang="zh-CN" sz="2800" dirty="0" err="1" smtClean="0"/>
              <a:t>int</a:t>
            </a:r>
            <a:r>
              <a:rPr lang="en-US" altLang="zh-CN" sz="2800" dirty="0" smtClean="0"/>
              <a:t> max(</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2900"/>
              </a:lnSpc>
              <a:buFont typeface="Wingdings" pitchFamily="2" charset="2"/>
              <a:buNone/>
            </a:pPr>
            <a:r>
              <a:rPr lang="en-US" altLang="zh-CN" sz="2800" dirty="0" smtClean="0"/>
              <a:t>   if(x&gt;y)  z=x;</a:t>
            </a:r>
            <a:endParaRPr lang="zh-CN" altLang="zh-CN" sz="2800" dirty="0" smtClean="0"/>
          </a:p>
          <a:p>
            <a:pPr>
              <a:lnSpc>
                <a:spcPts val="2900"/>
              </a:lnSpc>
              <a:buFont typeface="Wingdings" pitchFamily="2" charset="2"/>
              <a:buNone/>
            </a:pPr>
            <a:r>
              <a:rPr lang="en-US" altLang="zh-CN" sz="2800" dirty="0" smtClean="0"/>
              <a:t>   else   z=y;</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("max=" );</a:t>
            </a:r>
            <a:endParaRPr lang="zh-CN" altLang="zh-CN" sz="2800" dirty="0" smtClean="0"/>
          </a:p>
          <a:p>
            <a:pPr>
              <a:lnSpc>
                <a:spcPts val="2900"/>
              </a:lnSpc>
              <a:buFont typeface="Wingdings" pitchFamily="2" charset="2"/>
              <a:buNone/>
            </a:pPr>
            <a:r>
              <a:rPr lang="en-US" altLang="zh-CN" sz="2800" dirty="0" smtClean="0"/>
              <a:t>   return(z);   }</a:t>
            </a:r>
            <a:endParaRPr lang="zh-CN" altLang="zh-CN" sz="2800" dirty="0" smtClean="0"/>
          </a:p>
          <a:p>
            <a:pPr>
              <a:lnSpc>
                <a:spcPts val="2900"/>
              </a:lnSpc>
              <a:buFont typeface="Wingdings" pitchFamily="2" charset="2"/>
              <a:buNone/>
            </a:pPr>
            <a:endParaRPr lang="zh-CN" altLang="en-US" sz="2800" dirty="0" smtClean="0"/>
          </a:p>
        </p:txBody>
      </p:sp>
      <p:sp>
        <p:nvSpPr>
          <p:cNvPr id="7" name="圆角矩形标注 6"/>
          <p:cNvSpPr/>
          <p:nvPr/>
        </p:nvSpPr>
        <p:spPr bwMode="auto">
          <a:xfrm>
            <a:off x="4009057" y="2407196"/>
            <a:ext cx="3286125" cy="642937"/>
          </a:xfrm>
          <a:prstGeom prst="wedgeRoundRectCallout">
            <a:avLst>
              <a:gd name="adj1" fmla="val -56939"/>
              <a:gd name="adj2" fmla="val 1858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输入的选项为</a:t>
            </a:r>
            <a:r>
              <a:rPr lang="en-US" altLang="zh-CN" sz="2800" b="1" dirty="0">
                <a:solidFill>
                  <a:srgbClr val="0000CC"/>
                </a:solidFill>
                <a:latin typeface="+mn-lt"/>
                <a:ea typeface="+mn-ea"/>
              </a:rPr>
              <a:t>1</a:t>
            </a:r>
            <a:r>
              <a:rPr lang="zh-CN" altLang="en-US" sz="2800" b="1" dirty="0">
                <a:solidFill>
                  <a:srgbClr val="0000CC"/>
                </a:solidFill>
                <a:latin typeface="+mn-lt"/>
                <a:ea typeface="+mn-ea"/>
              </a:rPr>
              <a:t>时</a:t>
            </a:r>
            <a:endParaRPr lang="en-US" altLang="zh-CN" sz="2800" b="1" dirty="0">
              <a:solidFill>
                <a:srgbClr val="0000CC"/>
              </a:solidFill>
              <a:latin typeface="+mn-lt"/>
              <a:ea typeface="+mn-ea"/>
            </a:endParaRPr>
          </a:p>
        </p:txBody>
      </p:sp>
      <p:sp>
        <p:nvSpPr>
          <p:cNvPr id="8" name="矩形 7"/>
          <p:cNvSpPr>
            <a:spLocks noChangeArrowheads="1"/>
          </p:cNvSpPr>
          <p:nvPr/>
        </p:nvSpPr>
        <p:spPr bwMode="auto">
          <a:xfrm>
            <a:off x="1835696" y="2601542"/>
            <a:ext cx="192881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ndParaRPr>
          </a:p>
        </p:txBody>
      </p:sp>
      <p:sp>
        <p:nvSpPr>
          <p:cNvPr id="9" name="圆角矩形标注 8"/>
          <p:cNvSpPr/>
          <p:nvPr/>
        </p:nvSpPr>
        <p:spPr bwMode="auto">
          <a:xfrm>
            <a:off x="4009057" y="3428441"/>
            <a:ext cx="3286125" cy="642938"/>
          </a:xfrm>
          <a:prstGeom prst="wedgeRoundRectCallout">
            <a:avLst>
              <a:gd name="adj1" fmla="val -62063"/>
              <a:gd name="adj2" fmla="val -4833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zh-CN" sz="2800" b="1" dirty="0">
                <a:solidFill>
                  <a:srgbClr val="0000CC"/>
                </a:solidFill>
                <a:latin typeface="+mn-lt"/>
                <a:ea typeface="+mn-ea"/>
              </a:rPr>
              <a:t>相当于</a:t>
            </a:r>
            <a:r>
              <a:rPr lang="en-US" altLang="zh-CN" sz="2800" b="1" dirty="0">
                <a:solidFill>
                  <a:srgbClr val="0000CC"/>
                </a:solidFill>
                <a:latin typeface="+mn-lt"/>
                <a:ea typeface="+mn-ea"/>
              </a:rPr>
              <a:t>max(</a:t>
            </a:r>
            <a:r>
              <a:rPr lang="en-US" altLang="zh-CN" sz="2800" b="1" dirty="0" err="1">
                <a:solidFill>
                  <a:srgbClr val="0000CC"/>
                </a:solidFill>
                <a:latin typeface="+mn-lt"/>
                <a:ea typeface="+mn-ea"/>
              </a:rPr>
              <a:t>x,y</a:t>
            </a:r>
            <a:r>
              <a:rPr lang="en-US" altLang="zh-CN" sz="2800" b="1" dirty="0">
                <a:solidFill>
                  <a:srgbClr val="0000CC"/>
                </a:solidFill>
                <a:latin typeface="+mn-lt"/>
                <a:ea typeface="+mn-ea"/>
              </a:rPr>
              <a:t>)</a:t>
            </a:r>
          </a:p>
        </p:txBody>
      </p:sp>
    </p:spTree>
    <p:extLst>
      <p:ext uri="{BB962C8B-B14F-4D97-AF65-F5344CB8AC3E}">
        <p14:creationId xmlns:p14="http://schemas.microsoft.com/office/powerpoint/2010/main" val="4422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48</a:t>
            </a:fld>
            <a:endParaRPr lang="en-US" altLang="zh-CN"/>
          </a:p>
        </p:txBody>
      </p:sp>
      <p:sp>
        <p:nvSpPr>
          <p:cNvPr id="6" name="内容占位符 2"/>
          <p:cNvSpPr txBox="1">
            <a:spLocks/>
          </p:cNvSpPr>
          <p:nvPr/>
        </p:nvSpPr>
        <p:spPr bwMode="auto">
          <a:xfrm>
            <a:off x="417240" y="1772816"/>
            <a:ext cx="7604125"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900"/>
              </a:lnSpc>
              <a:buFont typeface="Wingdings" pitchFamily="2" charset="2"/>
              <a:buNone/>
            </a:pPr>
            <a:r>
              <a:rPr lang="en-US" altLang="zh-CN" sz="2800" dirty="0" err="1" smtClean="0"/>
              <a:t>int</a:t>
            </a:r>
            <a:r>
              <a:rPr lang="en-US" altLang="zh-CN" sz="2800" dirty="0" smtClean="0"/>
              <a:t> fun(</a:t>
            </a:r>
            <a:r>
              <a:rPr lang="en-US" altLang="zh-CN" sz="2800" dirty="0" err="1" smtClean="0"/>
              <a:t>int</a:t>
            </a:r>
            <a:r>
              <a:rPr lang="en-US" altLang="zh-CN" sz="2800" dirty="0" smtClean="0"/>
              <a:t> </a:t>
            </a:r>
            <a:r>
              <a:rPr lang="en-US" altLang="zh-CN" sz="2800" dirty="0" err="1" smtClean="0"/>
              <a:t>x,int</a:t>
            </a:r>
            <a:r>
              <a:rPr lang="en-US" altLang="zh-CN" sz="2800" dirty="0" smtClean="0"/>
              <a:t> </a:t>
            </a:r>
            <a:r>
              <a:rPr lang="en-US" altLang="zh-CN" sz="2800" dirty="0" err="1" smtClean="0"/>
              <a:t>y,int</a:t>
            </a:r>
            <a:r>
              <a:rPr lang="en-US" altLang="zh-CN" sz="2800" dirty="0" smtClean="0"/>
              <a:t> (*p)(</a:t>
            </a:r>
            <a:r>
              <a:rPr lang="en-US" altLang="zh-CN" sz="2800" dirty="0" err="1" smtClean="0"/>
              <a:t>int,int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resout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resout</a:t>
            </a:r>
            <a:r>
              <a:rPr lang="en-US" altLang="zh-CN" sz="2800" dirty="0" smtClean="0"/>
              <a:t>=(*p)(</a:t>
            </a:r>
            <a:r>
              <a:rPr lang="en-US" altLang="zh-CN" sz="2800" dirty="0" err="1" smtClean="0"/>
              <a:t>x,y</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(“%d\n”,</a:t>
            </a:r>
            <a:r>
              <a:rPr lang="en-US" altLang="zh-CN" sz="2800" dirty="0" err="1" smtClean="0"/>
              <a:t>resout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endParaRPr lang="zh-CN" altLang="zh-CN" sz="2800" dirty="0" smtClean="0"/>
          </a:p>
          <a:p>
            <a:pPr>
              <a:lnSpc>
                <a:spcPts val="2900"/>
              </a:lnSpc>
              <a:buFont typeface="Wingdings" pitchFamily="2" charset="2"/>
              <a:buNone/>
            </a:pPr>
            <a:r>
              <a:rPr lang="en-US" altLang="zh-CN" sz="2800" dirty="0" err="1" smtClean="0"/>
              <a:t>int</a:t>
            </a:r>
            <a:r>
              <a:rPr lang="en-US" altLang="zh-CN" sz="2800" dirty="0" smtClean="0"/>
              <a:t> max(</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2900"/>
              </a:lnSpc>
              <a:buFont typeface="Wingdings" pitchFamily="2" charset="2"/>
              <a:buNone/>
            </a:pPr>
            <a:r>
              <a:rPr lang="en-US" altLang="zh-CN" sz="2800" dirty="0" smtClean="0"/>
              <a:t>   if(x&gt;y)  z=x;</a:t>
            </a:r>
            <a:endParaRPr lang="zh-CN" altLang="zh-CN" sz="2800" dirty="0" smtClean="0"/>
          </a:p>
          <a:p>
            <a:pPr>
              <a:lnSpc>
                <a:spcPts val="2900"/>
              </a:lnSpc>
              <a:buFont typeface="Wingdings" pitchFamily="2" charset="2"/>
              <a:buNone/>
            </a:pPr>
            <a:r>
              <a:rPr lang="en-US" altLang="zh-CN" sz="2800" dirty="0" smtClean="0"/>
              <a:t>   else   z=y;</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("max=" );</a:t>
            </a:r>
            <a:endParaRPr lang="zh-CN" altLang="zh-CN" sz="2800" dirty="0" smtClean="0"/>
          </a:p>
          <a:p>
            <a:pPr>
              <a:lnSpc>
                <a:spcPts val="2900"/>
              </a:lnSpc>
              <a:buFont typeface="Wingdings" pitchFamily="2" charset="2"/>
              <a:buNone/>
            </a:pPr>
            <a:r>
              <a:rPr lang="en-US" altLang="zh-CN" sz="2800" dirty="0" smtClean="0"/>
              <a:t>   return(z);   }</a:t>
            </a:r>
            <a:endParaRPr lang="zh-CN" altLang="zh-CN" sz="2800" dirty="0" smtClean="0"/>
          </a:p>
          <a:p>
            <a:pPr>
              <a:lnSpc>
                <a:spcPts val="2900"/>
              </a:lnSpc>
              <a:buFont typeface="Wingdings" pitchFamily="2" charset="2"/>
              <a:buNone/>
            </a:pPr>
            <a:endParaRPr lang="zh-CN" altLang="en-US" sz="2800" dirty="0" smtClean="0"/>
          </a:p>
        </p:txBody>
      </p:sp>
      <p:sp>
        <p:nvSpPr>
          <p:cNvPr id="8" name="矩形 7"/>
          <p:cNvSpPr>
            <a:spLocks noChangeArrowheads="1"/>
          </p:cNvSpPr>
          <p:nvPr/>
        </p:nvSpPr>
        <p:spPr bwMode="auto">
          <a:xfrm>
            <a:off x="1835696" y="2601542"/>
            <a:ext cx="192881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ndParaRPr>
          </a:p>
        </p:txBody>
      </p:sp>
      <p:sp>
        <p:nvSpPr>
          <p:cNvPr id="11" name="圆角矩形标注 10"/>
          <p:cNvSpPr/>
          <p:nvPr/>
        </p:nvSpPr>
        <p:spPr bwMode="auto">
          <a:xfrm>
            <a:off x="4981574" y="2380916"/>
            <a:ext cx="3286125" cy="642937"/>
          </a:xfrm>
          <a:prstGeom prst="wedgeRoundRectCallout">
            <a:avLst>
              <a:gd name="adj1" fmla="val -83096"/>
              <a:gd name="adj2" fmla="val 2285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输入的选项为</a:t>
            </a:r>
            <a:r>
              <a:rPr lang="en-US" altLang="zh-CN" sz="2800" b="1" dirty="0">
                <a:solidFill>
                  <a:srgbClr val="0000CC"/>
                </a:solidFill>
                <a:latin typeface="+mn-lt"/>
                <a:ea typeface="+mn-ea"/>
              </a:rPr>
              <a:t>2</a:t>
            </a:r>
            <a:r>
              <a:rPr lang="zh-CN" altLang="en-US" sz="2800" b="1" dirty="0">
                <a:solidFill>
                  <a:srgbClr val="0000CC"/>
                </a:solidFill>
                <a:latin typeface="+mn-lt"/>
                <a:ea typeface="+mn-ea"/>
              </a:rPr>
              <a:t>时</a:t>
            </a:r>
            <a:endParaRPr lang="en-US" altLang="zh-CN" sz="2800" b="1" dirty="0">
              <a:solidFill>
                <a:srgbClr val="0000CC"/>
              </a:solidFill>
              <a:latin typeface="+mn-lt"/>
              <a:ea typeface="+mn-ea"/>
            </a:endParaRPr>
          </a:p>
        </p:txBody>
      </p:sp>
      <p:sp>
        <p:nvSpPr>
          <p:cNvPr id="12" name="圆角矩形标注 11"/>
          <p:cNvSpPr/>
          <p:nvPr/>
        </p:nvSpPr>
        <p:spPr bwMode="auto">
          <a:xfrm>
            <a:off x="4910137" y="3166728"/>
            <a:ext cx="3286125" cy="642938"/>
          </a:xfrm>
          <a:prstGeom prst="wedgeRoundRectCallout">
            <a:avLst>
              <a:gd name="adj1" fmla="val -80428"/>
              <a:gd name="adj2" fmla="val -5118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zh-CN" sz="2800" b="1" dirty="0">
                <a:solidFill>
                  <a:srgbClr val="0000CC"/>
                </a:solidFill>
                <a:latin typeface="+mn-lt"/>
                <a:ea typeface="+mn-ea"/>
              </a:rPr>
              <a:t>相当于</a:t>
            </a:r>
            <a:r>
              <a:rPr lang="en-US" altLang="zh-CN" sz="2800" b="1" dirty="0">
                <a:solidFill>
                  <a:srgbClr val="0000CC"/>
                </a:solidFill>
                <a:latin typeface="+mn-lt"/>
                <a:ea typeface="+mn-ea"/>
              </a:rPr>
              <a:t>min(</a:t>
            </a:r>
            <a:r>
              <a:rPr lang="en-US" altLang="zh-CN" sz="2800" b="1" dirty="0" err="1">
                <a:solidFill>
                  <a:srgbClr val="0000CC"/>
                </a:solidFill>
                <a:latin typeface="+mn-lt"/>
                <a:ea typeface="+mn-ea"/>
              </a:rPr>
              <a:t>x,y</a:t>
            </a:r>
            <a:r>
              <a:rPr lang="en-US" altLang="zh-CN" sz="2800" b="1" dirty="0">
                <a:solidFill>
                  <a:srgbClr val="0000CC"/>
                </a:solidFill>
                <a:latin typeface="+mn-lt"/>
                <a:ea typeface="+mn-ea"/>
              </a:rPr>
              <a:t>)</a:t>
            </a:r>
          </a:p>
        </p:txBody>
      </p:sp>
    </p:spTree>
    <p:extLst>
      <p:ext uri="{BB962C8B-B14F-4D97-AF65-F5344CB8AC3E}">
        <p14:creationId xmlns:p14="http://schemas.microsoft.com/office/powerpoint/2010/main" val="334451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49</a:t>
            </a:fld>
            <a:endParaRPr lang="en-US" altLang="zh-CN"/>
          </a:p>
        </p:txBody>
      </p:sp>
      <p:sp>
        <p:nvSpPr>
          <p:cNvPr id="6" name="内容占位符 2"/>
          <p:cNvSpPr txBox="1">
            <a:spLocks/>
          </p:cNvSpPr>
          <p:nvPr/>
        </p:nvSpPr>
        <p:spPr bwMode="auto">
          <a:xfrm>
            <a:off x="417240" y="1772816"/>
            <a:ext cx="7604125"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900"/>
              </a:lnSpc>
              <a:buFont typeface="Wingdings" pitchFamily="2" charset="2"/>
              <a:buNone/>
            </a:pPr>
            <a:r>
              <a:rPr lang="en-US" altLang="zh-CN" sz="2800" dirty="0" err="1" smtClean="0"/>
              <a:t>int</a:t>
            </a:r>
            <a:r>
              <a:rPr lang="en-US" altLang="zh-CN" sz="2800" dirty="0" smtClean="0"/>
              <a:t> fun(</a:t>
            </a:r>
            <a:r>
              <a:rPr lang="en-US" altLang="zh-CN" sz="2800" dirty="0" err="1" smtClean="0"/>
              <a:t>int</a:t>
            </a:r>
            <a:r>
              <a:rPr lang="en-US" altLang="zh-CN" sz="2800" dirty="0" smtClean="0"/>
              <a:t> </a:t>
            </a:r>
            <a:r>
              <a:rPr lang="en-US" altLang="zh-CN" sz="2800" dirty="0" err="1" smtClean="0"/>
              <a:t>x,int</a:t>
            </a:r>
            <a:r>
              <a:rPr lang="en-US" altLang="zh-CN" sz="2800" dirty="0" smtClean="0"/>
              <a:t> </a:t>
            </a:r>
            <a:r>
              <a:rPr lang="en-US" altLang="zh-CN" sz="2800" dirty="0" err="1" smtClean="0"/>
              <a:t>y,int</a:t>
            </a:r>
            <a:r>
              <a:rPr lang="en-US" altLang="zh-CN" sz="2800" dirty="0" smtClean="0"/>
              <a:t> (*p)(</a:t>
            </a:r>
            <a:r>
              <a:rPr lang="en-US" altLang="zh-CN" sz="2800" dirty="0" err="1" smtClean="0"/>
              <a:t>int,int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resout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resout</a:t>
            </a:r>
            <a:r>
              <a:rPr lang="en-US" altLang="zh-CN" sz="2800" dirty="0" smtClean="0"/>
              <a:t>=(*p)(</a:t>
            </a:r>
            <a:r>
              <a:rPr lang="en-US" altLang="zh-CN" sz="2800" dirty="0" err="1" smtClean="0"/>
              <a:t>x,y</a:t>
            </a:r>
            <a:r>
              <a:rPr lang="en-US" altLang="zh-CN" sz="2800" dirty="0" smtClean="0"/>
              <a:t>);</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(“%d\n”,</a:t>
            </a:r>
            <a:r>
              <a:rPr lang="en-US" altLang="zh-CN" sz="2800" dirty="0" err="1" smtClean="0"/>
              <a:t>resout</a:t>
            </a:r>
            <a:r>
              <a:rPr lang="en-US" altLang="zh-CN" sz="2800" dirty="0" smtClean="0"/>
              <a:t>);  </a:t>
            </a:r>
            <a:endParaRPr lang="zh-CN" altLang="zh-CN" sz="2800" dirty="0" smtClean="0"/>
          </a:p>
          <a:p>
            <a:pPr>
              <a:lnSpc>
                <a:spcPts val="2900"/>
              </a:lnSpc>
              <a:buFont typeface="Wingdings" pitchFamily="2" charset="2"/>
              <a:buNone/>
            </a:pPr>
            <a:r>
              <a:rPr lang="en-US" altLang="zh-CN" sz="2800" dirty="0" smtClean="0"/>
              <a:t>} </a:t>
            </a:r>
            <a:endParaRPr lang="zh-CN" altLang="zh-CN" sz="2800" dirty="0" smtClean="0"/>
          </a:p>
          <a:p>
            <a:pPr>
              <a:lnSpc>
                <a:spcPts val="2900"/>
              </a:lnSpc>
              <a:buFont typeface="Wingdings" pitchFamily="2" charset="2"/>
              <a:buNone/>
            </a:pPr>
            <a:r>
              <a:rPr lang="en-US" altLang="zh-CN" sz="2800" dirty="0" err="1" smtClean="0"/>
              <a:t>int</a:t>
            </a:r>
            <a:r>
              <a:rPr lang="en-US" altLang="zh-CN" sz="2800" dirty="0" smtClean="0"/>
              <a:t> max(</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2900"/>
              </a:lnSpc>
              <a:buFont typeface="Wingdings" pitchFamily="2" charset="2"/>
              <a:buNone/>
            </a:pPr>
            <a:r>
              <a:rPr lang="en-US" altLang="zh-CN" sz="2800" dirty="0" smtClean="0"/>
              <a:t>   if(x&gt;y)  z=x;</a:t>
            </a:r>
            <a:endParaRPr lang="zh-CN" altLang="zh-CN" sz="2800" dirty="0" smtClean="0"/>
          </a:p>
          <a:p>
            <a:pPr>
              <a:lnSpc>
                <a:spcPts val="2900"/>
              </a:lnSpc>
              <a:buFont typeface="Wingdings" pitchFamily="2" charset="2"/>
              <a:buNone/>
            </a:pPr>
            <a:r>
              <a:rPr lang="en-US" altLang="zh-CN" sz="2800" dirty="0" smtClean="0"/>
              <a:t>   else   z=y;</a:t>
            </a:r>
            <a:endParaRPr lang="zh-CN" altLang="zh-CN" sz="2800" dirty="0" smtClean="0"/>
          </a:p>
          <a:p>
            <a:pPr>
              <a:lnSpc>
                <a:spcPts val="2900"/>
              </a:lnSpc>
              <a:buFont typeface="Wingdings" pitchFamily="2" charset="2"/>
              <a:buNone/>
            </a:pPr>
            <a:r>
              <a:rPr lang="en-US" altLang="zh-CN" sz="2800" dirty="0" smtClean="0"/>
              <a:t>   </a:t>
            </a:r>
            <a:r>
              <a:rPr lang="en-US" altLang="zh-CN" sz="2800" dirty="0" err="1" smtClean="0"/>
              <a:t>printf</a:t>
            </a:r>
            <a:r>
              <a:rPr lang="en-US" altLang="zh-CN" sz="2800" dirty="0" smtClean="0"/>
              <a:t>("max=" );</a:t>
            </a:r>
            <a:endParaRPr lang="zh-CN" altLang="zh-CN" sz="2800" dirty="0" smtClean="0"/>
          </a:p>
          <a:p>
            <a:pPr>
              <a:lnSpc>
                <a:spcPts val="2900"/>
              </a:lnSpc>
              <a:buFont typeface="Wingdings" pitchFamily="2" charset="2"/>
              <a:buNone/>
            </a:pPr>
            <a:r>
              <a:rPr lang="en-US" altLang="zh-CN" sz="2800" dirty="0" smtClean="0"/>
              <a:t>   return(z);   }</a:t>
            </a:r>
            <a:endParaRPr lang="zh-CN" altLang="zh-CN" sz="2800" dirty="0" smtClean="0"/>
          </a:p>
          <a:p>
            <a:pPr>
              <a:lnSpc>
                <a:spcPts val="2900"/>
              </a:lnSpc>
              <a:buFont typeface="Wingdings" pitchFamily="2" charset="2"/>
              <a:buNone/>
            </a:pPr>
            <a:endParaRPr lang="zh-CN" altLang="en-US" sz="2800" dirty="0" smtClean="0"/>
          </a:p>
        </p:txBody>
      </p:sp>
      <p:sp>
        <p:nvSpPr>
          <p:cNvPr id="8" name="矩形 7"/>
          <p:cNvSpPr>
            <a:spLocks noChangeArrowheads="1"/>
          </p:cNvSpPr>
          <p:nvPr/>
        </p:nvSpPr>
        <p:spPr bwMode="auto">
          <a:xfrm>
            <a:off x="1835696" y="2601542"/>
            <a:ext cx="192881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ndParaRPr>
          </a:p>
        </p:txBody>
      </p:sp>
      <p:sp>
        <p:nvSpPr>
          <p:cNvPr id="14" name="圆角矩形标注 13"/>
          <p:cNvSpPr/>
          <p:nvPr/>
        </p:nvSpPr>
        <p:spPr bwMode="auto">
          <a:xfrm>
            <a:off x="4981574" y="2387230"/>
            <a:ext cx="3286125" cy="642937"/>
          </a:xfrm>
          <a:prstGeom prst="wedgeRoundRectCallout">
            <a:avLst>
              <a:gd name="adj1" fmla="val -83096"/>
              <a:gd name="adj2" fmla="val 2285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输入的选项为</a:t>
            </a:r>
            <a:r>
              <a:rPr lang="en-US" altLang="zh-CN" sz="2800" b="1" dirty="0">
                <a:solidFill>
                  <a:srgbClr val="0000CC"/>
                </a:solidFill>
                <a:latin typeface="+mn-lt"/>
                <a:ea typeface="+mn-ea"/>
              </a:rPr>
              <a:t>3</a:t>
            </a:r>
            <a:r>
              <a:rPr lang="zh-CN" altLang="en-US" sz="2800" b="1" dirty="0">
                <a:solidFill>
                  <a:srgbClr val="0000CC"/>
                </a:solidFill>
                <a:latin typeface="+mn-lt"/>
                <a:ea typeface="+mn-ea"/>
              </a:rPr>
              <a:t>时</a:t>
            </a:r>
            <a:endParaRPr lang="en-US" altLang="zh-CN" sz="2800" b="1" dirty="0">
              <a:solidFill>
                <a:srgbClr val="0000CC"/>
              </a:solidFill>
              <a:latin typeface="+mn-lt"/>
              <a:ea typeface="+mn-ea"/>
            </a:endParaRPr>
          </a:p>
        </p:txBody>
      </p:sp>
      <p:sp>
        <p:nvSpPr>
          <p:cNvPr id="15" name="圆角矩形标注 14"/>
          <p:cNvSpPr/>
          <p:nvPr/>
        </p:nvSpPr>
        <p:spPr bwMode="auto">
          <a:xfrm>
            <a:off x="4910137" y="3173042"/>
            <a:ext cx="3286125" cy="642938"/>
          </a:xfrm>
          <a:prstGeom prst="wedgeRoundRectCallout">
            <a:avLst>
              <a:gd name="adj1" fmla="val -80428"/>
              <a:gd name="adj2" fmla="val -5118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zh-CN" sz="2800" b="1" dirty="0">
                <a:solidFill>
                  <a:srgbClr val="0000CC"/>
                </a:solidFill>
                <a:latin typeface="+mn-lt"/>
                <a:ea typeface="+mn-ea"/>
              </a:rPr>
              <a:t>相当于</a:t>
            </a:r>
            <a:r>
              <a:rPr lang="en-US" altLang="zh-CN" sz="2800" b="1" dirty="0">
                <a:solidFill>
                  <a:srgbClr val="0000CC"/>
                </a:solidFill>
                <a:latin typeface="+mn-lt"/>
                <a:ea typeface="+mn-ea"/>
              </a:rPr>
              <a:t>add(</a:t>
            </a:r>
            <a:r>
              <a:rPr lang="en-US" altLang="zh-CN" sz="2800" b="1" dirty="0" err="1">
                <a:solidFill>
                  <a:srgbClr val="0000CC"/>
                </a:solidFill>
                <a:latin typeface="+mn-lt"/>
                <a:ea typeface="+mn-ea"/>
              </a:rPr>
              <a:t>x,y</a:t>
            </a:r>
            <a:r>
              <a:rPr lang="en-US" altLang="zh-CN" sz="2800" b="1" dirty="0">
                <a:solidFill>
                  <a:srgbClr val="0000CC"/>
                </a:solidFill>
                <a:latin typeface="+mn-lt"/>
                <a:ea typeface="+mn-ea"/>
              </a:rPr>
              <a:t>)</a:t>
            </a:r>
          </a:p>
        </p:txBody>
      </p:sp>
    </p:spTree>
    <p:extLst>
      <p:ext uri="{BB962C8B-B14F-4D97-AF65-F5344CB8AC3E}">
        <p14:creationId xmlns:p14="http://schemas.microsoft.com/office/powerpoint/2010/main" val="336787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
        <p:nvSpPr>
          <p:cNvPr id="6" name="内容占位符 2"/>
          <p:cNvSpPr>
            <a:spLocks noGrp="1"/>
          </p:cNvSpPr>
          <p:nvPr>
            <p:ph idx="1"/>
          </p:nvPr>
        </p:nvSpPr>
        <p:spPr>
          <a:xfrm>
            <a:off x="417240" y="1824259"/>
            <a:ext cx="8153400" cy="4285558"/>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定义一个字符数组，在其中存放字符串“</a:t>
            </a:r>
            <a:r>
              <a:rPr lang="en-US" altLang="zh-CN" dirty="0" smtClean="0">
                <a:latin typeface="华文楷体" panose="02010600040101010101" pitchFamily="2" charset="-122"/>
                <a:ea typeface="华文楷体" panose="02010600040101010101" pitchFamily="2" charset="-122"/>
              </a:rPr>
              <a:t>I love China!</a:t>
            </a:r>
            <a:r>
              <a:rPr lang="zh-CN" altLang="zh-CN" dirty="0" smtClean="0">
                <a:latin typeface="华文楷体" panose="02010600040101010101" pitchFamily="2" charset="-122"/>
                <a:ea typeface="华文楷体" panose="02010600040101010101" pitchFamily="2" charset="-122"/>
              </a:rPr>
              <a:t>”，输出该字符串和第</a:t>
            </a:r>
            <a:r>
              <a:rPr lang="en-US" altLang="zh-CN" dirty="0" smtClean="0">
                <a:latin typeface="华文楷体" panose="02010600040101010101" pitchFamily="2" charset="-122"/>
                <a:ea typeface="华文楷体" panose="02010600040101010101" pitchFamily="2" charset="-122"/>
              </a:rPr>
              <a:t>8</a:t>
            </a:r>
            <a:r>
              <a:rPr lang="zh-CN" altLang="zh-CN" dirty="0" smtClean="0">
                <a:latin typeface="华文楷体" panose="02010600040101010101" pitchFamily="2" charset="-122"/>
                <a:ea typeface="华文楷体" panose="02010600040101010101" pitchFamily="2" charset="-122"/>
              </a:rPr>
              <a:t>个字符。</a:t>
            </a:r>
          </a:p>
          <a:p>
            <a:r>
              <a:rPr lang="zh-CN" altLang="zh-CN" dirty="0" smtClean="0">
                <a:latin typeface="华文楷体" panose="02010600040101010101" pitchFamily="2" charset="-122"/>
                <a:ea typeface="华文楷体" panose="02010600040101010101" pitchFamily="2" charset="-122"/>
              </a:rPr>
              <a:t>解题思路：定义字符数组</a:t>
            </a:r>
            <a:r>
              <a:rPr lang="en-US" altLang="zh-CN" dirty="0" smtClean="0">
                <a:latin typeface="华文楷体" panose="02010600040101010101" pitchFamily="2" charset="-122"/>
                <a:ea typeface="华文楷体" panose="02010600040101010101" pitchFamily="2" charset="-122"/>
              </a:rPr>
              <a:t>string</a:t>
            </a:r>
            <a:r>
              <a:rPr lang="zh-CN" altLang="zh-CN" dirty="0" smtClean="0">
                <a:latin typeface="华文楷体" panose="02010600040101010101" pitchFamily="2" charset="-122"/>
                <a:ea typeface="华文楷体" panose="02010600040101010101" pitchFamily="2" charset="-122"/>
              </a:rPr>
              <a:t>，对它初始化，由于在初始化时字符的个数是确定的，因此可不必指定数组的长度。用数组名</a:t>
            </a:r>
            <a:r>
              <a:rPr lang="en-US" altLang="zh-CN" dirty="0" smtClean="0">
                <a:latin typeface="华文楷体" panose="02010600040101010101" pitchFamily="2" charset="-122"/>
                <a:ea typeface="华文楷体" panose="02010600040101010101" pitchFamily="2" charset="-122"/>
              </a:rPr>
              <a:t>string</a:t>
            </a:r>
            <a:r>
              <a:rPr lang="zh-CN" altLang="zh-CN" dirty="0" smtClean="0">
                <a:latin typeface="华文楷体" panose="02010600040101010101" pitchFamily="2" charset="-122"/>
                <a:ea typeface="华文楷体" panose="02010600040101010101" pitchFamily="2" charset="-122"/>
              </a:rPr>
              <a:t>和输出格式</a:t>
            </a:r>
            <a:r>
              <a:rPr lang="en-US" altLang="zh-CN" dirty="0" smtClean="0">
                <a:latin typeface="华文楷体" panose="02010600040101010101" pitchFamily="2" charset="-122"/>
                <a:ea typeface="华文楷体" panose="02010600040101010101" pitchFamily="2" charset="-122"/>
              </a:rPr>
              <a:t>%s</a:t>
            </a:r>
            <a:r>
              <a:rPr lang="zh-CN" altLang="zh-CN" dirty="0" smtClean="0">
                <a:latin typeface="华文楷体" panose="02010600040101010101" pitchFamily="2" charset="-122"/>
                <a:ea typeface="华文楷体" panose="02010600040101010101" pitchFamily="2" charset="-122"/>
              </a:rPr>
              <a:t>可以输出整个字符串。用数组名和下标可以引用任一数组元素。</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18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50</a:t>
            </a:fld>
            <a:endParaRPr lang="en-US" altLang="zh-CN"/>
          </a:p>
        </p:txBody>
      </p:sp>
      <p:sp>
        <p:nvSpPr>
          <p:cNvPr id="6" name="内容占位符 2"/>
          <p:cNvSpPr>
            <a:spLocks noGrp="1"/>
          </p:cNvSpPr>
          <p:nvPr>
            <p:ph idx="1"/>
          </p:nvPr>
        </p:nvSpPr>
        <p:spPr>
          <a:xfrm>
            <a:off x="827584" y="2060848"/>
            <a:ext cx="6175375" cy="3505485"/>
          </a:xfrm>
        </p:spPr>
        <p:txBody>
          <a:bodyPr/>
          <a:lstStyle/>
          <a:p>
            <a:pPr>
              <a:lnSpc>
                <a:spcPts val="3000"/>
              </a:lnSpc>
              <a:buFont typeface="Wingdings" pitchFamily="2" charset="2"/>
              <a:buNone/>
            </a:pPr>
            <a:r>
              <a:rPr lang="en-US" altLang="zh-CN" sz="2800" dirty="0" err="1" smtClean="0"/>
              <a:t>int</a:t>
            </a:r>
            <a:r>
              <a:rPr lang="en-US" altLang="zh-CN" sz="2800" dirty="0" smtClean="0"/>
              <a:t> min(</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3000"/>
              </a:lnSpc>
              <a:buFont typeface="Wingdings" pitchFamily="2" charset="2"/>
              <a:buNone/>
            </a:pPr>
            <a:r>
              <a:rPr lang="en-US" altLang="zh-CN" sz="2800" dirty="0" smtClean="0"/>
              <a:t>   if(x&lt;y) z=x;</a:t>
            </a:r>
            <a:endParaRPr lang="zh-CN" altLang="zh-CN" sz="2800" dirty="0" smtClean="0"/>
          </a:p>
          <a:p>
            <a:pPr>
              <a:lnSpc>
                <a:spcPts val="3000"/>
              </a:lnSpc>
              <a:buFont typeface="Wingdings" pitchFamily="2" charset="2"/>
              <a:buNone/>
            </a:pPr>
            <a:r>
              <a:rPr lang="en-US" altLang="zh-CN" sz="2800" dirty="0" smtClean="0"/>
              <a:t>   else z=y;</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("min=");</a:t>
            </a:r>
            <a:endParaRPr lang="zh-CN" altLang="zh-CN" sz="2800" dirty="0" smtClean="0"/>
          </a:p>
          <a:p>
            <a:pPr>
              <a:lnSpc>
                <a:spcPts val="3000"/>
              </a:lnSpc>
              <a:buFont typeface="Wingdings" pitchFamily="2" charset="2"/>
              <a:buNone/>
            </a:pPr>
            <a:r>
              <a:rPr lang="en-US" altLang="zh-CN" sz="2800" dirty="0" smtClean="0"/>
              <a:t>   return(z);  </a:t>
            </a:r>
            <a:endParaRPr lang="zh-CN" altLang="zh-CN" sz="2800" dirty="0" smtClean="0"/>
          </a:p>
          <a:p>
            <a:pPr>
              <a:lnSpc>
                <a:spcPts val="3000"/>
              </a:lnSpc>
              <a:buFont typeface="Wingdings" pitchFamily="2" charset="2"/>
              <a:buNone/>
            </a:pPr>
            <a:r>
              <a:rPr lang="en-US" altLang="zh-CN" sz="2800" dirty="0" smtClean="0"/>
              <a:t>} </a:t>
            </a:r>
            <a:endParaRPr lang="zh-CN" altLang="zh-CN" sz="2800" dirty="0" smtClean="0"/>
          </a:p>
          <a:p>
            <a:pPr>
              <a:lnSpc>
                <a:spcPts val="3000"/>
              </a:lnSpc>
              <a:buFont typeface="Wingdings" pitchFamily="2" charset="2"/>
              <a:buNone/>
            </a:pPr>
            <a:endParaRPr lang="zh-CN" altLang="en-US" sz="2800" dirty="0" smtClean="0"/>
          </a:p>
        </p:txBody>
      </p:sp>
    </p:spTree>
    <p:extLst>
      <p:ext uri="{BB962C8B-B14F-4D97-AF65-F5344CB8AC3E}">
        <p14:creationId xmlns:p14="http://schemas.microsoft.com/office/powerpoint/2010/main" val="386342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指向函数的指针</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51</a:t>
            </a:fld>
            <a:endParaRPr lang="en-US" altLang="zh-CN"/>
          </a:p>
        </p:txBody>
      </p:sp>
      <p:sp>
        <p:nvSpPr>
          <p:cNvPr id="6" name="内容占位符 2"/>
          <p:cNvSpPr>
            <a:spLocks noGrp="1"/>
          </p:cNvSpPr>
          <p:nvPr>
            <p:ph idx="1"/>
          </p:nvPr>
        </p:nvSpPr>
        <p:spPr>
          <a:xfrm>
            <a:off x="611560" y="1911068"/>
            <a:ext cx="3456384" cy="3073437"/>
          </a:xfrm>
        </p:spPr>
        <p:txBody>
          <a:bodyPr/>
          <a:lstStyle/>
          <a:p>
            <a:pPr>
              <a:lnSpc>
                <a:spcPts val="3000"/>
              </a:lnSpc>
              <a:buFont typeface="Wingdings" pitchFamily="2" charset="2"/>
              <a:buNone/>
            </a:pPr>
            <a:r>
              <a:rPr lang="en-US" altLang="zh-CN" sz="2800" dirty="0" err="1" smtClean="0"/>
              <a:t>int</a:t>
            </a:r>
            <a:r>
              <a:rPr lang="en-US" altLang="zh-CN" sz="2800" dirty="0" smtClean="0"/>
              <a:t> add(</a:t>
            </a:r>
            <a:r>
              <a:rPr lang="en-US" altLang="zh-CN" sz="2800" dirty="0" err="1" smtClean="0"/>
              <a:t>int</a:t>
            </a:r>
            <a:r>
              <a:rPr lang="en-US" altLang="zh-CN" sz="2800" dirty="0" smtClean="0"/>
              <a:t> </a:t>
            </a:r>
            <a:r>
              <a:rPr lang="en-US" altLang="zh-CN" sz="2800" dirty="0" err="1" smtClean="0"/>
              <a:t>x,int</a:t>
            </a:r>
            <a:r>
              <a:rPr lang="en-US" altLang="zh-CN" sz="2800" dirty="0" smtClean="0"/>
              <a:t> y)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int</a:t>
            </a:r>
            <a:r>
              <a:rPr lang="en-US" altLang="zh-CN" sz="2800" dirty="0" smtClean="0"/>
              <a:t> z;</a:t>
            </a:r>
            <a:endParaRPr lang="zh-CN" altLang="zh-CN" sz="2800" dirty="0" smtClean="0"/>
          </a:p>
          <a:p>
            <a:pPr>
              <a:lnSpc>
                <a:spcPts val="3000"/>
              </a:lnSpc>
              <a:buFont typeface="Wingdings" pitchFamily="2" charset="2"/>
              <a:buNone/>
            </a:pPr>
            <a:r>
              <a:rPr lang="en-US" altLang="zh-CN" sz="2800" dirty="0" smtClean="0"/>
              <a:t>   z=</a:t>
            </a:r>
            <a:r>
              <a:rPr lang="en-US" altLang="zh-CN" sz="2800" dirty="0" err="1" smtClean="0"/>
              <a:t>x+y</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("sum=");</a:t>
            </a:r>
            <a:endParaRPr lang="zh-CN" altLang="zh-CN" sz="2800" dirty="0" smtClean="0"/>
          </a:p>
          <a:p>
            <a:pPr>
              <a:lnSpc>
                <a:spcPts val="3000"/>
              </a:lnSpc>
              <a:buFont typeface="Wingdings" pitchFamily="2" charset="2"/>
              <a:buNone/>
            </a:pPr>
            <a:r>
              <a:rPr lang="en-US" altLang="zh-CN" sz="2800" dirty="0" smtClean="0"/>
              <a:t>   return(z); </a:t>
            </a:r>
            <a:endParaRPr lang="zh-CN" altLang="zh-CN" sz="2800" dirty="0" smtClean="0"/>
          </a:p>
          <a:p>
            <a:pPr>
              <a:lnSpc>
                <a:spcPts val="3000"/>
              </a:lnSpc>
              <a:buFont typeface="Wingdings" pitchFamily="2" charset="2"/>
              <a:buNone/>
            </a:pPr>
            <a:r>
              <a:rPr lang="en-US" altLang="zh-CN" sz="2800" dirty="0" smtClean="0"/>
              <a:t>}</a:t>
            </a:r>
            <a:endParaRPr lang="zh-CN" altLang="zh-CN" sz="2800" dirty="0" smtClean="0"/>
          </a:p>
          <a:p>
            <a:pPr>
              <a:lnSpc>
                <a:spcPts val="3000"/>
              </a:lnSpc>
              <a:buFont typeface="Wingdings" pitchFamily="2" charset="2"/>
              <a:buNone/>
            </a:pPr>
            <a:endParaRPr lang="zh-CN" altLang="en-US" sz="2800" dirty="0" smtClean="0"/>
          </a:p>
        </p:txBody>
      </p:sp>
    </p:spTree>
    <p:extLst>
      <p:ext uri="{BB962C8B-B14F-4D97-AF65-F5344CB8AC3E}">
        <p14:creationId xmlns:p14="http://schemas.microsoft.com/office/powerpoint/2010/main" val="231606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指针</a:t>
            </a:r>
            <a:endParaRPr lang="zh-CN" altLang="en-US" sz="2800" dirty="0"/>
          </a:p>
        </p:txBody>
      </p:sp>
      <p:grpSp>
        <p:nvGrpSpPr>
          <p:cNvPr id="9" name="Group 199"/>
          <p:cNvGrpSpPr>
            <a:grpSpLocks/>
          </p:cNvGrpSpPr>
          <p:nvPr/>
        </p:nvGrpSpPr>
        <p:grpSpPr bwMode="auto">
          <a:xfrm>
            <a:off x="1835150" y="159516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1958" y="1322"/>
              <a:ext cx="2152"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通过指针引用字符串</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53020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71" y="1871"/>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函数指针</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52</a:t>
            </a:fld>
            <a:endParaRPr lang="en-US" altLang="zh-CN"/>
          </a:p>
        </p:txBody>
      </p:sp>
      <p:grpSp>
        <p:nvGrpSpPr>
          <p:cNvPr id="26" name="Group 199"/>
          <p:cNvGrpSpPr>
            <a:grpSpLocks/>
          </p:cNvGrpSpPr>
          <p:nvPr/>
        </p:nvGrpSpPr>
        <p:grpSpPr bwMode="auto">
          <a:xfrm>
            <a:off x="1835150" y="3484984"/>
            <a:ext cx="5410200" cy="665162"/>
            <a:chOff x="1152" y="1275"/>
            <a:chExt cx="3408" cy="419"/>
          </a:xfrm>
        </p:grpSpPr>
        <p:grpSp>
          <p:nvGrpSpPr>
            <p:cNvPr id="27" name="Group 200"/>
            <p:cNvGrpSpPr>
              <a:grpSpLocks/>
            </p:cNvGrpSpPr>
            <p:nvPr/>
          </p:nvGrpSpPr>
          <p:grpSpPr bwMode="auto">
            <a:xfrm>
              <a:off x="1152" y="1275"/>
              <a:ext cx="480" cy="419"/>
              <a:chOff x="1110" y="2656"/>
              <a:chExt cx="1549" cy="1351"/>
            </a:xfrm>
          </p:grpSpPr>
          <p:sp>
            <p:nvSpPr>
              <p:cNvPr id="31"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28"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05"/>
            <p:cNvSpPr txBox="1">
              <a:spLocks noChangeArrowheads="1"/>
            </p:cNvSpPr>
            <p:nvPr/>
          </p:nvSpPr>
          <p:spPr bwMode="auto">
            <a:xfrm>
              <a:off x="2014" y="1316"/>
              <a:ext cx="1926"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返回指针值的函数</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3</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grpSp>
        <p:nvGrpSpPr>
          <p:cNvPr id="34" name="Group 207"/>
          <p:cNvGrpSpPr>
            <a:grpSpLocks/>
          </p:cNvGrpSpPr>
          <p:nvPr/>
        </p:nvGrpSpPr>
        <p:grpSpPr bwMode="auto">
          <a:xfrm>
            <a:off x="1835150" y="4420021"/>
            <a:ext cx="5410200" cy="665163"/>
            <a:chOff x="1152" y="1851"/>
            <a:chExt cx="3408" cy="419"/>
          </a:xfrm>
        </p:grpSpPr>
        <p:grpSp>
          <p:nvGrpSpPr>
            <p:cNvPr id="35" name="Group 208"/>
            <p:cNvGrpSpPr>
              <a:grpSpLocks/>
            </p:cNvGrpSpPr>
            <p:nvPr/>
          </p:nvGrpSpPr>
          <p:grpSpPr bwMode="auto">
            <a:xfrm>
              <a:off x="1152" y="1851"/>
              <a:ext cx="480" cy="419"/>
              <a:chOff x="3174" y="2656"/>
              <a:chExt cx="1549" cy="1351"/>
            </a:xfrm>
          </p:grpSpPr>
          <p:sp>
            <p:nvSpPr>
              <p:cNvPr id="39"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13"/>
            <p:cNvSpPr txBox="1">
              <a:spLocks noChangeArrowheads="1"/>
            </p:cNvSpPr>
            <p:nvPr/>
          </p:nvSpPr>
          <p:spPr bwMode="auto">
            <a:xfrm>
              <a:off x="2031" y="1869"/>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zh-CN" altLang="en-US" sz="28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4</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33521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53</a:t>
            </a:fld>
            <a:endParaRPr lang="en-US" altLang="zh-CN"/>
          </a:p>
        </p:txBody>
      </p:sp>
      <p:sp>
        <p:nvSpPr>
          <p:cNvPr id="7" name="Rectangle 3"/>
          <p:cNvSpPr txBox="1">
            <a:spLocks noChangeArrowheads="1"/>
          </p:cNvSpPr>
          <p:nvPr/>
        </p:nvSpPr>
        <p:spPr bwMode="auto">
          <a:xfrm>
            <a:off x="714375" y="1857375"/>
            <a:ext cx="7786688"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latin typeface="华文楷体" panose="02010600040101010101" pitchFamily="2" charset="-122"/>
                <a:ea typeface="华文楷体" panose="02010600040101010101" pitchFamily="2" charset="-122"/>
              </a:rPr>
              <a:t>一个函数可以返回一个整型值、字符值、实型值等，也可以返回指针型的数据，即地址。其概念与以前类似，只是返回的值的类型是指针类型而已</a:t>
            </a:r>
            <a:endParaRPr lang="en-US" altLang="zh-CN" dirty="0" smtClean="0">
              <a:latin typeface="华文楷体" panose="02010600040101010101" pitchFamily="2" charset="-122"/>
              <a:ea typeface="华文楷体" panose="02010600040101010101" pitchFamily="2" charset="-122"/>
            </a:endParaRPr>
          </a:p>
          <a:p>
            <a:r>
              <a:rPr lang="zh-CN" altLang="zh-CN" dirty="0" smtClean="0">
                <a:latin typeface="华文楷体" panose="02010600040101010101" pitchFamily="2" charset="-122"/>
                <a:ea typeface="华文楷体" panose="02010600040101010101" pitchFamily="2" charset="-122"/>
              </a:rPr>
              <a:t>定义返回指针值的函数的一般形式为</a:t>
            </a:r>
          </a:p>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类型名</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函数名</a:t>
            </a:r>
            <a:r>
              <a:rPr lang="en-US" altLang="zh-CN"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参数表列</a:t>
            </a:r>
            <a:r>
              <a:rPr lang="en-US" altLang="zh-CN" dirty="0" smtClean="0">
                <a:latin typeface="华文楷体" panose="02010600040101010101" pitchFamily="2" charset="-122"/>
                <a:ea typeface="华文楷体" panose="02010600040101010101" pitchFamily="2" charset="-122"/>
              </a:rPr>
              <a:t>);</a:t>
            </a:r>
            <a:endParaRPr lang="en-US" altLang="zh-CN" dirty="0" smtClean="0">
              <a:solidFill>
                <a:srgbClr val="FF0000"/>
              </a:solidFill>
              <a:latin typeface="华文楷体" panose="02010600040101010101" pitchFamily="2" charset="-122"/>
              <a:ea typeface="华文楷体" panose="02010600040101010101" pitchFamily="2" charset="-122"/>
            </a:endParaRPr>
          </a:p>
          <a:p>
            <a:pPr>
              <a:buFont typeface="Wingdings" pitchFamily="2" charset="2"/>
              <a:buNone/>
            </a:pP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5100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54</a:t>
            </a:fld>
            <a:endParaRPr lang="en-US" altLang="zh-CN"/>
          </a:p>
        </p:txBody>
      </p:sp>
      <p:sp>
        <p:nvSpPr>
          <p:cNvPr id="6" name="内容占位符 2"/>
          <p:cNvSpPr>
            <a:spLocks noGrp="1"/>
          </p:cNvSpPr>
          <p:nvPr>
            <p:ph idx="1"/>
          </p:nvPr>
        </p:nvSpPr>
        <p:spPr>
          <a:xfrm>
            <a:off x="539552" y="2060848"/>
            <a:ext cx="7532688" cy="3000375"/>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 </a:t>
            </a:r>
            <a:r>
              <a:rPr lang="zh-CN" altLang="zh-CN" dirty="0" smtClean="0">
                <a:latin typeface="华文楷体" panose="02010600040101010101" pitchFamily="2" charset="-122"/>
                <a:ea typeface="华文楷体" panose="02010600040101010101" pitchFamily="2" charset="-122"/>
              </a:rPr>
              <a:t>有</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个学生，每个学生有</a:t>
            </a:r>
            <a:r>
              <a:rPr lang="en-US" altLang="zh-CN" dirty="0" smtClean="0">
                <a:latin typeface="华文楷体" panose="02010600040101010101" pitchFamily="2" charset="-122"/>
                <a:ea typeface="华文楷体" panose="02010600040101010101" pitchFamily="2" charset="-122"/>
              </a:rPr>
              <a:t>b</a:t>
            </a:r>
            <a:r>
              <a:rPr lang="zh-CN" altLang="zh-CN" dirty="0" smtClean="0">
                <a:latin typeface="华文楷体" panose="02010600040101010101" pitchFamily="2" charset="-122"/>
                <a:ea typeface="华文楷体" panose="02010600040101010101" pitchFamily="2" charset="-122"/>
              </a:rPr>
              <a:t>门课程的成绩。要求在用户输入学生序号以后，能输出该学生的全部成绩。用指针函数实现</a:t>
            </a:r>
            <a:r>
              <a:rPr lang="zh-CN" altLang="en-US" dirty="0"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4889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55</a:t>
            </a:fld>
            <a:endParaRPr lang="en-US" altLang="zh-CN"/>
          </a:p>
        </p:txBody>
      </p:sp>
      <p:sp>
        <p:nvSpPr>
          <p:cNvPr id="8" name="内容占位符 2"/>
          <p:cNvSpPr>
            <a:spLocks noGrp="1"/>
          </p:cNvSpPr>
          <p:nvPr>
            <p:ph idx="1"/>
          </p:nvPr>
        </p:nvSpPr>
        <p:spPr>
          <a:xfrm>
            <a:off x="533400" y="1647119"/>
            <a:ext cx="8153400" cy="4929188"/>
          </a:xfrm>
        </p:spPr>
        <p:txBody>
          <a:body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解题思路：</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定义二维数组</a:t>
            </a:r>
            <a:r>
              <a:rPr lang="en-US" altLang="zh-CN" dirty="0" smtClean="0">
                <a:latin typeface="华文楷体" panose="02010600040101010101" pitchFamily="2" charset="-122"/>
                <a:ea typeface="华文楷体" panose="02010600040101010101" pitchFamily="2" charset="-122"/>
              </a:rPr>
              <a:t>score</a:t>
            </a:r>
            <a:r>
              <a:rPr lang="zh-CN" altLang="zh-CN" dirty="0" smtClean="0">
                <a:latin typeface="华文楷体" panose="02010600040101010101" pitchFamily="2" charset="-122"/>
                <a:ea typeface="华文楷体" panose="02010600040101010101" pitchFamily="2" charset="-122"/>
              </a:rPr>
              <a:t>存放成绩</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定义输出</a:t>
            </a:r>
            <a:r>
              <a:rPr lang="zh-CN" altLang="en-US" dirty="0" smtClean="0">
                <a:latin typeface="华文楷体" panose="02010600040101010101" pitchFamily="2" charset="-122"/>
                <a:ea typeface="华文楷体" panose="02010600040101010101" pitchFamily="2" charset="-122"/>
              </a:rPr>
              <a:t>某</a:t>
            </a:r>
            <a:r>
              <a:rPr lang="zh-CN" altLang="zh-CN" dirty="0" smtClean="0">
                <a:latin typeface="华文楷体" panose="02010600040101010101" pitchFamily="2" charset="-122"/>
                <a:ea typeface="华文楷体" panose="02010600040101010101" pitchFamily="2" charset="-122"/>
              </a:rPr>
              <a:t>学生全部成绩的函数</a:t>
            </a:r>
            <a:r>
              <a:rPr lang="en-US" altLang="zh-CN" dirty="0" smtClean="0">
                <a:latin typeface="华文楷体" panose="02010600040101010101" pitchFamily="2" charset="-122"/>
                <a:ea typeface="华文楷体" panose="02010600040101010101" pitchFamily="2" charset="-122"/>
              </a:rPr>
              <a:t>search</a:t>
            </a:r>
            <a:r>
              <a:rPr lang="zh-CN" altLang="zh-CN" dirty="0" smtClean="0">
                <a:latin typeface="华文楷体" panose="02010600040101010101" pitchFamily="2" charset="-122"/>
                <a:ea typeface="华文楷体" panose="02010600040101010101" pitchFamily="2" charset="-122"/>
              </a:rPr>
              <a:t>，它是返回指针的函数，形参是</a:t>
            </a:r>
            <a:r>
              <a:rPr lang="zh-CN" altLang="en-US" dirty="0" smtClean="0">
                <a:latin typeface="华文楷体" panose="02010600040101010101" pitchFamily="2" charset="-122"/>
                <a:ea typeface="华文楷体" panose="02010600040101010101" pitchFamily="2" charset="-122"/>
              </a:rPr>
              <a:t>行指针</a:t>
            </a:r>
            <a:r>
              <a:rPr lang="zh-CN" altLang="zh-CN" dirty="0" smtClean="0">
                <a:latin typeface="华文楷体" panose="02010600040101010101" pitchFamily="2" charset="-122"/>
                <a:ea typeface="华文楷体" panose="02010600040101010101" pitchFamily="2" charset="-122"/>
              </a:rPr>
              <a:t>和整型</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主函数将</a:t>
            </a:r>
            <a:r>
              <a:rPr lang="en-US" altLang="zh-CN" dirty="0" smtClean="0">
                <a:latin typeface="华文楷体" panose="02010600040101010101" pitchFamily="2" charset="-122"/>
                <a:ea typeface="华文楷体" panose="02010600040101010101" pitchFamily="2" charset="-122"/>
              </a:rPr>
              <a:t>score</a:t>
            </a:r>
            <a:r>
              <a:rPr lang="zh-CN" altLang="zh-CN" dirty="0" smtClean="0">
                <a:latin typeface="华文楷体" panose="02010600040101010101" pitchFamily="2" charset="-122"/>
                <a:ea typeface="华文楷体" panose="02010600040101010101" pitchFamily="2" charset="-122"/>
              </a:rPr>
              <a:t>和要找的学号</a:t>
            </a:r>
            <a:r>
              <a:rPr lang="en-US" altLang="zh-CN" dirty="0" smtClean="0">
                <a:latin typeface="华文楷体" panose="02010600040101010101" pitchFamily="2" charset="-122"/>
                <a:ea typeface="华文楷体" panose="02010600040101010101" pitchFamily="2" charset="-122"/>
              </a:rPr>
              <a:t>k</a:t>
            </a:r>
            <a:r>
              <a:rPr lang="zh-CN" altLang="zh-CN" dirty="0" smtClean="0">
                <a:latin typeface="华文楷体" panose="02010600040101010101" pitchFamily="2" charset="-122"/>
                <a:ea typeface="华文楷体" panose="02010600040101010101" pitchFamily="2" charset="-122"/>
              </a:rPr>
              <a:t>传递给形参</a:t>
            </a:r>
            <a:endParaRPr lang="en-US" altLang="zh-CN" dirty="0" smtClean="0">
              <a:latin typeface="华文楷体" panose="02010600040101010101" pitchFamily="2" charset="-122"/>
              <a:ea typeface="华文楷体" panose="02010600040101010101" pitchFamily="2" charset="-122"/>
            </a:endParaRPr>
          </a:p>
          <a:p>
            <a:pPr lvl="1"/>
            <a:r>
              <a:rPr lang="zh-CN" altLang="zh-CN" dirty="0" smtClean="0">
                <a:latin typeface="华文楷体" panose="02010600040101010101" pitchFamily="2" charset="-122"/>
                <a:ea typeface="华文楷体" panose="02010600040101010101" pitchFamily="2" charset="-122"/>
              </a:rPr>
              <a:t>函数的返回值是</a:t>
            </a:r>
            <a:r>
              <a:rPr lang="en-US" altLang="zh-CN" dirty="0" smtClean="0">
                <a:latin typeface="华文楷体" panose="02010600040101010101" pitchFamily="2" charset="-122"/>
                <a:ea typeface="华文楷体" panose="02010600040101010101" pitchFamily="2" charset="-122"/>
              </a:rPr>
              <a:t>&amp;score[k][0](k</a:t>
            </a:r>
            <a:r>
              <a:rPr lang="zh-CN" altLang="en-US" dirty="0" smtClean="0">
                <a:latin typeface="华文楷体" panose="02010600040101010101" pitchFamily="2" charset="-122"/>
                <a:ea typeface="华文楷体" panose="02010600040101010101" pitchFamily="2" charset="-122"/>
              </a:rPr>
              <a:t>号</a:t>
            </a:r>
            <a:r>
              <a:rPr lang="zh-CN" altLang="zh-CN" dirty="0" smtClean="0">
                <a:latin typeface="华文楷体" panose="02010600040101010101" pitchFamily="2" charset="-122"/>
                <a:ea typeface="华文楷体" panose="02010600040101010101" pitchFamily="2" charset="-122"/>
              </a:rPr>
              <a:t>学生的序号为</a:t>
            </a:r>
            <a:r>
              <a:rPr lang="en-US" altLang="zh-CN" dirty="0" smtClean="0">
                <a:latin typeface="华文楷体" panose="02010600040101010101" pitchFamily="2" charset="-122"/>
                <a:ea typeface="华文楷体" panose="02010600040101010101" pitchFamily="2" charset="-122"/>
              </a:rPr>
              <a:t>0</a:t>
            </a:r>
            <a:r>
              <a:rPr lang="zh-CN" altLang="zh-CN" dirty="0" smtClean="0">
                <a:latin typeface="华文楷体" panose="02010600040101010101" pitchFamily="2" charset="-122"/>
                <a:ea typeface="华文楷体" panose="02010600040101010101" pitchFamily="2" charset="-122"/>
              </a:rPr>
              <a:t>的课程地址</a:t>
            </a:r>
            <a:r>
              <a:rPr lang="en-US" altLang="zh-CN" dirty="0" smtClean="0">
                <a:latin typeface="华文楷体" panose="02010600040101010101" pitchFamily="2" charset="-122"/>
                <a:ea typeface="华文楷体" panose="02010600040101010101" pitchFamily="2" charset="-122"/>
              </a:rPr>
              <a:t>)</a:t>
            </a:r>
          </a:p>
          <a:p>
            <a:pPr lvl="1"/>
            <a:r>
              <a:rPr lang="zh-CN" altLang="zh-CN" dirty="0" smtClean="0">
                <a:latin typeface="华文楷体" panose="02010600040101010101" pitchFamily="2" charset="-122"/>
                <a:ea typeface="华文楷体" panose="02010600040101010101" pitchFamily="2" charset="-122"/>
              </a:rPr>
              <a:t>在主函数中输出该生的全部成绩</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945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56</a:t>
            </a:fld>
            <a:endParaRPr lang="en-US" altLang="zh-CN"/>
          </a:p>
        </p:txBody>
      </p:sp>
      <p:sp>
        <p:nvSpPr>
          <p:cNvPr id="6" name="内容占位符 2"/>
          <p:cNvSpPr>
            <a:spLocks noGrp="1"/>
          </p:cNvSpPr>
          <p:nvPr>
            <p:ph idx="1"/>
          </p:nvPr>
        </p:nvSpPr>
        <p:spPr>
          <a:xfrm>
            <a:off x="508695" y="1772816"/>
            <a:ext cx="7563817" cy="4824536"/>
          </a:xfrm>
        </p:spPr>
        <p:txBody>
          <a:bodyPr/>
          <a:lstStyle/>
          <a:p>
            <a:pPr>
              <a:lnSpc>
                <a:spcPts val="3000"/>
              </a:lnSpc>
              <a:buFont typeface="Wingdings" pitchFamily="2" charset="2"/>
              <a:buNone/>
            </a:pPr>
            <a:r>
              <a:rPr lang="en-US" altLang="zh-CN" sz="2800" dirty="0" smtClean="0"/>
              <a:t>float score[ ][4]={{60,70,80,90},</a:t>
            </a:r>
          </a:p>
          <a:p>
            <a:pPr>
              <a:lnSpc>
                <a:spcPts val="3000"/>
              </a:lnSpc>
              <a:buFont typeface="Wingdings" pitchFamily="2" charset="2"/>
              <a:buNone/>
            </a:pPr>
            <a:r>
              <a:rPr lang="en-US" altLang="zh-CN" sz="2800" dirty="0" smtClean="0"/>
              <a:t>         {56,89,67,88},{34,78,90,66}}; </a:t>
            </a:r>
            <a:endParaRPr lang="zh-CN" altLang="zh-CN" sz="2800" dirty="0" smtClean="0"/>
          </a:p>
          <a:p>
            <a:pPr>
              <a:lnSpc>
                <a:spcPts val="3000"/>
              </a:lnSpc>
              <a:buFont typeface="Wingdings" pitchFamily="2" charset="2"/>
              <a:buNone/>
            </a:pPr>
            <a:r>
              <a:rPr lang="en-US" altLang="zh-CN" sz="2800" dirty="0" smtClean="0"/>
              <a:t>  float  *search(float (*pointer)[4],</a:t>
            </a:r>
            <a:r>
              <a:rPr lang="en-US" altLang="zh-CN" sz="2800" dirty="0" err="1" smtClean="0"/>
              <a:t>int</a:t>
            </a:r>
            <a:r>
              <a:rPr lang="en-US" altLang="zh-CN" sz="2800" dirty="0" smtClean="0"/>
              <a:t> n); </a:t>
            </a:r>
            <a:endParaRPr lang="zh-CN" altLang="zh-CN" sz="2800" dirty="0" smtClean="0"/>
          </a:p>
          <a:p>
            <a:pPr>
              <a:lnSpc>
                <a:spcPts val="3000"/>
              </a:lnSpc>
              <a:buFont typeface="Wingdings" pitchFamily="2" charset="2"/>
              <a:buNone/>
            </a:pPr>
            <a:r>
              <a:rPr lang="en-US" altLang="zh-CN" sz="2800" dirty="0" smtClean="0"/>
              <a:t>  float  *p;  </a:t>
            </a:r>
            <a:r>
              <a:rPr lang="en-US" altLang="zh-CN" sz="2800" dirty="0" err="1" smtClean="0"/>
              <a:t>int</a:t>
            </a:r>
            <a:r>
              <a:rPr lang="en-US" altLang="zh-CN" sz="2800" dirty="0" smtClean="0"/>
              <a:t> </a:t>
            </a:r>
            <a:r>
              <a:rPr lang="en-US" altLang="zh-CN" sz="2800" dirty="0" err="1" smtClean="0"/>
              <a:t>i,k</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scanf</a:t>
            </a:r>
            <a:r>
              <a:rPr lang="en-US" altLang="zh-CN" sz="2800" dirty="0" smtClean="0"/>
              <a:t>(“%</a:t>
            </a:r>
            <a:r>
              <a:rPr lang="en-US" altLang="zh-CN" sz="2800" dirty="0" err="1" smtClean="0"/>
              <a:t>d”,&amp;k</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("The scores of </a:t>
            </a:r>
            <a:r>
              <a:rPr lang="en-US" altLang="zh-CN" sz="2800" dirty="0" err="1" smtClean="0"/>
              <a:t>No.%d</a:t>
            </a:r>
            <a:r>
              <a:rPr lang="en-US" altLang="zh-CN" sz="2800" dirty="0" smtClean="0"/>
              <a:t> are:\</a:t>
            </a:r>
            <a:r>
              <a:rPr lang="en-US" altLang="zh-CN" sz="2800" dirty="0" err="1" smtClean="0"/>
              <a:t>n",k</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p=search(</a:t>
            </a:r>
            <a:r>
              <a:rPr lang="en-US" altLang="zh-CN" sz="2800" dirty="0" err="1" smtClean="0"/>
              <a:t>score,k</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for(</a:t>
            </a:r>
            <a:r>
              <a:rPr lang="en-US" altLang="zh-CN" sz="2800" dirty="0" err="1" smtClean="0"/>
              <a:t>i</a:t>
            </a:r>
            <a:r>
              <a:rPr lang="en-US" altLang="zh-CN" sz="2800" dirty="0" smtClean="0"/>
              <a:t>=0;i&lt;4;i++)</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(“%5.2f\t”,*(</a:t>
            </a:r>
            <a:r>
              <a:rPr lang="en-US" altLang="zh-CN" sz="2800" dirty="0" err="1" smtClean="0"/>
              <a:t>p+i</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("\n");</a:t>
            </a:r>
            <a:endParaRPr lang="zh-CN" altLang="zh-CN" sz="2800" dirty="0" smtClean="0"/>
          </a:p>
        </p:txBody>
      </p:sp>
      <p:sp>
        <p:nvSpPr>
          <p:cNvPr id="7" name="TextBox 3"/>
          <p:cNvSpPr txBox="1"/>
          <p:nvPr/>
        </p:nvSpPr>
        <p:spPr>
          <a:xfrm>
            <a:off x="3786262" y="4555455"/>
            <a:ext cx="4286250" cy="523875"/>
          </a:xfrm>
          <a:prstGeom prst="rect">
            <a:avLst/>
          </a:prstGeom>
          <a:noFill/>
        </p:spPr>
        <p:txBody>
          <a:bodyPr>
            <a:spAutoFit/>
          </a:bodyPr>
          <a:lstStyle/>
          <a:p>
            <a:pPr>
              <a:defRPr/>
            </a:pPr>
            <a:r>
              <a:rPr lang="zh-CN" altLang="zh-CN" sz="2800" b="1" dirty="0">
                <a:solidFill>
                  <a:srgbClr val="0000CC"/>
                </a:solidFill>
                <a:latin typeface="+mn-lt"/>
                <a:ea typeface="+mn-ea"/>
              </a:rPr>
              <a:t>返回</a:t>
            </a:r>
            <a:r>
              <a:rPr lang="en-US" altLang="zh-CN" sz="2800" b="1" dirty="0">
                <a:solidFill>
                  <a:srgbClr val="0000CC"/>
                </a:solidFill>
                <a:latin typeface="+mn-lt"/>
                <a:ea typeface="+mn-ea"/>
              </a:rPr>
              <a:t>k</a:t>
            </a:r>
            <a:r>
              <a:rPr lang="zh-CN" altLang="en-US" sz="2800" b="1" dirty="0">
                <a:solidFill>
                  <a:srgbClr val="0000CC"/>
                </a:solidFill>
                <a:latin typeface="+mn-lt"/>
                <a:ea typeface="+mn-ea"/>
              </a:rPr>
              <a:t>号</a:t>
            </a:r>
            <a:r>
              <a:rPr lang="zh-CN" altLang="zh-CN" sz="2800" b="1" dirty="0">
                <a:solidFill>
                  <a:srgbClr val="0000CC"/>
                </a:solidFill>
                <a:latin typeface="+mn-lt"/>
                <a:ea typeface="+mn-ea"/>
              </a:rPr>
              <a:t>学生课程首地址</a:t>
            </a:r>
            <a:endParaRPr lang="zh-CN" altLang="en-US" sz="2800" b="1" dirty="0">
              <a:solidFill>
                <a:srgbClr val="0000CC"/>
              </a:solidFill>
              <a:latin typeface="+mn-lt"/>
              <a:ea typeface="+mn-ea"/>
            </a:endParaRPr>
          </a:p>
        </p:txBody>
      </p:sp>
    </p:spTree>
    <p:extLst>
      <p:ext uri="{BB962C8B-B14F-4D97-AF65-F5344CB8AC3E}">
        <p14:creationId xmlns:p14="http://schemas.microsoft.com/office/powerpoint/2010/main" val="3532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57</a:t>
            </a:fld>
            <a:endParaRPr lang="en-US" altLang="zh-CN"/>
          </a:p>
        </p:txBody>
      </p:sp>
      <p:sp>
        <p:nvSpPr>
          <p:cNvPr id="7" name="内容占位符 2"/>
          <p:cNvSpPr>
            <a:spLocks noGrp="1"/>
          </p:cNvSpPr>
          <p:nvPr>
            <p:ph idx="1"/>
          </p:nvPr>
        </p:nvSpPr>
        <p:spPr>
          <a:xfrm>
            <a:off x="565440" y="1916832"/>
            <a:ext cx="6238808" cy="2928938"/>
          </a:xfrm>
        </p:spPr>
        <p:txBody>
          <a:bodyPr/>
          <a:lstStyle/>
          <a:p>
            <a:pPr>
              <a:lnSpc>
                <a:spcPct val="100000"/>
              </a:lnSpc>
              <a:buFont typeface="Wingdings" pitchFamily="2" charset="2"/>
              <a:buNone/>
            </a:pPr>
            <a:r>
              <a:rPr lang="en-US" altLang="zh-CN" sz="2800" dirty="0" smtClean="0"/>
              <a:t>float *search(float (*pointer)[4],</a:t>
            </a:r>
            <a:r>
              <a:rPr lang="en-US" altLang="zh-CN" sz="2800" dirty="0" err="1" smtClean="0"/>
              <a:t>int</a:t>
            </a:r>
            <a:r>
              <a:rPr lang="en-US" altLang="zh-CN" sz="2800" dirty="0" smtClean="0"/>
              <a:t> n)</a:t>
            </a:r>
            <a:endParaRPr lang="zh-CN" altLang="zh-CN" sz="2800" dirty="0" smtClean="0"/>
          </a:p>
          <a:p>
            <a:pPr>
              <a:lnSpc>
                <a:spcPct val="100000"/>
              </a:lnSpc>
              <a:buFont typeface="Wingdings" pitchFamily="2" charset="2"/>
              <a:buNone/>
            </a:pPr>
            <a:r>
              <a:rPr lang="en-US" altLang="zh-CN" sz="2800" dirty="0" smtClean="0"/>
              <a:t>{ float *</a:t>
            </a:r>
            <a:r>
              <a:rPr lang="en-US" altLang="zh-CN" sz="2800" dirty="0" err="1" smtClean="0"/>
              <a:t>pt</a:t>
            </a:r>
            <a:r>
              <a:rPr lang="en-US" altLang="zh-CN" sz="2800" dirty="0" smtClean="0"/>
              <a:t>;</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pt</a:t>
            </a:r>
            <a:r>
              <a:rPr lang="en-US" altLang="zh-CN" sz="2800" dirty="0" smtClean="0"/>
              <a:t>=</a:t>
            </a:r>
            <a:r>
              <a:rPr lang="en-US" altLang="zh-CN" sz="2800" dirty="0" smtClean="0">
                <a:solidFill>
                  <a:srgbClr val="9D138D"/>
                </a:solidFill>
              </a:rPr>
              <a:t>*(</a:t>
            </a:r>
            <a:r>
              <a:rPr lang="en-US" altLang="zh-CN" sz="2800" dirty="0" err="1" smtClean="0">
                <a:solidFill>
                  <a:srgbClr val="9D138D"/>
                </a:solidFill>
              </a:rPr>
              <a:t>pointer+n</a:t>
            </a:r>
            <a:r>
              <a:rPr lang="en-US" altLang="zh-CN" sz="2800" dirty="0" smtClean="0">
                <a:solidFill>
                  <a:srgbClr val="9D138D"/>
                </a:solidFill>
              </a:rPr>
              <a:t>);</a:t>
            </a:r>
            <a:endParaRPr lang="zh-CN" altLang="zh-CN" sz="2800" dirty="0" smtClean="0">
              <a:solidFill>
                <a:srgbClr val="9D138D"/>
              </a:solidFill>
            </a:endParaRPr>
          </a:p>
          <a:p>
            <a:pPr>
              <a:lnSpc>
                <a:spcPct val="100000"/>
              </a:lnSpc>
              <a:buFont typeface="Wingdings" pitchFamily="2" charset="2"/>
              <a:buNone/>
            </a:pPr>
            <a:r>
              <a:rPr lang="en-US" altLang="zh-CN" sz="2800" dirty="0" smtClean="0"/>
              <a:t>   return(</a:t>
            </a:r>
            <a:r>
              <a:rPr lang="en-US" altLang="zh-CN" sz="2800" dirty="0" err="1" smtClean="0"/>
              <a:t>pt</a:t>
            </a:r>
            <a:r>
              <a:rPr lang="en-US" altLang="zh-CN" sz="2800" dirty="0" smtClean="0"/>
              <a:t>);</a:t>
            </a:r>
            <a:endParaRPr lang="zh-CN" altLang="zh-CN" sz="2800" dirty="0" smtClean="0"/>
          </a:p>
          <a:p>
            <a:pPr>
              <a:lnSpc>
                <a:spcPct val="100000"/>
              </a:lnSpc>
              <a:buFont typeface="Wingdings" pitchFamily="2" charset="2"/>
              <a:buNone/>
            </a:pPr>
            <a:r>
              <a:rPr lang="en-US" altLang="zh-CN" sz="2800" dirty="0" smtClean="0"/>
              <a:t>}</a:t>
            </a:r>
            <a:endParaRPr lang="zh-CN" altLang="zh-CN" sz="2800" dirty="0" smtClean="0"/>
          </a:p>
          <a:p>
            <a:pPr>
              <a:lnSpc>
                <a:spcPct val="100000"/>
              </a:lnSpc>
              <a:buFont typeface="Wingdings" pitchFamily="2" charset="2"/>
              <a:buNone/>
            </a:pPr>
            <a:endParaRPr lang="zh-CN" altLang="en-US" sz="2800" dirty="0" smtClean="0"/>
          </a:p>
        </p:txBody>
      </p:sp>
    </p:spTree>
    <p:extLst>
      <p:ext uri="{BB962C8B-B14F-4D97-AF65-F5344CB8AC3E}">
        <p14:creationId xmlns:p14="http://schemas.microsoft.com/office/powerpoint/2010/main" val="220813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58</a:t>
            </a:fld>
            <a:endParaRPr lang="en-US" altLang="zh-CN"/>
          </a:p>
        </p:txBody>
      </p:sp>
      <p:sp>
        <p:nvSpPr>
          <p:cNvPr id="6" name="内容占位符 2"/>
          <p:cNvSpPr>
            <a:spLocks noGrp="1"/>
          </p:cNvSpPr>
          <p:nvPr>
            <p:ph idx="1"/>
          </p:nvPr>
        </p:nvSpPr>
        <p:spPr>
          <a:xfrm>
            <a:off x="539750" y="1571625"/>
            <a:ext cx="7818438" cy="1785367"/>
          </a:xfrm>
        </p:spPr>
        <p:txBody>
          <a:bodyPr/>
          <a:lstStyle/>
          <a:p>
            <a:pPr>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对</a:t>
            </a:r>
            <a:r>
              <a:rPr lang="zh-CN" altLang="en-US" dirty="0" smtClean="0">
                <a:latin typeface="华文楷体" panose="02010600040101010101" pitchFamily="2" charset="-122"/>
                <a:ea typeface="华文楷体" panose="02010600040101010101" pitchFamily="2" charset="-122"/>
              </a:rPr>
              <a:t>上个问题</a:t>
            </a:r>
            <a:r>
              <a:rPr lang="zh-CN" altLang="zh-CN" dirty="0" smtClean="0">
                <a:latin typeface="华文楷体" panose="02010600040101010101" pitchFamily="2" charset="-122"/>
                <a:ea typeface="华文楷体" panose="02010600040101010101" pitchFamily="2" charset="-122"/>
              </a:rPr>
              <a:t>中的学生，找出其中有不及格的课程的学生及其学生号。</a:t>
            </a:r>
          </a:p>
        </p:txBody>
      </p:sp>
    </p:spTree>
    <p:extLst>
      <p:ext uri="{BB962C8B-B14F-4D97-AF65-F5344CB8AC3E}">
        <p14:creationId xmlns:p14="http://schemas.microsoft.com/office/powerpoint/2010/main" val="369601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59</a:t>
            </a:fld>
            <a:endParaRPr lang="en-US" altLang="zh-CN"/>
          </a:p>
        </p:txBody>
      </p:sp>
      <p:sp>
        <p:nvSpPr>
          <p:cNvPr id="6" name="内容占位符 2"/>
          <p:cNvSpPr>
            <a:spLocks noGrp="1"/>
          </p:cNvSpPr>
          <p:nvPr>
            <p:ph idx="1"/>
          </p:nvPr>
        </p:nvSpPr>
        <p:spPr>
          <a:xfrm>
            <a:off x="533400" y="1707301"/>
            <a:ext cx="8153400" cy="4025955"/>
          </a:xfrm>
        </p:spPr>
        <p:txBody>
          <a:bodyPr/>
          <a:lstStyle/>
          <a:p>
            <a:r>
              <a:rPr lang="zh-CN" altLang="zh-CN" dirty="0" smtClean="0"/>
              <a:t>解题思路：</a:t>
            </a:r>
            <a:endParaRPr lang="en-US" altLang="zh-CN" dirty="0" smtClean="0"/>
          </a:p>
          <a:p>
            <a:pPr lvl="1"/>
            <a:r>
              <a:rPr lang="zh-CN" altLang="zh-CN" dirty="0" smtClean="0"/>
              <a:t>在</a:t>
            </a:r>
            <a:r>
              <a:rPr lang="zh-CN" altLang="en-US" dirty="0"/>
              <a:t>上一题</a:t>
            </a:r>
            <a:r>
              <a:rPr lang="zh-CN" altLang="zh-CN" dirty="0" smtClean="0"/>
              <a:t>程序基础上修改。</a:t>
            </a:r>
            <a:endParaRPr lang="en-US" altLang="zh-CN" dirty="0" smtClean="0"/>
          </a:p>
          <a:p>
            <a:pPr lvl="1"/>
            <a:r>
              <a:rPr lang="en-US" altLang="zh-CN" dirty="0" smtClean="0"/>
              <a:t>main</a:t>
            </a:r>
            <a:r>
              <a:rPr lang="zh-CN" altLang="zh-CN" dirty="0" smtClean="0"/>
              <a:t>函数不是只调用一次</a:t>
            </a:r>
            <a:r>
              <a:rPr lang="en-US" altLang="zh-CN" dirty="0" smtClean="0"/>
              <a:t>search</a:t>
            </a:r>
            <a:r>
              <a:rPr lang="zh-CN" altLang="zh-CN" dirty="0" smtClean="0"/>
              <a:t>函数，而是先后调用</a:t>
            </a:r>
            <a:r>
              <a:rPr lang="en-US" altLang="zh-CN" dirty="0" smtClean="0"/>
              <a:t>3</a:t>
            </a:r>
            <a:r>
              <a:rPr lang="zh-CN" altLang="zh-CN" dirty="0" smtClean="0"/>
              <a:t>次</a:t>
            </a:r>
            <a:r>
              <a:rPr lang="en-US" altLang="zh-CN" dirty="0" smtClean="0"/>
              <a:t>search</a:t>
            </a:r>
            <a:r>
              <a:rPr lang="zh-CN" altLang="zh-CN" dirty="0" smtClean="0"/>
              <a:t>函数，</a:t>
            </a:r>
            <a:r>
              <a:rPr lang="zh-CN" altLang="en-US" dirty="0" smtClean="0"/>
              <a:t>其</a:t>
            </a:r>
            <a:r>
              <a:rPr lang="zh-CN" altLang="zh-CN" dirty="0" smtClean="0"/>
              <a:t>中检查</a:t>
            </a:r>
            <a:r>
              <a:rPr lang="en-US" altLang="zh-CN" dirty="0" smtClean="0"/>
              <a:t>3</a:t>
            </a:r>
            <a:r>
              <a:rPr lang="zh-CN" altLang="zh-CN" dirty="0" smtClean="0"/>
              <a:t>个学生有无不及格的课程，如果有，就返回该学生的</a:t>
            </a:r>
            <a:r>
              <a:rPr lang="en-US" altLang="zh-CN" dirty="0" smtClean="0"/>
              <a:t>0</a:t>
            </a:r>
            <a:r>
              <a:rPr lang="zh-CN" altLang="zh-CN" dirty="0" smtClean="0"/>
              <a:t>号课程的地址</a:t>
            </a:r>
            <a:r>
              <a:rPr lang="en-US" altLang="zh-CN" dirty="0" smtClean="0"/>
              <a:t>&amp;score[</a:t>
            </a:r>
            <a:r>
              <a:rPr lang="en-US" altLang="zh-CN" dirty="0" err="1" smtClean="0"/>
              <a:t>i</a:t>
            </a:r>
            <a:r>
              <a:rPr lang="en-US" altLang="zh-CN" dirty="0" smtClean="0"/>
              <a:t>][0]</a:t>
            </a:r>
            <a:r>
              <a:rPr lang="zh-CN" altLang="zh-CN" dirty="0" smtClean="0"/>
              <a:t>，否则返回</a:t>
            </a:r>
            <a:r>
              <a:rPr lang="en-US" altLang="zh-CN" dirty="0" smtClean="0"/>
              <a:t>NULL</a:t>
            </a:r>
            <a:r>
              <a:rPr lang="zh-CN" altLang="en-US" dirty="0" smtClean="0"/>
              <a:t>。</a:t>
            </a:r>
            <a:endParaRPr lang="en-US" altLang="zh-CN" dirty="0" smtClean="0"/>
          </a:p>
          <a:p>
            <a:pPr lvl="1"/>
            <a:r>
              <a:rPr lang="zh-CN" altLang="zh-CN" dirty="0" smtClean="0"/>
              <a:t>在</a:t>
            </a:r>
            <a:r>
              <a:rPr lang="en-US" altLang="zh-CN" dirty="0" smtClean="0"/>
              <a:t>main</a:t>
            </a:r>
            <a:r>
              <a:rPr lang="zh-CN" altLang="zh-CN" dirty="0" smtClean="0"/>
              <a:t>函数中检查返回值，输出有不及格学生</a:t>
            </a:r>
            <a:r>
              <a:rPr lang="en-US" altLang="zh-CN" dirty="0" smtClean="0"/>
              <a:t>4</a:t>
            </a:r>
            <a:r>
              <a:rPr lang="zh-CN" altLang="zh-CN" dirty="0" smtClean="0"/>
              <a:t>门课的成绩</a:t>
            </a:r>
            <a:r>
              <a:rPr lang="zh-CN" altLang="en-US" dirty="0" smtClean="0"/>
              <a:t>。</a:t>
            </a:r>
          </a:p>
        </p:txBody>
      </p:sp>
    </p:spTree>
    <p:extLst>
      <p:ext uri="{BB962C8B-B14F-4D97-AF65-F5344CB8AC3E}">
        <p14:creationId xmlns:p14="http://schemas.microsoft.com/office/powerpoint/2010/main" val="51759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
        <p:nvSpPr>
          <p:cNvPr id="6" name="内容占位符 2"/>
          <p:cNvSpPr>
            <a:spLocks noGrp="1"/>
          </p:cNvSpPr>
          <p:nvPr>
            <p:ph idx="1"/>
          </p:nvPr>
        </p:nvSpPr>
        <p:spPr>
          <a:xfrm>
            <a:off x="683668" y="1707368"/>
            <a:ext cx="7104062" cy="3929062"/>
          </a:xfrm>
        </p:spPr>
        <p:txBody>
          <a:bodyPr/>
          <a:lstStyle/>
          <a:p>
            <a:pPr>
              <a:lnSpc>
                <a:spcPct val="100000"/>
              </a:lnSpc>
              <a:buFont typeface="Wingdings" pitchFamily="2" charset="2"/>
              <a:buNone/>
            </a:pPr>
            <a:r>
              <a:rPr lang="en-US" altLang="zh-CN" sz="2800" dirty="0" smtClean="0"/>
              <a:t>#include &lt;</a:t>
            </a:r>
            <a:r>
              <a:rPr lang="en-US" altLang="zh-CN" sz="2800" dirty="0" err="1" smtClean="0"/>
              <a:t>stdio.h</a:t>
            </a:r>
            <a:r>
              <a:rPr lang="en-US" altLang="zh-CN" sz="2800" dirty="0" smtClean="0"/>
              <a:t>&gt;</a:t>
            </a:r>
            <a:endParaRPr lang="zh-CN" altLang="zh-CN" sz="2800" dirty="0" smtClean="0"/>
          </a:p>
          <a:p>
            <a:pPr>
              <a:lnSpc>
                <a:spcPct val="100000"/>
              </a:lnSpc>
              <a:buFont typeface="Wingdings" pitchFamily="2" charset="2"/>
              <a:buNone/>
            </a:pPr>
            <a:r>
              <a:rPr lang="en-US" altLang="zh-CN" sz="2800" dirty="0" err="1" smtClean="0"/>
              <a:t>int</a:t>
            </a:r>
            <a:r>
              <a:rPr lang="en-US" altLang="zh-CN" sz="2800" dirty="0" smtClean="0"/>
              <a:t> main()</a:t>
            </a:r>
            <a:endParaRPr lang="zh-CN" altLang="zh-CN" sz="2800" dirty="0" smtClean="0"/>
          </a:p>
          <a:p>
            <a:pPr>
              <a:lnSpc>
                <a:spcPct val="100000"/>
              </a:lnSpc>
              <a:buFont typeface="Wingdings" pitchFamily="2" charset="2"/>
              <a:buNone/>
            </a:pPr>
            <a:r>
              <a:rPr lang="en-US" altLang="zh-CN" sz="2800" dirty="0" smtClean="0"/>
              <a:t>{ char string[]=“I love China!”;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(“%s\</a:t>
            </a:r>
            <a:r>
              <a:rPr lang="en-US" altLang="zh-CN" sz="2800" dirty="0" err="1" smtClean="0"/>
              <a:t>n”,string</a:t>
            </a:r>
            <a:r>
              <a:rPr lang="en-US" altLang="zh-CN" sz="2800" dirty="0" smtClean="0"/>
              <a:t>);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(“%c\</a:t>
            </a:r>
            <a:r>
              <a:rPr lang="en-US" altLang="zh-CN" sz="2800" dirty="0" err="1" smtClean="0"/>
              <a:t>n”,string</a:t>
            </a:r>
            <a:r>
              <a:rPr lang="en-US" altLang="zh-CN" sz="2800" dirty="0" smtClean="0"/>
              <a:t>[7]);  </a:t>
            </a:r>
            <a:endParaRPr lang="zh-CN" altLang="zh-CN" sz="2800" dirty="0" smtClean="0"/>
          </a:p>
          <a:p>
            <a:pPr>
              <a:lnSpc>
                <a:spcPct val="100000"/>
              </a:lnSpc>
              <a:buFont typeface="Wingdings" pitchFamily="2" charset="2"/>
              <a:buNone/>
            </a:pPr>
            <a:r>
              <a:rPr lang="en-US" altLang="zh-CN" sz="2800" dirty="0" smtClean="0"/>
              <a:t>   return 0;</a:t>
            </a:r>
            <a:endParaRPr lang="zh-CN" altLang="zh-CN" sz="2800" dirty="0" smtClean="0"/>
          </a:p>
          <a:p>
            <a:pPr>
              <a:lnSpc>
                <a:spcPct val="100000"/>
              </a:lnSpc>
              <a:buFont typeface="Wingdings" pitchFamily="2" charset="2"/>
              <a:buNone/>
            </a:pPr>
            <a:r>
              <a:rPr lang="en-US" altLang="zh-CN" sz="2800" dirty="0" smtClean="0"/>
              <a:t>}</a:t>
            </a:r>
            <a:endParaRPr lang="zh-CN" altLang="zh-CN" sz="2800" dirty="0" smtClean="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9797" y="4308486"/>
            <a:ext cx="30718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p:nvSpPr>
        <p:spPr bwMode="auto">
          <a:xfrm>
            <a:off x="3374273" y="215077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0000CC"/>
                </a:solidFill>
              </a:rPr>
              <a:t>string</a:t>
            </a:r>
            <a:endParaRPr lang="zh-CN" altLang="en-US" sz="3200" b="1" dirty="0">
              <a:solidFill>
                <a:srgbClr val="0000CC"/>
              </a:solidFill>
            </a:endParaRPr>
          </a:p>
        </p:txBody>
      </p:sp>
      <p:cxnSp>
        <p:nvCxnSpPr>
          <p:cNvPr id="9" name="直接箭头连接符 8"/>
          <p:cNvCxnSpPr>
            <a:cxnSpLocks noChangeShapeType="1"/>
          </p:cNvCxnSpPr>
          <p:nvPr/>
        </p:nvCxnSpPr>
        <p:spPr bwMode="auto">
          <a:xfrm rot="5400000">
            <a:off x="3062337" y="2543374"/>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1" name="TextBox 7"/>
          <p:cNvSpPr txBox="1">
            <a:spLocks noChangeArrowheads="1"/>
          </p:cNvSpPr>
          <p:nvPr/>
        </p:nvSpPr>
        <p:spPr bwMode="auto">
          <a:xfrm>
            <a:off x="4427984" y="3207160"/>
            <a:ext cx="1928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0000CC"/>
                </a:solidFill>
              </a:rPr>
              <a:t>string+7</a:t>
            </a:r>
            <a:endParaRPr lang="zh-CN" altLang="en-US" sz="3200" b="1" dirty="0">
              <a:solidFill>
                <a:srgbClr val="0000CC"/>
              </a:solidFill>
            </a:endParaRPr>
          </a:p>
        </p:txBody>
      </p:sp>
      <p:cxnSp>
        <p:nvCxnSpPr>
          <p:cNvPr id="12" name="直接箭头连接符 11"/>
          <p:cNvCxnSpPr>
            <a:cxnSpLocks noChangeShapeType="1"/>
          </p:cNvCxnSpPr>
          <p:nvPr/>
        </p:nvCxnSpPr>
        <p:spPr bwMode="auto">
          <a:xfrm flipH="1" flipV="1">
            <a:off x="4275731" y="3191169"/>
            <a:ext cx="1588" cy="57490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55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60</a:t>
            </a:fld>
            <a:endParaRPr lang="en-US" altLang="zh-CN"/>
          </a:p>
        </p:txBody>
      </p:sp>
      <p:sp>
        <p:nvSpPr>
          <p:cNvPr id="7" name="内容占位符 2"/>
          <p:cNvSpPr>
            <a:spLocks noGrp="1"/>
          </p:cNvSpPr>
          <p:nvPr>
            <p:ph idx="1"/>
          </p:nvPr>
        </p:nvSpPr>
        <p:spPr>
          <a:xfrm>
            <a:off x="417240" y="1552258"/>
            <a:ext cx="7889875" cy="5161185"/>
          </a:xfrm>
        </p:spPr>
        <p:txBody>
          <a:bodyPr/>
          <a:lstStyle/>
          <a:p>
            <a:pPr>
              <a:lnSpc>
                <a:spcPts val="3000"/>
              </a:lnSpc>
              <a:buFont typeface="Wingdings" pitchFamily="2" charset="2"/>
              <a:buNone/>
            </a:pPr>
            <a:r>
              <a:rPr lang="en-US" altLang="zh-CN" sz="2800" dirty="0" smtClean="0"/>
              <a:t>float  *search(float (*pointer)[4]);</a:t>
            </a:r>
            <a:endParaRPr lang="zh-CN" altLang="zh-CN" sz="2800" dirty="0" smtClean="0"/>
          </a:p>
          <a:p>
            <a:pPr>
              <a:lnSpc>
                <a:spcPts val="3000"/>
              </a:lnSpc>
              <a:buFont typeface="Wingdings" pitchFamily="2" charset="2"/>
              <a:buNone/>
            </a:pPr>
            <a:r>
              <a:rPr lang="en-US" altLang="zh-CN" sz="2800" dirty="0" smtClean="0"/>
              <a:t>  float  *p;  </a:t>
            </a:r>
            <a:r>
              <a:rPr lang="en-US" altLang="zh-CN" sz="2800" dirty="0" err="1" smtClean="0"/>
              <a:t>int</a:t>
            </a:r>
            <a:r>
              <a:rPr lang="en-US" altLang="zh-CN" sz="2800" dirty="0" smtClean="0"/>
              <a:t> </a:t>
            </a:r>
            <a:r>
              <a:rPr lang="en-US" altLang="zh-CN" sz="2800" dirty="0" err="1" smtClean="0"/>
              <a:t>i,j</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for(</a:t>
            </a:r>
            <a:r>
              <a:rPr lang="en-US" altLang="zh-CN" sz="2800" dirty="0" err="1" smtClean="0"/>
              <a:t>i</a:t>
            </a:r>
            <a:r>
              <a:rPr lang="en-US" altLang="zh-CN" sz="2800" dirty="0" smtClean="0"/>
              <a:t>=0;i&lt;3;i++) </a:t>
            </a:r>
            <a:endParaRPr lang="zh-CN" altLang="zh-CN" sz="2800" dirty="0" smtClean="0"/>
          </a:p>
          <a:p>
            <a:pPr>
              <a:lnSpc>
                <a:spcPts val="3000"/>
              </a:lnSpc>
              <a:buFont typeface="Wingdings" pitchFamily="2" charset="2"/>
              <a:buNone/>
            </a:pPr>
            <a:r>
              <a:rPr lang="en-US" altLang="zh-CN" sz="2800" dirty="0" smtClean="0"/>
              <a:t>  {  p=search(</a:t>
            </a:r>
            <a:r>
              <a:rPr lang="en-US" altLang="zh-CN" sz="2800" dirty="0" err="1" smtClean="0"/>
              <a:t>score+i</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if(p==*(</a:t>
            </a:r>
            <a:r>
              <a:rPr lang="en-US" altLang="zh-CN" sz="2800" dirty="0" err="1" smtClean="0"/>
              <a:t>score+i</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 </a:t>
            </a:r>
            <a:r>
              <a:rPr lang="en-US" altLang="zh-CN" sz="2800" dirty="0" err="1" smtClean="0"/>
              <a:t>printf</a:t>
            </a:r>
            <a:r>
              <a:rPr lang="en-US" altLang="zh-CN" sz="2800" dirty="0" smtClean="0"/>
              <a:t>("</a:t>
            </a:r>
            <a:r>
              <a:rPr lang="en-US" altLang="zh-CN" sz="2800" dirty="0" err="1" smtClean="0"/>
              <a:t>No.%d</a:t>
            </a:r>
            <a:r>
              <a:rPr lang="en-US" altLang="zh-CN" sz="2800" dirty="0" smtClean="0"/>
              <a:t> score:",</a:t>
            </a:r>
            <a:r>
              <a:rPr lang="en-US" altLang="zh-CN" sz="2800" dirty="0" err="1" smtClean="0"/>
              <a:t>i</a:t>
            </a:r>
            <a:r>
              <a:rPr lang="en-US" altLang="zh-CN" sz="2800" dirty="0" smtClean="0"/>
              <a:t>);</a:t>
            </a:r>
            <a:endParaRPr lang="zh-CN" altLang="zh-CN" sz="2800" dirty="0" smtClean="0"/>
          </a:p>
          <a:p>
            <a:pPr>
              <a:lnSpc>
                <a:spcPts val="3000"/>
              </a:lnSpc>
              <a:buFont typeface="Wingdings" pitchFamily="2" charset="2"/>
              <a:buNone/>
            </a:pPr>
            <a:r>
              <a:rPr lang="en-US" altLang="zh-CN" sz="2800" dirty="0" smtClean="0"/>
              <a:t>		  for(j=0;j&lt;4;j++)</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(“%5.2f  ”,*(</a:t>
            </a:r>
            <a:r>
              <a:rPr lang="en-US" altLang="zh-CN" sz="2800" dirty="0" err="1" smtClean="0"/>
              <a:t>p+j</a:t>
            </a:r>
            <a:r>
              <a:rPr lang="en-US" altLang="zh-CN" sz="2800" dirty="0" smtClean="0"/>
              <a:t>)); </a:t>
            </a:r>
            <a:endParaRPr lang="zh-CN" altLang="zh-CN" sz="2800" dirty="0" smtClean="0"/>
          </a:p>
          <a:p>
            <a:pPr>
              <a:lnSpc>
                <a:spcPts val="3000"/>
              </a:lnSpc>
              <a:buFont typeface="Wingdings" pitchFamily="2" charset="2"/>
              <a:buNone/>
            </a:pPr>
            <a:r>
              <a:rPr lang="en-US" altLang="zh-CN" sz="2800" dirty="0" smtClean="0"/>
              <a:t>          </a:t>
            </a:r>
            <a:r>
              <a:rPr lang="en-US" altLang="zh-CN" sz="2800" dirty="0" err="1" smtClean="0"/>
              <a:t>printf</a:t>
            </a:r>
            <a:r>
              <a:rPr lang="en-US" altLang="zh-CN" sz="2800" dirty="0" smtClean="0"/>
              <a:t>("\n");</a:t>
            </a:r>
            <a:r>
              <a:rPr lang="zh-CN" altLang="zh-CN" sz="2800" dirty="0" smtClean="0"/>
              <a:t> </a:t>
            </a:r>
            <a:r>
              <a:rPr lang="en-US" altLang="zh-CN" sz="2800" dirty="0" smtClean="0"/>
              <a:t>        </a:t>
            </a:r>
          </a:p>
          <a:p>
            <a:pPr>
              <a:lnSpc>
                <a:spcPts val="3000"/>
              </a:lnSpc>
              <a:buFont typeface="Wingdings" pitchFamily="2" charset="2"/>
              <a:buNone/>
            </a:pPr>
            <a:r>
              <a:rPr lang="en-US" altLang="zh-CN" sz="2800" dirty="0" smtClean="0"/>
              <a:t>      } </a:t>
            </a:r>
            <a:endParaRPr lang="zh-CN" altLang="zh-CN" sz="2800" dirty="0" smtClean="0"/>
          </a:p>
          <a:p>
            <a:pPr>
              <a:lnSpc>
                <a:spcPts val="3000"/>
              </a:lnSpc>
              <a:buFont typeface="Wingdings" pitchFamily="2" charset="2"/>
              <a:buNone/>
            </a:pPr>
            <a:r>
              <a:rPr lang="en-US" altLang="zh-CN" sz="2800" dirty="0" smtClean="0"/>
              <a:t>   }</a:t>
            </a:r>
            <a:endParaRPr lang="zh-CN" altLang="zh-CN" sz="2800" dirty="0" smtClean="0"/>
          </a:p>
        </p:txBody>
      </p:sp>
      <p:sp>
        <p:nvSpPr>
          <p:cNvPr id="8" name="TextBox 3"/>
          <p:cNvSpPr txBox="1"/>
          <p:nvPr/>
        </p:nvSpPr>
        <p:spPr>
          <a:xfrm>
            <a:off x="3657402" y="3401075"/>
            <a:ext cx="3929062" cy="523875"/>
          </a:xfrm>
          <a:prstGeom prst="rect">
            <a:avLst/>
          </a:prstGeom>
          <a:noFill/>
        </p:spPr>
        <p:txBody>
          <a:bodyPr>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if(p!=NULL)</a:t>
            </a:r>
            <a:endParaRPr lang="zh-CN" altLang="en-US" sz="2800" b="1" dirty="0">
              <a:solidFill>
                <a:srgbClr val="0000CC"/>
              </a:solidFill>
              <a:latin typeface="+mn-lt"/>
              <a:ea typeface="+mn-ea"/>
            </a:endParaRPr>
          </a:p>
        </p:txBody>
      </p:sp>
    </p:spTree>
    <p:extLst>
      <p:ext uri="{BB962C8B-B14F-4D97-AF65-F5344CB8AC3E}">
        <p14:creationId xmlns:p14="http://schemas.microsoft.com/office/powerpoint/2010/main" val="207440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返回指针值的函数</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61</a:t>
            </a:fld>
            <a:endParaRPr lang="en-US" altLang="zh-CN"/>
          </a:p>
        </p:txBody>
      </p:sp>
      <p:sp>
        <p:nvSpPr>
          <p:cNvPr id="6" name="内容占位符 2"/>
          <p:cNvSpPr>
            <a:spLocks noGrp="1"/>
          </p:cNvSpPr>
          <p:nvPr>
            <p:ph idx="1"/>
          </p:nvPr>
        </p:nvSpPr>
        <p:spPr>
          <a:xfrm>
            <a:off x="635694" y="1843722"/>
            <a:ext cx="7889875" cy="5000625"/>
          </a:xfrm>
        </p:spPr>
        <p:txBody>
          <a:bodyPr/>
          <a:lstStyle/>
          <a:p>
            <a:pPr>
              <a:lnSpc>
                <a:spcPct val="100000"/>
              </a:lnSpc>
              <a:buFont typeface="Wingdings" pitchFamily="2" charset="2"/>
              <a:buNone/>
            </a:pPr>
            <a:r>
              <a:rPr lang="en-US" altLang="zh-CN" sz="2800" dirty="0" smtClean="0"/>
              <a:t> float *search(float (*pointer)[4])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=0;</a:t>
            </a:r>
            <a:endParaRPr lang="zh-CN" altLang="zh-CN" sz="2800" dirty="0" smtClean="0"/>
          </a:p>
          <a:p>
            <a:pPr>
              <a:lnSpc>
                <a:spcPct val="100000"/>
              </a:lnSpc>
              <a:buFont typeface="Wingdings" pitchFamily="2" charset="2"/>
              <a:buNone/>
            </a:pPr>
            <a:r>
              <a:rPr lang="en-US" altLang="zh-CN" sz="2800" dirty="0" smtClean="0"/>
              <a:t>   float *</a:t>
            </a:r>
            <a:r>
              <a:rPr lang="en-US" altLang="zh-CN" sz="2800" dirty="0" err="1" smtClean="0"/>
              <a:t>pt</a:t>
            </a:r>
            <a:r>
              <a:rPr lang="en-US" altLang="zh-CN" sz="2800" dirty="0" smtClean="0"/>
              <a:t>;</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pt</a:t>
            </a:r>
            <a:r>
              <a:rPr lang="en-US" altLang="zh-CN" sz="2800" dirty="0" smtClean="0"/>
              <a:t>=NULL; </a:t>
            </a:r>
            <a:endParaRPr lang="zh-CN" altLang="zh-CN" sz="2800" dirty="0" smtClean="0"/>
          </a:p>
          <a:p>
            <a:pPr>
              <a:lnSpc>
                <a:spcPct val="100000"/>
              </a:lnSpc>
              <a:buFont typeface="Wingdings" pitchFamily="2" charset="2"/>
              <a:buNone/>
            </a:pPr>
            <a:r>
              <a:rPr lang="en-US" altLang="zh-CN" sz="2800" dirty="0" smtClean="0"/>
              <a:t>   for(   ;</a:t>
            </a:r>
            <a:r>
              <a:rPr lang="en-US" altLang="zh-CN" sz="2800" dirty="0" err="1" smtClean="0"/>
              <a:t>i</a:t>
            </a:r>
            <a:r>
              <a:rPr lang="en-US" altLang="zh-CN" sz="2800" dirty="0" smtClean="0"/>
              <a:t>&lt;4;i++)</a:t>
            </a:r>
            <a:endParaRPr lang="zh-CN" altLang="zh-CN" sz="2800" dirty="0" smtClean="0"/>
          </a:p>
          <a:p>
            <a:pPr>
              <a:lnSpc>
                <a:spcPct val="100000"/>
              </a:lnSpc>
              <a:buFont typeface="Wingdings" pitchFamily="2" charset="2"/>
              <a:buNone/>
            </a:pPr>
            <a:r>
              <a:rPr lang="en-US" altLang="zh-CN" sz="2800" dirty="0" smtClean="0"/>
              <a:t>      if(*(*</a:t>
            </a:r>
            <a:r>
              <a:rPr lang="en-US" altLang="zh-CN" sz="2800" dirty="0" err="1" smtClean="0"/>
              <a:t>pointer+i</a:t>
            </a:r>
            <a:r>
              <a:rPr lang="en-US" altLang="zh-CN" sz="2800" dirty="0" smtClean="0"/>
              <a:t>)&lt;60) </a:t>
            </a:r>
          </a:p>
          <a:p>
            <a:pPr>
              <a:lnSpc>
                <a:spcPct val="100000"/>
              </a:lnSpc>
              <a:buFont typeface="Wingdings" pitchFamily="2" charset="2"/>
              <a:buNone/>
            </a:pPr>
            <a:r>
              <a:rPr lang="en-US" altLang="zh-CN" sz="2800" dirty="0" smtClean="0"/>
              <a:t>          </a:t>
            </a:r>
            <a:r>
              <a:rPr lang="en-US" altLang="zh-CN" sz="2800" dirty="0" err="1" smtClean="0"/>
              <a:t>pt</a:t>
            </a:r>
            <a:r>
              <a:rPr lang="en-US" altLang="zh-CN" sz="2800" dirty="0" smtClean="0"/>
              <a:t>=*pointer; </a:t>
            </a:r>
            <a:endParaRPr lang="zh-CN" altLang="zh-CN" sz="2800" dirty="0" smtClean="0"/>
          </a:p>
          <a:p>
            <a:pPr>
              <a:lnSpc>
                <a:spcPct val="100000"/>
              </a:lnSpc>
              <a:buFont typeface="Wingdings" pitchFamily="2" charset="2"/>
              <a:buNone/>
            </a:pPr>
            <a:r>
              <a:rPr lang="en-US" altLang="zh-CN" sz="2800" dirty="0" smtClean="0"/>
              <a:t>   return(</a:t>
            </a:r>
            <a:r>
              <a:rPr lang="en-US" altLang="zh-CN" sz="2800" dirty="0" err="1" smtClean="0"/>
              <a:t>pt</a:t>
            </a:r>
            <a:r>
              <a:rPr lang="en-US" altLang="zh-CN" sz="2800" dirty="0" smtClean="0"/>
              <a:t>);</a:t>
            </a:r>
            <a:endParaRPr lang="zh-CN" altLang="zh-CN" sz="2800" dirty="0" smtClean="0"/>
          </a:p>
          <a:p>
            <a:pPr>
              <a:lnSpc>
                <a:spcPct val="100000"/>
              </a:lnSpc>
              <a:buFont typeface="Wingdings" pitchFamily="2" charset="2"/>
              <a:buNone/>
            </a:pPr>
            <a:r>
              <a:rPr lang="en-US" altLang="zh-CN" sz="2800" dirty="0" smtClean="0"/>
              <a:t>}</a:t>
            </a:r>
            <a:endParaRPr lang="zh-CN" altLang="zh-CN" sz="2800" dirty="0" smtClean="0"/>
          </a:p>
        </p:txBody>
      </p:sp>
    </p:spTree>
    <p:extLst>
      <p:ext uri="{BB962C8B-B14F-4D97-AF65-F5344CB8AC3E}">
        <p14:creationId xmlns:p14="http://schemas.microsoft.com/office/powerpoint/2010/main" val="218248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指针</a:t>
            </a:r>
            <a:endParaRPr lang="zh-CN" altLang="en-US" sz="2800" dirty="0"/>
          </a:p>
        </p:txBody>
      </p:sp>
      <p:grpSp>
        <p:nvGrpSpPr>
          <p:cNvPr id="9" name="Group 199"/>
          <p:cNvGrpSpPr>
            <a:grpSpLocks/>
          </p:cNvGrpSpPr>
          <p:nvPr/>
        </p:nvGrpSpPr>
        <p:grpSpPr bwMode="auto">
          <a:xfrm>
            <a:off x="1835150" y="159516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1958" y="1322"/>
              <a:ext cx="2152"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通过指针引用字符串</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53020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71" y="1871"/>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函数指针</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62</a:t>
            </a:fld>
            <a:endParaRPr lang="en-US" altLang="zh-CN"/>
          </a:p>
        </p:txBody>
      </p:sp>
      <p:grpSp>
        <p:nvGrpSpPr>
          <p:cNvPr id="26" name="Group 199"/>
          <p:cNvGrpSpPr>
            <a:grpSpLocks/>
          </p:cNvGrpSpPr>
          <p:nvPr/>
        </p:nvGrpSpPr>
        <p:grpSpPr bwMode="auto">
          <a:xfrm>
            <a:off x="1835150" y="3484984"/>
            <a:ext cx="5410200" cy="665162"/>
            <a:chOff x="1152" y="1275"/>
            <a:chExt cx="3408" cy="419"/>
          </a:xfrm>
        </p:grpSpPr>
        <p:grpSp>
          <p:nvGrpSpPr>
            <p:cNvPr id="27" name="Group 200"/>
            <p:cNvGrpSpPr>
              <a:grpSpLocks/>
            </p:cNvGrpSpPr>
            <p:nvPr/>
          </p:nvGrpSpPr>
          <p:grpSpPr bwMode="auto">
            <a:xfrm>
              <a:off x="1152" y="1275"/>
              <a:ext cx="480" cy="419"/>
              <a:chOff x="1110" y="2656"/>
              <a:chExt cx="1549" cy="1351"/>
            </a:xfrm>
          </p:grpSpPr>
          <p:sp>
            <p:nvSpPr>
              <p:cNvPr id="31"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28"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05"/>
            <p:cNvSpPr txBox="1">
              <a:spLocks noChangeArrowheads="1"/>
            </p:cNvSpPr>
            <p:nvPr/>
          </p:nvSpPr>
          <p:spPr bwMode="auto">
            <a:xfrm>
              <a:off x="2014" y="1316"/>
              <a:ext cx="1926"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返回指针值的函数</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3</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grpSp>
        <p:nvGrpSpPr>
          <p:cNvPr id="34" name="Group 207"/>
          <p:cNvGrpSpPr>
            <a:grpSpLocks/>
          </p:cNvGrpSpPr>
          <p:nvPr/>
        </p:nvGrpSpPr>
        <p:grpSpPr bwMode="auto">
          <a:xfrm>
            <a:off x="1835150" y="4420021"/>
            <a:ext cx="5410200" cy="665163"/>
            <a:chOff x="1152" y="1851"/>
            <a:chExt cx="3408" cy="419"/>
          </a:xfrm>
        </p:grpSpPr>
        <p:grpSp>
          <p:nvGrpSpPr>
            <p:cNvPr id="35" name="Group 208"/>
            <p:cNvGrpSpPr>
              <a:grpSpLocks/>
            </p:cNvGrpSpPr>
            <p:nvPr/>
          </p:nvGrpSpPr>
          <p:grpSpPr bwMode="auto">
            <a:xfrm>
              <a:off x="1152" y="1851"/>
              <a:ext cx="480" cy="419"/>
              <a:chOff x="3174" y="2656"/>
              <a:chExt cx="1549" cy="1351"/>
            </a:xfrm>
          </p:grpSpPr>
          <p:sp>
            <p:nvSpPr>
              <p:cNvPr id="39"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13"/>
            <p:cNvSpPr txBox="1">
              <a:spLocks noChangeArrowheads="1"/>
            </p:cNvSpPr>
            <p:nvPr/>
          </p:nvSpPr>
          <p:spPr bwMode="auto">
            <a:xfrm>
              <a:off x="2031" y="1869"/>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zh-CN" altLang="en-US" sz="28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4</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374268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63</a:t>
            </a:fld>
            <a:endParaRPr lang="en-US" altLang="zh-CN"/>
          </a:p>
        </p:txBody>
      </p:sp>
      <p:sp>
        <p:nvSpPr>
          <p:cNvPr id="6" name="Rectangle 3"/>
          <p:cNvSpPr txBox="1">
            <a:spLocks noChangeArrowheads="1"/>
          </p:cNvSpPr>
          <p:nvPr/>
        </p:nvSpPr>
        <p:spPr bwMode="auto">
          <a:xfrm>
            <a:off x="428625" y="1643063"/>
            <a:ext cx="8072438"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 1.</a:t>
            </a:r>
            <a:r>
              <a:rPr lang="zh-CN" altLang="zh-CN" smtClean="0">
                <a:latin typeface="华文楷体" panose="02010600040101010101" pitchFamily="2" charset="-122"/>
                <a:ea typeface="华文楷体" panose="02010600040101010101" pitchFamily="2" charset="-122"/>
              </a:rPr>
              <a:t>首先要准确地弄清楚指针的含义。指针就是地址，凡是出现“指针”的地方，都可以用“地址”代替，例如，变量的指针就是变量的地址，指针变量就是地址变量</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要区别指针和指针变量。指针就是地址本身，而指针变量是用来存放地址的变量。</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76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64</a:t>
            </a:fld>
            <a:endParaRPr lang="en-US" altLang="zh-CN"/>
          </a:p>
        </p:txBody>
      </p:sp>
      <p:sp>
        <p:nvSpPr>
          <p:cNvPr id="6" name="Rectangle 3"/>
          <p:cNvSpPr txBox="1">
            <a:spLocks noChangeArrowheads="1"/>
          </p:cNvSpPr>
          <p:nvPr/>
        </p:nvSpPr>
        <p:spPr bwMode="auto">
          <a:xfrm>
            <a:off x="428625" y="1643063"/>
            <a:ext cx="8072438"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dirty="0" smtClean="0">
                <a:latin typeface="华文楷体" panose="02010600040101010101" pitchFamily="2" charset="-122"/>
                <a:ea typeface="华文楷体" panose="02010600040101010101" pitchFamily="2" charset="-122"/>
              </a:rPr>
              <a:t> 2. </a:t>
            </a:r>
            <a:r>
              <a:rPr lang="zh-CN" altLang="zh-CN" dirty="0" smtClean="0">
                <a:latin typeface="华文楷体" panose="02010600040101010101" pitchFamily="2" charset="-122"/>
                <a:ea typeface="华文楷体" panose="02010600040101010101" pitchFamily="2" charset="-122"/>
              </a:rPr>
              <a:t>什么叫“指向”？地址就意味着指向，因为通过地址能找到具有该地址的对象。对于指针变量来说，把谁的地址存放在指针变量中，就说此指针变量指向谁。但应注意：只有与指针变量的基类型相同的数据的地址才能存放在相应的指针变量中。</a:t>
            </a:r>
          </a:p>
        </p:txBody>
      </p:sp>
    </p:spTree>
    <p:extLst>
      <p:ext uri="{BB962C8B-B14F-4D97-AF65-F5344CB8AC3E}">
        <p14:creationId xmlns:p14="http://schemas.microsoft.com/office/powerpoint/2010/main" val="357136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65</a:t>
            </a:fld>
            <a:endParaRPr lang="en-US" altLang="zh-CN"/>
          </a:p>
        </p:txBody>
      </p:sp>
      <p:sp>
        <p:nvSpPr>
          <p:cNvPr id="6" name="Rectangle 3"/>
          <p:cNvSpPr txBox="1">
            <a:spLocks noChangeArrowheads="1"/>
          </p:cNvSpPr>
          <p:nvPr/>
        </p:nvSpPr>
        <p:spPr bwMode="auto">
          <a:xfrm>
            <a:off x="428625" y="1643063"/>
            <a:ext cx="8072438"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None/>
            </a:pPr>
            <a:r>
              <a:rPr lang="en-US" altLang="zh-CN" dirty="0" smtClean="0">
                <a:latin typeface="华文楷体" panose="02010600040101010101" pitchFamily="2" charset="-122"/>
                <a:ea typeface="华文楷体" panose="02010600040101010101" pitchFamily="2" charset="-122"/>
              </a:rPr>
              <a:t>    void *</a:t>
            </a:r>
            <a:r>
              <a:rPr lang="zh-CN" altLang="zh-CN" dirty="0" smtClean="0">
                <a:latin typeface="华文楷体" panose="02010600040101010101" pitchFamily="2" charset="-122"/>
                <a:ea typeface="华文楷体" panose="02010600040101010101" pitchFamily="2" charset="-122"/>
              </a:rPr>
              <a:t>指针是一种特殊的指针，不指向任何类型的数据，如果需要用此地址指向某类型的数据，应先对地址进行类型转换。可以在程序中进行显式的类型转换，也可以由编译系统自动进行隐式转换。无论用哪种转换，读者必须了解要进行类型转换</a:t>
            </a:r>
          </a:p>
        </p:txBody>
      </p:sp>
    </p:spTree>
    <p:extLst>
      <p:ext uri="{BB962C8B-B14F-4D97-AF65-F5344CB8AC3E}">
        <p14:creationId xmlns:p14="http://schemas.microsoft.com/office/powerpoint/2010/main" val="255711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66</a:t>
            </a:fld>
            <a:endParaRPr lang="en-US" altLang="zh-CN"/>
          </a:p>
        </p:txBody>
      </p:sp>
      <p:sp>
        <p:nvSpPr>
          <p:cNvPr id="6" name="Rectangle 3"/>
          <p:cNvSpPr txBox="1">
            <a:spLocks noChangeArrowheads="1"/>
          </p:cNvSpPr>
          <p:nvPr/>
        </p:nvSpPr>
        <p:spPr bwMode="auto">
          <a:xfrm>
            <a:off x="428625" y="1643063"/>
            <a:ext cx="8072438" cy="185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 3. </a:t>
            </a:r>
            <a:r>
              <a:rPr lang="zh-CN" altLang="zh-CN" smtClean="0">
                <a:latin typeface="华文楷体" panose="02010600040101010101" pitchFamily="2" charset="-122"/>
                <a:ea typeface="华文楷体" panose="02010600040101010101" pitchFamily="2" charset="-122"/>
              </a:rPr>
              <a:t>要深入掌握在对数组的操作中怎样正确地使用指针，搞清楚指针的指向。一维数组名代表数组首元素的地址</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91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67</a:t>
            </a:fld>
            <a:endParaRPr lang="en-US" altLang="zh-CN"/>
          </a:p>
        </p:txBody>
      </p:sp>
      <p:sp>
        <p:nvSpPr>
          <p:cNvPr id="6" name="Rectangle 3"/>
          <p:cNvSpPr txBox="1">
            <a:spLocks noChangeArrowheads="1"/>
          </p:cNvSpPr>
          <p:nvPr/>
        </p:nvSpPr>
        <p:spPr bwMode="auto">
          <a:xfrm>
            <a:off x="390984" y="2008280"/>
            <a:ext cx="807243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900"/>
              </a:lnSpc>
              <a:buFont typeface="Wingdings" pitchFamily="2" charset="2"/>
              <a:buNone/>
            </a:pPr>
            <a:r>
              <a:rPr lang="en-US" altLang="zh-CN" sz="2800" smtClean="0">
                <a:latin typeface="华文楷体" panose="02010600040101010101" pitchFamily="2" charset="-122"/>
                <a:ea typeface="华文楷体" panose="02010600040101010101" pitchFamily="2" charset="-122"/>
              </a:rPr>
              <a:t>   int *p,a[10];</a:t>
            </a:r>
            <a:endParaRPr lang="zh-CN" altLang="zh-CN" sz="2800" smtClean="0">
              <a:latin typeface="华文楷体" panose="02010600040101010101" pitchFamily="2" charset="-122"/>
              <a:ea typeface="华文楷体" panose="02010600040101010101" pitchFamily="2" charset="-122"/>
            </a:endParaRPr>
          </a:p>
          <a:p>
            <a:pPr>
              <a:lnSpc>
                <a:spcPts val="2900"/>
              </a:lnSpc>
              <a:buFont typeface="Wingdings" pitchFamily="2" charset="2"/>
              <a:buNone/>
            </a:pPr>
            <a:r>
              <a:rPr lang="en-US" altLang="zh-CN" sz="2800" smtClean="0">
                <a:latin typeface="华文楷体" panose="02010600040101010101" pitchFamily="2" charset="-122"/>
                <a:ea typeface="华文楷体" panose="02010600040101010101" pitchFamily="2" charset="-122"/>
              </a:rPr>
              <a:t>   p=a</a:t>
            </a:r>
            <a:r>
              <a:rPr lang="en-US" altLang="zh-CN" smtClean="0">
                <a:latin typeface="华文楷体" panose="02010600040101010101" pitchFamily="2" charset="-122"/>
                <a:ea typeface="华文楷体" panose="02010600040101010101" pitchFamily="2" charset="-122"/>
              </a:rPr>
              <a:t>;</a:t>
            </a:r>
            <a:endParaRPr lang="zh-CN" altLang="zh-CN" smtClean="0">
              <a:latin typeface="华文楷体" panose="02010600040101010101" pitchFamily="2" charset="-122"/>
              <a:ea typeface="华文楷体" panose="02010600040101010101" pitchFamily="2" charset="-122"/>
            </a:endParaRPr>
          </a:p>
          <a:p>
            <a:pPr lvl="1"/>
            <a:r>
              <a:rPr lang="en-US" altLang="zh-CN" smtClean="0">
                <a:latin typeface="华文楷体" panose="02010600040101010101" pitchFamily="2" charset="-122"/>
                <a:ea typeface="华文楷体" panose="02010600040101010101" pitchFamily="2" charset="-122"/>
              </a:rPr>
              <a:t>p</a:t>
            </a:r>
            <a:r>
              <a:rPr lang="zh-CN" altLang="zh-CN" smtClean="0">
                <a:latin typeface="华文楷体" panose="02010600040101010101" pitchFamily="2" charset="-122"/>
                <a:ea typeface="华文楷体" panose="02010600040101010101" pitchFamily="2" charset="-122"/>
              </a:rPr>
              <a:t>是指向</a:t>
            </a:r>
            <a:r>
              <a:rPr lang="en-US" altLang="zh-CN" smtClean="0">
                <a:latin typeface="华文楷体" panose="02010600040101010101" pitchFamily="2" charset="-122"/>
                <a:ea typeface="华文楷体" panose="02010600040101010101" pitchFamily="2" charset="-122"/>
              </a:rPr>
              <a:t>int</a:t>
            </a:r>
            <a:r>
              <a:rPr lang="zh-CN" altLang="zh-CN" smtClean="0">
                <a:latin typeface="华文楷体" panose="02010600040101010101" pitchFamily="2" charset="-122"/>
                <a:ea typeface="华文楷体" panose="02010600040101010101" pitchFamily="2" charset="-122"/>
              </a:rPr>
              <a:t>类型的指针变量，</a:t>
            </a:r>
            <a:r>
              <a:rPr lang="en-US" altLang="zh-CN" smtClean="0">
                <a:latin typeface="华文楷体" panose="02010600040101010101" pitchFamily="2" charset="-122"/>
                <a:ea typeface="华文楷体" panose="02010600040101010101" pitchFamily="2" charset="-122"/>
              </a:rPr>
              <a:t>p</a:t>
            </a:r>
            <a:r>
              <a:rPr lang="zh-CN" altLang="zh-CN" smtClean="0">
                <a:latin typeface="华文楷体" panose="02010600040101010101" pitchFamily="2" charset="-122"/>
                <a:ea typeface="华文楷体" panose="02010600040101010101" pitchFamily="2" charset="-122"/>
              </a:rPr>
              <a:t>只能指向数组中的元素，而不是指向整个数组。在进行赋值时一定要先确定赋值号两侧的类型是否相同，是否允许赋值。</a:t>
            </a:r>
          </a:p>
          <a:p>
            <a:pPr lvl="1"/>
            <a:r>
              <a:rPr lang="zh-CN" altLang="zh-CN" smtClean="0">
                <a:latin typeface="华文楷体" panose="02010600040101010101" pitchFamily="2" charset="-122"/>
                <a:ea typeface="华文楷体" panose="02010600040101010101" pitchFamily="2" charset="-122"/>
              </a:rPr>
              <a:t>对“</a:t>
            </a:r>
            <a:r>
              <a:rPr lang="en-US" altLang="zh-CN" smtClean="0">
                <a:latin typeface="华文楷体" panose="02010600040101010101" pitchFamily="2" charset="-122"/>
                <a:ea typeface="华文楷体" panose="02010600040101010101" pitchFamily="2" charset="-122"/>
              </a:rPr>
              <a:t>p=a;</a:t>
            </a:r>
            <a:r>
              <a:rPr lang="zh-CN" altLang="zh-CN" smtClean="0">
                <a:latin typeface="华文楷体" panose="02010600040101010101" pitchFamily="2" charset="-122"/>
                <a:ea typeface="华文楷体" panose="02010600040101010101" pitchFamily="2" charset="-122"/>
              </a:rPr>
              <a:t>”，准确地说应该是：</a:t>
            </a:r>
            <a:r>
              <a:rPr lang="en-US" altLang="zh-CN" smtClean="0">
                <a:latin typeface="华文楷体" panose="02010600040101010101" pitchFamily="2" charset="-122"/>
                <a:ea typeface="华文楷体" panose="02010600040101010101" pitchFamily="2" charset="-122"/>
              </a:rPr>
              <a:t>p</a:t>
            </a:r>
            <a:r>
              <a:rPr lang="zh-CN" altLang="zh-CN" smtClean="0">
                <a:latin typeface="华文楷体" panose="02010600040101010101" pitchFamily="2" charset="-122"/>
                <a:ea typeface="华文楷体" panose="02010600040101010101" pitchFamily="2" charset="-122"/>
              </a:rPr>
              <a:t>指向</a:t>
            </a:r>
            <a:r>
              <a:rPr lang="en-US" altLang="zh-CN" smtClean="0">
                <a:latin typeface="华文楷体" panose="02010600040101010101" pitchFamily="2" charset="-122"/>
                <a:ea typeface="华文楷体" panose="02010600040101010101" pitchFamily="2" charset="-122"/>
              </a:rPr>
              <a:t>a</a:t>
            </a:r>
            <a:r>
              <a:rPr lang="zh-CN" altLang="zh-CN" smtClean="0">
                <a:latin typeface="华文楷体" panose="02010600040101010101" pitchFamily="2" charset="-122"/>
                <a:ea typeface="华文楷体" panose="02010600040101010101" pitchFamily="2" charset="-122"/>
              </a:rPr>
              <a:t>数组的首元素</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3877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68</a:t>
            </a:fld>
            <a:endParaRPr lang="en-US" altLang="zh-CN"/>
          </a:p>
        </p:txBody>
      </p:sp>
      <p:sp>
        <p:nvSpPr>
          <p:cNvPr id="7" name="Rectangle 3"/>
          <p:cNvSpPr txBox="1">
            <a:spLocks noChangeArrowheads="1"/>
          </p:cNvSpPr>
          <p:nvPr/>
        </p:nvSpPr>
        <p:spPr bwMode="auto">
          <a:xfrm>
            <a:off x="417240" y="2034421"/>
            <a:ext cx="8072438"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   4.</a:t>
            </a:r>
            <a:r>
              <a:rPr lang="zh-CN" altLang="zh-CN" smtClean="0">
                <a:latin typeface="华文楷体" panose="02010600040101010101" pitchFamily="2" charset="-122"/>
                <a:ea typeface="华文楷体" panose="02010600040101010101" pitchFamily="2" charset="-122"/>
              </a:rPr>
              <a:t>有关指针变量的定义形式的归纳比较，见</a:t>
            </a:r>
            <a:r>
              <a:rPr lang="zh-CN" altLang="en-US" smtClean="0">
                <a:latin typeface="华文楷体" panose="02010600040101010101" pitchFamily="2" charset="-122"/>
                <a:ea typeface="华文楷体" panose="02010600040101010101" pitchFamily="2" charset="-122"/>
              </a:rPr>
              <a:t>主教材中</a:t>
            </a:r>
            <a:r>
              <a:rPr lang="zh-CN" altLang="zh-CN" smtClean="0">
                <a:latin typeface="华文楷体" panose="02010600040101010101" pitchFamily="2" charset="-122"/>
                <a:ea typeface="华文楷体" panose="02010600040101010101" pitchFamily="2" charset="-122"/>
              </a:rPr>
              <a:t>表</a:t>
            </a:r>
            <a:r>
              <a:rPr lang="en-US" altLang="zh-CN" smtClean="0">
                <a:latin typeface="华文楷体" panose="02010600040101010101" pitchFamily="2" charset="-122"/>
                <a:ea typeface="华文楷体" panose="02010600040101010101" pitchFamily="2" charset="-122"/>
              </a:rPr>
              <a:t>8.4</a:t>
            </a:r>
            <a:r>
              <a:rPr lang="zh-CN" altLang="zh-CN" smtClean="0">
                <a:latin typeface="华文楷体" panose="02010600040101010101" pitchFamily="2" charset="-122"/>
                <a:ea typeface="华文楷体" panose="02010600040101010101" pitchFamily="2" charset="-122"/>
              </a:rPr>
              <a:t>。</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55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69</a:t>
            </a:fld>
            <a:endParaRPr lang="en-US" altLang="zh-CN"/>
          </a:p>
        </p:txBody>
      </p:sp>
      <p:sp>
        <p:nvSpPr>
          <p:cNvPr id="6" name="Rectangle 3"/>
          <p:cNvSpPr txBox="1">
            <a:spLocks noChangeArrowheads="1"/>
          </p:cNvSpPr>
          <p:nvPr/>
        </p:nvSpPr>
        <p:spPr bwMode="auto">
          <a:xfrm>
            <a:off x="544413" y="1901124"/>
            <a:ext cx="8072438"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5.</a:t>
            </a:r>
            <a:r>
              <a:rPr lang="zh-CN" altLang="zh-CN" smtClean="0">
                <a:latin typeface="华文楷体" panose="02010600040101010101" pitchFamily="2" charset="-122"/>
                <a:ea typeface="华文楷体" panose="02010600040101010101" pitchFamily="2" charset="-122"/>
              </a:rPr>
              <a:t>指针运算</a:t>
            </a:r>
          </a:p>
          <a:p>
            <a:pPr>
              <a:buFont typeface="Wingdings" pitchFamily="2" charset="2"/>
              <a:buAutoNum type="arabicParenBoth"/>
            </a:pPr>
            <a:r>
              <a:rPr lang="zh-CN" altLang="zh-CN" smtClean="0">
                <a:latin typeface="华文楷体" panose="02010600040101010101" pitchFamily="2" charset="-122"/>
                <a:ea typeface="华文楷体" panose="02010600040101010101" pitchFamily="2" charset="-122"/>
              </a:rPr>
              <a:t>指针变量加（减）一个整数</a:t>
            </a:r>
            <a:endParaRPr lang="en-US" altLang="zh-CN" smtClean="0">
              <a:latin typeface="华文楷体" panose="02010600040101010101" pitchFamily="2" charset="-122"/>
              <a:ea typeface="华文楷体" panose="02010600040101010101" pitchFamily="2" charset="-122"/>
            </a:endParaRPr>
          </a:p>
          <a:p>
            <a:pPr>
              <a:buFont typeface="Wingdings" pitchFamily="2" charset="2"/>
              <a:buNone/>
            </a:pPr>
            <a:r>
              <a:rPr lang="zh-CN" altLang="zh-CN" smtClean="0">
                <a:latin typeface="华文楷体" panose="02010600040101010101" pitchFamily="2" charset="-122"/>
                <a:ea typeface="华文楷体" panose="02010600040101010101" pitchFamily="2" charset="-122"/>
              </a:rPr>
              <a:t>例如：</a:t>
            </a:r>
            <a:r>
              <a:rPr lang="en-US" altLang="zh-CN" smtClean="0">
                <a:latin typeface="华文楷体" panose="02010600040101010101" pitchFamily="2" charset="-122"/>
                <a:ea typeface="华文楷体" panose="02010600040101010101" pitchFamily="2" charset="-122"/>
              </a:rPr>
              <a:t>p++,p--,p+i,p-i,p+=i,</a:t>
            </a:r>
            <a:r>
              <a:rPr lang="zh-CN" altLang="zh-CN" smtClean="0">
                <a:latin typeface="华文楷体" panose="02010600040101010101" pitchFamily="2" charset="-122"/>
                <a:ea typeface="华文楷体" panose="02010600040101010101" pitchFamily="2" charset="-122"/>
              </a:rPr>
              <a:t>ｐ</a:t>
            </a:r>
            <a:r>
              <a:rPr lang="en-US" altLang="zh-CN" smtClean="0">
                <a:latin typeface="华文楷体" panose="02010600040101010101" pitchFamily="2" charset="-122"/>
                <a:ea typeface="华文楷体" panose="02010600040101010101" pitchFamily="2" charset="-122"/>
              </a:rPr>
              <a:t>-=i</a:t>
            </a:r>
            <a:r>
              <a:rPr lang="zh-CN" altLang="zh-CN" smtClean="0">
                <a:latin typeface="华文楷体" panose="02010600040101010101" pitchFamily="2" charset="-122"/>
                <a:ea typeface="华文楷体" panose="02010600040101010101" pitchFamily="2" charset="-122"/>
              </a:rPr>
              <a:t>等均是指针变量加（减）一个整数。</a:t>
            </a:r>
          </a:p>
          <a:p>
            <a:r>
              <a:rPr lang="zh-CN" altLang="zh-CN" smtClean="0">
                <a:latin typeface="华文楷体" panose="02010600040101010101" pitchFamily="2" charset="-122"/>
                <a:ea typeface="华文楷体" panose="02010600040101010101" pitchFamily="2" charset="-122"/>
              </a:rPr>
              <a:t>将该指针变量的原值</a:t>
            </a:r>
            <a:r>
              <a:rPr lang="en-US" altLang="zh-CN" smtClean="0">
                <a:latin typeface="华文楷体" panose="02010600040101010101" pitchFamily="2" charset="-122"/>
                <a:ea typeface="华文楷体" panose="02010600040101010101" pitchFamily="2" charset="-122"/>
              </a:rPr>
              <a:t>(</a:t>
            </a:r>
            <a:r>
              <a:rPr lang="zh-CN" altLang="zh-CN" smtClean="0">
                <a:latin typeface="华文楷体" panose="02010600040101010101" pitchFamily="2" charset="-122"/>
                <a:ea typeface="华文楷体" panose="02010600040101010101" pitchFamily="2" charset="-122"/>
              </a:rPr>
              <a:t>是一个地址</a:t>
            </a:r>
            <a:r>
              <a:rPr lang="en-US" altLang="zh-CN" smtClean="0">
                <a:latin typeface="华文楷体" panose="02010600040101010101" pitchFamily="2" charset="-122"/>
                <a:ea typeface="华文楷体" panose="02010600040101010101" pitchFamily="2" charset="-122"/>
              </a:rPr>
              <a:t>)</a:t>
            </a:r>
            <a:r>
              <a:rPr lang="zh-CN" altLang="zh-CN" smtClean="0">
                <a:latin typeface="华文楷体" panose="02010600040101010101" pitchFamily="2" charset="-122"/>
                <a:ea typeface="华文楷体" panose="02010600040101010101" pitchFamily="2" charset="-122"/>
              </a:rPr>
              <a:t>和它指向的变量所占用的存储单元的字节数相加（减）。 </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0807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
        <p:nvSpPr>
          <p:cNvPr id="6" name="内容占位符 2"/>
          <p:cNvSpPr>
            <a:spLocks noGrp="1"/>
          </p:cNvSpPr>
          <p:nvPr>
            <p:ph idx="1"/>
          </p:nvPr>
        </p:nvSpPr>
        <p:spPr>
          <a:xfrm>
            <a:off x="436712" y="1937983"/>
            <a:ext cx="8023720" cy="4011297"/>
          </a:xfrm>
        </p:spPr>
        <p:txBody>
          <a:bodyPr/>
          <a:lstStyle/>
          <a:p>
            <a:pPr>
              <a:lnSpc>
                <a:spcPct val="150000"/>
              </a:lnSpc>
              <a:buFont typeface="Wingdings" pitchFamily="2" charset="2"/>
              <a:buNone/>
            </a:pP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例</a:t>
            </a:r>
            <a:r>
              <a:rPr lang="en-US" altLang="zh-CN" dirty="0" smtClean="0">
                <a:latin typeface="华文楷体" panose="02010600040101010101" pitchFamily="2" charset="-122"/>
                <a:ea typeface="华文楷体" panose="02010600040101010101" pitchFamily="2" charset="-122"/>
              </a:rPr>
              <a:t>: </a:t>
            </a:r>
            <a:r>
              <a:rPr lang="zh-CN" altLang="zh-CN" dirty="0" smtClean="0">
                <a:latin typeface="华文楷体" panose="02010600040101010101" pitchFamily="2" charset="-122"/>
                <a:ea typeface="华文楷体" panose="02010600040101010101" pitchFamily="2" charset="-122"/>
              </a:rPr>
              <a:t>通过字符指针变量输出一个字符串。</a:t>
            </a:r>
            <a:r>
              <a:rPr lang="en-US" altLang="zh-CN" dirty="0" smtClean="0">
                <a:latin typeface="华文楷体" panose="02010600040101010101" pitchFamily="2" charset="-122"/>
                <a:ea typeface="华文楷体" panose="02010600040101010101" pitchFamily="2" charset="-122"/>
              </a:rPr>
              <a:t> </a:t>
            </a:r>
            <a:endParaRPr lang="zh-CN" altLang="zh-CN" dirty="0" smtClean="0">
              <a:latin typeface="华文楷体" panose="02010600040101010101" pitchFamily="2" charset="-122"/>
              <a:ea typeface="华文楷体" panose="02010600040101010101" pitchFamily="2" charset="-122"/>
            </a:endParaRPr>
          </a:p>
          <a:p>
            <a:pPr>
              <a:lnSpc>
                <a:spcPct val="150000"/>
              </a:lnSpc>
            </a:pPr>
            <a:r>
              <a:rPr lang="zh-CN" altLang="zh-CN" dirty="0" smtClean="0">
                <a:latin typeface="华文楷体" panose="02010600040101010101" pitchFamily="2" charset="-122"/>
                <a:ea typeface="华文楷体" panose="02010600040101010101" pitchFamily="2" charset="-122"/>
              </a:rPr>
              <a:t>解题思路：可以不定义字符数组，只定义一个字符指针变量，用它指向字符串常量中的字符。通过字符指针变量输出该字符串。</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1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70</a:t>
            </a:fld>
            <a:endParaRPr lang="en-US" altLang="zh-CN"/>
          </a:p>
        </p:txBody>
      </p:sp>
      <p:sp>
        <p:nvSpPr>
          <p:cNvPr id="6" name="Rectangle 3"/>
          <p:cNvSpPr txBox="1">
            <a:spLocks noChangeArrowheads="1"/>
          </p:cNvSpPr>
          <p:nvPr/>
        </p:nvSpPr>
        <p:spPr bwMode="auto">
          <a:xfrm>
            <a:off x="683568" y="2132856"/>
            <a:ext cx="8072438"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5.</a:t>
            </a:r>
            <a:r>
              <a:rPr lang="zh-CN" altLang="zh-CN" smtClean="0">
                <a:latin typeface="华文楷体" panose="02010600040101010101" pitchFamily="2" charset="-122"/>
                <a:ea typeface="华文楷体" panose="02010600040101010101" pitchFamily="2" charset="-122"/>
              </a:rPr>
              <a:t>指针运算</a:t>
            </a:r>
          </a:p>
          <a:p>
            <a:pPr>
              <a:buFont typeface="Wingdings" pitchFamily="2" charset="2"/>
              <a:buNone/>
            </a:pPr>
            <a:r>
              <a:rPr lang="en-US" altLang="zh-CN" smtClean="0">
                <a:latin typeface="华文楷体" panose="02010600040101010101" pitchFamily="2" charset="-122"/>
                <a:ea typeface="华文楷体" panose="02010600040101010101" pitchFamily="2" charset="-122"/>
              </a:rPr>
              <a:t>(2)</a:t>
            </a:r>
            <a:r>
              <a:rPr lang="zh-CN" altLang="zh-CN" smtClean="0">
                <a:latin typeface="华文楷体" panose="02010600040101010101" pitchFamily="2" charset="-122"/>
                <a:ea typeface="华文楷体" panose="02010600040101010101" pitchFamily="2" charset="-122"/>
              </a:rPr>
              <a:t>指针变量赋值</a:t>
            </a:r>
          </a:p>
          <a:p>
            <a:r>
              <a:rPr lang="zh-CN" altLang="zh-CN" smtClean="0">
                <a:latin typeface="华文楷体" panose="02010600040101010101" pitchFamily="2" charset="-122"/>
                <a:ea typeface="华文楷体" panose="02010600040101010101" pitchFamily="2" charset="-122"/>
              </a:rPr>
              <a:t>将一个变量地址赋给一个指针变量</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不应把一个整数赋给指针变量</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2639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71</a:t>
            </a:fld>
            <a:endParaRPr lang="en-US" altLang="zh-CN"/>
          </a:p>
        </p:txBody>
      </p:sp>
      <p:sp>
        <p:nvSpPr>
          <p:cNvPr id="6" name="Rectangle 3"/>
          <p:cNvSpPr txBox="1">
            <a:spLocks noChangeArrowheads="1"/>
          </p:cNvSpPr>
          <p:nvPr/>
        </p:nvSpPr>
        <p:spPr bwMode="auto">
          <a:xfrm>
            <a:off x="614362" y="1967162"/>
            <a:ext cx="8072438"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5.</a:t>
            </a:r>
            <a:r>
              <a:rPr lang="zh-CN" altLang="zh-CN" smtClean="0">
                <a:latin typeface="华文楷体" panose="02010600040101010101" pitchFamily="2" charset="-122"/>
                <a:ea typeface="华文楷体" panose="02010600040101010101" pitchFamily="2" charset="-122"/>
              </a:rPr>
              <a:t>指针运算</a:t>
            </a:r>
          </a:p>
          <a:p>
            <a:pPr>
              <a:buFont typeface="Wingdings" pitchFamily="2" charset="2"/>
              <a:buNone/>
            </a:pPr>
            <a:r>
              <a:rPr lang="en-US" altLang="zh-CN" smtClean="0">
                <a:latin typeface="华文楷体" panose="02010600040101010101" pitchFamily="2" charset="-122"/>
                <a:ea typeface="华文楷体" panose="02010600040101010101" pitchFamily="2" charset="-122"/>
              </a:rPr>
              <a:t>(3) </a:t>
            </a:r>
            <a:r>
              <a:rPr lang="zh-CN" altLang="zh-CN" smtClean="0">
                <a:latin typeface="华文楷体" panose="02010600040101010101" pitchFamily="2" charset="-122"/>
                <a:ea typeface="华文楷体" panose="02010600040101010101" pitchFamily="2" charset="-122"/>
              </a:rPr>
              <a:t>两个指针变量可以相减</a:t>
            </a:r>
          </a:p>
          <a:p>
            <a:r>
              <a:rPr lang="zh-CN" altLang="zh-CN" smtClean="0">
                <a:latin typeface="华文楷体" panose="02010600040101010101" pitchFamily="2" charset="-122"/>
                <a:ea typeface="华文楷体" panose="02010600040101010101" pitchFamily="2" charset="-122"/>
              </a:rPr>
              <a:t>如果两个指针变量都指向同一个数组中的元素，则两个指针变量值之差是两个指针之间的元素个数 </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3977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72</a:t>
            </a:fld>
            <a:endParaRPr lang="en-US" altLang="zh-CN"/>
          </a:p>
        </p:txBody>
      </p:sp>
      <p:sp>
        <p:nvSpPr>
          <p:cNvPr id="6" name="Rectangle 3"/>
          <p:cNvSpPr txBox="1">
            <a:spLocks noChangeArrowheads="1"/>
          </p:cNvSpPr>
          <p:nvPr/>
        </p:nvSpPr>
        <p:spPr bwMode="auto">
          <a:xfrm>
            <a:off x="539552" y="1772816"/>
            <a:ext cx="8286750"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5.</a:t>
            </a:r>
            <a:r>
              <a:rPr lang="zh-CN" altLang="zh-CN" smtClean="0">
                <a:latin typeface="华文楷体" panose="02010600040101010101" pitchFamily="2" charset="-122"/>
                <a:ea typeface="华文楷体" panose="02010600040101010101" pitchFamily="2" charset="-122"/>
              </a:rPr>
              <a:t>指针运算</a:t>
            </a:r>
          </a:p>
          <a:p>
            <a:pPr>
              <a:buFont typeface="Wingdings" pitchFamily="2" charset="2"/>
              <a:buNone/>
            </a:pPr>
            <a:r>
              <a:rPr lang="en-US" altLang="zh-CN" smtClean="0">
                <a:latin typeface="华文楷体" panose="02010600040101010101" pitchFamily="2" charset="-122"/>
                <a:ea typeface="华文楷体" panose="02010600040101010101" pitchFamily="2" charset="-122"/>
              </a:rPr>
              <a:t>(4) </a:t>
            </a:r>
            <a:r>
              <a:rPr lang="zh-CN" altLang="zh-CN" smtClean="0">
                <a:latin typeface="华文楷体" panose="02010600040101010101" pitchFamily="2" charset="-122"/>
                <a:ea typeface="华文楷体" panose="02010600040101010101" pitchFamily="2" charset="-122"/>
              </a:rPr>
              <a:t>两个指针变量比较</a:t>
            </a:r>
          </a:p>
          <a:p>
            <a:r>
              <a:rPr lang="zh-CN" altLang="zh-CN" smtClean="0">
                <a:latin typeface="华文楷体" panose="02010600040101010101" pitchFamily="2" charset="-122"/>
                <a:ea typeface="华文楷体" panose="02010600040101010101" pitchFamily="2" charset="-122"/>
              </a:rPr>
              <a:t>若两个指针指向同一个数组的元素，则可以进行比较</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指向前面的元素的指针变量“小于”指向后面元素的指针变量</a:t>
            </a:r>
            <a:endParaRPr lang="en-US" altLang="zh-CN" smtClean="0">
              <a:latin typeface="华文楷体" panose="02010600040101010101" pitchFamily="2" charset="-122"/>
              <a:ea typeface="华文楷体" panose="02010600040101010101" pitchFamily="2" charset="-122"/>
            </a:endParaRPr>
          </a:p>
          <a:p>
            <a:r>
              <a:rPr lang="zh-CN" altLang="zh-CN" smtClean="0">
                <a:latin typeface="华文楷体" panose="02010600040101010101" pitchFamily="2" charset="-122"/>
                <a:ea typeface="华文楷体" panose="02010600040101010101" pitchFamily="2" charset="-122"/>
              </a:rPr>
              <a:t>如果</a:t>
            </a:r>
            <a:r>
              <a:rPr lang="en-US" altLang="zh-CN" smtClean="0">
                <a:latin typeface="华文楷体" panose="02010600040101010101" pitchFamily="2" charset="-122"/>
                <a:ea typeface="华文楷体" panose="02010600040101010101" pitchFamily="2" charset="-122"/>
              </a:rPr>
              <a:t>p1</a:t>
            </a:r>
            <a:r>
              <a:rPr lang="zh-CN" altLang="zh-CN" smtClean="0">
                <a:latin typeface="华文楷体" panose="02010600040101010101" pitchFamily="2" charset="-122"/>
                <a:ea typeface="华文楷体" panose="02010600040101010101" pitchFamily="2" charset="-122"/>
              </a:rPr>
              <a:t>和</a:t>
            </a:r>
            <a:r>
              <a:rPr lang="en-US" altLang="zh-CN" smtClean="0">
                <a:latin typeface="华文楷体" panose="02010600040101010101" pitchFamily="2" charset="-122"/>
                <a:ea typeface="华文楷体" panose="02010600040101010101" pitchFamily="2" charset="-122"/>
              </a:rPr>
              <a:t>p2</a:t>
            </a:r>
            <a:r>
              <a:rPr lang="zh-CN" altLang="zh-CN" smtClean="0">
                <a:latin typeface="华文楷体" panose="02010600040101010101" pitchFamily="2" charset="-122"/>
                <a:ea typeface="华文楷体" panose="02010600040101010101" pitchFamily="2" charset="-122"/>
              </a:rPr>
              <a:t>不指向同一数组则比较无意义</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9404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有关指针的小结</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73</a:t>
            </a:fld>
            <a:endParaRPr lang="en-US" altLang="zh-CN"/>
          </a:p>
        </p:txBody>
      </p:sp>
      <p:sp>
        <p:nvSpPr>
          <p:cNvPr id="6" name="Rectangle 3"/>
          <p:cNvSpPr txBox="1">
            <a:spLocks noChangeArrowheads="1"/>
          </p:cNvSpPr>
          <p:nvPr/>
        </p:nvSpPr>
        <p:spPr bwMode="auto">
          <a:xfrm>
            <a:off x="539552" y="2116875"/>
            <a:ext cx="82867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altLang="zh-CN" smtClean="0">
                <a:latin typeface="华文楷体" panose="02010600040101010101" pitchFamily="2" charset="-122"/>
                <a:ea typeface="华文楷体" panose="02010600040101010101" pitchFamily="2" charset="-122"/>
              </a:rPr>
              <a:t>5.</a:t>
            </a:r>
            <a:r>
              <a:rPr lang="zh-CN" altLang="zh-CN" smtClean="0">
                <a:latin typeface="华文楷体" panose="02010600040101010101" pitchFamily="2" charset="-122"/>
                <a:ea typeface="华文楷体" panose="02010600040101010101" pitchFamily="2" charset="-122"/>
              </a:rPr>
              <a:t>指针运算</a:t>
            </a:r>
          </a:p>
          <a:p>
            <a:pPr>
              <a:buFont typeface="Wingdings" pitchFamily="2" charset="2"/>
              <a:buNone/>
            </a:pPr>
            <a:r>
              <a:rPr lang="en-US" altLang="zh-CN" smtClean="0">
                <a:latin typeface="华文楷体" panose="02010600040101010101" pitchFamily="2" charset="-122"/>
                <a:ea typeface="华文楷体" panose="02010600040101010101" pitchFamily="2" charset="-122"/>
              </a:rPr>
              <a:t>(5)</a:t>
            </a:r>
            <a:r>
              <a:rPr lang="zh-CN" altLang="zh-CN" smtClean="0">
                <a:latin typeface="华文楷体" panose="02010600040101010101" pitchFamily="2" charset="-122"/>
                <a:ea typeface="华文楷体" panose="02010600040101010101" pitchFamily="2" charset="-122"/>
              </a:rPr>
              <a:t> 指针变量可以有空值，即该指针变量不指向任何变量，可以这样表示：</a:t>
            </a:r>
          </a:p>
          <a:p>
            <a:pPr>
              <a:buFont typeface="Wingdings" pitchFamily="2" charset="2"/>
              <a:buNone/>
            </a:pPr>
            <a:r>
              <a:rPr lang="en-US" altLang="zh-CN" smtClean="0">
                <a:latin typeface="华文楷体" panose="02010600040101010101" pitchFamily="2" charset="-122"/>
                <a:ea typeface="华文楷体" panose="02010600040101010101" pitchFamily="2" charset="-122"/>
              </a:rPr>
              <a:t>    p=NULL; </a:t>
            </a:r>
            <a:endParaRPr lang="zh-CN"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598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
        <p:nvSpPr>
          <p:cNvPr id="6" name="内容占位符 2"/>
          <p:cNvSpPr>
            <a:spLocks noGrp="1"/>
          </p:cNvSpPr>
          <p:nvPr>
            <p:ph idx="1"/>
          </p:nvPr>
        </p:nvSpPr>
        <p:spPr>
          <a:xfrm>
            <a:off x="611560" y="2029935"/>
            <a:ext cx="7143750" cy="3500437"/>
          </a:xfrm>
        </p:spPr>
        <p:txBody>
          <a:bodyPr/>
          <a:lstStyle/>
          <a:p>
            <a:pPr>
              <a:lnSpc>
                <a:spcPct val="100000"/>
              </a:lnSpc>
              <a:buFont typeface="Wingdings" pitchFamily="2" charset="2"/>
              <a:buNone/>
            </a:pPr>
            <a:r>
              <a:rPr lang="en-US" altLang="zh-CN" sz="2800" dirty="0" smtClean="0"/>
              <a:t>#include &lt;</a:t>
            </a:r>
            <a:r>
              <a:rPr lang="en-US" altLang="zh-CN" sz="2800" dirty="0" err="1" smtClean="0"/>
              <a:t>stdio.h</a:t>
            </a:r>
            <a:r>
              <a:rPr lang="en-US" altLang="zh-CN" sz="2800" dirty="0" smtClean="0"/>
              <a:t>&gt;</a:t>
            </a:r>
            <a:endParaRPr lang="zh-CN" altLang="zh-CN" sz="2800" dirty="0" smtClean="0"/>
          </a:p>
          <a:p>
            <a:pPr>
              <a:lnSpc>
                <a:spcPct val="100000"/>
              </a:lnSpc>
              <a:buFont typeface="Wingdings" pitchFamily="2" charset="2"/>
              <a:buNone/>
            </a:pPr>
            <a:r>
              <a:rPr lang="en-US" altLang="zh-CN" sz="2800" dirty="0" err="1" smtClean="0"/>
              <a:t>int</a:t>
            </a:r>
            <a:r>
              <a:rPr lang="en-US" altLang="zh-CN" sz="2800" dirty="0" smtClean="0"/>
              <a:t> main()</a:t>
            </a:r>
            <a:endParaRPr lang="zh-CN" altLang="zh-CN" sz="2800" dirty="0" smtClean="0"/>
          </a:p>
          <a:p>
            <a:pPr>
              <a:lnSpc>
                <a:spcPct val="100000"/>
              </a:lnSpc>
              <a:buFont typeface="Wingdings" pitchFamily="2" charset="2"/>
              <a:buNone/>
            </a:pPr>
            <a:r>
              <a:rPr lang="en-US" altLang="zh-CN" sz="2800" dirty="0" smtClean="0"/>
              <a:t>{ char *string=“I love China!”; </a:t>
            </a:r>
            <a:endParaRPr lang="zh-CN" altLang="zh-CN" sz="2800" dirty="0" smtClean="0"/>
          </a:p>
          <a:p>
            <a:pPr>
              <a:lnSpc>
                <a:spcPct val="100000"/>
              </a:lnSpc>
              <a:buFont typeface="Wingdings" pitchFamily="2" charset="2"/>
              <a:buNone/>
            </a:pPr>
            <a:r>
              <a:rPr lang="en-US" altLang="zh-CN" sz="2800" dirty="0" smtClean="0"/>
              <a:t>   </a:t>
            </a:r>
            <a:r>
              <a:rPr lang="en-US" altLang="zh-CN" sz="2800" dirty="0" err="1" smtClean="0"/>
              <a:t>printf</a:t>
            </a:r>
            <a:r>
              <a:rPr lang="en-US" altLang="zh-CN" sz="2800" dirty="0" smtClean="0"/>
              <a:t>(“%s\</a:t>
            </a:r>
            <a:r>
              <a:rPr lang="en-US" altLang="zh-CN" sz="2800" dirty="0" err="1" smtClean="0"/>
              <a:t>n”,string</a:t>
            </a:r>
            <a:r>
              <a:rPr lang="en-US" altLang="zh-CN" sz="2800" dirty="0" smtClean="0"/>
              <a:t>); </a:t>
            </a:r>
            <a:endParaRPr lang="zh-CN" altLang="zh-CN" sz="2800" dirty="0" smtClean="0"/>
          </a:p>
          <a:p>
            <a:pPr>
              <a:lnSpc>
                <a:spcPct val="100000"/>
              </a:lnSpc>
              <a:buFont typeface="Wingdings" pitchFamily="2" charset="2"/>
              <a:buNone/>
            </a:pPr>
            <a:r>
              <a:rPr lang="en-US" altLang="zh-CN" sz="2800" dirty="0" smtClean="0"/>
              <a:t>   return 0;</a:t>
            </a:r>
            <a:endParaRPr lang="zh-CN" altLang="zh-CN" sz="2800" dirty="0" smtClean="0"/>
          </a:p>
          <a:p>
            <a:pPr>
              <a:lnSpc>
                <a:spcPct val="100000"/>
              </a:lnSpc>
              <a:buFont typeface="Wingdings" pitchFamily="2" charset="2"/>
              <a:buNone/>
            </a:pPr>
            <a:r>
              <a:rPr lang="en-US" altLang="zh-CN" sz="2800" dirty="0" smtClean="0"/>
              <a:t>}</a:t>
            </a:r>
            <a:endParaRPr lang="zh-CN" altLang="zh-CN" sz="2800" dirty="0" smtClean="0"/>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560" y="5887560"/>
            <a:ext cx="35623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p:nvSpPr>
        <p:spPr bwMode="auto">
          <a:xfrm>
            <a:off x="3219029" y="2428396"/>
            <a:ext cx="14287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0000CC"/>
                </a:solidFill>
              </a:rPr>
              <a:t>string</a:t>
            </a:r>
            <a:endParaRPr lang="zh-CN" altLang="en-US" sz="3200" b="1" dirty="0">
              <a:solidFill>
                <a:srgbClr val="0000CC"/>
              </a:solidFill>
            </a:endParaRPr>
          </a:p>
        </p:txBody>
      </p:sp>
      <p:cxnSp>
        <p:nvCxnSpPr>
          <p:cNvPr id="9" name="直接箭头连接符 8"/>
          <p:cNvCxnSpPr>
            <a:cxnSpLocks noChangeShapeType="1"/>
          </p:cNvCxnSpPr>
          <p:nvPr/>
        </p:nvCxnSpPr>
        <p:spPr bwMode="auto">
          <a:xfrm rot="5400000">
            <a:off x="2918321" y="2934809"/>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1" name="圆角矩形标注 10"/>
          <p:cNvSpPr>
            <a:spLocks noChangeArrowheads="1"/>
          </p:cNvSpPr>
          <p:nvPr/>
        </p:nvSpPr>
        <p:spPr bwMode="auto">
          <a:xfrm>
            <a:off x="2040310" y="4744560"/>
            <a:ext cx="5214938" cy="928687"/>
          </a:xfrm>
          <a:prstGeom prst="wedgeRoundRectCallout">
            <a:avLst>
              <a:gd name="adj1" fmla="val -34194"/>
              <a:gd name="adj2" fmla="val -177398"/>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latin typeface="Verdana" panose="020B0604030504040204" pitchFamily="34" charset="0"/>
              </a:rPr>
              <a:t>char *string;                   </a:t>
            </a:r>
            <a:endParaRPr lang="zh-CN" altLang="zh-CN" sz="2800" b="1">
              <a:solidFill>
                <a:srgbClr val="0000CC"/>
              </a:solidFill>
              <a:latin typeface="Verdana" panose="020B0604030504040204" pitchFamily="34" charset="0"/>
            </a:endParaRPr>
          </a:p>
          <a:p>
            <a:pPr eaLnBrk="1" hangingPunct="1"/>
            <a:r>
              <a:rPr lang="en-US" altLang="zh-CN" sz="2800" b="1">
                <a:solidFill>
                  <a:srgbClr val="0000CC"/>
                </a:solidFill>
                <a:latin typeface="Verdana" panose="020B0604030504040204" pitchFamily="34" charset="0"/>
              </a:rPr>
              <a:t>string=” I love China!”; </a:t>
            </a:r>
          </a:p>
        </p:txBody>
      </p:sp>
    </p:spTree>
    <p:extLst>
      <p:ext uri="{BB962C8B-B14F-4D97-AF65-F5344CB8AC3E}">
        <p14:creationId xmlns:p14="http://schemas.microsoft.com/office/powerpoint/2010/main" val="179985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过指针引用字符串</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rPr>
              <a:t>高级语言程序设计</a:t>
            </a:r>
            <a:r>
              <a:rPr kumimoji="0" lang="en-US" altLang="zh-CN" sz="2800" b="0" i="0" u="none" strike="noStrike" kern="1200" cap="none" spc="0" normalizeH="0" baseline="0" noProof="0" dirty="0" smtClean="0">
                <a:ln>
                  <a:noFill/>
                </a:ln>
                <a:solidFill>
                  <a:srgbClr val="FFFFFF"/>
                </a:solidFill>
                <a:effectLst/>
                <a:uLnTx/>
                <a:uFillTx/>
              </a:rPr>
              <a:t>—</a:t>
            </a:r>
            <a:r>
              <a:rPr kumimoji="0" lang="zh-CN" altLang="en-US" sz="2800" b="0" i="0" u="none" strike="noStrike" kern="1200" cap="none" spc="0" normalizeH="0" baseline="0" noProof="0" dirty="0" smtClean="0">
                <a:ln>
                  <a:noFill/>
                </a:ln>
                <a:solidFill>
                  <a:srgbClr val="FFFFFF"/>
                </a:solidFill>
                <a:effectLst/>
                <a:uLnTx/>
                <a:uFillTx/>
              </a:rPr>
              <a:t>指针</a:t>
            </a:r>
            <a:endParaRPr kumimoji="0" lang="zh-CN" altLang="en-US" sz="2800" b="0" i="0" u="none" strike="noStrike" kern="1200" cap="none" spc="0" normalizeH="0" baseline="0" noProof="0" dirty="0">
              <a:ln>
                <a:noFill/>
              </a:ln>
              <a:solidFill>
                <a:srgbClr val="FFFFFF"/>
              </a:solidFill>
              <a:effectLst/>
              <a:uLnTx/>
              <a:uFillTx/>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
        <p:nvSpPr>
          <p:cNvPr id="6" name="内容占位符 2"/>
          <p:cNvSpPr>
            <a:spLocks noGrp="1"/>
          </p:cNvSpPr>
          <p:nvPr>
            <p:ph idx="1"/>
          </p:nvPr>
        </p:nvSpPr>
        <p:spPr>
          <a:xfrm>
            <a:off x="611560" y="1700808"/>
            <a:ext cx="7143750" cy="4157637"/>
          </a:xfrm>
        </p:spPr>
        <p:txBody>
          <a:bodyPr/>
          <a:lstStyle/>
          <a:p>
            <a:pPr>
              <a:lnSpc>
                <a:spcPct val="100000"/>
              </a:lnSpc>
              <a:buFont typeface="Wingdings" pitchFamily="2" charset="2"/>
              <a:buNone/>
            </a:pPr>
            <a:r>
              <a:rPr lang="en-US" altLang="zh-CN" sz="2800" smtClean="0"/>
              <a:t>#include &lt;stdio.h&gt;</a:t>
            </a:r>
            <a:endParaRPr lang="zh-CN" altLang="zh-CN" sz="2800" smtClean="0"/>
          </a:p>
          <a:p>
            <a:pPr>
              <a:lnSpc>
                <a:spcPct val="100000"/>
              </a:lnSpc>
              <a:buFont typeface="Wingdings" pitchFamily="2" charset="2"/>
              <a:buNone/>
            </a:pPr>
            <a:r>
              <a:rPr lang="en-US" altLang="zh-CN" sz="2800" smtClean="0"/>
              <a:t>int main()</a:t>
            </a:r>
            <a:endParaRPr lang="zh-CN" altLang="zh-CN" sz="2800" smtClean="0"/>
          </a:p>
          <a:p>
            <a:pPr>
              <a:lnSpc>
                <a:spcPct val="100000"/>
              </a:lnSpc>
              <a:buFont typeface="Wingdings" pitchFamily="2" charset="2"/>
              <a:buNone/>
            </a:pPr>
            <a:r>
              <a:rPr lang="en-US" altLang="zh-CN" sz="2800" smtClean="0"/>
              <a:t>{ char *string=“I love China!”; </a:t>
            </a:r>
            <a:endParaRPr lang="zh-CN" altLang="zh-CN" sz="2800" smtClean="0"/>
          </a:p>
          <a:p>
            <a:pPr>
              <a:lnSpc>
                <a:spcPct val="100000"/>
              </a:lnSpc>
              <a:buFont typeface="Wingdings" pitchFamily="2" charset="2"/>
              <a:buNone/>
            </a:pPr>
            <a:r>
              <a:rPr lang="en-US" altLang="zh-CN" sz="2800" smtClean="0"/>
              <a:t>   printf(“%s\n”,string);</a:t>
            </a:r>
          </a:p>
          <a:p>
            <a:pPr>
              <a:lnSpc>
                <a:spcPct val="100000"/>
              </a:lnSpc>
              <a:buFont typeface="Wingdings" pitchFamily="2" charset="2"/>
              <a:buNone/>
            </a:pPr>
            <a:r>
              <a:rPr lang="en-US" altLang="zh-CN" sz="2800" smtClean="0"/>
              <a:t>   </a:t>
            </a:r>
            <a:r>
              <a:rPr lang="en-US" altLang="zh-CN" sz="2800" smtClean="0">
                <a:solidFill>
                  <a:srgbClr val="9D138D"/>
                </a:solidFill>
              </a:rPr>
              <a:t>string=”I am a student.”;</a:t>
            </a:r>
          </a:p>
          <a:p>
            <a:pPr>
              <a:lnSpc>
                <a:spcPct val="100000"/>
              </a:lnSpc>
              <a:buFont typeface="Wingdings" pitchFamily="2" charset="2"/>
              <a:buNone/>
            </a:pPr>
            <a:r>
              <a:rPr lang="en-US" altLang="zh-CN" sz="2800" smtClean="0">
                <a:solidFill>
                  <a:srgbClr val="9D138D"/>
                </a:solidFill>
              </a:rPr>
              <a:t>   printf(“%s\n”,string);</a:t>
            </a:r>
            <a:endParaRPr lang="zh-CN" altLang="zh-CN" sz="2800" smtClean="0">
              <a:solidFill>
                <a:srgbClr val="9D138D"/>
              </a:solidFill>
            </a:endParaRPr>
          </a:p>
          <a:p>
            <a:pPr>
              <a:lnSpc>
                <a:spcPct val="100000"/>
              </a:lnSpc>
              <a:buFont typeface="Wingdings" pitchFamily="2" charset="2"/>
              <a:buNone/>
            </a:pPr>
            <a:r>
              <a:rPr lang="en-US" altLang="zh-CN" sz="2800" smtClean="0"/>
              <a:t>   return 0;</a:t>
            </a:r>
            <a:endParaRPr lang="zh-CN" altLang="zh-CN" sz="2800" smtClean="0"/>
          </a:p>
          <a:p>
            <a:pPr>
              <a:lnSpc>
                <a:spcPct val="100000"/>
              </a:lnSpc>
              <a:buFont typeface="Wingdings" pitchFamily="2" charset="2"/>
              <a:buNone/>
            </a:pPr>
            <a:r>
              <a:rPr lang="en-US" altLang="zh-CN" sz="2800" smtClean="0"/>
              <a:t>}</a:t>
            </a:r>
            <a:endParaRPr lang="zh-CN" altLang="zh-CN" sz="2800" smtClean="0"/>
          </a:p>
        </p:txBody>
      </p:sp>
      <p:sp>
        <p:nvSpPr>
          <p:cNvPr id="7" name="TextBox 7"/>
          <p:cNvSpPr txBox="1">
            <a:spLocks noChangeArrowheads="1"/>
          </p:cNvSpPr>
          <p:nvPr/>
        </p:nvSpPr>
        <p:spPr bwMode="auto">
          <a:xfrm>
            <a:off x="2826123" y="2056408"/>
            <a:ext cx="14287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0000CC"/>
                </a:solidFill>
              </a:rPr>
              <a:t>string</a:t>
            </a:r>
            <a:endParaRPr lang="zh-CN" altLang="en-US" sz="3200" b="1">
              <a:solidFill>
                <a:srgbClr val="0000CC"/>
              </a:solidFill>
            </a:endParaRPr>
          </a:p>
        </p:txBody>
      </p:sp>
      <p:cxnSp>
        <p:nvCxnSpPr>
          <p:cNvPr id="8" name="直接箭头连接符 8"/>
          <p:cNvCxnSpPr>
            <a:cxnSpLocks noChangeShapeType="1"/>
          </p:cNvCxnSpPr>
          <p:nvPr/>
        </p:nvCxnSpPr>
        <p:spPr bwMode="auto">
          <a:xfrm flipH="1">
            <a:off x="4110410" y="2343745"/>
            <a:ext cx="1588" cy="42862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4260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linds(horizontal)">
                                      <p:cBhvr>
                                        <p:cTn id="1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7273</TotalTime>
  <Words>4393</Words>
  <Application>Microsoft Office PowerPoint</Application>
  <PresentationFormat>全屏显示(4:3)</PresentationFormat>
  <Paragraphs>686</Paragraphs>
  <Slides>73</Slides>
  <Notes>69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73</vt:i4>
      </vt:variant>
    </vt:vector>
  </HeadingPairs>
  <TitlesOfParts>
    <vt:vector size="83" baseType="lpstr">
      <vt:lpstr>等线</vt:lpstr>
      <vt:lpstr>华文行楷</vt:lpstr>
      <vt:lpstr>华文楷体</vt:lpstr>
      <vt:lpstr>楷体_GB2312</vt:lpstr>
      <vt:lpstr>宋体</vt:lpstr>
      <vt:lpstr>Arial</vt:lpstr>
      <vt:lpstr>Times New Roman</vt:lpstr>
      <vt:lpstr>Verdana</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475</cp:revision>
  <dcterms:created xsi:type="dcterms:W3CDTF">2014-03-21T03:02:44Z</dcterms:created>
  <dcterms:modified xsi:type="dcterms:W3CDTF">2018-11-12T00:56:30Z</dcterms:modified>
</cp:coreProperties>
</file>