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85" r:id="rId3"/>
    <p:sldId id="674" r:id="rId4"/>
    <p:sldId id="1270" r:id="rId5"/>
    <p:sldId id="1272" r:id="rId6"/>
    <p:sldId id="1273" r:id="rId7"/>
    <p:sldId id="1274" r:id="rId8"/>
    <p:sldId id="1313" r:id="rId9"/>
    <p:sldId id="1275" r:id="rId10"/>
    <p:sldId id="1277" r:id="rId11"/>
    <p:sldId id="1276" r:id="rId12"/>
    <p:sldId id="1278" r:id="rId13"/>
    <p:sldId id="1279" r:id="rId14"/>
    <p:sldId id="1280" r:id="rId15"/>
    <p:sldId id="1281" r:id="rId16"/>
    <p:sldId id="1312" r:id="rId17"/>
    <p:sldId id="1282" r:id="rId18"/>
    <p:sldId id="1283" r:id="rId19"/>
    <p:sldId id="1284" r:id="rId20"/>
    <p:sldId id="1285" r:id="rId21"/>
    <p:sldId id="1286" r:id="rId22"/>
    <p:sldId id="1287" r:id="rId23"/>
    <p:sldId id="1288" r:id="rId24"/>
    <p:sldId id="1314" r:id="rId25"/>
    <p:sldId id="1315" r:id="rId26"/>
    <p:sldId id="1316" r:id="rId27"/>
    <p:sldId id="1289" r:id="rId28"/>
    <p:sldId id="1290" r:id="rId29"/>
    <p:sldId id="1291" r:id="rId30"/>
    <p:sldId id="1292" r:id="rId31"/>
    <p:sldId id="1293" r:id="rId32"/>
    <p:sldId id="1294" r:id="rId33"/>
    <p:sldId id="1295" r:id="rId34"/>
    <p:sldId id="1297" r:id="rId35"/>
    <p:sldId id="1299" r:id="rId36"/>
    <p:sldId id="1298" r:id="rId37"/>
    <p:sldId id="1300" r:id="rId38"/>
    <p:sldId id="1301" r:id="rId39"/>
    <p:sldId id="1302" r:id="rId40"/>
    <p:sldId id="1303" r:id="rId41"/>
    <p:sldId id="1304" r:id="rId42"/>
    <p:sldId id="1305" r:id="rId43"/>
    <p:sldId id="1306" r:id="rId44"/>
    <p:sldId id="1307" r:id="rId45"/>
    <p:sldId id="1308" r:id="rId46"/>
    <p:sldId id="1317" r:id="rId47"/>
    <p:sldId id="1318" r:id="rId48"/>
    <p:sldId id="1319" r:id="rId49"/>
    <p:sldId id="1309" r:id="rId50"/>
    <p:sldId id="1310" r:id="rId51"/>
    <p:sldId id="1311"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004181"/>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autoAdjust="0"/>
    <p:restoredTop sz="94042" autoAdjust="0"/>
  </p:normalViewPr>
  <p:slideViewPr>
    <p:cSldViewPr>
      <p:cViewPr varScale="1">
        <p:scale>
          <a:sx n="104" d="100"/>
          <a:sy n="104" d="100"/>
        </p:scale>
        <p:origin x="20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83753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4642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49587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6492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07165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1165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80566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92418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27008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439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98930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36929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58897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13237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70182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20539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77090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3246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025442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4349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3081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49834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00892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08077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04206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713909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19988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87153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9952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73174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37534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524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066523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3849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32980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9312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44120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32573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735978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68926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39966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875132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3697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79482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30772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45116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08639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4229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982369" y="4011285"/>
            <a:ext cx="1928733"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指针</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
        <p:nvSpPr>
          <p:cNvPr id="6" name="内容占位符 2"/>
          <p:cNvSpPr>
            <a:spLocks noGrp="1"/>
          </p:cNvSpPr>
          <p:nvPr>
            <p:ph idx="1"/>
          </p:nvPr>
        </p:nvSpPr>
        <p:spPr>
          <a:xfrm>
            <a:off x="417240" y="1958351"/>
            <a:ext cx="8153400" cy="4286873"/>
          </a:xfrm>
        </p:spPr>
        <p:txBody>
          <a:bodyPr/>
          <a:lstStyle/>
          <a:p>
            <a:pPr algn="just">
              <a:lnSpc>
                <a:spcPct val="150000"/>
              </a:lnSpc>
            </a:pPr>
            <a:r>
              <a:rPr lang="zh-CN" altLang="zh-CN" sz="2800" dirty="0" smtClean="0">
                <a:latin typeface="华文楷体" panose="02010600040101010101" pitchFamily="2" charset="-122"/>
                <a:ea typeface="华文楷体" panose="02010600040101010101" pitchFamily="2" charset="-122"/>
              </a:rPr>
              <a:t>为了表示将数值３送到变量中，可以有两种表达方法：</a:t>
            </a:r>
          </a:p>
          <a:p>
            <a:pPr algn="just">
              <a:lnSpc>
                <a:spcPct val="150000"/>
              </a:lnSpc>
              <a:buFont typeface="Wingdings" pitchFamily="2" charset="2"/>
              <a:buNone/>
            </a:pPr>
            <a:r>
              <a:rPr lang="en-US" altLang="zh-CN" sz="2800" dirty="0" smtClean="0">
                <a:latin typeface="华文楷体" panose="02010600040101010101" pitchFamily="2" charset="-122"/>
                <a:ea typeface="华文楷体" panose="02010600040101010101" pitchFamily="2" charset="-122"/>
              </a:rPr>
              <a:t>(1) </a:t>
            </a:r>
            <a:r>
              <a:rPr lang="zh-CN" altLang="zh-CN" sz="2800" dirty="0" smtClean="0">
                <a:latin typeface="华文楷体" panose="02010600040101010101" pitchFamily="2" charset="-122"/>
                <a:ea typeface="华文楷体" panose="02010600040101010101" pitchFamily="2" charset="-122"/>
              </a:rPr>
              <a:t>将</a:t>
            </a:r>
            <a:r>
              <a:rPr lang="en-US" altLang="zh-CN" sz="2800" dirty="0" smtClean="0">
                <a:latin typeface="华文楷体" panose="02010600040101010101" pitchFamily="2" charset="-122"/>
                <a:ea typeface="华文楷体" panose="02010600040101010101" pitchFamily="2" charset="-122"/>
              </a:rPr>
              <a:t>3</a:t>
            </a:r>
            <a:r>
              <a:rPr lang="zh-CN" altLang="zh-CN" sz="2800" dirty="0" smtClean="0">
                <a:latin typeface="华文楷体" panose="02010600040101010101" pitchFamily="2" charset="-122"/>
                <a:ea typeface="华文楷体" panose="02010600040101010101" pitchFamily="2" charset="-122"/>
              </a:rPr>
              <a:t>直接送到变量</a:t>
            </a:r>
            <a:r>
              <a:rPr lang="en-US" altLang="zh-CN" sz="2800" dirty="0" err="1" smtClean="0">
                <a:latin typeface="华文楷体" panose="02010600040101010101" pitchFamily="2" charset="-122"/>
                <a:ea typeface="华文楷体" panose="02010600040101010101" pitchFamily="2" charset="-122"/>
              </a:rPr>
              <a:t>i</a:t>
            </a:r>
            <a:r>
              <a:rPr lang="zh-CN" altLang="zh-CN" sz="2800" dirty="0" smtClean="0">
                <a:latin typeface="华文楷体" panose="02010600040101010101" pitchFamily="2" charset="-122"/>
                <a:ea typeface="华文楷体" panose="02010600040101010101" pitchFamily="2" charset="-122"/>
              </a:rPr>
              <a:t>所标识的单元中，例如：</a:t>
            </a:r>
            <a:r>
              <a:rPr lang="en-US" altLang="zh-CN" sz="2800" dirty="0" err="1" smtClean="0">
                <a:latin typeface="华文楷体" panose="02010600040101010101" pitchFamily="2" charset="-122"/>
                <a:ea typeface="华文楷体" panose="02010600040101010101" pitchFamily="2" charset="-122"/>
              </a:rPr>
              <a:t>i</a:t>
            </a:r>
            <a:r>
              <a:rPr lang="en-US" altLang="zh-CN" sz="2800" dirty="0" smtClean="0">
                <a:latin typeface="华文楷体" panose="02010600040101010101" pitchFamily="2" charset="-122"/>
                <a:ea typeface="华文楷体" panose="02010600040101010101" pitchFamily="2" charset="-122"/>
              </a:rPr>
              <a:t>=3; </a:t>
            </a:r>
            <a:endParaRPr lang="zh-CN" altLang="zh-CN" sz="2800" dirty="0" smtClean="0">
              <a:latin typeface="华文楷体" panose="02010600040101010101" pitchFamily="2" charset="-122"/>
              <a:ea typeface="华文楷体" panose="02010600040101010101" pitchFamily="2" charset="-122"/>
            </a:endParaRPr>
          </a:p>
          <a:p>
            <a:pPr algn="just">
              <a:lnSpc>
                <a:spcPct val="150000"/>
              </a:lnSpc>
              <a:buFont typeface="Wingdings" pitchFamily="2" charset="2"/>
              <a:buNone/>
            </a:pPr>
            <a:r>
              <a:rPr lang="en-US" altLang="zh-CN" sz="2800" dirty="0" smtClean="0">
                <a:latin typeface="华文楷体" panose="02010600040101010101" pitchFamily="2" charset="-122"/>
                <a:ea typeface="华文楷体" panose="02010600040101010101" pitchFamily="2" charset="-122"/>
              </a:rPr>
              <a:t>(2) </a:t>
            </a:r>
            <a:r>
              <a:rPr lang="zh-CN" altLang="zh-CN" sz="2800" dirty="0" smtClean="0">
                <a:latin typeface="华文楷体" panose="02010600040101010101" pitchFamily="2" charset="-122"/>
                <a:ea typeface="华文楷体" panose="02010600040101010101" pitchFamily="2" charset="-122"/>
              </a:rPr>
              <a:t>将</a:t>
            </a:r>
            <a:r>
              <a:rPr lang="en-US" altLang="zh-CN" sz="2800" dirty="0" smtClean="0">
                <a:latin typeface="华文楷体" panose="02010600040101010101" pitchFamily="2" charset="-122"/>
                <a:ea typeface="华文楷体" panose="02010600040101010101" pitchFamily="2" charset="-122"/>
              </a:rPr>
              <a:t>3</a:t>
            </a:r>
            <a:r>
              <a:rPr lang="zh-CN" altLang="zh-CN" sz="2800" dirty="0" smtClean="0">
                <a:latin typeface="华文楷体" panose="02010600040101010101" pitchFamily="2" charset="-122"/>
                <a:ea typeface="华文楷体" panose="02010600040101010101" pitchFamily="2" charset="-122"/>
              </a:rPr>
              <a:t>送到变量</a:t>
            </a:r>
            <a:r>
              <a:rPr lang="en-US" altLang="zh-CN" sz="2800" dirty="0" err="1" smtClean="0">
                <a:latin typeface="华文楷体" panose="02010600040101010101" pitchFamily="2" charset="-122"/>
                <a:ea typeface="华文楷体" panose="02010600040101010101" pitchFamily="2" charset="-122"/>
              </a:rPr>
              <a:t>i_pointer</a:t>
            </a:r>
            <a:r>
              <a:rPr lang="zh-CN" altLang="zh-CN" sz="2800" dirty="0" smtClean="0">
                <a:latin typeface="华文楷体" panose="02010600040101010101" pitchFamily="2" charset="-122"/>
                <a:ea typeface="华文楷体" panose="02010600040101010101" pitchFamily="2" charset="-122"/>
              </a:rPr>
              <a:t>所</a:t>
            </a:r>
            <a:r>
              <a:rPr lang="zh-CN" altLang="zh-CN" sz="2800" b="1" dirty="0" smtClean="0">
                <a:solidFill>
                  <a:srgbClr val="C00000"/>
                </a:solidFill>
                <a:latin typeface="华文楷体" panose="02010600040101010101" pitchFamily="2" charset="-122"/>
                <a:ea typeface="华文楷体" panose="02010600040101010101" pitchFamily="2" charset="-122"/>
              </a:rPr>
              <a:t>指向</a:t>
            </a:r>
            <a:r>
              <a:rPr lang="zh-CN" altLang="zh-CN" sz="2800" dirty="0" smtClean="0">
                <a:latin typeface="华文楷体" panose="02010600040101010101" pitchFamily="2" charset="-122"/>
                <a:ea typeface="华文楷体" panose="02010600040101010101" pitchFamily="2" charset="-122"/>
              </a:rPr>
              <a:t>的单元（即变量</a:t>
            </a:r>
            <a:r>
              <a:rPr lang="en-US" altLang="zh-CN" sz="2800" dirty="0" err="1" smtClean="0">
                <a:latin typeface="华文楷体" panose="02010600040101010101" pitchFamily="2" charset="-122"/>
                <a:ea typeface="华文楷体" panose="02010600040101010101" pitchFamily="2" charset="-122"/>
              </a:rPr>
              <a:t>i</a:t>
            </a:r>
            <a:r>
              <a:rPr lang="zh-CN" altLang="zh-CN" sz="2800" dirty="0" smtClean="0">
                <a:latin typeface="华文楷体" panose="02010600040101010101" pitchFamily="2" charset="-122"/>
                <a:ea typeface="华文楷体" panose="02010600040101010101" pitchFamily="2" charset="-122"/>
              </a:rPr>
              <a:t>的存储单元），例如：</a:t>
            </a:r>
            <a:r>
              <a:rPr lang="en-US" altLang="zh-CN" sz="2800" dirty="0" smtClean="0">
                <a:latin typeface="华文楷体" panose="02010600040101010101" pitchFamily="2" charset="-122"/>
                <a:ea typeface="华文楷体" panose="02010600040101010101" pitchFamily="2" charset="-122"/>
              </a:rPr>
              <a:t>*</a:t>
            </a:r>
            <a:r>
              <a:rPr lang="en-US" altLang="zh-CN" sz="2800" dirty="0" err="1" smtClean="0">
                <a:latin typeface="华文楷体" panose="02010600040101010101" pitchFamily="2" charset="-122"/>
                <a:ea typeface="华文楷体" panose="02010600040101010101" pitchFamily="2" charset="-122"/>
              </a:rPr>
              <a:t>i_pointer</a:t>
            </a:r>
            <a:r>
              <a:rPr lang="en-US" altLang="zh-CN" sz="2800" dirty="0" smtClean="0">
                <a:latin typeface="华文楷体" panose="02010600040101010101" pitchFamily="2" charset="-122"/>
                <a:ea typeface="华文楷体" panose="02010600040101010101" pitchFamily="2" charset="-122"/>
              </a:rPr>
              <a:t>=3; </a:t>
            </a:r>
            <a:r>
              <a:rPr lang="zh-CN" altLang="zh-CN" sz="2800" dirty="0" smtClean="0">
                <a:latin typeface="华文楷体" panose="02010600040101010101" pitchFamily="2" charset="-122"/>
                <a:ea typeface="华文楷体" panose="02010600040101010101" pitchFamily="2" charset="-122"/>
              </a:rPr>
              <a:t>其中</a:t>
            </a:r>
            <a:r>
              <a:rPr lang="en-US" altLang="zh-CN" sz="2800" dirty="0" smtClean="0">
                <a:latin typeface="华文楷体" panose="02010600040101010101" pitchFamily="2" charset="-122"/>
                <a:ea typeface="华文楷体" panose="02010600040101010101" pitchFamily="2" charset="-122"/>
              </a:rPr>
              <a:t>*</a:t>
            </a:r>
            <a:r>
              <a:rPr lang="en-US" altLang="zh-CN" sz="2800" dirty="0" err="1" smtClean="0">
                <a:latin typeface="华文楷体" panose="02010600040101010101" pitchFamily="2" charset="-122"/>
                <a:ea typeface="华文楷体" panose="02010600040101010101" pitchFamily="2" charset="-122"/>
              </a:rPr>
              <a:t>i_pointer</a:t>
            </a:r>
            <a:r>
              <a:rPr lang="zh-CN" altLang="zh-CN" sz="2800" dirty="0" smtClean="0">
                <a:latin typeface="华文楷体" panose="02010600040101010101" pitchFamily="2" charset="-122"/>
                <a:ea typeface="华文楷体" panose="02010600040101010101" pitchFamily="2" charset="-122"/>
              </a:rPr>
              <a:t>表示</a:t>
            </a:r>
            <a:r>
              <a:rPr lang="en-US" altLang="zh-CN" sz="2800" dirty="0" err="1" smtClean="0">
                <a:latin typeface="华文楷体" panose="02010600040101010101" pitchFamily="2" charset="-122"/>
                <a:ea typeface="华文楷体" panose="02010600040101010101" pitchFamily="2" charset="-122"/>
              </a:rPr>
              <a:t>i_pointer</a:t>
            </a:r>
            <a:r>
              <a:rPr lang="zh-CN" altLang="zh-CN" sz="2800" dirty="0" smtClean="0">
                <a:latin typeface="华文楷体" panose="02010600040101010101" pitchFamily="2" charset="-122"/>
                <a:ea typeface="华文楷体" panose="02010600040101010101" pitchFamily="2" charset="-122"/>
              </a:rPr>
              <a:t>指向的对象</a:t>
            </a:r>
            <a:r>
              <a:rPr lang="zh-CN" altLang="en-US" sz="2800" dirty="0">
                <a:latin typeface="华文楷体" panose="02010600040101010101" pitchFamily="2" charset="-122"/>
                <a:ea typeface="华文楷体" panose="02010600040101010101" pitchFamily="2" charset="-122"/>
              </a:rPr>
              <a:t>。</a:t>
            </a:r>
            <a:endParaRPr lang="zh-CN" altLang="en-US" sz="28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2912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
        <p:nvSpPr>
          <p:cNvPr id="6" name="矩形 5"/>
          <p:cNvSpPr>
            <a:spLocks noChangeArrowheads="1"/>
          </p:cNvSpPr>
          <p:nvPr/>
        </p:nvSpPr>
        <p:spPr bwMode="auto">
          <a:xfrm>
            <a:off x="5070575" y="2565243"/>
            <a:ext cx="857250" cy="785813"/>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Box 6"/>
          <p:cNvSpPr txBox="1">
            <a:spLocks noChangeArrowheads="1"/>
          </p:cNvSpPr>
          <p:nvPr/>
        </p:nvSpPr>
        <p:spPr bwMode="auto">
          <a:xfrm>
            <a:off x="5356325" y="199374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i</a:t>
            </a:r>
            <a:endParaRPr lang="zh-CN" altLang="en-US" sz="3200" b="1"/>
          </a:p>
        </p:txBody>
      </p:sp>
      <p:sp>
        <p:nvSpPr>
          <p:cNvPr id="8" name="TextBox 7"/>
          <p:cNvSpPr txBox="1">
            <a:spLocks noChangeArrowheads="1"/>
          </p:cNvSpPr>
          <p:nvPr/>
        </p:nvSpPr>
        <p:spPr bwMode="auto">
          <a:xfrm>
            <a:off x="4927700" y="3422493"/>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2000</a:t>
            </a:r>
            <a:endParaRPr lang="zh-CN" altLang="en-US" sz="3200" b="1"/>
          </a:p>
        </p:txBody>
      </p:sp>
      <p:sp>
        <p:nvSpPr>
          <p:cNvPr id="9" name="TextBox 8"/>
          <p:cNvSpPr txBox="1">
            <a:spLocks noChangeArrowheads="1"/>
          </p:cNvSpPr>
          <p:nvPr/>
        </p:nvSpPr>
        <p:spPr bwMode="auto">
          <a:xfrm>
            <a:off x="7070825" y="269541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3</a:t>
            </a:r>
            <a:endParaRPr lang="zh-CN" altLang="en-US" sz="3200" b="1"/>
          </a:p>
        </p:txBody>
      </p:sp>
      <p:sp>
        <p:nvSpPr>
          <p:cNvPr id="11" name="矩形 10"/>
          <p:cNvSpPr>
            <a:spLocks noChangeArrowheads="1"/>
          </p:cNvSpPr>
          <p:nvPr/>
        </p:nvSpPr>
        <p:spPr bwMode="auto">
          <a:xfrm>
            <a:off x="4249043" y="4710217"/>
            <a:ext cx="1000125" cy="785813"/>
          </a:xfrm>
          <a:prstGeom prst="rect">
            <a:avLst/>
          </a:prstGeom>
          <a:solidFill>
            <a:schemeClr val="accent1"/>
          </a:solidFill>
          <a:ln w="38100" algn="ctr">
            <a:solidFill>
              <a:schemeClr val="tx1"/>
            </a:solidFill>
            <a:miter lim="800000"/>
            <a:headEnd/>
            <a:tailEnd/>
          </a:ln>
        </p:spPr>
        <p:txBody>
          <a:bodyPr wrap="none" tIns="180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2000</a:t>
            </a:r>
            <a:endParaRPr lang="zh-CN" altLang="en-US" sz="2800" b="1"/>
          </a:p>
        </p:txBody>
      </p:sp>
      <p:sp>
        <p:nvSpPr>
          <p:cNvPr id="12" name="TextBox 12"/>
          <p:cNvSpPr txBox="1">
            <a:spLocks noChangeArrowheads="1"/>
          </p:cNvSpPr>
          <p:nvPr/>
        </p:nvSpPr>
        <p:spPr bwMode="auto">
          <a:xfrm>
            <a:off x="3748980" y="4138717"/>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i_pointer</a:t>
            </a:r>
            <a:endParaRPr lang="zh-CN" altLang="en-US" sz="3200" b="1"/>
          </a:p>
        </p:txBody>
      </p:sp>
      <p:sp>
        <p:nvSpPr>
          <p:cNvPr id="14" name="矩形 13"/>
          <p:cNvSpPr>
            <a:spLocks noChangeArrowheads="1"/>
          </p:cNvSpPr>
          <p:nvPr/>
        </p:nvSpPr>
        <p:spPr bwMode="auto">
          <a:xfrm>
            <a:off x="6463605" y="4710217"/>
            <a:ext cx="857250" cy="785813"/>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TextBox 17"/>
          <p:cNvSpPr txBox="1">
            <a:spLocks noChangeArrowheads="1"/>
          </p:cNvSpPr>
          <p:nvPr/>
        </p:nvSpPr>
        <p:spPr bwMode="auto">
          <a:xfrm>
            <a:off x="5892105" y="4138717"/>
            <a:ext cx="2214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*i_pointer</a:t>
            </a:r>
            <a:endParaRPr lang="zh-CN" altLang="en-US" sz="3200" b="1"/>
          </a:p>
        </p:txBody>
      </p:sp>
      <p:sp>
        <p:nvSpPr>
          <p:cNvPr id="16" name="TextBox 18"/>
          <p:cNvSpPr txBox="1">
            <a:spLocks noChangeArrowheads="1"/>
          </p:cNvSpPr>
          <p:nvPr/>
        </p:nvSpPr>
        <p:spPr bwMode="auto">
          <a:xfrm>
            <a:off x="6320730" y="5567467"/>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2000</a:t>
            </a:r>
            <a:endParaRPr lang="zh-CN" altLang="en-US" sz="3200" b="1"/>
          </a:p>
        </p:txBody>
      </p:sp>
      <p:sp>
        <p:nvSpPr>
          <p:cNvPr id="17" name="TextBox 19"/>
          <p:cNvSpPr txBox="1">
            <a:spLocks noChangeArrowheads="1"/>
          </p:cNvSpPr>
          <p:nvPr/>
        </p:nvSpPr>
        <p:spPr bwMode="auto">
          <a:xfrm>
            <a:off x="8392418" y="4840392"/>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3</a:t>
            </a:r>
            <a:endParaRPr lang="zh-CN" altLang="en-US" sz="3200" b="1"/>
          </a:p>
        </p:txBody>
      </p:sp>
      <p:cxnSp>
        <p:nvCxnSpPr>
          <p:cNvPr id="18" name="直接箭头连接符 17"/>
          <p:cNvCxnSpPr>
            <a:cxnSpLocks noChangeShapeType="1"/>
            <a:stCxn id="11" idx="3"/>
            <a:endCxn id="14" idx="1"/>
          </p:cNvCxnSpPr>
          <p:nvPr/>
        </p:nvCxnSpPr>
        <p:spPr bwMode="auto">
          <a:xfrm>
            <a:off x="5249168" y="5103917"/>
            <a:ext cx="1214437"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pic>
        <p:nvPicPr>
          <p:cNvPr id="1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887" y="2636681"/>
            <a:ext cx="9525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293" y="4781655"/>
            <a:ext cx="9525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横卷形 20"/>
          <p:cNvSpPr>
            <a:spLocks noChangeArrowheads="1"/>
          </p:cNvSpPr>
          <p:nvPr/>
        </p:nvSpPr>
        <p:spPr bwMode="auto">
          <a:xfrm>
            <a:off x="855762" y="2493806"/>
            <a:ext cx="2357438" cy="785812"/>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FF0000"/>
                </a:solidFill>
              </a:rPr>
              <a:t>直接存取</a:t>
            </a:r>
          </a:p>
        </p:txBody>
      </p:sp>
      <p:sp>
        <p:nvSpPr>
          <p:cNvPr id="22" name="横卷形 21"/>
          <p:cNvSpPr>
            <a:spLocks noChangeArrowheads="1"/>
          </p:cNvSpPr>
          <p:nvPr/>
        </p:nvSpPr>
        <p:spPr bwMode="auto">
          <a:xfrm>
            <a:off x="891480" y="4424467"/>
            <a:ext cx="2357438" cy="785813"/>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FF0000"/>
                </a:solidFill>
              </a:rPr>
              <a:t>间接存取</a:t>
            </a:r>
          </a:p>
        </p:txBody>
      </p:sp>
    </p:spTree>
    <p:extLst>
      <p:ext uri="{BB962C8B-B14F-4D97-AF65-F5344CB8AC3E}">
        <p14:creationId xmlns:p14="http://schemas.microsoft.com/office/powerpoint/2010/main" val="99479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par>
                          <p:cTn id="26" fill="hold">
                            <p:stCondLst>
                              <p:cond delay="500"/>
                            </p:stCondLst>
                            <p:childTnLst>
                              <p:par>
                                <p:cTn id="27" presetID="12" presetClass="entr" presetSubtype="2"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slide(fromRigh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slide(fromLeft)">
                                      <p:cBhvr>
                                        <p:cTn id="47" dur="500"/>
                                        <p:tgtEl>
                                          <p:spTgt spid="18"/>
                                        </p:tgtEl>
                                      </p:cBhvr>
                                    </p:animEffect>
                                  </p:childTnLst>
                                </p:cTn>
                              </p:par>
                            </p:childTnLst>
                          </p:cTn>
                        </p:par>
                        <p:par>
                          <p:cTn id="48" fill="hold">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linds(horizontal)">
                                      <p:cBhvr>
                                        <p:cTn id="51" dur="500"/>
                                        <p:tgtEl>
                                          <p:spTgt spid="15"/>
                                        </p:tgtEl>
                                      </p:cBhvr>
                                    </p:animEffect>
                                  </p:childTnLst>
                                </p:cTn>
                              </p:par>
                            </p:childTnLst>
                          </p:cTn>
                        </p:par>
                        <p:par>
                          <p:cTn id="52" fill="hold">
                            <p:stCondLst>
                              <p:cond delay="1000"/>
                            </p:stCondLst>
                            <p:childTnLst>
                              <p:par>
                                <p:cTn id="53" presetID="3" presetClass="entr" presetSubtype="1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linds(horizontal)">
                                      <p:cBhvr>
                                        <p:cTn id="55" dur="500"/>
                                        <p:tgtEl>
                                          <p:spTgt spid="14"/>
                                        </p:tgtEl>
                                      </p:cBhvr>
                                    </p:animEffect>
                                  </p:childTnLst>
                                </p:cTn>
                              </p:par>
                            </p:childTnLst>
                          </p:cTn>
                        </p:par>
                        <p:par>
                          <p:cTn id="56" fill="hold">
                            <p:stCondLst>
                              <p:cond delay="1500"/>
                            </p:stCondLst>
                            <p:childTnLst>
                              <p:par>
                                <p:cTn id="57" presetID="3" presetClass="entr" presetSubtype="1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linds(horizont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linds(horizontal)">
                                      <p:cBhvr>
                                        <p:cTn id="64" dur="500"/>
                                        <p:tgtEl>
                                          <p:spTgt spid="17"/>
                                        </p:tgtEl>
                                      </p:cBhvr>
                                    </p:animEffect>
                                  </p:childTnLst>
                                </p:cTn>
                              </p:par>
                            </p:childTnLst>
                          </p:cTn>
                        </p:par>
                        <p:par>
                          <p:cTn id="65" fill="hold">
                            <p:stCondLst>
                              <p:cond delay="500"/>
                            </p:stCondLst>
                            <p:childTnLst>
                              <p:par>
                                <p:cTn id="66" presetID="12" presetClass="entr" presetSubtype="2" fill="hold"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slide(fromRight)">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1" grpId="0" animBg="1"/>
      <p:bldP spid="12" grpId="0"/>
      <p:bldP spid="14" grpId="0" animBg="1"/>
      <p:bldP spid="15" grpId="0"/>
      <p:bldP spid="16" grpId="0"/>
      <p:bldP spid="17" grpId="0"/>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
        <p:nvSpPr>
          <p:cNvPr id="6" name="内容占位符 2"/>
          <p:cNvSpPr>
            <a:spLocks noGrp="1"/>
          </p:cNvSpPr>
          <p:nvPr>
            <p:ph idx="1"/>
          </p:nvPr>
        </p:nvSpPr>
        <p:spPr>
          <a:xfrm>
            <a:off x="417240" y="2132856"/>
            <a:ext cx="8153400" cy="3429000"/>
          </a:xfrm>
        </p:spPr>
        <p:txBody>
          <a:bodyPr/>
          <a:lstStyle/>
          <a:p>
            <a:pPr algn="just">
              <a:lnSpc>
                <a:spcPct val="150000"/>
              </a:lnSpc>
            </a:pPr>
            <a:r>
              <a:rPr lang="zh-CN" altLang="zh-CN" dirty="0" smtClean="0">
                <a:solidFill>
                  <a:srgbClr val="C00000"/>
                </a:solidFill>
                <a:latin typeface="华文楷体" panose="02010600040101010101" pitchFamily="2" charset="-122"/>
                <a:ea typeface="华文楷体" panose="02010600040101010101" pitchFamily="2" charset="-122"/>
              </a:rPr>
              <a:t>指向</a:t>
            </a:r>
            <a:r>
              <a:rPr lang="zh-CN" altLang="zh-CN" dirty="0" smtClean="0">
                <a:latin typeface="华文楷体" panose="02010600040101010101" pitchFamily="2" charset="-122"/>
                <a:ea typeface="华文楷体" panose="02010600040101010101" pitchFamily="2" charset="-122"/>
              </a:rPr>
              <a:t>就是通过地址来体现的</a:t>
            </a:r>
            <a:endParaRPr lang="en-US" altLang="zh-CN" dirty="0" smtClean="0">
              <a:latin typeface="华文楷体" panose="02010600040101010101" pitchFamily="2" charset="-122"/>
              <a:ea typeface="华文楷体" panose="02010600040101010101" pitchFamily="2" charset="-122"/>
            </a:endParaRPr>
          </a:p>
          <a:p>
            <a:pPr lvl="1" algn="just">
              <a:lnSpc>
                <a:spcPct val="150000"/>
              </a:lnSpc>
            </a:pPr>
            <a:r>
              <a:rPr lang="zh-CN" altLang="zh-CN" dirty="0" smtClean="0">
                <a:latin typeface="华文楷体" panose="02010600040101010101" pitchFamily="2" charset="-122"/>
                <a:ea typeface="华文楷体" panose="02010600040101010101" pitchFamily="2" charset="-122"/>
              </a:rPr>
              <a:t>假设</a:t>
            </a:r>
            <a:r>
              <a:rPr lang="en-US" altLang="zh-CN" dirty="0" err="1" smtClean="0">
                <a:latin typeface="华文楷体" panose="02010600040101010101" pitchFamily="2" charset="-122"/>
                <a:ea typeface="华文楷体" panose="02010600040101010101" pitchFamily="2" charset="-122"/>
              </a:rPr>
              <a:t>i_pointer</a:t>
            </a:r>
            <a:r>
              <a:rPr lang="zh-CN" altLang="zh-CN" dirty="0" smtClean="0">
                <a:latin typeface="华文楷体" panose="02010600040101010101" pitchFamily="2" charset="-122"/>
                <a:ea typeface="华文楷体" panose="02010600040101010101" pitchFamily="2" charset="-122"/>
              </a:rPr>
              <a:t>中的值是变量ｉ的地址</a:t>
            </a:r>
            <a:r>
              <a:rPr lang="en-US" altLang="zh-CN" dirty="0" smtClean="0">
                <a:latin typeface="华文楷体" panose="02010600040101010101" pitchFamily="2" charset="-122"/>
                <a:ea typeface="华文楷体" panose="02010600040101010101" pitchFamily="2" charset="-122"/>
              </a:rPr>
              <a:t>(2000)</a:t>
            </a:r>
            <a:r>
              <a:rPr lang="zh-CN" altLang="zh-CN" dirty="0" smtClean="0">
                <a:latin typeface="华文楷体" panose="02010600040101010101" pitchFamily="2" charset="-122"/>
                <a:ea typeface="华文楷体" panose="02010600040101010101" pitchFamily="2" charset="-122"/>
              </a:rPr>
              <a:t>，这样就在</a:t>
            </a:r>
            <a:r>
              <a:rPr lang="en-US" altLang="zh-CN" dirty="0" err="1" smtClean="0">
                <a:latin typeface="华文楷体" panose="02010600040101010101" pitchFamily="2" charset="-122"/>
                <a:ea typeface="华文楷体" panose="02010600040101010101" pitchFamily="2" charset="-122"/>
              </a:rPr>
              <a:t>i_pointer</a:t>
            </a:r>
            <a:r>
              <a:rPr lang="zh-CN" altLang="zh-CN" dirty="0" smtClean="0">
                <a:latin typeface="华文楷体" panose="02010600040101010101" pitchFamily="2" charset="-122"/>
                <a:ea typeface="华文楷体" panose="02010600040101010101" pitchFamily="2" charset="-122"/>
              </a:rPr>
              <a:t>和变量ｉ之间建立起一种联系，即通过</a:t>
            </a:r>
            <a:r>
              <a:rPr lang="en-US" altLang="zh-CN" dirty="0" err="1" smtClean="0">
                <a:latin typeface="华文楷体" panose="02010600040101010101" pitchFamily="2" charset="-122"/>
                <a:ea typeface="华文楷体" panose="02010600040101010101" pitchFamily="2" charset="-122"/>
              </a:rPr>
              <a:t>i_pointer</a:t>
            </a:r>
            <a:r>
              <a:rPr lang="zh-CN" altLang="zh-CN" dirty="0" smtClean="0">
                <a:latin typeface="华文楷体" panose="02010600040101010101" pitchFamily="2" charset="-122"/>
                <a:ea typeface="华文楷体" panose="02010600040101010101" pitchFamily="2" charset="-122"/>
              </a:rPr>
              <a:t>能知道</a:t>
            </a:r>
            <a:r>
              <a:rPr lang="en-US" altLang="zh-CN" dirty="0" err="1" smtClean="0">
                <a:latin typeface="华文楷体" panose="02010600040101010101" pitchFamily="2" charset="-122"/>
                <a:ea typeface="华文楷体" panose="02010600040101010101" pitchFamily="2" charset="-122"/>
              </a:rPr>
              <a:t>i</a:t>
            </a:r>
            <a:r>
              <a:rPr lang="zh-CN" altLang="zh-CN" dirty="0" smtClean="0">
                <a:latin typeface="华文楷体" panose="02010600040101010101" pitchFamily="2" charset="-122"/>
                <a:ea typeface="华文楷体" panose="02010600040101010101" pitchFamily="2" charset="-122"/>
              </a:rPr>
              <a:t>的地址，从而找到变量</a:t>
            </a:r>
            <a:r>
              <a:rPr lang="en-US" altLang="zh-CN" dirty="0" err="1" smtClean="0">
                <a:latin typeface="华文楷体" panose="02010600040101010101" pitchFamily="2" charset="-122"/>
                <a:ea typeface="华文楷体" panose="02010600040101010101" pitchFamily="2" charset="-122"/>
              </a:rPr>
              <a:t>i</a:t>
            </a:r>
            <a:r>
              <a:rPr lang="zh-CN" altLang="zh-CN" dirty="0" smtClean="0">
                <a:latin typeface="华文楷体" panose="02010600040101010101" pitchFamily="2" charset="-122"/>
                <a:ea typeface="华文楷体" panose="02010600040101010101" pitchFamily="2" charset="-122"/>
              </a:rPr>
              <a:t>的内存单元</a:t>
            </a:r>
            <a:r>
              <a:rPr lang="zh-CN" altLang="en-US" dirty="0" smtClean="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92884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
        <p:nvSpPr>
          <p:cNvPr id="6" name="内容占位符 2"/>
          <p:cNvSpPr>
            <a:spLocks noGrp="1"/>
          </p:cNvSpPr>
          <p:nvPr>
            <p:ph idx="1"/>
          </p:nvPr>
        </p:nvSpPr>
        <p:spPr>
          <a:xfrm>
            <a:off x="417240" y="2084979"/>
            <a:ext cx="8153400" cy="3504261"/>
          </a:xfrm>
        </p:spPr>
        <p:txBody>
          <a:bodyPr/>
          <a:lstStyle/>
          <a:p>
            <a:pPr>
              <a:lnSpc>
                <a:spcPct val="150000"/>
              </a:lnSpc>
            </a:pPr>
            <a:r>
              <a:rPr lang="zh-CN" altLang="zh-CN" dirty="0" smtClean="0">
                <a:latin typeface="华文楷体" panose="02010600040101010101" pitchFamily="2" charset="-122"/>
                <a:ea typeface="华文楷体" panose="02010600040101010101" pitchFamily="2" charset="-122"/>
              </a:rPr>
              <a:t>由于通过地址能找到所需的变量单元，因此说，地址指向该变量单元</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zh-CN" dirty="0" smtClean="0">
                <a:latin typeface="华文楷体" panose="02010600040101010101" pitchFamily="2" charset="-122"/>
                <a:ea typeface="华文楷体" panose="02010600040101010101" pitchFamily="2" charset="-122"/>
              </a:rPr>
              <a:t>将地址形象化地称为“</a:t>
            </a:r>
            <a:r>
              <a:rPr lang="zh-CN" altLang="zh-CN" dirty="0" smtClean="0">
                <a:solidFill>
                  <a:srgbClr val="C00000"/>
                </a:solidFill>
                <a:latin typeface="华文楷体" panose="02010600040101010101" pitchFamily="2" charset="-122"/>
                <a:ea typeface="华文楷体" panose="02010600040101010101" pitchFamily="2" charset="-122"/>
              </a:rPr>
              <a:t>指针</a:t>
            </a:r>
            <a:r>
              <a:rPr lang="zh-CN" altLang="zh-CN" dirty="0" smtClean="0">
                <a:latin typeface="华文楷体" panose="02010600040101010101" pitchFamily="2" charset="-122"/>
                <a:ea typeface="华文楷体" panose="02010600040101010101" pitchFamily="2" charset="-122"/>
              </a:rPr>
              <a:t>”。意思是通过它能找到以它为地址的内存单元</a:t>
            </a:r>
            <a:r>
              <a:rPr lang="zh-CN" altLang="en-US" dirty="0" smtClean="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98552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14</a:t>
            </a:fld>
            <a:endParaRPr lang="en-US" altLang="zh-CN"/>
          </a:p>
        </p:txBody>
      </p:sp>
      <p:sp>
        <p:nvSpPr>
          <p:cNvPr id="6" name="内容占位符 2"/>
          <p:cNvSpPr>
            <a:spLocks noGrp="1"/>
          </p:cNvSpPr>
          <p:nvPr>
            <p:ph idx="1"/>
          </p:nvPr>
        </p:nvSpPr>
        <p:spPr>
          <a:xfrm>
            <a:off x="503932" y="1946719"/>
            <a:ext cx="8153400" cy="4500562"/>
          </a:xfrm>
        </p:spPr>
        <p:txBody>
          <a:bodyPr/>
          <a:lstStyle/>
          <a:p>
            <a:r>
              <a:rPr lang="zh-CN" altLang="zh-CN" dirty="0" smtClean="0">
                <a:latin typeface="华文楷体" panose="02010600040101010101" pitchFamily="2" charset="-122"/>
                <a:ea typeface="华文楷体" panose="02010600040101010101" pitchFamily="2" charset="-122"/>
              </a:rPr>
              <a:t>一个变量的</a:t>
            </a:r>
            <a:r>
              <a:rPr lang="zh-CN" altLang="zh-CN" dirty="0" smtClean="0">
                <a:solidFill>
                  <a:srgbClr val="0000CC"/>
                </a:solidFill>
                <a:latin typeface="华文楷体" panose="02010600040101010101" pitchFamily="2" charset="-122"/>
                <a:ea typeface="华文楷体" panose="02010600040101010101" pitchFamily="2" charset="-122"/>
              </a:rPr>
              <a:t>地址</a:t>
            </a:r>
            <a:r>
              <a:rPr lang="zh-CN" altLang="zh-CN" dirty="0" smtClean="0">
                <a:latin typeface="华文楷体" panose="02010600040101010101" pitchFamily="2" charset="-122"/>
                <a:ea typeface="华文楷体" panose="02010600040101010101" pitchFamily="2" charset="-122"/>
              </a:rPr>
              <a:t>称为该变量的“</a:t>
            </a:r>
            <a:r>
              <a:rPr lang="zh-CN" altLang="zh-CN" dirty="0" smtClean="0">
                <a:solidFill>
                  <a:srgbClr val="C00000"/>
                </a:solidFill>
                <a:latin typeface="华文楷体" panose="02010600040101010101" pitchFamily="2" charset="-122"/>
                <a:ea typeface="华文楷体" panose="02010600040101010101" pitchFamily="2" charset="-122"/>
              </a:rPr>
              <a:t>指针</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None/>
            </a:pPr>
            <a:r>
              <a:rPr lang="zh-CN" altLang="zh-CN" dirty="0" smtClean="0">
                <a:solidFill>
                  <a:srgbClr val="C00000"/>
                </a:solidFill>
                <a:latin typeface="华文楷体" panose="02010600040101010101" pitchFamily="2" charset="-122"/>
                <a:ea typeface="华文楷体" panose="02010600040101010101" pitchFamily="2" charset="-122"/>
              </a:rPr>
              <a:t>例如</a:t>
            </a:r>
            <a:r>
              <a:rPr lang="zh-CN" altLang="zh-CN" dirty="0" smtClean="0">
                <a:latin typeface="华文楷体" panose="02010600040101010101" pitchFamily="2" charset="-122"/>
                <a:ea typeface="华文楷体" panose="02010600040101010101" pitchFamily="2" charset="-122"/>
              </a:rPr>
              <a:t>，地址</a:t>
            </a:r>
            <a:r>
              <a:rPr lang="en-US" altLang="zh-CN" dirty="0" smtClean="0">
                <a:latin typeface="华文楷体" panose="02010600040101010101" pitchFamily="2" charset="-122"/>
                <a:ea typeface="华文楷体" panose="02010600040101010101" pitchFamily="2" charset="-122"/>
              </a:rPr>
              <a:t>2000</a:t>
            </a:r>
            <a:r>
              <a:rPr lang="zh-CN" altLang="zh-CN" dirty="0" smtClean="0">
                <a:latin typeface="华文楷体" panose="02010600040101010101" pitchFamily="2" charset="-122"/>
                <a:ea typeface="华文楷体" panose="02010600040101010101" pitchFamily="2" charset="-122"/>
              </a:rPr>
              <a:t>是变量ｉ的指针</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zh-CN" dirty="0" smtClean="0">
                <a:latin typeface="华文楷体" panose="02010600040101010101" pitchFamily="2" charset="-122"/>
                <a:ea typeface="华文楷体" panose="02010600040101010101" pitchFamily="2" charset="-122"/>
              </a:rPr>
              <a:t>如果有一个变量专门用来存放另一变量的地址（即指针），则它称为“</a:t>
            </a:r>
            <a:r>
              <a:rPr lang="zh-CN" altLang="zh-CN" dirty="0" smtClean="0">
                <a:solidFill>
                  <a:srgbClr val="C00000"/>
                </a:solidFill>
                <a:latin typeface="华文楷体" panose="02010600040101010101" pitchFamily="2" charset="-122"/>
                <a:ea typeface="华文楷体" panose="02010600040101010101" pitchFamily="2" charset="-122"/>
              </a:rPr>
              <a:t>指针变量</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en-US" altLang="zh-CN" dirty="0" err="1" smtClean="0">
                <a:latin typeface="华文楷体" panose="02010600040101010101" pitchFamily="2" charset="-122"/>
                <a:ea typeface="华文楷体" panose="02010600040101010101" pitchFamily="2" charset="-122"/>
              </a:rPr>
              <a:t>i_pointer</a:t>
            </a:r>
            <a:r>
              <a:rPr lang="zh-CN" altLang="zh-CN" dirty="0" smtClean="0">
                <a:latin typeface="华文楷体" panose="02010600040101010101" pitchFamily="2" charset="-122"/>
                <a:ea typeface="华文楷体" panose="02010600040101010101" pitchFamily="2" charset="-122"/>
              </a:rPr>
              <a:t>就是一个指针变量。指针变量就是地址变量，用来存放地址的变量，指針变量的值是地址（即指针）</a:t>
            </a:r>
            <a:r>
              <a:rPr lang="zh-CN" altLang="en-US" dirty="0" smtClean="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7684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
        <p:nvSpPr>
          <p:cNvPr id="9" name="内容占位符 2"/>
          <p:cNvSpPr>
            <a:spLocks noGrp="1"/>
          </p:cNvSpPr>
          <p:nvPr>
            <p:ph idx="1"/>
          </p:nvPr>
        </p:nvSpPr>
        <p:spPr>
          <a:xfrm>
            <a:off x="503932" y="1967161"/>
            <a:ext cx="8153400" cy="4278063"/>
          </a:xfrm>
        </p:spPr>
        <p:txBody>
          <a:bodyPr/>
          <a:lstStyle/>
          <a:p>
            <a:pPr marL="0" indent="0">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a:t>
            </a:r>
            <a:r>
              <a:rPr lang="zh-CN" altLang="zh-CN" dirty="0" smtClean="0">
                <a:solidFill>
                  <a:srgbClr val="0000CC"/>
                </a:solidFill>
                <a:latin typeface="华文楷体" panose="02010600040101010101" pitchFamily="2" charset="-122"/>
                <a:ea typeface="华文楷体" panose="02010600040101010101" pitchFamily="2" charset="-122"/>
              </a:rPr>
              <a:t>指针</a:t>
            </a:r>
            <a:r>
              <a:rPr lang="zh-CN" altLang="zh-CN" dirty="0" smtClean="0">
                <a:latin typeface="华文楷体" panose="02010600040101010101" pitchFamily="2" charset="-122"/>
                <a:ea typeface="华文楷体" panose="02010600040101010101" pitchFamily="2" charset="-122"/>
              </a:rPr>
              <a:t>”和“</a:t>
            </a:r>
            <a:r>
              <a:rPr lang="zh-CN" altLang="zh-CN" dirty="0" smtClean="0">
                <a:solidFill>
                  <a:srgbClr val="0000CC"/>
                </a:solidFill>
                <a:latin typeface="华文楷体" panose="02010600040101010101" pitchFamily="2" charset="-122"/>
                <a:ea typeface="华文楷体" panose="02010600040101010101" pitchFamily="2" charset="-122"/>
              </a:rPr>
              <a:t>指针变量</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是</a:t>
            </a:r>
            <a:r>
              <a:rPr lang="zh-CN" altLang="en-US" dirty="0" smtClean="0">
                <a:solidFill>
                  <a:srgbClr val="C00000"/>
                </a:solidFill>
                <a:latin typeface="华文楷体" panose="02010600040101010101" pitchFamily="2" charset="-122"/>
                <a:ea typeface="华文楷体" panose="02010600040101010101" pitchFamily="2" charset="-122"/>
              </a:rPr>
              <a:t>不同的</a:t>
            </a:r>
            <a:r>
              <a:rPr lang="zh-CN" altLang="zh-CN" dirty="0" smtClean="0">
                <a:solidFill>
                  <a:srgbClr val="C00000"/>
                </a:solidFill>
                <a:latin typeface="华文楷体" panose="02010600040101010101" pitchFamily="2" charset="-122"/>
                <a:ea typeface="华文楷体" panose="02010600040101010101" pitchFamily="2" charset="-122"/>
              </a:rPr>
              <a:t>概念</a:t>
            </a:r>
            <a:r>
              <a:rPr lang="zh-CN" altLang="en-US" dirty="0" smtClean="0">
                <a:solidFill>
                  <a:srgbClr val="C00000"/>
                </a:solidFill>
                <a:latin typeface="华文楷体" panose="02010600040101010101" pitchFamily="2" charset="-122"/>
                <a:ea typeface="华文楷体" panose="02010600040101010101" pitchFamily="2" charset="-122"/>
              </a:rPr>
              <a:t>。</a:t>
            </a:r>
            <a:endParaRPr lang="en-US" altLang="zh-CN" dirty="0" smtClean="0">
              <a:solidFill>
                <a:srgbClr val="C00000"/>
              </a:solidFill>
              <a:latin typeface="华文楷体" panose="02010600040101010101" pitchFamily="2" charset="-122"/>
              <a:ea typeface="华文楷体" panose="02010600040101010101" pitchFamily="2" charset="-122"/>
            </a:endParaRPr>
          </a:p>
          <a:p>
            <a:pPr>
              <a:lnSpc>
                <a:spcPct val="150000"/>
              </a:lnSpc>
            </a:pPr>
            <a:r>
              <a:rPr lang="zh-CN" altLang="zh-CN" dirty="0" smtClean="0">
                <a:latin typeface="华文楷体" panose="02010600040101010101" pitchFamily="2" charset="-122"/>
                <a:ea typeface="华文楷体" panose="02010600040101010101" pitchFamily="2" charset="-122"/>
              </a:rPr>
              <a:t>可以说变量</a:t>
            </a:r>
            <a:r>
              <a:rPr lang="en-US" altLang="zh-CN" dirty="0" err="1" smtClean="0">
                <a:latin typeface="华文楷体" panose="02010600040101010101" pitchFamily="2" charset="-122"/>
                <a:ea typeface="华文楷体" panose="02010600040101010101" pitchFamily="2" charset="-122"/>
              </a:rPr>
              <a:t>i</a:t>
            </a:r>
            <a:r>
              <a:rPr lang="zh-CN" altLang="zh-CN" dirty="0" smtClean="0">
                <a:latin typeface="华文楷体" panose="02010600040101010101" pitchFamily="2" charset="-122"/>
                <a:ea typeface="华文楷体" panose="02010600040101010101" pitchFamily="2" charset="-122"/>
              </a:rPr>
              <a:t>的指针是</a:t>
            </a:r>
            <a:r>
              <a:rPr lang="en-US" altLang="zh-CN" dirty="0" smtClean="0">
                <a:latin typeface="华文楷体" panose="02010600040101010101" pitchFamily="2" charset="-122"/>
                <a:ea typeface="华文楷体" panose="02010600040101010101" pitchFamily="2" charset="-122"/>
              </a:rPr>
              <a:t>2000</a:t>
            </a:r>
            <a:r>
              <a:rPr lang="zh-CN" altLang="zh-CN" dirty="0" smtClean="0">
                <a:latin typeface="华文楷体" panose="02010600040101010101" pitchFamily="2" charset="-122"/>
                <a:ea typeface="华文楷体" panose="02010600040101010101" pitchFamily="2" charset="-122"/>
              </a:rPr>
              <a:t>，而不能说</a:t>
            </a:r>
            <a:r>
              <a:rPr lang="en-US" altLang="zh-CN" dirty="0" err="1" smtClean="0">
                <a:latin typeface="华文楷体" panose="02010600040101010101" pitchFamily="2" charset="-122"/>
                <a:ea typeface="华文楷体" panose="02010600040101010101" pitchFamily="2" charset="-122"/>
              </a:rPr>
              <a:t>i</a:t>
            </a:r>
            <a:r>
              <a:rPr lang="zh-CN" altLang="zh-CN" dirty="0" smtClean="0">
                <a:latin typeface="华文楷体" panose="02010600040101010101" pitchFamily="2" charset="-122"/>
                <a:ea typeface="华文楷体" panose="02010600040101010101" pitchFamily="2" charset="-122"/>
              </a:rPr>
              <a:t>的指针变量是</a:t>
            </a:r>
            <a:r>
              <a:rPr lang="en-US" altLang="zh-CN" dirty="0" smtClean="0">
                <a:latin typeface="华文楷体" panose="02010600040101010101" pitchFamily="2" charset="-122"/>
                <a:ea typeface="华文楷体" panose="02010600040101010101" pitchFamily="2" charset="-122"/>
              </a:rPr>
              <a:t>2000</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zh-CN" dirty="0" smtClean="0">
                <a:latin typeface="华文楷体" panose="02010600040101010101" pitchFamily="2" charset="-122"/>
                <a:ea typeface="华文楷体" panose="02010600040101010101" pitchFamily="2" charset="-122"/>
              </a:rPr>
              <a:t>指针是一个地址，而指针变量是存放地址的变量</a:t>
            </a:r>
            <a:r>
              <a:rPr lang="zh-CN" altLang="en-US" dirty="0" smtClean="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88458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指针</a:t>
            </a:r>
            <a:endParaRPr lang="zh-CN" altLang="en-US" sz="2800" dirty="0"/>
          </a:p>
        </p:txBody>
      </p:sp>
      <p:grpSp>
        <p:nvGrpSpPr>
          <p:cNvPr id="9" name="Group 199"/>
          <p:cNvGrpSpPr>
            <a:grpSpLocks/>
          </p:cNvGrpSpPr>
          <p:nvPr/>
        </p:nvGrpSpPr>
        <p:grpSpPr bwMode="auto">
          <a:xfrm>
            <a:off x="1835150" y="2404343"/>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什么是指针</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3339380"/>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463" y="1882"/>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指针变量</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Tree>
    <p:extLst>
      <p:ext uri="{BB962C8B-B14F-4D97-AF65-F5344CB8AC3E}">
        <p14:creationId xmlns:p14="http://schemas.microsoft.com/office/powerpoint/2010/main" val="354800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指针变量</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
        <p:nvSpPr>
          <p:cNvPr id="8" name="Rectangle 3"/>
          <p:cNvSpPr txBox="1">
            <a:spLocks noChangeArrowheads="1"/>
          </p:cNvSpPr>
          <p:nvPr/>
        </p:nvSpPr>
        <p:spPr bwMode="auto">
          <a:xfrm>
            <a:off x="539552" y="1967162"/>
            <a:ext cx="8064896"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ct val="0"/>
              </a:spcBef>
              <a:buFont typeface="Wingdings" pitchFamily="2" charset="2"/>
              <a:buNone/>
            </a:pPr>
            <a:r>
              <a:rPr lang="zh-CN" altLang="zh-CN" dirty="0" smtClean="0">
                <a:solidFill>
                  <a:srgbClr val="C00000"/>
                </a:solidFill>
                <a:latin typeface="华文楷体" panose="02010600040101010101" pitchFamily="2" charset="-122"/>
                <a:ea typeface="华文楷体" panose="02010600040101010101" pitchFamily="2" charset="-122"/>
              </a:rPr>
              <a:t>例</a:t>
            </a:r>
            <a:r>
              <a:rPr lang="zh-CN" altLang="en-US" dirty="0" smtClean="0">
                <a:latin typeface="华文楷体" panose="02010600040101010101" pitchFamily="2" charset="-122"/>
                <a:ea typeface="华文楷体" panose="02010600040101010101" pitchFamily="2" charset="-122"/>
              </a:rPr>
              <a:t>：通</a:t>
            </a:r>
            <a:r>
              <a:rPr lang="zh-CN" altLang="zh-CN" dirty="0" smtClean="0">
                <a:latin typeface="华文楷体" panose="02010600040101010101" pitchFamily="2" charset="-122"/>
                <a:ea typeface="华文楷体" panose="02010600040101010101" pitchFamily="2" charset="-122"/>
              </a:rPr>
              <a:t>过指针变量访问整型变量。</a:t>
            </a:r>
            <a:endParaRPr lang="en-US" altLang="zh-CN" dirty="0" smtClean="0">
              <a:latin typeface="华文楷体" panose="02010600040101010101" pitchFamily="2" charset="-122"/>
              <a:ea typeface="华文楷体" panose="02010600040101010101" pitchFamily="2" charset="-122"/>
            </a:endParaRPr>
          </a:p>
          <a:p>
            <a:pPr algn="just">
              <a:lnSpc>
                <a:spcPct val="150000"/>
              </a:lnSpc>
              <a:spcBef>
                <a:spcPct val="0"/>
              </a:spcBef>
            </a:pPr>
            <a:r>
              <a:rPr lang="zh-CN" altLang="zh-CN" dirty="0" smtClean="0">
                <a:latin typeface="华文楷体" panose="02010600040101010101" pitchFamily="2" charset="-122"/>
                <a:ea typeface="华文楷体" panose="02010600040101010101" pitchFamily="2" charset="-122"/>
              </a:rPr>
              <a:t>解题思路：先定义</a:t>
            </a: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个整型变量，再定义</a:t>
            </a: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个指针变量，分别指向这两个整型变量，通过访问指针变量，可以找到它们所指向的变量，从而得到这些变量的值。</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4079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指针变量</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18</a:t>
            </a:fld>
            <a:endParaRPr lang="en-US" altLang="zh-CN"/>
          </a:p>
        </p:txBody>
      </p:sp>
      <p:sp>
        <p:nvSpPr>
          <p:cNvPr id="7" name="内容占位符 2"/>
          <p:cNvSpPr>
            <a:spLocks noGrp="1"/>
          </p:cNvSpPr>
          <p:nvPr>
            <p:ph idx="1"/>
          </p:nvPr>
        </p:nvSpPr>
        <p:spPr>
          <a:xfrm>
            <a:off x="279400" y="1641394"/>
            <a:ext cx="8407400" cy="5162897"/>
          </a:xfrm>
        </p:spPr>
        <p:txBody>
          <a:bodyPr/>
          <a:lstStyle/>
          <a:p>
            <a:pPr>
              <a:lnSpc>
                <a:spcPct val="150000"/>
              </a:lnSpc>
              <a:buFont typeface="Wingdings" pitchFamily="2" charset="2"/>
              <a:buNone/>
            </a:pPr>
            <a:r>
              <a:rPr lang="en-US" altLang="zh-CN" sz="2800" dirty="0" err="1" smtClean="0"/>
              <a:t>int</a:t>
            </a:r>
            <a:r>
              <a:rPr lang="en-US" altLang="zh-CN" sz="2800" dirty="0" smtClean="0"/>
              <a:t> a=100,b=10; </a:t>
            </a:r>
            <a:endParaRPr lang="zh-CN" altLang="zh-CN" sz="2800" dirty="0" smtClean="0"/>
          </a:p>
          <a:p>
            <a:pPr>
              <a:lnSpc>
                <a:spcPct val="150000"/>
              </a:lnSpc>
              <a:buFont typeface="Wingdings" pitchFamily="2" charset="2"/>
              <a:buNone/>
            </a:pPr>
            <a:r>
              <a:rPr lang="en-US" altLang="zh-CN" sz="2800" dirty="0" err="1" smtClean="0">
                <a:solidFill>
                  <a:srgbClr val="FF0000"/>
                </a:solidFill>
              </a:rPr>
              <a:t>int</a:t>
            </a:r>
            <a:r>
              <a:rPr lang="en-US" altLang="zh-CN" sz="2800" dirty="0" smtClean="0">
                <a:solidFill>
                  <a:srgbClr val="FF0000"/>
                </a:solidFill>
              </a:rPr>
              <a:t> *</a:t>
            </a:r>
            <a:r>
              <a:rPr lang="en-US" altLang="zh-CN" sz="2800" dirty="0" smtClean="0"/>
              <a:t>pointer_1, </a:t>
            </a:r>
            <a:r>
              <a:rPr lang="en-US" altLang="zh-CN" sz="2800" dirty="0" smtClean="0">
                <a:solidFill>
                  <a:srgbClr val="FF0000"/>
                </a:solidFill>
              </a:rPr>
              <a:t>*</a:t>
            </a:r>
            <a:r>
              <a:rPr lang="en-US" altLang="zh-CN" sz="2800" dirty="0" smtClean="0"/>
              <a:t>pointer_2; </a:t>
            </a:r>
            <a:endParaRPr lang="zh-CN" altLang="zh-CN" sz="2800" dirty="0" smtClean="0"/>
          </a:p>
          <a:p>
            <a:pPr>
              <a:lnSpc>
                <a:spcPct val="150000"/>
              </a:lnSpc>
              <a:buFont typeface="Wingdings" pitchFamily="2" charset="2"/>
              <a:buNone/>
            </a:pPr>
            <a:r>
              <a:rPr lang="en-US" altLang="zh-CN" sz="2800" dirty="0" smtClean="0">
                <a:solidFill>
                  <a:srgbClr val="00B050"/>
                </a:solidFill>
              </a:rPr>
              <a:t>pointer_1</a:t>
            </a:r>
            <a:r>
              <a:rPr lang="en-US" altLang="zh-CN" sz="2800" dirty="0" smtClean="0"/>
              <a:t>=&amp;a; </a:t>
            </a:r>
            <a:endParaRPr lang="zh-CN" altLang="zh-CN" sz="2800" dirty="0" smtClean="0"/>
          </a:p>
          <a:p>
            <a:pPr>
              <a:lnSpc>
                <a:spcPct val="150000"/>
              </a:lnSpc>
              <a:buFont typeface="Wingdings" pitchFamily="2" charset="2"/>
              <a:buNone/>
            </a:pPr>
            <a:r>
              <a:rPr lang="en-US" altLang="zh-CN" sz="2800" dirty="0" smtClean="0">
                <a:solidFill>
                  <a:srgbClr val="00B050"/>
                </a:solidFill>
              </a:rPr>
              <a:t>pointer_2</a:t>
            </a:r>
            <a:r>
              <a:rPr lang="en-US" altLang="zh-CN" sz="2800" dirty="0" smtClean="0"/>
              <a:t>=&amp;b;  </a:t>
            </a:r>
            <a:endParaRPr lang="zh-CN" altLang="zh-CN" sz="2800" dirty="0" smtClean="0"/>
          </a:p>
          <a:p>
            <a:pPr>
              <a:lnSpc>
                <a:spcPct val="150000"/>
              </a:lnSpc>
              <a:buFont typeface="Wingdings" pitchFamily="2" charset="2"/>
              <a:buNone/>
            </a:pPr>
            <a:r>
              <a:rPr lang="en-US" altLang="zh-CN" sz="2800" dirty="0" err="1" smtClean="0"/>
              <a:t>printf</a:t>
            </a:r>
            <a:r>
              <a:rPr lang="en-US" altLang="zh-CN" sz="2800" dirty="0" smtClean="0"/>
              <a:t>(“a=%</a:t>
            </a:r>
            <a:r>
              <a:rPr lang="en-US" altLang="zh-CN" sz="2800" dirty="0" err="1" smtClean="0"/>
              <a:t>d,b</a:t>
            </a:r>
            <a:r>
              <a:rPr lang="en-US" altLang="zh-CN" sz="2800" dirty="0" smtClean="0"/>
              <a:t>=%d\n”,</a:t>
            </a:r>
            <a:r>
              <a:rPr lang="en-US" altLang="zh-CN" sz="2800" dirty="0" err="1" smtClean="0"/>
              <a:t>a,b</a:t>
            </a:r>
            <a:r>
              <a:rPr lang="en-US" altLang="zh-CN" sz="2800" dirty="0" smtClean="0"/>
              <a:t>); </a:t>
            </a:r>
            <a:endParaRPr lang="zh-CN" altLang="zh-CN" sz="2800" dirty="0" smtClean="0"/>
          </a:p>
          <a:p>
            <a:pPr>
              <a:lnSpc>
                <a:spcPct val="150000"/>
              </a:lnSpc>
              <a:buFont typeface="Wingdings" pitchFamily="2" charset="2"/>
              <a:buNone/>
            </a:pPr>
            <a:r>
              <a:rPr lang="en-US" altLang="zh-CN" sz="2800" dirty="0" err="1" smtClean="0"/>
              <a:t>printf</a:t>
            </a:r>
            <a:r>
              <a:rPr lang="en-US" altLang="zh-CN" sz="2800" dirty="0" smtClean="0"/>
              <a:t>(“*pointer_1=%d,*pointer_2=</a:t>
            </a:r>
          </a:p>
          <a:p>
            <a:pPr>
              <a:lnSpc>
                <a:spcPct val="150000"/>
              </a:lnSpc>
              <a:buFont typeface="Wingdings" pitchFamily="2" charset="2"/>
              <a:buNone/>
            </a:pPr>
            <a:r>
              <a:rPr lang="en-US" altLang="zh-CN" sz="2800" dirty="0" smtClean="0"/>
              <a:t>             %d\n”,</a:t>
            </a:r>
            <a:r>
              <a:rPr lang="en-US" altLang="zh-CN" sz="2800" dirty="0" smtClean="0">
                <a:solidFill>
                  <a:srgbClr val="9D138D"/>
                </a:solidFill>
              </a:rPr>
              <a:t>*pointer_1</a:t>
            </a:r>
            <a:r>
              <a:rPr lang="en-US" altLang="zh-CN" sz="2800" dirty="0" smtClean="0"/>
              <a:t>,</a:t>
            </a:r>
            <a:r>
              <a:rPr lang="en-US" altLang="zh-CN" sz="2800" dirty="0" smtClean="0">
                <a:solidFill>
                  <a:srgbClr val="9D138D"/>
                </a:solidFill>
              </a:rPr>
              <a:t>*pointer_2</a:t>
            </a:r>
            <a:r>
              <a:rPr lang="en-US" altLang="zh-CN" sz="2800" dirty="0" smtClean="0"/>
              <a:t>); </a:t>
            </a:r>
            <a:endParaRPr lang="zh-CN" altLang="zh-CN" sz="2800" dirty="0" smtClean="0"/>
          </a:p>
          <a:p>
            <a:pPr>
              <a:lnSpc>
                <a:spcPct val="150000"/>
              </a:lnSpc>
              <a:buFont typeface="Wingdings" pitchFamily="2" charset="2"/>
              <a:buNone/>
            </a:pPr>
            <a:endParaRPr lang="zh-CN" altLang="en-US" sz="2800" dirty="0" smtClean="0"/>
          </a:p>
        </p:txBody>
      </p:sp>
      <p:sp>
        <p:nvSpPr>
          <p:cNvPr id="9" name="圆角矩形标注 8"/>
          <p:cNvSpPr>
            <a:spLocks noChangeArrowheads="1"/>
          </p:cNvSpPr>
          <p:nvPr/>
        </p:nvSpPr>
        <p:spPr bwMode="auto">
          <a:xfrm>
            <a:off x="4716015" y="1553115"/>
            <a:ext cx="3357563" cy="642937"/>
          </a:xfrm>
          <a:prstGeom prst="wedgeRoundRectCallout">
            <a:avLst>
              <a:gd name="adj1" fmla="val -60425"/>
              <a:gd name="adj2" fmla="val 112551"/>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t>定义两个指针变量</a:t>
            </a:r>
          </a:p>
        </p:txBody>
      </p:sp>
      <p:sp>
        <p:nvSpPr>
          <p:cNvPr id="11" name="圆角矩形标注 10"/>
          <p:cNvSpPr>
            <a:spLocks noChangeArrowheads="1"/>
          </p:cNvSpPr>
          <p:nvPr/>
        </p:nvSpPr>
        <p:spPr bwMode="auto">
          <a:xfrm>
            <a:off x="4716016" y="2718042"/>
            <a:ext cx="3357563" cy="642938"/>
          </a:xfrm>
          <a:prstGeom prst="wedgeRoundRectCallout">
            <a:avLst>
              <a:gd name="adj1" fmla="val -107280"/>
              <a:gd name="adj2" fmla="val 54561"/>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t>使</a:t>
            </a:r>
            <a:r>
              <a:rPr lang="en-US" altLang="zh-CN" sz="2800" b="1"/>
              <a:t>pointer_1</a:t>
            </a:r>
            <a:r>
              <a:rPr lang="zh-CN" altLang="en-US" sz="2800" b="1"/>
              <a:t>指向</a:t>
            </a:r>
            <a:r>
              <a:rPr lang="en-US" altLang="zh-CN" sz="2800" b="1"/>
              <a:t>a</a:t>
            </a:r>
            <a:endParaRPr lang="zh-CN" altLang="en-US" sz="2800" b="1"/>
          </a:p>
        </p:txBody>
      </p:sp>
      <p:sp>
        <p:nvSpPr>
          <p:cNvPr id="12" name="圆角矩形标注 11"/>
          <p:cNvSpPr>
            <a:spLocks noChangeArrowheads="1"/>
          </p:cNvSpPr>
          <p:nvPr/>
        </p:nvSpPr>
        <p:spPr bwMode="auto">
          <a:xfrm>
            <a:off x="4716014" y="3395842"/>
            <a:ext cx="3357563" cy="642937"/>
          </a:xfrm>
          <a:prstGeom prst="wedgeRoundRectCallout">
            <a:avLst>
              <a:gd name="adj1" fmla="val -109222"/>
              <a:gd name="adj2" fmla="val 65653"/>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t>使</a:t>
            </a:r>
            <a:r>
              <a:rPr lang="en-US" altLang="zh-CN" sz="2800" b="1"/>
              <a:t>pointer_2</a:t>
            </a:r>
            <a:r>
              <a:rPr lang="zh-CN" altLang="en-US" sz="2800" b="1"/>
              <a:t>指向</a:t>
            </a:r>
            <a:r>
              <a:rPr lang="en-US" altLang="zh-CN" sz="2800" b="1"/>
              <a:t>b</a:t>
            </a:r>
            <a:endParaRPr lang="zh-CN" altLang="en-US" sz="2800" b="1"/>
          </a:p>
        </p:txBody>
      </p:sp>
      <p:sp>
        <p:nvSpPr>
          <p:cNvPr id="14" name="圆角矩形标注 13"/>
          <p:cNvSpPr>
            <a:spLocks noChangeArrowheads="1"/>
          </p:cNvSpPr>
          <p:nvPr/>
        </p:nvSpPr>
        <p:spPr bwMode="auto">
          <a:xfrm>
            <a:off x="4776341" y="4177595"/>
            <a:ext cx="4143375" cy="642938"/>
          </a:xfrm>
          <a:prstGeom prst="wedgeRoundRectCallout">
            <a:avLst>
              <a:gd name="adj1" fmla="val -53797"/>
              <a:gd name="adj2" fmla="val 7364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FF0000"/>
                </a:solidFill>
              </a:rPr>
              <a:t>直接</a:t>
            </a:r>
            <a:r>
              <a:rPr lang="zh-CN" altLang="zh-CN" sz="2800" b="1" dirty="0"/>
              <a:t>输出变量</a:t>
            </a:r>
            <a:r>
              <a:rPr lang="en-US" altLang="zh-CN" sz="2800" b="1" dirty="0"/>
              <a:t>a</a:t>
            </a:r>
            <a:r>
              <a:rPr lang="zh-CN" altLang="zh-CN" sz="2800" b="1" dirty="0"/>
              <a:t>和</a:t>
            </a:r>
            <a:r>
              <a:rPr lang="en-US" altLang="zh-CN" sz="2800" b="1" dirty="0"/>
              <a:t>b</a:t>
            </a:r>
            <a:r>
              <a:rPr lang="zh-CN" altLang="zh-CN" sz="2800" b="1" dirty="0"/>
              <a:t>的值</a:t>
            </a:r>
            <a:endParaRPr lang="zh-CN" altLang="en-US" sz="2800" b="1" dirty="0"/>
          </a:p>
        </p:txBody>
      </p:sp>
      <p:sp>
        <p:nvSpPr>
          <p:cNvPr id="15" name="圆角矩形标注 14"/>
          <p:cNvSpPr>
            <a:spLocks noChangeArrowheads="1"/>
          </p:cNvSpPr>
          <p:nvPr/>
        </p:nvSpPr>
        <p:spPr bwMode="auto">
          <a:xfrm>
            <a:off x="4776340" y="5037236"/>
            <a:ext cx="4143375" cy="642937"/>
          </a:xfrm>
          <a:prstGeom prst="wedgeRoundRectCallout">
            <a:avLst>
              <a:gd name="adj1" fmla="val -51229"/>
              <a:gd name="adj2" fmla="val 92948"/>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rPr>
              <a:t>间接</a:t>
            </a:r>
            <a:r>
              <a:rPr lang="zh-CN" altLang="zh-CN" sz="2800" b="1"/>
              <a:t>输出变量</a:t>
            </a:r>
            <a:r>
              <a:rPr lang="en-US" altLang="zh-CN" sz="2800" b="1"/>
              <a:t>a</a:t>
            </a:r>
            <a:r>
              <a:rPr lang="zh-CN" altLang="zh-CN" sz="2800" b="1"/>
              <a:t>和</a:t>
            </a:r>
            <a:r>
              <a:rPr lang="en-US" altLang="zh-CN" sz="2800" b="1"/>
              <a:t>b</a:t>
            </a:r>
            <a:r>
              <a:rPr lang="zh-CN" altLang="zh-CN" sz="2800" b="1"/>
              <a:t>的值</a:t>
            </a:r>
            <a:endParaRPr lang="zh-CN" altLang="en-US" sz="2800" b="1"/>
          </a:p>
        </p:txBody>
      </p:sp>
    </p:spTree>
    <p:extLst>
      <p:ext uri="{BB962C8B-B14F-4D97-AF65-F5344CB8AC3E}">
        <p14:creationId xmlns:p14="http://schemas.microsoft.com/office/powerpoint/2010/main" val="13617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指针变量</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19</a:t>
            </a:fld>
            <a:endParaRPr lang="en-US" altLang="zh-CN"/>
          </a:p>
        </p:txBody>
      </p:sp>
      <p:sp>
        <p:nvSpPr>
          <p:cNvPr id="7" name="内容占位符 2"/>
          <p:cNvSpPr>
            <a:spLocks noGrp="1"/>
          </p:cNvSpPr>
          <p:nvPr>
            <p:ph idx="1"/>
          </p:nvPr>
        </p:nvSpPr>
        <p:spPr>
          <a:xfrm>
            <a:off x="279400" y="1641394"/>
            <a:ext cx="8407400" cy="5162897"/>
          </a:xfrm>
        </p:spPr>
        <p:txBody>
          <a:bodyPr/>
          <a:lstStyle/>
          <a:p>
            <a:pPr>
              <a:lnSpc>
                <a:spcPct val="150000"/>
              </a:lnSpc>
              <a:buFont typeface="Wingdings" pitchFamily="2" charset="2"/>
              <a:buNone/>
            </a:pPr>
            <a:r>
              <a:rPr lang="en-US" altLang="zh-CN" sz="2800" dirty="0" err="1" smtClean="0"/>
              <a:t>int</a:t>
            </a:r>
            <a:r>
              <a:rPr lang="en-US" altLang="zh-CN" sz="2800" dirty="0" smtClean="0"/>
              <a:t> a=100,b=10; </a:t>
            </a:r>
            <a:endParaRPr lang="zh-CN" altLang="zh-CN" sz="2800" dirty="0" smtClean="0"/>
          </a:p>
          <a:p>
            <a:pPr>
              <a:lnSpc>
                <a:spcPct val="150000"/>
              </a:lnSpc>
              <a:buFont typeface="Wingdings" pitchFamily="2" charset="2"/>
              <a:buNone/>
            </a:pPr>
            <a:r>
              <a:rPr lang="en-US" altLang="zh-CN" sz="2800" dirty="0" err="1" smtClean="0">
                <a:solidFill>
                  <a:srgbClr val="FF0000"/>
                </a:solidFill>
              </a:rPr>
              <a:t>int</a:t>
            </a:r>
            <a:r>
              <a:rPr lang="en-US" altLang="zh-CN" sz="2800" dirty="0" smtClean="0">
                <a:solidFill>
                  <a:srgbClr val="FF0000"/>
                </a:solidFill>
              </a:rPr>
              <a:t> *</a:t>
            </a:r>
            <a:r>
              <a:rPr lang="en-US" altLang="zh-CN" sz="2800" dirty="0" smtClean="0"/>
              <a:t>pointer_1, </a:t>
            </a:r>
            <a:r>
              <a:rPr lang="en-US" altLang="zh-CN" sz="2800" dirty="0" smtClean="0">
                <a:solidFill>
                  <a:srgbClr val="FF0000"/>
                </a:solidFill>
              </a:rPr>
              <a:t>*</a:t>
            </a:r>
            <a:r>
              <a:rPr lang="en-US" altLang="zh-CN" sz="2800" dirty="0" smtClean="0"/>
              <a:t>pointer_2; </a:t>
            </a:r>
            <a:endParaRPr lang="zh-CN" altLang="zh-CN" sz="2800" dirty="0" smtClean="0"/>
          </a:p>
          <a:p>
            <a:pPr>
              <a:lnSpc>
                <a:spcPct val="150000"/>
              </a:lnSpc>
              <a:buFont typeface="Wingdings" pitchFamily="2" charset="2"/>
              <a:buNone/>
            </a:pPr>
            <a:r>
              <a:rPr lang="en-US" altLang="zh-CN" sz="2800" dirty="0" smtClean="0">
                <a:solidFill>
                  <a:srgbClr val="00B050"/>
                </a:solidFill>
              </a:rPr>
              <a:t>pointer_1</a:t>
            </a:r>
            <a:r>
              <a:rPr lang="en-US" altLang="zh-CN" sz="2800" dirty="0" smtClean="0"/>
              <a:t>=&amp;a; </a:t>
            </a:r>
            <a:endParaRPr lang="zh-CN" altLang="zh-CN" sz="2800" dirty="0" smtClean="0"/>
          </a:p>
          <a:p>
            <a:pPr>
              <a:lnSpc>
                <a:spcPct val="150000"/>
              </a:lnSpc>
              <a:buFont typeface="Wingdings" pitchFamily="2" charset="2"/>
              <a:buNone/>
            </a:pPr>
            <a:r>
              <a:rPr lang="en-US" altLang="zh-CN" sz="2800" dirty="0" smtClean="0">
                <a:solidFill>
                  <a:srgbClr val="00B050"/>
                </a:solidFill>
              </a:rPr>
              <a:t>pointer_2</a:t>
            </a:r>
            <a:r>
              <a:rPr lang="en-US" altLang="zh-CN" sz="2800" dirty="0" smtClean="0"/>
              <a:t>=&amp;b;  </a:t>
            </a:r>
            <a:endParaRPr lang="zh-CN" altLang="zh-CN" sz="2800" dirty="0" smtClean="0"/>
          </a:p>
          <a:p>
            <a:pPr>
              <a:lnSpc>
                <a:spcPct val="150000"/>
              </a:lnSpc>
              <a:buFont typeface="Wingdings" pitchFamily="2" charset="2"/>
              <a:buNone/>
            </a:pPr>
            <a:r>
              <a:rPr lang="en-US" altLang="zh-CN" sz="2800" dirty="0" err="1" smtClean="0"/>
              <a:t>printf</a:t>
            </a:r>
            <a:r>
              <a:rPr lang="en-US" altLang="zh-CN" sz="2800" dirty="0" smtClean="0"/>
              <a:t>(“a=%</a:t>
            </a:r>
            <a:r>
              <a:rPr lang="en-US" altLang="zh-CN" sz="2800" dirty="0" err="1" smtClean="0"/>
              <a:t>d,b</a:t>
            </a:r>
            <a:r>
              <a:rPr lang="en-US" altLang="zh-CN" sz="2800" dirty="0" smtClean="0"/>
              <a:t>=%d\n”,</a:t>
            </a:r>
            <a:r>
              <a:rPr lang="en-US" altLang="zh-CN" sz="2800" dirty="0" err="1" smtClean="0"/>
              <a:t>a,b</a:t>
            </a:r>
            <a:r>
              <a:rPr lang="en-US" altLang="zh-CN" sz="2800" dirty="0" smtClean="0"/>
              <a:t>); </a:t>
            </a:r>
            <a:endParaRPr lang="zh-CN" altLang="zh-CN" sz="2800" dirty="0" smtClean="0"/>
          </a:p>
          <a:p>
            <a:pPr>
              <a:lnSpc>
                <a:spcPct val="150000"/>
              </a:lnSpc>
              <a:buFont typeface="Wingdings" pitchFamily="2" charset="2"/>
              <a:buNone/>
            </a:pPr>
            <a:r>
              <a:rPr lang="en-US" altLang="zh-CN" sz="2800" dirty="0" err="1" smtClean="0"/>
              <a:t>printf</a:t>
            </a:r>
            <a:r>
              <a:rPr lang="en-US" altLang="zh-CN" sz="2800" dirty="0" smtClean="0"/>
              <a:t>(“*pointer_1=%d,*pointer_2=</a:t>
            </a:r>
          </a:p>
          <a:p>
            <a:pPr>
              <a:lnSpc>
                <a:spcPct val="150000"/>
              </a:lnSpc>
              <a:buFont typeface="Wingdings" pitchFamily="2" charset="2"/>
              <a:buNone/>
            </a:pPr>
            <a:r>
              <a:rPr lang="en-US" altLang="zh-CN" sz="2800" dirty="0" smtClean="0"/>
              <a:t>             %d\n”,</a:t>
            </a:r>
            <a:r>
              <a:rPr lang="en-US" altLang="zh-CN" sz="2800" dirty="0" smtClean="0">
                <a:solidFill>
                  <a:srgbClr val="9D138D"/>
                </a:solidFill>
              </a:rPr>
              <a:t>*pointer_1</a:t>
            </a:r>
            <a:r>
              <a:rPr lang="en-US" altLang="zh-CN" sz="2800" dirty="0" smtClean="0"/>
              <a:t>,</a:t>
            </a:r>
            <a:r>
              <a:rPr lang="en-US" altLang="zh-CN" sz="2800" dirty="0" smtClean="0">
                <a:solidFill>
                  <a:srgbClr val="9D138D"/>
                </a:solidFill>
              </a:rPr>
              <a:t>*pointer_2</a:t>
            </a:r>
            <a:r>
              <a:rPr lang="en-US" altLang="zh-CN" sz="2800" dirty="0" smtClean="0"/>
              <a:t>); </a:t>
            </a:r>
            <a:endParaRPr lang="zh-CN" altLang="zh-CN" sz="2800" dirty="0" smtClean="0"/>
          </a:p>
          <a:p>
            <a:pPr>
              <a:lnSpc>
                <a:spcPct val="150000"/>
              </a:lnSpc>
              <a:buFont typeface="Wingdings" pitchFamily="2" charset="2"/>
              <a:buNone/>
            </a:pPr>
            <a:endParaRPr lang="zh-CN" altLang="en-US" sz="2800" dirty="0" smtClean="0"/>
          </a:p>
        </p:txBody>
      </p:sp>
      <p:sp>
        <p:nvSpPr>
          <p:cNvPr id="16" name="圆角矩形标注 15"/>
          <p:cNvSpPr>
            <a:spLocks noChangeArrowheads="1"/>
          </p:cNvSpPr>
          <p:nvPr/>
        </p:nvSpPr>
        <p:spPr bwMode="auto">
          <a:xfrm>
            <a:off x="4761744" y="1340768"/>
            <a:ext cx="4032250" cy="1143000"/>
          </a:xfrm>
          <a:prstGeom prst="wedgeRoundRectCallout">
            <a:avLst>
              <a:gd name="adj1" fmla="val -57823"/>
              <a:gd name="adj2" fmla="val 72046"/>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此处</a:t>
            </a:r>
            <a:r>
              <a:rPr lang="en-US" altLang="zh-CN" sz="3200" b="1">
                <a:solidFill>
                  <a:srgbClr val="FF0000"/>
                </a:solidFill>
              </a:rPr>
              <a:t>*</a:t>
            </a:r>
            <a:r>
              <a:rPr lang="zh-CN" altLang="en-US" sz="2800" b="1"/>
              <a:t>与</a:t>
            </a:r>
            <a:r>
              <a:rPr lang="zh-CN" altLang="en-US" sz="2800" b="1">
                <a:solidFill>
                  <a:srgbClr val="FF0000"/>
                </a:solidFill>
              </a:rPr>
              <a:t>类型名</a:t>
            </a:r>
            <a:r>
              <a:rPr lang="zh-CN" altLang="en-US" sz="2800" b="1"/>
              <a:t>在一起。此时共同定义指针变量</a:t>
            </a:r>
          </a:p>
        </p:txBody>
      </p:sp>
      <p:sp>
        <p:nvSpPr>
          <p:cNvPr id="17" name="椭圆 16"/>
          <p:cNvSpPr>
            <a:spLocks noChangeArrowheads="1"/>
          </p:cNvSpPr>
          <p:nvPr/>
        </p:nvSpPr>
        <p:spPr bwMode="auto">
          <a:xfrm>
            <a:off x="755576" y="2483768"/>
            <a:ext cx="18002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椭圆 17"/>
          <p:cNvSpPr>
            <a:spLocks noChangeArrowheads="1"/>
          </p:cNvSpPr>
          <p:nvPr/>
        </p:nvSpPr>
        <p:spPr bwMode="auto">
          <a:xfrm>
            <a:off x="2612231" y="2506433"/>
            <a:ext cx="1815753"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椭圆 18"/>
          <p:cNvSpPr>
            <a:spLocks noChangeArrowheads="1"/>
          </p:cNvSpPr>
          <p:nvPr/>
        </p:nvSpPr>
        <p:spPr bwMode="auto">
          <a:xfrm>
            <a:off x="1298488" y="5373216"/>
            <a:ext cx="2409416"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椭圆 19"/>
          <p:cNvSpPr>
            <a:spLocks noChangeArrowheads="1"/>
          </p:cNvSpPr>
          <p:nvPr/>
        </p:nvSpPr>
        <p:spPr bwMode="auto">
          <a:xfrm>
            <a:off x="3800078" y="5373216"/>
            <a:ext cx="1996058"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圆角矩形标注 20"/>
          <p:cNvSpPr>
            <a:spLocks noChangeArrowheads="1"/>
          </p:cNvSpPr>
          <p:nvPr/>
        </p:nvSpPr>
        <p:spPr bwMode="auto">
          <a:xfrm>
            <a:off x="3328988" y="3500917"/>
            <a:ext cx="5357812" cy="1143000"/>
          </a:xfrm>
          <a:prstGeom prst="wedgeRoundRectCallout">
            <a:avLst>
              <a:gd name="adj1" fmla="val -52346"/>
              <a:gd name="adj2" fmla="val 11719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此处</a:t>
            </a:r>
            <a:r>
              <a:rPr lang="en-US" altLang="zh-CN" sz="2800" b="1"/>
              <a:t>*</a:t>
            </a:r>
            <a:r>
              <a:rPr lang="zh-CN" altLang="en-US" sz="2800" b="1"/>
              <a:t>与指针变量一起使用。此时</a:t>
            </a:r>
            <a:r>
              <a:rPr lang="zh-CN" altLang="zh-CN" sz="2800" b="1"/>
              <a:t>代表指针变量所指向的变量</a:t>
            </a:r>
            <a:endParaRPr lang="zh-CN" altLang="en-US" sz="2800" b="1"/>
          </a:p>
        </p:txBody>
      </p:sp>
    </p:spTree>
    <p:extLst>
      <p:ext uri="{BB962C8B-B14F-4D97-AF65-F5344CB8AC3E}">
        <p14:creationId xmlns:p14="http://schemas.microsoft.com/office/powerpoint/2010/main" val="381380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1000" fill="hold"/>
                                        <p:tgtEl>
                                          <p:spTgt spid="18"/>
                                        </p:tgtEl>
                                        <p:attrNameLst>
                                          <p:attrName>ppt_w</p:attrName>
                                        </p:attrNameLst>
                                      </p:cBhvr>
                                      <p:tavLst>
                                        <p:tav tm="0">
                                          <p:val>
                                            <p:fltVal val="0"/>
                                          </p:val>
                                        </p:tav>
                                        <p:tav tm="100000">
                                          <p:val>
                                            <p:strVal val="#ppt_w"/>
                                          </p:val>
                                        </p:tav>
                                      </p:tavLst>
                                    </p:anim>
                                    <p:anim calcmode="lin" valueType="num">
                                      <p:cBhvr>
                                        <p:cTn id="15" dur="1000" fill="hold"/>
                                        <p:tgtEl>
                                          <p:spTgt spid="18"/>
                                        </p:tgtEl>
                                        <p:attrNameLst>
                                          <p:attrName>ppt_h</p:attrName>
                                        </p:attrNameLst>
                                      </p:cBhvr>
                                      <p:tavLst>
                                        <p:tav tm="0">
                                          <p:val>
                                            <p:fltVal val="0"/>
                                          </p:val>
                                        </p:tav>
                                        <p:tav tm="100000">
                                          <p:val>
                                            <p:strVal val="#ppt_h"/>
                                          </p:val>
                                        </p:tav>
                                      </p:tavLst>
                                    </p:anim>
                                    <p:anim calcmode="lin" valueType="num">
                                      <p:cBhvr>
                                        <p:cTn id="1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1000" fill="hold"/>
                                        <p:tgtEl>
                                          <p:spTgt spid="19"/>
                                        </p:tgtEl>
                                        <p:attrNameLst>
                                          <p:attrName>ppt_w</p:attrName>
                                        </p:attrNameLst>
                                      </p:cBhvr>
                                      <p:tavLst>
                                        <p:tav tm="0">
                                          <p:val>
                                            <p:fltVal val="0"/>
                                          </p:val>
                                        </p:tav>
                                        <p:tav tm="100000">
                                          <p:val>
                                            <p:strVal val="#ppt_w"/>
                                          </p:val>
                                        </p:tav>
                                      </p:tavLst>
                                    </p:anim>
                                    <p:anim calcmode="lin" valueType="num">
                                      <p:cBhvr>
                                        <p:cTn id="27" dur="1000" fill="hold"/>
                                        <p:tgtEl>
                                          <p:spTgt spid="19"/>
                                        </p:tgtEl>
                                        <p:attrNameLst>
                                          <p:attrName>ppt_h</p:attrName>
                                        </p:attrNameLst>
                                      </p:cBhvr>
                                      <p:tavLst>
                                        <p:tav tm="0">
                                          <p:val>
                                            <p:fltVal val="0"/>
                                          </p:val>
                                        </p:tav>
                                        <p:tav tm="100000">
                                          <p:val>
                                            <p:strVal val="#ppt_h"/>
                                          </p:val>
                                        </p:tav>
                                      </p:tavLst>
                                    </p:anim>
                                    <p:anim calcmode="lin" valueType="num">
                                      <p:cBhvr>
                                        <p:cTn id="28"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par>
                          <p:cTn id="30" fill="hold">
                            <p:stCondLst>
                              <p:cond delay="1000"/>
                            </p:stCondLst>
                            <p:childTnLst>
                              <p:par>
                                <p:cTn id="31" presetID="15"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37" fill="hold">
                            <p:stCondLst>
                              <p:cond delay="2000"/>
                            </p:stCondLst>
                            <p:childTnLst>
                              <p:par>
                                <p:cTn id="38" presetID="3" presetClass="entr" presetSubtype="1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linds(horizontal)">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指针</a:t>
            </a:r>
            <a:endParaRPr lang="zh-CN" altLang="en-US" sz="2800" dirty="0"/>
          </a:p>
        </p:txBody>
      </p:sp>
      <p:grpSp>
        <p:nvGrpSpPr>
          <p:cNvPr id="9" name="Group 199"/>
          <p:cNvGrpSpPr>
            <a:grpSpLocks/>
          </p:cNvGrpSpPr>
          <p:nvPr/>
        </p:nvGrpSpPr>
        <p:grpSpPr bwMode="auto">
          <a:xfrm>
            <a:off x="1835150" y="2404343"/>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什么是指针</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3339380"/>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463" y="1882"/>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指针变量</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怎样定义指针变量</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
        <p:nvSpPr>
          <p:cNvPr id="7" name="Rectangle 3"/>
          <p:cNvSpPr txBox="1">
            <a:spLocks noChangeArrowheads="1"/>
          </p:cNvSpPr>
          <p:nvPr/>
        </p:nvSpPr>
        <p:spPr bwMode="auto">
          <a:xfrm>
            <a:off x="417240" y="1967162"/>
            <a:ext cx="8001000" cy="475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latin typeface="华文楷体" panose="02010600040101010101" pitchFamily="2" charset="-122"/>
                <a:ea typeface="华文楷体" panose="02010600040101010101" pitchFamily="2" charset="-122"/>
              </a:rPr>
              <a:t>定义指针变量的一般形式为：</a:t>
            </a:r>
          </a:p>
          <a:p>
            <a:pPr>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b="1" dirty="0" smtClean="0">
                <a:solidFill>
                  <a:srgbClr val="0000FF"/>
                </a:solidFill>
                <a:latin typeface="华文楷体" panose="02010600040101010101" pitchFamily="2" charset="-122"/>
                <a:ea typeface="华文楷体" panose="02010600040101010101" pitchFamily="2" charset="-122"/>
              </a:rPr>
              <a:t>类型</a:t>
            </a:r>
            <a:r>
              <a:rPr lang="zh-CN" altLang="zh-CN" b="1" dirty="0" smtClean="0">
                <a:latin typeface="华文楷体" panose="02010600040101010101" pitchFamily="2" charset="-122"/>
                <a:ea typeface="华文楷体" panose="02010600040101010101" pitchFamily="2" charset="-122"/>
              </a:rPr>
              <a:t>  </a:t>
            </a:r>
            <a:r>
              <a:rPr lang="en-US" altLang="zh-CN" b="1" dirty="0" smtClean="0">
                <a:solidFill>
                  <a:srgbClr val="C00000"/>
                </a:solidFill>
                <a:latin typeface="华文楷体" panose="02010600040101010101" pitchFamily="2" charset="-122"/>
                <a:ea typeface="华文楷体" panose="02010600040101010101" pitchFamily="2" charset="-122"/>
              </a:rPr>
              <a:t>* </a:t>
            </a:r>
            <a:r>
              <a:rPr lang="zh-CN" altLang="zh-CN" b="1" dirty="0" smtClean="0">
                <a:solidFill>
                  <a:srgbClr val="0000FF"/>
                </a:solidFill>
                <a:latin typeface="华文楷体" panose="02010600040101010101" pitchFamily="2" charset="-122"/>
                <a:ea typeface="华文楷体" panose="02010600040101010101" pitchFamily="2" charset="-122"/>
              </a:rPr>
              <a:t>指针变量名</a:t>
            </a:r>
            <a:r>
              <a:rPr lang="en-US" altLang="zh-CN" b="1" dirty="0" smtClean="0">
                <a:solidFill>
                  <a:srgbClr val="0000FF"/>
                </a:solidFill>
                <a:latin typeface="华文楷体" panose="02010600040101010101" pitchFamily="2" charset="-122"/>
                <a:ea typeface="华文楷体" panose="02010600040101010101" pitchFamily="2" charset="-122"/>
              </a:rPr>
              <a:t>;</a:t>
            </a:r>
          </a:p>
          <a:p>
            <a:pPr lvl="1">
              <a:lnSpc>
                <a:spcPct val="150000"/>
              </a:lnSpc>
              <a:buFont typeface="Wingdings" pitchFamily="2" charset="2"/>
              <a:buNone/>
            </a:pPr>
            <a:r>
              <a:rPr lang="zh-CN" altLang="en-US" dirty="0" smtClean="0">
                <a:latin typeface="华文楷体" panose="02010600040101010101" pitchFamily="2" charset="-122"/>
                <a:ea typeface="华文楷体" panose="02010600040101010101" pitchFamily="2" charset="-122"/>
              </a:rPr>
              <a:t>如：</a:t>
            </a:r>
            <a:r>
              <a:rPr lang="en-US" altLang="zh-CN" dirty="0" err="1" smtClean="0">
                <a:latin typeface="华文楷体" panose="02010600040101010101" pitchFamily="2" charset="-122"/>
                <a:ea typeface="华文楷体" panose="02010600040101010101" pitchFamily="2" charset="-122"/>
              </a:rPr>
              <a:t>int</a:t>
            </a:r>
            <a:r>
              <a:rPr lang="en-US" altLang="zh-CN" dirty="0" smtClean="0">
                <a:latin typeface="华文楷体" panose="02010600040101010101" pitchFamily="2" charset="-122"/>
                <a:ea typeface="华文楷体" panose="02010600040101010101" pitchFamily="2" charset="-122"/>
              </a:rPr>
              <a:t> *pointer_1, *pointer_2;</a:t>
            </a:r>
          </a:p>
          <a:p>
            <a:pPr lvl="1">
              <a:lnSpc>
                <a:spcPct val="150000"/>
              </a:lnSpc>
            </a:pPr>
            <a:r>
              <a:rPr lang="en-US" altLang="zh-CN" dirty="0" err="1" smtClean="0">
                <a:latin typeface="华文楷体" panose="02010600040101010101" pitchFamily="2" charset="-122"/>
                <a:ea typeface="华文楷体" panose="02010600040101010101" pitchFamily="2" charset="-122"/>
              </a:rPr>
              <a:t>int</a:t>
            </a:r>
            <a:r>
              <a:rPr lang="zh-CN" altLang="zh-CN" dirty="0" smtClean="0">
                <a:latin typeface="华文楷体" panose="02010600040101010101" pitchFamily="2" charset="-122"/>
                <a:ea typeface="华文楷体" panose="02010600040101010101" pitchFamily="2" charset="-122"/>
              </a:rPr>
              <a:t>是</a:t>
            </a:r>
            <a:r>
              <a:rPr lang="zh-CN" altLang="en-US" dirty="0" smtClean="0">
                <a:latin typeface="华文楷体" panose="02010600040101010101" pitchFamily="2" charset="-122"/>
                <a:ea typeface="华文楷体" panose="02010600040101010101" pitchFamily="2" charset="-122"/>
              </a:rPr>
              <a:t>为</a:t>
            </a:r>
            <a:r>
              <a:rPr lang="zh-CN" altLang="zh-CN" dirty="0" smtClean="0">
                <a:latin typeface="华文楷体" panose="02010600040101010101" pitchFamily="2" charset="-122"/>
                <a:ea typeface="华文楷体" panose="02010600040101010101" pitchFamily="2" charset="-122"/>
              </a:rPr>
              <a:t>指针变量指定的“</a:t>
            </a:r>
            <a:r>
              <a:rPr lang="zh-CN" altLang="zh-CN" dirty="0" smtClean="0">
                <a:solidFill>
                  <a:srgbClr val="FF0000"/>
                </a:solidFill>
                <a:latin typeface="华文楷体" panose="02010600040101010101" pitchFamily="2" charset="-122"/>
                <a:ea typeface="华文楷体" panose="02010600040101010101" pitchFamily="2" charset="-122"/>
              </a:rPr>
              <a:t>基类型</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50000"/>
              </a:lnSpc>
            </a:pPr>
            <a:r>
              <a:rPr lang="zh-CN" altLang="zh-CN" dirty="0" smtClean="0">
                <a:latin typeface="华文楷体" panose="02010600040101010101" pitchFamily="2" charset="-122"/>
                <a:ea typeface="华文楷体" panose="02010600040101010101" pitchFamily="2" charset="-122"/>
              </a:rPr>
              <a:t>基类型指定指针变量可指向的变量类型</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50000"/>
              </a:lnSpc>
            </a:pPr>
            <a:r>
              <a:rPr lang="zh-CN" altLang="en-US" dirty="0" smtClean="0">
                <a:latin typeface="华文楷体" panose="02010600040101010101" pitchFamily="2" charset="-122"/>
                <a:ea typeface="华文楷体" panose="02010600040101010101" pitchFamily="2" charset="-122"/>
              </a:rPr>
              <a:t>如</a:t>
            </a:r>
            <a:r>
              <a:rPr lang="en-US" altLang="zh-CN" dirty="0" smtClean="0">
                <a:latin typeface="华文楷体" panose="02010600040101010101" pitchFamily="2" charset="-122"/>
                <a:ea typeface="华文楷体" panose="02010600040101010101" pitchFamily="2" charset="-122"/>
              </a:rPr>
              <a:t>pointer_1</a:t>
            </a:r>
            <a:r>
              <a:rPr lang="zh-CN" altLang="zh-CN" dirty="0" smtClean="0">
                <a:latin typeface="华文楷体" panose="02010600040101010101" pitchFamily="2" charset="-122"/>
                <a:ea typeface="华文楷体" panose="02010600040101010101" pitchFamily="2" charset="-122"/>
              </a:rPr>
              <a:t>可以指向整型变量，但不能指向浮点型变量</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9511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怎样定义指针变量</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21</a:t>
            </a:fld>
            <a:endParaRPr lang="en-US" altLang="zh-CN"/>
          </a:p>
        </p:txBody>
      </p:sp>
      <p:sp>
        <p:nvSpPr>
          <p:cNvPr id="8" name="Rectangle 3"/>
          <p:cNvSpPr txBox="1">
            <a:spLocks noChangeArrowheads="1"/>
          </p:cNvSpPr>
          <p:nvPr/>
        </p:nvSpPr>
        <p:spPr bwMode="auto">
          <a:xfrm>
            <a:off x="642938" y="1714500"/>
            <a:ext cx="8001000"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latin typeface="Times New Roman" panose="02020603050405020304" pitchFamily="18" charset="0"/>
                <a:ea typeface="华文楷体" panose="02010600040101010101" pitchFamily="2" charset="-122"/>
                <a:cs typeface="Times New Roman" panose="02020603050405020304" pitchFamily="18" charset="0"/>
              </a:rPr>
              <a:t>下面都是合法的</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定义</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和初始化</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buFont typeface="Wingdings" pitchFamily="2" charset="2"/>
              <a:buNone/>
            </a:pPr>
            <a:r>
              <a:rPr lang="en-US" altLang="zh-CN"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float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pointer_3;</a:t>
            </a:r>
          </a:p>
          <a:p>
            <a:pPr lvl="1">
              <a:buFont typeface="Wingdings" pitchFamily="2" charset="2"/>
              <a:buNone/>
            </a:pPr>
            <a:r>
              <a:rPr lang="en-US" altLang="zh-CN"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char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pointer_4;</a:t>
            </a:r>
          </a:p>
          <a:p>
            <a:pPr lvl="1">
              <a:buFont typeface="Wingdings" pitchFamily="2" charset="2"/>
              <a:buNone/>
            </a:pPr>
            <a:r>
              <a:rPr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a,b</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lvl="1">
              <a:buFont typeface="Wingdings" pitchFamily="2" charset="2"/>
              <a:buNone/>
            </a:pPr>
            <a:r>
              <a:rPr lang="en-US" altLang="zh-CN"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pointer_1=&amp;a,</a:t>
            </a:r>
            <a:r>
              <a:rPr lang="en-US" altLang="zh-CN"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pointer_2=&amp;b;</a:t>
            </a:r>
          </a:p>
        </p:txBody>
      </p:sp>
      <p:sp>
        <p:nvSpPr>
          <p:cNvPr id="9" name="Rectangle 3"/>
          <p:cNvSpPr txBox="1">
            <a:spLocks noChangeArrowheads="1"/>
          </p:cNvSpPr>
          <p:nvPr/>
        </p:nvSpPr>
        <p:spPr bwMode="auto">
          <a:xfrm>
            <a:off x="1328788" y="5252567"/>
            <a:ext cx="5929312"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kern="0" dirty="0">
                <a:latin typeface="Times New Roman" panose="02020603050405020304" pitchFamily="18" charset="0"/>
                <a:ea typeface="华文楷体" panose="02010600040101010101" pitchFamily="2" charset="-122"/>
                <a:cs typeface="Times New Roman" panose="02020603050405020304" pitchFamily="18" charset="0"/>
              </a:rPr>
              <a:t>*pointer_1</a:t>
            </a:r>
            <a:r>
              <a:rPr lang="zh-CN" altLang="zh-CN" sz="3200" b="1" kern="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kern="0" dirty="0">
                <a:latin typeface="Times New Roman" panose="02020603050405020304" pitchFamily="18" charset="0"/>
                <a:ea typeface="华文楷体" panose="02010600040101010101" pitchFamily="2" charset="-122"/>
                <a:cs typeface="Times New Roman" panose="02020603050405020304" pitchFamily="18" charset="0"/>
              </a:rPr>
              <a:t>&amp;a;     </a:t>
            </a:r>
            <a:r>
              <a:rPr lang="zh-CN" altLang="en-US" sz="32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错误</a:t>
            </a:r>
            <a:endParaRPr lang="en-US" altLang="zh-CN" sz="32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Rectangle 3"/>
          <p:cNvSpPr txBox="1">
            <a:spLocks noChangeArrowheads="1"/>
          </p:cNvSpPr>
          <p:nvPr/>
        </p:nvSpPr>
        <p:spPr bwMode="auto">
          <a:xfrm>
            <a:off x="1257350" y="5324005"/>
            <a:ext cx="5929313"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kern="0" dirty="0">
                <a:latin typeface="Times New Roman" panose="02020603050405020304" pitchFamily="18" charset="0"/>
                <a:ea typeface="华文楷体" panose="02010600040101010101" pitchFamily="2" charset="-122"/>
                <a:cs typeface="Times New Roman" panose="02020603050405020304" pitchFamily="18" charset="0"/>
              </a:rPr>
              <a:t>pointer_3</a:t>
            </a:r>
            <a:r>
              <a:rPr lang="zh-CN" altLang="zh-CN" sz="3200" b="1" kern="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kern="0" dirty="0">
                <a:latin typeface="Times New Roman" panose="02020603050405020304" pitchFamily="18" charset="0"/>
                <a:ea typeface="华文楷体" panose="02010600040101010101" pitchFamily="2" charset="-122"/>
                <a:cs typeface="Times New Roman" panose="02020603050405020304" pitchFamily="18" charset="0"/>
              </a:rPr>
              <a:t>&amp;a;     </a:t>
            </a:r>
            <a:r>
              <a:rPr lang="zh-CN" altLang="en-US" sz="32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错误</a:t>
            </a:r>
            <a:endParaRPr lang="en-US" altLang="zh-CN" sz="32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Rectangle 3"/>
          <p:cNvSpPr txBox="1">
            <a:spLocks noChangeArrowheads="1"/>
          </p:cNvSpPr>
          <p:nvPr/>
        </p:nvSpPr>
        <p:spPr bwMode="auto">
          <a:xfrm>
            <a:off x="1328788" y="5252567"/>
            <a:ext cx="5929312"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kern="0" dirty="0">
                <a:latin typeface="Times New Roman" panose="02020603050405020304" pitchFamily="18" charset="0"/>
                <a:ea typeface="华文楷体" panose="02010600040101010101" pitchFamily="2" charset="-122"/>
                <a:cs typeface="Times New Roman" panose="02020603050405020304" pitchFamily="18" charset="0"/>
              </a:rPr>
              <a:t>pointer_1</a:t>
            </a:r>
            <a:r>
              <a:rPr lang="zh-CN" altLang="zh-CN" sz="3200" b="1" kern="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kern="0" dirty="0">
                <a:latin typeface="Times New Roman" panose="02020603050405020304" pitchFamily="18" charset="0"/>
                <a:ea typeface="华文楷体" panose="02010600040101010101" pitchFamily="2" charset="-122"/>
                <a:cs typeface="Times New Roman" panose="02020603050405020304" pitchFamily="18" charset="0"/>
              </a:rPr>
              <a:t>&amp;a;     </a:t>
            </a:r>
            <a:r>
              <a:rPr lang="zh-CN" altLang="en-US" sz="3200" b="1" kern="0" dirty="0">
                <a:solidFill>
                  <a:srgbClr val="9D138D"/>
                </a:solidFill>
                <a:latin typeface="Times New Roman" panose="02020603050405020304" pitchFamily="18" charset="0"/>
                <a:ea typeface="华文楷体" panose="02010600040101010101" pitchFamily="2" charset="-122"/>
                <a:cs typeface="Times New Roman" panose="02020603050405020304" pitchFamily="18" charset="0"/>
              </a:rPr>
              <a:t>正确</a:t>
            </a:r>
            <a:endParaRPr lang="en-US" altLang="zh-CN" sz="3200" b="1" kern="0" dirty="0">
              <a:solidFill>
                <a:srgbClr val="9D138D"/>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Rectangle 3"/>
          <p:cNvSpPr txBox="1">
            <a:spLocks noChangeArrowheads="1"/>
          </p:cNvSpPr>
          <p:nvPr/>
        </p:nvSpPr>
        <p:spPr bwMode="auto">
          <a:xfrm>
            <a:off x="971600" y="5252567"/>
            <a:ext cx="5929313"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kern="0" dirty="0">
                <a:latin typeface="Times New Roman" panose="02020603050405020304" pitchFamily="18" charset="0"/>
                <a:ea typeface="华文楷体" panose="02010600040101010101" pitchFamily="2" charset="-122"/>
                <a:cs typeface="Times New Roman" panose="02020603050405020304" pitchFamily="18" charset="0"/>
              </a:rPr>
              <a:t>pointer_3</a:t>
            </a:r>
            <a:r>
              <a:rPr lang="zh-CN" altLang="zh-CN" sz="3200" b="1" kern="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kern="0" dirty="0">
                <a:latin typeface="Times New Roman" panose="02020603050405020304" pitchFamily="18" charset="0"/>
                <a:ea typeface="华文楷体" panose="02010600040101010101" pitchFamily="2" charset="-122"/>
                <a:cs typeface="Times New Roman" panose="02020603050405020304" pitchFamily="18" charset="0"/>
              </a:rPr>
              <a:t>2000;     </a:t>
            </a:r>
            <a:r>
              <a:rPr lang="zh-CN" altLang="en-US" sz="32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错误</a:t>
            </a:r>
            <a:endParaRPr lang="en-US" altLang="zh-CN" sz="32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矩形 2"/>
          <p:cNvSpPr/>
          <p:nvPr/>
        </p:nvSpPr>
        <p:spPr>
          <a:xfrm>
            <a:off x="981905" y="4642569"/>
            <a:ext cx="1826141" cy="584775"/>
          </a:xfrm>
          <a:prstGeom prst="rect">
            <a:avLst/>
          </a:prstGeom>
        </p:spPr>
        <p:txBody>
          <a:bodyPr wrap="none">
            <a:spAutoFit/>
          </a:bodyPr>
          <a:lstStyle/>
          <a:p>
            <a:r>
              <a:rPr lang="zh-CN" altLang="en-US" sz="3200" dirty="0" smtClean="0">
                <a:latin typeface="Times New Roman" panose="02020603050405020304" pitchFamily="18" charset="0"/>
                <a:ea typeface="华文楷体" panose="02010600040101010101" pitchFamily="2" charset="-122"/>
                <a:cs typeface="Times New Roman" panose="02020603050405020304" pitchFamily="18" charset="0"/>
              </a:rPr>
              <a:t>后续语句</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6853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怎样引用指针</a:t>
            </a:r>
            <a:r>
              <a:rPr kumimoji="0" lang="zh-CN" altLang="en-US" sz="3200" dirty="0">
                <a:solidFill>
                  <a:srgbClr val="000000"/>
                </a:solidFill>
                <a:ea typeface="华文楷体" panose="02010600040101010101" pitchFamily="2" charset="-122"/>
                <a:cs typeface="Times New Roman" panose="02020603050405020304" pitchFamily="18" charset="0"/>
              </a:rPr>
              <a:t>变量</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22</a:t>
            </a:fld>
            <a:endParaRPr lang="en-US" altLang="zh-CN"/>
          </a:p>
        </p:txBody>
      </p:sp>
      <p:sp>
        <p:nvSpPr>
          <p:cNvPr id="8" name="Rectangle 3"/>
          <p:cNvSpPr txBox="1">
            <a:spLocks noChangeArrowheads="1"/>
          </p:cNvSpPr>
          <p:nvPr/>
        </p:nvSpPr>
        <p:spPr bwMode="auto">
          <a:xfrm>
            <a:off x="357188" y="1714500"/>
            <a:ext cx="8286750"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latin typeface="华文楷体" panose="02010600040101010101" pitchFamily="2" charset="-122"/>
                <a:ea typeface="华文楷体" panose="02010600040101010101" pitchFamily="2" charset="-122"/>
              </a:rPr>
              <a:t>在引用指针变量时，可能有三种情况：</a:t>
            </a:r>
            <a:endParaRPr lang="en-US" altLang="zh-CN" dirty="0" smtClean="0">
              <a:latin typeface="华文楷体" panose="02010600040101010101" pitchFamily="2" charset="-122"/>
              <a:ea typeface="华文楷体" panose="02010600040101010101" pitchFamily="2" charset="-122"/>
            </a:endParaRPr>
          </a:p>
          <a:p>
            <a:pPr lvl="1"/>
            <a:r>
              <a:rPr lang="zh-CN" altLang="zh-CN" dirty="0" smtClean="0">
                <a:latin typeface="华文楷体" panose="02010600040101010101" pitchFamily="2" charset="-122"/>
                <a:ea typeface="华文楷体" panose="02010600040101010101" pitchFamily="2" charset="-122"/>
              </a:rPr>
              <a:t>给指针变量赋值。如：</a:t>
            </a:r>
            <a:r>
              <a:rPr lang="en-US" altLang="zh-CN" dirty="0" smtClean="0">
                <a:latin typeface="华文楷体" panose="02010600040101010101" pitchFamily="2" charset="-122"/>
                <a:ea typeface="华文楷体" panose="02010600040101010101" pitchFamily="2" charset="-122"/>
              </a:rPr>
              <a:t>p=&amp;a;</a:t>
            </a:r>
          </a:p>
          <a:p>
            <a:pPr lvl="1"/>
            <a:r>
              <a:rPr lang="zh-CN" altLang="zh-CN" dirty="0" smtClean="0">
                <a:latin typeface="华文楷体" panose="02010600040101010101" pitchFamily="2" charset="-122"/>
                <a:ea typeface="华文楷体" panose="02010600040101010101" pitchFamily="2" charset="-122"/>
              </a:rPr>
              <a:t>引用指针变量指向的变量</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如</a:t>
            </a:r>
            <a:r>
              <a:rPr lang="zh-CN" altLang="en-US" dirty="0" smtClean="0">
                <a:latin typeface="华文楷体" panose="02010600040101010101" pitchFamily="2" charset="-122"/>
                <a:ea typeface="华文楷体" panose="02010600040101010101" pitchFamily="2" charset="-122"/>
              </a:rPr>
              <a:t>有</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   p=&amp;a;  *p=1;</a:t>
            </a: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则执行</a:t>
            </a:r>
            <a:r>
              <a:rPr lang="en-US" altLang="zh-CN" dirty="0" err="1" smtClean="0">
                <a:latin typeface="华文楷体" panose="02010600040101010101" pitchFamily="2" charset="-122"/>
                <a:ea typeface="华文楷体" panose="02010600040101010101" pitchFamily="2" charset="-122"/>
              </a:rPr>
              <a:t>printf</a:t>
            </a:r>
            <a:r>
              <a:rPr lang="en-US" altLang="zh-CN" dirty="0" smtClean="0">
                <a:latin typeface="华文楷体" panose="02010600040101010101" pitchFamily="2" charset="-122"/>
                <a:ea typeface="华文楷体" panose="02010600040101010101" pitchFamily="2" charset="-122"/>
              </a:rPr>
              <a:t>(“%d”,*p);  </a:t>
            </a:r>
            <a:r>
              <a:rPr lang="zh-CN" altLang="en-US" dirty="0" smtClean="0">
                <a:latin typeface="华文楷体" panose="02010600040101010101" pitchFamily="2" charset="-122"/>
                <a:ea typeface="华文楷体" panose="02010600040101010101" pitchFamily="2" charset="-122"/>
              </a:rPr>
              <a:t>将输出</a:t>
            </a:r>
            <a:r>
              <a:rPr lang="en-US" altLang="zh-CN" dirty="0" smtClean="0">
                <a:latin typeface="华文楷体" panose="02010600040101010101" pitchFamily="2" charset="-122"/>
                <a:ea typeface="华文楷体" panose="02010600040101010101" pitchFamily="2" charset="-122"/>
              </a:rPr>
              <a:t>1</a:t>
            </a:r>
          </a:p>
          <a:p>
            <a:pPr lvl="1"/>
            <a:r>
              <a:rPr lang="zh-CN" altLang="zh-CN" dirty="0" smtClean="0">
                <a:latin typeface="华文楷体" panose="02010600040101010101" pitchFamily="2" charset="-122"/>
                <a:ea typeface="华文楷体" panose="02010600040101010101" pitchFamily="2" charset="-122"/>
              </a:rPr>
              <a:t>引用指针变量的值。如：</a:t>
            </a:r>
            <a:r>
              <a:rPr lang="en-US" altLang="zh-CN" dirty="0" err="1" smtClean="0">
                <a:latin typeface="华文楷体" panose="02010600040101010101" pitchFamily="2" charset="-122"/>
                <a:ea typeface="华文楷体" panose="02010600040101010101" pitchFamily="2" charset="-122"/>
              </a:rPr>
              <a:t>printf</a:t>
            </a:r>
            <a:r>
              <a:rPr lang="en-US" altLang="zh-CN"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o”,p</a:t>
            </a:r>
            <a:r>
              <a:rPr lang="en-US" altLang="zh-CN" dirty="0" smtClean="0">
                <a:latin typeface="华文楷体" panose="02010600040101010101" pitchFamily="2" charset="-122"/>
                <a:ea typeface="华文楷体" panose="02010600040101010101" pitchFamily="2" charset="-122"/>
              </a:rPr>
              <a:t>);</a:t>
            </a:r>
          </a:p>
        </p:txBody>
      </p:sp>
      <p:sp>
        <p:nvSpPr>
          <p:cNvPr id="9" name="圆角矩形标注 8"/>
          <p:cNvSpPr>
            <a:spLocks noChangeArrowheads="1"/>
          </p:cNvSpPr>
          <p:nvPr/>
        </p:nvSpPr>
        <p:spPr bwMode="auto">
          <a:xfrm>
            <a:off x="6506053" y="2289701"/>
            <a:ext cx="2214562" cy="642937"/>
          </a:xfrm>
          <a:prstGeom prst="wedgeRoundRectCallout">
            <a:avLst>
              <a:gd name="adj1" fmla="val -82471"/>
              <a:gd name="adj2" fmla="val -1800"/>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latin typeface="华文楷体" panose="02010600040101010101" pitchFamily="2" charset="-122"/>
                <a:ea typeface="华文楷体" panose="02010600040101010101" pitchFamily="2" charset="-122"/>
              </a:rPr>
              <a:t>使</a:t>
            </a:r>
            <a:r>
              <a:rPr lang="en-US" altLang="zh-CN" sz="2800" b="1">
                <a:solidFill>
                  <a:srgbClr val="0000CC"/>
                </a:solidFill>
                <a:latin typeface="华文楷体" panose="02010600040101010101" pitchFamily="2" charset="-122"/>
                <a:ea typeface="华文楷体" panose="02010600040101010101" pitchFamily="2" charset="-122"/>
              </a:rPr>
              <a:t>p</a:t>
            </a:r>
            <a:r>
              <a:rPr lang="zh-CN" altLang="zh-CN" sz="2800" b="1">
                <a:solidFill>
                  <a:srgbClr val="0000CC"/>
                </a:solidFill>
                <a:latin typeface="华文楷体" panose="02010600040101010101" pitchFamily="2" charset="-122"/>
                <a:ea typeface="华文楷体" panose="02010600040101010101" pitchFamily="2" charset="-122"/>
              </a:rPr>
              <a:t>指向</a:t>
            </a:r>
            <a:r>
              <a:rPr lang="en-US" altLang="zh-CN" sz="2800" b="1">
                <a:solidFill>
                  <a:srgbClr val="0000CC"/>
                </a:solidFill>
                <a:latin typeface="华文楷体" panose="02010600040101010101" pitchFamily="2" charset="-122"/>
                <a:ea typeface="华文楷体" panose="02010600040101010101" pitchFamily="2" charset="-122"/>
              </a:rPr>
              <a:t>a</a:t>
            </a:r>
            <a:endParaRPr lang="zh-CN" altLang="en-US" sz="2800" b="1">
              <a:solidFill>
                <a:srgbClr val="0000CC"/>
              </a:solidFill>
              <a:latin typeface="华文楷体" panose="02010600040101010101" pitchFamily="2" charset="-122"/>
              <a:ea typeface="华文楷体" panose="02010600040101010101" pitchFamily="2" charset="-122"/>
            </a:endParaRPr>
          </a:p>
        </p:txBody>
      </p:sp>
      <p:sp>
        <p:nvSpPr>
          <p:cNvPr id="11" name="圆角矩形标注 10"/>
          <p:cNvSpPr>
            <a:spLocks noChangeArrowheads="1"/>
          </p:cNvSpPr>
          <p:nvPr/>
        </p:nvSpPr>
        <p:spPr bwMode="auto">
          <a:xfrm>
            <a:off x="3743041" y="2981834"/>
            <a:ext cx="2214563" cy="642938"/>
          </a:xfrm>
          <a:prstGeom prst="wedgeRoundRectCallout">
            <a:avLst>
              <a:gd name="adj1" fmla="val -77049"/>
              <a:gd name="adj2" fmla="val 4704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0000CC"/>
                </a:solidFill>
                <a:latin typeface="华文楷体" panose="02010600040101010101" pitchFamily="2" charset="-122"/>
                <a:ea typeface="华文楷体" panose="02010600040101010101" pitchFamily="2" charset="-122"/>
              </a:rPr>
              <a:t>*p</a:t>
            </a:r>
            <a:r>
              <a:rPr lang="zh-CN" altLang="en-US" sz="2800" b="1">
                <a:solidFill>
                  <a:srgbClr val="0000CC"/>
                </a:solidFill>
                <a:latin typeface="华文楷体" panose="02010600040101010101" pitchFamily="2" charset="-122"/>
                <a:ea typeface="华文楷体" panose="02010600040101010101" pitchFamily="2" charset="-122"/>
              </a:rPr>
              <a:t>相当于</a:t>
            </a:r>
            <a:r>
              <a:rPr lang="en-US" altLang="zh-CN" sz="2800" b="1">
                <a:solidFill>
                  <a:srgbClr val="0000CC"/>
                </a:solidFill>
                <a:latin typeface="华文楷体" panose="02010600040101010101" pitchFamily="2" charset="-122"/>
                <a:ea typeface="华文楷体" panose="02010600040101010101" pitchFamily="2" charset="-122"/>
              </a:rPr>
              <a:t>a</a:t>
            </a:r>
            <a:endParaRPr lang="zh-CN" altLang="en-US" sz="2800" b="1">
              <a:solidFill>
                <a:srgbClr val="0000CC"/>
              </a:solidFill>
              <a:latin typeface="华文楷体" panose="02010600040101010101" pitchFamily="2" charset="-122"/>
              <a:ea typeface="华文楷体" panose="02010600040101010101" pitchFamily="2" charset="-122"/>
            </a:endParaRPr>
          </a:p>
        </p:txBody>
      </p:sp>
      <p:sp>
        <p:nvSpPr>
          <p:cNvPr id="12" name="圆角矩形标注 11"/>
          <p:cNvSpPr>
            <a:spLocks noChangeArrowheads="1"/>
          </p:cNvSpPr>
          <p:nvPr/>
        </p:nvSpPr>
        <p:spPr bwMode="auto">
          <a:xfrm>
            <a:off x="4850323" y="5087144"/>
            <a:ext cx="2286000" cy="1143000"/>
          </a:xfrm>
          <a:prstGeom prst="wedgeRoundRectCallout">
            <a:avLst>
              <a:gd name="adj1" fmla="val 59644"/>
              <a:gd name="adj2" fmla="val -67940"/>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0000CC"/>
                </a:solidFill>
                <a:latin typeface="华文楷体" panose="02010600040101010101" pitchFamily="2" charset="-122"/>
                <a:ea typeface="华文楷体" panose="02010600040101010101" pitchFamily="2" charset="-122"/>
              </a:rPr>
              <a:t>以</a:t>
            </a:r>
            <a:r>
              <a:rPr lang="zh-CN" altLang="en-US" sz="2800" b="1">
                <a:solidFill>
                  <a:srgbClr val="0000CC"/>
                </a:solidFill>
                <a:latin typeface="华文楷体" panose="02010600040101010101" pitchFamily="2" charset="-122"/>
                <a:ea typeface="华文楷体" panose="02010600040101010101" pitchFamily="2" charset="-122"/>
              </a:rPr>
              <a:t>八</a:t>
            </a:r>
            <a:r>
              <a:rPr lang="zh-CN" altLang="zh-CN" sz="2800" b="1">
                <a:solidFill>
                  <a:srgbClr val="0000CC"/>
                </a:solidFill>
                <a:latin typeface="华文楷体" panose="02010600040101010101" pitchFamily="2" charset="-122"/>
                <a:ea typeface="华文楷体" panose="02010600040101010101" pitchFamily="2" charset="-122"/>
              </a:rPr>
              <a:t>进制输出</a:t>
            </a:r>
            <a:r>
              <a:rPr lang="en-US" altLang="zh-CN" sz="2800" b="1">
                <a:solidFill>
                  <a:srgbClr val="0000CC"/>
                </a:solidFill>
                <a:latin typeface="华文楷体" panose="02010600040101010101" pitchFamily="2" charset="-122"/>
                <a:ea typeface="华文楷体" panose="02010600040101010101" pitchFamily="2" charset="-122"/>
              </a:rPr>
              <a:t>a</a:t>
            </a:r>
            <a:r>
              <a:rPr lang="zh-CN" altLang="zh-CN" sz="2800" b="1">
                <a:solidFill>
                  <a:srgbClr val="0000CC"/>
                </a:solidFill>
                <a:latin typeface="华文楷体" panose="02010600040101010101" pitchFamily="2" charset="-122"/>
                <a:ea typeface="华文楷体" panose="02010600040101010101" pitchFamily="2" charset="-122"/>
              </a:rPr>
              <a:t>的地址</a:t>
            </a:r>
            <a:endParaRPr lang="zh-CN" altLang="en-US" sz="2800" b="1">
              <a:solidFill>
                <a:srgbClr val="0000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11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linds(horizontal)">
                                      <p:cBhvr>
                                        <p:cTn id="20" dur="500"/>
                                        <p:tgtEl>
                                          <p:spTgt spid="8">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linds(horizontal)">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blinds(horizontal)">
                                      <p:cBhvr>
                                        <p:cTn id="33" dur="500"/>
                                        <p:tgtEl>
                                          <p:spTgt spid="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23</a:t>
            </a:fld>
            <a:endParaRPr lang="en-US" altLang="zh-CN"/>
          </a:p>
        </p:txBody>
      </p:sp>
      <p:sp>
        <p:nvSpPr>
          <p:cNvPr id="14" name="Rectangle 3"/>
          <p:cNvSpPr txBox="1">
            <a:spLocks noChangeArrowheads="1"/>
          </p:cNvSpPr>
          <p:nvPr/>
        </p:nvSpPr>
        <p:spPr bwMode="auto">
          <a:xfrm>
            <a:off x="539552" y="1982787"/>
            <a:ext cx="8286750"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latin typeface="华文楷体" panose="02010600040101010101" pitchFamily="2" charset="-122"/>
                <a:ea typeface="华文楷体" panose="02010600040101010101" pitchFamily="2" charset="-122"/>
              </a:rPr>
              <a:t>要熟练掌握两个有关的运算符：</a:t>
            </a: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(1) </a:t>
            </a:r>
            <a:r>
              <a:rPr lang="zh-CN" altLang="zh-CN"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取地址运算符。</a:t>
            </a:r>
            <a:endParaRPr lang="en-US" altLang="zh-CN" dirty="0" smtClean="0">
              <a:latin typeface="华文楷体" panose="02010600040101010101" pitchFamily="2" charset="-122"/>
              <a:ea typeface="华文楷体" panose="02010600040101010101" pitchFamily="2" charset="-122"/>
            </a:endParaRPr>
          </a:p>
          <a:p>
            <a:pPr>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en-US" altLang="zh-CN" sz="2800" dirty="0" smtClean="0">
                <a:latin typeface="华文楷体" panose="02010600040101010101" pitchFamily="2" charset="-122"/>
                <a:ea typeface="华文楷体" panose="02010600040101010101" pitchFamily="2" charset="-122"/>
              </a:rPr>
              <a:t>&amp;a</a:t>
            </a:r>
            <a:r>
              <a:rPr lang="zh-CN" altLang="zh-CN" sz="2800" dirty="0" smtClean="0">
                <a:latin typeface="华文楷体" panose="02010600040101010101" pitchFamily="2" charset="-122"/>
                <a:ea typeface="华文楷体" panose="02010600040101010101" pitchFamily="2" charset="-122"/>
              </a:rPr>
              <a:t>是变量</a:t>
            </a:r>
            <a:r>
              <a:rPr lang="en-US" altLang="zh-CN" sz="2800" dirty="0" smtClean="0">
                <a:latin typeface="华文楷体" panose="02010600040101010101" pitchFamily="2" charset="-122"/>
                <a:ea typeface="华文楷体" panose="02010600040101010101" pitchFamily="2" charset="-122"/>
              </a:rPr>
              <a:t>a</a:t>
            </a:r>
            <a:r>
              <a:rPr lang="zh-CN" altLang="zh-CN" sz="2800" dirty="0" smtClean="0">
                <a:latin typeface="华文楷体" panose="02010600040101010101" pitchFamily="2" charset="-122"/>
                <a:ea typeface="华文楷体" panose="02010600040101010101" pitchFamily="2" charset="-122"/>
              </a:rPr>
              <a:t>的地址</a:t>
            </a: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(2) *  </a:t>
            </a:r>
            <a:r>
              <a:rPr lang="zh-CN" altLang="zh-CN" dirty="0" smtClean="0">
                <a:latin typeface="华文楷体" panose="02010600040101010101" pitchFamily="2" charset="-122"/>
                <a:ea typeface="华文楷体" panose="02010600040101010101" pitchFamily="2" charset="-122"/>
              </a:rPr>
              <a:t>指针运算符（“间接访问”运算符）</a:t>
            </a:r>
            <a:endParaRPr lang="zh-CN" altLang="en-US" dirty="0" smtClean="0">
              <a:latin typeface="华文楷体" panose="02010600040101010101" pitchFamily="2" charset="-122"/>
              <a:ea typeface="华文楷体" panose="02010600040101010101" pitchFamily="2" charset="-122"/>
            </a:endParaRPr>
          </a:p>
          <a:p>
            <a:pPr lvl="1">
              <a:buFont typeface="Wingdings" pitchFamily="2" charset="2"/>
              <a:buNone/>
            </a:pPr>
            <a:r>
              <a:rPr lang="zh-CN" altLang="en-US" dirty="0" smtClean="0">
                <a:latin typeface="华文楷体" panose="02010600040101010101" pitchFamily="2" charset="-122"/>
                <a:ea typeface="华文楷体" panose="02010600040101010101" pitchFamily="2" charset="-122"/>
              </a:rPr>
              <a:t>  如果</a:t>
            </a:r>
            <a:r>
              <a:rPr lang="en-US" altLang="zh-CN" dirty="0" smtClean="0">
                <a:latin typeface="华文楷体" panose="02010600040101010101" pitchFamily="2" charset="-122"/>
                <a:ea typeface="华文楷体" panose="02010600040101010101" pitchFamily="2" charset="-122"/>
              </a:rPr>
              <a:t>： p</a:t>
            </a:r>
            <a:r>
              <a:rPr lang="zh-CN" altLang="en-US" dirty="0" smtClean="0">
                <a:latin typeface="华文楷体" panose="02010600040101010101" pitchFamily="2" charset="-122"/>
                <a:ea typeface="华文楷体" panose="02010600040101010101" pitchFamily="2" charset="-122"/>
              </a:rPr>
              <a:t>指向变量</a:t>
            </a: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则*</a:t>
            </a:r>
            <a:r>
              <a:rPr lang="en-US" altLang="zh-CN" dirty="0" smtClean="0">
                <a:latin typeface="华文楷体" panose="02010600040101010101" pitchFamily="2" charset="-122"/>
                <a:ea typeface="华文楷体" panose="02010600040101010101" pitchFamily="2" charset="-122"/>
              </a:rPr>
              <a:t>p</a:t>
            </a:r>
            <a:r>
              <a:rPr lang="zh-CN" altLang="en-US" dirty="0" smtClean="0">
                <a:latin typeface="华文楷体" panose="02010600040101010101" pitchFamily="2" charset="-122"/>
                <a:ea typeface="华文楷体" panose="02010600040101010101" pitchFamily="2" charset="-122"/>
              </a:rPr>
              <a:t>就代表</a:t>
            </a:r>
            <a:r>
              <a:rPr lang="en-US" altLang="zh-CN" dirty="0" smtClean="0">
                <a:latin typeface="华文楷体" panose="02010600040101010101" pitchFamily="2" charset="-122"/>
                <a:ea typeface="华文楷体" panose="02010600040101010101" pitchFamily="2" charset="-122"/>
              </a:rPr>
              <a:t>a。</a:t>
            </a: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  k=*p;       (</a:t>
            </a:r>
            <a:r>
              <a:rPr lang="zh-CN" altLang="en-US" dirty="0" smtClean="0">
                <a:latin typeface="华文楷体" panose="02010600040101010101" pitchFamily="2" charset="-122"/>
                <a:ea typeface="华文楷体" panose="02010600040101010101" pitchFamily="2" charset="-122"/>
              </a:rPr>
              <a:t>把</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的值</a:t>
            </a:r>
            <a:r>
              <a:rPr lang="zh-CN" altLang="en-US" dirty="0" smtClean="0">
                <a:latin typeface="华文楷体" panose="02010600040101010101" pitchFamily="2" charset="-122"/>
                <a:ea typeface="华文楷体" panose="02010600040101010101" pitchFamily="2" charset="-122"/>
              </a:rPr>
              <a:t>赋给</a:t>
            </a:r>
            <a:r>
              <a:rPr lang="en-US" altLang="zh-CN" dirty="0" smtClean="0">
                <a:latin typeface="华文楷体" panose="02010600040101010101" pitchFamily="2" charset="-122"/>
                <a:ea typeface="华文楷体" panose="02010600040101010101" pitchFamily="2" charset="-122"/>
              </a:rPr>
              <a:t>k)</a:t>
            </a:r>
          </a:p>
          <a:p>
            <a:pPr lvl="1">
              <a:buFont typeface="Wingdings" pitchFamily="2" charset="2"/>
              <a:buNone/>
            </a:pPr>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*p=1;       (</a:t>
            </a:r>
            <a:r>
              <a:rPr lang="zh-CN" altLang="en-US" dirty="0" smtClean="0">
                <a:latin typeface="华文楷体" panose="02010600040101010101" pitchFamily="2" charset="-122"/>
                <a:ea typeface="华文楷体" panose="02010600040101010101" pitchFamily="2" charset="-122"/>
              </a:rPr>
              <a:t>把1赋给</a:t>
            </a:r>
            <a:r>
              <a:rPr lang="en-US" altLang="zh-CN" dirty="0" smtClean="0">
                <a:latin typeface="华文楷体" panose="02010600040101010101" pitchFamily="2" charset="-122"/>
                <a:ea typeface="华文楷体" panose="02010600040101010101" pitchFamily="2" charset="-122"/>
              </a:rPr>
              <a:t>a)</a:t>
            </a:r>
          </a:p>
        </p:txBody>
      </p:sp>
    </p:spTree>
    <p:extLst>
      <p:ext uri="{BB962C8B-B14F-4D97-AF65-F5344CB8AC3E}">
        <p14:creationId xmlns:p14="http://schemas.microsoft.com/office/powerpoint/2010/main" val="419380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blinds(horizontal)">
                                      <p:cBhvr>
                                        <p:cTn id="7" dur="500"/>
                                        <p:tgtEl>
                                          <p:spTgt spid="1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
                                            <p:txEl>
                                              <p:pRg st="4" end="4"/>
                                            </p:txEl>
                                          </p:spTgt>
                                        </p:tgtEl>
                                        <p:attrNameLst>
                                          <p:attrName>style.visibility</p:attrName>
                                        </p:attrNameLst>
                                      </p:cBhvr>
                                      <p:to>
                                        <p:strVal val="visible"/>
                                      </p:to>
                                    </p:set>
                                    <p:animEffect transition="in" filter="blinds(horizontal)">
                                      <p:cBhvr>
                                        <p:cTn id="10" dur="500"/>
                                        <p:tgtEl>
                                          <p:spTgt spid="1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animEffect transition="in" filter="blinds(horizontal)">
                                      <p:cBhvr>
                                        <p:cTn id="13" dur="500"/>
                                        <p:tgtEl>
                                          <p:spTgt spid="14">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blinds(horizontal)">
                                      <p:cBhvr>
                                        <p:cTn id="1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24</a:t>
            </a:fld>
            <a:endParaRPr lang="en-US" altLang="zh-CN"/>
          </a:p>
        </p:txBody>
      </p:sp>
      <p:sp>
        <p:nvSpPr>
          <p:cNvPr id="14" name="Rectangle 3"/>
          <p:cNvSpPr txBox="1">
            <a:spLocks noChangeArrowheads="1"/>
          </p:cNvSpPr>
          <p:nvPr/>
        </p:nvSpPr>
        <p:spPr bwMode="auto">
          <a:xfrm>
            <a:off x="539552" y="1982787"/>
            <a:ext cx="8286750"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smtClean="0">
                <a:solidFill>
                  <a:srgbClr val="C00000"/>
                </a:solidFill>
                <a:latin typeface="华文楷体" panose="02010600040101010101" pitchFamily="2" charset="-122"/>
                <a:ea typeface="华文楷体" panose="02010600040101010101" pitchFamily="2" charset="-122"/>
              </a:rPr>
              <a:t>注意：</a:t>
            </a:r>
            <a:r>
              <a:rPr lang="zh-CN" altLang="en-US" dirty="0" smtClean="0">
                <a:latin typeface="华文楷体" panose="02010600040101010101" pitchFamily="2" charset="-122"/>
                <a:ea typeface="华文楷体" panose="02010600040101010101" pitchFamily="2" charset="-122"/>
              </a:rPr>
              <a:t>指针变量本质上是一</a:t>
            </a:r>
            <a:r>
              <a:rPr lang="zh-CN" altLang="en-US" dirty="0">
                <a:latin typeface="华文楷体" panose="02010600040101010101" pitchFamily="2" charset="-122"/>
                <a:ea typeface="华文楷体" panose="02010600040101010101" pitchFamily="2" charset="-122"/>
              </a:rPr>
              <a:t>个</a:t>
            </a:r>
            <a:r>
              <a:rPr lang="zh-CN" altLang="en-US" b="1" dirty="0">
                <a:solidFill>
                  <a:srgbClr val="0000FF"/>
                </a:solidFill>
                <a:latin typeface="华文楷体" panose="02010600040101010101" pitchFamily="2" charset="-122"/>
                <a:ea typeface="华文楷体" panose="02010600040101010101" pitchFamily="2" charset="-122"/>
              </a:rPr>
              <a:t>“整型”</a:t>
            </a:r>
            <a:r>
              <a:rPr lang="zh-CN" altLang="en-US" dirty="0">
                <a:latin typeface="华文楷体" panose="02010600040101010101" pitchFamily="2" charset="-122"/>
                <a:ea typeface="华文楷体" panose="02010600040101010101" pitchFamily="2" charset="-122"/>
              </a:rPr>
              <a:t> 变量</a:t>
            </a:r>
            <a:r>
              <a:rPr lang="zh-CN" altLang="en-US" dirty="0" smtClean="0">
                <a:latin typeface="华文楷体" panose="02010600040101010101" pitchFamily="2" charset="-122"/>
                <a:ea typeface="华文楷体" panose="02010600040101010101" pitchFamily="2" charset="-122"/>
              </a:rPr>
              <a:t>。根据程序或者系统的不同占用</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或者</a:t>
            </a:r>
            <a:r>
              <a:rPr lang="en-US" altLang="zh-CN" dirty="0" smtClean="0">
                <a:latin typeface="华文楷体" panose="02010600040101010101" pitchFamily="2" charset="-122"/>
                <a:ea typeface="华文楷体" panose="02010600040101010101" pitchFamily="2" charset="-122"/>
              </a:rPr>
              <a:t>8</a:t>
            </a:r>
            <a:r>
              <a:rPr lang="zh-CN" altLang="en-US" dirty="0" smtClean="0">
                <a:latin typeface="华文楷体" panose="02010600040101010101" pitchFamily="2" charset="-122"/>
                <a:ea typeface="华文楷体" panose="02010600040101010101" pitchFamily="2" charset="-122"/>
              </a:rPr>
              <a:t>个字节。</a:t>
            </a:r>
            <a:r>
              <a:rPr lang="zh-CN" altLang="en-US" b="1" u="sng" dirty="0" smtClean="0">
                <a:solidFill>
                  <a:srgbClr val="FF0000"/>
                </a:solidFill>
                <a:latin typeface="华文楷体" panose="02010600040101010101" pitchFamily="2" charset="-122"/>
                <a:ea typeface="华文楷体" panose="02010600040101010101" pitchFamily="2" charset="-122"/>
              </a:rPr>
              <a:t>在有确切地址的情况下</a:t>
            </a:r>
            <a:r>
              <a:rPr lang="zh-CN" altLang="en-US" dirty="0" smtClean="0">
                <a:latin typeface="华文楷体" panose="02010600040101010101" pitchFamily="2" charset="-122"/>
                <a:ea typeface="华文楷体" panose="02010600040101010101" pitchFamily="2" charset="-122"/>
              </a:rPr>
              <a:t>，可以对指针变量赋值常数。或者将一个整型常量转换为指针来使用。</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04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25</a:t>
            </a:fld>
            <a:endParaRPr lang="en-US" altLang="zh-CN"/>
          </a:p>
        </p:txBody>
      </p:sp>
      <p:sp>
        <p:nvSpPr>
          <p:cNvPr id="14" name="Rectangle 3"/>
          <p:cNvSpPr txBox="1">
            <a:spLocks noChangeArrowheads="1"/>
          </p:cNvSpPr>
          <p:nvPr/>
        </p:nvSpPr>
        <p:spPr bwMode="auto">
          <a:xfrm>
            <a:off x="539552" y="1982787"/>
            <a:ext cx="8286750" cy="3966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smtClean="0">
                <a:solidFill>
                  <a:srgbClr val="C00000"/>
                </a:solidFill>
                <a:latin typeface="华文楷体" panose="02010600040101010101" pitchFamily="2" charset="-122"/>
                <a:ea typeface="华文楷体" panose="02010600040101010101" pitchFamily="2" charset="-122"/>
              </a:rPr>
              <a:t>注意：</a:t>
            </a:r>
            <a:r>
              <a:rPr lang="zh-CN" altLang="en-US" dirty="0" smtClean="0">
                <a:latin typeface="华文楷体" panose="02010600040101010101" pitchFamily="2" charset="-122"/>
                <a:ea typeface="华文楷体" panose="02010600040101010101" pitchFamily="2" charset="-122"/>
              </a:rPr>
              <a:t>不能引用未初始化的指针。</a:t>
            </a:r>
            <a:endParaRPr lang="en-US" altLang="zh-CN" dirty="0" smtClean="0">
              <a:latin typeface="华文楷体" panose="02010600040101010101" pitchFamily="2" charset="-122"/>
              <a:ea typeface="华文楷体" panose="02010600040101010101" pitchFamily="2" charset="-122"/>
            </a:endParaRPr>
          </a:p>
          <a:p>
            <a:pPr marL="0" indent="0">
              <a:lnSpc>
                <a:spcPct val="150000"/>
              </a:lnSpc>
              <a:buNone/>
            </a:pPr>
            <a:r>
              <a:rPr lang="en-AU"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如 ：</a:t>
            </a:r>
            <a:r>
              <a:rPr lang="en-AU" altLang="zh-CN" dirty="0" err="1" smtClean="0">
                <a:solidFill>
                  <a:srgbClr val="0000FF"/>
                </a:solidFill>
                <a:latin typeface="华文楷体" panose="02010600040101010101" pitchFamily="2" charset="-122"/>
                <a:ea typeface="华文楷体" panose="02010600040101010101" pitchFamily="2" charset="-122"/>
              </a:rPr>
              <a:t>int</a:t>
            </a:r>
            <a:r>
              <a:rPr lang="en-AU" altLang="zh-CN" dirty="0" smtClean="0">
                <a:solidFill>
                  <a:srgbClr val="0000FF"/>
                </a:solidFill>
                <a:latin typeface="华文楷体" panose="02010600040101010101" pitchFamily="2" charset="-122"/>
                <a:ea typeface="华文楷体" panose="02010600040101010101" pitchFamily="2" charset="-122"/>
              </a:rPr>
              <a:t> </a:t>
            </a:r>
            <a:r>
              <a:rPr lang="en-AU" altLang="zh-CN" dirty="0">
                <a:solidFill>
                  <a:srgbClr val="0000FF"/>
                </a:solidFill>
                <a:latin typeface="华文楷体" panose="02010600040101010101" pitchFamily="2" charset="-122"/>
                <a:ea typeface="华文楷体" panose="02010600040101010101" pitchFamily="2" charset="-122"/>
              </a:rPr>
              <a:t>*p1</a:t>
            </a:r>
            <a:r>
              <a:rPr lang="en-AU" altLang="zh-CN" dirty="0" smtClean="0">
                <a:solidFill>
                  <a:srgbClr val="0000FF"/>
                </a:solidFill>
                <a:latin typeface="华文楷体" panose="02010600040101010101" pitchFamily="2" charset="-122"/>
                <a:ea typeface="华文楷体" panose="02010600040101010101" pitchFamily="2" charset="-122"/>
              </a:rPr>
              <a:t>; *</a:t>
            </a:r>
            <a:r>
              <a:rPr lang="en-AU" altLang="zh-CN" dirty="0">
                <a:solidFill>
                  <a:srgbClr val="0000FF"/>
                </a:solidFill>
                <a:latin typeface="华文楷体" panose="02010600040101010101" pitchFamily="2" charset="-122"/>
                <a:ea typeface="华文楷体" panose="02010600040101010101" pitchFamily="2" charset="-122"/>
              </a:rPr>
              <a:t>p1=100</a:t>
            </a:r>
            <a:r>
              <a:rPr lang="en-AU" altLang="zh-CN" dirty="0" smtClean="0">
                <a:solidFill>
                  <a:srgbClr val="0000FF"/>
                </a:solidFill>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会引起严重错误。</a:t>
            </a:r>
            <a:endParaRPr lang="en-US" altLang="zh-CN" dirty="0" smtClean="0">
              <a:latin typeface="华文楷体" panose="02010600040101010101" pitchFamily="2" charset="-122"/>
              <a:ea typeface="华文楷体" panose="02010600040101010101" pitchFamily="2" charset="-122"/>
            </a:endParaRPr>
          </a:p>
          <a:p>
            <a:pPr marL="0" indent="0">
              <a:lnSpc>
                <a:spcPct val="150000"/>
              </a:lnSpc>
              <a:buNone/>
            </a:pPr>
            <a:r>
              <a:rPr lang="zh-CN" altLang="en-US" dirty="0" smtClean="0">
                <a:latin typeface="华文楷体" panose="02010600040101010101" pitchFamily="2" charset="-122"/>
                <a:ea typeface="华文楷体" panose="02010600040101010101" pitchFamily="2" charset="-122"/>
              </a:rPr>
              <a:t>        试图</a:t>
            </a:r>
            <a:r>
              <a:rPr lang="zh-CN" altLang="en-US" dirty="0">
                <a:latin typeface="华文楷体" panose="02010600040101010101" pitchFamily="2" charset="-122"/>
                <a:ea typeface="华文楷体" panose="02010600040101010101" pitchFamily="2" charset="-122"/>
              </a:rPr>
              <a:t>引用未初始化的指针变量是初学者最容易犯的错误。未初始化的指针变量就是“野”指针，它指向的是</a:t>
            </a:r>
            <a:r>
              <a:rPr lang="zh-CN" altLang="en-US" dirty="0">
                <a:solidFill>
                  <a:srgbClr val="C00000"/>
                </a:solidFill>
                <a:latin typeface="华文楷体" panose="02010600040101010101" pitchFamily="2" charset="-122"/>
                <a:ea typeface="华文楷体" panose="02010600040101010101" pitchFamily="2" charset="-122"/>
              </a:rPr>
              <a:t>无效的地址</a:t>
            </a:r>
            <a:r>
              <a:rPr lang="zh-CN" altLang="en-US" dirty="0">
                <a:latin typeface="华文楷体" panose="02010600040101010101" pitchFamily="2" charset="-122"/>
                <a:ea typeface="华文楷体" panose="02010600040101010101" pitchFamily="2" charset="-122"/>
              </a:rPr>
              <a:t>。</a:t>
            </a:r>
          </a:p>
          <a:p>
            <a:pPr marL="0" indent="0">
              <a:buNone/>
            </a:pP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1523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
        <p:nvSpPr>
          <p:cNvPr id="3" name="矩形 2"/>
          <p:cNvSpPr/>
          <p:nvPr/>
        </p:nvSpPr>
        <p:spPr>
          <a:xfrm>
            <a:off x="507008" y="1806797"/>
            <a:ext cx="8147248" cy="4832092"/>
          </a:xfrm>
          <a:prstGeom prst="rect">
            <a:avLst/>
          </a:prstGeom>
        </p:spPr>
        <p:txBody>
          <a:bodyPr wrap="square">
            <a:spAutoFit/>
          </a:bodyPr>
          <a:lstStyle/>
          <a:p>
            <a:pPr algn="just"/>
            <a:r>
              <a:rPr lang="zh-CN" altLang="en-US" sz="2800" dirty="0" smtClean="0">
                <a:latin typeface="华文楷体" panose="02010600040101010101" pitchFamily="2" charset="-122"/>
                <a:ea typeface="华文楷体" panose="02010600040101010101" pitchFamily="2" charset="-122"/>
              </a:rPr>
              <a:t>        有些</a:t>
            </a:r>
            <a:r>
              <a:rPr lang="zh-CN" altLang="en-US" sz="2800" dirty="0">
                <a:latin typeface="华文楷体" panose="02010600040101010101" pitchFamily="2" charset="-122"/>
                <a:ea typeface="华文楷体" panose="02010600040101010101" pitchFamily="2" charset="-122"/>
              </a:rPr>
              <a:t>书上说：“如果指针变量不初始化，那么它可能指向内存中的任何一个存储单元，这样就会很危险。如果正好指向存储着重要数据的内存单元，而且又不小心向这个内存单元中写入了数据，把原来的重要数据给覆盖了，这样就会导致系统崩溃。”这种说法是</a:t>
            </a:r>
            <a:r>
              <a:rPr lang="zh-CN" altLang="en-US" sz="2800" dirty="0" smtClean="0">
                <a:latin typeface="华文楷体" panose="02010600040101010101" pitchFamily="2" charset="-122"/>
                <a:ea typeface="华文楷体" panose="02010600040101010101" pitchFamily="2" charset="-122"/>
              </a:rPr>
              <a:t>不正确</a:t>
            </a:r>
            <a:r>
              <a:rPr lang="zh-CN" altLang="en-US" sz="2800" dirty="0">
                <a:latin typeface="华文楷体" panose="02010600040101010101" pitchFamily="2" charset="-122"/>
                <a:ea typeface="华文楷体" panose="02010600040101010101" pitchFamily="2" charset="-122"/>
              </a:rPr>
              <a:t>的！如果真是这样的话就是</a:t>
            </a:r>
            <a:r>
              <a:rPr lang="zh-CN" altLang="en-US" sz="2800" dirty="0">
                <a:solidFill>
                  <a:srgbClr val="C00000"/>
                </a:solidFill>
                <a:latin typeface="华文楷体" panose="02010600040101010101" pitchFamily="2" charset="-122"/>
                <a:ea typeface="华文楷体" panose="02010600040101010101" pitchFamily="2" charset="-122"/>
              </a:rPr>
              <a:t>编译器的一个严重的 </a:t>
            </a:r>
            <a:r>
              <a:rPr lang="en-US" altLang="zh-CN" sz="2800" dirty="0">
                <a:solidFill>
                  <a:srgbClr val="C00000"/>
                </a:solidFill>
                <a:latin typeface="华文楷体" panose="02010600040101010101" pitchFamily="2" charset="-122"/>
                <a:ea typeface="华文楷体" panose="02010600040101010101" pitchFamily="2" charset="-122"/>
              </a:rPr>
              <a:t>BUG</a:t>
            </a:r>
            <a:r>
              <a:rPr lang="zh-CN" altLang="en-US"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p>
            <a:pPr algn="just"/>
            <a:r>
              <a:rPr lang="zh-CN" altLang="en-US" sz="2800" dirty="0" smtClean="0">
                <a:latin typeface="华文楷体" panose="02010600040101010101" pitchFamily="2" charset="-122"/>
                <a:ea typeface="华文楷体" panose="02010600040101010101" pitchFamily="2" charset="-122"/>
              </a:rPr>
              <a:t>        编译器</a:t>
            </a:r>
            <a:r>
              <a:rPr lang="zh-CN" altLang="en-US" sz="2800" dirty="0">
                <a:latin typeface="华文楷体" panose="02010600040101010101" pitchFamily="2" charset="-122"/>
                <a:ea typeface="华文楷体" panose="02010600040101010101" pitchFamily="2" charset="-122"/>
              </a:rPr>
              <a:t>的设计人员是不会允许这么大的 </a:t>
            </a:r>
            <a:r>
              <a:rPr lang="en-US" altLang="zh-CN" sz="2800" dirty="0">
                <a:latin typeface="华文楷体" panose="02010600040101010101" pitchFamily="2" charset="-122"/>
                <a:ea typeface="华文楷体" panose="02010600040101010101" pitchFamily="2" charset="-122"/>
              </a:rPr>
              <a:t>BUG </a:t>
            </a:r>
            <a:r>
              <a:rPr lang="zh-CN" altLang="en-US" sz="2800" dirty="0">
                <a:latin typeface="华文楷体" panose="02010600040101010101" pitchFamily="2" charset="-122"/>
                <a:ea typeface="华文楷体" panose="02010600040101010101" pitchFamily="2" charset="-122"/>
              </a:rPr>
              <a:t>存在的。那么如果指针变量未</a:t>
            </a:r>
            <a:r>
              <a:rPr lang="zh-CN" altLang="en-US" sz="2800" dirty="0" smtClean="0">
                <a:latin typeface="华文楷体" panose="02010600040101010101" pitchFamily="2" charset="-122"/>
                <a:ea typeface="华文楷体" panose="02010600040101010101" pitchFamily="2" charset="-122"/>
              </a:rPr>
              <a:t>初始化也不能让它</a:t>
            </a:r>
            <a:r>
              <a:rPr lang="zh-CN" altLang="en-US" sz="2800" dirty="0">
                <a:latin typeface="华文楷体" panose="02010600040101010101" pitchFamily="2" charset="-122"/>
                <a:ea typeface="华文楷体" panose="02010600040101010101" pitchFamily="2" charset="-122"/>
              </a:rPr>
              <a:t>乱指</a:t>
            </a:r>
            <a:r>
              <a:rPr lang="zh-CN" altLang="en-US" sz="2800" dirty="0" smtClean="0">
                <a:latin typeface="华文楷体" panose="02010600040101010101" pitchFamily="2" charset="-122"/>
                <a:ea typeface="华文楷体" panose="02010600040101010101" pitchFamily="2" charset="-122"/>
              </a:rPr>
              <a:t>。一般把未初始化的指针指向系统访问受限的区域。</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7288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27</a:t>
            </a:fld>
            <a:endParaRPr lang="en-US" altLang="zh-CN"/>
          </a:p>
        </p:txBody>
      </p:sp>
      <p:sp>
        <p:nvSpPr>
          <p:cNvPr id="7" name="内容占位符 2"/>
          <p:cNvSpPr>
            <a:spLocks noGrp="1"/>
          </p:cNvSpPr>
          <p:nvPr>
            <p:ph idx="1"/>
          </p:nvPr>
        </p:nvSpPr>
        <p:spPr>
          <a:xfrm>
            <a:off x="383425" y="1981335"/>
            <a:ext cx="8153400" cy="4495800"/>
          </a:xfrm>
        </p:spPr>
        <p:txBody>
          <a:bodyPr/>
          <a:lstStyle/>
          <a:p>
            <a:pPr>
              <a:lnSpc>
                <a:spcPct val="150000"/>
              </a:lnSpc>
              <a:buFont typeface="Wingdings" pitchFamily="2" charset="2"/>
              <a:buNone/>
            </a:pPr>
            <a:r>
              <a:rPr lang="en-US" altLang="zh-CN" b="1" dirty="0" smtClean="0">
                <a:solidFill>
                  <a:srgbClr val="C00000"/>
                </a:solidFill>
                <a:latin typeface="华文楷体" panose="02010600040101010101" pitchFamily="2" charset="-122"/>
                <a:ea typeface="华文楷体" panose="02010600040101010101" pitchFamily="2" charset="-122"/>
              </a:rPr>
              <a:t>  </a:t>
            </a:r>
            <a:r>
              <a:rPr lang="zh-CN" altLang="zh-CN" b="1" dirty="0" smtClean="0">
                <a:solidFill>
                  <a:srgbClr val="C00000"/>
                </a:solidFill>
                <a:latin typeface="华文楷体" panose="02010600040101010101" pitchFamily="2" charset="-122"/>
                <a:ea typeface="华文楷体" panose="02010600040101010101" pitchFamily="2" charset="-122"/>
              </a:rPr>
              <a:t>例</a:t>
            </a:r>
            <a:r>
              <a:rPr lang="zh-CN" altLang="en-US" b="1" dirty="0" smtClean="0">
                <a:solidFill>
                  <a:srgbClr val="C00000"/>
                </a:solidFill>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输入</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两个整数，按先大后小的顺序输出</a:t>
            </a:r>
            <a:r>
              <a:rPr lang="zh-CN" altLang="en-US" dirty="0" smtClean="0">
                <a:latin typeface="华文楷体" panose="02010600040101010101" pitchFamily="2" charset="-122"/>
                <a:ea typeface="华文楷体" panose="02010600040101010101" pitchFamily="2" charset="-122"/>
              </a:rPr>
              <a:t>这两个整数值</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zh-CN" dirty="0" smtClean="0">
                <a:latin typeface="华文楷体" panose="02010600040101010101" pitchFamily="2" charset="-122"/>
                <a:ea typeface="华文楷体" panose="02010600040101010101" pitchFamily="2" charset="-122"/>
              </a:rPr>
              <a:t>解题思路：用指针方法来处理这个问题。不交换整型变量的值，而是交换两个指针变量的值。</a:t>
            </a:r>
            <a:endParaRPr lang="zh-CN" alt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6441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28</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内容占位符 2"/>
          <p:cNvSpPr>
            <a:spLocks noGrp="1"/>
          </p:cNvSpPr>
          <p:nvPr>
            <p:ph idx="1"/>
          </p:nvPr>
        </p:nvSpPr>
        <p:spPr>
          <a:xfrm>
            <a:off x="415713" y="1702474"/>
            <a:ext cx="8153400" cy="4799497"/>
          </a:xfrm>
        </p:spPr>
        <p:txBody>
          <a:bodyPr/>
          <a:lstStyle/>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*p1,*p2,*</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(“integer numbers:");</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scanf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d,%d”,&amp;a,&amp;b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p1=&amp;a;    p2=&amp;b;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if(a&lt;b)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p=p1; p1=p2; p2=p; }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=%d\n”,</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\n”,*p1,*p2);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矩形 10"/>
          <p:cNvSpPr>
            <a:spLocks noChangeArrowheads="1"/>
          </p:cNvSpPr>
          <p:nvPr/>
        </p:nvSpPr>
        <p:spPr bwMode="auto">
          <a:xfrm>
            <a:off x="7860780" y="1937302"/>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12" name="直接连接符 11"/>
          <p:cNvCxnSpPr>
            <a:cxnSpLocks noChangeShapeType="1"/>
          </p:cNvCxnSpPr>
          <p:nvPr/>
        </p:nvCxnSpPr>
        <p:spPr bwMode="auto">
          <a:xfrm>
            <a:off x="467700" y="2276872"/>
            <a:ext cx="273614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4" name="矩形 13"/>
          <p:cNvSpPr>
            <a:spLocks noChangeArrowheads="1"/>
          </p:cNvSpPr>
          <p:nvPr/>
        </p:nvSpPr>
        <p:spPr bwMode="auto">
          <a:xfrm>
            <a:off x="7860780" y="3080302"/>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 name="矩形 14"/>
          <p:cNvSpPr>
            <a:spLocks noChangeArrowheads="1"/>
          </p:cNvSpPr>
          <p:nvPr/>
        </p:nvSpPr>
        <p:spPr bwMode="auto">
          <a:xfrm>
            <a:off x="6432030" y="1937302"/>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 name="矩形 15"/>
          <p:cNvSpPr>
            <a:spLocks noChangeArrowheads="1"/>
          </p:cNvSpPr>
          <p:nvPr/>
        </p:nvSpPr>
        <p:spPr bwMode="auto">
          <a:xfrm>
            <a:off x="6432030" y="3080302"/>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 name="矩形 16"/>
          <p:cNvSpPr>
            <a:spLocks noChangeArrowheads="1"/>
          </p:cNvSpPr>
          <p:nvPr/>
        </p:nvSpPr>
        <p:spPr bwMode="auto">
          <a:xfrm>
            <a:off x="5003280" y="2580239"/>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 name="TextBox 11"/>
          <p:cNvSpPr txBox="1">
            <a:spLocks noChangeArrowheads="1"/>
          </p:cNvSpPr>
          <p:nvPr/>
        </p:nvSpPr>
        <p:spPr bwMode="auto">
          <a:xfrm>
            <a:off x="8044930" y="1427714"/>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a:t>
            </a:r>
            <a:endPar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 name="TextBox 12"/>
          <p:cNvSpPr txBox="1">
            <a:spLocks noChangeArrowheads="1"/>
          </p:cNvSpPr>
          <p:nvPr/>
        </p:nvSpPr>
        <p:spPr bwMode="auto">
          <a:xfrm>
            <a:off x="8024293" y="3710539"/>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a:t>
            </a:r>
            <a:endPar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 name="TextBox 13"/>
          <p:cNvSpPr txBox="1">
            <a:spLocks noChangeArrowheads="1"/>
          </p:cNvSpPr>
          <p:nvPr/>
        </p:nvSpPr>
        <p:spPr bwMode="auto">
          <a:xfrm>
            <a:off x="6500293" y="1353102"/>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p1</a:t>
            </a:r>
            <a:endParaRPr lang="zh-CN" altLang="en-US"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 name="TextBox 14"/>
          <p:cNvSpPr txBox="1">
            <a:spLocks noChangeArrowheads="1"/>
          </p:cNvSpPr>
          <p:nvPr/>
        </p:nvSpPr>
        <p:spPr bwMode="auto">
          <a:xfrm>
            <a:off x="6503468" y="3710539"/>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p2</a:t>
            </a:r>
            <a:endPar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 name="TextBox 15"/>
          <p:cNvSpPr txBox="1">
            <a:spLocks noChangeArrowheads="1"/>
          </p:cNvSpPr>
          <p:nvPr/>
        </p:nvSpPr>
        <p:spPr bwMode="auto">
          <a:xfrm>
            <a:off x="5003280" y="2008739"/>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a:t>
            </a:r>
            <a:endPar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23" name="直接连接符 22"/>
          <p:cNvCxnSpPr>
            <a:cxnSpLocks noChangeShapeType="1"/>
          </p:cNvCxnSpPr>
          <p:nvPr/>
        </p:nvCxnSpPr>
        <p:spPr bwMode="auto">
          <a:xfrm>
            <a:off x="500063" y="3491911"/>
            <a:ext cx="342386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4" name="TextBox 19"/>
          <p:cNvSpPr txBox="1">
            <a:spLocks noChangeArrowheads="1"/>
          </p:cNvSpPr>
          <p:nvPr/>
        </p:nvSpPr>
        <p:spPr bwMode="auto">
          <a:xfrm>
            <a:off x="8003655" y="2008739"/>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5</a:t>
            </a:r>
            <a:endParaRPr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 name="TextBox 20"/>
          <p:cNvSpPr txBox="1">
            <a:spLocks noChangeArrowheads="1"/>
          </p:cNvSpPr>
          <p:nvPr/>
        </p:nvSpPr>
        <p:spPr bwMode="auto">
          <a:xfrm>
            <a:off x="8003655" y="3151739"/>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9</a:t>
            </a:r>
            <a:endParaRPr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26" name="直接连接符 25"/>
          <p:cNvCxnSpPr>
            <a:cxnSpLocks noChangeShapeType="1"/>
          </p:cNvCxnSpPr>
          <p:nvPr/>
        </p:nvCxnSpPr>
        <p:spPr bwMode="auto">
          <a:xfrm>
            <a:off x="500063" y="4057061"/>
            <a:ext cx="253461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7" name="TextBox 23"/>
          <p:cNvSpPr txBox="1">
            <a:spLocks noChangeArrowheads="1"/>
          </p:cNvSpPr>
          <p:nvPr/>
        </p:nvSpPr>
        <p:spPr bwMode="auto">
          <a:xfrm>
            <a:off x="6416155" y="1983339"/>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&amp;a</a:t>
            </a:r>
            <a:endParaRPr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28" name="直接箭头连接符 27"/>
          <p:cNvCxnSpPr>
            <a:cxnSpLocks noChangeShapeType="1"/>
            <a:endCxn id="11" idx="1"/>
          </p:cNvCxnSpPr>
          <p:nvPr/>
        </p:nvCxnSpPr>
        <p:spPr bwMode="auto">
          <a:xfrm>
            <a:off x="7146405" y="2294489"/>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9" name="TextBox 29"/>
          <p:cNvSpPr txBox="1">
            <a:spLocks noChangeArrowheads="1"/>
          </p:cNvSpPr>
          <p:nvPr/>
        </p:nvSpPr>
        <p:spPr bwMode="auto">
          <a:xfrm>
            <a:off x="6432030" y="3151739"/>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&amp;b</a:t>
            </a:r>
            <a:endParaRPr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30" name="直接箭头连接符 29"/>
          <p:cNvCxnSpPr>
            <a:cxnSpLocks noChangeShapeType="1"/>
          </p:cNvCxnSpPr>
          <p:nvPr/>
        </p:nvCxnSpPr>
        <p:spPr bwMode="auto">
          <a:xfrm>
            <a:off x="7146405" y="3437489"/>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a:off x="500063" y="4653136"/>
            <a:ext cx="97559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2" name="TextBox 33"/>
          <p:cNvSpPr txBox="1">
            <a:spLocks noChangeArrowheads="1"/>
          </p:cNvSpPr>
          <p:nvPr/>
        </p:nvSpPr>
        <p:spPr bwMode="auto">
          <a:xfrm>
            <a:off x="1496294" y="4104460"/>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成立</a:t>
            </a:r>
          </a:p>
        </p:txBody>
      </p:sp>
      <p:cxnSp>
        <p:nvCxnSpPr>
          <p:cNvPr id="33" name="直接连接符 32"/>
          <p:cNvCxnSpPr>
            <a:cxnSpLocks noChangeShapeType="1"/>
          </p:cNvCxnSpPr>
          <p:nvPr/>
        </p:nvCxnSpPr>
        <p:spPr bwMode="auto">
          <a:xfrm>
            <a:off x="576582" y="5301208"/>
            <a:ext cx="3347346"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2951714"/>
            <a:ext cx="9286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18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horizontal)">
                                      <p:cBhvr>
                                        <p:cTn id="36" dur="500"/>
                                        <p:tgtEl>
                                          <p:spTgt spid="2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slide(fromLeft)">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linds(horizontal)">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linds(horizontal)">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slide(fromLeft)">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linds(horizontal)">
                                      <p:cBhvr>
                                        <p:cTn id="67" dur="500"/>
                                        <p:tgtEl>
                                          <p:spTgt spid="27"/>
                                        </p:tgtEl>
                                      </p:cBhvr>
                                    </p:animEffect>
                                  </p:childTnLst>
                                </p:cTn>
                              </p:par>
                            </p:childTnLst>
                          </p:cTn>
                        </p:par>
                        <p:par>
                          <p:cTn id="68" fill="hold">
                            <p:stCondLst>
                              <p:cond delay="500"/>
                            </p:stCondLst>
                            <p:childTnLst>
                              <p:par>
                                <p:cTn id="69" presetID="12" presetClass="entr" presetSubtype="8"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slide(fromLeft)">
                                      <p:cBhvr>
                                        <p:cTn id="71" dur="500"/>
                                        <p:tgtEl>
                                          <p:spTgt spid="28"/>
                                        </p:tgtEl>
                                      </p:cBhvr>
                                    </p:animEffect>
                                  </p:childTnLst>
                                </p:cTn>
                              </p:par>
                            </p:childTnLst>
                          </p:cTn>
                        </p:par>
                        <p:par>
                          <p:cTn id="72" fill="hold">
                            <p:stCondLst>
                              <p:cond delay="1000"/>
                            </p:stCondLst>
                            <p:childTnLst>
                              <p:par>
                                <p:cTn id="73" presetID="3" presetClass="entr" presetSubtype="1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blinds(horizontal)">
                                      <p:cBhvr>
                                        <p:cTn id="75" dur="500"/>
                                        <p:tgtEl>
                                          <p:spTgt spid="29"/>
                                        </p:tgtEl>
                                      </p:cBhvr>
                                    </p:animEffect>
                                  </p:childTnLst>
                                </p:cTn>
                              </p:par>
                            </p:childTnLst>
                          </p:cTn>
                        </p:par>
                        <p:par>
                          <p:cTn id="76" fill="hold">
                            <p:stCondLst>
                              <p:cond delay="1500"/>
                            </p:stCondLst>
                            <p:childTnLst>
                              <p:par>
                                <p:cTn id="77" presetID="12" presetClass="entr" presetSubtype="8" fill="hold"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slide(fromLeft)">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8" fill="hold"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slide(fromLeft)">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blinds(horizontal)">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8" fill="hold" nodeType="click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slide(fromLeft)">
                                      <p:cBhvr>
                                        <p:cTn id="9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P spid="18" grpId="0"/>
      <p:bldP spid="19" grpId="0"/>
      <p:bldP spid="20" grpId="0"/>
      <p:bldP spid="21" grpId="0"/>
      <p:bldP spid="22" grpId="0"/>
      <p:bldP spid="24" grpId="0"/>
      <p:bldP spid="25" grpId="0"/>
      <p:bldP spid="27" grpId="0"/>
      <p:bldP spid="29"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29</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内容占位符 2"/>
          <p:cNvSpPr>
            <a:spLocks noGrp="1"/>
          </p:cNvSpPr>
          <p:nvPr>
            <p:ph idx="1"/>
          </p:nvPr>
        </p:nvSpPr>
        <p:spPr>
          <a:xfrm>
            <a:off x="415713" y="1702474"/>
            <a:ext cx="8153400" cy="4799497"/>
          </a:xfrm>
        </p:spPr>
        <p:txBody>
          <a:bodyPr/>
          <a:lstStyle/>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*p1,*p2,*</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(“integer numbers:");</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scanf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d,%d”,&amp;a,&amp;b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p1=&amp;a;    p2=&amp;b;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if(a&lt;b)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p=p1; p1=p2; p2=p; }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=%d\n”,</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\n”,*p1,*p2);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35" name="直接连接符 34"/>
          <p:cNvCxnSpPr>
            <a:cxnSpLocks noChangeShapeType="1"/>
          </p:cNvCxnSpPr>
          <p:nvPr/>
        </p:nvCxnSpPr>
        <p:spPr bwMode="auto">
          <a:xfrm>
            <a:off x="755576" y="5229200"/>
            <a:ext cx="85325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36" name="直接连接符 35"/>
          <p:cNvCxnSpPr>
            <a:cxnSpLocks noChangeShapeType="1"/>
          </p:cNvCxnSpPr>
          <p:nvPr/>
        </p:nvCxnSpPr>
        <p:spPr bwMode="auto">
          <a:xfrm flipV="1">
            <a:off x="1763688" y="5229200"/>
            <a:ext cx="864096" cy="3754"/>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p:cNvCxnSpPr>
          <p:nvPr/>
        </p:nvCxnSpPr>
        <p:spPr bwMode="auto">
          <a:xfrm>
            <a:off x="2741215" y="5229200"/>
            <a:ext cx="966689"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8" name="矩形 4"/>
          <p:cNvSpPr>
            <a:spLocks noChangeArrowheads="1"/>
          </p:cNvSpPr>
          <p:nvPr/>
        </p:nvSpPr>
        <p:spPr bwMode="auto">
          <a:xfrm>
            <a:off x="7818065" y="1924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矩形 7"/>
          <p:cNvSpPr>
            <a:spLocks noChangeArrowheads="1"/>
          </p:cNvSpPr>
          <p:nvPr/>
        </p:nvSpPr>
        <p:spPr bwMode="auto">
          <a:xfrm>
            <a:off x="7818065" y="3067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矩形 8"/>
          <p:cNvSpPr>
            <a:spLocks noChangeArrowheads="1"/>
          </p:cNvSpPr>
          <p:nvPr/>
        </p:nvSpPr>
        <p:spPr bwMode="auto">
          <a:xfrm>
            <a:off x="6389315" y="1924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矩形 9"/>
          <p:cNvSpPr>
            <a:spLocks noChangeArrowheads="1"/>
          </p:cNvSpPr>
          <p:nvPr/>
        </p:nvSpPr>
        <p:spPr bwMode="auto">
          <a:xfrm>
            <a:off x="6389315" y="3067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矩形 10"/>
          <p:cNvSpPr>
            <a:spLocks noChangeArrowheads="1"/>
          </p:cNvSpPr>
          <p:nvPr/>
        </p:nvSpPr>
        <p:spPr bwMode="auto">
          <a:xfrm>
            <a:off x="4960565" y="256790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TextBox 11"/>
          <p:cNvSpPr txBox="1">
            <a:spLocks noChangeArrowheads="1"/>
          </p:cNvSpPr>
          <p:nvPr/>
        </p:nvSpPr>
        <p:spPr bwMode="auto">
          <a:xfrm>
            <a:off x="8002215" y="141538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44" name="TextBox 12"/>
          <p:cNvSpPr txBox="1">
            <a:spLocks noChangeArrowheads="1"/>
          </p:cNvSpPr>
          <p:nvPr/>
        </p:nvSpPr>
        <p:spPr bwMode="auto">
          <a:xfrm>
            <a:off x="7981578" y="369820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45" name="TextBox 13"/>
          <p:cNvSpPr txBox="1">
            <a:spLocks noChangeArrowheads="1"/>
          </p:cNvSpPr>
          <p:nvPr/>
        </p:nvSpPr>
        <p:spPr bwMode="auto">
          <a:xfrm>
            <a:off x="6457578" y="134076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FF0000"/>
                </a:solidFill>
              </a:rPr>
              <a:t>p1</a:t>
            </a:r>
            <a:endParaRPr lang="zh-CN" altLang="en-US" sz="3200" b="1">
              <a:solidFill>
                <a:srgbClr val="FF0000"/>
              </a:solidFill>
            </a:endParaRPr>
          </a:p>
        </p:txBody>
      </p:sp>
      <p:sp>
        <p:nvSpPr>
          <p:cNvPr id="46" name="TextBox 14"/>
          <p:cNvSpPr txBox="1">
            <a:spLocks noChangeArrowheads="1"/>
          </p:cNvSpPr>
          <p:nvPr/>
        </p:nvSpPr>
        <p:spPr bwMode="auto">
          <a:xfrm>
            <a:off x="6460753" y="369820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p2</a:t>
            </a:r>
            <a:endParaRPr lang="zh-CN" altLang="en-US" sz="3200">
              <a:solidFill>
                <a:srgbClr val="FF0000"/>
              </a:solidFill>
            </a:endParaRPr>
          </a:p>
        </p:txBody>
      </p:sp>
      <p:sp>
        <p:nvSpPr>
          <p:cNvPr id="47" name="TextBox 15"/>
          <p:cNvSpPr txBox="1">
            <a:spLocks noChangeArrowheads="1"/>
          </p:cNvSpPr>
          <p:nvPr/>
        </p:nvSpPr>
        <p:spPr bwMode="auto">
          <a:xfrm>
            <a:off x="4960565" y="199640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p</a:t>
            </a:r>
            <a:endParaRPr lang="zh-CN" altLang="en-US" sz="3200">
              <a:solidFill>
                <a:srgbClr val="FF0000"/>
              </a:solidFill>
            </a:endParaRPr>
          </a:p>
        </p:txBody>
      </p:sp>
      <p:sp>
        <p:nvSpPr>
          <p:cNvPr id="48" name="TextBox 19"/>
          <p:cNvSpPr txBox="1">
            <a:spLocks noChangeArrowheads="1"/>
          </p:cNvSpPr>
          <p:nvPr/>
        </p:nvSpPr>
        <p:spPr bwMode="auto">
          <a:xfrm>
            <a:off x="7960940" y="199640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49" name="TextBox 20"/>
          <p:cNvSpPr txBox="1">
            <a:spLocks noChangeArrowheads="1"/>
          </p:cNvSpPr>
          <p:nvPr/>
        </p:nvSpPr>
        <p:spPr bwMode="auto">
          <a:xfrm>
            <a:off x="7960940" y="313940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50" name="TextBox 23"/>
          <p:cNvSpPr txBox="1">
            <a:spLocks noChangeArrowheads="1"/>
          </p:cNvSpPr>
          <p:nvPr/>
        </p:nvSpPr>
        <p:spPr bwMode="auto">
          <a:xfrm>
            <a:off x="6373440" y="197100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cxnSp>
        <p:nvCxnSpPr>
          <p:cNvPr id="51" name="直接箭头连接符 50"/>
          <p:cNvCxnSpPr>
            <a:cxnSpLocks noChangeShapeType="1"/>
            <a:endCxn id="39" idx="1"/>
          </p:cNvCxnSpPr>
          <p:nvPr/>
        </p:nvCxnSpPr>
        <p:spPr bwMode="auto">
          <a:xfrm rot="16200000" flipH="1">
            <a:off x="6889378" y="249646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2" name="TextBox 29"/>
          <p:cNvSpPr txBox="1">
            <a:spLocks noChangeArrowheads="1"/>
          </p:cNvSpPr>
          <p:nvPr/>
        </p:nvSpPr>
        <p:spPr bwMode="auto">
          <a:xfrm>
            <a:off x="6389315" y="313940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53" name="直接箭头连接符 52"/>
          <p:cNvCxnSpPr>
            <a:cxnSpLocks noChangeShapeType="1"/>
            <a:endCxn id="38" idx="1"/>
          </p:cNvCxnSpPr>
          <p:nvPr/>
        </p:nvCxnSpPr>
        <p:spPr bwMode="auto">
          <a:xfrm rot="5400000" flipH="1" flipV="1">
            <a:off x="6889378" y="249646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4" name="直接连接符 53"/>
          <p:cNvCxnSpPr>
            <a:cxnSpLocks noChangeShapeType="1"/>
            <a:stCxn id="42" idx="3"/>
          </p:cNvCxnSpPr>
          <p:nvPr/>
        </p:nvCxnSpPr>
        <p:spPr bwMode="auto">
          <a:xfrm>
            <a:off x="5674940" y="292509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55" name="直接箭头连接符 54"/>
          <p:cNvCxnSpPr>
            <a:cxnSpLocks noChangeShapeType="1"/>
          </p:cNvCxnSpPr>
          <p:nvPr/>
        </p:nvCxnSpPr>
        <p:spPr bwMode="auto">
          <a:xfrm rot="5400000" flipH="1" flipV="1">
            <a:off x="7961734" y="278142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6" name="直接箭头连接符 45"/>
          <p:cNvCxnSpPr>
            <a:cxnSpLocks noChangeShapeType="1"/>
          </p:cNvCxnSpPr>
          <p:nvPr/>
        </p:nvCxnSpPr>
        <p:spPr bwMode="auto">
          <a:xfrm>
            <a:off x="7103690" y="228215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7" name="直接箭头连接符 46"/>
          <p:cNvCxnSpPr>
            <a:cxnSpLocks noChangeShapeType="1"/>
          </p:cNvCxnSpPr>
          <p:nvPr/>
        </p:nvCxnSpPr>
        <p:spPr bwMode="auto">
          <a:xfrm>
            <a:off x="7103690" y="342515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8" name="TextBox 47"/>
          <p:cNvSpPr txBox="1">
            <a:spLocks noChangeArrowheads="1"/>
          </p:cNvSpPr>
          <p:nvPr/>
        </p:nvSpPr>
        <p:spPr bwMode="auto">
          <a:xfrm>
            <a:off x="6435353" y="204244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&amp;b</a:t>
            </a:r>
            <a:endParaRPr lang="zh-CN" altLang="en-US" sz="3200" b="1">
              <a:solidFill>
                <a:srgbClr val="9D138D"/>
              </a:solidFill>
            </a:endParaRPr>
          </a:p>
        </p:txBody>
      </p:sp>
      <p:grpSp>
        <p:nvGrpSpPr>
          <p:cNvPr id="59" name="组合 54"/>
          <p:cNvGrpSpPr>
            <a:grpSpLocks/>
          </p:cNvGrpSpPr>
          <p:nvPr/>
        </p:nvGrpSpPr>
        <p:grpSpPr bwMode="auto">
          <a:xfrm rot="761472">
            <a:off x="7281490" y="2123405"/>
            <a:ext cx="357188" cy="357188"/>
            <a:chOff x="7286644" y="3714752"/>
            <a:chExt cx="357190" cy="357190"/>
          </a:xfrm>
        </p:grpSpPr>
        <p:cxnSp>
          <p:nvCxnSpPr>
            <p:cNvPr id="60" name="直接连接符 49"/>
            <p:cNvCxnSpPr>
              <a:cxnSpLocks noChangeShapeType="1"/>
            </p:cNvCxnSpPr>
            <p:nvPr/>
          </p:nvCxnSpPr>
          <p:spPr bwMode="auto">
            <a:xfrm>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1" name="直接连接符 52"/>
            <p:cNvCxnSpPr>
              <a:cxnSpLocks noChangeShapeType="1"/>
            </p:cNvCxnSpPr>
            <p:nvPr/>
          </p:nvCxnSpPr>
          <p:spPr bwMode="auto">
            <a:xfrm rot="5400000">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grpSp>
      <p:sp>
        <p:nvSpPr>
          <p:cNvPr id="62" name="TextBox 55"/>
          <p:cNvSpPr txBox="1">
            <a:spLocks noChangeArrowheads="1"/>
          </p:cNvSpPr>
          <p:nvPr/>
        </p:nvSpPr>
        <p:spPr bwMode="auto">
          <a:xfrm>
            <a:off x="6435353" y="318544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&amp;a</a:t>
            </a:r>
            <a:endParaRPr lang="zh-CN" altLang="en-US" sz="3200" b="1">
              <a:solidFill>
                <a:srgbClr val="9D138D"/>
              </a:solidFill>
            </a:endParaRPr>
          </a:p>
        </p:txBody>
      </p:sp>
      <p:grpSp>
        <p:nvGrpSpPr>
          <p:cNvPr id="63" name="组合 56"/>
          <p:cNvGrpSpPr>
            <a:grpSpLocks/>
          </p:cNvGrpSpPr>
          <p:nvPr/>
        </p:nvGrpSpPr>
        <p:grpSpPr bwMode="auto">
          <a:xfrm rot="761472">
            <a:off x="7281490" y="3245768"/>
            <a:ext cx="357188" cy="357187"/>
            <a:chOff x="7286644" y="3714752"/>
            <a:chExt cx="357190" cy="357190"/>
          </a:xfrm>
        </p:grpSpPr>
        <p:cxnSp>
          <p:nvCxnSpPr>
            <p:cNvPr id="64" name="直接连接符 57"/>
            <p:cNvCxnSpPr>
              <a:cxnSpLocks noChangeShapeType="1"/>
            </p:cNvCxnSpPr>
            <p:nvPr/>
          </p:nvCxnSpPr>
          <p:spPr bwMode="auto">
            <a:xfrm>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5" name="直接连接符 58"/>
            <p:cNvCxnSpPr>
              <a:cxnSpLocks noChangeShapeType="1"/>
            </p:cNvCxnSpPr>
            <p:nvPr/>
          </p:nvCxnSpPr>
          <p:spPr bwMode="auto">
            <a:xfrm rot="5400000">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0990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lide(from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slide(from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slide(fromLeft)">
                                      <p:cBhvr>
                                        <p:cTn id="17" dur="500"/>
                                        <p:tgtEl>
                                          <p:spTgt spid="54"/>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slide(fromBottom)">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 calcmode="lin" valueType="num">
                                      <p:cBhvr>
                                        <p:cTn id="26" dur="500" fill="hold"/>
                                        <p:tgtEl>
                                          <p:spTgt spid="58"/>
                                        </p:tgtEl>
                                        <p:attrNameLst>
                                          <p:attrName>ppt_w</p:attrName>
                                        </p:attrNameLst>
                                      </p:cBhvr>
                                      <p:tavLst>
                                        <p:tav tm="0">
                                          <p:val>
                                            <p:fltVal val="0"/>
                                          </p:val>
                                        </p:tav>
                                        <p:tav tm="100000">
                                          <p:val>
                                            <p:strVal val="#ppt_w"/>
                                          </p:val>
                                        </p:tav>
                                      </p:tavLst>
                                    </p:anim>
                                    <p:anim calcmode="lin" valueType="num">
                                      <p:cBhvr>
                                        <p:cTn id="27" dur="500" fill="hold"/>
                                        <p:tgtEl>
                                          <p:spTgt spid="58"/>
                                        </p:tgtEl>
                                        <p:attrNameLst>
                                          <p:attrName>ppt_h</p:attrName>
                                        </p:attrNameLst>
                                      </p:cBhvr>
                                      <p:tavLst>
                                        <p:tav tm="0">
                                          <p:val>
                                            <p:fltVal val="0"/>
                                          </p:val>
                                        </p:tav>
                                        <p:tav tm="100000">
                                          <p:val>
                                            <p:strVal val="#ppt_h"/>
                                          </p:val>
                                        </p:tav>
                                      </p:tavLst>
                                    </p:anim>
                                    <p:anim calcmode="lin" valueType="num">
                                      <p:cBhvr>
                                        <p:cTn id="28" dur="500" fill="hold"/>
                                        <p:tgtEl>
                                          <p:spTgt spid="58"/>
                                        </p:tgtEl>
                                        <p:attrNameLst>
                                          <p:attrName>style.rotation</p:attrName>
                                        </p:attrNameLst>
                                      </p:cBhvr>
                                      <p:tavLst>
                                        <p:tav tm="0">
                                          <p:val>
                                            <p:fltVal val="360"/>
                                          </p:val>
                                        </p:tav>
                                        <p:tav tm="100000">
                                          <p:val>
                                            <p:fltVal val="0"/>
                                          </p:val>
                                        </p:tav>
                                      </p:tavLst>
                                    </p:anim>
                                    <p:animEffect transition="in" filter="fade">
                                      <p:cBhvr>
                                        <p:cTn id="29" dur="500"/>
                                        <p:tgtEl>
                                          <p:spTgt spid="58"/>
                                        </p:tgtEl>
                                      </p:cBhvr>
                                    </p:animEffect>
                                  </p:childTnLst>
                                </p:cTn>
                              </p:par>
                            </p:childTnLst>
                          </p:cTn>
                        </p:par>
                        <p:par>
                          <p:cTn id="30" fill="hold">
                            <p:stCondLst>
                              <p:cond delay="500"/>
                            </p:stCondLst>
                            <p:childTnLst>
                              <p:par>
                                <p:cTn id="31" presetID="4" presetClass="entr" presetSubtype="16"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box(in)">
                                      <p:cBhvr>
                                        <p:cTn id="33" dur="500"/>
                                        <p:tgtEl>
                                          <p:spTgt spid="51"/>
                                        </p:tgtEl>
                                      </p:cBhvr>
                                    </p:animEffect>
                                  </p:childTnLst>
                                </p:cTn>
                              </p:par>
                            </p:childTnLst>
                          </p:cTn>
                        </p:par>
                        <p:par>
                          <p:cTn id="34" fill="hold">
                            <p:stCondLst>
                              <p:cond delay="1000"/>
                            </p:stCondLst>
                            <p:childTnLst>
                              <p:par>
                                <p:cTn id="35" presetID="49" presetClass="entr" presetSubtype="0" decel="10000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500" fill="hold"/>
                                        <p:tgtEl>
                                          <p:spTgt spid="59"/>
                                        </p:tgtEl>
                                        <p:attrNameLst>
                                          <p:attrName>ppt_w</p:attrName>
                                        </p:attrNameLst>
                                      </p:cBhvr>
                                      <p:tavLst>
                                        <p:tav tm="0">
                                          <p:val>
                                            <p:fltVal val="0"/>
                                          </p:val>
                                        </p:tav>
                                        <p:tav tm="100000">
                                          <p:val>
                                            <p:strVal val="#ppt_w"/>
                                          </p:val>
                                        </p:tav>
                                      </p:tavLst>
                                    </p:anim>
                                    <p:anim calcmode="lin" valueType="num">
                                      <p:cBhvr>
                                        <p:cTn id="38" dur="500" fill="hold"/>
                                        <p:tgtEl>
                                          <p:spTgt spid="59"/>
                                        </p:tgtEl>
                                        <p:attrNameLst>
                                          <p:attrName>ppt_h</p:attrName>
                                        </p:attrNameLst>
                                      </p:cBhvr>
                                      <p:tavLst>
                                        <p:tav tm="0">
                                          <p:val>
                                            <p:fltVal val="0"/>
                                          </p:val>
                                        </p:tav>
                                        <p:tav tm="100000">
                                          <p:val>
                                            <p:strVal val="#ppt_h"/>
                                          </p:val>
                                        </p:tav>
                                      </p:tavLst>
                                    </p:anim>
                                    <p:anim calcmode="lin" valueType="num">
                                      <p:cBhvr>
                                        <p:cTn id="39" dur="500" fill="hold"/>
                                        <p:tgtEl>
                                          <p:spTgt spid="59"/>
                                        </p:tgtEl>
                                        <p:attrNameLst>
                                          <p:attrName>style.rotation</p:attrName>
                                        </p:attrNameLst>
                                      </p:cBhvr>
                                      <p:tavLst>
                                        <p:tav tm="0">
                                          <p:val>
                                            <p:fltVal val="360"/>
                                          </p:val>
                                        </p:tav>
                                        <p:tav tm="100000">
                                          <p:val>
                                            <p:fltVal val="0"/>
                                          </p:val>
                                        </p:tav>
                                      </p:tavLst>
                                    </p:anim>
                                    <p:animEffect transition="in" filter="fade">
                                      <p:cBhvr>
                                        <p:cTn id="40" dur="500"/>
                                        <p:tgtEl>
                                          <p:spTgt spid="59"/>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slide(fromLeft)">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anim calcmode="lin" valueType="num">
                                      <p:cBhvr>
                                        <p:cTn id="52" dur="500" fill="hold"/>
                                        <p:tgtEl>
                                          <p:spTgt spid="62"/>
                                        </p:tgtEl>
                                        <p:attrNameLst>
                                          <p:attrName>style.rotation</p:attrName>
                                        </p:attrNameLst>
                                      </p:cBhvr>
                                      <p:tavLst>
                                        <p:tav tm="0">
                                          <p:val>
                                            <p:fltVal val="360"/>
                                          </p:val>
                                        </p:tav>
                                        <p:tav tm="100000">
                                          <p:val>
                                            <p:fltVal val="0"/>
                                          </p:val>
                                        </p:tav>
                                      </p:tavLst>
                                    </p:anim>
                                    <p:animEffect transition="in" filter="fade">
                                      <p:cBhvr>
                                        <p:cTn id="53" dur="500"/>
                                        <p:tgtEl>
                                          <p:spTgt spid="62"/>
                                        </p:tgtEl>
                                      </p:cBhvr>
                                    </p:animEffect>
                                  </p:childTnLst>
                                </p:cTn>
                              </p:par>
                            </p:childTnLst>
                          </p:cTn>
                        </p:par>
                        <p:par>
                          <p:cTn id="54" fill="hold">
                            <p:stCondLst>
                              <p:cond delay="500"/>
                            </p:stCondLst>
                            <p:childTnLst>
                              <p:par>
                                <p:cTn id="55" presetID="4" presetClass="entr" presetSubtype="16" fill="hold"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box(in)">
                                      <p:cBhvr>
                                        <p:cTn id="57" dur="500"/>
                                        <p:tgtEl>
                                          <p:spTgt spid="53"/>
                                        </p:tgtEl>
                                      </p:cBhvr>
                                    </p:animEffect>
                                  </p:childTnLst>
                                </p:cTn>
                              </p:par>
                            </p:childTnLst>
                          </p:cTn>
                        </p:par>
                        <p:par>
                          <p:cTn id="58" fill="hold">
                            <p:stCondLst>
                              <p:cond delay="1000"/>
                            </p:stCondLst>
                            <p:childTnLst>
                              <p:par>
                                <p:cTn id="59" presetID="49" presetClass="entr" presetSubtype="0" decel="100000"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fltVal val="0"/>
                                          </p:val>
                                        </p:tav>
                                        <p:tav tm="100000">
                                          <p:val>
                                            <p:strVal val="#ppt_w"/>
                                          </p:val>
                                        </p:tav>
                                      </p:tavLst>
                                    </p:anim>
                                    <p:anim calcmode="lin" valueType="num">
                                      <p:cBhvr>
                                        <p:cTn id="62" dur="500" fill="hold"/>
                                        <p:tgtEl>
                                          <p:spTgt spid="63"/>
                                        </p:tgtEl>
                                        <p:attrNameLst>
                                          <p:attrName>ppt_h</p:attrName>
                                        </p:attrNameLst>
                                      </p:cBhvr>
                                      <p:tavLst>
                                        <p:tav tm="0">
                                          <p:val>
                                            <p:fltVal val="0"/>
                                          </p:val>
                                        </p:tav>
                                        <p:tav tm="100000">
                                          <p:val>
                                            <p:strVal val="#ppt_h"/>
                                          </p:val>
                                        </p:tav>
                                      </p:tavLst>
                                    </p:anim>
                                    <p:anim calcmode="lin" valueType="num">
                                      <p:cBhvr>
                                        <p:cTn id="63" dur="500" fill="hold"/>
                                        <p:tgtEl>
                                          <p:spTgt spid="63"/>
                                        </p:tgtEl>
                                        <p:attrNameLst>
                                          <p:attrName>style.rotation</p:attrName>
                                        </p:attrNameLst>
                                      </p:cBhvr>
                                      <p:tavLst>
                                        <p:tav tm="0">
                                          <p:val>
                                            <p:fltVal val="360"/>
                                          </p:val>
                                        </p:tav>
                                        <p:tav tm="100000">
                                          <p:val>
                                            <p:fltVal val="0"/>
                                          </p:val>
                                        </p:tav>
                                      </p:tavLst>
                                    </p:anim>
                                    <p:animEffect transition="in" filter="fade">
                                      <p:cBhvr>
                                        <p:cTn id="6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
        <p:nvSpPr>
          <p:cNvPr id="7" name="Rectangle 3"/>
          <p:cNvSpPr txBox="1">
            <a:spLocks noChangeArrowheads="1"/>
          </p:cNvSpPr>
          <p:nvPr/>
        </p:nvSpPr>
        <p:spPr bwMode="auto">
          <a:xfrm>
            <a:off x="428625" y="1643063"/>
            <a:ext cx="8501063"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pPr>
            <a:r>
              <a:rPr lang="zh-CN" altLang="zh-CN" dirty="0" smtClean="0">
                <a:latin typeface="华文楷体" panose="02010600040101010101" pitchFamily="2" charset="-122"/>
                <a:ea typeface="华文楷体" panose="02010600040101010101" pitchFamily="2" charset="-122"/>
              </a:rPr>
              <a:t>如果在程序中定义了一个变量，在对程序进行编译时，系统就会给</a:t>
            </a:r>
            <a:r>
              <a:rPr lang="zh-CN" altLang="en-US" dirty="0" smtClean="0">
                <a:latin typeface="华文楷体" panose="02010600040101010101" pitchFamily="2" charset="-122"/>
                <a:ea typeface="华文楷体" panose="02010600040101010101" pitchFamily="2" charset="-122"/>
              </a:rPr>
              <a:t>该</a:t>
            </a:r>
            <a:r>
              <a:rPr lang="zh-CN" altLang="zh-CN" dirty="0" smtClean="0">
                <a:latin typeface="华文楷体" panose="02010600040101010101" pitchFamily="2" charset="-122"/>
                <a:ea typeface="华文楷体" panose="02010600040101010101" pitchFamily="2" charset="-122"/>
              </a:rPr>
              <a:t>变量分配内存</a:t>
            </a:r>
            <a:r>
              <a:rPr lang="zh-CN" altLang="zh-CN" dirty="0" smtClean="0">
                <a:latin typeface="华文楷体" panose="02010600040101010101" pitchFamily="2" charset="-122"/>
                <a:ea typeface="华文楷体" panose="02010600040101010101" pitchFamily="2" charset="-122"/>
              </a:rPr>
              <a:t>单元</a:t>
            </a:r>
            <a:r>
              <a:rPr lang="zh-CN" altLang="en-US" dirty="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gn="just">
              <a:spcBef>
                <a:spcPct val="50000"/>
              </a:spcBef>
            </a:pPr>
            <a:r>
              <a:rPr lang="zh-CN" altLang="zh-CN" dirty="0" smtClean="0">
                <a:latin typeface="华文楷体" panose="02010600040101010101" pitchFamily="2" charset="-122"/>
                <a:ea typeface="华文楷体" panose="02010600040101010101" pitchFamily="2" charset="-122"/>
              </a:rPr>
              <a:t>编译系统根据程序中定义的变量类型，分配一定长度的</a:t>
            </a:r>
            <a:r>
              <a:rPr lang="zh-CN" altLang="zh-CN" dirty="0" smtClean="0">
                <a:latin typeface="华文楷体" panose="02010600040101010101" pitchFamily="2" charset="-122"/>
                <a:ea typeface="华文楷体" panose="02010600040101010101" pitchFamily="2" charset="-122"/>
              </a:rPr>
              <a:t>空间</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gn="just">
              <a:spcBef>
                <a:spcPct val="50000"/>
              </a:spcBef>
            </a:pPr>
            <a:r>
              <a:rPr lang="zh-CN" altLang="zh-CN" dirty="0" smtClean="0">
                <a:latin typeface="华文楷体" panose="02010600040101010101" pitchFamily="2" charset="-122"/>
                <a:ea typeface="华文楷体" panose="02010600040101010101" pitchFamily="2" charset="-122"/>
              </a:rPr>
              <a:t>例如，</a:t>
            </a:r>
            <a:r>
              <a:rPr lang="en-US" altLang="zh-CN" dirty="0" smtClean="0">
                <a:latin typeface="华文楷体" panose="02010600040101010101" pitchFamily="2" charset="-122"/>
                <a:ea typeface="华文楷体" panose="02010600040101010101" pitchFamily="2" charset="-122"/>
              </a:rPr>
              <a:t>VC++</a:t>
            </a:r>
            <a:r>
              <a:rPr lang="zh-CN" altLang="zh-CN" dirty="0" smtClean="0">
                <a:latin typeface="华文楷体" panose="02010600040101010101" pitchFamily="2" charset="-122"/>
                <a:ea typeface="华文楷体" panose="02010600040101010101" pitchFamily="2" charset="-122"/>
              </a:rPr>
              <a:t>为整型变量分配</a:t>
            </a:r>
            <a:r>
              <a:rPr lang="en-US" altLang="zh-CN" dirty="0" smtClean="0">
                <a:latin typeface="华文楷体" panose="02010600040101010101" pitchFamily="2" charset="-122"/>
                <a:ea typeface="华文楷体" panose="02010600040101010101" pitchFamily="2" charset="-122"/>
              </a:rPr>
              <a:t>4</a:t>
            </a:r>
            <a:r>
              <a:rPr lang="zh-CN" altLang="zh-CN" dirty="0" smtClean="0">
                <a:latin typeface="华文楷体" panose="02010600040101010101" pitchFamily="2" charset="-122"/>
                <a:ea typeface="华文楷体" panose="02010600040101010101" pitchFamily="2" charset="-122"/>
              </a:rPr>
              <a:t>个字节，对单精度浮点型变量分配４个字节，对</a:t>
            </a:r>
            <a:r>
              <a:rPr lang="zh-CN" altLang="zh-CN" dirty="0" smtClean="0">
                <a:latin typeface="华文楷体" panose="02010600040101010101" pitchFamily="2" charset="-122"/>
                <a:ea typeface="华文楷体" panose="02010600040101010101" pitchFamily="2" charset="-122"/>
              </a:rPr>
              <a:t>字符型</a:t>
            </a:r>
            <a:r>
              <a:rPr lang="en-US" altLang="zh-CN" dirty="0" smtClean="0">
                <a:latin typeface="华文楷体" panose="02010600040101010101" pitchFamily="2" charset="-122"/>
                <a:ea typeface="华文楷体" panose="02010600040101010101" pitchFamily="2" charset="-122"/>
              </a:rPr>
              <a:t>char</a:t>
            </a:r>
            <a:r>
              <a:rPr lang="zh-CN" altLang="zh-CN" dirty="0" smtClean="0">
                <a:latin typeface="华文楷体" panose="02010600040101010101" pitchFamily="2" charset="-122"/>
                <a:ea typeface="华文楷体" panose="02010600040101010101" pitchFamily="2" charset="-122"/>
              </a:rPr>
              <a:t>变量</a:t>
            </a:r>
            <a:r>
              <a:rPr lang="zh-CN" altLang="zh-CN" dirty="0" smtClean="0">
                <a:latin typeface="华文楷体" panose="02010600040101010101" pitchFamily="2" charset="-122"/>
                <a:ea typeface="华文楷体" panose="02010600040101010101" pitchFamily="2" charset="-122"/>
              </a:rPr>
              <a:t>分配１个</a:t>
            </a:r>
            <a:r>
              <a:rPr lang="zh-CN" altLang="zh-CN" dirty="0" smtClean="0">
                <a:latin typeface="华文楷体" panose="02010600040101010101" pitchFamily="2" charset="-122"/>
                <a:ea typeface="华文楷体" panose="02010600040101010101" pitchFamily="2" charset="-122"/>
              </a:rPr>
              <a:t>字节</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78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30</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内容占位符 2"/>
          <p:cNvSpPr>
            <a:spLocks noGrp="1"/>
          </p:cNvSpPr>
          <p:nvPr>
            <p:ph idx="1"/>
          </p:nvPr>
        </p:nvSpPr>
        <p:spPr>
          <a:xfrm>
            <a:off x="415713" y="1702474"/>
            <a:ext cx="8153400" cy="4799497"/>
          </a:xfrm>
        </p:spPr>
        <p:txBody>
          <a:bodyPr/>
          <a:lstStyle/>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*p1,*p2,*</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(“integer numbers:");</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scanf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d,%d”,&amp;a,&amp;b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p1=&amp;a;    p2=&amp;b;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if(a&lt;b)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p=p1; p1=p2; p2=p; }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=%d\n”,</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\n”,*p1,*p2);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35" name="直接连接符 34"/>
          <p:cNvCxnSpPr>
            <a:cxnSpLocks noChangeShapeType="1"/>
          </p:cNvCxnSpPr>
          <p:nvPr/>
        </p:nvCxnSpPr>
        <p:spPr bwMode="auto">
          <a:xfrm>
            <a:off x="755576" y="5229200"/>
            <a:ext cx="85325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36" name="直接连接符 35"/>
          <p:cNvCxnSpPr>
            <a:cxnSpLocks noChangeShapeType="1"/>
          </p:cNvCxnSpPr>
          <p:nvPr/>
        </p:nvCxnSpPr>
        <p:spPr bwMode="auto">
          <a:xfrm flipV="1">
            <a:off x="1763688" y="5229200"/>
            <a:ext cx="864096" cy="3754"/>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p:cNvCxnSpPr>
          <p:nvPr/>
        </p:nvCxnSpPr>
        <p:spPr bwMode="auto">
          <a:xfrm>
            <a:off x="2741215" y="5229200"/>
            <a:ext cx="966689"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8" name="矩形 4"/>
          <p:cNvSpPr>
            <a:spLocks noChangeArrowheads="1"/>
          </p:cNvSpPr>
          <p:nvPr/>
        </p:nvSpPr>
        <p:spPr bwMode="auto">
          <a:xfrm>
            <a:off x="7818065" y="1924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矩形 7"/>
          <p:cNvSpPr>
            <a:spLocks noChangeArrowheads="1"/>
          </p:cNvSpPr>
          <p:nvPr/>
        </p:nvSpPr>
        <p:spPr bwMode="auto">
          <a:xfrm>
            <a:off x="7818065" y="3067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矩形 8"/>
          <p:cNvSpPr>
            <a:spLocks noChangeArrowheads="1"/>
          </p:cNvSpPr>
          <p:nvPr/>
        </p:nvSpPr>
        <p:spPr bwMode="auto">
          <a:xfrm>
            <a:off x="6389315" y="1924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矩形 9"/>
          <p:cNvSpPr>
            <a:spLocks noChangeArrowheads="1"/>
          </p:cNvSpPr>
          <p:nvPr/>
        </p:nvSpPr>
        <p:spPr bwMode="auto">
          <a:xfrm>
            <a:off x="6389315" y="3067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矩形 10"/>
          <p:cNvSpPr>
            <a:spLocks noChangeArrowheads="1"/>
          </p:cNvSpPr>
          <p:nvPr/>
        </p:nvSpPr>
        <p:spPr bwMode="auto">
          <a:xfrm>
            <a:off x="4960565" y="256790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TextBox 11"/>
          <p:cNvSpPr txBox="1">
            <a:spLocks noChangeArrowheads="1"/>
          </p:cNvSpPr>
          <p:nvPr/>
        </p:nvSpPr>
        <p:spPr bwMode="auto">
          <a:xfrm>
            <a:off x="8002215" y="141538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44" name="TextBox 12"/>
          <p:cNvSpPr txBox="1">
            <a:spLocks noChangeArrowheads="1"/>
          </p:cNvSpPr>
          <p:nvPr/>
        </p:nvSpPr>
        <p:spPr bwMode="auto">
          <a:xfrm>
            <a:off x="7981578" y="369820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45" name="TextBox 13"/>
          <p:cNvSpPr txBox="1">
            <a:spLocks noChangeArrowheads="1"/>
          </p:cNvSpPr>
          <p:nvPr/>
        </p:nvSpPr>
        <p:spPr bwMode="auto">
          <a:xfrm>
            <a:off x="6457578" y="134076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FF0000"/>
                </a:solidFill>
              </a:rPr>
              <a:t>p1</a:t>
            </a:r>
            <a:endParaRPr lang="zh-CN" altLang="en-US" sz="3200" b="1">
              <a:solidFill>
                <a:srgbClr val="FF0000"/>
              </a:solidFill>
            </a:endParaRPr>
          </a:p>
        </p:txBody>
      </p:sp>
      <p:sp>
        <p:nvSpPr>
          <p:cNvPr id="46" name="TextBox 14"/>
          <p:cNvSpPr txBox="1">
            <a:spLocks noChangeArrowheads="1"/>
          </p:cNvSpPr>
          <p:nvPr/>
        </p:nvSpPr>
        <p:spPr bwMode="auto">
          <a:xfrm>
            <a:off x="6460753" y="369820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p2</a:t>
            </a:r>
            <a:endParaRPr lang="zh-CN" altLang="en-US" sz="3200">
              <a:solidFill>
                <a:srgbClr val="FF0000"/>
              </a:solidFill>
            </a:endParaRPr>
          </a:p>
        </p:txBody>
      </p:sp>
      <p:sp>
        <p:nvSpPr>
          <p:cNvPr id="47" name="TextBox 15"/>
          <p:cNvSpPr txBox="1">
            <a:spLocks noChangeArrowheads="1"/>
          </p:cNvSpPr>
          <p:nvPr/>
        </p:nvSpPr>
        <p:spPr bwMode="auto">
          <a:xfrm>
            <a:off x="4960565" y="199640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p</a:t>
            </a:r>
            <a:endParaRPr lang="zh-CN" altLang="en-US" sz="3200">
              <a:solidFill>
                <a:srgbClr val="FF0000"/>
              </a:solidFill>
            </a:endParaRPr>
          </a:p>
        </p:txBody>
      </p:sp>
      <p:sp>
        <p:nvSpPr>
          <p:cNvPr id="48" name="TextBox 19"/>
          <p:cNvSpPr txBox="1">
            <a:spLocks noChangeArrowheads="1"/>
          </p:cNvSpPr>
          <p:nvPr/>
        </p:nvSpPr>
        <p:spPr bwMode="auto">
          <a:xfrm>
            <a:off x="7960940" y="199640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49" name="TextBox 20"/>
          <p:cNvSpPr txBox="1">
            <a:spLocks noChangeArrowheads="1"/>
          </p:cNvSpPr>
          <p:nvPr/>
        </p:nvSpPr>
        <p:spPr bwMode="auto">
          <a:xfrm>
            <a:off x="7960940" y="313940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50" name="TextBox 23"/>
          <p:cNvSpPr txBox="1">
            <a:spLocks noChangeArrowheads="1"/>
          </p:cNvSpPr>
          <p:nvPr/>
        </p:nvSpPr>
        <p:spPr bwMode="auto">
          <a:xfrm>
            <a:off x="6373440" y="197100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cxnSp>
        <p:nvCxnSpPr>
          <p:cNvPr id="51" name="直接箭头连接符 50"/>
          <p:cNvCxnSpPr>
            <a:cxnSpLocks noChangeShapeType="1"/>
            <a:endCxn id="39" idx="1"/>
          </p:cNvCxnSpPr>
          <p:nvPr/>
        </p:nvCxnSpPr>
        <p:spPr bwMode="auto">
          <a:xfrm rot="16200000" flipH="1">
            <a:off x="6889378" y="249646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2" name="TextBox 29"/>
          <p:cNvSpPr txBox="1">
            <a:spLocks noChangeArrowheads="1"/>
          </p:cNvSpPr>
          <p:nvPr/>
        </p:nvSpPr>
        <p:spPr bwMode="auto">
          <a:xfrm>
            <a:off x="6389315" y="313940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53" name="直接箭头连接符 52"/>
          <p:cNvCxnSpPr>
            <a:cxnSpLocks noChangeShapeType="1"/>
            <a:endCxn id="38" idx="1"/>
          </p:cNvCxnSpPr>
          <p:nvPr/>
        </p:nvCxnSpPr>
        <p:spPr bwMode="auto">
          <a:xfrm rot="5400000" flipH="1" flipV="1">
            <a:off x="6889378" y="249646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4" name="直接连接符 53"/>
          <p:cNvCxnSpPr>
            <a:cxnSpLocks noChangeShapeType="1"/>
            <a:stCxn id="42" idx="3"/>
          </p:cNvCxnSpPr>
          <p:nvPr/>
        </p:nvCxnSpPr>
        <p:spPr bwMode="auto">
          <a:xfrm>
            <a:off x="5674940" y="292509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55" name="直接箭头连接符 54"/>
          <p:cNvCxnSpPr>
            <a:cxnSpLocks noChangeShapeType="1"/>
          </p:cNvCxnSpPr>
          <p:nvPr/>
        </p:nvCxnSpPr>
        <p:spPr bwMode="auto">
          <a:xfrm rot="5400000" flipH="1" flipV="1">
            <a:off x="7961734" y="278142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6" name="直接箭头连接符 45"/>
          <p:cNvCxnSpPr>
            <a:cxnSpLocks noChangeShapeType="1"/>
          </p:cNvCxnSpPr>
          <p:nvPr/>
        </p:nvCxnSpPr>
        <p:spPr bwMode="auto">
          <a:xfrm>
            <a:off x="7103690" y="228215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7" name="直接箭头连接符 46"/>
          <p:cNvCxnSpPr>
            <a:cxnSpLocks noChangeShapeType="1"/>
          </p:cNvCxnSpPr>
          <p:nvPr/>
        </p:nvCxnSpPr>
        <p:spPr bwMode="auto">
          <a:xfrm>
            <a:off x="7103690" y="342515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8" name="TextBox 47"/>
          <p:cNvSpPr txBox="1">
            <a:spLocks noChangeArrowheads="1"/>
          </p:cNvSpPr>
          <p:nvPr/>
        </p:nvSpPr>
        <p:spPr bwMode="auto">
          <a:xfrm>
            <a:off x="6435353" y="204244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&amp;b</a:t>
            </a:r>
            <a:endParaRPr lang="zh-CN" altLang="en-US" sz="3200" b="1">
              <a:solidFill>
                <a:srgbClr val="9D138D"/>
              </a:solidFill>
            </a:endParaRPr>
          </a:p>
        </p:txBody>
      </p:sp>
      <p:grpSp>
        <p:nvGrpSpPr>
          <p:cNvPr id="59" name="组合 54"/>
          <p:cNvGrpSpPr>
            <a:grpSpLocks/>
          </p:cNvGrpSpPr>
          <p:nvPr/>
        </p:nvGrpSpPr>
        <p:grpSpPr bwMode="auto">
          <a:xfrm rot="761472">
            <a:off x="7281490" y="2123405"/>
            <a:ext cx="357188" cy="357188"/>
            <a:chOff x="7286644" y="3714752"/>
            <a:chExt cx="357190" cy="357190"/>
          </a:xfrm>
        </p:grpSpPr>
        <p:cxnSp>
          <p:nvCxnSpPr>
            <p:cNvPr id="60" name="直接连接符 49"/>
            <p:cNvCxnSpPr>
              <a:cxnSpLocks noChangeShapeType="1"/>
            </p:cNvCxnSpPr>
            <p:nvPr/>
          </p:nvCxnSpPr>
          <p:spPr bwMode="auto">
            <a:xfrm>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1" name="直接连接符 52"/>
            <p:cNvCxnSpPr>
              <a:cxnSpLocks noChangeShapeType="1"/>
            </p:cNvCxnSpPr>
            <p:nvPr/>
          </p:nvCxnSpPr>
          <p:spPr bwMode="auto">
            <a:xfrm rot="5400000">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grpSp>
      <p:sp>
        <p:nvSpPr>
          <p:cNvPr id="62" name="TextBox 55"/>
          <p:cNvSpPr txBox="1">
            <a:spLocks noChangeArrowheads="1"/>
          </p:cNvSpPr>
          <p:nvPr/>
        </p:nvSpPr>
        <p:spPr bwMode="auto">
          <a:xfrm>
            <a:off x="6435353" y="318544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&amp;a</a:t>
            </a:r>
            <a:endParaRPr lang="zh-CN" altLang="en-US" sz="3200" b="1">
              <a:solidFill>
                <a:srgbClr val="9D138D"/>
              </a:solidFill>
            </a:endParaRPr>
          </a:p>
        </p:txBody>
      </p:sp>
      <p:grpSp>
        <p:nvGrpSpPr>
          <p:cNvPr id="63" name="组合 56"/>
          <p:cNvGrpSpPr>
            <a:grpSpLocks/>
          </p:cNvGrpSpPr>
          <p:nvPr/>
        </p:nvGrpSpPr>
        <p:grpSpPr bwMode="auto">
          <a:xfrm rot="761472">
            <a:off x="7281490" y="3245768"/>
            <a:ext cx="357188" cy="357187"/>
            <a:chOff x="7286644" y="3714752"/>
            <a:chExt cx="357190" cy="357190"/>
          </a:xfrm>
        </p:grpSpPr>
        <p:cxnSp>
          <p:nvCxnSpPr>
            <p:cNvPr id="64" name="直接连接符 57"/>
            <p:cNvCxnSpPr>
              <a:cxnSpLocks noChangeShapeType="1"/>
            </p:cNvCxnSpPr>
            <p:nvPr/>
          </p:nvCxnSpPr>
          <p:spPr bwMode="auto">
            <a:xfrm>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5" name="直接连接符 58"/>
            <p:cNvCxnSpPr>
              <a:cxnSpLocks noChangeShapeType="1"/>
            </p:cNvCxnSpPr>
            <p:nvPr/>
          </p:nvCxnSpPr>
          <p:spPr bwMode="auto">
            <a:xfrm rot="5400000">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55439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lide(from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slide(from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slide(fromLeft)">
                                      <p:cBhvr>
                                        <p:cTn id="17" dur="500"/>
                                        <p:tgtEl>
                                          <p:spTgt spid="54"/>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slide(fromBottom)">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 calcmode="lin" valueType="num">
                                      <p:cBhvr>
                                        <p:cTn id="26" dur="500" fill="hold"/>
                                        <p:tgtEl>
                                          <p:spTgt spid="58"/>
                                        </p:tgtEl>
                                        <p:attrNameLst>
                                          <p:attrName>ppt_w</p:attrName>
                                        </p:attrNameLst>
                                      </p:cBhvr>
                                      <p:tavLst>
                                        <p:tav tm="0">
                                          <p:val>
                                            <p:fltVal val="0"/>
                                          </p:val>
                                        </p:tav>
                                        <p:tav tm="100000">
                                          <p:val>
                                            <p:strVal val="#ppt_w"/>
                                          </p:val>
                                        </p:tav>
                                      </p:tavLst>
                                    </p:anim>
                                    <p:anim calcmode="lin" valueType="num">
                                      <p:cBhvr>
                                        <p:cTn id="27" dur="500" fill="hold"/>
                                        <p:tgtEl>
                                          <p:spTgt spid="58"/>
                                        </p:tgtEl>
                                        <p:attrNameLst>
                                          <p:attrName>ppt_h</p:attrName>
                                        </p:attrNameLst>
                                      </p:cBhvr>
                                      <p:tavLst>
                                        <p:tav tm="0">
                                          <p:val>
                                            <p:fltVal val="0"/>
                                          </p:val>
                                        </p:tav>
                                        <p:tav tm="100000">
                                          <p:val>
                                            <p:strVal val="#ppt_h"/>
                                          </p:val>
                                        </p:tav>
                                      </p:tavLst>
                                    </p:anim>
                                    <p:anim calcmode="lin" valueType="num">
                                      <p:cBhvr>
                                        <p:cTn id="28" dur="500" fill="hold"/>
                                        <p:tgtEl>
                                          <p:spTgt spid="58"/>
                                        </p:tgtEl>
                                        <p:attrNameLst>
                                          <p:attrName>style.rotation</p:attrName>
                                        </p:attrNameLst>
                                      </p:cBhvr>
                                      <p:tavLst>
                                        <p:tav tm="0">
                                          <p:val>
                                            <p:fltVal val="360"/>
                                          </p:val>
                                        </p:tav>
                                        <p:tav tm="100000">
                                          <p:val>
                                            <p:fltVal val="0"/>
                                          </p:val>
                                        </p:tav>
                                      </p:tavLst>
                                    </p:anim>
                                    <p:animEffect transition="in" filter="fade">
                                      <p:cBhvr>
                                        <p:cTn id="29" dur="500"/>
                                        <p:tgtEl>
                                          <p:spTgt spid="58"/>
                                        </p:tgtEl>
                                      </p:cBhvr>
                                    </p:animEffect>
                                  </p:childTnLst>
                                </p:cTn>
                              </p:par>
                            </p:childTnLst>
                          </p:cTn>
                        </p:par>
                        <p:par>
                          <p:cTn id="30" fill="hold">
                            <p:stCondLst>
                              <p:cond delay="500"/>
                            </p:stCondLst>
                            <p:childTnLst>
                              <p:par>
                                <p:cTn id="31" presetID="4" presetClass="entr" presetSubtype="16"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box(in)">
                                      <p:cBhvr>
                                        <p:cTn id="33" dur="500"/>
                                        <p:tgtEl>
                                          <p:spTgt spid="51"/>
                                        </p:tgtEl>
                                      </p:cBhvr>
                                    </p:animEffect>
                                  </p:childTnLst>
                                </p:cTn>
                              </p:par>
                            </p:childTnLst>
                          </p:cTn>
                        </p:par>
                        <p:par>
                          <p:cTn id="34" fill="hold">
                            <p:stCondLst>
                              <p:cond delay="1000"/>
                            </p:stCondLst>
                            <p:childTnLst>
                              <p:par>
                                <p:cTn id="35" presetID="49" presetClass="entr" presetSubtype="0" decel="10000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500" fill="hold"/>
                                        <p:tgtEl>
                                          <p:spTgt spid="59"/>
                                        </p:tgtEl>
                                        <p:attrNameLst>
                                          <p:attrName>ppt_w</p:attrName>
                                        </p:attrNameLst>
                                      </p:cBhvr>
                                      <p:tavLst>
                                        <p:tav tm="0">
                                          <p:val>
                                            <p:fltVal val="0"/>
                                          </p:val>
                                        </p:tav>
                                        <p:tav tm="100000">
                                          <p:val>
                                            <p:strVal val="#ppt_w"/>
                                          </p:val>
                                        </p:tav>
                                      </p:tavLst>
                                    </p:anim>
                                    <p:anim calcmode="lin" valueType="num">
                                      <p:cBhvr>
                                        <p:cTn id="38" dur="500" fill="hold"/>
                                        <p:tgtEl>
                                          <p:spTgt spid="59"/>
                                        </p:tgtEl>
                                        <p:attrNameLst>
                                          <p:attrName>ppt_h</p:attrName>
                                        </p:attrNameLst>
                                      </p:cBhvr>
                                      <p:tavLst>
                                        <p:tav tm="0">
                                          <p:val>
                                            <p:fltVal val="0"/>
                                          </p:val>
                                        </p:tav>
                                        <p:tav tm="100000">
                                          <p:val>
                                            <p:strVal val="#ppt_h"/>
                                          </p:val>
                                        </p:tav>
                                      </p:tavLst>
                                    </p:anim>
                                    <p:anim calcmode="lin" valueType="num">
                                      <p:cBhvr>
                                        <p:cTn id="39" dur="500" fill="hold"/>
                                        <p:tgtEl>
                                          <p:spTgt spid="59"/>
                                        </p:tgtEl>
                                        <p:attrNameLst>
                                          <p:attrName>style.rotation</p:attrName>
                                        </p:attrNameLst>
                                      </p:cBhvr>
                                      <p:tavLst>
                                        <p:tav tm="0">
                                          <p:val>
                                            <p:fltVal val="360"/>
                                          </p:val>
                                        </p:tav>
                                        <p:tav tm="100000">
                                          <p:val>
                                            <p:fltVal val="0"/>
                                          </p:val>
                                        </p:tav>
                                      </p:tavLst>
                                    </p:anim>
                                    <p:animEffect transition="in" filter="fade">
                                      <p:cBhvr>
                                        <p:cTn id="40" dur="500"/>
                                        <p:tgtEl>
                                          <p:spTgt spid="59"/>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slide(fromLeft)">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anim calcmode="lin" valueType="num">
                                      <p:cBhvr>
                                        <p:cTn id="52" dur="500" fill="hold"/>
                                        <p:tgtEl>
                                          <p:spTgt spid="62"/>
                                        </p:tgtEl>
                                        <p:attrNameLst>
                                          <p:attrName>style.rotation</p:attrName>
                                        </p:attrNameLst>
                                      </p:cBhvr>
                                      <p:tavLst>
                                        <p:tav tm="0">
                                          <p:val>
                                            <p:fltVal val="360"/>
                                          </p:val>
                                        </p:tav>
                                        <p:tav tm="100000">
                                          <p:val>
                                            <p:fltVal val="0"/>
                                          </p:val>
                                        </p:tav>
                                      </p:tavLst>
                                    </p:anim>
                                    <p:animEffect transition="in" filter="fade">
                                      <p:cBhvr>
                                        <p:cTn id="53" dur="500"/>
                                        <p:tgtEl>
                                          <p:spTgt spid="62"/>
                                        </p:tgtEl>
                                      </p:cBhvr>
                                    </p:animEffect>
                                  </p:childTnLst>
                                </p:cTn>
                              </p:par>
                            </p:childTnLst>
                          </p:cTn>
                        </p:par>
                        <p:par>
                          <p:cTn id="54" fill="hold">
                            <p:stCondLst>
                              <p:cond delay="500"/>
                            </p:stCondLst>
                            <p:childTnLst>
                              <p:par>
                                <p:cTn id="55" presetID="4" presetClass="entr" presetSubtype="16" fill="hold"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box(in)">
                                      <p:cBhvr>
                                        <p:cTn id="57" dur="500"/>
                                        <p:tgtEl>
                                          <p:spTgt spid="53"/>
                                        </p:tgtEl>
                                      </p:cBhvr>
                                    </p:animEffect>
                                  </p:childTnLst>
                                </p:cTn>
                              </p:par>
                            </p:childTnLst>
                          </p:cTn>
                        </p:par>
                        <p:par>
                          <p:cTn id="58" fill="hold">
                            <p:stCondLst>
                              <p:cond delay="1000"/>
                            </p:stCondLst>
                            <p:childTnLst>
                              <p:par>
                                <p:cTn id="59" presetID="49" presetClass="entr" presetSubtype="0" decel="100000"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fltVal val="0"/>
                                          </p:val>
                                        </p:tav>
                                        <p:tav tm="100000">
                                          <p:val>
                                            <p:strVal val="#ppt_w"/>
                                          </p:val>
                                        </p:tav>
                                      </p:tavLst>
                                    </p:anim>
                                    <p:anim calcmode="lin" valueType="num">
                                      <p:cBhvr>
                                        <p:cTn id="62" dur="500" fill="hold"/>
                                        <p:tgtEl>
                                          <p:spTgt spid="63"/>
                                        </p:tgtEl>
                                        <p:attrNameLst>
                                          <p:attrName>ppt_h</p:attrName>
                                        </p:attrNameLst>
                                      </p:cBhvr>
                                      <p:tavLst>
                                        <p:tav tm="0">
                                          <p:val>
                                            <p:fltVal val="0"/>
                                          </p:val>
                                        </p:tav>
                                        <p:tav tm="100000">
                                          <p:val>
                                            <p:strVal val="#ppt_h"/>
                                          </p:val>
                                        </p:tav>
                                      </p:tavLst>
                                    </p:anim>
                                    <p:anim calcmode="lin" valueType="num">
                                      <p:cBhvr>
                                        <p:cTn id="63" dur="500" fill="hold"/>
                                        <p:tgtEl>
                                          <p:spTgt spid="63"/>
                                        </p:tgtEl>
                                        <p:attrNameLst>
                                          <p:attrName>style.rotation</p:attrName>
                                        </p:attrNameLst>
                                      </p:cBhvr>
                                      <p:tavLst>
                                        <p:tav tm="0">
                                          <p:val>
                                            <p:fltVal val="360"/>
                                          </p:val>
                                        </p:tav>
                                        <p:tav tm="100000">
                                          <p:val>
                                            <p:fltVal val="0"/>
                                          </p:val>
                                        </p:tav>
                                      </p:tavLst>
                                    </p:anim>
                                    <p:animEffect transition="in" filter="fade">
                                      <p:cBhvr>
                                        <p:cTn id="6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31</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内容占位符 2"/>
          <p:cNvSpPr>
            <a:spLocks noGrp="1"/>
          </p:cNvSpPr>
          <p:nvPr>
            <p:ph idx="1"/>
          </p:nvPr>
        </p:nvSpPr>
        <p:spPr>
          <a:xfrm>
            <a:off x="415713" y="1702474"/>
            <a:ext cx="8153400" cy="4799497"/>
          </a:xfrm>
        </p:spPr>
        <p:txBody>
          <a:bodyPr/>
          <a:lstStyle/>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*p1,*p2,*</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(“integer numbers:");</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scanf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d,%d”,&amp;a,&amp;b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p1=&amp;a;    p2=&amp;b;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if(a&lt;b)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p=p1; p1=p2; p2=p; }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=%d\n”,</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\n”,*p1,*p2);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 name="矩形 4"/>
          <p:cNvSpPr>
            <a:spLocks noChangeArrowheads="1"/>
          </p:cNvSpPr>
          <p:nvPr/>
        </p:nvSpPr>
        <p:spPr bwMode="auto">
          <a:xfrm>
            <a:off x="7818065" y="1924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矩形 7"/>
          <p:cNvSpPr>
            <a:spLocks noChangeArrowheads="1"/>
          </p:cNvSpPr>
          <p:nvPr/>
        </p:nvSpPr>
        <p:spPr bwMode="auto">
          <a:xfrm>
            <a:off x="7818065" y="3067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矩形 8"/>
          <p:cNvSpPr>
            <a:spLocks noChangeArrowheads="1"/>
          </p:cNvSpPr>
          <p:nvPr/>
        </p:nvSpPr>
        <p:spPr bwMode="auto">
          <a:xfrm>
            <a:off x="6389315" y="1924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矩形 9"/>
          <p:cNvSpPr>
            <a:spLocks noChangeArrowheads="1"/>
          </p:cNvSpPr>
          <p:nvPr/>
        </p:nvSpPr>
        <p:spPr bwMode="auto">
          <a:xfrm>
            <a:off x="6389315" y="3067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矩形 10"/>
          <p:cNvSpPr>
            <a:spLocks noChangeArrowheads="1"/>
          </p:cNvSpPr>
          <p:nvPr/>
        </p:nvSpPr>
        <p:spPr bwMode="auto">
          <a:xfrm>
            <a:off x="4960565" y="256790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TextBox 11"/>
          <p:cNvSpPr txBox="1">
            <a:spLocks noChangeArrowheads="1"/>
          </p:cNvSpPr>
          <p:nvPr/>
        </p:nvSpPr>
        <p:spPr bwMode="auto">
          <a:xfrm>
            <a:off x="8002215" y="141538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44" name="TextBox 12"/>
          <p:cNvSpPr txBox="1">
            <a:spLocks noChangeArrowheads="1"/>
          </p:cNvSpPr>
          <p:nvPr/>
        </p:nvSpPr>
        <p:spPr bwMode="auto">
          <a:xfrm>
            <a:off x="7981578" y="369820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45" name="TextBox 13"/>
          <p:cNvSpPr txBox="1">
            <a:spLocks noChangeArrowheads="1"/>
          </p:cNvSpPr>
          <p:nvPr/>
        </p:nvSpPr>
        <p:spPr bwMode="auto">
          <a:xfrm>
            <a:off x="6457578" y="134076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FF0000"/>
                </a:solidFill>
              </a:rPr>
              <a:t>p1</a:t>
            </a:r>
            <a:endParaRPr lang="zh-CN" altLang="en-US" sz="3200" b="1">
              <a:solidFill>
                <a:srgbClr val="FF0000"/>
              </a:solidFill>
            </a:endParaRPr>
          </a:p>
        </p:txBody>
      </p:sp>
      <p:sp>
        <p:nvSpPr>
          <p:cNvPr id="46" name="TextBox 14"/>
          <p:cNvSpPr txBox="1">
            <a:spLocks noChangeArrowheads="1"/>
          </p:cNvSpPr>
          <p:nvPr/>
        </p:nvSpPr>
        <p:spPr bwMode="auto">
          <a:xfrm>
            <a:off x="6460753" y="369820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p2</a:t>
            </a:r>
            <a:endParaRPr lang="zh-CN" altLang="en-US" sz="3200">
              <a:solidFill>
                <a:srgbClr val="FF0000"/>
              </a:solidFill>
            </a:endParaRPr>
          </a:p>
        </p:txBody>
      </p:sp>
      <p:sp>
        <p:nvSpPr>
          <p:cNvPr id="47" name="TextBox 15"/>
          <p:cNvSpPr txBox="1">
            <a:spLocks noChangeArrowheads="1"/>
          </p:cNvSpPr>
          <p:nvPr/>
        </p:nvSpPr>
        <p:spPr bwMode="auto">
          <a:xfrm>
            <a:off x="4960565" y="199640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p</a:t>
            </a:r>
            <a:endParaRPr lang="zh-CN" altLang="en-US" sz="3200">
              <a:solidFill>
                <a:srgbClr val="FF0000"/>
              </a:solidFill>
            </a:endParaRPr>
          </a:p>
        </p:txBody>
      </p:sp>
      <p:sp>
        <p:nvSpPr>
          <p:cNvPr id="48" name="TextBox 19"/>
          <p:cNvSpPr txBox="1">
            <a:spLocks noChangeArrowheads="1"/>
          </p:cNvSpPr>
          <p:nvPr/>
        </p:nvSpPr>
        <p:spPr bwMode="auto">
          <a:xfrm>
            <a:off x="7960940" y="199640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49" name="TextBox 20"/>
          <p:cNvSpPr txBox="1">
            <a:spLocks noChangeArrowheads="1"/>
          </p:cNvSpPr>
          <p:nvPr/>
        </p:nvSpPr>
        <p:spPr bwMode="auto">
          <a:xfrm>
            <a:off x="7960940" y="313940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50" name="TextBox 23"/>
          <p:cNvSpPr txBox="1">
            <a:spLocks noChangeArrowheads="1"/>
          </p:cNvSpPr>
          <p:nvPr/>
        </p:nvSpPr>
        <p:spPr bwMode="auto">
          <a:xfrm>
            <a:off x="6373440" y="197100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cxnSp>
        <p:nvCxnSpPr>
          <p:cNvPr id="51" name="直接箭头连接符 50"/>
          <p:cNvCxnSpPr>
            <a:cxnSpLocks noChangeShapeType="1"/>
            <a:endCxn id="39" idx="1"/>
          </p:cNvCxnSpPr>
          <p:nvPr/>
        </p:nvCxnSpPr>
        <p:spPr bwMode="auto">
          <a:xfrm rot="16200000" flipH="1">
            <a:off x="6889378" y="249646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2" name="TextBox 29"/>
          <p:cNvSpPr txBox="1">
            <a:spLocks noChangeArrowheads="1"/>
          </p:cNvSpPr>
          <p:nvPr/>
        </p:nvSpPr>
        <p:spPr bwMode="auto">
          <a:xfrm>
            <a:off x="6389315" y="313940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53" name="直接箭头连接符 52"/>
          <p:cNvCxnSpPr>
            <a:cxnSpLocks noChangeShapeType="1"/>
            <a:endCxn id="38" idx="1"/>
          </p:cNvCxnSpPr>
          <p:nvPr/>
        </p:nvCxnSpPr>
        <p:spPr bwMode="auto">
          <a:xfrm rot="5400000" flipH="1" flipV="1">
            <a:off x="6889378" y="249646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4" name="直接连接符 53"/>
          <p:cNvCxnSpPr>
            <a:cxnSpLocks noChangeShapeType="1"/>
            <a:stCxn id="42" idx="3"/>
          </p:cNvCxnSpPr>
          <p:nvPr/>
        </p:nvCxnSpPr>
        <p:spPr bwMode="auto">
          <a:xfrm>
            <a:off x="5674940" y="292509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55" name="直接箭头连接符 54"/>
          <p:cNvCxnSpPr>
            <a:cxnSpLocks noChangeShapeType="1"/>
          </p:cNvCxnSpPr>
          <p:nvPr/>
        </p:nvCxnSpPr>
        <p:spPr bwMode="auto">
          <a:xfrm rot="5400000" flipH="1" flipV="1">
            <a:off x="7961734" y="278142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8" name="TextBox 47"/>
          <p:cNvSpPr txBox="1">
            <a:spLocks noChangeArrowheads="1"/>
          </p:cNvSpPr>
          <p:nvPr/>
        </p:nvSpPr>
        <p:spPr bwMode="auto">
          <a:xfrm>
            <a:off x="6435353" y="204244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&amp;b</a:t>
            </a:r>
            <a:endParaRPr lang="zh-CN" altLang="en-US" sz="3200" b="1">
              <a:solidFill>
                <a:srgbClr val="9D138D"/>
              </a:solidFill>
            </a:endParaRPr>
          </a:p>
        </p:txBody>
      </p:sp>
      <p:sp>
        <p:nvSpPr>
          <p:cNvPr id="62" name="TextBox 55"/>
          <p:cNvSpPr txBox="1">
            <a:spLocks noChangeArrowheads="1"/>
          </p:cNvSpPr>
          <p:nvPr/>
        </p:nvSpPr>
        <p:spPr bwMode="auto">
          <a:xfrm>
            <a:off x="6435353" y="318544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&amp;a</a:t>
            </a:r>
            <a:endParaRPr lang="zh-CN" altLang="en-US" sz="3200" b="1">
              <a:solidFill>
                <a:srgbClr val="9D138D"/>
              </a:solidFill>
            </a:endParaRPr>
          </a:p>
        </p:txBody>
      </p:sp>
      <p:cxnSp>
        <p:nvCxnSpPr>
          <p:cNvPr id="66" name="直接连接符 65"/>
          <p:cNvCxnSpPr>
            <a:cxnSpLocks noChangeShapeType="1"/>
          </p:cNvCxnSpPr>
          <p:nvPr/>
        </p:nvCxnSpPr>
        <p:spPr bwMode="auto">
          <a:xfrm>
            <a:off x="519927" y="5874479"/>
            <a:ext cx="3764041" cy="3606"/>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67" name="直接连接符 66"/>
          <p:cNvCxnSpPr>
            <a:cxnSpLocks noChangeShapeType="1"/>
          </p:cNvCxnSpPr>
          <p:nvPr/>
        </p:nvCxnSpPr>
        <p:spPr bwMode="auto">
          <a:xfrm>
            <a:off x="491580" y="6447850"/>
            <a:ext cx="3792388" cy="3550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173" y="5167557"/>
            <a:ext cx="17145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 name="组合 42"/>
          <p:cNvGrpSpPr>
            <a:grpSpLocks/>
          </p:cNvGrpSpPr>
          <p:nvPr/>
        </p:nvGrpSpPr>
        <p:grpSpPr bwMode="auto">
          <a:xfrm>
            <a:off x="4869335" y="5954792"/>
            <a:ext cx="1714500" cy="428625"/>
            <a:chOff x="7072330" y="5214950"/>
            <a:chExt cx="1714512" cy="428628"/>
          </a:xfrm>
        </p:grpSpPr>
        <p:grpSp>
          <p:nvGrpSpPr>
            <p:cNvPr id="70" name="组合 39"/>
            <p:cNvGrpSpPr>
              <a:grpSpLocks/>
            </p:cNvGrpSpPr>
            <p:nvPr/>
          </p:nvGrpSpPr>
          <p:grpSpPr bwMode="auto">
            <a:xfrm>
              <a:off x="7072330" y="5214950"/>
              <a:ext cx="840110" cy="428628"/>
              <a:chOff x="6715140" y="5929330"/>
              <a:chExt cx="840110" cy="428628"/>
            </a:xfrm>
          </p:grpSpPr>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140" y="5929330"/>
                <a:ext cx="42862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67" y="5929330"/>
                <a:ext cx="411483"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48" y="5214950"/>
              <a:ext cx="928694"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8127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slide(from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blinds(horizontal)">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slide(fromLeft)">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blinds(horizontal)">
                                      <p:cBhvr>
                                        <p:cTn id="2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32</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内容占位符 2"/>
          <p:cNvSpPr>
            <a:spLocks noGrp="1"/>
          </p:cNvSpPr>
          <p:nvPr>
            <p:ph idx="1"/>
          </p:nvPr>
        </p:nvSpPr>
        <p:spPr>
          <a:xfrm>
            <a:off x="415713" y="1702474"/>
            <a:ext cx="8153400" cy="4799497"/>
          </a:xfrm>
        </p:spPr>
        <p:txBody>
          <a:bodyPr/>
          <a:lstStyle/>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*p1,*p2,*</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(“integer numbers:");</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scanf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d,%d”,&amp;a,&amp;b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p1=&amp;a;    p2=&amp;b;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if(a&lt;b)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p=p1; p1=p2; p2=p; }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=%d\n”,</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d,%d</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\n”,*p1,*p2);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 name="矩形 4"/>
          <p:cNvSpPr>
            <a:spLocks noChangeArrowheads="1"/>
          </p:cNvSpPr>
          <p:nvPr/>
        </p:nvSpPr>
        <p:spPr bwMode="auto">
          <a:xfrm>
            <a:off x="7818065" y="1924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矩形 7"/>
          <p:cNvSpPr>
            <a:spLocks noChangeArrowheads="1"/>
          </p:cNvSpPr>
          <p:nvPr/>
        </p:nvSpPr>
        <p:spPr bwMode="auto">
          <a:xfrm>
            <a:off x="7818065" y="3067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矩形 8"/>
          <p:cNvSpPr>
            <a:spLocks noChangeArrowheads="1"/>
          </p:cNvSpPr>
          <p:nvPr/>
        </p:nvSpPr>
        <p:spPr bwMode="auto">
          <a:xfrm>
            <a:off x="6389315" y="1924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矩形 9"/>
          <p:cNvSpPr>
            <a:spLocks noChangeArrowheads="1"/>
          </p:cNvSpPr>
          <p:nvPr/>
        </p:nvSpPr>
        <p:spPr bwMode="auto">
          <a:xfrm>
            <a:off x="6389315" y="306796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矩形 10"/>
          <p:cNvSpPr>
            <a:spLocks noChangeArrowheads="1"/>
          </p:cNvSpPr>
          <p:nvPr/>
        </p:nvSpPr>
        <p:spPr bwMode="auto">
          <a:xfrm>
            <a:off x="4960565" y="256790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TextBox 11"/>
          <p:cNvSpPr txBox="1">
            <a:spLocks noChangeArrowheads="1"/>
          </p:cNvSpPr>
          <p:nvPr/>
        </p:nvSpPr>
        <p:spPr bwMode="auto">
          <a:xfrm>
            <a:off x="8002215" y="141538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44" name="TextBox 12"/>
          <p:cNvSpPr txBox="1">
            <a:spLocks noChangeArrowheads="1"/>
          </p:cNvSpPr>
          <p:nvPr/>
        </p:nvSpPr>
        <p:spPr bwMode="auto">
          <a:xfrm>
            <a:off x="7981578" y="369820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45" name="TextBox 13"/>
          <p:cNvSpPr txBox="1">
            <a:spLocks noChangeArrowheads="1"/>
          </p:cNvSpPr>
          <p:nvPr/>
        </p:nvSpPr>
        <p:spPr bwMode="auto">
          <a:xfrm>
            <a:off x="6457578" y="134076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FF0000"/>
                </a:solidFill>
              </a:rPr>
              <a:t>p1</a:t>
            </a:r>
            <a:endParaRPr lang="zh-CN" altLang="en-US" sz="3200" b="1">
              <a:solidFill>
                <a:srgbClr val="FF0000"/>
              </a:solidFill>
            </a:endParaRPr>
          </a:p>
        </p:txBody>
      </p:sp>
      <p:sp>
        <p:nvSpPr>
          <p:cNvPr id="46" name="TextBox 14"/>
          <p:cNvSpPr txBox="1">
            <a:spLocks noChangeArrowheads="1"/>
          </p:cNvSpPr>
          <p:nvPr/>
        </p:nvSpPr>
        <p:spPr bwMode="auto">
          <a:xfrm>
            <a:off x="6460753" y="369820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p2</a:t>
            </a:r>
            <a:endParaRPr lang="zh-CN" altLang="en-US" sz="3200">
              <a:solidFill>
                <a:srgbClr val="FF0000"/>
              </a:solidFill>
            </a:endParaRPr>
          </a:p>
        </p:txBody>
      </p:sp>
      <p:sp>
        <p:nvSpPr>
          <p:cNvPr id="47" name="TextBox 15"/>
          <p:cNvSpPr txBox="1">
            <a:spLocks noChangeArrowheads="1"/>
          </p:cNvSpPr>
          <p:nvPr/>
        </p:nvSpPr>
        <p:spPr bwMode="auto">
          <a:xfrm>
            <a:off x="4960565" y="199640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p</a:t>
            </a:r>
            <a:endParaRPr lang="zh-CN" altLang="en-US" sz="3200">
              <a:solidFill>
                <a:srgbClr val="FF0000"/>
              </a:solidFill>
            </a:endParaRPr>
          </a:p>
        </p:txBody>
      </p:sp>
      <p:sp>
        <p:nvSpPr>
          <p:cNvPr id="48" name="TextBox 19"/>
          <p:cNvSpPr txBox="1">
            <a:spLocks noChangeArrowheads="1"/>
          </p:cNvSpPr>
          <p:nvPr/>
        </p:nvSpPr>
        <p:spPr bwMode="auto">
          <a:xfrm>
            <a:off x="7960940" y="199640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49" name="TextBox 20"/>
          <p:cNvSpPr txBox="1">
            <a:spLocks noChangeArrowheads="1"/>
          </p:cNvSpPr>
          <p:nvPr/>
        </p:nvSpPr>
        <p:spPr bwMode="auto">
          <a:xfrm>
            <a:off x="7960940" y="313940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50" name="TextBox 23"/>
          <p:cNvSpPr txBox="1">
            <a:spLocks noChangeArrowheads="1"/>
          </p:cNvSpPr>
          <p:nvPr/>
        </p:nvSpPr>
        <p:spPr bwMode="auto">
          <a:xfrm>
            <a:off x="6373440" y="197100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cxnSp>
        <p:nvCxnSpPr>
          <p:cNvPr id="51" name="直接箭头连接符 50"/>
          <p:cNvCxnSpPr>
            <a:cxnSpLocks noChangeShapeType="1"/>
            <a:endCxn id="39" idx="1"/>
          </p:cNvCxnSpPr>
          <p:nvPr/>
        </p:nvCxnSpPr>
        <p:spPr bwMode="auto">
          <a:xfrm rot="16200000" flipH="1">
            <a:off x="6889378" y="249646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2" name="TextBox 29"/>
          <p:cNvSpPr txBox="1">
            <a:spLocks noChangeArrowheads="1"/>
          </p:cNvSpPr>
          <p:nvPr/>
        </p:nvSpPr>
        <p:spPr bwMode="auto">
          <a:xfrm>
            <a:off x="6389315" y="313940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53" name="直接箭头连接符 52"/>
          <p:cNvCxnSpPr>
            <a:cxnSpLocks noChangeShapeType="1"/>
            <a:endCxn id="38" idx="1"/>
          </p:cNvCxnSpPr>
          <p:nvPr/>
        </p:nvCxnSpPr>
        <p:spPr bwMode="auto">
          <a:xfrm rot="5400000" flipH="1" flipV="1">
            <a:off x="6889378" y="249646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4" name="直接连接符 53"/>
          <p:cNvCxnSpPr>
            <a:cxnSpLocks noChangeShapeType="1"/>
            <a:stCxn id="42" idx="3"/>
          </p:cNvCxnSpPr>
          <p:nvPr/>
        </p:nvCxnSpPr>
        <p:spPr bwMode="auto">
          <a:xfrm>
            <a:off x="5674940" y="292509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55" name="直接箭头连接符 54"/>
          <p:cNvCxnSpPr>
            <a:cxnSpLocks noChangeShapeType="1"/>
          </p:cNvCxnSpPr>
          <p:nvPr/>
        </p:nvCxnSpPr>
        <p:spPr bwMode="auto">
          <a:xfrm rot="5400000" flipH="1" flipV="1">
            <a:off x="7961734" y="278142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8" name="TextBox 47"/>
          <p:cNvSpPr txBox="1">
            <a:spLocks noChangeArrowheads="1"/>
          </p:cNvSpPr>
          <p:nvPr/>
        </p:nvSpPr>
        <p:spPr bwMode="auto">
          <a:xfrm>
            <a:off x="6435353" y="204244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&amp;b</a:t>
            </a:r>
            <a:endParaRPr lang="zh-CN" altLang="en-US" sz="3200" b="1">
              <a:solidFill>
                <a:srgbClr val="9D138D"/>
              </a:solidFill>
            </a:endParaRPr>
          </a:p>
        </p:txBody>
      </p:sp>
      <p:sp>
        <p:nvSpPr>
          <p:cNvPr id="62" name="TextBox 55"/>
          <p:cNvSpPr txBox="1">
            <a:spLocks noChangeArrowheads="1"/>
          </p:cNvSpPr>
          <p:nvPr/>
        </p:nvSpPr>
        <p:spPr bwMode="auto">
          <a:xfrm>
            <a:off x="6435353" y="318544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&amp;a</a:t>
            </a:r>
            <a:endParaRPr lang="zh-CN" altLang="en-US" sz="3200" b="1">
              <a:solidFill>
                <a:srgbClr val="9D138D"/>
              </a:solidFill>
            </a:endParaRPr>
          </a:p>
        </p:txBody>
      </p:sp>
      <p:cxnSp>
        <p:nvCxnSpPr>
          <p:cNvPr id="35" name="直接连接符 34"/>
          <p:cNvCxnSpPr>
            <a:cxnSpLocks noChangeShapeType="1"/>
          </p:cNvCxnSpPr>
          <p:nvPr/>
        </p:nvCxnSpPr>
        <p:spPr bwMode="auto">
          <a:xfrm>
            <a:off x="611560" y="5301208"/>
            <a:ext cx="324036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6" name="TextBox 38"/>
          <p:cNvSpPr txBox="1">
            <a:spLocks noChangeArrowheads="1"/>
          </p:cNvSpPr>
          <p:nvPr/>
        </p:nvSpPr>
        <p:spPr bwMode="auto">
          <a:xfrm>
            <a:off x="4123158" y="4711633"/>
            <a:ext cx="450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CC"/>
                </a:solidFill>
              </a:rPr>
              <a:t>可否改为</a:t>
            </a:r>
            <a:r>
              <a:rPr lang="en-US" altLang="zh-CN" sz="2800" b="1" dirty="0">
                <a:solidFill>
                  <a:srgbClr val="0000CC"/>
                </a:solidFill>
              </a:rPr>
              <a:t>p1=&amp;b; p2=&amp;a;</a:t>
            </a:r>
            <a:r>
              <a:rPr lang="zh-CN" altLang="en-US" sz="2800" b="1" dirty="0">
                <a:solidFill>
                  <a:srgbClr val="FF0000"/>
                </a:solidFill>
              </a:rPr>
              <a:t>？</a:t>
            </a:r>
          </a:p>
        </p:txBody>
      </p:sp>
    </p:spTree>
    <p:extLst>
      <p:ext uri="{BB962C8B-B14F-4D97-AF65-F5344CB8AC3E}">
        <p14:creationId xmlns:p14="http://schemas.microsoft.com/office/powerpoint/2010/main" val="235874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lide(fromLeft)">
                                      <p:cBhvr>
                                        <p:cTn id="7" dur="500"/>
                                        <p:tgtEl>
                                          <p:spTgt spid="3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blinds(horizontal)">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怎样引用指针变量</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33</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 name="内容占位符 2"/>
          <p:cNvSpPr>
            <a:spLocks noGrp="1"/>
          </p:cNvSpPr>
          <p:nvPr>
            <p:ph idx="1"/>
          </p:nvPr>
        </p:nvSpPr>
        <p:spPr>
          <a:xfrm>
            <a:off x="503932" y="1839212"/>
            <a:ext cx="8153400" cy="4767262"/>
          </a:xfrm>
        </p:spPr>
        <p:txBody>
          <a:bodyPr/>
          <a:lstStyle/>
          <a:p>
            <a:pPr>
              <a:lnSpc>
                <a:spcPct val="150000"/>
              </a:lnSpc>
            </a:pPr>
            <a:r>
              <a:rPr lang="zh-CN" altLang="zh-CN" dirty="0" smtClean="0">
                <a:latin typeface="华文楷体" panose="02010600040101010101" pitchFamily="2" charset="-122"/>
                <a:ea typeface="华文楷体" panose="02010600040101010101" pitchFamily="2" charset="-122"/>
              </a:rPr>
              <a:t>注意</a:t>
            </a:r>
            <a:r>
              <a:rPr lang="en-US" altLang="zh-CN" dirty="0" smtClean="0">
                <a:latin typeface="华文楷体" panose="02010600040101010101" pitchFamily="2" charset="-122"/>
                <a:ea typeface="华文楷体" panose="02010600040101010101" pitchFamily="2" charset="-122"/>
              </a:rPr>
              <a:t>:</a:t>
            </a:r>
          </a:p>
          <a:p>
            <a:pPr lvl="1">
              <a:lnSpc>
                <a:spcPct val="150000"/>
              </a:lnSpc>
            </a:pP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的值并未交换，它们仍保持原值</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50000"/>
              </a:lnSpc>
            </a:pPr>
            <a:r>
              <a:rPr lang="zh-CN" altLang="zh-CN" dirty="0" smtClean="0">
                <a:latin typeface="华文楷体" panose="02010600040101010101" pitchFamily="2" charset="-122"/>
                <a:ea typeface="华文楷体" panose="02010600040101010101" pitchFamily="2" charset="-122"/>
              </a:rPr>
              <a:t>但</a:t>
            </a:r>
            <a:r>
              <a:rPr lang="en-US" altLang="zh-CN" dirty="0" smtClean="0">
                <a:latin typeface="华文楷体" panose="02010600040101010101" pitchFamily="2" charset="-122"/>
                <a:ea typeface="华文楷体" panose="02010600040101010101" pitchFamily="2" charset="-122"/>
              </a:rPr>
              <a:t>p1</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p2</a:t>
            </a:r>
            <a:r>
              <a:rPr lang="zh-CN" altLang="zh-CN" dirty="0" smtClean="0">
                <a:latin typeface="华文楷体" panose="02010600040101010101" pitchFamily="2" charset="-122"/>
                <a:ea typeface="华文楷体" panose="02010600040101010101" pitchFamily="2" charset="-122"/>
              </a:rPr>
              <a:t>的值改变了。</a:t>
            </a:r>
            <a:r>
              <a:rPr lang="en-US" altLang="zh-CN" dirty="0" smtClean="0">
                <a:latin typeface="华文楷体" panose="02010600040101010101" pitchFamily="2" charset="-122"/>
                <a:ea typeface="华文楷体" panose="02010600040101010101" pitchFamily="2" charset="-122"/>
              </a:rPr>
              <a:t>p1</a:t>
            </a:r>
            <a:r>
              <a:rPr lang="zh-CN" altLang="zh-CN" dirty="0" smtClean="0">
                <a:latin typeface="华文楷体" panose="02010600040101010101" pitchFamily="2" charset="-122"/>
                <a:ea typeface="华文楷体" panose="02010600040101010101" pitchFamily="2" charset="-122"/>
              </a:rPr>
              <a:t>的值原为</a:t>
            </a:r>
            <a:r>
              <a:rPr lang="en-US" altLang="zh-CN" dirty="0" smtClean="0">
                <a:latin typeface="华文楷体" panose="02010600040101010101" pitchFamily="2" charset="-122"/>
                <a:ea typeface="华文楷体" panose="02010600040101010101" pitchFamily="2" charset="-122"/>
              </a:rPr>
              <a:t>&amp;a</a:t>
            </a:r>
            <a:r>
              <a:rPr lang="zh-CN" altLang="zh-CN" dirty="0" smtClean="0">
                <a:latin typeface="华文楷体" panose="02010600040101010101" pitchFamily="2" charset="-122"/>
                <a:ea typeface="华文楷体" panose="02010600040101010101" pitchFamily="2" charset="-122"/>
              </a:rPr>
              <a:t>，后来变成</a:t>
            </a:r>
            <a:r>
              <a:rPr lang="en-US" altLang="zh-CN" dirty="0" smtClean="0">
                <a:latin typeface="华文楷体" panose="02010600040101010101" pitchFamily="2" charset="-122"/>
                <a:ea typeface="华文楷体" panose="02010600040101010101" pitchFamily="2" charset="-122"/>
              </a:rPr>
              <a:t>&amp;b</a:t>
            </a:r>
            <a:r>
              <a:rPr lang="zh-CN" altLang="zh-CN"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p2</a:t>
            </a:r>
            <a:r>
              <a:rPr lang="zh-CN" altLang="zh-CN" dirty="0" smtClean="0">
                <a:latin typeface="华文楷体" panose="02010600040101010101" pitchFamily="2" charset="-122"/>
                <a:ea typeface="华文楷体" panose="02010600040101010101" pitchFamily="2" charset="-122"/>
              </a:rPr>
              <a:t>原值为</a:t>
            </a:r>
            <a:r>
              <a:rPr lang="en-US" altLang="zh-CN" dirty="0" smtClean="0">
                <a:latin typeface="华文楷体" panose="02010600040101010101" pitchFamily="2" charset="-122"/>
                <a:ea typeface="华文楷体" panose="02010600040101010101" pitchFamily="2" charset="-122"/>
              </a:rPr>
              <a:t>&amp;b</a:t>
            </a:r>
            <a:r>
              <a:rPr lang="zh-CN" altLang="zh-CN" dirty="0" smtClean="0">
                <a:latin typeface="华文楷体" panose="02010600040101010101" pitchFamily="2" charset="-122"/>
                <a:ea typeface="华文楷体" panose="02010600040101010101" pitchFamily="2" charset="-122"/>
              </a:rPr>
              <a:t>，后来变成</a:t>
            </a:r>
            <a:r>
              <a:rPr lang="en-US" altLang="zh-CN" dirty="0" smtClean="0">
                <a:latin typeface="华文楷体" panose="02010600040101010101" pitchFamily="2" charset="-122"/>
                <a:ea typeface="华文楷体" panose="02010600040101010101" pitchFamily="2" charset="-122"/>
              </a:rPr>
              <a:t>&amp;a</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50000"/>
              </a:lnSpc>
            </a:pPr>
            <a:r>
              <a:rPr lang="zh-CN" altLang="zh-CN" dirty="0" smtClean="0">
                <a:latin typeface="华文楷体" panose="02010600040101010101" pitchFamily="2" charset="-122"/>
                <a:ea typeface="华文楷体" panose="02010600040101010101" pitchFamily="2" charset="-122"/>
              </a:rPr>
              <a:t>这样在输出</a:t>
            </a:r>
            <a:r>
              <a:rPr lang="en-US" altLang="zh-CN" dirty="0" smtClean="0">
                <a:latin typeface="华文楷体" panose="02010600040101010101" pitchFamily="2" charset="-122"/>
                <a:ea typeface="华文楷体" panose="02010600040101010101" pitchFamily="2" charset="-122"/>
              </a:rPr>
              <a:t>*p1</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*p2</a:t>
            </a:r>
            <a:r>
              <a:rPr lang="zh-CN" altLang="zh-CN" dirty="0" smtClean="0">
                <a:latin typeface="华文楷体" panose="02010600040101010101" pitchFamily="2" charset="-122"/>
                <a:ea typeface="华文楷体" panose="02010600040101010101" pitchFamily="2" charset="-122"/>
              </a:rPr>
              <a:t>时，实际上是输出变量</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的值，所以先输出</a:t>
            </a:r>
            <a:r>
              <a:rPr lang="en-US" altLang="zh-CN" dirty="0" smtClean="0">
                <a:latin typeface="华文楷体" panose="02010600040101010101" pitchFamily="2" charset="-122"/>
                <a:ea typeface="华文楷体" panose="02010600040101010101" pitchFamily="2" charset="-122"/>
              </a:rPr>
              <a:t>9</a:t>
            </a:r>
            <a:r>
              <a:rPr lang="zh-CN" altLang="zh-CN" dirty="0" smtClean="0">
                <a:latin typeface="华文楷体" panose="02010600040101010101" pitchFamily="2" charset="-122"/>
                <a:ea typeface="华文楷体" panose="02010600040101010101" pitchFamily="2" charset="-122"/>
              </a:rPr>
              <a:t>，然后输出</a:t>
            </a:r>
            <a:r>
              <a:rPr lang="en-US" altLang="zh-CN" dirty="0" smtClean="0">
                <a:latin typeface="华文楷体" panose="02010600040101010101" pitchFamily="2" charset="-122"/>
                <a:ea typeface="华文楷体" panose="02010600040101010101" pitchFamily="2" charset="-122"/>
              </a:rPr>
              <a:t>5</a:t>
            </a:r>
            <a:r>
              <a:rPr lang="zh-CN" altLang="en-US" dirty="0" smtClean="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91478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34</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Rectangle 3"/>
          <p:cNvSpPr txBox="1">
            <a:spLocks noChangeArrowheads="1"/>
          </p:cNvSpPr>
          <p:nvPr/>
        </p:nvSpPr>
        <p:spPr bwMode="auto">
          <a:xfrm>
            <a:off x="323528" y="1911350"/>
            <a:ext cx="8286750" cy="245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None/>
            </a:pPr>
            <a:r>
              <a:rPr lang="en-US" altLang="zh-CN" b="1" dirty="0" smtClean="0">
                <a:solidFill>
                  <a:srgbClr val="C00000"/>
                </a:solidFill>
                <a:latin typeface="华文楷体" panose="02010600040101010101" pitchFamily="2" charset="-122"/>
                <a:ea typeface="华文楷体" panose="02010600040101010101" pitchFamily="2" charset="-122"/>
              </a:rPr>
              <a:t>   </a:t>
            </a:r>
            <a:r>
              <a:rPr lang="zh-CN" altLang="zh-CN" b="1" dirty="0" smtClean="0">
                <a:solidFill>
                  <a:srgbClr val="C00000"/>
                </a:solidFill>
                <a:latin typeface="华文楷体" panose="02010600040101010101" pitchFamily="2" charset="-122"/>
                <a:ea typeface="华文楷体" panose="02010600040101010101" pitchFamily="2" charset="-122"/>
              </a:rPr>
              <a:t>例</a:t>
            </a:r>
            <a:r>
              <a:rPr lang="zh-CN" altLang="en-US" b="1" dirty="0" smtClean="0">
                <a:solidFill>
                  <a:srgbClr val="C00000"/>
                </a:solidFill>
                <a:latin typeface="华文楷体" panose="02010600040101010101" pitchFamily="2" charset="-122"/>
                <a:ea typeface="华文楷体" panose="02010600040101010101" pitchFamily="2" charset="-122"/>
              </a:rPr>
              <a:t>：</a:t>
            </a:r>
            <a:r>
              <a:rPr lang="en-US" altLang="zh-CN" b="1" dirty="0" smtClean="0">
                <a:solidFill>
                  <a:srgbClr val="C00000"/>
                </a:solidFill>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输入</a:t>
            </a: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b</a:t>
            </a:r>
            <a:r>
              <a:rPr lang="zh-CN" altLang="en-US" dirty="0" smtClean="0">
                <a:latin typeface="华文楷体" panose="02010600040101010101" pitchFamily="2" charset="-122"/>
                <a:ea typeface="华文楷体" panose="02010600040101010101" pitchFamily="2" charset="-122"/>
              </a:rPr>
              <a:t>两个整数，</a:t>
            </a:r>
            <a:r>
              <a:rPr lang="zh-CN" altLang="zh-CN" dirty="0" smtClean="0">
                <a:latin typeface="华文楷体" panose="02010600040101010101" pitchFamily="2" charset="-122"/>
                <a:ea typeface="华文楷体" panose="02010600040101010101" pitchFamily="2" charset="-122"/>
              </a:rPr>
              <a:t>对输入的两个整数按大小顺序输出。现用函数处理，而且用指针类型的数据作函数参数。</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9212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a:xfrm>
            <a:off x="6684936" y="6110685"/>
            <a:ext cx="2133600" cy="476250"/>
          </a:xfrm>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35</a:t>
            </a:fld>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467544" y="1647119"/>
            <a:ext cx="7929563" cy="6072188"/>
          </a:xfrm>
        </p:spPr>
        <p:txBody>
          <a:bodyPr/>
          <a:lstStyle/>
          <a:p>
            <a:pPr>
              <a:lnSpc>
                <a:spcPct val="100000"/>
              </a:lnSpc>
              <a:buFont typeface="Wingdings" pitchFamily="2" charset="2"/>
              <a:buNone/>
            </a:pP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main()</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if (a&lt;b)  swap(</a:t>
            </a:r>
            <a:r>
              <a:rPr lang="en-US" altLang="zh-CN" sz="2800"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(“max=%</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d,min</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=%d\n”,</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a,b</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return 0;</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p>
          <a:p>
            <a:pPr>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void swap(</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temp;</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temp=x;  x=y;   y=temp;</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00000"/>
              </a:lnSpc>
              <a:buFont typeface="Wingdings" pitchFamily="2" charset="2"/>
              <a:buNone/>
            </a:pPr>
            <a:endPar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圆角矩形标注 7"/>
          <p:cNvSpPr>
            <a:spLocks noChangeArrowheads="1"/>
          </p:cNvSpPr>
          <p:nvPr/>
        </p:nvSpPr>
        <p:spPr bwMode="auto">
          <a:xfrm>
            <a:off x="5110982" y="1575682"/>
            <a:ext cx="2571750" cy="1143000"/>
          </a:xfrm>
          <a:prstGeom prst="wedgeRoundRectCallout">
            <a:avLst>
              <a:gd name="adj1" fmla="val -46417"/>
              <a:gd name="adj2" fmla="val 9534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错！！！</a:t>
            </a:r>
            <a:endParaRPr lang="en-US" altLang="zh-CN"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1" hangingPunct="1"/>
            <a:r>
              <a:rPr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无法交换</a:t>
            </a:r>
            <a:r>
              <a:rPr lang="en-US" altLang="zh-CN"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a,b</a:t>
            </a:r>
            <a:endParaRPr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矩形 8"/>
          <p:cNvSpPr>
            <a:spLocks noChangeArrowheads="1"/>
          </p:cNvSpPr>
          <p:nvPr/>
        </p:nvSpPr>
        <p:spPr bwMode="auto">
          <a:xfrm>
            <a:off x="5294932" y="4245904"/>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矩形 11"/>
          <p:cNvSpPr>
            <a:spLocks noChangeArrowheads="1"/>
          </p:cNvSpPr>
          <p:nvPr/>
        </p:nvSpPr>
        <p:spPr bwMode="auto">
          <a:xfrm>
            <a:off x="6652244" y="4245904"/>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TextBox 24"/>
          <p:cNvSpPr txBox="1">
            <a:spLocks noChangeArrowheads="1"/>
          </p:cNvSpPr>
          <p:nvPr/>
        </p:nvSpPr>
        <p:spPr bwMode="auto">
          <a:xfrm>
            <a:off x="5437807" y="3674404"/>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a:t>
            </a:r>
            <a:endPar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 name="TextBox 25"/>
          <p:cNvSpPr txBox="1">
            <a:spLocks noChangeArrowheads="1"/>
          </p:cNvSpPr>
          <p:nvPr/>
        </p:nvSpPr>
        <p:spPr bwMode="auto">
          <a:xfrm>
            <a:off x="6795119" y="3674404"/>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a:t>
            </a:r>
            <a:endPar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 name="TextBox 28"/>
          <p:cNvSpPr txBox="1">
            <a:spLocks noChangeArrowheads="1"/>
          </p:cNvSpPr>
          <p:nvPr/>
        </p:nvSpPr>
        <p:spPr bwMode="auto">
          <a:xfrm>
            <a:off x="5437807" y="4317342"/>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5</a:t>
            </a:r>
            <a:endParaRPr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 name="TextBox 29"/>
          <p:cNvSpPr txBox="1">
            <a:spLocks noChangeArrowheads="1"/>
          </p:cNvSpPr>
          <p:nvPr/>
        </p:nvSpPr>
        <p:spPr bwMode="auto">
          <a:xfrm>
            <a:off x="6795119" y="4317342"/>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9</a:t>
            </a:r>
            <a:endParaRPr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 name="矩形 17"/>
          <p:cNvSpPr>
            <a:spLocks noChangeArrowheads="1"/>
          </p:cNvSpPr>
          <p:nvPr/>
        </p:nvSpPr>
        <p:spPr bwMode="auto">
          <a:xfrm>
            <a:off x="5294932" y="5531779"/>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 name="矩形 18"/>
          <p:cNvSpPr>
            <a:spLocks noChangeArrowheads="1"/>
          </p:cNvSpPr>
          <p:nvPr/>
        </p:nvSpPr>
        <p:spPr bwMode="auto">
          <a:xfrm>
            <a:off x="6652244" y="5531779"/>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 name="TextBox 40"/>
          <p:cNvSpPr txBox="1">
            <a:spLocks noChangeArrowheads="1"/>
          </p:cNvSpPr>
          <p:nvPr/>
        </p:nvSpPr>
        <p:spPr bwMode="auto">
          <a:xfrm>
            <a:off x="5437807" y="6174717"/>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a:t>
            </a:r>
            <a:endPar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 name="TextBox 41"/>
          <p:cNvSpPr txBox="1">
            <a:spLocks noChangeArrowheads="1"/>
          </p:cNvSpPr>
          <p:nvPr/>
        </p:nvSpPr>
        <p:spPr bwMode="auto">
          <a:xfrm>
            <a:off x="6795119" y="6174717"/>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y</a:t>
            </a:r>
            <a:endPar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 name="TextBox 42"/>
          <p:cNvSpPr txBox="1">
            <a:spLocks noChangeArrowheads="1"/>
          </p:cNvSpPr>
          <p:nvPr/>
        </p:nvSpPr>
        <p:spPr bwMode="auto">
          <a:xfrm>
            <a:off x="5437807" y="5603217"/>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5</a:t>
            </a:r>
            <a:endParaRPr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 name="TextBox 43"/>
          <p:cNvSpPr txBox="1">
            <a:spLocks noChangeArrowheads="1"/>
          </p:cNvSpPr>
          <p:nvPr/>
        </p:nvSpPr>
        <p:spPr bwMode="auto">
          <a:xfrm>
            <a:off x="6795119" y="5603217"/>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9</a:t>
            </a:r>
            <a:endParaRPr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24" name="直接箭头连接符 23"/>
          <p:cNvCxnSpPr>
            <a:cxnSpLocks noChangeShapeType="1"/>
            <a:stCxn id="9" idx="2"/>
            <a:endCxn id="18" idx="0"/>
          </p:cNvCxnSpPr>
          <p:nvPr/>
        </p:nvCxnSpPr>
        <p:spPr bwMode="auto">
          <a:xfrm rot="5400000">
            <a:off x="5367163" y="5246823"/>
            <a:ext cx="57150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24"/>
          <p:cNvCxnSpPr>
            <a:cxnSpLocks noChangeShapeType="1"/>
          </p:cNvCxnSpPr>
          <p:nvPr/>
        </p:nvCxnSpPr>
        <p:spPr bwMode="auto">
          <a:xfrm rot="5400000">
            <a:off x="6724476" y="5245235"/>
            <a:ext cx="571500"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6" name="矩形 25"/>
          <p:cNvSpPr>
            <a:spLocks noChangeArrowheads="1"/>
          </p:cNvSpPr>
          <p:nvPr/>
        </p:nvSpPr>
        <p:spPr bwMode="auto">
          <a:xfrm>
            <a:off x="705521" y="5790493"/>
            <a:ext cx="3906986" cy="642937"/>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 name="TextBox 49"/>
          <p:cNvSpPr txBox="1">
            <a:spLocks noChangeArrowheads="1"/>
          </p:cNvSpPr>
          <p:nvPr/>
        </p:nvSpPr>
        <p:spPr bwMode="auto">
          <a:xfrm>
            <a:off x="5399707" y="5649254"/>
            <a:ext cx="500062"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latin typeface="Times New Roman" panose="02020603050405020304" pitchFamily="18" charset="0"/>
                <a:ea typeface="华文楷体" panose="02010600040101010101" pitchFamily="2" charset="-122"/>
                <a:cs typeface="Times New Roman" panose="02020603050405020304" pitchFamily="18" charset="0"/>
              </a:rPr>
              <a:t>9</a:t>
            </a:r>
            <a:endParaRPr lang="zh-CN" altLang="en-US" sz="3200" b="1">
              <a:solidFill>
                <a:srgbClr val="9D138D"/>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 name="TextBox 50"/>
          <p:cNvSpPr txBox="1">
            <a:spLocks noChangeArrowheads="1"/>
          </p:cNvSpPr>
          <p:nvPr/>
        </p:nvSpPr>
        <p:spPr bwMode="auto">
          <a:xfrm>
            <a:off x="6757019" y="5628617"/>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latin typeface="Times New Roman" panose="02020603050405020304" pitchFamily="18" charset="0"/>
                <a:ea typeface="华文楷体" panose="02010600040101010101" pitchFamily="2" charset="-122"/>
                <a:cs typeface="Times New Roman" panose="02020603050405020304" pitchFamily="18" charset="0"/>
              </a:rPr>
              <a:t>5</a:t>
            </a:r>
            <a:endParaRPr lang="zh-CN" altLang="en-US" sz="3200" b="1">
              <a:solidFill>
                <a:srgbClr val="9D138D"/>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4358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horizontal)">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slide(fromTop)">
                                      <p:cBhvr>
                                        <p:cTn id="41" dur="500"/>
                                        <p:tgtEl>
                                          <p:spTgt spid="24"/>
                                        </p:tgtEl>
                                      </p:cBhvr>
                                    </p:animEffect>
                                  </p:childTnLst>
                                </p:cTn>
                              </p:par>
                              <p:par>
                                <p:cTn id="42" presetID="12" presetClass="entr" presetSubtype="1"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slide(fromTop)">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49" presetClass="entr" presetSubtype="0" decel="10000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 calcmode="lin" valueType="num">
                                      <p:cBhvr>
                                        <p:cTn id="64" dur="500" fill="hold"/>
                                        <p:tgtEl>
                                          <p:spTgt spid="27"/>
                                        </p:tgtEl>
                                        <p:attrNameLst>
                                          <p:attrName>style.rotation</p:attrName>
                                        </p:attrNameLst>
                                      </p:cBhvr>
                                      <p:tavLst>
                                        <p:tav tm="0">
                                          <p:val>
                                            <p:fltVal val="360"/>
                                          </p:val>
                                        </p:tav>
                                        <p:tav tm="100000">
                                          <p:val>
                                            <p:fltVal val="0"/>
                                          </p:val>
                                        </p:tav>
                                      </p:tavLst>
                                    </p:anim>
                                    <p:animEffect transition="in" filter="fade">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49" presetClass="entr" presetSubtype="0" decel="10000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anim calcmode="lin" valueType="num">
                                      <p:cBhvr>
                                        <p:cTn id="72" dur="500" fill="hold"/>
                                        <p:tgtEl>
                                          <p:spTgt spid="28"/>
                                        </p:tgtEl>
                                        <p:attrNameLst>
                                          <p:attrName>style.rotation</p:attrName>
                                        </p:attrNameLst>
                                      </p:cBhvr>
                                      <p:tavLst>
                                        <p:tav tm="0">
                                          <p:val>
                                            <p:fltVal val="360"/>
                                          </p:val>
                                        </p:tav>
                                        <p:tav tm="100000">
                                          <p:val>
                                            <p:fltVal val="0"/>
                                          </p:val>
                                        </p:tav>
                                      </p:tavLst>
                                    </p:anim>
                                    <p:animEffect transition="in" filter="fade">
                                      <p:cBhvr>
                                        <p:cTn id="73" dur="500"/>
                                        <p:tgtEl>
                                          <p:spTgt spid="28"/>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blinds(horizontal)">
                                      <p:cBhvr>
                                        <p:cTn id="7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4" grpId="0"/>
      <p:bldP spid="15" grpId="0"/>
      <p:bldP spid="16" grpId="0"/>
      <p:bldP spid="17" grpId="0"/>
      <p:bldP spid="18" grpId="0" animBg="1"/>
      <p:bldP spid="19" grpId="0" animBg="1"/>
      <p:bldP spid="20" grpId="0"/>
      <p:bldP spid="21" grpId="0"/>
      <p:bldP spid="22" grpId="0"/>
      <p:bldP spid="23" grpId="0"/>
      <p:bldP spid="26" grpId="0" animBg="1"/>
      <p:bldP spid="27"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36</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Rectangle 3"/>
          <p:cNvSpPr txBox="1">
            <a:spLocks noChangeArrowheads="1"/>
          </p:cNvSpPr>
          <p:nvPr/>
        </p:nvSpPr>
        <p:spPr bwMode="auto">
          <a:xfrm>
            <a:off x="323528" y="1911350"/>
            <a:ext cx="82867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b="1" dirty="0" smtClean="0">
                <a:solidFill>
                  <a:srgbClr val="C00000"/>
                </a:solidFill>
                <a:latin typeface="华文楷体" panose="02010600040101010101" pitchFamily="2" charset="-122"/>
                <a:ea typeface="华文楷体" panose="02010600040101010101" pitchFamily="2" charset="-122"/>
              </a:rPr>
              <a:t>   </a:t>
            </a:r>
            <a:r>
              <a:rPr lang="zh-CN" altLang="zh-CN" b="1" dirty="0" smtClean="0">
                <a:solidFill>
                  <a:srgbClr val="C00000"/>
                </a:solidFill>
                <a:latin typeface="华文楷体" panose="02010600040101010101" pitchFamily="2" charset="-122"/>
                <a:ea typeface="华文楷体" panose="02010600040101010101" pitchFamily="2" charset="-122"/>
              </a:rPr>
              <a:t>例</a:t>
            </a:r>
            <a:r>
              <a:rPr lang="zh-CN" altLang="en-US" b="1" dirty="0" smtClean="0">
                <a:solidFill>
                  <a:srgbClr val="C00000"/>
                </a:solidFill>
                <a:latin typeface="华文楷体" panose="02010600040101010101" pitchFamily="2" charset="-122"/>
                <a:ea typeface="华文楷体" panose="02010600040101010101" pitchFamily="2" charset="-122"/>
              </a:rPr>
              <a:t>：</a:t>
            </a:r>
            <a:r>
              <a:rPr lang="en-US" altLang="zh-CN" b="1" dirty="0" smtClean="0">
                <a:solidFill>
                  <a:srgbClr val="C00000"/>
                </a:solidFill>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输入</a:t>
            </a: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b</a:t>
            </a:r>
            <a:r>
              <a:rPr lang="zh-CN" altLang="en-US" dirty="0" smtClean="0">
                <a:latin typeface="华文楷体" panose="02010600040101010101" pitchFamily="2" charset="-122"/>
                <a:ea typeface="华文楷体" panose="02010600040101010101" pitchFamily="2" charset="-122"/>
              </a:rPr>
              <a:t>两个整数，</a:t>
            </a:r>
            <a:r>
              <a:rPr lang="zh-CN" altLang="zh-CN" dirty="0" smtClean="0">
                <a:latin typeface="华文楷体" panose="02010600040101010101" pitchFamily="2" charset="-122"/>
                <a:ea typeface="华文楷体" panose="02010600040101010101" pitchFamily="2" charset="-122"/>
              </a:rPr>
              <a:t>对输入的两个整数按大小顺序输出。现用函数处理，而且用指针类型的数据作函数参数。</a:t>
            </a:r>
            <a:endParaRPr lang="en-US" altLang="zh-CN" dirty="0" smtClean="0">
              <a:latin typeface="华文楷体" panose="02010600040101010101" pitchFamily="2" charset="-122"/>
              <a:ea typeface="华文楷体" panose="02010600040101010101" pitchFamily="2" charset="-122"/>
            </a:endParaRPr>
          </a:p>
          <a:p>
            <a:r>
              <a:rPr lang="zh-CN" altLang="zh-CN" b="1" dirty="0" smtClean="0">
                <a:solidFill>
                  <a:srgbClr val="C00000"/>
                </a:solidFill>
                <a:latin typeface="华文楷体" panose="02010600040101010101" pitchFamily="2" charset="-122"/>
                <a:ea typeface="华文楷体" panose="02010600040101010101" pitchFamily="2" charset="-122"/>
              </a:rPr>
              <a:t>解题思路：</a:t>
            </a:r>
            <a:r>
              <a:rPr lang="zh-CN" altLang="zh-CN" dirty="0" smtClean="0">
                <a:latin typeface="华文楷体" panose="02010600040101010101" pitchFamily="2" charset="-122"/>
                <a:ea typeface="华文楷体" panose="02010600040101010101" pitchFamily="2" charset="-122"/>
              </a:rPr>
              <a:t>定义一个函数</a:t>
            </a:r>
            <a:r>
              <a:rPr lang="en-US" altLang="zh-CN" dirty="0" smtClean="0">
                <a:latin typeface="华文楷体" panose="02010600040101010101" pitchFamily="2" charset="-122"/>
                <a:ea typeface="华文楷体" panose="02010600040101010101" pitchFamily="2" charset="-122"/>
              </a:rPr>
              <a:t>swap</a:t>
            </a:r>
            <a:r>
              <a:rPr lang="zh-CN" altLang="zh-CN" dirty="0" smtClean="0">
                <a:latin typeface="华文楷体" panose="02010600040101010101" pitchFamily="2" charset="-122"/>
                <a:ea typeface="华文楷体" panose="02010600040101010101" pitchFamily="2" charset="-122"/>
              </a:rPr>
              <a:t>，将指向两个整型变量的指针变量作为实参传递给</a:t>
            </a:r>
            <a:r>
              <a:rPr lang="en-US" altLang="zh-CN" dirty="0" smtClean="0">
                <a:latin typeface="华文楷体" panose="02010600040101010101" pitchFamily="2" charset="-122"/>
                <a:ea typeface="华文楷体" panose="02010600040101010101" pitchFamily="2" charset="-122"/>
              </a:rPr>
              <a:t>swap</a:t>
            </a:r>
            <a:r>
              <a:rPr lang="zh-CN" altLang="zh-CN" dirty="0" smtClean="0">
                <a:latin typeface="华文楷体" panose="02010600040101010101" pitchFamily="2" charset="-122"/>
                <a:ea typeface="华文楷体" panose="02010600040101010101" pitchFamily="2" charset="-122"/>
              </a:rPr>
              <a:t>函数的形参指针变量，在函数中通过指针实现交换两个变量的值。</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632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37</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417240" y="1967162"/>
            <a:ext cx="5738936" cy="4486174"/>
          </a:xfrm>
        </p:spPr>
        <p:txBody>
          <a:bodyPr/>
          <a:lstStyle/>
          <a:p>
            <a:pPr>
              <a:lnSpc>
                <a:spcPct val="150000"/>
              </a:lnSpc>
              <a:buFont typeface="Wingdings" pitchFamily="2" charset="2"/>
              <a:buNone/>
            </a:pPr>
            <a:r>
              <a:rPr lang="en-US" altLang="zh-CN" sz="2800" b="1" dirty="0" err="1" smtClean="0">
                <a:latin typeface="Times New Roman" panose="02020603050405020304" pitchFamily="18" charset="0"/>
                <a:cs typeface="Times New Roman" panose="02020603050405020304" pitchFamily="18" charset="0"/>
              </a:rPr>
              <a:t>int</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a,b</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int</a:t>
            </a:r>
            <a:r>
              <a:rPr lang="en-US" altLang="zh-CN" sz="2800" b="1" dirty="0" smtClean="0">
                <a:latin typeface="Times New Roman" panose="02020603050405020304" pitchFamily="18" charset="0"/>
                <a:cs typeface="Times New Roman" panose="02020603050405020304" pitchFamily="18" charset="0"/>
              </a:rPr>
              <a:t>*pointer_1,*pointer_2;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err="1" smtClean="0">
                <a:latin typeface="Times New Roman" panose="02020603050405020304" pitchFamily="18" charset="0"/>
                <a:cs typeface="Times New Roman" panose="02020603050405020304" pitchFamily="18" charset="0"/>
              </a:rPr>
              <a:t>scanf</a:t>
            </a:r>
            <a:r>
              <a:rPr lang="en-US" altLang="zh-CN"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d,%d”,&amp;a,&amp;b</a:t>
            </a:r>
            <a:r>
              <a:rPr lang="en-US" altLang="zh-CN" sz="2800" b="1" dirty="0" smtClean="0">
                <a:latin typeface="Times New Roman" panose="02020603050405020304" pitchFamily="18" charset="0"/>
                <a:cs typeface="Times New Roman" panose="02020603050405020304" pitchFamily="18" charset="0"/>
              </a:rPr>
              <a:t>);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smtClean="0">
                <a:latin typeface="Times New Roman" panose="02020603050405020304" pitchFamily="18" charset="0"/>
                <a:cs typeface="Times New Roman" panose="02020603050405020304" pitchFamily="18" charset="0"/>
              </a:rPr>
              <a:t>pointer_1=&amp;a;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smtClean="0">
                <a:latin typeface="Times New Roman" panose="02020603050405020304" pitchFamily="18" charset="0"/>
                <a:cs typeface="Times New Roman" panose="02020603050405020304" pitchFamily="18" charset="0"/>
              </a:rPr>
              <a:t>pointer_2=&amp;b;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smtClean="0">
                <a:latin typeface="Times New Roman" panose="02020603050405020304" pitchFamily="18" charset="0"/>
                <a:cs typeface="Times New Roman" panose="02020603050405020304" pitchFamily="18" charset="0"/>
              </a:rPr>
              <a:t>if (a&lt;b)  swap(pointer_1,pointer_2);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err="1" smtClean="0">
                <a:latin typeface="Times New Roman" panose="02020603050405020304" pitchFamily="18" charset="0"/>
                <a:cs typeface="Times New Roman" panose="02020603050405020304" pitchFamily="18" charset="0"/>
              </a:rPr>
              <a:t>printf</a:t>
            </a:r>
            <a:r>
              <a:rPr lang="en-US" altLang="zh-CN" sz="2800" b="1" dirty="0" smtClean="0">
                <a:latin typeface="Times New Roman" panose="02020603050405020304" pitchFamily="18" charset="0"/>
                <a:cs typeface="Times New Roman" panose="02020603050405020304" pitchFamily="18" charset="0"/>
              </a:rPr>
              <a:t>(“max=%</a:t>
            </a:r>
            <a:r>
              <a:rPr lang="en-US" altLang="zh-CN" sz="2800" b="1" dirty="0" err="1" smtClean="0">
                <a:latin typeface="Times New Roman" panose="02020603050405020304" pitchFamily="18" charset="0"/>
                <a:cs typeface="Times New Roman" panose="02020603050405020304" pitchFamily="18" charset="0"/>
              </a:rPr>
              <a:t>d,min</a:t>
            </a:r>
            <a:r>
              <a:rPr lang="en-US" altLang="zh-CN" sz="2800" b="1" dirty="0" smtClean="0">
                <a:latin typeface="Times New Roman" panose="02020603050405020304" pitchFamily="18" charset="0"/>
                <a:cs typeface="Times New Roman" panose="02020603050405020304" pitchFamily="18" charset="0"/>
              </a:rPr>
              <a:t>=%d\n”,</a:t>
            </a:r>
            <a:r>
              <a:rPr lang="en-US" altLang="zh-CN" sz="2800" b="1" dirty="0" err="1" smtClean="0">
                <a:latin typeface="Times New Roman" panose="02020603050405020304" pitchFamily="18" charset="0"/>
                <a:cs typeface="Times New Roman" panose="02020603050405020304" pitchFamily="18" charset="0"/>
              </a:rPr>
              <a:t>a,b</a:t>
            </a:r>
            <a:r>
              <a:rPr lang="en-US" altLang="zh-CN" sz="2800" b="1" dirty="0" smtClean="0">
                <a:latin typeface="Times New Roman" panose="02020603050405020304" pitchFamily="18" charset="0"/>
                <a:cs typeface="Times New Roman" panose="02020603050405020304" pitchFamily="18" charset="0"/>
              </a:rPr>
              <a:t>);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endParaRPr lang="zh-CN" altLang="en-US" sz="2800" b="1" dirty="0" smtClean="0">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2514" y="2852936"/>
            <a:ext cx="9286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5384112" y="408577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矩形 11"/>
          <p:cNvSpPr>
            <a:spLocks noChangeArrowheads="1"/>
          </p:cNvSpPr>
          <p:nvPr/>
        </p:nvSpPr>
        <p:spPr bwMode="auto">
          <a:xfrm>
            <a:off x="8186050" y="402862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矩形 13"/>
          <p:cNvSpPr>
            <a:spLocks noChangeArrowheads="1"/>
          </p:cNvSpPr>
          <p:nvPr/>
        </p:nvSpPr>
        <p:spPr bwMode="auto">
          <a:xfrm>
            <a:off x="3955362" y="408577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矩形 14"/>
          <p:cNvSpPr>
            <a:spLocks noChangeArrowheads="1"/>
          </p:cNvSpPr>
          <p:nvPr/>
        </p:nvSpPr>
        <p:spPr bwMode="auto">
          <a:xfrm>
            <a:off x="6757300" y="402862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TextBox 8"/>
          <p:cNvSpPr txBox="1">
            <a:spLocks noChangeArrowheads="1"/>
          </p:cNvSpPr>
          <p:nvPr/>
        </p:nvSpPr>
        <p:spPr bwMode="auto">
          <a:xfrm>
            <a:off x="5568262" y="357777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17" name="TextBox 9"/>
          <p:cNvSpPr txBox="1">
            <a:spLocks noChangeArrowheads="1"/>
          </p:cNvSpPr>
          <p:nvPr/>
        </p:nvSpPr>
        <p:spPr bwMode="auto">
          <a:xfrm>
            <a:off x="8257487" y="3444428"/>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18" name="TextBox 10"/>
          <p:cNvSpPr txBox="1">
            <a:spLocks noChangeArrowheads="1"/>
          </p:cNvSpPr>
          <p:nvPr/>
        </p:nvSpPr>
        <p:spPr bwMode="auto">
          <a:xfrm>
            <a:off x="3452124" y="3573016"/>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rPr>
              <a:t>pointer_1</a:t>
            </a:r>
            <a:endParaRPr lang="zh-CN" altLang="en-US" sz="2800" b="1" dirty="0">
              <a:solidFill>
                <a:srgbClr val="FF0000"/>
              </a:solidFill>
            </a:endParaRPr>
          </a:p>
        </p:txBody>
      </p:sp>
      <p:sp>
        <p:nvSpPr>
          <p:cNvPr id="19" name="TextBox 12"/>
          <p:cNvSpPr txBox="1">
            <a:spLocks noChangeArrowheads="1"/>
          </p:cNvSpPr>
          <p:nvPr/>
        </p:nvSpPr>
        <p:spPr bwMode="auto">
          <a:xfrm>
            <a:off x="5526987" y="4157216"/>
            <a:ext cx="5000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20" name="TextBox 13"/>
          <p:cNvSpPr txBox="1">
            <a:spLocks noChangeArrowheads="1"/>
          </p:cNvSpPr>
          <p:nvPr/>
        </p:nvSpPr>
        <p:spPr bwMode="auto">
          <a:xfrm>
            <a:off x="8328925" y="4100066"/>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21" name="TextBox 14"/>
          <p:cNvSpPr txBox="1">
            <a:spLocks noChangeArrowheads="1"/>
          </p:cNvSpPr>
          <p:nvPr/>
        </p:nvSpPr>
        <p:spPr bwMode="auto">
          <a:xfrm>
            <a:off x="3939487" y="4133403"/>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sp>
        <p:nvSpPr>
          <p:cNvPr id="22" name="TextBox 15"/>
          <p:cNvSpPr txBox="1">
            <a:spLocks noChangeArrowheads="1"/>
          </p:cNvSpPr>
          <p:nvPr/>
        </p:nvSpPr>
        <p:spPr bwMode="auto">
          <a:xfrm>
            <a:off x="6757300" y="4100066"/>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23" name="直接箭头连接符 22"/>
          <p:cNvCxnSpPr>
            <a:cxnSpLocks noChangeShapeType="1"/>
          </p:cNvCxnSpPr>
          <p:nvPr/>
        </p:nvCxnSpPr>
        <p:spPr bwMode="auto">
          <a:xfrm>
            <a:off x="7471675" y="4385816"/>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4" name="直接箭头连接符 23"/>
          <p:cNvCxnSpPr>
            <a:cxnSpLocks noChangeShapeType="1"/>
          </p:cNvCxnSpPr>
          <p:nvPr/>
        </p:nvCxnSpPr>
        <p:spPr bwMode="auto">
          <a:xfrm>
            <a:off x="4666562" y="4430266"/>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5" name="TextBox 18"/>
          <p:cNvSpPr txBox="1">
            <a:spLocks noChangeArrowheads="1"/>
          </p:cNvSpPr>
          <p:nvPr/>
        </p:nvSpPr>
        <p:spPr bwMode="auto">
          <a:xfrm>
            <a:off x="6185800" y="3528566"/>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pointer_2</a:t>
            </a:r>
            <a:endParaRPr lang="zh-CN" altLang="en-US" sz="2800" b="1">
              <a:solidFill>
                <a:srgbClr val="FF0000"/>
              </a:solidFill>
            </a:endParaRPr>
          </a:p>
        </p:txBody>
      </p:sp>
    </p:spTree>
    <p:extLst>
      <p:ext uri="{BB962C8B-B14F-4D97-AF65-F5344CB8AC3E}">
        <p14:creationId xmlns:p14="http://schemas.microsoft.com/office/powerpoint/2010/main" val="258737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par>
                                <p:cTn id="43" presetID="3" presetClass="entr" presetSubtype="1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linds(horizontal)">
                                      <p:cBhvr>
                                        <p:cTn id="45" dur="500"/>
                                        <p:tgtEl>
                                          <p:spTgt spid="23"/>
                                        </p:tgtEl>
                                      </p:cBhvr>
                                    </p:animEffect>
                                  </p:childTnLst>
                                </p:cTn>
                              </p:par>
                              <p:par>
                                <p:cTn id="46" presetID="3" presetClass="entr" presetSubtype="1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linds(horizontal)">
                                      <p:cBhvr>
                                        <p:cTn id="48" dur="500"/>
                                        <p:tgtEl>
                                          <p:spTgt spid="2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5" grpId="0" animBg="1"/>
      <p:bldP spid="16" grpId="0"/>
      <p:bldP spid="17" grpId="0"/>
      <p:bldP spid="18" grpId="0"/>
      <p:bldP spid="19" grpId="0"/>
      <p:bldP spid="20" grpId="0"/>
      <p:bldP spid="21" grpId="0"/>
      <p:bldP spid="22"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a:xfrm>
            <a:off x="6553200" y="4625974"/>
            <a:ext cx="2133600" cy="476250"/>
          </a:xfrm>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38</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 name="内容占位符 2"/>
          <p:cNvSpPr>
            <a:spLocks noGrp="1"/>
          </p:cNvSpPr>
          <p:nvPr>
            <p:ph idx="1"/>
          </p:nvPr>
        </p:nvSpPr>
        <p:spPr>
          <a:xfrm>
            <a:off x="433652" y="1800032"/>
            <a:ext cx="7104063" cy="4143375"/>
          </a:xfrm>
        </p:spPr>
        <p:txBody>
          <a:bodyPr/>
          <a:lstStyle/>
          <a:p>
            <a:pPr>
              <a:buFont typeface="Wingdings" pitchFamily="2" charset="2"/>
              <a:buNone/>
            </a:pPr>
            <a:r>
              <a:rPr lang="en-US" altLang="zh-CN" sz="2800" dirty="0" smtClean="0"/>
              <a:t>void swap(</a:t>
            </a:r>
            <a:r>
              <a:rPr lang="en-US" altLang="zh-CN" sz="2800" dirty="0" err="1" smtClean="0"/>
              <a:t>int</a:t>
            </a:r>
            <a:r>
              <a:rPr lang="en-US" altLang="zh-CN" sz="2800" dirty="0" smtClean="0"/>
              <a:t> *p1,int *p2) </a:t>
            </a:r>
            <a:endParaRPr lang="zh-CN" altLang="zh-CN" sz="2800" dirty="0" smtClean="0"/>
          </a:p>
          <a:p>
            <a:pPr>
              <a:buFont typeface="Wingdings" pitchFamily="2" charset="2"/>
              <a:buNone/>
            </a:pPr>
            <a:r>
              <a:rPr lang="en-US" altLang="zh-CN" sz="2800" dirty="0" smtClean="0"/>
              <a:t>{ </a:t>
            </a:r>
            <a:r>
              <a:rPr lang="en-US" altLang="zh-CN" sz="2800" dirty="0" err="1" smtClean="0"/>
              <a:t>int</a:t>
            </a:r>
            <a:r>
              <a:rPr lang="en-US" altLang="zh-CN" sz="2800" dirty="0" smtClean="0"/>
              <a:t> temp;</a:t>
            </a:r>
            <a:endParaRPr lang="zh-CN" altLang="zh-CN" sz="2800" dirty="0" smtClean="0"/>
          </a:p>
          <a:p>
            <a:pPr>
              <a:buFont typeface="Wingdings" pitchFamily="2" charset="2"/>
              <a:buNone/>
            </a:pPr>
            <a:r>
              <a:rPr lang="en-US" altLang="zh-CN" sz="2800" dirty="0" smtClean="0"/>
              <a:t>   temp=*p1;     </a:t>
            </a:r>
            <a:endParaRPr lang="zh-CN" altLang="zh-CN" sz="2800" dirty="0" smtClean="0"/>
          </a:p>
          <a:p>
            <a:pPr>
              <a:buFont typeface="Wingdings" pitchFamily="2" charset="2"/>
              <a:buNone/>
            </a:pPr>
            <a:r>
              <a:rPr lang="en-US" altLang="zh-CN" sz="2800" dirty="0" smtClean="0"/>
              <a:t>   *p1=*p2;</a:t>
            </a:r>
            <a:endParaRPr lang="zh-CN" altLang="zh-CN" sz="2800" dirty="0" smtClean="0"/>
          </a:p>
          <a:p>
            <a:pPr>
              <a:buFont typeface="Wingdings" pitchFamily="2" charset="2"/>
              <a:buNone/>
            </a:pPr>
            <a:r>
              <a:rPr lang="en-US" altLang="zh-CN" sz="2800" dirty="0" smtClean="0"/>
              <a:t>   *p2=temp;</a:t>
            </a:r>
            <a:endParaRPr lang="zh-CN" altLang="zh-CN" sz="2800" dirty="0" smtClean="0"/>
          </a:p>
          <a:p>
            <a:pPr>
              <a:buFont typeface="Wingdings" pitchFamily="2" charset="2"/>
              <a:buNone/>
            </a:pPr>
            <a:r>
              <a:rPr lang="en-US" altLang="zh-CN" sz="2800" dirty="0" smtClean="0"/>
              <a:t>}</a:t>
            </a:r>
            <a:endParaRPr lang="zh-CN" altLang="zh-CN" sz="2800" dirty="0" smtClean="0"/>
          </a:p>
          <a:p>
            <a:pPr>
              <a:lnSpc>
                <a:spcPct val="100000"/>
              </a:lnSpc>
              <a:buFont typeface="Wingdings" pitchFamily="2" charset="2"/>
              <a:buNone/>
            </a:pPr>
            <a:endParaRPr lang="zh-CN" altLang="en-US" sz="2800" dirty="0" smtClean="0"/>
          </a:p>
        </p:txBody>
      </p:sp>
      <p:sp>
        <p:nvSpPr>
          <p:cNvPr id="27" name="矩形 17"/>
          <p:cNvSpPr>
            <a:spLocks noChangeArrowheads="1"/>
          </p:cNvSpPr>
          <p:nvPr/>
        </p:nvSpPr>
        <p:spPr bwMode="auto">
          <a:xfrm>
            <a:off x="5112015" y="3193856"/>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矩形 18"/>
          <p:cNvSpPr>
            <a:spLocks noChangeArrowheads="1"/>
          </p:cNvSpPr>
          <p:nvPr/>
        </p:nvSpPr>
        <p:spPr bwMode="auto">
          <a:xfrm>
            <a:off x="8109215" y="3193856"/>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矩形 19"/>
          <p:cNvSpPr>
            <a:spLocks noChangeArrowheads="1"/>
          </p:cNvSpPr>
          <p:nvPr/>
        </p:nvSpPr>
        <p:spPr bwMode="auto">
          <a:xfrm>
            <a:off x="3683265" y="3193856"/>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矩形 20"/>
          <p:cNvSpPr>
            <a:spLocks noChangeArrowheads="1"/>
          </p:cNvSpPr>
          <p:nvPr/>
        </p:nvSpPr>
        <p:spPr bwMode="auto">
          <a:xfrm>
            <a:off x="6680465" y="3181156"/>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TextBox 21"/>
          <p:cNvSpPr txBox="1">
            <a:spLocks noChangeArrowheads="1"/>
          </p:cNvSpPr>
          <p:nvPr/>
        </p:nvSpPr>
        <p:spPr bwMode="auto">
          <a:xfrm>
            <a:off x="5296165" y="2685856"/>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32" name="TextBox 22"/>
          <p:cNvSpPr txBox="1">
            <a:spLocks noChangeArrowheads="1"/>
          </p:cNvSpPr>
          <p:nvPr/>
        </p:nvSpPr>
        <p:spPr bwMode="auto">
          <a:xfrm>
            <a:off x="8180652" y="2596956"/>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33" name="TextBox 23"/>
          <p:cNvSpPr txBox="1">
            <a:spLocks noChangeArrowheads="1"/>
          </p:cNvSpPr>
          <p:nvPr/>
        </p:nvSpPr>
        <p:spPr bwMode="auto">
          <a:xfrm>
            <a:off x="3180027" y="2681094"/>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pointer_1</a:t>
            </a:r>
            <a:endParaRPr lang="zh-CN" altLang="en-US" sz="2800" b="1">
              <a:solidFill>
                <a:srgbClr val="FF0000"/>
              </a:solidFill>
            </a:endParaRPr>
          </a:p>
        </p:txBody>
      </p:sp>
      <p:sp>
        <p:nvSpPr>
          <p:cNvPr id="34" name="TextBox 24"/>
          <p:cNvSpPr txBox="1">
            <a:spLocks noChangeArrowheads="1"/>
          </p:cNvSpPr>
          <p:nvPr/>
        </p:nvSpPr>
        <p:spPr bwMode="auto">
          <a:xfrm>
            <a:off x="5254890" y="3265294"/>
            <a:ext cx="5000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35" name="TextBox 25"/>
          <p:cNvSpPr txBox="1">
            <a:spLocks noChangeArrowheads="1"/>
          </p:cNvSpPr>
          <p:nvPr/>
        </p:nvSpPr>
        <p:spPr bwMode="auto">
          <a:xfrm>
            <a:off x="8252090" y="3252594"/>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36" name="TextBox 26"/>
          <p:cNvSpPr txBox="1">
            <a:spLocks noChangeArrowheads="1"/>
          </p:cNvSpPr>
          <p:nvPr/>
        </p:nvSpPr>
        <p:spPr bwMode="auto">
          <a:xfrm>
            <a:off x="3667390" y="3241481"/>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sp>
        <p:nvSpPr>
          <p:cNvPr id="37" name="TextBox 27"/>
          <p:cNvSpPr txBox="1">
            <a:spLocks noChangeArrowheads="1"/>
          </p:cNvSpPr>
          <p:nvPr/>
        </p:nvSpPr>
        <p:spPr bwMode="auto">
          <a:xfrm>
            <a:off x="6680465" y="3252594"/>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38" name="直接箭头连接符 28"/>
          <p:cNvCxnSpPr>
            <a:cxnSpLocks noChangeShapeType="1"/>
          </p:cNvCxnSpPr>
          <p:nvPr/>
        </p:nvCxnSpPr>
        <p:spPr bwMode="auto">
          <a:xfrm>
            <a:off x="7394840" y="3538344"/>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9" name="直接箭头连接符 29"/>
          <p:cNvCxnSpPr>
            <a:cxnSpLocks noChangeShapeType="1"/>
          </p:cNvCxnSpPr>
          <p:nvPr/>
        </p:nvCxnSpPr>
        <p:spPr bwMode="auto">
          <a:xfrm>
            <a:off x="4394465" y="3538344"/>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0" name="TextBox 30"/>
          <p:cNvSpPr txBox="1">
            <a:spLocks noChangeArrowheads="1"/>
          </p:cNvSpPr>
          <p:nvPr/>
        </p:nvSpPr>
        <p:spPr bwMode="auto">
          <a:xfrm>
            <a:off x="6108965" y="2681094"/>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pointer_2</a:t>
            </a:r>
            <a:endParaRPr lang="zh-CN" altLang="en-US" sz="2800" b="1">
              <a:solidFill>
                <a:srgbClr val="FF0000"/>
              </a:solidFill>
            </a:endParaRPr>
          </a:p>
        </p:txBody>
      </p:sp>
      <p:sp>
        <p:nvSpPr>
          <p:cNvPr id="41" name="矩形 40"/>
          <p:cNvSpPr>
            <a:spLocks noChangeArrowheads="1"/>
          </p:cNvSpPr>
          <p:nvPr/>
        </p:nvSpPr>
        <p:spPr bwMode="auto">
          <a:xfrm>
            <a:off x="5108840" y="4538469"/>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TextBox 32"/>
          <p:cNvSpPr txBox="1">
            <a:spLocks noChangeArrowheads="1"/>
          </p:cNvSpPr>
          <p:nvPr/>
        </p:nvSpPr>
        <p:spPr bwMode="auto">
          <a:xfrm>
            <a:off x="4465902" y="4609906"/>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p1</a:t>
            </a:r>
            <a:endParaRPr lang="zh-CN" altLang="en-US" sz="2800" b="1">
              <a:solidFill>
                <a:srgbClr val="FF0000"/>
              </a:solidFill>
            </a:endParaRPr>
          </a:p>
        </p:txBody>
      </p:sp>
      <p:sp>
        <p:nvSpPr>
          <p:cNvPr id="43" name="TextBox 33"/>
          <p:cNvSpPr txBox="1">
            <a:spLocks noChangeArrowheads="1"/>
          </p:cNvSpPr>
          <p:nvPr/>
        </p:nvSpPr>
        <p:spPr bwMode="auto">
          <a:xfrm>
            <a:off x="5092965" y="4584506"/>
            <a:ext cx="7858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cxnSp>
        <p:nvCxnSpPr>
          <p:cNvPr id="44" name="直接箭头连接符 43"/>
          <p:cNvCxnSpPr>
            <a:cxnSpLocks noChangeShapeType="1"/>
            <a:stCxn id="41" idx="0"/>
            <a:endCxn id="27" idx="2"/>
          </p:cNvCxnSpPr>
          <p:nvPr/>
        </p:nvCxnSpPr>
        <p:spPr bwMode="auto">
          <a:xfrm rot="5400000" flipH="1" flipV="1">
            <a:off x="5152496" y="4221762"/>
            <a:ext cx="630238" cy="31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5" name="矩形 44"/>
          <p:cNvSpPr>
            <a:spLocks noChangeArrowheads="1"/>
          </p:cNvSpPr>
          <p:nvPr/>
        </p:nvSpPr>
        <p:spPr bwMode="auto">
          <a:xfrm>
            <a:off x="8125090" y="4492431"/>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TextBox 38"/>
          <p:cNvSpPr txBox="1">
            <a:spLocks noChangeArrowheads="1"/>
          </p:cNvSpPr>
          <p:nvPr/>
        </p:nvSpPr>
        <p:spPr bwMode="auto">
          <a:xfrm>
            <a:off x="7482152" y="4563869"/>
            <a:ext cx="642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p2</a:t>
            </a:r>
            <a:endParaRPr lang="zh-CN" altLang="en-US" sz="2800" b="1">
              <a:solidFill>
                <a:srgbClr val="FF0000"/>
              </a:solidFill>
            </a:endParaRPr>
          </a:p>
        </p:txBody>
      </p:sp>
      <p:sp>
        <p:nvSpPr>
          <p:cNvPr id="47" name="TextBox 39"/>
          <p:cNvSpPr txBox="1">
            <a:spLocks noChangeArrowheads="1"/>
          </p:cNvSpPr>
          <p:nvPr/>
        </p:nvSpPr>
        <p:spPr bwMode="auto">
          <a:xfrm>
            <a:off x="8109215" y="4538469"/>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48" name="直接箭头连接符 47"/>
          <p:cNvCxnSpPr>
            <a:cxnSpLocks noChangeShapeType="1"/>
          </p:cNvCxnSpPr>
          <p:nvPr/>
        </p:nvCxnSpPr>
        <p:spPr bwMode="auto">
          <a:xfrm rot="5400000" flipH="1" flipV="1">
            <a:off x="8169540" y="4187631"/>
            <a:ext cx="630237" cy="47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9" name="矩形 48"/>
          <p:cNvSpPr>
            <a:spLocks noChangeArrowheads="1"/>
          </p:cNvSpPr>
          <p:nvPr/>
        </p:nvSpPr>
        <p:spPr bwMode="auto">
          <a:xfrm>
            <a:off x="751152" y="2943032"/>
            <a:ext cx="2428875" cy="1857375"/>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TextBox 43"/>
          <p:cNvSpPr txBox="1">
            <a:spLocks noChangeArrowheads="1"/>
          </p:cNvSpPr>
          <p:nvPr/>
        </p:nvSpPr>
        <p:spPr bwMode="auto">
          <a:xfrm>
            <a:off x="5205677" y="3265294"/>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9</a:t>
            </a:r>
            <a:endParaRPr lang="zh-CN" altLang="en-US" sz="3200" b="1">
              <a:solidFill>
                <a:srgbClr val="9D138D"/>
              </a:solidFill>
            </a:endParaRPr>
          </a:p>
        </p:txBody>
      </p:sp>
      <p:sp>
        <p:nvSpPr>
          <p:cNvPr id="51" name="TextBox 44"/>
          <p:cNvSpPr txBox="1">
            <a:spLocks noChangeArrowheads="1"/>
          </p:cNvSpPr>
          <p:nvPr/>
        </p:nvSpPr>
        <p:spPr bwMode="auto">
          <a:xfrm>
            <a:off x="8206052" y="3298631"/>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9D138D"/>
                </a:solidFill>
              </a:rPr>
              <a:t>5</a:t>
            </a:r>
            <a:endParaRPr lang="zh-CN" altLang="en-US" sz="3200" b="1">
              <a:solidFill>
                <a:srgbClr val="9D138D"/>
              </a:solidFill>
            </a:endParaRPr>
          </a:p>
        </p:txBody>
      </p:sp>
    </p:spTree>
    <p:extLst>
      <p:ext uri="{BB962C8B-B14F-4D97-AF65-F5344CB8AC3E}">
        <p14:creationId xmlns:p14="http://schemas.microsoft.com/office/powerpoint/2010/main" val="206758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ox(in)">
                                      <p:cBhvr>
                                        <p:cTn id="7" dur="500"/>
                                        <p:tgtEl>
                                          <p:spTgt spid="4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ox(in)">
                                      <p:cBhvr>
                                        <p:cTn id="10" dur="500"/>
                                        <p:tgtEl>
                                          <p:spTgt spid="4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ox(in)">
                                      <p:cBhvr>
                                        <p:cTn id="13" dur="500"/>
                                        <p:tgtEl>
                                          <p:spTgt spid="43"/>
                                        </p:tgtEl>
                                      </p:cBhvr>
                                    </p:animEffect>
                                  </p:childTnLst>
                                </p:cTn>
                              </p:par>
                              <p:par>
                                <p:cTn id="14" presetID="4" presetClass="entr" presetSubtype="16"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ox(in)">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box(in)">
                                      <p:cBhvr>
                                        <p:cTn id="21" dur="500"/>
                                        <p:tgtEl>
                                          <p:spTgt spid="45"/>
                                        </p:tgtEl>
                                      </p:cBhvr>
                                    </p:animEffect>
                                  </p:childTnLst>
                                </p:cTn>
                              </p:par>
                              <p:par>
                                <p:cTn id="22" presetID="4" presetClass="entr" presetSubtype="16"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ox(in)">
                                      <p:cBhvr>
                                        <p:cTn id="24" dur="500"/>
                                        <p:tgtEl>
                                          <p:spTgt spid="46"/>
                                        </p:tgtEl>
                                      </p:cBhvr>
                                    </p:animEffect>
                                  </p:childTnLst>
                                </p:cTn>
                              </p:par>
                              <p:par>
                                <p:cTn id="25" presetID="4" presetClass="entr" presetSubtype="16"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ox(in)">
                                      <p:cBhvr>
                                        <p:cTn id="27" dur="500"/>
                                        <p:tgtEl>
                                          <p:spTgt spid="47"/>
                                        </p:tgtEl>
                                      </p:cBhvr>
                                    </p:animEffect>
                                  </p:childTnLst>
                                </p:cTn>
                              </p:par>
                              <p:par>
                                <p:cTn id="28" presetID="4" presetClass="entr" presetSubtype="16"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ox(in)">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blinds(horizontal)">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p:cTn id="40" dur="500" fill="hold"/>
                                        <p:tgtEl>
                                          <p:spTgt spid="50"/>
                                        </p:tgtEl>
                                        <p:attrNameLst>
                                          <p:attrName>ppt_w</p:attrName>
                                        </p:attrNameLst>
                                      </p:cBhvr>
                                      <p:tavLst>
                                        <p:tav tm="0">
                                          <p:val>
                                            <p:fltVal val="0"/>
                                          </p:val>
                                        </p:tav>
                                        <p:tav tm="100000">
                                          <p:val>
                                            <p:strVal val="#ppt_w"/>
                                          </p:val>
                                        </p:tav>
                                      </p:tavLst>
                                    </p:anim>
                                    <p:anim calcmode="lin" valueType="num">
                                      <p:cBhvr>
                                        <p:cTn id="41" dur="500" fill="hold"/>
                                        <p:tgtEl>
                                          <p:spTgt spid="50"/>
                                        </p:tgtEl>
                                        <p:attrNameLst>
                                          <p:attrName>ppt_h</p:attrName>
                                        </p:attrNameLst>
                                      </p:cBhvr>
                                      <p:tavLst>
                                        <p:tav tm="0">
                                          <p:val>
                                            <p:fltVal val="0"/>
                                          </p:val>
                                        </p:tav>
                                        <p:tav tm="100000">
                                          <p:val>
                                            <p:strVal val="#ppt_h"/>
                                          </p:val>
                                        </p:tav>
                                      </p:tavLst>
                                    </p:anim>
                                    <p:anim calcmode="lin" valueType="num">
                                      <p:cBhvr>
                                        <p:cTn id="42" dur="500" fill="hold"/>
                                        <p:tgtEl>
                                          <p:spTgt spid="50"/>
                                        </p:tgtEl>
                                        <p:attrNameLst>
                                          <p:attrName>style.rotation</p:attrName>
                                        </p:attrNameLst>
                                      </p:cBhvr>
                                      <p:tavLst>
                                        <p:tav tm="0">
                                          <p:val>
                                            <p:fltVal val="360"/>
                                          </p:val>
                                        </p:tav>
                                        <p:tav tm="100000">
                                          <p:val>
                                            <p:fltVal val="0"/>
                                          </p:val>
                                        </p:tav>
                                      </p:tavLst>
                                    </p:anim>
                                    <p:animEffect transition="in" filter="fad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49" presetClass="entr" presetSubtype="0" decel="100000"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p:cTn id="48" dur="500" fill="hold"/>
                                        <p:tgtEl>
                                          <p:spTgt spid="51"/>
                                        </p:tgtEl>
                                        <p:attrNameLst>
                                          <p:attrName>ppt_w</p:attrName>
                                        </p:attrNameLst>
                                      </p:cBhvr>
                                      <p:tavLst>
                                        <p:tav tm="0">
                                          <p:val>
                                            <p:fltVal val="0"/>
                                          </p:val>
                                        </p:tav>
                                        <p:tav tm="100000">
                                          <p:val>
                                            <p:strVal val="#ppt_w"/>
                                          </p:val>
                                        </p:tav>
                                      </p:tavLst>
                                    </p:anim>
                                    <p:anim calcmode="lin" valueType="num">
                                      <p:cBhvr>
                                        <p:cTn id="49" dur="500" fill="hold"/>
                                        <p:tgtEl>
                                          <p:spTgt spid="51"/>
                                        </p:tgtEl>
                                        <p:attrNameLst>
                                          <p:attrName>ppt_h</p:attrName>
                                        </p:attrNameLst>
                                      </p:cBhvr>
                                      <p:tavLst>
                                        <p:tav tm="0">
                                          <p:val>
                                            <p:fltVal val="0"/>
                                          </p:val>
                                        </p:tav>
                                        <p:tav tm="100000">
                                          <p:val>
                                            <p:strVal val="#ppt_h"/>
                                          </p:val>
                                        </p:tav>
                                      </p:tavLst>
                                    </p:anim>
                                    <p:anim calcmode="lin" valueType="num">
                                      <p:cBhvr>
                                        <p:cTn id="50" dur="500" fill="hold"/>
                                        <p:tgtEl>
                                          <p:spTgt spid="51"/>
                                        </p:tgtEl>
                                        <p:attrNameLst>
                                          <p:attrName>style.rotation</p:attrName>
                                        </p:attrNameLst>
                                      </p:cBhvr>
                                      <p:tavLst>
                                        <p:tav tm="0">
                                          <p:val>
                                            <p:fltVal val="360"/>
                                          </p:val>
                                        </p:tav>
                                        <p:tav tm="100000">
                                          <p:val>
                                            <p:fltVal val="0"/>
                                          </p:val>
                                        </p:tav>
                                      </p:tavLst>
                                    </p:anim>
                                    <p:animEffect transition="in" filter="fade">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41"/>
                                        </p:tgtEl>
                                      </p:cBhvr>
                                    </p:animEffect>
                                    <p:set>
                                      <p:cBhvr>
                                        <p:cTn id="56" dur="1" fill="hold">
                                          <p:stCondLst>
                                            <p:cond delay="499"/>
                                          </p:stCondLst>
                                        </p:cTn>
                                        <p:tgtEl>
                                          <p:spTgt spid="4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42"/>
                                        </p:tgtEl>
                                      </p:cBhvr>
                                    </p:animEffect>
                                    <p:set>
                                      <p:cBhvr>
                                        <p:cTn id="59" dur="1" fill="hold">
                                          <p:stCondLst>
                                            <p:cond delay="499"/>
                                          </p:stCondLst>
                                        </p:cTn>
                                        <p:tgtEl>
                                          <p:spTgt spid="42"/>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43"/>
                                        </p:tgtEl>
                                      </p:cBhvr>
                                    </p:animEffect>
                                    <p:set>
                                      <p:cBhvr>
                                        <p:cTn id="62" dur="1" fill="hold">
                                          <p:stCondLst>
                                            <p:cond delay="499"/>
                                          </p:stCondLst>
                                        </p:cTn>
                                        <p:tgtEl>
                                          <p:spTgt spid="43"/>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44"/>
                                        </p:tgtEl>
                                      </p:cBhvr>
                                    </p:animEffect>
                                    <p:set>
                                      <p:cBhvr>
                                        <p:cTn id="65" dur="1" fill="hold">
                                          <p:stCondLst>
                                            <p:cond delay="499"/>
                                          </p:stCondLst>
                                        </p:cTn>
                                        <p:tgtEl>
                                          <p:spTgt spid="44"/>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45"/>
                                        </p:tgtEl>
                                      </p:cBhvr>
                                    </p:animEffect>
                                    <p:set>
                                      <p:cBhvr>
                                        <p:cTn id="68" dur="1" fill="hold">
                                          <p:stCondLst>
                                            <p:cond delay="499"/>
                                          </p:stCondLst>
                                        </p:cTn>
                                        <p:tgtEl>
                                          <p:spTgt spid="45"/>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46"/>
                                        </p:tgtEl>
                                      </p:cBhvr>
                                    </p:animEffect>
                                    <p:set>
                                      <p:cBhvr>
                                        <p:cTn id="71" dur="1" fill="hold">
                                          <p:stCondLst>
                                            <p:cond delay="499"/>
                                          </p:stCondLst>
                                        </p:cTn>
                                        <p:tgtEl>
                                          <p:spTgt spid="46"/>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500"/>
                                        <p:tgtEl>
                                          <p:spTgt spid="47"/>
                                        </p:tgtEl>
                                      </p:cBhvr>
                                    </p:animEffect>
                                    <p:set>
                                      <p:cBhvr>
                                        <p:cTn id="74" dur="1" fill="hold">
                                          <p:stCondLst>
                                            <p:cond delay="499"/>
                                          </p:stCondLst>
                                        </p:cTn>
                                        <p:tgtEl>
                                          <p:spTgt spid="47"/>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48"/>
                                        </p:tgtEl>
                                      </p:cBhvr>
                                    </p:animEffect>
                                    <p:set>
                                      <p:cBhvr>
                                        <p:cTn id="77" dur="1" fill="hold">
                                          <p:stCondLst>
                                            <p:cond delay="499"/>
                                          </p:stCondLst>
                                        </p:cTn>
                                        <p:tgtEl>
                                          <p:spTgt spid="48"/>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2"/>
                                        </p:tgtEl>
                                      </p:cBhvr>
                                    </p:animEffect>
                                    <p:set>
                                      <p:cBhvr>
                                        <p:cTn id="8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animBg="1"/>
      <p:bldP spid="41" grpId="1" animBg="1"/>
      <p:bldP spid="42" grpId="0"/>
      <p:bldP spid="42" grpId="1"/>
      <p:bldP spid="43" grpId="0"/>
      <p:bldP spid="43" grpId="1"/>
      <p:bldP spid="45" grpId="0" animBg="1"/>
      <p:bldP spid="45" grpId="1" animBg="1"/>
      <p:bldP spid="46" grpId="0"/>
      <p:bldP spid="47" grpId="0"/>
      <p:bldP spid="49" grpId="0" animBg="1"/>
      <p:bldP spid="50" grpId="0" animBg="1"/>
      <p:bldP spid="5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 name="内容占位符 2"/>
          <p:cNvSpPr txBox="1">
            <a:spLocks/>
          </p:cNvSpPr>
          <p:nvPr/>
        </p:nvSpPr>
        <p:spPr bwMode="auto">
          <a:xfrm>
            <a:off x="794444" y="2331188"/>
            <a:ext cx="5786438" cy="3143250"/>
          </a:xfrm>
          <a:prstGeom prst="rect">
            <a:avLst/>
          </a:prstGeom>
          <a:solidFill>
            <a:srgbClr val="CCECFF"/>
          </a:solid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dirty="0">
                <a:latin typeface="+mn-lt"/>
                <a:ea typeface="+mn-ea"/>
              </a:rPr>
              <a:t>void swap(</a:t>
            </a:r>
            <a:r>
              <a:rPr lang="en-US" altLang="zh-CN" sz="2800" b="1" kern="0" dirty="0" err="1">
                <a:latin typeface="+mn-lt"/>
                <a:ea typeface="+mn-ea"/>
              </a:rPr>
              <a:t>int</a:t>
            </a:r>
            <a:r>
              <a:rPr lang="en-US" altLang="zh-CN" sz="2800" b="1" kern="0" dirty="0">
                <a:latin typeface="+mn-lt"/>
                <a:ea typeface="+mn-ea"/>
              </a:rPr>
              <a:t> *p1,int *p2) </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int</a:t>
            </a:r>
            <a:r>
              <a:rPr lang="en-US" altLang="zh-CN" sz="2800" b="1" kern="0" dirty="0">
                <a:latin typeface="+mn-lt"/>
                <a:ea typeface="+mn-ea"/>
              </a:rPr>
              <a:t> </a:t>
            </a:r>
            <a:r>
              <a:rPr lang="en-US" altLang="zh-CN" sz="2800" b="1" kern="0" dirty="0">
                <a:solidFill>
                  <a:srgbClr val="FF0000"/>
                </a:solidFill>
                <a:latin typeface="+mn-lt"/>
                <a:ea typeface="+mn-ea"/>
              </a:rPr>
              <a:t>*</a:t>
            </a:r>
            <a:r>
              <a:rPr lang="en-US" altLang="zh-CN" sz="2800" b="1" kern="0" dirty="0">
                <a:latin typeface="+mn-lt"/>
                <a:ea typeface="+mn-ea"/>
              </a:rPr>
              <a:t>temp;</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   </a:t>
            </a:r>
            <a:r>
              <a:rPr lang="en-US" altLang="zh-CN" sz="2800" b="1" kern="0" dirty="0">
                <a:solidFill>
                  <a:srgbClr val="FF0000"/>
                </a:solidFill>
                <a:latin typeface="+mn-lt"/>
                <a:ea typeface="+mn-ea"/>
              </a:rPr>
              <a:t>*</a:t>
            </a:r>
            <a:r>
              <a:rPr lang="en-US" altLang="zh-CN" sz="2800" b="1" kern="0" dirty="0">
                <a:latin typeface="+mn-lt"/>
                <a:ea typeface="+mn-ea"/>
              </a:rPr>
              <a:t>temp=*p1;     </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   *p1=*p2;</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   *p2=</a:t>
            </a:r>
            <a:r>
              <a:rPr lang="en-US" altLang="zh-CN" sz="2800" b="1" kern="0" dirty="0">
                <a:solidFill>
                  <a:srgbClr val="FF0000"/>
                </a:solidFill>
                <a:latin typeface="+mn-lt"/>
                <a:ea typeface="+mn-ea"/>
              </a:rPr>
              <a:t>*</a:t>
            </a:r>
            <a:r>
              <a:rPr lang="en-US" altLang="zh-CN" sz="2800" b="1" kern="0" dirty="0">
                <a:latin typeface="+mn-lt"/>
                <a:ea typeface="+mn-ea"/>
              </a:rPr>
              <a:t>temp;</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a:t>
            </a:r>
            <a:endParaRPr lang="zh-CN" altLang="zh-CN" sz="2800" b="1" kern="0" dirty="0">
              <a:latin typeface="+mn-lt"/>
              <a:ea typeface="+mn-ea"/>
            </a:endParaRPr>
          </a:p>
          <a:p>
            <a:pPr marL="342900" indent="-342900" eaLnBrk="0" hangingPunct="0">
              <a:spcBef>
                <a:spcPct val="20000"/>
              </a:spcBef>
              <a:buFont typeface="Wingdings" pitchFamily="2" charset="2"/>
              <a:buNone/>
              <a:defRPr/>
            </a:pPr>
            <a:endParaRPr lang="zh-CN" altLang="en-US" sz="2800" b="1" kern="0" dirty="0">
              <a:latin typeface="+mn-lt"/>
              <a:ea typeface="+mn-ea"/>
            </a:endParaRPr>
          </a:p>
        </p:txBody>
      </p:sp>
      <p:sp>
        <p:nvSpPr>
          <p:cNvPr id="53" name="圆角矩形标注 52"/>
          <p:cNvSpPr>
            <a:spLocks noChangeArrowheads="1"/>
          </p:cNvSpPr>
          <p:nvPr/>
        </p:nvSpPr>
        <p:spPr bwMode="auto">
          <a:xfrm>
            <a:off x="4580632" y="3285611"/>
            <a:ext cx="2571750" cy="1143000"/>
          </a:xfrm>
          <a:prstGeom prst="wedgeRoundRectCallout">
            <a:avLst>
              <a:gd name="adj1" fmla="val -113617"/>
              <a:gd name="adj2" fmla="val -6334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rPr>
              <a:t>错！！！</a:t>
            </a:r>
            <a:endParaRPr lang="en-US" altLang="zh-CN" sz="2800" b="1">
              <a:solidFill>
                <a:srgbClr val="FF0000"/>
              </a:solidFill>
            </a:endParaRPr>
          </a:p>
          <a:p>
            <a:pPr algn="ctr" eaLnBrk="1" hangingPunct="1"/>
            <a:r>
              <a:rPr lang="zh-CN" altLang="en-US" sz="2800" b="1">
                <a:solidFill>
                  <a:srgbClr val="0000CC"/>
                </a:solidFill>
              </a:rPr>
              <a:t>无确定的指向</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39</a:t>
            </a:fld>
            <a:endParaRPr lang="en-US" altLang="zh-CN"/>
          </a:p>
        </p:txBody>
      </p:sp>
    </p:spTree>
    <p:extLst>
      <p:ext uri="{BB962C8B-B14F-4D97-AF65-F5344CB8AC3E}">
        <p14:creationId xmlns:p14="http://schemas.microsoft.com/office/powerpoint/2010/main" val="225526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linds(horizontal)">
                                      <p:cBhvr>
                                        <p:cTn id="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a:t>
            </a:fld>
            <a:endParaRPr lang="en-US" altLang="zh-CN"/>
          </a:p>
        </p:txBody>
      </p:sp>
      <p:sp>
        <p:nvSpPr>
          <p:cNvPr id="8" name="Rectangle 3"/>
          <p:cNvSpPr txBox="1">
            <a:spLocks noChangeArrowheads="1"/>
          </p:cNvSpPr>
          <p:nvPr/>
        </p:nvSpPr>
        <p:spPr bwMode="auto">
          <a:xfrm>
            <a:off x="428625" y="1643063"/>
            <a:ext cx="8501063"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zh-CN" altLang="zh-CN" dirty="0" smtClean="0">
                <a:latin typeface="华文楷体" panose="02010600040101010101" pitchFamily="2" charset="-122"/>
                <a:ea typeface="华文楷体" panose="02010600040101010101" pitchFamily="2" charset="-122"/>
              </a:rPr>
              <a:t>内存区的每一个字节有一个编号，这就是“</a:t>
            </a:r>
            <a:r>
              <a:rPr lang="zh-CN" altLang="zh-CN" dirty="0" smtClean="0">
                <a:solidFill>
                  <a:srgbClr val="9D138D"/>
                </a:solidFill>
                <a:latin typeface="华文楷体" panose="02010600040101010101" pitchFamily="2" charset="-122"/>
                <a:ea typeface="华文楷体" panose="02010600040101010101" pitchFamily="2" charset="-122"/>
              </a:rPr>
              <a:t>地址</a:t>
            </a:r>
            <a:r>
              <a:rPr lang="zh-CN" altLang="zh-CN" dirty="0" smtClean="0">
                <a:latin typeface="华文楷体" panose="02010600040101010101" pitchFamily="2" charset="-122"/>
                <a:ea typeface="华文楷体" panose="02010600040101010101" pitchFamily="2" charset="-122"/>
              </a:rPr>
              <a:t>”，它相当于旅馆中的房间号。</a:t>
            </a:r>
            <a:endParaRPr lang="en-US" altLang="zh-CN" dirty="0" smtClean="0">
              <a:latin typeface="华文楷体" panose="02010600040101010101" pitchFamily="2" charset="-122"/>
              <a:ea typeface="华文楷体" panose="02010600040101010101" pitchFamily="2" charset="-122"/>
            </a:endParaRPr>
          </a:p>
          <a:p>
            <a:pPr>
              <a:spcBef>
                <a:spcPct val="0"/>
              </a:spcBef>
            </a:pPr>
            <a:r>
              <a:rPr lang="zh-CN" altLang="zh-CN" dirty="0" smtClean="0">
                <a:latin typeface="华文楷体" panose="02010600040101010101" pitchFamily="2" charset="-122"/>
                <a:ea typeface="华文楷体" panose="02010600040101010101" pitchFamily="2" charset="-122"/>
              </a:rPr>
              <a:t>在地址所标</a:t>
            </a:r>
            <a:r>
              <a:rPr lang="zh-CN" altLang="en-US" dirty="0" smtClean="0">
                <a:latin typeface="华文楷体" panose="02010600040101010101" pitchFamily="2" charset="-122"/>
                <a:ea typeface="华文楷体" panose="02010600040101010101" pitchFamily="2" charset="-122"/>
              </a:rPr>
              <a:t>识</a:t>
            </a:r>
            <a:r>
              <a:rPr lang="zh-CN" altLang="zh-CN" dirty="0" smtClean="0">
                <a:latin typeface="华文楷体" panose="02010600040101010101" pitchFamily="2" charset="-122"/>
                <a:ea typeface="华文楷体" panose="02010600040101010101" pitchFamily="2" charset="-122"/>
              </a:rPr>
              <a:t>的内存单元中存放数据，这相当于旅馆房间中居住的旅客一样。</a:t>
            </a:r>
            <a:endParaRPr lang="en-US" altLang="zh-CN" dirty="0" smtClean="0">
              <a:latin typeface="华文楷体" panose="02010600040101010101" pitchFamily="2" charset="-122"/>
              <a:ea typeface="华文楷体" panose="02010600040101010101" pitchFamily="2" charset="-122"/>
            </a:endParaRPr>
          </a:p>
          <a:p>
            <a:pPr>
              <a:spcBef>
                <a:spcPct val="0"/>
              </a:spcBef>
            </a:pPr>
            <a:r>
              <a:rPr lang="zh-CN" altLang="zh-CN" dirty="0" smtClean="0">
                <a:latin typeface="华文楷体" panose="02010600040101010101" pitchFamily="2" charset="-122"/>
                <a:ea typeface="华文楷体" panose="02010600040101010101" pitchFamily="2" charset="-122"/>
              </a:rPr>
              <a:t>由于通过地址能找到所需的变量单元，我们可以说，</a:t>
            </a:r>
            <a:r>
              <a:rPr lang="zh-CN" altLang="zh-CN" dirty="0" smtClean="0">
                <a:solidFill>
                  <a:srgbClr val="9D138D"/>
                </a:solidFill>
                <a:latin typeface="华文楷体" panose="02010600040101010101" pitchFamily="2" charset="-122"/>
                <a:ea typeface="华文楷体" panose="02010600040101010101" pitchFamily="2" charset="-122"/>
              </a:rPr>
              <a:t>地址指向该变量单元</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spcBef>
                <a:spcPct val="0"/>
              </a:spcBef>
            </a:pPr>
            <a:r>
              <a:rPr lang="zh-CN" altLang="zh-CN" dirty="0" smtClean="0">
                <a:latin typeface="华文楷体" panose="02010600040101010101" pitchFamily="2" charset="-122"/>
                <a:ea typeface="华文楷体" panose="02010600040101010101" pitchFamily="2" charset="-122"/>
              </a:rPr>
              <a:t>将地址形象化地称为</a:t>
            </a:r>
            <a:r>
              <a:rPr lang="zh-CN" altLang="zh-CN" dirty="0" smtClean="0">
                <a:latin typeface="华文楷体" panose="02010600040101010101" pitchFamily="2" charset="-122"/>
                <a:ea typeface="华文楷体" panose="02010600040101010101" pitchFamily="2" charset="-122"/>
              </a:rPr>
              <a:t>“</a:t>
            </a:r>
            <a:r>
              <a:rPr lang="zh-CN" altLang="zh-CN" dirty="0" smtClean="0">
                <a:solidFill>
                  <a:srgbClr val="9D138D"/>
                </a:solidFill>
                <a:latin typeface="华文楷体" panose="02010600040101010101" pitchFamily="2" charset="-122"/>
                <a:ea typeface="华文楷体" panose="02010600040101010101" pitchFamily="2" charset="-122"/>
              </a:rPr>
              <a:t>指针</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541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40</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343721" y="1859854"/>
            <a:ext cx="8318500" cy="3771555"/>
          </a:xfrm>
        </p:spPr>
        <p:txBody>
          <a:bodyPr/>
          <a:lstStyle/>
          <a:p>
            <a:pPr>
              <a:lnSpc>
                <a:spcPct val="150000"/>
              </a:lnSpc>
            </a:pPr>
            <a:r>
              <a:rPr lang="zh-CN" altLang="zh-CN" sz="2400" dirty="0" smtClean="0">
                <a:latin typeface="华文楷体" panose="02010600040101010101" pitchFamily="2" charset="-122"/>
                <a:ea typeface="华文楷体" panose="02010600040101010101" pitchFamily="2" charset="-122"/>
              </a:rPr>
              <a:t>如果想通过函数调用得到ｎ个要改变的值</a:t>
            </a:r>
            <a:r>
              <a:rPr lang="zh-CN" altLang="en-US" sz="2400" dirty="0" smtClean="0">
                <a:latin typeface="华文楷体" panose="02010600040101010101" pitchFamily="2" charset="-122"/>
                <a:ea typeface="华文楷体" panose="02010600040101010101" pitchFamily="2" charset="-122"/>
              </a:rPr>
              <a:t>：</a:t>
            </a:r>
            <a:endParaRPr lang="zh-CN" altLang="zh-CN" sz="2400" dirty="0" smtClean="0">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zh-CN" altLang="zh-CN" sz="2400" dirty="0" smtClean="0">
                <a:latin typeface="华文楷体" panose="02010600040101010101" pitchFamily="2" charset="-122"/>
                <a:ea typeface="华文楷体" panose="02010600040101010101" pitchFamily="2" charset="-122"/>
              </a:rPr>
              <a:t>① 在主调函数中设ｎ个变量，用ｎ个指针变量指向它</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zh-CN" altLang="zh-CN" sz="2400" dirty="0" smtClean="0">
                <a:latin typeface="华文楷体" panose="02010600040101010101" pitchFamily="2" charset="-122"/>
                <a:ea typeface="华文楷体" panose="02010600040101010101" pitchFamily="2" charset="-122"/>
              </a:rPr>
              <a:t>② 设计一个函数，有</a:t>
            </a:r>
            <a:r>
              <a:rPr lang="en-US" altLang="zh-CN" sz="2400" dirty="0" smtClean="0">
                <a:latin typeface="华文楷体" panose="02010600040101010101" pitchFamily="2" charset="-122"/>
                <a:ea typeface="华文楷体" panose="02010600040101010101" pitchFamily="2" charset="-122"/>
              </a:rPr>
              <a:t>n</a:t>
            </a:r>
            <a:r>
              <a:rPr lang="zh-CN" altLang="zh-CN" sz="2400" dirty="0" smtClean="0">
                <a:latin typeface="华文楷体" panose="02010600040101010101" pitchFamily="2" charset="-122"/>
                <a:ea typeface="华文楷体" panose="02010600040101010101" pitchFamily="2" charset="-122"/>
              </a:rPr>
              <a:t>个指针形参。在这个函数中改变这ｎ个形参的值</a:t>
            </a:r>
            <a:r>
              <a:rPr lang="zh-CN" altLang="en-US" sz="2400" dirty="0" smtClean="0">
                <a:latin typeface="华文楷体" panose="02010600040101010101" pitchFamily="2" charset="-122"/>
                <a:ea typeface="华文楷体" panose="02010600040101010101" pitchFamily="2" charset="-122"/>
              </a:rPr>
              <a:t>。</a:t>
            </a:r>
            <a:endParaRPr lang="zh-CN" altLang="zh-CN" sz="2400" dirty="0" smtClean="0">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zh-CN" altLang="zh-CN" sz="2400" dirty="0" smtClean="0">
                <a:latin typeface="华文楷体" panose="02010600040101010101" pitchFamily="2" charset="-122"/>
                <a:ea typeface="华文楷体" panose="02010600040101010101" pitchFamily="2" charset="-122"/>
              </a:rPr>
              <a:t>③ 在主调函数中调用这个函数，在调用时将这</a:t>
            </a:r>
            <a:r>
              <a:rPr lang="en-US" altLang="zh-CN" sz="2400" dirty="0" smtClean="0">
                <a:latin typeface="华文楷体" panose="02010600040101010101" pitchFamily="2" charset="-122"/>
                <a:ea typeface="华文楷体" panose="02010600040101010101" pitchFamily="2" charset="-122"/>
              </a:rPr>
              <a:t>n</a:t>
            </a:r>
            <a:r>
              <a:rPr lang="zh-CN" altLang="zh-CN" sz="2400" dirty="0" smtClean="0">
                <a:latin typeface="华文楷体" panose="02010600040101010101" pitchFamily="2" charset="-122"/>
                <a:ea typeface="华文楷体" panose="02010600040101010101" pitchFamily="2" charset="-122"/>
              </a:rPr>
              <a:t>个指针变量作实参，将它们的地址传给该函数的形参</a:t>
            </a:r>
            <a:r>
              <a:rPr lang="zh-CN" altLang="en-US" sz="2400" dirty="0" smtClean="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89542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41</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421382" y="1864193"/>
            <a:ext cx="8318500" cy="3259572"/>
          </a:xfrm>
        </p:spPr>
        <p:txBody>
          <a:bodyPr/>
          <a:lstStyle/>
          <a:p>
            <a:pPr>
              <a:lnSpc>
                <a:spcPct val="150000"/>
              </a:lnSpc>
            </a:pPr>
            <a:r>
              <a:rPr lang="zh-CN" altLang="zh-CN" sz="2400" dirty="0" smtClean="0">
                <a:latin typeface="华文楷体" panose="02010600040101010101" pitchFamily="2" charset="-122"/>
                <a:ea typeface="华文楷体" panose="02010600040101010101" pitchFamily="2" charset="-122"/>
              </a:rPr>
              <a:t>如果想通过函数调用得到ｎ个要改变的值</a:t>
            </a:r>
            <a:r>
              <a:rPr lang="zh-CN" altLang="en-US" sz="2400" dirty="0" smtClean="0">
                <a:latin typeface="华文楷体" panose="02010600040101010101" pitchFamily="2" charset="-122"/>
                <a:ea typeface="华文楷体" panose="02010600040101010101" pitchFamily="2" charset="-122"/>
              </a:rPr>
              <a:t>：</a:t>
            </a:r>
            <a:endParaRPr lang="zh-CN" altLang="zh-CN" sz="2400" dirty="0" smtClean="0">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zh-CN" altLang="zh-CN" sz="2400" dirty="0" smtClean="0">
                <a:latin typeface="华文楷体" panose="02010600040101010101" pitchFamily="2" charset="-122"/>
                <a:ea typeface="华文楷体" panose="02010600040101010101" pitchFamily="2" charset="-122"/>
              </a:rPr>
              <a:t>④ 在执行该函数的过程中，通过形参指针变量，改变它们所指向的</a:t>
            </a:r>
            <a:r>
              <a:rPr lang="zh-CN" altLang="zh-CN" sz="2400" dirty="0" smtClean="0">
                <a:solidFill>
                  <a:srgbClr val="C00000"/>
                </a:solidFill>
                <a:latin typeface="华文楷体" panose="02010600040101010101" pitchFamily="2" charset="-122"/>
                <a:ea typeface="华文楷体" panose="02010600040101010101" pitchFamily="2" charset="-122"/>
              </a:rPr>
              <a:t>ｎ</a:t>
            </a:r>
            <a:r>
              <a:rPr lang="zh-CN" altLang="zh-CN" sz="2400" dirty="0" smtClean="0">
                <a:latin typeface="华文楷体" panose="02010600040101010101" pitchFamily="2" charset="-122"/>
                <a:ea typeface="华文楷体" panose="02010600040101010101" pitchFamily="2" charset="-122"/>
              </a:rPr>
              <a:t>个变量的值</a:t>
            </a:r>
            <a:r>
              <a:rPr lang="zh-CN" altLang="en-US" sz="2400" dirty="0">
                <a:latin typeface="华文楷体" panose="02010600040101010101" pitchFamily="2" charset="-122"/>
                <a:ea typeface="华文楷体" panose="02010600040101010101" pitchFamily="2" charset="-122"/>
              </a:rPr>
              <a:t>。</a:t>
            </a:r>
            <a:endParaRPr lang="zh-CN" altLang="zh-CN" sz="2400" dirty="0" smtClean="0">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zh-CN" altLang="en-US" sz="2400" dirty="0" smtClean="0">
                <a:latin typeface="华文楷体" panose="02010600040101010101" pitchFamily="2" charset="-122"/>
                <a:ea typeface="华文楷体" panose="02010600040101010101" pitchFamily="2" charset="-122"/>
              </a:rPr>
              <a:t>⑤</a:t>
            </a:r>
            <a:r>
              <a:rPr lang="zh-CN" altLang="zh-CN" sz="2400" dirty="0" smtClean="0">
                <a:latin typeface="华文楷体" panose="02010600040101010101" pitchFamily="2" charset="-122"/>
                <a:ea typeface="华文楷体" panose="02010600040101010101" pitchFamily="2" charset="-122"/>
              </a:rPr>
              <a:t>主调函数中就可以使用这些改变了值的变量</a:t>
            </a:r>
            <a:r>
              <a:rPr lang="zh-CN" altLang="en-US" sz="2400" dirty="0" smtClean="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83910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42</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内容占位符 2"/>
          <p:cNvSpPr>
            <a:spLocks noGrp="1"/>
          </p:cNvSpPr>
          <p:nvPr>
            <p:ph idx="1"/>
          </p:nvPr>
        </p:nvSpPr>
        <p:spPr>
          <a:xfrm>
            <a:off x="445941" y="2002551"/>
            <a:ext cx="8153400" cy="4495800"/>
          </a:xfrm>
        </p:spPr>
        <p:txBody>
          <a:bodyPr/>
          <a:lstStyle/>
          <a:p>
            <a:pPr>
              <a:lnSpc>
                <a:spcPct val="150000"/>
              </a:lnSpc>
              <a:buFont typeface="Wingdings" pitchFamily="2" charset="2"/>
              <a:buNone/>
            </a:pPr>
            <a:r>
              <a:rPr lang="zh-CN" altLang="zh-CN" dirty="0" smtClean="0">
                <a:solidFill>
                  <a:srgbClr val="C00000"/>
                </a:solidFill>
                <a:latin typeface="华文楷体" panose="02010600040101010101" pitchFamily="2" charset="-122"/>
                <a:ea typeface="华文楷体" panose="02010600040101010101" pitchFamily="2" charset="-122"/>
              </a:rPr>
              <a:t>例</a:t>
            </a:r>
            <a:r>
              <a:rPr lang="zh-CN" altLang="en-US" dirty="0" smtClean="0">
                <a:solidFill>
                  <a:srgbClr val="C00000"/>
                </a:solidFill>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对输入的两个整数按大小顺序输出。</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zh-CN" dirty="0" smtClean="0">
                <a:latin typeface="华文楷体" panose="02010600040101010101" pitchFamily="2" charset="-122"/>
                <a:ea typeface="华文楷体" panose="02010600040101010101" pitchFamily="2" charset="-122"/>
              </a:rPr>
              <a:t>解题思路：尝试调用</a:t>
            </a:r>
            <a:r>
              <a:rPr lang="en-US" altLang="zh-CN" dirty="0" smtClean="0">
                <a:latin typeface="华文楷体" panose="02010600040101010101" pitchFamily="2" charset="-122"/>
                <a:ea typeface="华文楷体" panose="02010600040101010101" pitchFamily="2" charset="-122"/>
              </a:rPr>
              <a:t>swap</a:t>
            </a:r>
            <a:r>
              <a:rPr lang="zh-CN" altLang="zh-CN" dirty="0" smtClean="0">
                <a:latin typeface="华文楷体" panose="02010600040101010101" pitchFamily="2" charset="-122"/>
                <a:ea typeface="华文楷体" panose="02010600040101010101" pitchFamily="2" charset="-122"/>
              </a:rPr>
              <a:t>函数来实现题目要求。在函数中</a:t>
            </a:r>
            <a:r>
              <a:rPr lang="zh-CN" altLang="zh-CN" dirty="0" smtClean="0">
                <a:solidFill>
                  <a:srgbClr val="0000FF"/>
                </a:solidFill>
                <a:latin typeface="华文楷体" panose="02010600040101010101" pitchFamily="2" charset="-122"/>
                <a:ea typeface="华文楷体" panose="02010600040101010101" pitchFamily="2" charset="-122"/>
              </a:rPr>
              <a:t>改变形参</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指针变量</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的值，希望能由此</a:t>
            </a:r>
            <a:r>
              <a:rPr lang="zh-CN" altLang="zh-CN" dirty="0" smtClean="0">
                <a:solidFill>
                  <a:srgbClr val="0000FF"/>
                </a:solidFill>
                <a:latin typeface="华文楷体" panose="02010600040101010101" pitchFamily="2" charset="-122"/>
                <a:ea typeface="华文楷体" panose="02010600040101010101" pitchFamily="2" charset="-122"/>
              </a:rPr>
              <a:t>改变实参</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指针变量</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的值</a:t>
            </a:r>
            <a:r>
              <a:rPr lang="zh-CN" altLang="en-US" dirty="0" smtClean="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4978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43</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417240" y="1967162"/>
            <a:ext cx="5738936" cy="4486174"/>
          </a:xfrm>
        </p:spPr>
        <p:txBody>
          <a:bodyPr/>
          <a:lstStyle/>
          <a:p>
            <a:pPr>
              <a:lnSpc>
                <a:spcPct val="150000"/>
              </a:lnSpc>
              <a:buFont typeface="Wingdings" pitchFamily="2" charset="2"/>
              <a:buNone/>
            </a:pPr>
            <a:r>
              <a:rPr lang="en-US" altLang="zh-CN" sz="2800" b="1" dirty="0" err="1" smtClean="0">
                <a:latin typeface="Times New Roman" panose="02020603050405020304" pitchFamily="18" charset="0"/>
                <a:cs typeface="Times New Roman" panose="02020603050405020304" pitchFamily="18" charset="0"/>
              </a:rPr>
              <a:t>int</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a,b</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int</a:t>
            </a:r>
            <a:r>
              <a:rPr lang="en-US" altLang="zh-CN" sz="2800" b="1" dirty="0" smtClean="0">
                <a:latin typeface="Times New Roman" panose="02020603050405020304" pitchFamily="18" charset="0"/>
                <a:cs typeface="Times New Roman" panose="02020603050405020304" pitchFamily="18" charset="0"/>
              </a:rPr>
              <a:t>*pointer_1,*pointer_2;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err="1" smtClean="0">
                <a:latin typeface="Times New Roman" panose="02020603050405020304" pitchFamily="18" charset="0"/>
                <a:cs typeface="Times New Roman" panose="02020603050405020304" pitchFamily="18" charset="0"/>
              </a:rPr>
              <a:t>scanf</a:t>
            </a:r>
            <a:r>
              <a:rPr lang="en-US" altLang="zh-CN"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d,%d”,&amp;a,&amp;b</a:t>
            </a:r>
            <a:r>
              <a:rPr lang="en-US" altLang="zh-CN" sz="2800" b="1" dirty="0" smtClean="0">
                <a:latin typeface="Times New Roman" panose="02020603050405020304" pitchFamily="18" charset="0"/>
                <a:cs typeface="Times New Roman" panose="02020603050405020304" pitchFamily="18" charset="0"/>
              </a:rPr>
              <a:t>);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smtClean="0">
                <a:latin typeface="Times New Roman" panose="02020603050405020304" pitchFamily="18" charset="0"/>
                <a:cs typeface="Times New Roman" panose="02020603050405020304" pitchFamily="18" charset="0"/>
              </a:rPr>
              <a:t>pointer_1=&amp;a;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smtClean="0">
                <a:latin typeface="Times New Roman" panose="02020603050405020304" pitchFamily="18" charset="0"/>
                <a:cs typeface="Times New Roman" panose="02020603050405020304" pitchFamily="18" charset="0"/>
              </a:rPr>
              <a:t>pointer_2=&amp;b;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smtClean="0">
                <a:latin typeface="Times New Roman" panose="02020603050405020304" pitchFamily="18" charset="0"/>
                <a:cs typeface="Times New Roman" panose="02020603050405020304" pitchFamily="18" charset="0"/>
              </a:rPr>
              <a:t>if (a&lt;b)  swap(pointer_1,pointer_2);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r>
              <a:rPr lang="en-US" altLang="zh-CN" sz="2800" b="1" dirty="0" err="1" smtClean="0">
                <a:latin typeface="Times New Roman" panose="02020603050405020304" pitchFamily="18" charset="0"/>
                <a:cs typeface="Times New Roman" panose="02020603050405020304" pitchFamily="18" charset="0"/>
              </a:rPr>
              <a:t>printf</a:t>
            </a:r>
            <a:r>
              <a:rPr lang="en-US" altLang="zh-CN" sz="2800" b="1" dirty="0" smtClean="0">
                <a:latin typeface="Times New Roman" panose="02020603050405020304" pitchFamily="18" charset="0"/>
                <a:cs typeface="Times New Roman" panose="02020603050405020304" pitchFamily="18" charset="0"/>
              </a:rPr>
              <a:t>(“max=%</a:t>
            </a:r>
            <a:r>
              <a:rPr lang="en-US" altLang="zh-CN" sz="2800" b="1" dirty="0" err="1" smtClean="0">
                <a:latin typeface="Times New Roman" panose="02020603050405020304" pitchFamily="18" charset="0"/>
                <a:cs typeface="Times New Roman" panose="02020603050405020304" pitchFamily="18" charset="0"/>
              </a:rPr>
              <a:t>d,min</a:t>
            </a:r>
            <a:r>
              <a:rPr lang="en-US" altLang="zh-CN" sz="2800" b="1" dirty="0" smtClean="0">
                <a:latin typeface="Times New Roman" panose="02020603050405020304" pitchFamily="18" charset="0"/>
                <a:cs typeface="Times New Roman" panose="02020603050405020304" pitchFamily="18" charset="0"/>
              </a:rPr>
              <a:t>=%d\n”,</a:t>
            </a:r>
            <a:r>
              <a:rPr lang="en-US" altLang="zh-CN" sz="2800" b="1" dirty="0" err="1" smtClean="0">
                <a:latin typeface="Times New Roman" panose="02020603050405020304" pitchFamily="18" charset="0"/>
                <a:cs typeface="Times New Roman" panose="02020603050405020304" pitchFamily="18" charset="0"/>
              </a:rPr>
              <a:t>a,b</a:t>
            </a:r>
            <a:r>
              <a:rPr lang="en-US" altLang="zh-CN" sz="2800" b="1" dirty="0" smtClean="0">
                <a:latin typeface="Times New Roman" panose="02020603050405020304" pitchFamily="18" charset="0"/>
                <a:cs typeface="Times New Roman" panose="02020603050405020304" pitchFamily="18" charset="0"/>
              </a:rPr>
              <a:t>); </a:t>
            </a:r>
            <a:endParaRPr lang="zh-CN" altLang="zh-CN" sz="2800" b="1"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None/>
            </a:pPr>
            <a:endParaRPr lang="zh-CN" altLang="en-US" sz="2800" b="1" dirty="0" smtClean="0">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2514" y="2852936"/>
            <a:ext cx="9286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5384112" y="408577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矩形 11"/>
          <p:cNvSpPr>
            <a:spLocks noChangeArrowheads="1"/>
          </p:cNvSpPr>
          <p:nvPr/>
        </p:nvSpPr>
        <p:spPr bwMode="auto">
          <a:xfrm>
            <a:off x="8186050" y="402862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矩形 13"/>
          <p:cNvSpPr>
            <a:spLocks noChangeArrowheads="1"/>
          </p:cNvSpPr>
          <p:nvPr/>
        </p:nvSpPr>
        <p:spPr bwMode="auto">
          <a:xfrm>
            <a:off x="3955362" y="408577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矩形 14"/>
          <p:cNvSpPr>
            <a:spLocks noChangeArrowheads="1"/>
          </p:cNvSpPr>
          <p:nvPr/>
        </p:nvSpPr>
        <p:spPr bwMode="auto">
          <a:xfrm>
            <a:off x="6757300" y="402862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TextBox 8"/>
          <p:cNvSpPr txBox="1">
            <a:spLocks noChangeArrowheads="1"/>
          </p:cNvSpPr>
          <p:nvPr/>
        </p:nvSpPr>
        <p:spPr bwMode="auto">
          <a:xfrm>
            <a:off x="5568262" y="357777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17" name="TextBox 9"/>
          <p:cNvSpPr txBox="1">
            <a:spLocks noChangeArrowheads="1"/>
          </p:cNvSpPr>
          <p:nvPr/>
        </p:nvSpPr>
        <p:spPr bwMode="auto">
          <a:xfrm>
            <a:off x="8257487" y="3444428"/>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18" name="TextBox 10"/>
          <p:cNvSpPr txBox="1">
            <a:spLocks noChangeArrowheads="1"/>
          </p:cNvSpPr>
          <p:nvPr/>
        </p:nvSpPr>
        <p:spPr bwMode="auto">
          <a:xfrm>
            <a:off x="3452124" y="3573016"/>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rPr>
              <a:t>pointer_1</a:t>
            </a:r>
            <a:endParaRPr lang="zh-CN" altLang="en-US" sz="2800" b="1" dirty="0">
              <a:solidFill>
                <a:srgbClr val="FF0000"/>
              </a:solidFill>
            </a:endParaRPr>
          </a:p>
        </p:txBody>
      </p:sp>
      <p:sp>
        <p:nvSpPr>
          <p:cNvPr id="19" name="TextBox 12"/>
          <p:cNvSpPr txBox="1">
            <a:spLocks noChangeArrowheads="1"/>
          </p:cNvSpPr>
          <p:nvPr/>
        </p:nvSpPr>
        <p:spPr bwMode="auto">
          <a:xfrm>
            <a:off x="5526987" y="4157216"/>
            <a:ext cx="5000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20" name="TextBox 13"/>
          <p:cNvSpPr txBox="1">
            <a:spLocks noChangeArrowheads="1"/>
          </p:cNvSpPr>
          <p:nvPr/>
        </p:nvSpPr>
        <p:spPr bwMode="auto">
          <a:xfrm>
            <a:off x="8328925" y="4100066"/>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21" name="TextBox 14"/>
          <p:cNvSpPr txBox="1">
            <a:spLocks noChangeArrowheads="1"/>
          </p:cNvSpPr>
          <p:nvPr/>
        </p:nvSpPr>
        <p:spPr bwMode="auto">
          <a:xfrm>
            <a:off x="3939487" y="4133403"/>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sp>
        <p:nvSpPr>
          <p:cNvPr id="22" name="TextBox 15"/>
          <p:cNvSpPr txBox="1">
            <a:spLocks noChangeArrowheads="1"/>
          </p:cNvSpPr>
          <p:nvPr/>
        </p:nvSpPr>
        <p:spPr bwMode="auto">
          <a:xfrm>
            <a:off x="6757300" y="4100066"/>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23" name="直接箭头连接符 22"/>
          <p:cNvCxnSpPr>
            <a:cxnSpLocks noChangeShapeType="1"/>
          </p:cNvCxnSpPr>
          <p:nvPr/>
        </p:nvCxnSpPr>
        <p:spPr bwMode="auto">
          <a:xfrm>
            <a:off x="7471675" y="4385816"/>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4" name="直接箭头连接符 23"/>
          <p:cNvCxnSpPr>
            <a:cxnSpLocks noChangeShapeType="1"/>
          </p:cNvCxnSpPr>
          <p:nvPr/>
        </p:nvCxnSpPr>
        <p:spPr bwMode="auto">
          <a:xfrm>
            <a:off x="4666562" y="4430266"/>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5" name="TextBox 18"/>
          <p:cNvSpPr txBox="1">
            <a:spLocks noChangeArrowheads="1"/>
          </p:cNvSpPr>
          <p:nvPr/>
        </p:nvSpPr>
        <p:spPr bwMode="auto">
          <a:xfrm>
            <a:off x="6185800" y="3528566"/>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pointer_2</a:t>
            </a:r>
            <a:endParaRPr lang="zh-CN" altLang="en-US" sz="2800" b="1">
              <a:solidFill>
                <a:srgbClr val="FF0000"/>
              </a:solidFill>
            </a:endParaRPr>
          </a:p>
        </p:txBody>
      </p:sp>
    </p:spTree>
    <p:extLst>
      <p:ext uri="{BB962C8B-B14F-4D97-AF65-F5344CB8AC3E}">
        <p14:creationId xmlns:p14="http://schemas.microsoft.com/office/powerpoint/2010/main" val="308032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par>
                                <p:cTn id="43" presetID="3" presetClass="entr" presetSubtype="1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linds(horizontal)">
                                      <p:cBhvr>
                                        <p:cTn id="45" dur="500"/>
                                        <p:tgtEl>
                                          <p:spTgt spid="23"/>
                                        </p:tgtEl>
                                      </p:cBhvr>
                                    </p:animEffect>
                                  </p:childTnLst>
                                </p:cTn>
                              </p:par>
                              <p:par>
                                <p:cTn id="46" presetID="3" presetClass="entr" presetSubtype="1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linds(horizontal)">
                                      <p:cBhvr>
                                        <p:cTn id="48" dur="500"/>
                                        <p:tgtEl>
                                          <p:spTgt spid="2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5" grpId="0" animBg="1"/>
      <p:bldP spid="16" grpId="0"/>
      <p:bldP spid="17" grpId="0"/>
      <p:bldP spid="18" grpId="0"/>
      <p:bldP spid="19" grpId="0"/>
      <p:bldP spid="20" grpId="0"/>
      <p:bldP spid="21" grpId="0"/>
      <p:bldP spid="22"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 name="内容占位符 2"/>
          <p:cNvSpPr>
            <a:spLocks noGrp="1"/>
          </p:cNvSpPr>
          <p:nvPr>
            <p:ph idx="1"/>
          </p:nvPr>
        </p:nvSpPr>
        <p:spPr>
          <a:xfrm>
            <a:off x="636289" y="2132856"/>
            <a:ext cx="7104063" cy="4143375"/>
          </a:xfrm>
        </p:spPr>
        <p:txBody>
          <a:bodyPr/>
          <a:lstStyle/>
          <a:p>
            <a:pPr>
              <a:buFont typeface="Wingdings" pitchFamily="2" charset="2"/>
              <a:buNone/>
            </a:pPr>
            <a:r>
              <a:rPr lang="en-US" altLang="zh-CN" sz="2800" dirty="0" smtClean="0"/>
              <a:t>void swap(</a:t>
            </a:r>
            <a:r>
              <a:rPr lang="en-US" altLang="zh-CN" sz="2800" dirty="0" err="1" smtClean="0"/>
              <a:t>int</a:t>
            </a:r>
            <a:r>
              <a:rPr lang="en-US" altLang="zh-CN" sz="2800" dirty="0" smtClean="0"/>
              <a:t> *p1,int *p2) </a:t>
            </a:r>
            <a:endParaRPr lang="zh-CN" altLang="zh-CN" sz="2800" dirty="0" smtClean="0"/>
          </a:p>
          <a:p>
            <a:pPr>
              <a:buFont typeface="Wingdings" pitchFamily="2" charset="2"/>
              <a:buNone/>
            </a:pPr>
            <a:r>
              <a:rPr lang="en-US" altLang="zh-CN" sz="2800" dirty="0" smtClean="0"/>
              <a:t>{ </a:t>
            </a:r>
            <a:r>
              <a:rPr lang="en-US" altLang="zh-CN" sz="2800" dirty="0" err="1" smtClean="0"/>
              <a:t>int</a:t>
            </a:r>
            <a:r>
              <a:rPr lang="en-US" altLang="zh-CN" sz="2800" dirty="0" smtClean="0"/>
              <a:t> </a:t>
            </a:r>
            <a:r>
              <a:rPr lang="zh-CN" altLang="en-US" sz="2800" dirty="0" smtClean="0"/>
              <a:t>*</a:t>
            </a:r>
            <a:r>
              <a:rPr lang="en-US" altLang="zh-CN" sz="2800" dirty="0" smtClean="0"/>
              <a:t>temp;</a:t>
            </a:r>
            <a:endParaRPr lang="zh-CN" altLang="zh-CN" sz="2800" dirty="0" smtClean="0"/>
          </a:p>
          <a:p>
            <a:pPr>
              <a:buFont typeface="Wingdings" pitchFamily="2" charset="2"/>
              <a:buNone/>
            </a:pPr>
            <a:r>
              <a:rPr lang="en-US" altLang="zh-CN" sz="2800" dirty="0" smtClean="0"/>
              <a:t>   temp=p1;     </a:t>
            </a:r>
            <a:endParaRPr lang="zh-CN" altLang="zh-CN" sz="2800" dirty="0" smtClean="0"/>
          </a:p>
          <a:p>
            <a:pPr>
              <a:buFont typeface="Wingdings" pitchFamily="2" charset="2"/>
              <a:buNone/>
            </a:pPr>
            <a:r>
              <a:rPr lang="en-US" altLang="zh-CN" sz="2800" dirty="0" smtClean="0"/>
              <a:t>   p1=p2;</a:t>
            </a:r>
            <a:endParaRPr lang="zh-CN" altLang="zh-CN" sz="2800" dirty="0" smtClean="0"/>
          </a:p>
          <a:p>
            <a:pPr>
              <a:buFont typeface="Wingdings" pitchFamily="2" charset="2"/>
              <a:buNone/>
            </a:pPr>
            <a:r>
              <a:rPr lang="en-US" altLang="zh-CN" sz="2800" dirty="0" smtClean="0"/>
              <a:t>   p2=temp;</a:t>
            </a:r>
            <a:endParaRPr lang="zh-CN" altLang="zh-CN" sz="2800" dirty="0" smtClean="0"/>
          </a:p>
          <a:p>
            <a:pPr>
              <a:buFont typeface="Wingdings" pitchFamily="2" charset="2"/>
              <a:buNone/>
            </a:pPr>
            <a:r>
              <a:rPr lang="en-US" altLang="zh-CN" sz="2800" dirty="0" smtClean="0"/>
              <a:t>}</a:t>
            </a:r>
            <a:endParaRPr lang="zh-CN" altLang="zh-CN" sz="2800" dirty="0" smtClean="0"/>
          </a:p>
          <a:p>
            <a:pPr>
              <a:lnSpc>
                <a:spcPct val="100000"/>
              </a:lnSpc>
              <a:buFont typeface="Wingdings" pitchFamily="2" charset="2"/>
              <a:buNone/>
            </a:pPr>
            <a:endParaRPr lang="zh-CN" altLang="en-US" sz="2800" dirty="0" smtClean="0"/>
          </a:p>
        </p:txBody>
      </p:sp>
      <p:sp>
        <p:nvSpPr>
          <p:cNvPr id="49" name="矩形 48"/>
          <p:cNvSpPr>
            <a:spLocks noChangeArrowheads="1"/>
          </p:cNvSpPr>
          <p:nvPr/>
        </p:nvSpPr>
        <p:spPr bwMode="auto">
          <a:xfrm>
            <a:off x="953789" y="3185760"/>
            <a:ext cx="2428875" cy="1857375"/>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 name="圆角矩形标注 52"/>
          <p:cNvSpPr>
            <a:spLocks noChangeArrowheads="1"/>
          </p:cNvSpPr>
          <p:nvPr/>
        </p:nvSpPr>
        <p:spPr bwMode="auto">
          <a:xfrm>
            <a:off x="4188320" y="3416859"/>
            <a:ext cx="2963862" cy="1143000"/>
          </a:xfrm>
          <a:prstGeom prst="wedgeRoundRectCallout">
            <a:avLst>
              <a:gd name="adj1" fmla="val -62593"/>
              <a:gd name="adj2" fmla="val 24153"/>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rPr>
              <a:t>错！！！</a:t>
            </a:r>
            <a:endParaRPr lang="en-US" altLang="zh-CN" sz="2800" b="1">
              <a:solidFill>
                <a:srgbClr val="FF0000"/>
              </a:solidFill>
            </a:endParaRPr>
          </a:p>
          <a:p>
            <a:pPr algn="ctr" eaLnBrk="1" hangingPunct="1"/>
            <a:r>
              <a:rPr lang="zh-CN" altLang="en-US" sz="2800" b="1">
                <a:solidFill>
                  <a:srgbClr val="0000CC"/>
                </a:solidFill>
              </a:rPr>
              <a:t>只交换形参指向</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44</a:t>
            </a:fld>
            <a:endParaRPr lang="en-US" altLang="zh-CN"/>
          </a:p>
        </p:txBody>
      </p:sp>
    </p:spTree>
    <p:extLst>
      <p:ext uri="{BB962C8B-B14F-4D97-AF65-F5344CB8AC3E}">
        <p14:creationId xmlns:p14="http://schemas.microsoft.com/office/powerpoint/2010/main" val="108432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45</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421382" y="1864193"/>
            <a:ext cx="7823026" cy="3259572"/>
          </a:xfrm>
        </p:spPr>
        <p:txBody>
          <a:bodyPr/>
          <a:lstStyle/>
          <a:p>
            <a:pPr>
              <a:lnSpc>
                <a:spcPct val="150000"/>
              </a:lnSpc>
            </a:pPr>
            <a:r>
              <a:rPr lang="zh-CN" altLang="en-US" sz="2800" dirty="0">
                <a:solidFill>
                  <a:srgbClr val="C00000"/>
                </a:solidFill>
                <a:latin typeface="华文楷体" panose="02010600040101010101" pitchFamily="2" charset="-122"/>
                <a:ea typeface="华文楷体" panose="02010600040101010101" pitchFamily="2" charset="-122"/>
              </a:rPr>
              <a:t>注意</a:t>
            </a:r>
            <a:r>
              <a:rPr lang="zh-CN" altLang="en-US" sz="2800" dirty="0">
                <a:latin typeface="华文楷体" panose="02010600040101010101" pitchFamily="2" charset="-122"/>
                <a:ea typeface="华文楷体" panose="02010600040101010101" pitchFamily="2" charset="-122"/>
              </a:rPr>
              <a:t>：函数的调用可以（而且只可以）得到一个返回值（即函数值），而使用指针变量作参数，可以得到多个变化了的值。如果不用指针变量是难以做到这一点的。</a:t>
            </a:r>
          </a:p>
          <a:p>
            <a:pPr>
              <a:lnSpc>
                <a:spcPct val="150000"/>
              </a:lnSpc>
            </a:pPr>
            <a:r>
              <a:rPr lang="zh-CN" altLang="en-US" sz="2800" dirty="0">
                <a:latin typeface="华文楷体" panose="02010600040101010101" pitchFamily="2" charset="-122"/>
                <a:ea typeface="华文楷体" panose="02010600040101010101" pitchFamily="2" charset="-122"/>
              </a:rPr>
              <a:t>要善于利用指针法。</a:t>
            </a:r>
          </a:p>
        </p:txBody>
      </p:sp>
    </p:spTree>
    <p:extLst>
      <p:ext uri="{BB962C8B-B14F-4D97-AF65-F5344CB8AC3E}">
        <p14:creationId xmlns:p14="http://schemas.microsoft.com/office/powerpoint/2010/main" val="329088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46</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421382" y="1864193"/>
            <a:ext cx="8318500" cy="737349"/>
          </a:xfrm>
        </p:spPr>
        <p:txBody>
          <a:bodyPr/>
          <a:lstStyle/>
          <a:p>
            <a:pPr marL="0" indent="0">
              <a:lnSpc>
                <a:spcPct val="150000"/>
              </a:lnSpc>
              <a:buNone/>
            </a:pPr>
            <a:r>
              <a:rPr lang="zh-CN" altLang="en-US" sz="2800" b="1" dirty="0">
                <a:latin typeface="华文楷体" panose="02010600040101010101" pitchFamily="2" charset="-122"/>
                <a:ea typeface="华文楷体" panose="02010600040101010101" pitchFamily="2" charset="-122"/>
              </a:rPr>
              <a:t>函数参数传指针和传数据的</a:t>
            </a:r>
            <a:r>
              <a:rPr lang="zh-CN" altLang="en-US" sz="2800" b="1" dirty="0" smtClean="0">
                <a:latin typeface="华文楷体" panose="02010600040101010101" pitchFamily="2" charset="-122"/>
                <a:ea typeface="华文楷体" panose="02010600040101010101" pitchFamily="2" charset="-122"/>
              </a:rPr>
              <a:t>区别</a:t>
            </a:r>
            <a:endParaRPr lang="zh-CN" altLang="en-US" sz="2800" b="1" dirty="0">
              <a:latin typeface="华文楷体" panose="02010600040101010101" pitchFamily="2" charset="-122"/>
              <a:ea typeface="华文楷体" panose="02010600040101010101" pitchFamily="2" charset="-122"/>
            </a:endParaRPr>
          </a:p>
        </p:txBody>
      </p:sp>
      <p:sp>
        <p:nvSpPr>
          <p:cNvPr id="3" name="矩形 2"/>
          <p:cNvSpPr/>
          <p:nvPr/>
        </p:nvSpPr>
        <p:spPr>
          <a:xfrm>
            <a:off x="434542" y="2762808"/>
            <a:ext cx="7881873" cy="3612849"/>
          </a:xfrm>
          <a:prstGeom prst="rect">
            <a:avLst/>
          </a:prstGeom>
        </p:spPr>
        <p:txBody>
          <a:bodyPr wrap="square">
            <a:spAutoFit/>
          </a:bodyPr>
          <a:lstStyle/>
          <a:p>
            <a:pPr>
              <a:lnSpc>
                <a:spcPct val="120000"/>
              </a:lnSpc>
            </a:pPr>
            <a:r>
              <a:rPr lang="zh-CN" altLang="en-US" sz="2400" dirty="0" smtClean="0">
                <a:latin typeface="华文楷体" panose="02010600040101010101" pitchFamily="2" charset="-122"/>
                <a:ea typeface="华文楷体" panose="02010600040101010101" pitchFamily="2" charset="-122"/>
              </a:rPr>
              <a:t>        如果</a:t>
            </a:r>
            <a:r>
              <a:rPr lang="zh-CN" altLang="en-US" sz="2400" dirty="0">
                <a:latin typeface="华文楷体" panose="02010600040101010101" pitchFamily="2" charset="-122"/>
                <a:ea typeface="华文楷体" panose="02010600040101010101" pitchFamily="2" charset="-122"/>
              </a:rPr>
              <a:t>希望在另外一个函数中修改本函数中变量的值，那么在调用函数时只能传递该变量的地址。如果这个变量是普通变量，那么传递它的地址就可以直接操作该变量的内存空间</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nSpc>
                <a:spcPct val="120000"/>
              </a:lnSpc>
            </a:pPr>
            <a:r>
              <a:rPr lang="zh-CN" altLang="en-US" sz="2400" dirty="0" smtClean="0">
                <a:latin typeface="华文楷体" panose="02010600040101010101" pitchFamily="2" charset="-122"/>
                <a:ea typeface="华文楷体" panose="02010600040101010101" pitchFamily="2" charset="-122"/>
              </a:rPr>
              <a:t>        那么</a:t>
            </a:r>
            <a:r>
              <a:rPr lang="zh-CN" altLang="en-US" sz="2400" dirty="0">
                <a:latin typeface="华文楷体" panose="02010600040101010101" pitchFamily="2" charset="-122"/>
                <a:ea typeface="华文楷体" panose="02010600040101010101" pitchFamily="2" charset="-122"/>
              </a:rPr>
              <a:t>，是不是要定义一个指针变量指向它然后传递这个指针变量呢？不用多此一举。比如有一个“</a:t>
            </a: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；”，如果想传递</a:t>
            </a:r>
            <a:r>
              <a:rPr lang="en-US" altLang="zh-CN" sz="2400" dirty="0" err="1">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的地址那就直接传递 </a:t>
            </a:r>
            <a:r>
              <a:rPr lang="en-US" altLang="zh-CN" sz="2400" dirty="0">
                <a:latin typeface="华文楷体" panose="02010600040101010101" pitchFamily="2" charset="-122"/>
                <a:ea typeface="华文楷体" panose="02010600040101010101" pitchFamily="2" charset="-122"/>
              </a:rPr>
              <a:t>&amp;</a:t>
            </a:r>
            <a:r>
              <a:rPr lang="en-US" altLang="zh-CN" sz="24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就行了，不用专门定义一个指针变量指向它，然后再传递这个指针变量</a:t>
            </a:r>
          </a:p>
        </p:txBody>
      </p:sp>
    </p:spTree>
    <p:extLst>
      <p:ext uri="{BB962C8B-B14F-4D97-AF65-F5344CB8AC3E}">
        <p14:creationId xmlns:p14="http://schemas.microsoft.com/office/powerpoint/2010/main" val="404071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47</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421382" y="1864193"/>
            <a:ext cx="8318500" cy="737349"/>
          </a:xfrm>
        </p:spPr>
        <p:txBody>
          <a:bodyPr/>
          <a:lstStyle/>
          <a:p>
            <a:pPr marL="0" indent="0">
              <a:lnSpc>
                <a:spcPct val="150000"/>
              </a:lnSpc>
              <a:buNone/>
            </a:pPr>
            <a:r>
              <a:rPr lang="zh-CN" altLang="en-US" sz="2800" b="1" dirty="0">
                <a:latin typeface="华文楷体" panose="02010600040101010101" pitchFamily="2" charset="-122"/>
                <a:ea typeface="华文楷体" panose="02010600040101010101" pitchFamily="2" charset="-122"/>
              </a:rPr>
              <a:t>函数参数传指针和传数据的</a:t>
            </a:r>
            <a:r>
              <a:rPr lang="zh-CN" altLang="en-US" sz="2800" b="1" dirty="0" smtClean="0">
                <a:latin typeface="华文楷体" panose="02010600040101010101" pitchFamily="2" charset="-122"/>
                <a:ea typeface="华文楷体" panose="02010600040101010101" pitchFamily="2" charset="-122"/>
              </a:rPr>
              <a:t>区别</a:t>
            </a:r>
            <a:endParaRPr lang="zh-CN" altLang="en-US" sz="2800" b="1" dirty="0">
              <a:latin typeface="华文楷体" panose="02010600040101010101" pitchFamily="2" charset="-122"/>
              <a:ea typeface="华文楷体" panose="02010600040101010101" pitchFamily="2" charset="-122"/>
            </a:endParaRPr>
          </a:p>
        </p:txBody>
      </p:sp>
      <p:sp>
        <p:nvSpPr>
          <p:cNvPr id="3" name="矩形 2"/>
          <p:cNvSpPr/>
          <p:nvPr/>
        </p:nvSpPr>
        <p:spPr>
          <a:xfrm>
            <a:off x="434542" y="2762808"/>
            <a:ext cx="7881873" cy="3612849"/>
          </a:xfrm>
          <a:prstGeom prst="rect">
            <a:avLst/>
          </a:prstGeom>
        </p:spPr>
        <p:txBody>
          <a:bodyPr wrap="square">
            <a:spAutoFit/>
          </a:bodyPr>
          <a:lstStyle/>
          <a:p>
            <a:pPr>
              <a:lnSpc>
                <a:spcPct val="120000"/>
              </a:lnSpc>
            </a:pPr>
            <a:r>
              <a:rPr lang="zh-CN" altLang="en-US" sz="2400" dirty="0" smtClean="0">
                <a:latin typeface="华文楷体" panose="02010600040101010101" pitchFamily="2" charset="-122"/>
                <a:ea typeface="华文楷体" panose="02010600040101010101" pitchFamily="2" charset="-122"/>
              </a:rPr>
              <a:t>       此外</a:t>
            </a:r>
            <a:r>
              <a:rPr lang="zh-CN" altLang="en-US" sz="2400" dirty="0">
                <a:latin typeface="华文楷体" panose="02010600040101010101" pitchFamily="2" charset="-122"/>
                <a:ea typeface="华文楷体" panose="02010600040101010101" pitchFamily="2" charset="-122"/>
              </a:rPr>
              <a:t>，传指针和传数据相比还有一个好处就是节约内存</a:t>
            </a:r>
            <a:r>
              <a:rPr lang="zh-CN" altLang="en-US" sz="2400" dirty="0" smtClean="0">
                <a:latin typeface="华文楷体" panose="02010600040101010101" pitchFamily="2" charset="-122"/>
                <a:ea typeface="华文楷体" panose="02010600040101010101" pitchFamily="2" charset="-122"/>
              </a:rPr>
              <a:t>。传</a:t>
            </a:r>
            <a:r>
              <a:rPr lang="zh-CN" altLang="en-US" sz="2400" dirty="0">
                <a:latin typeface="华文楷体" panose="02010600040101010101" pitchFamily="2" charset="-122"/>
                <a:ea typeface="华文楷体" panose="02010600040101010101" pitchFamily="2" charset="-122"/>
              </a:rPr>
              <a:t>数据拷贝的是内存单元的数据，如果数据很多的话拷贝过来都要为它们分配内存。而传指针的话只需要传递 </a:t>
            </a:r>
            <a:r>
              <a:rPr lang="en-US" altLang="zh-CN"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字节的地址就行了。而且传数据非常消耗效率，为形参分配内存需要时间，拷贝需要时间，最后结束了返回还是需要时间。前面说过，</a:t>
            </a:r>
            <a:r>
              <a:rPr lang="en-US" altLang="zh-CN" sz="2400" dirty="0">
                <a:latin typeface="华文楷体" panose="02010600040101010101" pitchFamily="2" charset="-122"/>
                <a:ea typeface="华文楷体" panose="02010600040101010101" pitchFamily="2" charset="-122"/>
              </a:rPr>
              <a:t>return </a:t>
            </a:r>
            <a:r>
              <a:rPr lang="zh-CN" altLang="en-US" sz="2400" dirty="0">
                <a:latin typeface="华文楷体" panose="02010600040101010101" pitchFamily="2" charset="-122"/>
                <a:ea typeface="华文楷体" panose="02010600040101010101" pitchFamily="2" charset="-122"/>
              </a:rPr>
              <a:t>时系统会先自动创建一个临时变量来存放返回的值。所以传数据时很消耗效率，而传指针就是为了提高效率。</a:t>
            </a:r>
          </a:p>
        </p:txBody>
      </p:sp>
    </p:spTree>
    <p:extLst>
      <p:ext uri="{BB962C8B-B14F-4D97-AF65-F5344CB8AC3E}">
        <p14:creationId xmlns:p14="http://schemas.microsoft.com/office/powerpoint/2010/main" val="237500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48</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421382" y="1864193"/>
            <a:ext cx="8318500" cy="737349"/>
          </a:xfrm>
        </p:spPr>
        <p:txBody>
          <a:bodyPr/>
          <a:lstStyle/>
          <a:p>
            <a:pPr marL="0" indent="0">
              <a:lnSpc>
                <a:spcPct val="150000"/>
              </a:lnSpc>
              <a:buNone/>
            </a:pPr>
            <a:r>
              <a:rPr lang="zh-CN" altLang="en-US" sz="2800" b="1" dirty="0">
                <a:latin typeface="华文楷体" panose="02010600040101010101" pitchFamily="2" charset="-122"/>
                <a:ea typeface="华文楷体" panose="02010600040101010101" pitchFamily="2" charset="-122"/>
              </a:rPr>
              <a:t>函数参数传指针和传数据的</a:t>
            </a:r>
            <a:r>
              <a:rPr lang="zh-CN" altLang="en-US" sz="2800" b="1" dirty="0" smtClean="0">
                <a:latin typeface="华文楷体" panose="02010600040101010101" pitchFamily="2" charset="-122"/>
                <a:ea typeface="华文楷体" panose="02010600040101010101" pitchFamily="2" charset="-122"/>
              </a:rPr>
              <a:t>区别</a:t>
            </a:r>
            <a:endParaRPr lang="zh-CN" altLang="en-US" sz="2800" b="1" dirty="0">
              <a:latin typeface="华文楷体" panose="02010600040101010101" pitchFamily="2" charset="-122"/>
              <a:ea typeface="华文楷体" panose="02010600040101010101" pitchFamily="2" charset="-122"/>
            </a:endParaRPr>
          </a:p>
        </p:txBody>
      </p:sp>
      <p:sp>
        <p:nvSpPr>
          <p:cNvPr id="3" name="矩形 2"/>
          <p:cNvSpPr/>
          <p:nvPr/>
        </p:nvSpPr>
        <p:spPr>
          <a:xfrm>
            <a:off x="434542" y="2762808"/>
            <a:ext cx="7881873" cy="3612849"/>
          </a:xfrm>
          <a:prstGeom prst="rect">
            <a:avLst/>
          </a:prstGeom>
        </p:spPr>
        <p:txBody>
          <a:bodyPr wrap="square">
            <a:spAutoFit/>
          </a:bodyPr>
          <a:lstStyle/>
          <a:p>
            <a:pPr>
              <a:lnSpc>
                <a:spcPct val="120000"/>
              </a:lnSpc>
            </a:pPr>
            <a:r>
              <a:rPr lang="zh-CN" altLang="en-US" sz="2400" dirty="0" smtClean="0">
                <a:latin typeface="华文楷体" panose="02010600040101010101" pitchFamily="2" charset="-122"/>
                <a:ea typeface="华文楷体" panose="02010600040101010101" pitchFamily="2" charset="-122"/>
              </a:rPr>
              <a:t>        事实上</a:t>
            </a:r>
            <a:r>
              <a:rPr lang="zh-CN" altLang="en-US" sz="2400" dirty="0">
                <a:latin typeface="华文楷体" panose="02010600040101010101" pitchFamily="2" charset="-122"/>
                <a:ea typeface="华文楷体" panose="02010600040101010101" pitchFamily="2" charset="-122"/>
              </a:rPr>
              <a:t>，在实际编程中我们都是传递指针！往往只有满足下面这两个条件的时候我们才会直接传递数据而不是传递指针，而且这两个条件缺一不可：</a:t>
            </a:r>
          </a:p>
          <a:p>
            <a:pPr marL="342900" indent="-342900">
              <a:lnSpc>
                <a:spcPct val="120000"/>
              </a:lnSpc>
              <a:buFont typeface="Arial" panose="020B0604020202020204" pitchFamily="34" charset="0"/>
              <a:buChar char="•"/>
            </a:pPr>
            <a:r>
              <a:rPr lang="zh-CN" altLang="en-US" sz="2400" dirty="0">
                <a:solidFill>
                  <a:srgbClr val="0000FF"/>
                </a:solidFill>
                <a:latin typeface="华文楷体" panose="02010600040101010101" pitchFamily="2" charset="-122"/>
                <a:ea typeface="华文楷体" panose="02010600040101010101" pitchFamily="2" charset="-122"/>
              </a:rPr>
              <a:t>数据很小，比如就一个 </a:t>
            </a:r>
            <a:r>
              <a:rPr lang="en-US" altLang="zh-CN" sz="2400" dirty="0" err="1">
                <a:solidFill>
                  <a:srgbClr val="0000FF"/>
                </a:solidFill>
                <a:latin typeface="华文楷体" panose="02010600040101010101" pitchFamily="2" charset="-122"/>
                <a:ea typeface="华文楷体" panose="02010600040101010101" pitchFamily="2" charset="-122"/>
              </a:rPr>
              <a:t>int</a:t>
            </a:r>
            <a:r>
              <a:rPr lang="en-US" altLang="zh-CN" sz="2400" dirty="0">
                <a:solidFill>
                  <a:srgbClr val="0000FF"/>
                </a:solidFill>
                <a:latin typeface="华文楷体" panose="02010600040101010101" pitchFamily="2" charset="-122"/>
                <a:ea typeface="华文楷体" panose="02010600040101010101" pitchFamily="2" charset="-122"/>
              </a:rPr>
              <a:t> </a:t>
            </a:r>
            <a:r>
              <a:rPr lang="zh-CN" altLang="en-US" sz="2400" dirty="0">
                <a:solidFill>
                  <a:srgbClr val="0000FF"/>
                </a:solidFill>
                <a:latin typeface="华文楷体" panose="02010600040101010101" pitchFamily="2" charset="-122"/>
                <a:ea typeface="华文楷体" panose="02010600040101010101" pitchFamily="2" charset="-122"/>
              </a:rPr>
              <a:t>型变量。</a:t>
            </a:r>
          </a:p>
          <a:p>
            <a:pPr marL="342900" indent="-342900">
              <a:lnSpc>
                <a:spcPct val="120000"/>
              </a:lnSpc>
              <a:buFont typeface="Arial" panose="020B0604020202020204" pitchFamily="34" charset="0"/>
              <a:buChar char="•"/>
            </a:pPr>
            <a:r>
              <a:rPr lang="zh-CN" altLang="en-US" sz="2400" dirty="0">
                <a:solidFill>
                  <a:srgbClr val="0000FF"/>
                </a:solidFill>
                <a:latin typeface="华文楷体" panose="02010600040101010101" pitchFamily="2" charset="-122"/>
                <a:ea typeface="华文楷体" panose="02010600040101010101" pitchFamily="2" charset="-122"/>
              </a:rPr>
              <a:t>不需要改变它的值，只是使用它的值。</a:t>
            </a:r>
          </a:p>
          <a:p>
            <a:pPr>
              <a:lnSpc>
                <a:spcPct val="120000"/>
              </a:lnSpc>
            </a:pPr>
            <a:endParaRPr lang="zh-CN" altLang="en-US" sz="2400" dirty="0">
              <a:latin typeface="华文楷体" panose="02010600040101010101" pitchFamily="2" charset="-122"/>
              <a:ea typeface="华文楷体" panose="02010600040101010101" pitchFamily="2" charset="-122"/>
            </a:endParaRPr>
          </a:p>
          <a:p>
            <a:pPr>
              <a:lnSpc>
                <a:spcPct val="120000"/>
              </a:lnSpc>
            </a:pPr>
            <a:r>
              <a:rPr lang="zh-CN" altLang="en-US" sz="2400" dirty="0" smtClean="0">
                <a:latin typeface="华文楷体" panose="02010600040101010101" pitchFamily="2" charset="-122"/>
                <a:ea typeface="华文楷体" panose="02010600040101010101" pitchFamily="2" charset="-122"/>
              </a:rPr>
              <a:t>       此时</a:t>
            </a:r>
            <a:r>
              <a:rPr lang="zh-CN" altLang="en-US" sz="2400" dirty="0">
                <a:latin typeface="华文楷体" panose="02010600040101010101" pitchFamily="2" charset="-122"/>
                <a:ea typeface="华文楷体" panose="02010600040101010101" pitchFamily="2" charset="-122"/>
              </a:rPr>
              <a:t>不是不能用指针，当然也可以用指针，只是没有必要。</a:t>
            </a:r>
          </a:p>
        </p:txBody>
      </p:sp>
    </p:spTree>
    <p:extLst>
      <p:ext uri="{BB962C8B-B14F-4D97-AF65-F5344CB8AC3E}">
        <p14:creationId xmlns:p14="http://schemas.microsoft.com/office/powerpoint/2010/main" val="176221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49</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内容占位符 2"/>
          <p:cNvSpPr>
            <a:spLocks noGrp="1"/>
          </p:cNvSpPr>
          <p:nvPr>
            <p:ph idx="1"/>
          </p:nvPr>
        </p:nvSpPr>
        <p:spPr>
          <a:xfrm>
            <a:off x="421382" y="1864193"/>
            <a:ext cx="7823026" cy="3259572"/>
          </a:xfrm>
        </p:spPr>
        <p:txBody>
          <a:bodyPr/>
          <a:lstStyle/>
          <a:p>
            <a:pPr marL="0" indent="0">
              <a:lnSpc>
                <a:spcPct val="150000"/>
              </a:lnSpc>
              <a:buNone/>
            </a:pPr>
            <a:r>
              <a:rPr lang="zh-CN" altLang="en-US" sz="2800" dirty="0">
                <a:solidFill>
                  <a:srgbClr val="C00000"/>
                </a:solidFill>
                <a:latin typeface="华文楷体" panose="02010600040101010101" pitchFamily="2" charset="-122"/>
                <a:ea typeface="华文楷体" panose="02010600040101010101" pitchFamily="2" charset="-122"/>
              </a:rPr>
              <a:t> </a:t>
            </a:r>
            <a:r>
              <a:rPr lang="zh-CN" altLang="en-US" sz="2800" dirty="0" smtClean="0">
                <a:solidFill>
                  <a:srgbClr val="C00000"/>
                </a:solidFill>
                <a:latin typeface="华文楷体" panose="02010600040101010101" pitchFamily="2" charset="-122"/>
                <a:ea typeface="华文楷体" panose="02010600040101010101" pitchFamily="2" charset="-122"/>
              </a:rPr>
              <a:t>例</a:t>
            </a:r>
            <a:r>
              <a:rPr lang="en-US" altLang="zh-CN" sz="2800" dirty="0" smtClean="0">
                <a:solidFill>
                  <a:srgbClr val="C00000"/>
                </a:solidFill>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输入</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个整数</a:t>
            </a:r>
            <a:r>
              <a:rPr lang="en-US" altLang="zh-CN" sz="2800" dirty="0" err="1">
                <a:latin typeface="华文楷体" panose="02010600040101010101" pitchFamily="2" charset="-122"/>
                <a:ea typeface="华文楷体" panose="02010600040101010101" pitchFamily="2" charset="-122"/>
              </a:rPr>
              <a:t>a,b,c</a:t>
            </a:r>
            <a:r>
              <a:rPr lang="zh-CN" altLang="en-US" sz="2800" dirty="0">
                <a:latin typeface="华文楷体" panose="02010600040101010101" pitchFamily="2" charset="-122"/>
                <a:ea typeface="华文楷体" panose="02010600040101010101" pitchFamily="2" charset="-122"/>
              </a:rPr>
              <a:t>，要求按由大到小的顺序将它们输出。用函数实现。</a:t>
            </a:r>
          </a:p>
          <a:p>
            <a:pPr marL="0" indent="0">
              <a:lnSpc>
                <a:spcPct val="150000"/>
              </a:lnSpc>
              <a:buNone/>
            </a:pPr>
            <a:r>
              <a:rPr lang="zh-CN" altLang="en-US" sz="2800" dirty="0">
                <a:solidFill>
                  <a:srgbClr val="C00000"/>
                </a:solidFill>
                <a:latin typeface="华文楷体" panose="02010600040101010101" pitchFamily="2" charset="-122"/>
                <a:ea typeface="华文楷体" panose="02010600040101010101" pitchFamily="2" charset="-122"/>
              </a:rPr>
              <a:t>解题思路</a:t>
            </a:r>
            <a:r>
              <a:rPr lang="zh-CN" altLang="en-US" sz="2800" dirty="0" smtClean="0">
                <a:solidFill>
                  <a:srgbClr val="C00000"/>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采用指针作为参数的</a:t>
            </a:r>
            <a:r>
              <a:rPr lang="zh-CN" altLang="en-US" sz="2800" dirty="0">
                <a:latin typeface="华文楷体" panose="02010600040101010101" pitchFamily="2" charset="-122"/>
                <a:ea typeface="华文楷体" panose="02010600040101010101" pitchFamily="2" charset="-122"/>
              </a:rPr>
              <a:t>方法在函数中改变这</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个变量的值。用</a:t>
            </a:r>
            <a:r>
              <a:rPr lang="en-US" altLang="zh-CN" sz="2800" dirty="0">
                <a:latin typeface="华文楷体" panose="02010600040101010101" pitchFamily="2" charset="-122"/>
                <a:ea typeface="华文楷体" panose="02010600040101010101" pitchFamily="2" charset="-122"/>
              </a:rPr>
              <a:t>swap</a:t>
            </a:r>
            <a:r>
              <a:rPr lang="zh-CN" altLang="en-US" sz="2800" dirty="0">
                <a:latin typeface="华文楷体" panose="02010600040101010101" pitchFamily="2" charset="-122"/>
                <a:ea typeface="华文楷体" panose="02010600040101010101" pitchFamily="2" charset="-122"/>
              </a:rPr>
              <a:t>函数交换两个变量的值，用</a:t>
            </a:r>
            <a:r>
              <a:rPr lang="en-US" altLang="zh-CN" sz="2800" dirty="0">
                <a:latin typeface="华文楷体" panose="02010600040101010101" pitchFamily="2" charset="-122"/>
                <a:ea typeface="华文楷体" panose="02010600040101010101" pitchFamily="2" charset="-122"/>
              </a:rPr>
              <a:t>exchange</a:t>
            </a:r>
            <a:r>
              <a:rPr lang="zh-CN" altLang="en-US" sz="2800" dirty="0">
                <a:latin typeface="华文楷体" panose="02010600040101010101" pitchFamily="2" charset="-122"/>
                <a:ea typeface="华文楷体" panose="02010600040101010101" pitchFamily="2" charset="-122"/>
              </a:rPr>
              <a:t>函数改变这</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个变量的</a:t>
            </a:r>
            <a:r>
              <a:rPr lang="zh-CN" altLang="en-US" sz="2800" dirty="0" smtClean="0">
                <a:latin typeface="华文楷体" panose="02010600040101010101" pitchFamily="2" charset="-122"/>
                <a:ea typeface="华文楷体" panose="02010600040101010101" pitchFamily="2" charset="-122"/>
              </a:rPr>
              <a:t>值。</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2986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
        <p:nvSpPr>
          <p:cNvPr id="7" name="Rectangle 3"/>
          <p:cNvSpPr txBox="1">
            <a:spLocks noChangeArrowheads="1"/>
          </p:cNvSpPr>
          <p:nvPr/>
        </p:nvSpPr>
        <p:spPr bwMode="auto">
          <a:xfrm>
            <a:off x="683568" y="1722531"/>
            <a:ext cx="7776864" cy="473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zh-CN" altLang="zh-CN" dirty="0" smtClean="0">
                <a:latin typeface="华文楷体" panose="02010600040101010101" pitchFamily="2" charset="-122"/>
                <a:ea typeface="华文楷体" panose="02010600040101010101" pitchFamily="2" charset="-122"/>
              </a:rPr>
              <a:t>务必弄清楚存储单元的</a:t>
            </a:r>
            <a:r>
              <a:rPr lang="zh-CN" altLang="zh-CN" dirty="0" smtClean="0">
                <a:solidFill>
                  <a:srgbClr val="9D138D"/>
                </a:solidFill>
                <a:latin typeface="华文楷体" panose="02010600040101010101" pitchFamily="2" charset="-122"/>
                <a:ea typeface="华文楷体" panose="02010600040101010101" pitchFamily="2" charset="-122"/>
              </a:rPr>
              <a:t>地址</a:t>
            </a:r>
            <a:r>
              <a:rPr lang="zh-CN" altLang="zh-CN" dirty="0" smtClean="0">
                <a:latin typeface="华文楷体" panose="02010600040101010101" pitchFamily="2" charset="-122"/>
                <a:ea typeface="华文楷体" panose="02010600040101010101" pitchFamily="2" charset="-122"/>
              </a:rPr>
              <a:t>和存储单元的</a:t>
            </a:r>
            <a:r>
              <a:rPr lang="zh-CN" altLang="zh-CN" dirty="0" smtClean="0">
                <a:solidFill>
                  <a:srgbClr val="9D138D"/>
                </a:solidFill>
                <a:latin typeface="华文楷体" panose="02010600040101010101" pitchFamily="2" charset="-122"/>
                <a:ea typeface="华文楷体" panose="02010600040101010101" pitchFamily="2" charset="-122"/>
              </a:rPr>
              <a:t>内容</a:t>
            </a:r>
            <a:r>
              <a:rPr lang="zh-CN" altLang="zh-CN" dirty="0" smtClean="0">
                <a:latin typeface="华文楷体" panose="02010600040101010101" pitchFamily="2" charset="-122"/>
                <a:ea typeface="华文楷体" panose="02010600040101010101" pitchFamily="2" charset="-122"/>
              </a:rPr>
              <a:t>这两个概念的</a:t>
            </a:r>
            <a:r>
              <a:rPr lang="zh-CN" altLang="zh-CN" dirty="0" smtClean="0">
                <a:latin typeface="华文楷体" panose="02010600040101010101" pitchFamily="2" charset="-122"/>
                <a:ea typeface="华文楷体" panose="02010600040101010101" pitchFamily="2" charset="-122"/>
              </a:rPr>
              <a:t>区别</a:t>
            </a:r>
            <a:r>
              <a:rPr lang="zh-CN" altLang="en-US" dirty="0">
                <a:latin typeface="华文楷体" panose="02010600040101010101" pitchFamily="2" charset="-122"/>
                <a:ea typeface="华文楷体" panose="02010600040101010101" pitchFamily="2" charset="-122"/>
              </a:rPr>
              <a:t>，即“房间号”和“房间内所住客人”的区别。在程序中一般是通过变量名来对内存单元进行存取操作的。其实程序经过编译以后已经将变量名转换为变量的地址，对变量值的存取都是通过地址进行的。这种按变量地址存取变量的方式称为</a:t>
            </a:r>
            <a:r>
              <a:rPr lang="zh-CN" altLang="en-US" dirty="0">
                <a:solidFill>
                  <a:srgbClr val="0000FF"/>
                </a:solidFill>
                <a:latin typeface="华文楷体" panose="02010600040101010101" pitchFamily="2" charset="-122"/>
                <a:ea typeface="华文楷体" panose="02010600040101010101" pitchFamily="2" charset="-122"/>
              </a:rPr>
              <a:t>直接访问</a:t>
            </a:r>
            <a:r>
              <a:rPr lang="zh-CN" altLang="en-US" dirty="0" smtClean="0">
                <a:solidFill>
                  <a:srgbClr val="0000FF"/>
                </a:solidFill>
                <a:latin typeface="华文楷体" panose="02010600040101010101" pitchFamily="2" charset="-122"/>
                <a:ea typeface="华文楷体" panose="02010600040101010101" pitchFamily="2" charset="-122"/>
              </a:rPr>
              <a:t>方式</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3434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50</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内容占位符 2"/>
          <p:cNvSpPr txBox="1">
            <a:spLocks/>
          </p:cNvSpPr>
          <p:nvPr/>
        </p:nvSpPr>
        <p:spPr bwMode="auto">
          <a:xfrm>
            <a:off x="572853" y="1844824"/>
            <a:ext cx="5437807"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z="2800" dirty="0" err="1" smtClean="0"/>
              <a:t>int</a:t>
            </a:r>
            <a:r>
              <a:rPr lang="en-US" altLang="zh-CN" sz="2800" dirty="0" smtClean="0"/>
              <a:t> main()</a:t>
            </a:r>
            <a:endParaRPr lang="zh-CN" altLang="zh-CN" sz="2800" dirty="0" smtClean="0"/>
          </a:p>
          <a:p>
            <a:pPr>
              <a:buFont typeface="Wingdings" pitchFamily="2" charset="2"/>
              <a:buNone/>
            </a:pPr>
            <a:r>
              <a:rPr lang="en-US" altLang="zh-CN" sz="2800" dirty="0" smtClean="0"/>
              <a:t>{ </a:t>
            </a:r>
            <a:endParaRPr lang="zh-CN" altLang="zh-CN" sz="2800" dirty="0" smtClean="0"/>
          </a:p>
          <a:p>
            <a:pPr>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a,b,c</a:t>
            </a:r>
            <a:r>
              <a:rPr lang="en-US" altLang="zh-CN" sz="2800" dirty="0" smtClean="0"/>
              <a:t>,*p1,*p2,*p3;</a:t>
            </a:r>
            <a:endParaRPr lang="zh-CN" altLang="zh-CN" sz="2800" dirty="0" smtClean="0"/>
          </a:p>
          <a:p>
            <a:pPr>
              <a:buFont typeface="Wingdings" pitchFamily="2" charset="2"/>
              <a:buNone/>
            </a:pPr>
            <a:r>
              <a:rPr lang="en-US" altLang="zh-CN" sz="2800" dirty="0" smtClean="0"/>
              <a:t>   </a:t>
            </a:r>
            <a:r>
              <a:rPr lang="en-US" altLang="zh-CN" sz="2800" dirty="0" err="1" smtClean="0"/>
              <a:t>scanf</a:t>
            </a:r>
            <a:r>
              <a:rPr lang="en-US" altLang="zh-CN" sz="2800" dirty="0" smtClean="0"/>
              <a:t>("%</a:t>
            </a:r>
            <a:r>
              <a:rPr lang="en-US" altLang="zh-CN" sz="2800" dirty="0" err="1" smtClean="0"/>
              <a:t>d,%d,%d",&amp;a,&amp;b,&amp;c</a:t>
            </a:r>
            <a:r>
              <a:rPr lang="en-US" altLang="zh-CN" sz="2800" dirty="0" smtClean="0"/>
              <a:t>);</a:t>
            </a:r>
            <a:endParaRPr lang="zh-CN" altLang="zh-CN" sz="2800" dirty="0" smtClean="0"/>
          </a:p>
          <a:p>
            <a:pPr>
              <a:buFont typeface="Wingdings" pitchFamily="2" charset="2"/>
              <a:buNone/>
            </a:pPr>
            <a:r>
              <a:rPr lang="en-US" altLang="zh-CN" sz="2800" dirty="0" smtClean="0"/>
              <a:t>   p1=&amp;a;p2=&amp;b;p3=&amp;c;</a:t>
            </a:r>
            <a:endParaRPr lang="zh-CN" altLang="zh-CN" sz="2800" dirty="0" smtClean="0"/>
          </a:p>
          <a:p>
            <a:pPr>
              <a:buFont typeface="Wingdings" pitchFamily="2" charset="2"/>
              <a:buNone/>
            </a:pPr>
            <a:r>
              <a:rPr lang="en-US" altLang="zh-CN" sz="2800" dirty="0" smtClean="0"/>
              <a:t>   exchange(p1,p2,p3);</a:t>
            </a:r>
            <a:endParaRPr lang="zh-CN" altLang="zh-CN" sz="2800" dirty="0" smtClean="0"/>
          </a:p>
          <a:p>
            <a:pPr>
              <a:buFont typeface="Wingdings" pitchFamily="2" charset="2"/>
              <a:buNone/>
            </a:pPr>
            <a:r>
              <a:rPr lang="en-US" altLang="zh-CN" sz="2800" dirty="0" smtClean="0"/>
              <a:t>   </a:t>
            </a:r>
            <a:r>
              <a:rPr lang="en-US" altLang="zh-CN" sz="2800" dirty="0" err="1" smtClean="0"/>
              <a:t>printf</a:t>
            </a:r>
            <a:r>
              <a:rPr lang="en-US" altLang="zh-CN" sz="2800" dirty="0" smtClean="0"/>
              <a:t>(“%</a:t>
            </a:r>
            <a:r>
              <a:rPr lang="en-US" altLang="zh-CN" sz="2800" dirty="0" err="1" smtClean="0"/>
              <a:t>d,%d,%d</a:t>
            </a:r>
            <a:r>
              <a:rPr lang="en-US" altLang="zh-CN" sz="2800" dirty="0" smtClean="0"/>
              <a:t>\n",</a:t>
            </a:r>
            <a:r>
              <a:rPr lang="en-US" altLang="zh-CN" sz="2800" dirty="0" err="1" smtClean="0"/>
              <a:t>a,b,c</a:t>
            </a:r>
            <a:r>
              <a:rPr lang="en-US" altLang="zh-CN" sz="2800" dirty="0" smtClean="0"/>
              <a:t>);</a:t>
            </a:r>
            <a:endParaRPr lang="zh-CN" altLang="zh-CN" sz="2800" dirty="0" smtClean="0"/>
          </a:p>
          <a:p>
            <a:pPr>
              <a:buFont typeface="Wingdings" pitchFamily="2" charset="2"/>
              <a:buNone/>
            </a:pPr>
            <a:r>
              <a:rPr lang="en-US" altLang="zh-CN" sz="2800" dirty="0" smtClean="0"/>
              <a:t>   return 0;</a:t>
            </a:r>
            <a:endParaRPr lang="zh-CN" altLang="zh-CN" sz="2800" dirty="0" smtClean="0"/>
          </a:p>
          <a:p>
            <a:pPr>
              <a:buFont typeface="Wingdings" pitchFamily="2" charset="2"/>
              <a:buNone/>
            </a:pPr>
            <a:r>
              <a:rPr lang="en-US" altLang="zh-CN" sz="2800" dirty="0" smtClean="0"/>
              <a:t>}</a:t>
            </a:r>
            <a:endParaRPr lang="zh-CN" altLang="zh-CN" sz="2800" dirty="0" smtClean="0"/>
          </a:p>
          <a:p>
            <a:pPr>
              <a:buFont typeface="Wingdings" pitchFamily="2" charset="2"/>
              <a:buNone/>
            </a:pPr>
            <a:endParaRPr lang="zh-CN" altLang="en-US" sz="2800" dirty="0" smtClean="0"/>
          </a:p>
        </p:txBody>
      </p:sp>
      <p:sp>
        <p:nvSpPr>
          <p:cNvPr id="9" name="圆角矩形标注 8"/>
          <p:cNvSpPr>
            <a:spLocks noChangeArrowheads="1"/>
          </p:cNvSpPr>
          <p:nvPr/>
        </p:nvSpPr>
        <p:spPr bwMode="auto">
          <a:xfrm>
            <a:off x="5436096" y="3925503"/>
            <a:ext cx="3071812" cy="1143000"/>
          </a:xfrm>
          <a:prstGeom prst="wedgeRoundRectCallout">
            <a:avLst>
              <a:gd name="adj1" fmla="val -78875"/>
              <a:gd name="adj2" fmla="val 2301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调用结束后不会改变指针的指向</a:t>
            </a:r>
          </a:p>
        </p:txBody>
      </p:sp>
    </p:spTree>
    <p:extLst>
      <p:ext uri="{BB962C8B-B14F-4D97-AF65-F5344CB8AC3E}">
        <p14:creationId xmlns:p14="http://schemas.microsoft.com/office/powerpoint/2010/main" val="313044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指针变量作为函数参数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51</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内容占位符 2"/>
          <p:cNvSpPr>
            <a:spLocks noGrp="1"/>
          </p:cNvSpPr>
          <p:nvPr>
            <p:ph idx="1"/>
          </p:nvPr>
        </p:nvSpPr>
        <p:spPr>
          <a:xfrm>
            <a:off x="611560" y="1839733"/>
            <a:ext cx="6135960" cy="4765087"/>
          </a:xfrm>
        </p:spPr>
        <p:txBody>
          <a:bodyPr/>
          <a:lstStyle/>
          <a:p>
            <a:pPr>
              <a:lnSpc>
                <a:spcPct val="10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void exchange(</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*q1,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*q2,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*q3){</a:t>
            </a:r>
          </a:p>
          <a:p>
            <a:pPr>
              <a:lnSpc>
                <a:spcPct val="10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if(*q1&lt;*q2) swap(q1,q2);   </a:t>
            </a:r>
            <a:endParaRPr lang="zh-CN" altLang="zh-CN" sz="280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if(*q1&lt;*q3) swap(q1,q3);   </a:t>
            </a:r>
            <a:endParaRPr lang="zh-CN" altLang="zh-CN" sz="280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if(*q2&lt;*q3) swap(q2,q3);   </a:t>
            </a:r>
            <a:endParaRPr lang="zh-CN" altLang="zh-CN" sz="280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a:t>
            </a:r>
            <a:endParaRPr lang="zh-CN" altLang="zh-CN" sz="280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void swap(</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*pt1,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*pt2){</a:t>
            </a:r>
          </a:p>
          <a:p>
            <a:pPr>
              <a:lnSpc>
                <a:spcPct val="100000"/>
              </a:lnSpc>
              <a:buFont typeface="Wingdings" pitchFamily="2" charset="2"/>
              <a:buNone/>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int</a:t>
            </a:r>
            <a:r>
              <a:rPr lang="en-US" altLang="zh-CN" sz="2800" dirty="0" smtClean="0">
                <a:latin typeface="Times New Roman" panose="02020603050405020304" pitchFamily="18" charset="0"/>
                <a:cs typeface="Times New Roman" panose="02020603050405020304" pitchFamily="18" charset="0"/>
              </a:rPr>
              <a:t> temp;</a:t>
            </a:r>
            <a:endParaRPr lang="zh-CN" altLang="zh-CN" sz="280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temp=*pt1;   *pt1=*pt2;  *pt2=temp;</a:t>
            </a:r>
            <a:endParaRPr lang="zh-CN" altLang="zh-CN" sz="2800" dirty="0" smtClean="0">
              <a:latin typeface="Times New Roman" panose="02020603050405020304" pitchFamily="18" charset="0"/>
              <a:cs typeface="Times New Roman" panose="02020603050405020304" pitchFamily="18" charset="0"/>
            </a:endParaRPr>
          </a:p>
          <a:p>
            <a:pPr>
              <a:lnSpc>
                <a:spcPct val="100000"/>
              </a:lnSpc>
              <a:buFont typeface="Wingdings" pitchFamily="2" charset="2"/>
              <a:buNone/>
            </a:pPr>
            <a:r>
              <a:rPr lang="en-US" altLang="zh-CN" sz="2800" dirty="0" smtClean="0">
                <a:latin typeface="Times New Roman" panose="02020603050405020304" pitchFamily="18" charset="0"/>
                <a:cs typeface="Times New Roman" panose="02020603050405020304" pitchFamily="18" charset="0"/>
              </a:rPr>
              <a:t> }   </a:t>
            </a:r>
            <a:endParaRPr lang="zh-CN" altLang="zh-C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79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a:t>
            </a:fld>
            <a:endParaRPr lang="en-US" altLang="zh-CN"/>
          </a:p>
        </p:txBody>
      </p:sp>
      <p:sp>
        <p:nvSpPr>
          <p:cNvPr id="6" name="Rectangle 3"/>
          <p:cNvSpPr txBox="1">
            <a:spLocks noChangeArrowheads="1"/>
          </p:cNvSpPr>
          <p:nvPr/>
        </p:nvSpPr>
        <p:spPr bwMode="auto">
          <a:xfrm>
            <a:off x="755576" y="1865405"/>
            <a:ext cx="3571875" cy="785812"/>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mn-lt"/>
                <a:ea typeface="+mn-ea"/>
              </a:rPr>
              <a:t>int</a:t>
            </a: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=3,j=6,k;</a:t>
            </a:r>
          </a:p>
        </p:txBody>
      </p:sp>
      <p:sp>
        <p:nvSpPr>
          <p:cNvPr id="7" name="Rectangle 3"/>
          <p:cNvSpPr txBox="1">
            <a:spLocks noChangeArrowheads="1"/>
          </p:cNvSpPr>
          <p:nvPr/>
        </p:nvSpPr>
        <p:spPr bwMode="auto">
          <a:xfrm>
            <a:off x="755576" y="2651217"/>
            <a:ext cx="3214687" cy="785813"/>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mn-lt"/>
                <a:ea typeface="+mn-ea"/>
              </a:rPr>
              <a:t>printf</a:t>
            </a:r>
            <a:r>
              <a:rPr lang="en-US" altLang="zh-CN" sz="2800" b="1" kern="0" dirty="0">
                <a:solidFill>
                  <a:srgbClr val="00B050"/>
                </a:solidFill>
                <a:latin typeface="+mn-lt"/>
                <a:ea typeface="+mn-ea"/>
              </a:rPr>
              <a:t>(“%</a:t>
            </a:r>
            <a:r>
              <a:rPr lang="en-US" altLang="zh-CN" sz="2800" b="1" kern="0" dirty="0" err="1">
                <a:solidFill>
                  <a:srgbClr val="00B050"/>
                </a:solidFill>
                <a:latin typeface="+mn-lt"/>
                <a:ea typeface="+mn-ea"/>
              </a:rPr>
              <a:t>d”,i</a:t>
            </a:r>
            <a:r>
              <a:rPr lang="en-US" altLang="zh-CN" sz="2800" b="1" kern="0" dirty="0">
                <a:solidFill>
                  <a:srgbClr val="00B050"/>
                </a:solidFill>
                <a:latin typeface="+mn-lt"/>
                <a:ea typeface="+mn-ea"/>
              </a:rPr>
              <a:t>);</a:t>
            </a:r>
          </a:p>
        </p:txBody>
      </p:sp>
      <p:sp>
        <p:nvSpPr>
          <p:cNvPr id="8" name="圆角矩形标注 7"/>
          <p:cNvSpPr>
            <a:spLocks noChangeArrowheads="1"/>
          </p:cNvSpPr>
          <p:nvPr/>
        </p:nvSpPr>
        <p:spPr bwMode="auto">
          <a:xfrm>
            <a:off x="275826" y="3663958"/>
            <a:ext cx="2357438" cy="642938"/>
          </a:xfrm>
          <a:prstGeom prst="wedgeRoundRectCallout">
            <a:avLst>
              <a:gd name="adj1" fmla="val 60991"/>
              <a:gd name="adj2" fmla="val -125898"/>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800" b="1"/>
              <a:t>通过变量名</a:t>
            </a:r>
            <a:r>
              <a:rPr lang="en-US" altLang="zh-CN" sz="2800" b="1">
                <a:solidFill>
                  <a:srgbClr val="FF0000"/>
                </a:solidFill>
              </a:rPr>
              <a:t>i</a:t>
            </a:r>
            <a:endParaRPr lang="zh-CN" altLang="en-US" sz="2800" b="1">
              <a:solidFill>
                <a:srgbClr val="FF0000"/>
              </a:solidFill>
            </a:endParaRPr>
          </a:p>
        </p:txBody>
      </p:sp>
      <p:sp>
        <p:nvSpPr>
          <p:cNvPr id="9" name="圆角矩形标注 8"/>
          <p:cNvSpPr>
            <a:spLocks noChangeArrowheads="1"/>
          </p:cNvSpPr>
          <p:nvPr/>
        </p:nvSpPr>
        <p:spPr bwMode="auto">
          <a:xfrm>
            <a:off x="260127" y="4690654"/>
            <a:ext cx="3000375" cy="1643062"/>
          </a:xfrm>
          <a:prstGeom prst="wedgeRoundRectCallout">
            <a:avLst>
              <a:gd name="adj1" fmla="val 77449"/>
              <a:gd name="adj2" fmla="val -13226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t>找到</a:t>
            </a:r>
            <a:r>
              <a:rPr lang="en-US" altLang="zh-CN" sz="2800" b="1" dirty="0" err="1">
                <a:solidFill>
                  <a:srgbClr val="FF0000"/>
                </a:solidFill>
              </a:rPr>
              <a:t>i</a:t>
            </a:r>
            <a:r>
              <a:rPr lang="zh-CN" altLang="zh-CN" sz="2800" b="1" dirty="0"/>
              <a:t>的地址</a:t>
            </a:r>
            <a:r>
              <a:rPr lang="en-US" altLang="zh-CN" sz="2800" b="1" dirty="0"/>
              <a:t>2000</a:t>
            </a:r>
            <a:r>
              <a:rPr lang="zh-CN" altLang="zh-CN" sz="2800" b="1" dirty="0"/>
              <a:t>，从而</a:t>
            </a:r>
            <a:r>
              <a:rPr lang="zh-CN" altLang="en-US" sz="2800" b="1" dirty="0"/>
              <a:t>从</a:t>
            </a:r>
            <a:r>
              <a:rPr lang="zh-CN" altLang="zh-CN" sz="2800" b="1" dirty="0"/>
              <a:t>存储单元</a:t>
            </a:r>
            <a:r>
              <a:rPr lang="zh-CN" altLang="en-US" sz="2800" b="1" dirty="0"/>
              <a:t>读</a:t>
            </a:r>
            <a:r>
              <a:rPr lang="zh-CN" altLang="zh-CN" sz="2800" b="1" dirty="0"/>
              <a:t>取</a:t>
            </a:r>
            <a:r>
              <a:rPr lang="en-US" altLang="zh-CN" sz="2800" b="1" dirty="0"/>
              <a:t>3</a:t>
            </a:r>
            <a:endParaRPr lang="zh-CN" altLang="en-US" sz="2800" b="1" dirty="0"/>
          </a:p>
        </p:txBody>
      </p:sp>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260" y="1177943"/>
            <a:ext cx="4846579" cy="554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9814" y="3140968"/>
            <a:ext cx="485793" cy="249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62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
        <p:nvSpPr>
          <p:cNvPr id="6" name="Rectangle 3"/>
          <p:cNvSpPr txBox="1">
            <a:spLocks noChangeArrowheads="1"/>
          </p:cNvSpPr>
          <p:nvPr/>
        </p:nvSpPr>
        <p:spPr bwMode="auto">
          <a:xfrm>
            <a:off x="482142" y="1731939"/>
            <a:ext cx="3571875" cy="785812"/>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mn-lt"/>
                <a:ea typeface="+mn-ea"/>
              </a:rPr>
              <a:t>int</a:t>
            </a: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=3,j=6,k;</a:t>
            </a:r>
          </a:p>
        </p:txBody>
      </p:sp>
      <p:sp>
        <p:nvSpPr>
          <p:cNvPr id="7" name="Rectangle 3"/>
          <p:cNvSpPr txBox="1">
            <a:spLocks noChangeArrowheads="1"/>
          </p:cNvSpPr>
          <p:nvPr/>
        </p:nvSpPr>
        <p:spPr bwMode="auto">
          <a:xfrm>
            <a:off x="482142" y="2446314"/>
            <a:ext cx="1857375" cy="785812"/>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a:solidFill>
                  <a:srgbClr val="00B050"/>
                </a:solidFill>
                <a:latin typeface="+mn-lt"/>
                <a:ea typeface="+mn-ea"/>
              </a:rPr>
              <a:t>k=</a:t>
            </a:r>
            <a:r>
              <a:rPr lang="en-US" altLang="zh-CN" sz="2800" b="1" kern="0" dirty="0" err="1">
                <a:solidFill>
                  <a:srgbClr val="00B050"/>
                </a:solidFill>
                <a:latin typeface="+mn-lt"/>
                <a:ea typeface="+mn-ea"/>
              </a:rPr>
              <a:t>i+j</a:t>
            </a:r>
            <a:r>
              <a:rPr lang="en-US" altLang="zh-CN" sz="2800" b="1" kern="0" dirty="0">
                <a:solidFill>
                  <a:srgbClr val="00B050"/>
                </a:solidFill>
                <a:latin typeface="+mn-lt"/>
                <a:ea typeface="+mn-ea"/>
              </a:rPr>
              <a:t>;</a:t>
            </a:r>
          </a:p>
        </p:txBody>
      </p:sp>
      <p:sp>
        <p:nvSpPr>
          <p:cNvPr id="8" name="圆角矩形标注 7"/>
          <p:cNvSpPr>
            <a:spLocks noChangeArrowheads="1"/>
          </p:cNvSpPr>
          <p:nvPr/>
        </p:nvSpPr>
        <p:spPr bwMode="auto">
          <a:xfrm>
            <a:off x="1126631" y="3011243"/>
            <a:ext cx="1958975" cy="642938"/>
          </a:xfrm>
          <a:prstGeom prst="wedgeRoundRectCallout">
            <a:avLst>
              <a:gd name="adj1" fmla="val 94418"/>
              <a:gd name="adj2" fmla="val -4247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t>从这里取</a:t>
            </a:r>
            <a:r>
              <a:rPr lang="en-US" altLang="zh-CN" sz="2800" b="1"/>
              <a:t>3</a:t>
            </a:r>
            <a:endParaRPr lang="zh-CN" altLang="en-US" sz="2800" b="1">
              <a:solidFill>
                <a:srgbClr val="FF0000"/>
              </a:solidFill>
            </a:endParaRPr>
          </a:p>
        </p:txBody>
      </p:sp>
      <p:sp>
        <p:nvSpPr>
          <p:cNvPr id="9" name="圆角矩形标注 8"/>
          <p:cNvSpPr>
            <a:spLocks noChangeArrowheads="1"/>
          </p:cNvSpPr>
          <p:nvPr/>
        </p:nvSpPr>
        <p:spPr bwMode="auto">
          <a:xfrm>
            <a:off x="1068483" y="4725144"/>
            <a:ext cx="2357438" cy="571500"/>
          </a:xfrm>
          <a:prstGeom prst="wedgeRoundRectCallout">
            <a:avLst>
              <a:gd name="adj1" fmla="val 68060"/>
              <a:gd name="adj2" fmla="val -163056"/>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将</a:t>
            </a:r>
            <a:r>
              <a:rPr lang="en-US" altLang="zh-CN" sz="2800" b="1"/>
              <a:t>9</a:t>
            </a:r>
            <a:r>
              <a:rPr lang="zh-CN" altLang="en-US" sz="2800" b="1"/>
              <a:t>送到这里</a:t>
            </a:r>
          </a:p>
        </p:txBody>
      </p:sp>
      <p:sp>
        <p:nvSpPr>
          <p:cNvPr id="11" name="圆角矩形标注 10"/>
          <p:cNvSpPr>
            <a:spLocks noChangeArrowheads="1"/>
          </p:cNvSpPr>
          <p:nvPr/>
        </p:nvSpPr>
        <p:spPr bwMode="auto">
          <a:xfrm>
            <a:off x="1088308" y="3857066"/>
            <a:ext cx="2000250" cy="642937"/>
          </a:xfrm>
          <a:prstGeom prst="wedgeRoundRectCallout">
            <a:avLst>
              <a:gd name="adj1" fmla="val 94637"/>
              <a:gd name="adj2" fmla="val -98056"/>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t>从这里取</a:t>
            </a:r>
            <a:r>
              <a:rPr lang="en-US" altLang="zh-CN" sz="2800" b="1" dirty="0"/>
              <a:t>6</a:t>
            </a:r>
            <a:endParaRPr lang="zh-CN" altLang="en-US" sz="2800" b="1" dirty="0">
              <a:solidFill>
                <a:srgbClr val="FF0000"/>
              </a:solidFill>
            </a:endParaRPr>
          </a:p>
        </p:txBody>
      </p:sp>
      <p:sp>
        <p:nvSpPr>
          <p:cNvPr id="12" name="横卷形 11"/>
          <p:cNvSpPr>
            <a:spLocks noChangeArrowheads="1"/>
          </p:cNvSpPr>
          <p:nvPr/>
        </p:nvSpPr>
        <p:spPr bwMode="auto">
          <a:xfrm>
            <a:off x="1074977" y="5867345"/>
            <a:ext cx="2357438" cy="785812"/>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FF0000"/>
                </a:solidFill>
              </a:rPr>
              <a:t>直接存取</a:t>
            </a:r>
          </a:p>
        </p:txBody>
      </p:sp>
      <p:pic>
        <p:nvPicPr>
          <p:cNvPr id="1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8766" y="1012739"/>
            <a:ext cx="4921218" cy="562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6352" y="3789040"/>
            <a:ext cx="471497" cy="28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6563" y="2761456"/>
            <a:ext cx="434181"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04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par>
                          <p:cTn id="23" fill="hold">
                            <p:stCondLst>
                              <p:cond delay="500"/>
                            </p:stCondLst>
                            <p:childTnLst>
                              <p:par>
                                <p:cTn id="24" presetID="15"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3000" fill="hold"/>
                                        <p:tgtEl>
                                          <p:spTgt spid="15"/>
                                        </p:tgtEl>
                                        <p:attrNameLst>
                                          <p:attrName>ppt_w</p:attrName>
                                        </p:attrNameLst>
                                      </p:cBhvr>
                                      <p:tavLst>
                                        <p:tav tm="0">
                                          <p:val>
                                            <p:fltVal val="0"/>
                                          </p:val>
                                        </p:tav>
                                        <p:tav tm="100000">
                                          <p:val>
                                            <p:strVal val="#ppt_w"/>
                                          </p:val>
                                        </p:tav>
                                      </p:tavLst>
                                    </p:anim>
                                    <p:anim calcmode="lin" valueType="num">
                                      <p:cBhvr>
                                        <p:cTn id="27" dur="3000" fill="hold"/>
                                        <p:tgtEl>
                                          <p:spTgt spid="15"/>
                                        </p:tgtEl>
                                        <p:attrNameLst>
                                          <p:attrName>ppt_h</p:attrName>
                                        </p:attrNameLst>
                                      </p:cBhvr>
                                      <p:tavLst>
                                        <p:tav tm="0">
                                          <p:val>
                                            <p:fltVal val="0"/>
                                          </p:val>
                                        </p:tav>
                                        <p:tav tm="100000">
                                          <p:val>
                                            <p:strVal val="#ppt_h"/>
                                          </p:val>
                                        </p:tav>
                                      </p:tavLst>
                                    </p:anim>
                                    <p:anim calcmode="lin" valueType="num">
                                      <p:cBhvr>
                                        <p:cTn id="28" dur="3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9" dur="3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指针</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
        <p:nvSpPr>
          <p:cNvPr id="7" name="Rectangle 3"/>
          <p:cNvSpPr txBox="1">
            <a:spLocks noChangeArrowheads="1"/>
          </p:cNvSpPr>
          <p:nvPr/>
        </p:nvSpPr>
        <p:spPr bwMode="auto">
          <a:xfrm>
            <a:off x="683568" y="1722531"/>
            <a:ext cx="7776864" cy="473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zh-CN" altLang="en-US" dirty="0">
                <a:latin typeface="华文楷体" panose="02010600040101010101" pitchFamily="2" charset="-122"/>
                <a:ea typeface="华文楷体" panose="02010600040101010101" pitchFamily="2" charset="-122"/>
              </a:rPr>
              <a:t>还有一种间接访问的方式，即变量中存放的是另一个变量的地址。也就是说，变量中存放的</a:t>
            </a:r>
            <a:r>
              <a:rPr lang="zh-CN" altLang="en-US" dirty="0">
                <a:solidFill>
                  <a:srgbClr val="0000FF"/>
                </a:solidFill>
                <a:latin typeface="华文楷体" panose="02010600040101010101" pitchFamily="2" charset="-122"/>
                <a:ea typeface="华文楷体" panose="02010600040101010101" pitchFamily="2" charset="-122"/>
              </a:rPr>
              <a:t>不是数据</a:t>
            </a:r>
            <a:r>
              <a:rPr lang="zh-CN" altLang="en-US" dirty="0">
                <a:latin typeface="华文楷体" panose="02010600040101010101" pitchFamily="2" charset="-122"/>
                <a:ea typeface="华文楷体" panose="02010600040101010101" pitchFamily="2" charset="-122"/>
              </a:rPr>
              <a:t>，而是</a:t>
            </a:r>
            <a:r>
              <a:rPr lang="zh-CN" altLang="en-US" dirty="0">
                <a:solidFill>
                  <a:srgbClr val="0000FF"/>
                </a:solidFill>
                <a:latin typeface="华文楷体" panose="02010600040101010101" pitchFamily="2" charset="-122"/>
                <a:ea typeface="华文楷体" panose="02010600040101010101" pitchFamily="2" charset="-122"/>
              </a:rPr>
              <a:t>数据的地址</a:t>
            </a:r>
            <a:r>
              <a:rPr lang="zh-CN" altLang="en-US" dirty="0">
                <a:latin typeface="华文楷体" panose="02010600040101010101" pitchFamily="2" charset="-122"/>
                <a:ea typeface="华文楷体" panose="02010600040101010101" pitchFamily="2" charset="-122"/>
              </a:rPr>
              <a:t>。就跟寻宝一样，可能你按藏宝图千辛万苦找到的宝藏不是金银珠宝，而是另一张藏宝图。按</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语言的规定，可以在程序中定义整型变量、实型变量、字符型变量，也可以定义这样一种特殊的变量，它是存放地址的。</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4819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指針是什么</a:t>
            </a:r>
            <a:endParaRPr kumimoji="0" lang="zh-CN" altLang="en-US" sz="3200" b="0" u="none" strike="noStrike" kern="1200" cap="none" spc="0" normalizeH="0" baseline="0" noProof="0" dirty="0">
              <a:ln>
                <a:noFill/>
              </a:ln>
              <a:solidFill>
                <a:srgbClr val="000000"/>
              </a:solidFill>
              <a:effectLst/>
              <a:uLnTx/>
              <a:uFillTx/>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800" b="0" i="0" u="none" strike="noStrike" kern="1200" cap="none" spc="0" normalizeH="0" baseline="0" noProof="0" dirty="0" smtClean="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指针</a:t>
            </a:r>
            <a:endPar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latin typeface="Times New Roman" panose="02020603050405020304" pitchFamily="18" charset="0"/>
                <a:ea typeface="华文楷体" panose="02010600040101010101" pitchFamily="2" charset="-122"/>
                <a:cs typeface="Times New Roman" panose="02020603050405020304" pitchFamily="18" charset="0"/>
              </a:rPr>
              <a:pPr/>
              <a:t>9</a:t>
            </a:fld>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9622" y="1214782"/>
            <a:ext cx="4924378" cy="563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490935" y="2068358"/>
            <a:ext cx="3571875" cy="785812"/>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b="1" kern="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kern="0" dirty="0" err="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1" kern="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=3,j=6,k;</a:t>
            </a:r>
          </a:p>
        </p:txBody>
      </p:sp>
      <p:sp>
        <p:nvSpPr>
          <p:cNvPr id="8" name="Rectangle 3"/>
          <p:cNvSpPr txBox="1">
            <a:spLocks noChangeArrowheads="1"/>
          </p:cNvSpPr>
          <p:nvPr/>
        </p:nvSpPr>
        <p:spPr bwMode="auto">
          <a:xfrm>
            <a:off x="348060" y="2711295"/>
            <a:ext cx="4357687" cy="642938"/>
          </a:xfrm>
          <a:prstGeom prst="rect">
            <a:avLst/>
          </a:prstGeom>
          <a:noFill/>
          <a:ln w="9525">
            <a:noFill/>
            <a:miter lim="800000"/>
            <a:headEnd/>
            <a:tailEnd/>
          </a:ln>
        </p:spPr>
        <p:txBody>
          <a:bodyPr/>
          <a:lstStyle/>
          <a:p>
            <a:pPr marL="342900" indent="-342900">
              <a:lnSpc>
                <a:spcPct val="120000"/>
              </a:lnSpc>
              <a:spcBef>
                <a:spcPts val="0"/>
              </a:spcBef>
              <a:defRPr/>
            </a:pPr>
            <a:r>
              <a:rPr lang="zh-CN" altLang="en-US" sz="2800" b="1" kern="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定义特殊变量</a:t>
            </a:r>
            <a:r>
              <a:rPr lang="en-US" altLang="zh-CN" sz="2800" b="1" kern="0" dirty="0" err="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i_pointer</a:t>
            </a:r>
            <a:endParaRPr lang="en-US" altLang="zh-CN" sz="2800" b="1" kern="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圆角矩形标注 8"/>
          <p:cNvSpPr>
            <a:spLocks noChangeArrowheads="1"/>
          </p:cNvSpPr>
          <p:nvPr/>
        </p:nvSpPr>
        <p:spPr bwMode="auto">
          <a:xfrm>
            <a:off x="233995" y="5097930"/>
            <a:ext cx="3396755" cy="669526"/>
          </a:xfrm>
          <a:prstGeom prst="wedgeRoundRectCallout">
            <a:avLst>
              <a:gd name="adj1" fmla="val 66899"/>
              <a:gd name="adj2" fmla="val 18643"/>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800" b="1"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的地址存到这里</a:t>
            </a:r>
          </a:p>
        </p:txBody>
      </p:sp>
      <p:sp>
        <p:nvSpPr>
          <p:cNvPr id="11" name="横卷形 10"/>
          <p:cNvSpPr>
            <a:spLocks noChangeArrowheads="1"/>
          </p:cNvSpPr>
          <p:nvPr/>
        </p:nvSpPr>
        <p:spPr bwMode="auto">
          <a:xfrm>
            <a:off x="710796" y="5870196"/>
            <a:ext cx="2357438" cy="785812"/>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间接存取</a:t>
            </a:r>
          </a:p>
        </p:txBody>
      </p:sp>
      <p:sp>
        <p:nvSpPr>
          <p:cNvPr id="12" name="Rectangle 3"/>
          <p:cNvSpPr txBox="1">
            <a:spLocks noChangeArrowheads="1"/>
          </p:cNvSpPr>
          <p:nvPr/>
        </p:nvSpPr>
        <p:spPr bwMode="auto">
          <a:xfrm>
            <a:off x="419497" y="3425670"/>
            <a:ext cx="3071813" cy="642938"/>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i_pointer</a:t>
            </a:r>
            <a:r>
              <a:rPr lang="en-US" altLang="zh-CN" sz="2800" b="1" kern="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=&amp;</a:t>
            </a:r>
            <a:r>
              <a:rPr lang="en-US" altLang="zh-CN" sz="2800" b="1" kern="0" dirty="0" err="1">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1" kern="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p>
        </p:txBody>
      </p:sp>
      <p:pic>
        <p:nvPicPr>
          <p:cNvPr id="1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0058" y="5325285"/>
            <a:ext cx="857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3408" y="3991370"/>
            <a:ext cx="5905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3686" y="2780362"/>
            <a:ext cx="513964"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p:cNvCxnSpPr>
            <a:cxnSpLocks noChangeShapeType="1"/>
          </p:cNvCxnSpPr>
          <p:nvPr/>
        </p:nvCxnSpPr>
        <p:spPr bwMode="auto">
          <a:xfrm flipH="1">
            <a:off x="4899026" y="5529713"/>
            <a:ext cx="428624"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flipV="1">
            <a:off x="4901979" y="3262050"/>
            <a:ext cx="0" cy="2267663"/>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 name="直接箭头连接符 18"/>
          <p:cNvCxnSpPr>
            <a:cxnSpLocks noChangeShapeType="1"/>
          </p:cNvCxnSpPr>
          <p:nvPr/>
        </p:nvCxnSpPr>
        <p:spPr bwMode="auto">
          <a:xfrm>
            <a:off x="4901979" y="3262050"/>
            <a:ext cx="42862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0" name="Rectangle 3"/>
          <p:cNvSpPr txBox="1">
            <a:spLocks noChangeArrowheads="1"/>
          </p:cNvSpPr>
          <p:nvPr/>
        </p:nvSpPr>
        <p:spPr bwMode="auto">
          <a:xfrm>
            <a:off x="348060" y="4140045"/>
            <a:ext cx="3071812" cy="642938"/>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a:solidFill>
                  <a:srgbClr val="9D138D"/>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kern="0" dirty="0" err="1">
                <a:solidFill>
                  <a:srgbClr val="9D138D"/>
                </a:solidFill>
                <a:latin typeface="Times New Roman" panose="02020603050405020304" pitchFamily="18" charset="0"/>
                <a:ea typeface="华文楷体" panose="02010600040101010101" pitchFamily="2" charset="-122"/>
                <a:cs typeface="Times New Roman" panose="02020603050405020304" pitchFamily="18" charset="0"/>
              </a:rPr>
              <a:t>i_pointer</a:t>
            </a:r>
            <a:r>
              <a:rPr lang="en-US" altLang="zh-CN" sz="2800" b="1" kern="0" dirty="0">
                <a:solidFill>
                  <a:srgbClr val="9D138D"/>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50</a:t>
            </a:r>
            <a:r>
              <a:rPr lang="en-US" altLang="zh-CN" sz="2800" b="1" kern="0" dirty="0">
                <a:solidFill>
                  <a:srgbClr val="9D138D"/>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 name="TextBox 25"/>
          <p:cNvSpPr txBox="1">
            <a:spLocks noChangeArrowheads="1"/>
          </p:cNvSpPr>
          <p:nvPr/>
        </p:nvSpPr>
        <p:spPr bwMode="auto">
          <a:xfrm>
            <a:off x="6019662" y="3046943"/>
            <a:ext cx="622300" cy="430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50</a:t>
            </a:r>
            <a:endPar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726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par>
                          <p:cTn id="18" fill="hold">
                            <p:stCondLst>
                              <p:cond delay="500"/>
                            </p:stCondLst>
                            <p:childTnLst>
                              <p:par>
                                <p:cTn id="19" presetID="15"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3000" fill="hold"/>
                                        <p:tgtEl>
                                          <p:spTgt spid="14"/>
                                        </p:tgtEl>
                                        <p:attrNameLst>
                                          <p:attrName>ppt_w</p:attrName>
                                        </p:attrNameLst>
                                      </p:cBhvr>
                                      <p:tavLst>
                                        <p:tav tm="0">
                                          <p:val>
                                            <p:fltVal val="0"/>
                                          </p:val>
                                        </p:tav>
                                        <p:tav tm="100000">
                                          <p:val>
                                            <p:strVal val="#ppt_w"/>
                                          </p:val>
                                        </p:tav>
                                      </p:tavLst>
                                    </p:anim>
                                    <p:anim calcmode="lin" valueType="num">
                                      <p:cBhvr>
                                        <p:cTn id="22" dur="3000" fill="hold"/>
                                        <p:tgtEl>
                                          <p:spTgt spid="14"/>
                                        </p:tgtEl>
                                        <p:attrNameLst>
                                          <p:attrName>ppt_h</p:attrName>
                                        </p:attrNameLst>
                                      </p:cBhvr>
                                      <p:tavLst>
                                        <p:tav tm="0">
                                          <p:val>
                                            <p:fltVal val="0"/>
                                          </p:val>
                                        </p:tav>
                                        <p:tav tm="100000">
                                          <p:val>
                                            <p:strVal val="#ppt_h"/>
                                          </p:val>
                                        </p:tav>
                                      </p:tavLst>
                                    </p:anim>
                                    <p:anim calcmode="lin" valueType="num">
                                      <p:cBhvr>
                                        <p:cTn id="23" dur="3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4" dur="3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2"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slide(fromRight)">
                                      <p:cBhvr>
                                        <p:cTn id="29" dur="500"/>
                                        <p:tgtEl>
                                          <p:spTgt spid="17"/>
                                        </p:tgtEl>
                                      </p:cBhvr>
                                    </p:animEffect>
                                  </p:childTnLst>
                                </p:cTn>
                              </p:par>
                            </p:childTnLst>
                          </p:cTn>
                        </p:par>
                        <p:par>
                          <p:cTn id="30" fill="hold">
                            <p:stCondLst>
                              <p:cond delay="500"/>
                            </p:stCondLst>
                            <p:childTnLst>
                              <p:par>
                                <p:cTn id="31" presetID="12" presetClass="entr" presetSubtype="4"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slide(fromBottom)">
                                      <p:cBhvr>
                                        <p:cTn id="33" dur="500"/>
                                        <p:tgtEl>
                                          <p:spTgt spid="18"/>
                                        </p:tgtEl>
                                      </p:cBhvr>
                                    </p:animEffect>
                                  </p:childTnLst>
                                </p:cTn>
                              </p:par>
                            </p:childTnLst>
                          </p:cTn>
                        </p:par>
                        <p:par>
                          <p:cTn id="34" fill="hold">
                            <p:stCondLst>
                              <p:cond delay="1000"/>
                            </p:stCondLst>
                            <p:childTnLst>
                              <p:par>
                                <p:cTn id="35" presetID="12" presetClass="entr" presetSubtype="8"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slide(from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par>
                          <p:cTn id="43" fill="hold">
                            <p:stCondLst>
                              <p:cond delay="500"/>
                            </p:stCondLst>
                            <p:childTnLst>
                              <p:par>
                                <p:cTn id="44" presetID="15"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3000" fill="hold"/>
                                        <p:tgtEl>
                                          <p:spTgt spid="21"/>
                                        </p:tgtEl>
                                        <p:attrNameLst>
                                          <p:attrName>ppt_w</p:attrName>
                                        </p:attrNameLst>
                                      </p:cBhvr>
                                      <p:tavLst>
                                        <p:tav tm="0">
                                          <p:val>
                                            <p:fltVal val="0"/>
                                          </p:val>
                                        </p:tav>
                                        <p:tav tm="100000">
                                          <p:val>
                                            <p:strVal val="#ppt_w"/>
                                          </p:val>
                                        </p:tav>
                                      </p:tavLst>
                                    </p:anim>
                                    <p:anim calcmode="lin" valueType="num">
                                      <p:cBhvr>
                                        <p:cTn id="47" dur="3000" fill="hold"/>
                                        <p:tgtEl>
                                          <p:spTgt spid="21"/>
                                        </p:tgtEl>
                                        <p:attrNameLst>
                                          <p:attrName>ppt_h</p:attrName>
                                        </p:attrNameLst>
                                      </p:cBhvr>
                                      <p:tavLst>
                                        <p:tav tm="0">
                                          <p:val>
                                            <p:fltVal val="0"/>
                                          </p:val>
                                        </p:tav>
                                        <p:tav tm="100000">
                                          <p:val>
                                            <p:strVal val="#ppt_h"/>
                                          </p:val>
                                        </p:tav>
                                      </p:tavLst>
                                    </p:anim>
                                    <p:anim calcmode="lin" valueType="num">
                                      <p:cBhvr>
                                        <p:cTn id="48" dur="3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9" dur="3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 calcmode="lin" valueType="num">
                                      <p:cBhvr>
                                        <p:cTn id="56" dur="500" fill="hold"/>
                                        <p:tgtEl>
                                          <p:spTgt spid="11"/>
                                        </p:tgtEl>
                                        <p:attrNameLst>
                                          <p:attrName>style.rotation</p:attrName>
                                        </p:attrNameLst>
                                      </p:cBhvr>
                                      <p:tavLst>
                                        <p:tav tm="0">
                                          <p:val>
                                            <p:fltVal val="360"/>
                                          </p:val>
                                        </p:tav>
                                        <p:tav tm="100000">
                                          <p:val>
                                            <p:fltVal val="0"/>
                                          </p:val>
                                        </p:tav>
                                      </p:tavLst>
                                    </p:anim>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P spid="12" grpId="0"/>
      <p:bldP spid="20" grpId="0"/>
      <p:bldP spid="21"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5970</TotalTime>
  <Words>3618</Words>
  <Application>Microsoft Office PowerPoint</Application>
  <PresentationFormat>全屏显示(4:3)</PresentationFormat>
  <Paragraphs>554</Paragraphs>
  <Slides>51</Slides>
  <Notes>49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等线</vt:lpstr>
      <vt:lpstr>华文行楷</vt:lpstr>
      <vt:lpstr>华文楷体</vt:lpstr>
      <vt:lpstr>楷体_GB2312</vt:lpstr>
      <vt:lpstr>宋体</vt:lpstr>
      <vt:lpstr>Arial</vt:lpstr>
      <vt:lpstr>Times New Roman</vt:lpstr>
      <vt:lpstr>Wingdings</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 生辉</cp:lastModifiedBy>
  <cp:revision>424</cp:revision>
  <dcterms:created xsi:type="dcterms:W3CDTF">2014-03-21T03:02:44Z</dcterms:created>
  <dcterms:modified xsi:type="dcterms:W3CDTF">2018-11-02T01:46:48Z</dcterms:modified>
</cp:coreProperties>
</file>