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85" r:id="rId3"/>
    <p:sldId id="674" r:id="rId4"/>
    <p:sldId id="735" r:id="rId5"/>
    <p:sldId id="736" r:id="rId6"/>
    <p:sldId id="733" r:id="rId7"/>
    <p:sldId id="732" r:id="rId8"/>
    <p:sldId id="734" r:id="rId9"/>
    <p:sldId id="737" r:id="rId10"/>
    <p:sldId id="738" r:id="rId11"/>
    <p:sldId id="739" r:id="rId12"/>
    <p:sldId id="743" r:id="rId13"/>
    <p:sldId id="744" r:id="rId14"/>
    <p:sldId id="742" r:id="rId15"/>
    <p:sldId id="745" r:id="rId16"/>
    <p:sldId id="740" r:id="rId17"/>
    <p:sldId id="748" r:id="rId18"/>
    <p:sldId id="741" r:id="rId19"/>
    <p:sldId id="786" r:id="rId20"/>
    <p:sldId id="749" r:id="rId21"/>
    <p:sldId id="750" r:id="rId22"/>
    <p:sldId id="751" r:id="rId23"/>
    <p:sldId id="752" r:id="rId24"/>
    <p:sldId id="787" r:id="rId25"/>
    <p:sldId id="764" r:id="rId26"/>
    <p:sldId id="765" r:id="rId27"/>
    <p:sldId id="766" r:id="rId28"/>
    <p:sldId id="767" r:id="rId29"/>
    <p:sldId id="768" r:id="rId30"/>
    <p:sldId id="769" r:id="rId31"/>
    <p:sldId id="770" r:id="rId32"/>
    <p:sldId id="771" r:id="rId33"/>
    <p:sldId id="772" r:id="rId34"/>
    <p:sldId id="773" r:id="rId35"/>
    <p:sldId id="774" r:id="rId36"/>
    <p:sldId id="788" r:id="rId37"/>
    <p:sldId id="775" r:id="rId38"/>
    <p:sldId id="776" r:id="rId39"/>
    <p:sldId id="777" r:id="rId40"/>
    <p:sldId id="778" r:id="rId41"/>
    <p:sldId id="781" r:id="rId42"/>
    <p:sldId id="782" r:id="rId43"/>
    <p:sldId id="779" r:id="rId44"/>
    <p:sldId id="780" r:id="rId45"/>
    <p:sldId id="783" r:id="rId46"/>
    <p:sldId id="784" r:id="rId47"/>
    <p:sldId id="785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4181"/>
    <a:srgbClr val="00FF00"/>
    <a:srgbClr val="2B3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241" autoAdjust="0"/>
  </p:normalViewPr>
  <p:slideViewPr>
    <p:cSldViewPr>
      <p:cViewPr varScale="1">
        <p:scale>
          <a:sx n="104" d="100"/>
          <a:sy n="104" d="100"/>
        </p:scale>
        <p:origin x="180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6854D-EEAC-4D45-B766-884B951AB70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79F8-41F2-4626-BB9A-829AFF335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0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05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722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264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060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52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348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738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2971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07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25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6876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930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857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388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494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021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246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88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3328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9642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4530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67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4545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1712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3028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746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2017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3175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3990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6687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2680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9383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911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3911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98794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0260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1891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778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08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043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554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396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52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07320-FDA7-4C22-B409-F290B834D4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5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80C0E-052C-4C27-ACAC-E7C4523AC7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C5966-CC58-401F-8DC3-1FE2273288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15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957E8-67D0-4D6B-9E2E-E0F6059B3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06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4FB57-19BA-441F-B387-626DD8F68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32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A62-BFC4-4DB8-8D18-4C129CA149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2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F6BBA-95E0-49AB-986F-884ABFCC9D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7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D7AC9-4311-4E32-BE6A-FBFE6BF205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62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25585-14F4-4E38-99C9-6C29483250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C0745-6F09-4C3C-A6F3-C1609F75AC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73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F1D4-8253-459A-B4E7-0A26879DCA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43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8AE309-E964-4E7F-9122-C2A315CB72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Dev-Cpp\include\stdio.h" TargetMode="Externa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492896"/>
            <a:ext cx="7632700" cy="1470025"/>
          </a:xfrm>
        </p:spPr>
        <p:txBody>
          <a:bodyPr anchor="ctr"/>
          <a:lstStyle/>
          <a:p>
            <a:r>
              <a:rPr lang="zh-CN" altLang="en-US" sz="5400" b="1" dirty="0" smtClean="0">
                <a:solidFill>
                  <a:srgbClr val="2B367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高级语言程序设计</a:t>
            </a:r>
            <a:endParaRPr lang="zh-CN" altLang="zh-CN" sz="5400" dirty="0">
              <a:solidFill>
                <a:srgbClr val="2B367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294" y="522920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荣生辉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3523793" cy="8718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82369" y="4011285"/>
            <a:ext cx="19287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——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B367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7320-FDA7-4C22-B409-F290B834D433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函数概述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17240" y="1889739"/>
            <a:ext cx="78486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5F5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  <a:endParaRPr lang="en-US" altLang="zh-CN" sz="24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一个源程序文件由一个或多个函数以及其他有关内容（如命令行、数据定义等）组成。一个源程序文件是一个编译单位，在程序编译时是以源程序文件为单位进行编译的，而不是以函数为单位进行编译的。</a:t>
            </a:r>
          </a:p>
        </p:txBody>
      </p:sp>
    </p:spTree>
    <p:extLst>
      <p:ext uri="{BB962C8B-B14F-4D97-AF65-F5344CB8AC3E}">
        <p14:creationId xmlns:p14="http://schemas.microsoft.com/office/powerpoint/2010/main" val="241218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函数概述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17240" y="1889739"/>
            <a:ext cx="784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5F5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  <a:endParaRPr lang="en-US" altLang="zh-CN" sz="24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Ｃ程序的执行是从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main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函数开始的，如果在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main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函数中调用其他函数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，则在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调用后流程返回到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main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函数，在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main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函数中结束整个程序的运行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。其中，调用程序的过程是通过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子程序名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；通常，调用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时需要传递一些供子程序计算和处理的数据（</a:t>
            </a: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；并且，子程序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执行完成后需要返回处理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结果（</a:t>
            </a: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函数返回值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）。</a:t>
            </a:r>
            <a:endParaRPr lang="en-US" altLang="zh-CN" sz="2400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76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函数概述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17240" y="1889739"/>
            <a:ext cx="7848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5F5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  <a:endParaRPr lang="en-US" altLang="zh-CN" sz="24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585424"/>
              </p:ext>
            </p:extLst>
          </p:nvPr>
        </p:nvGraphicFramePr>
        <p:xfrm>
          <a:off x="1619672" y="1967162"/>
          <a:ext cx="6227018" cy="4401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Visio" r:id="rId6" imgW="4876672" imgH="3438468" progId="Visio.Drawing.11">
                  <p:embed/>
                </p:oleObj>
              </mc:Choice>
              <mc:Fallback>
                <p:oleObj name="Visio" r:id="rId6" imgW="4876672" imgH="3438468" progId="Visio.Drawing.11">
                  <p:embed/>
                  <p:pic>
                    <p:nvPicPr>
                      <p:cNvPr id="1955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967162"/>
                        <a:ext cx="6227018" cy="44017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46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函数概述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17240" y="1889739"/>
            <a:ext cx="7848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5F5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  <a:endParaRPr lang="en-US" altLang="zh-CN" sz="24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1297584" y="2163918"/>
            <a:ext cx="7136550" cy="4213386"/>
            <a:chOff x="1610" y="1371"/>
            <a:chExt cx="2540" cy="1605"/>
          </a:xfrm>
        </p:grpSpPr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610" y="1480"/>
              <a:ext cx="2540" cy="1496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1608519"/>
                </p:ext>
              </p:extLst>
            </p:nvPr>
          </p:nvGraphicFramePr>
          <p:xfrm>
            <a:off x="1701" y="1371"/>
            <a:ext cx="2434" cy="1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2" name="Visio" r:id="rId6" imgW="3895805" imgH="2190594" progId="Visio.Drawing.11">
                    <p:embed/>
                  </p:oleObj>
                </mc:Choice>
                <mc:Fallback>
                  <p:oleObj name="Visio" r:id="rId6" imgW="3895805" imgH="2190594" progId="Visio.Drawing.11">
                    <p:embed/>
                    <p:pic>
                      <p:nvPicPr>
                        <p:cNvPr id="19559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371"/>
                          <a:ext cx="2434" cy="1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2370503" y="3145727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①</a:t>
            </a: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3438176" y="3208731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②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5860104" y="3447621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④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095875" y="3447621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③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5986543" y="4757577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⑥</a:t>
            </a: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095875" y="4933463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⑦</a:t>
            </a: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3497178" y="4815330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⑧</a:t>
            </a: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2488509" y="5169728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⑨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7262127" y="4216793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2161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函数概述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17240" y="1889739"/>
            <a:ext cx="7848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5F5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  <a:endParaRPr lang="en-US" altLang="zh-CN" sz="24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  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所有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函数都是平行的，即在定义函数时是分别进行的，是互相独立的。一个函数并不从属于另一函数，即函数不能嵌套定义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函数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间可以互相调用，但不能调用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main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函数。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main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函数是系统调用的。</a:t>
            </a:r>
            <a:endParaRPr lang="en-US" altLang="zh-CN" sz="2400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114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函数概述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17240" y="1889739"/>
            <a:ext cx="7848600" cy="59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5F5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  <a:endParaRPr lang="en-US" altLang="zh-CN" sz="24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47664" y="2202365"/>
            <a:ext cx="3291478" cy="4284546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….</a:t>
            </a:r>
          </a:p>
          <a:p>
            <a:pPr>
              <a:buFontTx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y)  </a:t>
            </a:r>
          </a:p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</a:t>
            </a:r>
          </a:p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12" name="线形标注 2 11"/>
          <p:cNvSpPr/>
          <p:nvPr/>
        </p:nvSpPr>
        <p:spPr>
          <a:xfrm>
            <a:off x="5164017" y="2202365"/>
            <a:ext cx="2792359" cy="1730691"/>
          </a:xfrm>
          <a:prstGeom prst="borderCallout2">
            <a:avLst>
              <a:gd name="adj1" fmla="val 33703"/>
              <a:gd name="adj2" fmla="val -1613"/>
              <a:gd name="adj3" fmla="val 36310"/>
              <a:gd name="adj4" fmla="val -45052"/>
              <a:gd name="adj5" fmla="val 67602"/>
              <a:gd name="adj6" fmla="val -79729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错误！</a:t>
            </a:r>
            <a:endParaRPr lang="en-US" altLang="zh-CN" sz="28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函数不能嵌套定义！</a:t>
            </a:r>
          </a:p>
        </p:txBody>
      </p:sp>
    </p:spTree>
    <p:extLst>
      <p:ext uri="{BB962C8B-B14F-4D97-AF65-F5344CB8AC3E}">
        <p14:creationId xmlns:p14="http://schemas.microsoft.com/office/powerpoint/2010/main" val="175795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函数概述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17240" y="1889739"/>
            <a:ext cx="7848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5F5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  <a:endParaRPr lang="en-US" altLang="zh-CN" sz="24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从用户使用的角度看，函数有两种： </a:t>
            </a: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① 标准函数，即库函数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。这是由系统提供的，用户不必自己定义这些函数，可以直接使用它们。不同的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系统提供的库函数的数量和功能会有一些不同，但许多基本的函数是共同的。</a:t>
            </a: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② 用户自己定义的函数。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用以解决用户的专门需要。 </a:t>
            </a:r>
          </a:p>
        </p:txBody>
      </p:sp>
    </p:spTree>
    <p:extLst>
      <p:ext uri="{BB962C8B-B14F-4D97-AF65-F5344CB8AC3E}">
        <p14:creationId xmlns:p14="http://schemas.microsoft.com/office/powerpoint/2010/main" val="17132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函数概述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17240" y="1889739"/>
            <a:ext cx="7848600" cy="59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5F5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  <a:endParaRPr lang="en-US" altLang="zh-CN" sz="24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07368" y="2547835"/>
            <a:ext cx="8077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每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</a:t>
            </a: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标准</a:t>
            </a: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库（</a:t>
            </a:r>
            <a:r>
              <a:rPr lang="en-US" altLang="zh-CN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lib</a:t>
            </a: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文件）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都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有一个相应的头文件,文件扩展名为.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h（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stdio.h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hlinkClick r:id="rId5" action="ppaction://hlinkfile"/>
              </a:rPr>
              <a:t>示例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)。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该头文件包含了该库中所有函数的</a:t>
            </a: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原型</a:t>
            </a: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声明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以及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这些函数所需的所有常量和数据类型的定义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。程序员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可以根据需要自己建立头文件，使用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include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命令可以把程序员定义的头文件包含到程序中，如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                                                 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include “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square.h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include &lt;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stdio.h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包含标准库的头文件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include “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square.h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包含程序员自定义的头文件</a:t>
            </a:r>
          </a:p>
        </p:txBody>
      </p:sp>
    </p:spTree>
    <p:extLst>
      <p:ext uri="{BB962C8B-B14F-4D97-AF65-F5344CB8AC3E}">
        <p14:creationId xmlns:p14="http://schemas.microsoft.com/office/powerpoint/2010/main" val="346845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函数概述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17240" y="1889739"/>
            <a:ext cx="7848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5F5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  <a:endParaRPr lang="en-US" altLang="zh-CN" sz="24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从函数的形式看，函数分两类： </a:t>
            </a: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①无参函数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。无参函数一般用来执行指定的一组操作。在调用无参函数时，主调函数不向被调用函数传递数据。</a:t>
            </a: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②有参函数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。主调函数在调用被调用函数时，通过参数向被调用函数传递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3820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函数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97279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541" y="1311"/>
              <a:ext cx="102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函数概述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90782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463" y="1887"/>
              <a:ext cx="12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函数的定义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844453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498" y="2461"/>
              <a:ext cx="12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函数的调用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708053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045" y="1885"/>
              <a:ext cx="21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函数参数和函数的值</a:t>
              </a:r>
              <a:endParaRPr kumimoji="0" lang="zh-CN" altLang="en-US" sz="28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39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函数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97279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541" y="1311"/>
              <a:ext cx="102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函数概述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90782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463" y="1887"/>
              <a:ext cx="12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函数的定义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844453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498" y="2461"/>
              <a:ext cx="12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函数的调用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708053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045" y="1885"/>
              <a:ext cx="21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函数参数和函数的值</a:t>
              </a:r>
              <a:endParaRPr kumimoji="0" lang="zh-CN" altLang="en-US" sz="28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04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的定义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3851" y="1844675"/>
            <a:ext cx="8136582" cy="4315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    C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语言规定，在程序中用到的所有函数，必须“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先定义，后使用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”。定义函数包括以下几个内容：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⒈指定函数的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名字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，以便以后按名调用。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⒉指定函数的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类型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，即函数返回值的类型。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⒊指定函数的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参数的名字和类型（参数列表）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，以便在调用函数时向它们传递数据。对无参函数不需要这项。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⒋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指定函数应当执行什么操作，也就是函数是做什么的，即函数的功能。</a:t>
            </a:r>
          </a:p>
        </p:txBody>
      </p:sp>
    </p:spTree>
    <p:extLst>
      <p:ext uri="{BB962C8B-B14F-4D97-AF65-F5344CB8AC3E}">
        <p14:creationId xmlns:p14="http://schemas.microsoft.com/office/powerpoint/2010/main" val="115381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的定义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76672" y="1938836"/>
            <a:ext cx="7135688" cy="432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函数的一般形式为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类型标识符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　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函数名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void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声明、定义部分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语句部分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｝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void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可以省略。</a:t>
            </a:r>
          </a:p>
        </p:txBody>
      </p:sp>
    </p:spTree>
    <p:extLst>
      <p:ext uri="{BB962C8B-B14F-4D97-AF65-F5344CB8AC3E}">
        <p14:creationId xmlns:p14="http://schemas.microsoft.com/office/powerpoint/2010/main" val="115122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的定义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76672" y="1938836"/>
            <a:ext cx="7927776" cy="383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定义有参函数的一般形式为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类型标识符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　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函数名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形式参数表列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声明、定义部分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语句部分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｝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115616" y="2877176"/>
            <a:ext cx="6335712" cy="3346237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max(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ｘ，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｛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ｚ；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/ *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函数体中的声明部分*／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0" lang="zh-CN" altLang="en-US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ｚ＝ｘ＞ｙ？ｘ∶ｙ；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（ｚ）；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｝ </a:t>
            </a:r>
          </a:p>
        </p:txBody>
      </p:sp>
    </p:spTree>
    <p:extLst>
      <p:ext uri="{BB962C8B-B14F-4D97-AF65-F5344CB8AC3E}">
        <p14:creationId xmlns:p14="http://schemas.microsoft.com/office/powerpoint/2010/main" val="42686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的定义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76672" y="1938836"/>
            <a:ext cx="7135688" cy="4622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定义空函数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的一般形式为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类型标识符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　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函数名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void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｛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｝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void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可以省略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 algn="just" eaLnBrk="0" hangingPunct="0">
              <a:spcBef>
                <a:spcPct val="20000"/>
              </a:spcBef>
              <a:defRPr/>
            </a:pPr>
            <a:r>
              <a:rPr lang="zh-CN" altLang="en-US" sz="3200" b="1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例如</a:t>
            </a:r>
            <a:r>
              <a:rPr lang="zh-CN" altLang="en-US" sz="32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</a:p>
          <a:p>
            <a:pPr lvl="0" algn="just" eaLnBrk="0" hangingPunct="0"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void  dummy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（）</a:t>
            </a:r>
          </a:p>
          <a:p>
            <a:pPr lvl="0" algn="just" eaLnBrk="0" hangingPunct="0"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｛ 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｝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线形标注 2 7"/>
          <p:cNvSpPr/>
          <p:nvPr/>
        </p:nvSpPr>
        <p:spPr>
          <a:xfrm>
            <a:off x="4580632" y="4156927"/>
            <a:ext cx="4239840" cy="1808113"/>
          </a:xfrm>
          <a:prstGeom prst="borderCallout2">
            <a:avLst>
              <a:gd name="adj1" fmla="val 46254"/>
              <a:gd name="adj2" fmla="val -1177"/>
              <a:gd name="adj3" fmla="val 46709"/>
              <a:gd name="adj4" fmla="val -24574"/>
              <a:gd name="adj5" fmla="val 72264"/>
              <a:gd name="adj6" fmla="val -44438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主调函数调用空函数时，只表明这里要调用一个函数，但函数本身什么工作也不做等</a:t>
            </a:r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以后扩充函数功能时补充上。 </a:t>
            </a:r>
          </a:p>
        </p:txBody>
      </p:sp>
    </p:spTree>
    <p:extLst>
      <p:ext uri="{BB962C8B-B14F-4D97-AF65-F5344CB8AC3E}">
        <p14:creationId xmlns:p14="http://schemas.microsoft.com/office/powerpoint/2010/main" val="279820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函数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97279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541" y="1311"/>
              <a:ext cx="102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函数概述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90782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463" y="1887"/>
              <a:ext cx="12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函数的定义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844453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498" y="2461"/>
              <a:ext cx="12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函数的调用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708053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045" y="1885"/>
              <a:ext cx="21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函数参数和函数的值</a:t>
              </a:r>
              <a:endParaRPr kumimoji="0" lang="zh-CN" altLang="en-US" sz="28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987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调用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76672" y="1938836"/>
            <a:ext cx="7135688" cy="143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函数调用的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一般形式为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函数名（实参表列）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76673" y="3442048"/>
            <a:ext cx="8143800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3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说明</a:t>
            </a:r>
            <a:r>
              <a:rPr kumimoji="1" lang="en-US" altLang="zh-CN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kumimoji="0" lang="en-US" altLang="zh-CN" sz="2400" b="1" i="0" u="sng" strike="noStrike" kern="120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如果是调用无参函数，则“实参表列”可以没有，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但括号不能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省略。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如果实参表列包含多个实参，则各参数间用逗号隔开。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实参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形参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的个数应相等，类型应匹配。实参与形参按顺序对应，向形参传递数据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67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调用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76150" y="1887838"/>
            <a:ext cx="820896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3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b="1" u="sng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</a:t>
            </a:r>
            <a:r>
              <a:rPr lang="en-US" altLang="zh-CN" b="1" u="sng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kumimoji="0" lang="en-US" altLang="zh-CN" b="1" u="sng" dirty="0">
              <a:solidFill>
                <a:srgbClr val="CC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实参表列包括多个实参，对实参求值的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顺序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并不是确定的，有的系统按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自左至右顺序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求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实参的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值，有的系统则按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自右至左顺序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例如：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en-US" altLang="zh-CN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″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％ｄ，％ｄ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″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，ｉ，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ｉ）；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   若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ｉ的原值为３，在 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VC++ 6.0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环境下运行的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结果不是“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3,4”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，而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为“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4,4”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。因为按自右而左顺序，先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求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得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，再向左进行，此时的</a:t>
            </a: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已是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了。  </a:t>
            </a:r>
          </a:p>
        </p:txBody>
      </p:sp>
    </p:spTree>
    <p:extLst>
      <p:ext uri="{BB962C8B-B14F-4D97-AF65-F5344CB8AC3E}">
        <p14:creationId xmlns:p14="http://schemas.microsoft.com/office/powerpoint/2010/main" val="24122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调用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45662" y="2845864"/>
            <a:ext cx="7372623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3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１．函数语句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把函数调用作为一个语句。这时不要求函数带回值，只要求函数完成一定的操作。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135010" y="1952556"/>
            <a:ext cx="74898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按函数在程序中出现的位置来分，可以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有以下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三种函数调用方式：</a:t>
            </a:r>
            <a:r>
              <a:rPr kumimoji="1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89493" y="4537345"/>
            <a:ext cx="7128792" cy="216078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printstar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            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／*调用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printstar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函数*／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135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调用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539553" y="2906979"/>
            <a:ext cx="7776864" cy="2973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3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２．函数表达式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函数出现在一个表达式中，这种表达式称为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函数表达式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。这时要求函数带回一个确定的值以参加表达式的运算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。函数实体中必须有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return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语句。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ｃ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＝２*ｍａｘ（ａ，ｂ）；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135010" y="1952556"/>
            <a:ext cx="74898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按函数在程序中出现的位置来分，可以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有以下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三种函数调用方式：</a:t>
            </a:r>
            <a:r>
              <a:rPr kumimoji="1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806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调用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135010" y="1952556"/>
            <a:ext cx="74898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按函数在程序中出现的位置来分，可以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有以下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三种函数调用方式：</a:t>
            </a:r>
            <a:r>
              <a:rPr kumimoji="1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9552" y="2971113"/>
            <a:ext cx="7561262" cy="3086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3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３．函数参数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函数调用作为一个函数的实参。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:  m = max (a ,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max ( b , c )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) ;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其中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max ( b , c )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是一次函数调用，它的值作为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另一次调用的实参。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的值是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三者中的最大者。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395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函数概述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17240" y="1889739"/>
            <a:ext cx="7848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5F5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一个Ｃ程序可由一个主函数和若干个其他函数构成。一个较大的程序可分为若干个程序模块，每一个模块用来实现一个特定的功能。在高级语言中用子程序实现模块的功能。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子程序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由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来完成。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   函数间的调用关系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由主函数调用其他函数，其他函数也可以互相调用。同一个函数可以被一个或多个函数调用任意多次。</a:t>
            </a:r>
          </a:p>
        </p:txBody>
      </p:sp>
    </p:spTree>
    <p:extLst>
      <p:ext uri="{BB962C8B-B14F-4D97-AF65-F5344CB8AC3E}">
        <p14:creationId xmlns:p14="http://schemas.microsoft.com/office/powerpoint/2010/main" val="169783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调用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76672" y="1938836"/>
            <a:ext cx="7135688" cy="5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一个函数可以被调用所需要具备的条件：</a:t>
            </a:r>
            <a:endParaRPr lang="zh-CN" altLang="en-US" sz="2400" b="1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14157" y="2679979"/>
            <a:ext cx="745529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首先被调用的函数必须是已经存在的函数（是库函数或用户自己定义的函数）。但光有这一条件还不够。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13265" y="4268782"/>
            <a:ext cx="745618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如果使用库函数，还应该在本文件开头用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#include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命令将调用有关库函数时所需用到的信息“包含”到本文件中来。 </a:t>
            </a:r>
          </a:p>
        </p:txBody>
      </p:sp>
    </p:spTree>
    <p:extLst>
      <p:ext uri="{BB962C8B-B14F-4D97-AF65-F5344CB8AC3E}">
        <p14:creationId xmlns:p14="http://schemas.microsoft.com/office/powerpoint/2010/main" val="194324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调用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76672" y="1938836"/>
            <a:ext cx="7135688" cy="5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一个函数可以被调用所需要具备的条件：</a:t>
            </a:r>
            <a:endParaRPr lang="zh-CN" altLang="en-US" sz="2400" b="1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76672" y="2551278"/>
            <a:ext cx="745618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如果使用用户自己定义的函数，而该函数的位置在调用它的函数（即</a:t>
            </a:r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主调函数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）的后面，应该在</a:t>
            </a:r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主调函数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中对被调用的函数作声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明。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38641" y="4294779"/>
            <a:ext cx="4811750" cy="2374055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max(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y); 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声明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….</a:t>
            </a:r>
            <a:endParaRPr lang="en-US" altLang="zh-CN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176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调用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76672" y="1938836"/>
            <a:ext cx="7135688" cy="5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  <a:endParaRPr lang="zh-CN" altLang="en-US" sz="24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76673" y="2510740"/>
            <a:ext cx="7639744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函数声明的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一般形式为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函数类型 函数名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参数类型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参数类型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……)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函数类型 函数名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参数类型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参数名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参数类型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参数名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……)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； 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76672" y="4924510"/>
            <a:ext cx="7441857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声明的作用是把函数名、函数参数的个数和参数类型等信息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通知编译系统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，以便在遇到函数调用时，编译系统能正确识别函数并检查调用是否合法。</a:t>
            </a:r>
          </a:p>
        </p:txBody>
      </p:sp>
    </p:spTree>
    <p:extLst>
      <p:ext uri="{BB962C8B-B14F-4D97-AF65-F5344CB8AC3E}">
        <p14:creationId xmlns:p14="http://schemas.microsoft.com/office/powerpoint/2010/main" val="359070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调用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39552" y="1794541"/>
            <a:ext cx="7135688" cy="5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endParaRPr lang="zh-CN" altLang="en-US" sz="24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39552" y="2312687"/>
            <a:ext cx="7992888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140000"/>
              </a:lnSpc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函数的“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”（</a:t>
            </a:r>
            <a:r>
              <a:rPr lang="en-AU" altLang="zh-CN" sz="24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definition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）和“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声明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”（</a:t>
            </a:r>
            <a:r>
              <a:rPr lang="en-AU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declaration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）不是一回事。</a:t>
            </a:r>
          </a:p>
          <a:p>
            <a:pPr marL="342900" lvl="0" indent="-342900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的定义是指对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函数功能的确立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，包括指定函数名，函数值类型、形参及其类型、函数体等，它是一个完整的、独立的函数单位。</a:t>
            </a:r>
          </a:p>
          <a:p>
            <a:pPr marL="342900" lvl="0" indent="-342900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函数的声明的作用则是把函数的名字、函数类型以及形参的类型、个数和顺序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通知编译系统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，以便在调用该函数时系统按此进行对照检查。它不包含函数体。 </a:t>
            </a:r>
          </a:p>
        </p:txBody>
      </p:sp>
    </p:spTree>
    <p:extLst>
      <p:ext uri="{BB962C8B-B14F-4D97-AF65-F5344CB8AC3E}">
        <p14:creationId xmlns:p14="http://schemas.microsoft.com/office/powerpoint/2010/main" val="94706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调用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39552" y="1794541"/>
            <a:ext cx="7135688" cy="5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endParaRPr lang="zh-CN" altLang="en-US" sz="24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39552" y="2312687"/>
            <a:ext cx="7992888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140000"/>
              </a:lnSpc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函数的“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”（</a:t>
            </a:r>
            <a:r>
              <a:rPr lang="en-AU" altLang="zh-CN" sz="24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definition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）和“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声明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”（</a:t>
            </a:r>
            <a:r>
              <a:rPr lang="en-AU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declaration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）不是一回事。</a:t>
            </a:r>
          </a:p>
          <a:p>
            <a:pPr marL="342900" lvl="0" indent="-342900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的定义是指对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函数功能的确立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，包括指定函数名，函数值类型、形参及其类型、函数体等，它是一个完整的、独立的函数单位。</a:t>
            </a:r>
          </a:p>
          <a:p>
            <a:pPr marL="342900" lvl="0" indent="-342900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函数的声明的作用则是把函数的名字、函数类型以及形参的类型、个数和顺序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通知编译系统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，以便在调用该函数时系统按此进行对照检查。它不包含函数体。 </a:t>
            </a:r>
          </a:p>
        </p:txBody>
      </p:sp>
    </p:spTree>
    <p:extLst>
      <p:ext uri="{BB962C8B-B14F-4D97-AF65-F5344CB8AC3E}">
        <p14:creationId xmlns:p14="http://schemas.microsoft.com/office/powerpoint/2010/main" val="222402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调用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39552" y="1794541"/>
            <a:ext cx="7135688" cy="5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endParaRPr lang="zh-CN" altLang="en-US" sz="24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39552" y="2312687"/>
            <a:ext cx="799288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lvl="0" indent="-342900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如果被调用函数的定义出现在主调函数之前，可以不必加以声明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如果已在文件的开头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在所有函数之前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，已对本文件中所调用的函数进行了声明，则在各函数中不必对其所调用的函数再作声明 。 </a:t>
            </a:r>
          </a:p>
        </p:txBody>
      </p:sp>
    </p:spTree>
    <p:extLst>
      <p:ext uri="{BB962C8B-B14F-4D97-AF65-F5344CB8AC3E}">
        <p14:creationId xmlns:p14="http://schemas.microsoft.com/office/powerpoint/2010/main" val="268756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3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charRg st="30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函数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97279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541" y="1311"/>
              <a:ext cx="102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函数概述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90782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463" y="1887"/>
              <a:ext cx="12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函数的定义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844453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498" y="2461"/>
              <a:ext cx="12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函数的调用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708053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045" y="1885"/>
              <a:ext cx="21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函数参数和函数的值</a:t>
              </a:r>
              <a:endParaRPr kumimoji="0" lang="zh-CN" altLang="en-US" sz="28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854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函数参数和函数的值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39750" y="1844675"/>
            <a:ext cx="7704658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形式参数：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函数名后面括弧中的变量名称为“形式参数”（简称“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形参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”）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实际参数：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主调函数中调用一个函数时，函数名后面括弧中的参数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可以是一个表达式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称为“实际参数”（简称“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实参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”）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函数返回值：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return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后面的括弧中的值作为函数带回的值（称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函数返回值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）。 </a:t>
            </a:r>
          </a:p>
        </p:txBody>
      </p:sp>
    </p:spTree>
    <p:extLst>
      <p:ext uri="{BB962C8B-B14F-4D97-AF65-F5344CB8AC3E}">
        <p14:creationId xmlns:p14="http://schemas.microsoft.com/office/powerpoint/2010/main" val="24327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函数参数和函数的值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552" y="1794541"/>
            <a:ext cx="713568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关于形参与实参的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4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11561" y="2517337"/>
            <a:ext cx="777686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FFED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在定义函数中指定的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形参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，在未出现函数调用时，它们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并不占内存中的存储单元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。只有在发生函数调用时，函数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中的形参才被分配内存单元。在调用结束后，形参所占的内存单元也被释放。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18178" y="4381281"/>
            <a:ext cx="777024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FFED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实参可以是常量、变量或表达式，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例如：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（３，ａ＋ｂ）；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但要求它们有确定的值。在调用时将实参的值赋给形参。</a:t>
            </a:r>
          </a:p>
        </p:txBody>
      </p:sp>
    </p:spTree>
    <p:extLst>
      <p:ext uri="{BB962C8B-B14F-4D97-AF65-F5344CB8AC3E}">
        <p14:creationId xmlns:p14="http://schemas.microsoft.com/office/powerpoint/2010/main" val="148522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函数参数和函数的值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552" y="1794541"/>
            <a:ext cx="713568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关于形参与实参的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4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11561" y="2517337"/>
            <a:ext cx="77768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FFED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被定义的函数中，必须指定形参的类型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。不指定不符合语法，编译器会报错。</a:t>
            </a:r>
            <a:endParaRPr lang="zh-CN" altLang="en-US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22835" y="3657303"/>
            <a:ext cx="777024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FFED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实参与形参的类型应相同或赋值兼容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。若调用时的实参类型和定义不同，则先按照赋值原则进行数据类型的转换。</a:t>
            </a:r>
            <a:endParaRPr lang="zh-CN" altLang="en-US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x, </a:t>
            </a:r>
            <a:r>
              <a:rPr lang="en-US" altLang="zh-CN" sz="2400" dirty="0" err="1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y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{…}</a:t>
            </a:r>
          </a:p>
          <a:p>
            <a:pPr lvl="0">
              <a:defRPr/>
            </a:pPr>
            <a:endParaRPr lang="en-US" altLang="zh-CN" sz="2400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调用时 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= max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2.1 , 3.5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）；</a:t>
            </a:r>
            <a:endParaRPr lang="en-US" altLang="zh-CN" sz="2400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则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a=3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0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函数概述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17240" y="1889739"/>
            <a:ext cx="7848600" cy="59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5F5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187624" y="2132856"/>
            <a:ext cx="7128792" cy="3888432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 max(int x, int y</a:t>
            </a:r>
            <a:r>
              <a:rPr lang="fr-FR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fr-FR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计算两数最大值</a:t>
            </a:r>
            <a:r>
              <a:rPr lang="fr-FR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*/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z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if (x&gt;y)  z=x;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else z=y;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return z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50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函数参数和函数的值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552" y="1794541"/>
            <a:ext cx="713568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关于形参与实参的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4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11561" y="2517337"/>
            <a:ext cx="777686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FFED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5. 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实参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向形参的数据传递是单向</a:t>
            </a:r>
            <a:r>
              <a:rPr lang="zh-CN" altLang="en-US" sz="24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“值传递”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，只能由实参传给形参，而不能由形参传回来给实参。在调用函数时，给形参分配存储单元，并将实参对应的值传递给形参，调用结束后，形参单元被释放，实参单元仍保留并维持原值。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95508" y="4643594"/>
            <a:ext cx="77702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FFED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编写一个函数，实现交换两个变量数值的功能。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48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函数参数和函数的值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552" y="1794541"/>
            <a:ext cx="713568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关于形参与实参的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4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95509" y="2601542"/>
            <a:ext cx="36604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FFED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思考：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函数的形参和实参在内存中如何存储的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81487336"/>
              </p:ext>
            </p:extLst>
          </p:nvPr>
        </p:nvGraphicFramePr>
        <p:xfrm>
          <a:off x="4788024" y="2062306"/>
          <a:ext cx="3830638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Visio" r:id="rId6" imgW="2623718" imgH="3058058" progId="Visio.Drawing.11">
                  <p:embed/>
                </p:oleObj>
              </mc:Choice>
              <mc:Fallback>
                <p:oleObj name="Visio" r:id="rId6" imgW="2623718" imgH="3058058" progId="Visio.Drawing.11">
                  <p:embed/>
                  <p:pic>
                    <p:nvPicPr>
                      <p:cNvPr id="3686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062306"/>
                        <a:ext cx="3830638" cy="446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91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函数参数和函数的值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552" y="1794541"/>
            <a:ext cx="713568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关于形参与实参的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4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33268" y="2339809"/>
            <a:ext cx="799917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2400" b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系统区</a:t>
            </a:r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：用于存放系统软件和运行需要的数据，如操作系统。只要机器一运行，这部分空间就必须保留给系统软件使用。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2400" b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用户程序代码区</a:t>
            </a:r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：存放用户程序的代码。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2400" b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静态存储区</a:t>
            </a:r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：存放程序运行期间不释放的数据（静态局部变量，全局变量）；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2400" b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栈区</a:t>
            </a:r>
            <a:r>
              <a:rPr lang="zh-CN" altLang="en-US" sz="2400" b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：存放程序运行期间会被释放的数据（非静态局部变量）以及活动的控制信息；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2400" b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堆区</a:t>
            </a:r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：用户可以在程序运行过程中根据需要动态地进行存储空间的分配，这样的分配在堆区进行</a:t>
            </a:r>
            <a:r>
              <a:rPr lang="zh-CN" altLang="en-US" sz="24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；如</a:t>
            </a:r>
            <a:r>
              <a:rPr lang="en-AU" altLang="zh-CN" dirty="0" err="1" smtClean="0"/>
              <a:t>malloc</a:t>
            </a:r>
            <a:r>
              <a:rPr lang="zh-CN" altLang="en-US" dirty="0" smtClean="0"/>
              <a:t>函数。</a:t>
            </a:r>
            <a:endParaRPr lang="zh-CN" altLang="en-US" sz="24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32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函数参数和函数的值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552" y="1794541"/>
            <a:ext cx="713568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关于形参与实参的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4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11561" y="2517337"/>
            <a:ext cx="777686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FFED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主调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函数和被调用函数之间有数据传递的关系。在不同的函数之间传递数据，可以使用的方法有：</a:t>
            </a:r>
          </a:p>
          <a:p>
            <a:pPr lvl="0">
              <a:lnSpc>
                <a:spcPct val="200000"/>
              </a:lnSpc>
              <a:defRPr/>
            </a:pPr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：通过形式参数和实际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参数。</a:t>
            </a:r>
            <a:endParaRPr lang="zh-CN" altLang="en-US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返回值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：用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return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语句返回计算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结果。</a:t>
            </a:r>
            <a:endParaRPr lang="zh-CN" altLang="en-US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全局变量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：外部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变量。</a:t>
            </a:r>
            <a:endParaRPr lang="zh-CN" altLang="en-US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64088" y="38753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单向传递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24128" y="458007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返回一个值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18857" y="5362709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严重降低程序可读性和可移植性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581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14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函数参数和函数的值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552" y="1794541"/>
            <a:ext cx="713568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关于函数返回值的说明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4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39552" y="2570341"/>
            <a:ext cx="792088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3F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函数的返回值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是通过函数调用使主调函数得到的确定值。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en-US" altLang="zh-CN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在求最大值的例子中。</a:t>
            </a:r>
            <a:endParaRPr lang="en-US" altLang="zh-CN" sz="2800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（２，３）的值是３，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（５，２）的值是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。可以通过赋值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语句将这个函数值赋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给其它变量。 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79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函数参数和函数的值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17240" y="1666654"/>
            <a:ext cx="8642350" cy="496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FFED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函数的返回值是通过函数中的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return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语句获得的。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一个函数中可以有一个以上的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return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语句，执行到哪一个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return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语句，哪一个语句起作用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。一般和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条件判断语句配合。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return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语句后面的括弧也可以不要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“return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;”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等价于 “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return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（ｚ）；”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return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后面的值可以是一个表达式。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ｍａｘ（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ｘ，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ｙ）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       ｛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　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return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ｘ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ｙ？ｘ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ｙ）；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｝</a:t>
            </a:r>
          </a:p>
        </p:txBody>
      </p:sp>
    </p:spTree>
    <p:extLst>
      <p:ext uri="{BB962C8B-B14F-4D97-AF65-F5344CB8AC3E}">
        <p14:creationId xmlns:p14="http://schemas.microsoft.com/office/powerpoint/2010/main" val="204567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函数参数和函数的值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17240" y="1666654"/>
            <a:ext cx="8642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FFED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17240" y="2230950"/>
            <a:ext cx="7899176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FFED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函数的返回值应当属于某一个确定的类型，在定义函数时指定函数返回值的类型。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下面是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个函数的首行：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float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ｘ，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float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ｙ）   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/*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函数值为整型 *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char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letter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char c1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char c2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）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/*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函数值为字符型 *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double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min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ｘ，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ｙ） 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/*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函数值为双精度型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40432" y="5513755"/>
            <a:ext cx="82804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3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凡不加类型说明的函数，自动按整型处理。</a:t>
            </a:r>
          </a:p>
        </p:txBody>
      </p:sp>
    </p:spTree>
    <p:extLst>
      <p:ext uri="{BB962C8B-B14F-4D97-AF65-F5344CB8AC3E}">
        <p14:creationId xmlns:p14="http://schemas.microsoft.com/office/powerpoint/2010/main" val="158393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函数参数和函数的值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17240" y="1666654"/>
            <a:ext cx="8642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FFED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17240" y="2119687"/>
            <a:ext cx="86423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FFED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在定义函数时指定的函数类型一般应该和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return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语句中的表达式类型一致。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如果函数值的类型和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return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语句中表达式的值不一致，则以函数类型为准。对数值型数据，可以自动进行类型转换。即函数类型决定返回值的类型。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2660" y="4881044"/>
            <a:ext cx="86423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FFED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对于不带回值的函数，应当用“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void”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定义函数为“无类型”（或称“空类型”）。此时在函数体中不得出现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return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语句。 </a:t>
            </a:r>
          </a:p>
        </p:txBody>
      </p:sp>
    </p:spTree>
    <p:extLst>
      <p:ext uri="{BB962C8B-B14F-4D97-AF65-F5344CB8AC3E}">
        <p14:creationId xmlns:p14="http://schemas.microsoft.com/office/powerpoint/2010/main" val="44086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函数概述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17240" y="1889739"/>
            <a:ext cx="7848600" cy="59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5F5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59632" y="2128054"/>
            <a:ext cx="7128792" cy="4536504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b,c,d,e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d%d%d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“,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 =max(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调用求最值函数</a:t>
            </a:r>
            <a:endParaRPr lang="en-US" altLang="zh-CN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e=max(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调用求最值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(“%d\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n”,e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  </a:t>
            </a:r>
            <a:endParaRPr lang="en-US" altLang="zh-CN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50123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函数概述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17240" y="1889739"/>
            <a:ext cx="7848600" cy="59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5F5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137048" y="2132856"/>
            <a:ext cx="7128792" cy="4206478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／*定义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printstar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函数*／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("* * * * * * * * * * * * * * * *\n");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print_message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／*定义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print_message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函数*／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("How do you do!\n");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164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函数概述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17240" y="1889739"/>
            <a:ext cx="7848600" cy="59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5F5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137048" y="2052169"/>
            <a:ext cx="7128792" cy="3177031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printstar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            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／*调用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printstar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函数*／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print_message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      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print_message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函数*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printstar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            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／*调用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printstar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函数*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09846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函数概述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17240" y="1889739"/>
            <a:ext cx="7848600" cy="59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5F5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情况如下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4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 Box 1027"/>
          <p:cNvSpPr txBox="1">
            <a:spLocks noChangeArrowheads="1"/>
          </p:cNvSpPr>
          <p:nvPr/>
        </p:nvSpPr>
        <p:spPr bwMode="auto">
          <a:xfrm>
            <a:off x="755576" y="2844162"/>
            <a:ext cx="6335713" cy="138499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* * * * * * * * * * * * * * * 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How do you do!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* * * * * * * * * * * * * * * *</a:t>
            </a:r>
          </a:p>
        </p:txBody>
      </p:sp>
    </p:spTree>
    <p:extLst>
      <p:ext uri="{BB962C8B-B14F-4D97-AF65-F5344CB8AC3E}">
        <p14:creationId xmlns:p14="http://schemas.microsoft.com/office/powerpoint/2010/main" val="300556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函数概述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17240" y="1889739"/>
            <a:ext cx="7848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5F5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  <a:endParaRPr lang="en-US" altLang="zh-CN" sz="24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个Ｃ程序由一个或多个程序模块组成，每一个程序模块作为一个源程序文件。对于较大的程序，通常将程序内容分别放在</a:t>
            </a:r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若干个源文件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中，再由若干源程序文件组成一个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程序。这样便于分别编写、分别编译，提高调试效率。一个源程序文件可以为多个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程序公用。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74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4680</TotalTime>
  <Words>3463</Words>
  <Application>Microsoft Office PowerPoint</Application>
  <PresentationFormat>全屏显示(4:3)</PresentationFormat>
  <Paragraphs>445</Paragraphs>
  <Slides>47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等线</vt:lpstr>
      <vt:lpstr>华文行楷</vt:lpstr>
      <vt:lpstr>华文楷体</vt:lpstr>
      <vt:lpstr>楷体_GB2312</vt:lpstr>
      <vt:lpstr>宋体</vt:lpstr>
      <vt:lpstr>Arial</vt:lpstr>
      <vt:lpstr>Consolas</vt:lpstr>
      <vt:lpstr>Times New Roman</vt:lpstr>
      <vt:lpstr>默认设计模板</vt:lpstr>
      <vt:lpstr>Visio</vt:lpstr>
      <vt:lpstr>Microsoft Visio 绘图</vt:lpstr>
      <vt:lpstr>高级语言程序设计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荣 生辉</cp:lastModifiedBy>
  <cp:revision>336</cp:revision>
  <dcterms:created xsi:type="dcterms:W3CDTF">2014-03-21T03:02:44Z</dcterms:created>
  <dcterms:modified xsi:type="dcterms:W3CDTF">2018-10-22T01:52:00Z</dcterms:modified>
</cp:coreProperties>
</file>