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85" r:id="rId3"/>
    <p:sldId id="674" r:id="rId4"/>
    <p:sldId id="934" r:id="rId5"/>
    <p:sldId id="935" r:id="rId6"/>
    <p:sldId id="936" r:id="rId7"/>
    <p:sldId id="937" r:id="rId8"/>
    <p:sldId id="856" r:id="rId9"/>
    <p:sldId id="975" r:id="rId10"/>
    <p:sldId id="958" r:id="rId11"/>
    <p:sldId id="857" r:id="rId12"/>
    <p:sldId id="858" r:id="rId13"/>
    <p:sldId id="991" r:id="rId14"/>
    <p:sldId id="976" r:id="rId15"/>
    <p:sldId id="1054" r:id="rId16"/>
    <p:sldId id="977" r:id="rId17"/>
    <p:sldId id="978" r:id="rId18"/>
    <p:sldId id="979" r:id="rId19"/>
    <p:sldId id="980" r:id="rId20"/>
    <p:sldId id="981" r:id="rId21"/>
    <p:sldId id="985" r:id="rId22"/>
    <p:sldId id="982" r:id="rId23"/>
    <p:sldId id="983" r:id="rId24"/>
    <p:sldId id="984" r:id="rId25"/>
    <p:sldId id="986" r:id="rId26"/>
    <p:sldId id="987" r:id="rId27"/>
    <p:sldId id="988" r:id="rId28"/>
    <p:sldId id="989" r:id="rId29"/>
    <p:sldId id="990" r:id="rId30"/>
    <p:sldId id="992" r:id="rId31"/>
    <p:sldId id="995" r:id="rId32"/>
    <p:sldId id="996" r:id="rId33"/>
    <p:sldId id="997" r:id="rId34"/>
    <p:sldId id="998" r:id="rId35"/>
    <p:sldId id="999" r:id="rId36"/>
    <p:sldId id="1000" r:id="rId37"/>
    <p:sldId id="1001" r:id="rId38"/>
    <p:sldId id="1002" r:id="rId39"/>
    <p:sldId id="1003" r:id="rId40"/>
    <p:sldId id="1055" r:id="rId41"/>
    <p:sldId id="1004" r:id="rId42"/>
    <p:sldId id="1005" r:id="rId43"/>
    <p:sldId id="1006" r:id="rId44"/>
    <p:sldId id="1007" r:id="rId45"/>
    <p:sldId id="1008" r:id="rId46"/>
    <p:sldId id="1009" r:id="rId47"/>
    <p:sldId id="1056" r:id="rId48"/>
    <p:sldId id="1010" r:id="rId49"/>
    <p:sldId id="1011" r:id="rId50"/>
    <p:sldId id="1012" r:id="rId51"/>
    <p:sldId id="1014" r:id="rId52"/>
    <p:sldId id="1023" r:id="rId53"/>
    <p:sldId id="1024" r:id="rId54"/>
    <p:sldId id="1025" r:id="rId55"/>
    <p:sldId id="1026" r:id="rId56"/>
    <p:sldId id="1027" r:id="rId57"/>
    <p:sldId id="1028" r:id="rId58"/>
    <p:sldId id="1029" r:id="rId59"/>
    <p:sldId id="1030" r:id="rId60"/>
    <p:sldId id="1031" r:id="rId61"/>
    <p:sldId id="1057" r:id="rId62"/>
    <p:sldId id="1047" r:id="rId63"/>
    <p:sldId id="1048" r:id="rId64"/>
    <p:sldId id="1049" r:id="rId65"/>
    <p:sldId id="1050" r:id="rId66"/>
    <p:sldId id="1051" r:id="rId67"/>
    <p:sldId id="1052" r:id="rId68"/>
    <p:sldId id="1053" r:id="rId6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004181"/>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042" autoAdjust="0"/>
  </p:normalViewPr>
  <p:slideViewPr>
    <p:cSldViewPr>
      <p:cViewPr varScale="1">
        <p:scale>
          <a:sx n="104" d="100"/>
          <a:sy n="104" d="100"/>
        </p:scale>
        <p:origin x="14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2018/10/26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5193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5463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57513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62165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75404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82046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82180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04727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5208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317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98930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11130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30254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32164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83638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59567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11286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96869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64365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21681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91687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11058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88322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30802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02485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42427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02592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90165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9173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87933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575862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7542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12960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433769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894078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837958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586038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140169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167761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273358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721598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18974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40364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22821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49466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286260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92279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328769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3769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216639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096104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581379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456015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8324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38202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065102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162673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855578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71285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97413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77562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1452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jpe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jpe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9.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9.emf"/><Relationship Id="rId5" Type="http://schemas.openxmlformats.org/officeDocument/2006/relationships/image" Target="../media/image1.jpeg"/><Relationship Id="rId10" Type="http://schemas.openxmlformats.org/officeDocument/2006/relationships/oleObject" Target="../embeddings/oleObject5.bin"/><Relationship Id="rId4" Type="http://schemas.openxmlformats.org/officeDocument/2006/relationships/image" Target="../media/image3.png"/><Relationship Id="rId9" Type="http://schemas.openxmlformats.org/officeDocument/2006/relationships/image" Target="../media/image8.emf"/></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51.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jpeg"/><Relationship Id="rId4" Type="http://schemas.openxmlformats.org/officeDocument/2006/relationships/image" Target="../media/image3.png"/><Relationship Id="rId9" Type="http://schemas.openxmlformats.org/officeDocument/2006/relationships/image" Target="../media/image11.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jpe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jpe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54.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11" Type="http://schemas.openxmlformats.org/officeDocument/2006/relationships/image" Target="../media/image15.emf"/><Relationship Id="rId5" Type="http://schemas.openxmlformats.org/officeDocument/2006/relationships/image" Target="../media/image1.jpeg"/><Relationship Id="rId10" Type="http://schemas.openxmlformats.org/officeDocument/2006/relationships/oleObject" Target="../embeddings/oleObject11.bin"/><Relationship Id="rId4" Type="http://schemas.openxmlformats.org/officeDocument/2006/relationships/image" Target="../media/image3.png"/><Relationship Id="rId9" Type="http://schemas.openxmlformats.org/officeDocument/2006/relationships/image" Target="../media/image14.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55.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11" Type="http://schemas.openxmlformats.org/officeDocument/2006/relationships/image" Target="../media/image18.emf"/><Relationship Id="rId5" Type="http://schemas.openxmlformats.org/officeDocument/2006/relationships/image" Target="../media/image1.jpeg"/><Relationship Id="rId10" Type="http://schemas.openxmlformats.org/officeDocument/2006/relationships/oleObject" Target="../embeddings/oleObject14.bin"/><Relationship Id="rId4" Type="http://schemas.openxmlformats.org/officeDocument/2006/relationships/image" Target="../media/image3.png"/><Relationship Id="rId9" Type="http://schemas.openxmlformats.org/officeDocument/2006/relationships/image" Target="../media/image17.e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57.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1.jpeg"/><Relationship Id="rId4" Type="http://schemas.openxmlformats.org/officeDocument/2006/relationships/image" Target="../media/image3.png"/><Relationship Id="rId9" Type="http://schemas.openxmlformats.org/officeDocument/2006/relationships/image" Target="../media/image20.wmf"/></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3.png"/><Relationship Id="rId7" Type="http://schemas.openxmlformats.org/officeDocument/2006/relationships/image" Target="../media/image23.jpe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1.jpeg"/><Relationship Id="rId9" Type="http://schemas.openxmlformats.org/officeDocument/2006/relationships/image" Target="../media/image25.jpe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982369" y="4011285"/>
            <a:ext cx="1928733"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函数</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10</a:t>
            </a:fld>
            <a:endParaRPr lang="en-US" altLang="zh-CN"/>
          </a:p>
        </p:txBody>
      </p:sp>
      <p:sp>
        <p:nvSpPr>
          <p:cNvPr id="7" name="矩形 6"/>
          <p:cNvSpPr/>
          <p:nvPr/>
        </p:nvSpPr>
        <p:spPr>
          <a:xfrm>
            <a:off x="446196" y="1720910"/>
            <a:ext cx="7942228" cy="2185214"/>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spcBef>
                <a:spcPts val="1200"/>
              </a:spcBef>
            </a:pPr>
            <a:r>
              <a:rPr lang="zh-CN" altLang="en-US" sz="2800" dirty="0" smtClean="0">
                <a:solidFill>
                  <a:srgbClr val="C00000"/>
                </a:solidFill>
                <a:latin typeface="华文楷体" panose="02010600040101010101" pitchFamily="2" charset="-122"/>
                <a:ea typeface="华文楷体" panose="02010600040101010101" pitchFamily="2" charset="-122"/>
              </a:rPr>
              <a:t>例</a:t>
            </a:r>
            <a:r>
              <a:rPr lang="zh-CN" altLang="en-US" sz="2800" dirty="0" smtClean="0">
                <a:latin typeface="华文楷体" panose="02010600040101010101" pitchFamily="2" charset="-122"/>
                <a:ea typeface="华文楷体" panose="02010600040101010101" pitchFamily="2" charset="-122"/>
              </a:rPr>
              <a:t>：利用全局变量编写交换两个变量值的例子。</a:t>
            </a:r>
            <a:endParaRPr lang="zh-CN" altLang="en-US" sz="2800" dirty="0">
              <a:solidFill>
                <a:srgbClr val="0000FF"/>
              </a:solidFill>
              <a:latin typeface="华文楷体" panose="02010600040101010101" pitchFamily="2" charset="-122"/>
              <a:ea typeface="华文楷体" panose="02010600040101010101" pitchFamily="2" charset="-122"/>
            </a:endParaRPr>
          </a:p>
          <a:p>
            <a:pPr>
              <a:lnSpc>
                <a:spcPct val="150000"/>
              </a:lnSpc>
            </a:pPr>
            <a:r>
              <a:rPr lang="zh-CN" altLang="en-US" sz="2800" dirty="0" smtClean="0">
                <a:latin typeface="华文楷体" panose="02010600040101010101" pitchFamily="2" charset="-122"/>
                <a:ea typeface="华文楷体" panose="02010600040101010101" pitchFamily="2" charset="-122"/>
              </a:rPr>
              <a:t> </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809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注意</a:t>
            </a:r>
            <a:r>
              <a:rPr lang="zh-CN" altLang="en-US" sz="2800" dirty="0" smtClean="0">
                <a:latin typeface="华文楷体" panose="02010600040101010101" pitchFamily="2" charset="-122"/>
                <a:ea typeface="华文楷体" panose="02010600040101010101" pitchFamily="2" charset="-122"/>
              </a:rPr>
              <a:t>：</a:t>
            </a:r>
            <a:r>
              <a:rPr lang="zh-CN" altLang="en-US" sz="2800" u="sng" dirty="0" smtClean="0">
                <a:solidFill>
                  <a:srgbClr val="C00000"/>
                </a:solidFill>
                <a:latin typeface="华文楷体" panose="02010600040101010101" pitchFamily="2" charset="-122"/>
                <a:ea typeface="华文楷体" panose="02010600040101010101" pitchFamily="2" charset="-122"/>
              </a:rPr>
              <a:t>全局变量只能在万不得已的情况下使用。</a:t>
            </a:r>
            <a:endParaRPr lang="zh-CN" altLang="en-US" sz="2800" dirty="0">
              <a:latin typeface="华文楷体" panose="02010600040101010101" pitchFamily="2" charset="-122"/>
              <a:ea typeface="华文楷体" panose="02010600040101010101" pitchFamily="2" charset="-122"/>
            </a:endParaRPr>
          </a:p>
        </p:txBody>
      </p:sp>
      <p:sp>
        <p:nvSpPr>
          <p:cNvPr id="9" name="Text Box 5"/>
          <p:cNvSpPr txBox="1">
            <a:spLocks noChangeArrowheads="1"/>
          </p:cNvSpPr>
          <p:nvPr/>
        </p:nvSpPr>
        <p:spPr bwMode="auto">
          <a:xfrm>
            <a:off x="417240" y="3238012"/>
            <a:ext cx="8355012" cy="2677656"/>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marL="0" marR="0" lvl="0" indent="0" algn="just" defTabSz="914400" rtl="0" eaLnBrk="1" fontAlgn="base" latinLnBrk="0" hangingPunct="1">
              <a:lnSpc>
                <a:spcPct val="14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① </a:t>
            </a:r>
            <a:r>
              <a:rPr kumimoji="0"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全局变量在程序的全部执行过程中</a:t>
            </a:r>
            <a:r>
              <a:rPr kumimoji="0" lang="zh-CN" altLang="en-US" sz="2400" b="0" i="0" u="none" strike="noStrike" kern="1200" cap="none" spc="0" normalizeH="0" baseline="0" noProof="0" dirty="0" smtClean="0">
                <a:ln>
                  <a:noFill/>
                </a:ln>
                <a:solidFill>
                  <a:srgbClr val="0000FF"/>
                </a:solidFill>
                <a:effectLst/>
                <a:uLnTx/>
                <a:uFillTx/>
                <a:latin typeface="华文楷体" panose="02010600040101010101" pitchFamily="2" charset="-122"/>
                <a:ea typeface="华文楷体" panose="02010600040101010101" pitchFamily="2" charset="-122"/>
              </a:rPr>
              <a:t>都占用存储单元</a:t>
            </a:r>
            <a:r>
              <a:rPr kumimoji="0"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，而不是仅在需要时才开辟单元。</a:t>
            </a:r>
          </a:p>
          <a:p>
            <a:pPr marL="0" marR="0" lvl="0" indent="0" algn="just" defTabSz="914400" rtl="0" eaLnBrk="1" fontAlgn="base" latinLnBrk="0" hangingPunct="1">
              <a:lnSpc>
                <a:spcPct val="14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② 使用全局变量过多，会降低程序的清晰性。在各个函数执行时都可能改变外部变量的值，程序容易出错。因此，要限制使用全局变量。</a:t>
            </a:r>
          </a:p>
        </p:txBody>
      </p:sp>
    </p:spTree>
    <p:extLst>
      <p:ext uri="{BB962C8B-B14F-4D97-AF65-F5344CB8AC3E}">
        <p14:creationId xmlns:p14="http://schemas.microsoft.com/office/powerpoint/2010/main" val="418759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注意</a:t>
            </a:r>
            <a:r>
              <a:rPr lang="zh-CN" altLang="en-US" sz="2800" dirty="0" smtClean="0">
                <a:latin typeface="华文楷体" panose="02010600040101010101" pitchFamily="2" charset="-122"/>
                <a:ea typeface="华文楷体" panose="02010600040101010101" pitchFamily="2" charset="-122"/>
              </a:rPr>
              <a:t>：</a:t>
            </a:r>
            <a:r>
              <a:rPr lang="zh-CN" altLang="en-US" sz="2800" u="sng" dirty="0" smtClean="0">
                <a:solidFill>
                  <a:srgbClr val="C00000"/>
                </a:solidFill>
                <a:latin typeface="华文楷体" panose="02010600040101010101" pitchFamily="2" charset="-122"/>
                <a:ea typeface="华文楷体" panose="02010600040101010101" pitchFamily="2" charset="-122"/>
              </a:rPr>
              <a:t>全局变量只能在万不得已的情况下使用。</a:t>
            </a:r>
            <a:endParaRPr lang="zh-CN" altLang="en-US" sz="2800" dirty="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446196" y="3105905"/>
            <a:ext cx="8355012" cy="3711785"/>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③</a:t>
            </a:r>
            <a:r>
              <a:rPr kumimoji="0"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它降低函数的通用性，因为函数在执行时要依赖于其所在的外部变量。如果将一个函数移到另一个文件中，还要将有关的外部变量及其值一起移过去。但若该外部变量与其他文件的变量同名时，就会出现问题，降低了程序的</a:t>
            </a:r>
            <a:r>
              <a:rPr kumimoji="0" lang="zh-CN" altLang="en-US" sz="2400" b="0" i="0" u="none" strike="noStrike" kern="1200" cap="none" spc="0" normalizeH="0" baseline="0" noProof="0" dirty="0" smtClean="0">
                <a:ln>
                  <a:noFill/>
                </a:ln>
                <a:solidFill>
                  <a:srgbClr val="0000FF"/>
                </a:solidFill>
                <a:effectLst/>
                <a:uLnTx/>
                <a:uFillTx/>
                <a:latin typeface="华文楷体" panose="02010600040101010101" pitchFamily="2" charset="-122"/>
                <a:ea typeface="华文楷体" panose="02010600040101010101" pitchFamily="2" charset="-122"/>
              </a:rPr>
              <a:t>可靠性和通用性</a:t>
            </a:r>
            <a:r>
              <a:rPr kumimoji="0"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a:t>
            </a:r>
            <a:r>
              <a:rPr kumimoji="0" lang="zh-CN" altLang="en-US" sz="2400" b="0" i="0" u="sng"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一般要求把Ｃ程序中的函数做成一个封闭体，除了可以通过“实参</a:t>
            </a:r>
            <a:r>
              <a:rPr kumimoji="0" lang="en-US" altLang="zh-CN" sz="2400" b="0" i="0" u="sng"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a:t>
            </a:r>
            <a:r>
              <a:rPr kumimoji="0" lang="zh-CN" altLang="en-US" sz="2400" b="0" i="0" u="sng"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rPr>
              <a:t>形参”的渠道与外界发生联系外，没有其他渠道。</a:t>
            </a:r>
          </a:p>
        </p:txBody>
      </p:sp>
    </p:spTree>
    <p:extLst>
      <p:ext uri="{BB962C8B-B14F-4D97-AF65-F5344CB8AC3E}">
        <p14:creationId xmlns:p14="http://schemas.microsoft.com/office/powerpoint/2010/main" val="293156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注意</a:t>
            </a:r>
            <a:r>
              <a:rPr lang="zh-CN" altLang="en-US" sz="2800" dirty="0" smtClean="0">
                <a:latin typeface="华文楷体" panose="02010600040101010101" pitchFamily="2" charset="-122"/>
                <a:ea typeface="华文楷体" panose="02010600040101010101" pitchFamily="2" charset="-122"/>
              </a:rPr>
              <a:t>：</a:t>
            </a:r>
            <a:r>
              <a:rPr lang="zh-CN" altLang="en-US" sz="2800" u="sng" dirty="0" smtClean="0">
                <a:solidFill>
                  <a:srgbClr val="C00000"/>
                </a:solidFill>
                <a:latin typeface="华文楷体" panose="02010600040101010101" pitchFamily="2" charset="-122"/>
                <a:ea typeface="华文楷体" panose="02010600040101010101" pitchFamily="2" charset="-122"/>
              </a:rPr>
              <a:t>全局变量只能在万不得已的情况下使用。</a:t>
            </a:r>
            <a:endParaRPr lang="zh-CN" altLang="en-US" sz="2800" dirty="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478740" y="3145510"/>
            <a:ext cx="8355012" cy="565861"/>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lvl="0">
              <a:lnSpc>
                <a:spcPct val="140000"/>
              </a:lnSpc>
            </a:pPr>
            <a:r>
              <a:rPr lang="zh-CN" altLang="en-US" sz="2400" dirty="0">
                <a:solidFill>
                  <a:srgbClr val="000000"/>
                </a:solidFill>
                <a:latin typeface="华文楷体" panose="02010600040101010101" pitchFamily="2" charset="-122"/>
                <a:ea typeface="华文楷体" panose="02010600040101010101" pitchFamily="2" charset="-122"/>
              </a:rPr>
              <a:t>④若外部变量与局部变量同名，局部变量优先级跟高。</a:t>
            </a:r>
          </a:p>
        </p:txBody>
      </p:sp>
    </p:spTree>
    <p:extLst>
      <p:ext uri="{BB962C8B-B14F-4D97-AF65-F5344CB8AC3E}">
        <p14:creationId xmlns:p14="http://schemas.microsoft.com/office/powerpoint/2010/main" val="297010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14</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4"/>
          <p:cNvSpPr txBox="1">
            <a:spLocks noChangeArrowheads="1"/>
          </p:cNvSpPr>
          <p:nvPr/>
        </p:nvSpPr>
        <p:spPr bwMode="auto">
          <a:xfrm>
            <a:off x="609518" y="2530125"/>
            <a:ext cx="7942228" cy="423765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zh-CN" altLang="en-US"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例 </a:t>
            </a:r>
            <a:r>
              <a:rPr kumimoji="0" lang="zh-CN" altLang="en-US"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a=3,b=5;          </a:t>
            </a:r>
            <a:r>
              <a:rPr kumimoji="0" lang="en-US" altLang="zh-CN"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a,b</a:t>
            </a:r>
            <a:r>
              <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为外部变量*</a:t>
            </a:r>
            <a:r>
              <a:rPr kumimoji="0" lang="en-US" altLang="zh-CN"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main ( )</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a=8;      </a:t>
            </a:r>
            <a:r>
              <a:rPr kumimoji="0" lang="en-US" altLang="zh-CN"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a:t>
            </a:r>
            <a:r>
              <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为局部变量 *</a:t>
            </a:r>
            <a:r>
              <a:rPr kumimoji="0" lang="en-US" altLang="zh-CN"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(″%d″, max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a,b</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max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b</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c;</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c=a</a:t>
            </a: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b</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a</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∶b</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形参</a:t>
            </a:r>
            <a:r>
              <a:rPr kumimoji="0" lang="en-US" altLang="zh-CN"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a:t>
            </a:r>
            <a:r>
              <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b</a:t>
            </a:r>
            <a:r>
              <a:rPr kumimoji="0" lang="zh-CN" altLang="en-US"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作用范围</a:t>
            </a:r>
          </a:p>
          <a:p>
            <a:pPr>
              <a:spcBef>
                <a:spcPct val="0"/>
              </a:spcBef>
            </a:pP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return (c);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7531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函数</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377" y="1323"/>
              <a:ext cx="1473"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1881" y="1887"/>
              <a:ext cx="26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045" y="2461"/>
              <a:ext cx="22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45" y="1885"/>
              <a:ext cx="17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grpSp>
        <p:nvGrpSpPr>
          <p:cNvPr id="53" name="Group 215"/>
          <p:cNvGrpSpPr>
            <a:grpSpLocks/>
          </p:cNvGrpSpPr>
          <p:nvPr/>
        </p:nvGrpSpPr>
        <p:grpSpPr bwMode="auto">
          <a:xfrm>
            <a:off x="1835150" y="5580241"/>
            <a:ext cx="5410200" cy="665163"/>
            <a:chOff x="1152" y="2413"/>
            <a:chExt cx="3408" cy="419"/>
          </a:xfrm>
        </p:grpSpPr>
        <p:grpSp>
          <p:nvGrpSpPr>
            <p:cNvPr id="54" name="Group 216"/>
            <p:cNvGrpSpPr>
              <a:grpSpLocks/>
            </p:cNvGrpSpPr>
            <p:nvPr/>
          </p:nvGrpSpPr>
          <p:grpSpPr bwMode="auto">
            <a:xfrm>
              <a:off x="1152" y="2413"/>
              <a:ext cx="480" cy="419"/>
              <a:chOff x="1110" y="2656"/>
              <a:chExt cx="1549" cy="1351"/>
            </a:xfrm>
          </p:grpSpPr>
          <p:sp>
            <p:nvSpPr>
              <p:cNvPr id="58"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9"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60"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55"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6" name="Text Box 221"/>
            <p:cNvSpPr txBox="1">
              <a:spLocks noChangeArrowheads="1"/>
            </p:cNvSpPr>
            <p:nvPr/>
          </p:nvSpPr>
          <p:spPr bwMode="auto">
            <a:xfrm>
              <a:off x="2350" y="2447"/>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函数的递归</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57"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5</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82222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
        <p:nvSpPr>
          <p:cNvPr id="11" name="Text Box 6"/>
          <p:cNvSpPr txBox="1">
            <a:spLocks noChangeArrowheads="1"/>
          </p:cNvSpPr>
          <p:nvPr/>
        </p:nvSpPr>
        <p:spPr bwMode="auto">
          <a:xfrm>
            <a:off x="539552" y="1991534"/>
            <a:ext cx="7920880" cy="3970318"/>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marL="457200" indent="-457200" algn="l" eaLnBrk="1" hangingPunct="1">
              <a:lnSpc>
                <a:spcPct val="150000"/>
              </a:lnSpc>
              <a:spcBef>
                <a:spcPct val="0"/>
              </a:spcBef>
              <a:buFont typeface="Arial" panose="020B0604020202020204" pitchFamily="34" charset="0"/>
              <a:buChar char="•"/>
            </a:pPr>
            <a:r>
              <a:rPr kumimoji="0" lang="zh-CN" altLang="en-US" sz="2800" dirty="0" smtClean="0">
                <a:latin typeface="华文楷体" panose="02010600040101010101" pitchFamily="2" charset="-122"/>
                <a:ea typeface="华文楷体" panose="02010600040101010101" pitchFamily="2" charset="-122"/>
              </a:rPr>
              <a:t>从变量的</a:t>
            </a:r>
            <a:r>
              <a:rPr kumimoji="0" lang="zh-CN" altLang="en-US" sz="2800" b="1" dirty="0" smtClean="0">
                <a:solidFill>
                  <a:srgbClr val="0000FF"/>
                </a:solidFill>
                <a:latin typeface="华文楷体" panose="02010600040101010101" pitchFamily="2" charset="-122"/>
                <a:ea typeface="华文楷体" panose="02010600040101010101" pitchFamily="2" charset="-122"/>
              </a:rPr>
              <a:t>作用域</a:t>
            </a:r>
            <a:r>
              <a:rPr kumimoji="0" lang="zh-CN" altLang="en-US" sz="2800" dirty="0" smtClean="0">
                <a:latin typeface="华文楷体" panose="02010600040101010101" pitchFamily="2" charset="-122"/>
                <a:ea typeface="华文楷体" panose="02010600040101010101" pitchFamily="2" charset="-122"/>
              </a:rPr>
              <a:t>（即从空间）角度来分，可以分为全局变量和局部变量。（</a:t>
            </a:r>
            <a:r>
              <a:rPr kumimoji="0" lang="zh-CN" altLang="en-US" sz="2800" dirty="0" smtClean="0">
                <a:solidFill>
                  <a:srgbClr val="0000FF"/>
                </a:solidFill>
                <a:latin typeface="华文楷体" panose="02010600040101010101" pitchFamily="2" charset="-122"/>
                <a:ea typeface="华文楷体" panose="02010600040101010101" pitchFamily="2" charset="-122"/>
              </a:rPr>
              <a:t>或者从程序的角度</a:t>
            </a:r>
            <a:r>
              <a:rPr kumimoji="0" lang="zh-CN" altLang="en-US" sz="2800" dirty="0" smtClean="0">
                <a:latin typeface="华文楷体" panose="02010600040101010101" pitchFamily="2" charset="-122"/>
                <a:ea typeface="华文楷体" panose="02010600040101010101" pitchFamily="2" charset="-122"/>
              </a:rPr>
              <a:t>）</a:t>
            </a:r>
          </a:p>
          <a:p>
            <a:pPr marL="457200" indent="-457200">
              <a:lnSpc>
                <a:spcPct val="150000"/>
              </a:lnSpc>
              <a:buFont typeface="Arial" panose="020B0604020202020204" pitchFamily="34" charset="0"/>
              <a:buChar char="•"/>
            </a:pPr>
            <a:r>
              <a:rPr kumimoji="0" lang="zh-CN" altLang="en-US" sz="2800" dirty="0" smtClean="0">
                <a:latin typeface="华文楷体" panose="02010600040101010101" pitchFamily="2" charset="-122"/>
                <a:ea typeface="华文楷体" panose="02010600040101010101" pitchFamily="2" charset="-122"/>
              </a:rPr>
              <a:t>从变量值的</a:t>
            </a:r>
            <a:r>
              <a:rPr kumimoji="0" lang="zh-CN" altLang="en-US" sz="2800" b="1" dirty="0" smtClean="0">
                <a:solidFill>
                  <a:srgbClr val="0000FF"/>
                </a:solidFill>
                <a:latin typeface="华文楷体" panose="02010600040101010101" pitchFamily="2" charset="-122"/>
                <a:ea typeface="华文楷体" panose="02010600040101010101" pitchFamily="2" charset="-122"/>
              </a:rPr>
              <a:t>生存期</a:t>
            </a:r>
            <a:r>
              <a:rPr kumimoji="0" lang="zh-CN" altLang="en-US" sz="2800" dirty="0" smtClean="0">
                <a:latin typeface="华文楷体" panose="02010600040101010101" pitchFamily="2" charset="-122"/>
                <a:ea typeface="华文楷体" panose="02010600040101010101" pitchFamily="2" charset="-122"/>
              </a:rPr>
              <a:t>（即存在的时间）角度来分，又可以分为</a:t>
            </a:r>
            <a:r>
              <a:rPr kumimoji="0" lang="zh-CN" altLang="en-US" sz="2800" u="sng" dirty="0" smtClean="0">
                <a:latin typeface="华文楷体" panose="02010600040101010101" pitchFamily="2" charset="-122"/>
                <a:ea typeface="华文楷体" panose="02010600040101010101" pitchFamily="2" charset="-122"/>
              </a:rPr>
              <a:t>静态存储方式</a:t>
            </a:r>
            <a:r>
              <a:rPr kumimoji="0" lang="zh-CN" altLang="en-US" sz="2800" dirty="0" smtClean="0">
                <a:latin typeface="华文楷体" panose="02010600040101010101" pitchFamily="2" charset="-122"/>
                <a:ea typeface="华文楷体" panose="02010600040101010101" pitchFamily="2" charset="-122"/>
              </a:rPr>
              <a:t>和</a:t>
            </a:r>
            <a:r>
              <a:rPr kumimoji="0" lang="zh-CN" altLang="en-US" sz="2800" u="sng" dirty="0" smtClean="0">
                <a:latin typeface="华文楷体" panose="02010600040101010101" pitchFamily="2" charset="-122"/>
                <a:ea typeface="华文楷体" panose="02010600040101010101" pitchFamily="2" charset="-122"/>
              </a:rPr>
              <a:t>动态存储方式</a:t>
            </a:r>
            <a:r>
              <a:rPr kumimoji="0" lang="zh-CN" altLang="en-US" sz="2800" dirty="0" smtClean="0">
                <a:latin typeface="华文楷体" panose="02010600040101010101" pitchFamily="2" charset="-122"/>
                <a:ea typeface="华文楷体" panose="02010600040101010101" pitchFamily="2" charset="-122"/>
              </a:rPr>
              <a:t>。（</a:t>
            </a:r>
            <a:r>
              <a:rPr lang="zh-CN" altLang="en-US" sz="2800" dirty="0">
                <a:solidFill>
                  <a:srgbClr val="0000FF"/>
                </a:solidFill>
                <a:latin typeface="华文楷体" panose="02010600040101010101" pitchFamily="2" charset="-122"/>
                <a:ea typeface="华文楷体" panose="02010600040101010101" pitchFamily="2" charset="-122"/>
              </a:rPr>
              <a:t>或者</a:t>
            </a:r>
            <a:r>
              <a:rPr kumimoji="0" lang="zh-CN" altLang="en-US" sz="2800" dirty="0" smtClean="0">
                <a:solidFill>
                  <a:srgbClr val="0000FF"/>
                </a:solidFill>
                <a:latin typeface="华文楷体" panose="02010600040101010101" pitchFamily="2" charset="-122"/>
                <a:ea typeface="华文楷体" panose="02010600040101010101" pitchFamily="2" charset="-122"/>
              </a:rPr>
              <a:t>从内存存储的角度</a:t>
            </a:r>
            <a:r>
              <a:rPr kumimoji="0" lang="zh-CN" altLang="en-US" sz="2800" dirty="0" smtClean="0">
                <a:latin typeface="华文楷体" panose="02010600040101010101" pitchFamily="2" charset="-122"/>
                <a:ea typeface="华文楷体" panose="02010600040101010101" pitchFamily="2" charset="-122"/>
              </a:rPr>
              <a:t>）</a:t>
            </a:r>
            <a:endParaRPr kumimoji="0"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2849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
        <p:nvSpPr>
          <p:cNvPr id="7" name="Text Box 4"/>
          <p:cNvSpPr txBox="1">
            <a:spLocks noChangeArrowheads="1"/>
          </p:cNvSpPr>
          <p:nvPr/>
        </p:nvSpPr>
        <p:spPr bwMode="auto">
          <a:xfrm>
            <a:off x="450241" y="1955477"/>
            <a:ext cx="7794167" cy="3970318"/>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algn="l" eaLnBrk="1" hangingPunct="1">
              <a:lnSpc>
                <a:spcPct val="150000"/>
              </a:lnSpc>
              <a:spcBef>
                <a:spcPct val="0"/>
              </a:spcBef>
            </a:pPr>
            <a:r>
              <a:rPr kumimoji="0" lang="en-US" altLang="zh-CN" sz="2400" dirty="0">
                <a:latin typeface="华文楷体" panose="02010600040101010101" pitchFamily="2" charset="-122"/>
                <a:ea typeface="华文楷体" panose="02010600040101010101" pitchFamily="2" charset="-122"/>
              </a:rPr>
              <a:t>     </a:t>
            </a:r>
            <a:r>
              <a:rPr kumimoji="0" lang="zh-CN" altLang="en-US" sz="2400" dirty="0">
                <a:latin typeface="华文楷体" panose="02010600040101010101" pitchFamily="2" charset="-122"/>
                <a:ea typeface="华文楷体" panose="02010600040101010101" pitchFamily="2" charset="-122"/>
              </a:rPr>
              <a:t>所谓静态存储方式是指在</a:t>
            </a:r>
            <a:r>
              <a:rPr kumimoji="0" lang="zh-CN" altLang="en-US" sz="2400" dirty="0" smtClean="0">
                <a:latin typeface="华文楷体" panose="02010600040101010101" pitchFamily="2" charset="-122"/>
                <a:ea typeface="华文楷体" panose="02010600040101010101" pitchFamily="2" charset="-122"/>
              </a:rPr>
              <a:t>程序运行前就由</a:t>
            </a:r>
            <a:r>
              <a:rPr kumimoji="0" lang="zh-CN" altLang="en-US" sz="2400" dirty="0">
                <a:latin typeface="华文楷体" panose="02010600040101010101" pitchFamily="2" charset="-122"/>
                <a:ea typeface="华文楷体" panose="02010600040101010101" pitchFamily="2" charset="-122"/>
              </a:rPr>
              <a:t>系统分配固定的存储空间的方式。动态存储方式则是在</a:t>
            </a:r>
            <a:r>
              <a:rPr kumimoji="0" lang="zh-CN" altLang="en-US" sz="2400" dirty="0" smtClean="0">
                <a:latin typeface="华文楷体" panose="02010600040101010101" pitchFamily="2" charset="-122"/>
                <a:ea typeface="华文楷体" panose="02010600040101010101" pitchFamily="2" charset="-122"/>
              </a:rPr>
              <a:t>程序运行</a:t>
            </a:r>
            <a:r>
              <a:rPr kumimoji="0" lang="zh-CN" altLang="en-US" sz="2400" dirty="0">
                <a:latin typeface="华文楷体" panose="02010600040101010101" pitchFamily="2" charset="-122"/>
                <a:ea typeface="华文楷体" panose="02010600040101010101" pitchFamily="2" charset="-122"/>
              </a:rPr>
              <a:t>期间根据需要进行动态的分配存储空间的方式</a:t>
            </a:r>
            <a:r>
              <a:rPr kumimoji="0" lang="zh-CN" altLang="en-US" sz="2400" dirty="0" smtClean="0">
                <a:latin typeface="华文楷体" panose="02010600040101010101" pitchFamily="2" charset="-122"/>
                <a:ea typeface="华文楷体" panose="02010600040101010101" pitchFamily="2" charset="-122"/>
              </a:rPr>
              <a:t>。整个存储空间</a:t>
            </a:r>
            <a:r>
              <a:rPr kumimoji="0" lang="zh-CN" altLang="en-US" sz="2400" dirty="0">
                <a:latin typeface="华文楷体" panose="02010600040101010101" pitchFamily="2" charset="-122"/>
                <a:ea typeface="华文楷体" panose="02010600040101010101" pitchFamily="2" charset="-122"/>
              </a:rPr>
              <a:t>可以分为三部分：</a:t>
            </a:r>
          </a:p>
          <a:p>
            <a:pPr algn="l" eaLnBrk="1" hangingPunct="1">
              <a:lnSpc>
                <a:spcPct val="150000"/>
              </a:lnSpc>
              <a:spcBef>
                <a:spcPct val="0"/>
              </a:spcBef>
            </a:pPr>
            <a:r>
              <a:rPr kumimoji="0" lang="zh-CN" altLang="en-US" sz="2400" dirty="0">
                <a:latin typeface="华文楷体" panose="02010600040101010101" pitchFamily="2" charset="-122"/>
                <a:ea typeface="华文楷体" panose="02010600040101010101" pitchFamily="2" charset="-122"/>
              </a:rPr>
              <a:t>   </a:t>
            </a:r>
            <a:r>
              <a:rPr kumimoji="0" lang="en-US" altLang="zh-CN" sz="2400" b="1" dirty="0">
                <a:solidFill>
                  <a:srgbClr val="CC0000"/>
                </a:solidFill>
                <a:latin typeface="华文楷体" panose="02010600040101010101" pitchFamily="2" charset="-122"/>
                <a:ea typeface="华文楷体" panose="02010600040101010101" pitchFamily="2" charset="-122"/>
              </a:rPr>
              <a:t>1.</a:t>
            </a:r>
            <a:r>
              <a:rPr kumimoji="0" lang="zh-CN" altLang="en-US" sz="2400" b="1" dirty="0">
                <a:solidFill>
                  <a:srgbClr val="CC0000"/>
                </a:solidFill>
                <a:latin typeface="华文楷体" panose="02010600040101010101" pitchFamily="2" charset="-122"/>
                <a:ea typeface="华文楷体" panose="02010600040101010101" pitchFamily="2" charset="-122"/>
              </a:rPr>
              <a:t>程序</a:t>
            </a:r>
            <a:r>
              <a:rPr kumimoji="0" lang="zh-CN" altLang="en-US" sz="2400" b="1" dirty="0" smtClean="0">
                <a:solidFill>
                  <a:srgbClr val="CC0000"/>
                </a:solidFill>
                <a:latin typeface="华文楷体" panose="02010600040101010101" pitchFamily="2" charset="-122"/>
                <a:ea typeface="华文楷体" panose="02010600040101010101" pitchFamily="2" charset="-122"/>
              </a:rPr>
              <a:t>区  </a:t>
            </a:r>
            <a:r>
              <a:rPr kumimoji="0" lang="en-US" altLang="zh-CN" sz="2400" b="1" dirty="0">
                <a:solidFill>
                  <a:srgbClr val="CC0000"/>
                </a:solidFill>
                <a:latin typeface="华文楷体" panose="02010600040101010101" pitchFamily="2" charset="-122"/>
                <a:ea typeface="华文楷体" panose="02010600040101010101" pitchFamily="2" charset="-122"/>
              </a:rPr>
              <a:t>2.</a:t>
            </a:r>
            <a:r>
              <a:rPr kumimoji="0" lang="zh-CN" altLang="en-US" sz="2400" b="1" dirty="0">
                <a:solidFill>
                  <a:srgbClr val="CC0000"/>
                </a:solidFill>
                <a:latin typeface="华文楷体" panose="02010600040101010101" pitchFamily="2" charset="-122"/>
                <a:ea typeface="华文楷体" panose="02010600040101010101" pitchFamily="2" charset="-122"/>
              </a:rPr>
              <a:t>静态存储区 </a:t>
            </a:r>
            <a:r>
              <a:rPr kumimoji="0" lang="zh-CN" altLang="en-US" sz="2400" b="1" dirty="0" smtClean="0">
                <a:solidFill>
                  <a:srgbClr val="CC0000"/>
                </a:solidFill>
                <a:latin typeface="华文楷体" panose="02010600040101010101" pitchFamily="2" charset="-122"/>
                <a:ea typeface="华文楷体" panose="02010600040101010101" pitchFamily="2" charset="-122"/>
              </a:rPr>
              <a:t> </a:t>
            </a:r>
            <a:r>
              <a:rPr kumimoji="0" lang="en-US" altLang="zh-CN" sz="2400" b="1" dirty="0" smtClean="0">
                <a:solidFill>
                  <a:srgbClr val="CC0000"/>
                </a:solidFill>
                <a:latin typeface="华文楷体" panose="02010600040101010101" pitchFamily="2" charset="-122"/>
                <a:ea typeface="华文楷体" panose="02010600040101010101" pitchFamily="2" charset="-122"/>
              </a:rPr>
              <a:t>3</a:t>
            </a:r>
            <a:r>
              <a:rPr kumimoji="0" lang="en-US" altLang="zh-CN" sz="2400" b="1" dirty="0">
                <a:solidFill>
                  <a:srgbClr val="CC0000"/>
                </a:solidFill>
                <a:latin typeface="华文楷体" panose="02010600040101010101" pitchFamily="2" charset="-122"/>
                <a:ea typeface="华文楷体" panose="02010600040101010101" pitchFamily="2" charset="-122"/>
              </a:rPr>
              <a:t>.</a:t>
            </a:r>
            <a:r>
              <a:rPr kumimoji="0" lang="zh-CN" altLang="en-US" sz="2400" b="1" dirty="0">
                <a:solidFill>
                  <a:srgbClr val="CC0000"/>
                </a:solidFill>
                <a:latin typeface="华文楷体" panose="02010600040101010101" pitchFamily="2" charset="-122"/>
                <a:ea typeface="华文楷体" panose="02010600040101010101" pitchFamily="2" charset="-122"/>
              </a:rPr>
              <a:t>动态存储区</a:t>
            </a:r>
          </a:p>
          <a:p>
            <a:pPr algn="l" eaLnBrk="1" hangingPunct="1">
              <a:lnSpc>
                <a:spcPct val="150000"/>
              </a:lnSpc>
              <a:spcBef>
                <a:spcPct val="0"/>
              </a:spcBef>
            </a:pPr>
            <a:r>
              <a:rPr kumimoji="0" lang="zh-CN" altLang="en-US" sz="2400" dirty="0">
                <a:latin typeface="华文楷体" panose="02010600040101010101" pitchFamily="2" charset="-122"/>
                <a:ea typeface="华文楷体" panose="02010600040101010101" pitchFamily="2" charset="-122"/>
              </a:rPr>
              <a:t>      在Ｃ语言中每一个变量和函数有两个属性：</a:t>
            </a:r>
            <a:r>
              <a:rPr kumimoji="0" lang="zh-CN" altLang="en-US" sz="2400" b="1" dirty="0">
                <a:solidFill>
                  <a:srgbClr val="0000FF"/>
                </a:solidFill>
                <a:latin typeface="华文楷体" panose="02010600040101010101" pitchFamily="2" charset="-122"/>
                <a:ea typeface="华文楷体" panose="02010600040101010101" pitchFamily="2" charset="-122"/>
              </a:rPr>
              <a:t>数据类型</a:t>
            </a:r>
            <a:r>
              <a:rPr kumimoji="0" lang="zh-CN" altLang="en-US" sz="2400" dirty="0">
                <a:latin typeface="华文楷体" panose="02010600040101010101" pitchFamily="2" charset="-122"/>
                <a:ea typeface="华文楷体" panose="02010600040101010101" pitchFamily="2" charset="-122"/>
              </a:rPr>
              <a:t>和</a:t>
            </a:r>
            <a:r>
              <a:rPr kumimoji="0" lang="zh-CN" altLang="en-US" sz="2400" b="1" dirty="0">
                <a:solidFill>
                  <a:srgbClr val="0000FF"/>
                </a:solidFill>
                <a:latin typeface="华文楷体" panose="02010600040101010101" pitchFamily="2" charset="-122"/>
                <a:ea typeface="华文楷体" panose="02010600040101010101" pitchFamily="2" charset="-122"/>
              </a:rPr>
              <a:t>数据的存储类别</a:t>
            </a:r>
            <a:r>
              <a:rPr kumimoji="0" lang="zh-CN" altLang="en-US" sz="24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96660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18</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50000"/>
              </a:lnSpc>
              <a:spcBef>
                <a:spcPct val="0"/>
              </a:spcBef>
            </a:pPr>
            <a:r>
              <a:rPr kumimoji="0" lang="en-US" altLang="zh-CN" sz="2400" dirty="0">
                <a:latin typeface="华文楷体" panose="02010600040101010101" pitchFamily="2" charset="-122"/>
                <a:ea typeface="华文楷体" panose="02010600040101010101" pitchFamily="2" charset="-122"/>
              </a:rPr>
              <a:t> 1. </a:t>
            </a:r>
            <a:r>
              <a:rPr kumimoji="0" lang="zh-CN" altLang="en-US" sz="2400" dirty="0" smtClean="0">
                <a:solidFill>
                  <a:srgbClr val="0000FF"/>
                </a:solidFill>
                <a:latin typeface="华文楷体" panose="02010600040101010101" pitchFamily="2" charset="-122"/>
                <a:ea typeface="华文楷体" panose="02010600040101010101" pitchFamily="2" charset="-122"/>
              </a:rPr>
              <a:t>自动变量（</a:t>
            </a:r>
            <a:r>
              <a:rPr kumimoji="0" lang="en-US" altLang="zh-CN" sz="2400" b="1" dirty="0" smtClean="0">
                <a:solidFill>
                  <a:srgbClr val="0000FF"/>
                </a:solidFill>
                <a:latin typeface="华文楷体" panose="02010600040101010101" pitchFamily="2" charset="-122"/>
                <a:ea typeface="华文楷体" panose="02010600040101010101" pitchFamily="2" charset="-122"/>
              </a:rPr>
              <a:t>auto</a:t>
            </a:r>
            <a:r>
              <a:rPr kumimoji="0" lang="zh-CN" altLang="en-US" sz="2400" b="1" dirty="0" smtClean="0">
                <a:solidFill>
                  <a:srgbClr val="0000FF"/>
                </a:solidFill>
                <a:latin typeface="华文楷体" panose="02010600040101010101" pitchFamily="2" charset="-122"/>
                <a:ea typeface="华文楷体" panose="02010600040101010101" pitchFamily="2" charset="-122"/>
              </a:rPr>
              <a:t>变量）</a:t>
            </a:r>
            <a:r>
              <a:rPr kumimoji="0" lang="zh-CN" altLang="en-US" sz="2400" dirty="0" smtClean="0">
                <a:latin typeface="华文楷体" panose="02010600040101010101" pitchFamily="2" charset="-122"/>
                <a:ea typeface="华文楷体" panose="02010600040101010101" pitchFamily="2" charset="-122"/>
              </a:rPr>
              <a:t>： </a:t>
            </a:r>
            <a:r>
              <a:rPr kumimoji="0" lang="zh-CN" altLang="en-US" sz="2400" dirty="0">
                <a:latin typeface="华文楷体" panose="02010600040101010101" pitchFamily="2" charset="-122"/>
                <a:ea typeface="华文楷体" panose="02010600040101010101" pitchFamily="2" charset="-122"/>
              </a:rPr>
              <a:t>函数中的局部变量，如不专门</a:t>
            </a:r>
            <a:r>
              <a:rPr kumimoji="0" lang="zh-CN" altLang="en-US" sz="2400" dirty="0" smtClean="0">
                <a:latin typeface="华文楷体" panose="02010600040101010101" pitchFamily="2" charset="-122"/>
                <a:ea typeface="华文楷体" panose="02010600040101010101" pitchFamily="2" charset="-122"/>
              </a:rPr>
              <a:t>声明 </a:t>
            </a:r>
            <a:r>
              <a:rPr kumimoji="0" lang="en-US" altLang="zh-CN" sz="2400" b="1" dirty="0" smtClean="0">
                <a:solidFill>
                  <a:srgbClr val="0000FF"/>
                </a:solidFill>
                <a:latin typeface="华文楷体" panose="02010600040101010101" pitchFamily="2" charset="-122"/>
                <a:ea typeface="华文楷体" panose="02010600040101010101" pitchFamily="2" charset="-122"/>
              </a:rPr>
              <a:t>static</a:t>
            </a:r>
            <a:r>
              <a:rPr kumimoji="0" lang="en-US" altLang="zh-CN" sz="2400" dirty="0" smtClean="0">
                <a:latin typeface="华文楷体" panose="02010600040101010101" pitchFamily="2" charset="-122"/>
                <a:ea typeface="华文楷体" panose="02010600040101010101" pitchFamily="2" charset="-122"/>
              </a:rPr>
              <a:t> </a:t>
            </a:r>
            <a:r>
              <a:rPr kumimoji="0" lang="zh-CN" altLang="en-US" sz="2400" dirty="0" smtClean="0">
                <a:latin typeface="华文楷体" panose="02010600040101010101" pitchFamily="2" charset="-122"/>
                <a:ea typeface="华文楷体" panose="02010600040101010101" pitchFamily="2" charset="-122"/>
              </a:rPr>
              <a:t>存储</a:t>
            </a:r>
            <a:r>
              <a:rPr kumimoji="0" lang="zh-CN" altLang="en-US" sz="2400" dirty="0">
                <a:latin typeface="华文楷体" panose="02010600040101010101" pitchFamily="2" charset="-122"/>
                <a:ea typeface="华文楷体" panose="02010600040101010101" pitchFamily="2" charset="-122"/>
              </a:rPr>
              <a:t>类别，都是动态地分配存储空间的</a:t>
            </a:r>
            <a:r>
              <a:rPr kumimoji="0" lang="zh-CN" altLang="en-US" sz="2400" dirty="0" smtClean="0">
                <a:latin typeface="华文楷体" panose="02010600040101010101" pitchFamily="2" charset="-122"/>
                <a:ea typeface="华文楷体" panose="02010600040101010101" pitchFamily="2" charset="-122"/>
              </a:rPr>
              <a:t>，即动态</a:t>
            </a:r>
            <a:r>
              <a:rPr kumimoji="0" lang="zh-CN" altLang="en-US" sz="2400" dirty="0">
                <a:latin typeface="华文楷体" panose="02010600040101010101" pitchFamily="2" charset="-122"/>
                <a:ea typeface="华文楷体" panose="02010600040101010101" pitchFamily="2" charset="-122"/>
              </a:rPr>
              <a:t>存储区中。函数中的形参和在函数中定义的变量</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包括在复合语句中定义的变量</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，都属此类，在调用该函数时系统会给它们分配存储空间，在函数调用结束时就自动释放这些存储空间。因此这类局部变量称为自动变量。自动变量用</a:t>
            </a:r>
            <a:r>
              <a:rPr kumimoji="0" lang="zh-CN" altLang="en-US" sz="2400" dirty="0" smtClean="0">
                <a:latin typeface="华文楷体" panose="02010600040101010101" pitchFamily="2" charset="-122"/>
                <a:ea typeface="华文楷体" panose="02010600040101010101" pitchFamily="2" charset="-122"/>
              </a:rPr>
              <a:t>关键字 </a:t>
            </a:r>
            <a:r>
              <a:rPr kumimoji="0" lang="en-US" altLang="zh-CN" sz="2400" dirty="0" smtClean="0">
                <a:latin typeface="华文楷体" panose="02010600040101010101" pitchFamily="2" charset="-122"/>
                <a:ea typeface="华文楷体" panose="02010600040101010101" pitchFamily="2" charset="-122"/>
              </a:rPr>
              <a:t>auto </a:t>
            </a:r>
            <a:r>
              <a:rPr kumimoji="0" lang="zh-CN" altLang="en-US" sz="2400" dirty="0" smtClean="0">
                <a:latin typeface="华文楷体" panose="02010600040101010101" pitchFamily="2" charset="-122"/>
                <a:ea typeface="华文楷体" panose="02010600040101010101" pitchFamily="2" charset="-122"/>
              </a:rPr>
              <a:t>作</a:t>
            </a:r>
            <a:r>
              <a:rPr kumimoji="0" lang="zh-CN" altLang="en-US" sz="2400" dirty="0">
                <a:latin typeface="华文楷体" panose="02010600040101010101" pitchFamily="2" charset="-122"/>
                <a:ea typeface="华文楷体" panose="02010600040101010101" pitchFamily="2" charset="-122"/>
              </a:rPr>
              <a:t>存储类别的声明</a:t>
            </a:r>
            <a:r>
              <a:rPr kumimoji="0" lang="zh-CN" altLang="en-US" sz="2400" dirty="0" smtClean="0">
                <a:latin typeface="华文楷体" panose="02010600040101010101" pitchFamily="2" charset="-122"/>
                <a:ea typeface="华文楷体" panose="02010600040101010101" pitchFamily="2" charset="-122"/>
              </a:rPr>
              <a:t>。</a:t>
            </a:r>
            <a:endParaRPr kumimoji="0"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9687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19</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10000"/>
              </a:lnSpc>
              <a:spcBef>
                <a:spcPct val="0"/>
              </a:spcBef>
            </a:pPr>
            <a:r>
              <a:rPr kumimoji="0" lang="zh-CN" altLang="en-US" sz="2400" b="1" dirty="0" smtClean="0">
                <a:solidFill>
                  <a:srgbClr val="CC0000"/>
                </a:solidFill>
                <a:latin typeface="华文楷体" panose="02010600040101010101" pitchFamily="2" charset="-122"/>
                <a:ea typeface="华文楷体" panose="02010600040101010101" pitchFamily="2" charset="-122"/>
              </a:rPr>
              <a:t>例如</a:t>
            </a:r>
            <a:r>
              <a:rPr kumimoji="0" lang="zh-CN" altLang="en-US" sz="2400" b="1" dirty="0">
                <a:solidFill>
                  <a:srgbClr val="CC0000"/>
                </a:solidFill>
                <a:latin typeface="华文楷体" panose="02010600040101010101" pitchFamily="2" charset="-122"/>
                <a:ea typeface="华文楷体" panose="02010600040101010101" pitchFamily="2" charset="-122"/>
              </a:rPr>
              <a:t>：</a:t>
            </a:r>
          </a:p>
          <a:p>
            <a:pPr algn="l" eaLnBrk="1" hangingPunct="1">
              <a:lnSpc>
                <a:spcPct val="110000"/>
              </a:lnSpc>
              <a:spcBef>
                <a:spcPct val="0"/>
              </a:spcBef>
            </a:pP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err="1" smtClean="0">
                <a:latin typeface="Times New Roman" panose="02020603050405020304" pitchFamily="18" charset="0"/>
                <a:ea typeface="华文楷体" panose="02010600040101010101" pitchFamily="2" charset="-122"/>
                <a:cs typeface="Times New Roman" panose="02020603050405020304" pitchFamily="18" charset="0"/>
              </a:rPr>
              <a:t>func</a:t>
            </a: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ａ）  </a:t>
            </a:r>
            <a:r>
              <a:rPr lang="en-US" altLang="zh-CN"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定义</a:t>
            </a:r>
            <a:r>
              <a:rPr kumimoji="0" lang="en-US" altLang="zh-CN"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f</a:t>
            </a:r>
            <a:r>
              <a:rPr kumimoji="0" lang="zh-CN" altLang="en-US"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函数，ａ为形参 </a:t>
            </a:r>
            <a:r>
              <a:rPr kumimoji="0" lang="zh-CN" altLang="en-US"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1" hangingPunct="1">
              <a:lnSpc>
                <a:spcPct val="110000"/>
              </a:lnSpc>
              <a:spcBef>
                <a:spcPct val="0"/>
              </a:spcBef>
            </a:pP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gn="l" eaLnBrk="1" hangingPunct="1">
              <a:lnSpc>
                <a:spcPct val="110000"/>
              </a:lnSpc>
              <a:spcBef>
                <a:spcPct val="0"/>
              </a:spcBef>
            </a:pP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auto  </a:t>
            </a: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ｂ，ｃ＝３；</a:t>
            </a:r>
            <a:r>
              <a:rPr kumimoji="0" lang="en-US" altLang="zh-CN"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定义ｂ、ｃ为自动变量 </a:t>
            </a:r>
            <a:r>
              <a:rPr kumimoji="0" lang="zh-CN" altLang="en-US"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dirty="0" smtClean="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2400" b="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1" hangingPunct="1">
              <a:lnSpc>
                <a:spcPct val="110000"/>
              </a:lnSpc>
              <a:spcBef>
                <a:spcPct val="0"/>
              </a:spcBef>
            </a:pPr>
            <a:r>
              <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p>
          <a:p>
            <a:pPr algn="l" eaLnBrk="1" hangingPunct="1">
              <a:lnSpc>
                <a:spcPct val="110000"/>
              </a:lnSpc>
              <a:spcBef>
                <a:spcPct val="0"/>
              </a:spcBef>
            </a:pP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Text Box 7"/>
          <p:cNvSpPr txBox="1">
            <a:spLocks noChangeArrowheads="1"/>
          </p:cNvSpPr>
          <p:nvPr/>
        </p:nvSpPr>
        <p:spPr bwMode="auto">
          <a:xfrm>
            <a:off x="441973" y="5079371"/>
            <a:ext cx="8137599"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10000"/>
              </a:lnSpc>
              <a:spcBef>
                <a:spcPct val="0"/>
              </a:spcBef>
            </a:pPr>
            <a:r>
              <a:rPr lang="zh-CN" altLang="en-US" sz="2400" b="1" dirty="0">
                <a:solidFill>
                  <a:srgbClr val="CC0000"/>
                </a:solidFill>
                <a:latin typeface="华文楷体" panose="02010600040101010101" pitchFamily="2" charset="-122"/>
                <a:ea typeface="华文楷体" panose="02010600040101010101" pitchFamily="2" charset="-122"/>
              </a:rPr>
              <a:t>注</a:t>
            </a:r>
            <a:r>
              <a:rPr kumimoji="0" lang="zh-CN" altLang="en-US" sz="2400" b="1" dirty="0" smtClean="0">
                <a:solidFill>
                  <a:srgbClr val="CC0000"/>
                </a:solidFill>
                <a:latin typeface="华文楷体" panose="02010600040101010101" pitchFamily="2" charset="-122"/>
                <a:ea typeface="华文楷体" panose="02010600040101010101" pitchFamily="2" charset="-122"/>
              </a:rPr>
              <a:t>：</a:t>
            </a:r>
            <a:r>
              <a:rPr kumimoji="0" lang="en-US" altLang="zh-CN" sz="2400" b="1" dirty="0" smtClean="0">
                <a:solidFill>
                  <a:srgbClr val="CC0000"/>
                </a:solidFill>
                <a:latin typeface="华文楷体" panose="02010600040101010101" pitchFamily="2" charset="-122"/>
                <a:ea typeface="华文楷体" panose="02010600040101010101" pitchFamily="2" charset="-122"/>
              </a:rPr>
              <a:t>auto</a:t>
            </a:r>
            <a:r>
              <a:rPr kumimoji="0" lang="zh-CN" altLang="en-US" sz="2400" b="1" dirty="0" smtClean="0">
                <a:solidFill>
                  <a:srgbClr val="CC0000"/>
                </a:solidFill>
                <a:latin typeface="华文楷体" panose="02010600040101010101" pitchFamily="2" charset="-122"/>
                <a:ea typeface="华文楷体" panose="02010600040101010101" pitchFamily="2" charset="-122"/>
              </a:rPr>
              <a:t>关键字可以省略</a:t>
            </a:r>
            <a:endParaRPr kumimoji="0" lang="zh-CN" altLang="en-US" sz="2400" b="1" dirty="0">
              <a:solidFill>
                <a:srgbClr val="CC0000"/>
              </a:solidFill>
              <a:latin typeface="华文楷体" panose="02010600040101010101" pitchFamily="2" charset="-122"/>
              <a:ea typeface="华文楷体" panose="02010600040101010101" pitchFamily="2" charset="-122"/>
            </a:endParaRPr>
          </a:p>
          <a:p>
            <a:pPr algn="l" eaLnBrk="1" hangingPunct="1">
              <a:lnSpc>
                <a:spcPct val="110000"/>
              </a:lnSpc>
              <a:spcBef>
                <a:spcPct val="0"/>
              </a:spcBef>
            </a:pP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auto      </a:t>
            </a:r>
            <a:r>
              <a:rPr kumimoji="0" lang="en-US" altLang="zh-CN" sz="2400" b="1"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ｂ，ｃ＝３</a:t>
            </a: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a:lnSpc>
                <a:spcPct val="110000"/>
              </a:lnSpc>
            </a:pPr>
            <a:r>
              <a:rPr kumimoji="0"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等价于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ｂ，ｃ＝３；</a:t>
            </a:r>
            <a:endParaRPr kumimoji="0"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541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函数</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377" y="1323"/>
              <a:ext cx="1473"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1881" y="1887"/>
              <a:ext cx="26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045" y="2461"/>
              <a:ext cx="22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45" y="1885"/>
              <a:ext cx="17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grpSp>
        <p:nvGrpSpPr>
          <p:cNvPr id="53" name="Group 215"/>
          <p:cNvGrpSpPr>
            <a:grpSpLocks/>
          </p:cNvGrpSpPr>
          <p:nvPr/>
        </p:nvGrpSpPr>
        <p:grpSpPr bwMode="auto">
          <a:xfrm>
            <a:off x="1835150" y="5580241"/>
            <a:ext cx="5410200" cy="665163"/>
            <a:chOff x="1152" y="2413"/>
            <a:chExt cx="3408" cy="419"/>
          </a:xfrm>
        </p:grpSpPr>
        <p:grpSp>
          <p:nvGrpSpPr>
            <p:cNvPr id="54" name="Group 216"/>
            <p:cNvGrpSpPr>
              <a:grpSpLocks/>
            </p:cNvGrpSpPr>
            <p:nvPr/>
          </p:nvGrpSpPr>
          <p:grpSpPr bwMode="auto">
            <a:xfrm>
              <a:off x="1152" y="2413"/>
              <a:ext cx="480" cy="419"/>
              <a:chOff x="1110" y="2656"/>
              <a:chExt cx="1549" cy="1351"/>
            </a:xfrm>
          </p:grpSpPr>
          <p:sp>
            <p:nvSpPr>
              <p:cNvPr id="58"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9"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60"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55"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6" name="Text Box 221"/>
            <p:cNvSpPr txBox="1">
              <a:spLocks noChangeArrowheads="1"/>
            </p:cNvSpPr>
            <p:nvPr/>
          </p:nvSpPr>
          <p:spPr bwMode="auto">
            <a:xfrm>
              <a:off x="2350" y="2447"/>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函数的递归</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57"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5</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a:latin typeface="华文楷体" panose="02010600040101010101" pitchFamily="2" charset="-122"/>
                <a:ea typeface="华文楷体" panose="02010600040101010101" pitchFamily="2" charset="-122"/>
              </a:rPr>
              <a:t>2. </a:t>
            </a:r>
            <a:r>
              <a:rPr lang="zh-CN" altLang="en-US" sz="2400" b="1" dirty="0">
                <a:solidFill>
                  <a:srgbClr val="0000FF"/>
                </a:solidFill>
                <a:latin typeface="华文楷体" panose="02010600040101010101" pitchFamily="2" charset="-122"/>
                <a:ea typeface="华文楷体" panose="02010600040101010101" pitchFamily="2" charset="-122"/>
              </a:rPr>
              <a:t>静态</a:t>
            </a:r>
            <a:r>
              <a:rPr lang="zh-CN" altLang="en-US" sz="2400" b="1" dirty="0" smtClean="0">
                <a:solidFill>
                  <a:srgbClr val="0000FF"/>
                </a:solidFill>
                <a:latin typeface="华文楷体" panose="02010600040101010101" pitchFamily="2" charset="-122"/>
                <a:ea typeface="华文楷体" panose="02010600040101010101" pitchFamily="2" charset="-122"/>
              </a:rPr>
              <a:t>局部变量 </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当函数中的局部变量的值在函数调用结束后不消失而保留原值时，该变量称为静态局部变量。用关键字</a:t>
            </a:r>
            <a:r>
              <a:rPr lang="en-US" altLang="zh-CN" sz="2400" dirty="0">
                <a:solidFill>
                  <a:srgbClr val="0000FF"/>
                </a:solidFill>
                <a:latin typeface="华文楷体" panose="02010600040101010101" pitchFamily="2" charset="-122"/>
                <a:ea typeface="华文楷体" panose="02010600040101010101" pitchFamily="2" charset="-122"/>
              </a:rPr>
              <a:t>static</a:t>
            </a:r>
            <a:r>
              <a:rPr lang="zh-CN" altLang="en-US" sz="2400" dirty="0">
                <a:latin typeface="华文楷体" panose="02010600040101010101" pitchFamily="2" charset="-122"/>
                <a:ea typeface="华文楷体" panose="02010600040101010101" pitchFamily="2" charset="-122"/>
              </a:rPr>
              <a:t>进行声明</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4096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21</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609518" y="2530125"/>
            <a:ext cx="3807792" cy="423765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zh-CN" altLang="en-US"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例 </a:t>
            </a:r>
            <a:r>
              <a:rPr kumimoji="0" lang="zh-CN" altLang="en-US" dirty="0" smtClean="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静态变量的改变方式。</a:t>
            </a:r>
            <a:endParaRPr kumimoji="0" lang="en-US" altLang="zh-CN"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endPar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func</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b=0;</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static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c=3;</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b++;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c++</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return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a+b+c</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Text Box 4"/>
          <p:cNvSpPr txBox="1">
            <a:spLocks noChangeArrowheads="1"/>
          </p:cNvSpPr>
          <p:nvPr/>
        </p:nvSpPr>
        <p:spPr bwMode="auto">
          <a:xfrm>
            <a:off x="4644008" y="2514187"/>
            <a:ext cx="3960440" cy="423765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  main</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lvl="1"/>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a=2,i;</a:t>
            </a:r>
          </a:p>
          <a:p>
            <a:pPr lvl="1"/>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for(</a:t>
            </a:r>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=0;i&lt;3</a:t>
            </a:r>
            <a:r>
              <a:rPr kumimoji="0"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a:t>
            </a:r>
          </a:p>
          <a:p>
            <a:pPr lvl="1"/>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printf</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(“%d\n”,</a:t>
            </a:r>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func</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p>
          <a:p>
            <a:pPr lvl="1"/>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return 0;</a:t>
            </a:r>
            <a:endParaRPr kumimoji="0"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AU"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43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22</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533007" y="2502662"/>
            <a:ext cx="776860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ct val="150000"/>
              </a:lnSpc>
              <a:spcBef>
                <a:spcPct val="0"/>
              </a:spcBef>
            </a:pPr>
            <a:r>
              <a:rPr kumimoji="0" lang="zh-CN" altLang="en-US" sz="2400" b="1" u="sng" dirty="0">
                <a:solidFill>
                  <a:srgbClr val="CC0000"/>
                </a:solidFill>
                <a:latin typeface="华文楷体" panose="02010600040101010101" pitchFamily="2" charset="-122"/>
                <a:ea typeface="华文楷体" panose="02010600040101010101" pitchFamily="2" charset="-122"/>
              </a:rPr>
              <a:t>对静态局部变量的说明：</a:t>
            </a:r>
          </a:p>
          <a:p>
            <a:pPr algn="just" eaLnBrk="1" hangingPunct="1">
              <a:lnSpc>
                <a:spcPct val="150000"/>
              </a:lnSpc>
              <a:spcBef>
                <a:spcPct val="0"/>
              </a:spcBef>
            </a:pPr>
            <a:r>
              <a:rPr kumimoji="0" lang="en-US" altLang="zh-CN" sz="2400" dirty="0">
                <a:latin typeface="华文楷体" panose="02010600040101010101" pitchFamily="2" charset="-122"/>
                <a:ea typeface="华文楷体" panose="02010600040101010101" pitchFamily="2" charset="-122"/>
              </a:rPr>
              <a:t>1. </a:t>
            </a:r>
            <a:r>
              <a:rPr kumimoji="0" lang="zh-CN" altLang="en-US" sz="2400" dirty="0">
                <a:latin typeface="华文楷体" panose="02010600040101010101" pitchFamily="2" charset="-122"/>
                <a:ea typeface="华文楷体" panose="02010600040101010101" pitchFamily="2" charset="-122"/>
              </a:rPr>
              <a:t>静态局部变量属于静态存储类别，在静态存储区内分配存储单元。在程序整个运行期间都不释放。而自动变量（即动态局部变量）属于动态存储类别，占动态存储区空间而不占静态存储区空间，函数调用结束后即释放</a:t>
            </a:r>
            <a:r>
              <a:rPr kumimoji="0" lang="zh-CN" altLang="en-US" sz="2400" dirty="0" smtClean="0">
                <a:latin typeface="华文楷体" panose="02010600040101010101" pitchFamily="2" charset="-122"/>
                <a:ea typeface="华文楷体" panose="02010600040101010101" pitchFamily="2" charset="-122"/>
              </a:rPr>
              <a:t>。</a:t>
            </a:r>
            <a:endParaRPr kumimoji="0"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2443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23</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533007" y="2502662"/>
            <a:ext cx="776860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ct val="150000"/>
              </a:lnSpc>
              <a:spcBef>
                <a:spcPct val="0"/>
              </a:spcBef>
            </a:pPr>
            <a:r>
              <a:rPr kumimoji="0" lang="zh-CN" altLang="en-US" sz="2400" b="1" u="sng" dirty="0">
                <a:solidFill>
                  <a:srgbClr val="CC0000"/>
                </a:solidFill>
                <a:latin typeface="华文楷体" panose="02010600040101010101" pitchFamily="2" charset="-122"/>
                <a:ea typeface="华文楷体" panose="02010600040101010101" pitchFamily="2" charset="-122"/>
              </a:rPr>
              <a:t>对静态局部变量的说明：</a:t>
            </a:r>
          </a:p>
          <a:p>
            <a:pPr algn="just" eaLnBrk="1" hangingPunct="1">
              <a:lnSpc>
                <a:spcPct val="150000"/>
              </a:lnSpc>
              <a:spcBef>
                <a:spcPct val="0"/>
              </a:spcBef>
            </a:pPr>
            <a:r>
              <a:rPr kumimoji="0" lang="en-US" altLang="zh-CN" sz="2400" dirty="0" smtClean="0">
                <a:latin typeface="华文楷体" panose="02010600040101010101" pitchFamily="2" charset="-122"/>
                <a:ea typeface="华文楷体" panose="02010600040101010101" pitchFamily="2" charset="-122"/>
              </a:rPr>
              <a:t>2</a:t>
            </a:r>
            <a:r>
              <a:rPr kumimoji="0" lang="en-US" altLang="zh-CN" sz="2400" dirty="0">
                <a:latin typeface="华文楷体" panose="02010600040101010101" pitchFamily="2" charset="-122"/>
                <a:ea typeface="华文楷体" panose="02010600040101010101" pitchFamily="2" charset="-122"/>
              </a:rPr>
              <a:t>. </a:t>
            </a:r>
            <a:r>
              <a:rPr kumimoji="0" lang="zh-CN" altLang="en-US" sz="2400" dirty="0">
                <a:latin typeface="华文楷体" panose="02010600040101010101" pitchFamily="2" charset="-122"/>
                <a:ea typeface="华文楷体" panose="02010600040101010101" pitchFamily="2" charset="-122"/>
              </a:rPr>
              <a:t>对静态局部变量是在编译时赋初值的，即只赋初值一次，在程序运行时它已有初值。以后每次调用函数时不再重新赋初值而只是保留上次函数调用结束时的值。</a:t>
            </a:r>
          </a:p>
        </p:txBody>
      </p:sp>
    </p:spTree>
    <p:extLst>
      <p:ext uri="{BB962C8B-B14F-4D97-AF65-F5344CB8AC3E}">
        <p14:creationId xmlns:p14="http://schemas.microsoft.com/office/powerpoint/2010/main" val="1583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24</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533007" y="2502662"/>
            <a:ext cx="776860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ct val="150000"/>
              </a:lnSpc>
              <a:spcBef>
                <a:spcPct val="0"/>
              </a:spcBef>
            </a:pPr>
            <a:r>
              <a:rPr kumimoji="0" lang="zh-CN" altLang="en-US" sz="2400" b="1" u="sng" dirty="0">
                <a:solidFill>
                  <a:srgbClr val="CC0000"/>
                </a:solidFill>
                <a:latin typeface="华文楷体" panose="02010600040101010101" pitchFamily="2" charset="-122"/>
                <a:ea typeface="华文楷体" panose="02010600040101010101" pitchFamily="2" charset="-122"/>
              </a:rPr>
              <a:t>对静态局部变量的说明：</a:t>
            </a:r>
          </a:p>
          <a:p>
            <a:pPr algn="just">
              <a:lnSpc>
                <a:spcPct val="150000"/>
              </a:lnSpc>
            </a:pP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如在定义局部变量时不赋初值的话，则对静态局部变量来说，编译时</a:t>
            </a:r>
            <a:r>
              <a:rPr lang="zh-CN" altLang="en-US" sz="2400" b="1" dirty="0">
                <a:solidFill>
                  <a:srgbClr val="0000FF"/>
                </a:solidFill>
                <a:latin typeface="华文楷体" panose="02010600040101010101" pitchFamily="2" charset="-122"/>
                <a:ea typeface="华文楷体" panose="02010600040101010101" pitchFamily="2" charset="-122"/>
              </a:rPr>
              <a:t>自动赋初值０</a:t>
            </a:r>
            <a:r>
              <a:rPr lang="zh-CN" altLang="en-US" sz="2400" dirty="0">
                <a:latin typeface="华文楷体" panose="02010600040101010101" pitchFamily="2" charset="-122"/>
                <a:ea typeface="华文楷体" panose="02010600040101010101" pitchFamily="2" charset="-122"/>
              </a:rPr>
              <a:t>（对数值型变量）或</a:t>
            </a:r>
            <a:r>
              <a:rPr lang="zh-CN" altLang="en-US" sz="2400" b="1" dirty="0">
                <a:solidFill>
                  <a:srgbClr val="0000FF"/>
                </a:solidFill>
                <a:latin typeface="华文楷体" panose="02010600040101010101" pitchFamily="2" charset="-122"/>
                <a:ea typeface="华文楷体" panose="02010600040101010101" pitchFamily="2" charset="-122"/>
              </a:rPr>
              <a:t>空字符</a:t>
            </a:r>
            <a:r>
              <a:rPr lang="zh-CN" altLang="en-US" sz="2400" dirty="0">
                <a:latin typeface="华文楷体" panose="02010600040101010101" pitchFamily="2" charset="-122"/>
                <a:ea typeface="华文楷体" panose="02010600040101010101" pitchFamily="2" charset="-122"/>
              </a:rPr>
              <a:t>（对字符变量）。而对自动变量来说，如果不赋初值则它的值是一个不确定的值</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algn="just">
              <a:lnSpc>
                <a:spcPct val="150000"/>
              </a:lnSpc>
            </a:pPr>
            <a:r>
              <a:rPr lang="en-US" altLang="zh-CN" sz="2400" dirty="0">
                <a:latin typeface="华文楷体" panose="02010600040101010101" pitchFamily="2" charset="-122"/>
                <a:ea typeface="华文楷体" panose="02010600040101010101" pitchFamily="2" charset="-122"/>
              </a:rPr>
              <a:t>4. </a:t>
            </a:r>
            <a:r>
              <a:rPr lang="zh-CN" altLang="en-US" sz="2400" dirty="0">
                <a:latin typeface="华文楷体" panose="02010600040101010101" pitchFamily="2" charset="-122"/>
                <a:ea typeface="华文楷体" panose="02010600040101010101" pitchFamily="2" charset="-122"/>
              </a:rPr>
              <a:t>虽然静态局部变量在函数调用结束后仍然存在，但其他函数不能引用它。</a:t>
            </a:r>
          </a:p>
        </p:txBody>
      </p:sp>
    </p:spTree>
    <p:extLst>
      <p:ext uri="{BB962C8B-B14F-4D97-AF65-F5344CB8AC3E}">
        <p14:creationId xmlns:p14="http://schemas.microsoft.com/office/powerpoint/2010/main" val="586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25</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smtClean="0">
                <a:solidFill>
                  <a:srgbClr val="0000FF"/>
                </a:solidFill>
                <a:latin typeface="华文楷体" panose="02010600040101010101" pitchFamily="2" charset="-122"/>
                <a:ea typeface="华文楷体" panose="02010600040101010101" pitchFamily="2" charset="-122"/>
              </a:rPr>
              <a:t>例 </a:t>
            </a:r>
            <a:r>
              <a:rPr lang="zh-CN" altLang="en-US" sz="2400" dirty="0" smtClean="0">
                <a:latin typeface="华文楷体" panose="02010600040101010101" pitchFamily="2" charset="-122"/>
                <a:ea typeface="华文楷体" panose="02010600040101010101" pitchFamily="2" charset="-122"/>
              </a:rPr>
              <a:t>：利用静态局部变量计算输出</a:t>
            </a: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到</a:t>
            </a:r>
            <a:r>
              <a:rPr lang="en-US" altLang="zh-CN" sz="2400" dirty="0" smtClean="0">
                <a:latin typeface="华文楷体" panose="02010600040101010101" pitchFamily="2" charset="-122"/>
                <a:ea typeface="华文楷体" panose="02010600040101010101" pitchFamily="2" charset="-122"/>
              </a:rPr>
              <a:t>5</a:t>
            </a:r>
            <a:r>
              <a:rPr lang="zh-CN" altLang="en-US" sz="2400" dirty="0" smtClean="0">
                <a:latin typeface="华文楷体" panose="02010600040101010101" pitchFamily="2" charset="-122"/>
                <a:ea typeface="华文楷体" panose="02010600040101010101" pitchFamily="2" charset="-122"/>
              </a:rPr>
              <a:t>的阶乘</a:t>
            </a:r>
            <a:r>
              <a:rPr lang="en-US" altLang="zh-CN" sz="2400" dirty="0" smtClean="0">
                <a:latin typeface="华文楷体" panose="02010600040101010101" pitchFamily="2" charset="-122"/>
                <a:ea typeface="华文楷体" panose="02010600040101010101" pitchFamily="2" charset="-122"/>
              </a:rPr>
              <a:t>n</a:t>
            </a:r>
            <a:r>
              <a:rPr lang="zh-CN" altLang="en-US" sz="2400" dirty="0" smtClean="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p>
        </p:txBody>
      </p:sp>
      <p:sp>
        <p:nvSpPr>
          <p:cNvPr id="11" name="Text Box 4"/>
          <p:cNvSpPr txBox="1">
            <a:spLocks noChangeArrowheads="1"/>
          </p:cNvSpPr>
          <p:nvPr/>
        </p:nvSpPr>
        <p:spPr bwMode="auto">
          <a:xfrm>
            <a:off x="1162400" y="3062121"/>
            <a:ext cx="6696744" cy="342122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调用</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fac</a:t>
            </a:r>
            <a:r>
              <a:rPr kumimoji="0"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函数</a:t>
            </a:r>
            <a:endPar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for</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（ｉ＝１；ｉ＜＝５；ｉ＋＋）</a:t>
            </a:r>
          </a:p>
          <a:p>
            <a:pPr>
              <a:spcBef>
                <a:spcPct val="0"/>
              </a:spcBef>
            </a:pP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printf</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ｄ！</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％ｄ＼ｎ</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ｉ</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a:t>
            </a: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fac</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（ｉ））</a:t>
            </a:r>
            <a:r>
              <a:rPr kumimoji="0" lang="zh-CN" altLang="en-AU"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定义</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fac</a:t>
            </a:r>
            <a:r>
              <a:rPr kumimoji="0"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函数</a:t>
            </a:r>
            <a:endPar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endParaRPr kumimoji="0" lang="zh-CN" altLang="en-AU"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fac</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a:t>
            </a: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ｎ</a:t>
            </a:r>
            <a:r>
              <a:rPr kumimoji="0" lang="zh-CN" altLang="en-AU"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     static  </a:t>
            </a:r>
            <a:r>
              <a:rPr kumimoji="0" lang="en-AU"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AU"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ｆ＝１；</a:t>
            </a:r>
          </a:p>
          <a:p>
            <a:pPr>
              <a:spcBef>
                <a:spcPct val="0"/>
              </a:spcBef>
            </a:pP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     return</a:t>
            </a:r>
            <a:r>
              <a:rPr kumimoji="0" lang="zh-CN" altLang="en-AU" dirty="0" smtClean="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ｆ＝ｆ*ｎ</a:t>
            </a:r>
            <a:r>
              <a:rPr kumimoji="0" lang="zh-CN" altLang="en-AU" dirty="0" smtClean="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zh-CN" altLang="en-AU" dirty="0">
                <a:latin typeface="Times New Roman" panose="02020603050405020304" pitchFamily="18" charset="0"/>
                <a:ea typeface="华文楷体" panose="02010600040101010101" pitchFamily="2" charset="-122"/>
                <a:cs typeface="Times New Roman" panose="02020603050405020304" pitchFamily="18" charset="0"/>
              </a:rPr>
              <a:t> ｝</a:t>
            </a:r>
          </a:p>
        </p:txBody>
      </p:sp>
    </p:spTree>
    <p:extLst>
      <p:ext uri="{BB962C8B-B14F-4D97-AF65-F5344CB8AC3E}">
        <p14:creationId xmlns:p14="http://schemas.microsoft.com/office/powerpoint/2010/main" val="326212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2255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a:latin typeface="华文楷体" panose="02010600040101010101" pitchFamily="2" charset="-122"/>
                <a:ea typeface="华文楷体" panose="02010600040101010101" pitchFamily="2" charset="-122"/>
              </a:rPr>
              <a:t>3. </a:t>
            </a:r>
            <a:r>
              <a:rPr lang="zh-CN" altLang="en-US" sz="2400" b="1" dirty="0">
                <a:solidFill>
                  <a:srgbClr val="0000FF"/>
                </a:solidFill>
                <a:latin typeface="华文楷体" panose="02010600040101010101" pitchFamily="2" charset="-122"/>
                <a:ea typeface="华文楷体" panose="02010600040101010101" pitchFamily="2" charset="-122"/>
              </a:rPr>
              <a:t>寄存器变量（ </a:t>
            </a:r>
            <a:r>
              <a:rPr lang="en-US" altLang="zh-CN" sz="2400" b="1" dirty="0">
                <a:solidFill>
                  <a:srgbClr val="0000FF"/>
                </a:solidFill>
                <a:latin typeface="华文楷体" panose="02010600040101010101" pitchFamily="2" charset="-122"/>
                <a:ea typeface="华文楷体" panose="02010600040101010101" pitchFamily="2" charset="-122"/>
              </a:rPr>
              <a:t>register</a:t>
            </a:r>
            <a:r>
              <a:rPr lang="zh-CN" altLang="en-US" sz="2400" b="1" dirty="0">
                <a:solidFill>
                  <a:srgbClr val="0000FF"/>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：变量的值是存放在内存中的。当程序中用到哪一个变量的值时，由控制器发出指令将内存中该变量的值送到运算器中。 经过运算器进行运算，如果需要存数，再从运算器将数据送到内存存放。 </a:t>
            </a:r>
          </a:p>
        </p:txBody>
      </p:sp>
      <p:pic>
        <p:nvPicPr>
          <p:cNvPr id="11" name="Picture 6" descr="h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2200" y="4070187"/>
            <a:ext cx="1758950" cy="266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05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27</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a:latin typeface="华文楷体" panose="02010600040101010101" pitchFamily="2" charset="-122"/>
                <a:ea typeface="华文楷体" panose="02010600040101010101" pitchFamily="2" charset="-122"/>
              </a:rPr>
              <a:t>3. </a:t>
            </a:r>
            <a:r>
              <a:rPr lang="zh-CN" altLang="en-US" sz="2400" b="1" dirty="0">
                <a:solidFill>
                  <a:srgbClr val="0000FF"/>
                </a:solidFill>
                <a:latin typeface="华文楷体" panose="02010600040101010101" pitchFamily="2" charset="-122"/>
                <a:ea typeface="华文楷体" panose="02010600040101010101" pitchFamily="2" charset="-122"/>
              </a:rPr>
              <a:t>寄存器变量（ </a:t>
            </a:r>
            <a:r>
              <a:rPr lang="en-US" altLang="zh-CN" sz="2400" b="1" dirty="0">
                <a:solidFill>
                  <a:srgbClr val="0000FF"/>
                </a:solidFill>
                <a:latin typeface="华文楷体" panose="02010600040101010101" pitchFamily="2" charset="-122"/>
                <a:ea typeface="华文楷体" panose="02010600040101010101" pitchFamily="2" charset="-122"/>
              </a:rPr>
              <a:t>register</a:t>
            </a:r>
            <a:r>
              <a:rPr lang="zh-CN" altLang="en-US" sz="2400" b="1" dirty="0">
                <a:solidFill>
                  <a:srgbClr val="0000FF"/>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 如果有一些变量使用频繁，则为存取变量的值要花费不少时间。为提高执行效率，Ｃ语言允许将局部变量的值放在</a:t>
            </a:r>
            <a:r>
              <a:rPr lang="en-US" altLang="zh-CN" sz="2400" dirty="0">
                <a:latin typeface="华文楷体" panose="02010600040101010101" pitchFamily="2" charset="-122"/>
                <a:ea typeface="华文楷体" panose="02010600040101010101" pitchFamily="2" charset="-122"/>
              </a:rPr>
              <a:t>CPU</a:t>
            </a:r>
            <a:r>
              <a:rPr lang="zh-CN" altLang="en-US" sz="2400" dirty="0">
                <a:latin typeface="华文楷体" panose="02010600040101010101" pitchFamily="2" charset="-122"/>
                <a:ea typeface="华文楷体" panose="02010600040101010101" pitchFamily="2" charset="-122"/>
              </a:rPr>
              <a:t>中的寄存器中，需要用时直接从寄存器取出参加运算，不必再到内存中去存取。由于对寄存器的存取速度远高于对内存的存取速度，因此这样做可以提高执行效率。这种变量叫做寄存器变量，用关键字</a:t>
            </a:r>
            <a:r>
              <a:rPr lang="en-US" altLang="zh-CN" sz="2400" dirty="0">
                <a:solidFill>
                  <a:srgbClr val="0000FF"/>
                </a:solidFill>
                <a:latin typeface="华文楷体" panose="02010600040101010101" pitchFamily="2" charset="-122"/>
                <a:ea typeface="华文楷体" panose="02010600040101010101" pitchFamily="2" charset="-122"/>
              </a:rPr>
              <a:t>register</a:t>
            </a:r>
            <a:r>
              <a:rPr lang="zh-CN" altLang="en-US" sz="2400" dirty="0">
                <a:latin typeface="华文楷体" panose="02010600040101010101" pitchFamily="2" charset="-122"/>
                <a:ea typeface="华文楷体" panose="02010600040101010101" pitchFamily="2" charset="-122"/>
              </a:rPr>
              <a:t>作声明。</a:t>
            </a:r>
          </a:p>
        </p:txBody>
      </p:sp>
    </p:spTree>
    <p:extLst>
      <p:ext uri="{BB962C8B-B14F-4D97-AF65-F5344CB8AC3E}">
        <p14:creationId xmlns:p14="http://schemas.microsoft.com/office/powerpoint/2010/main" val="340968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28</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r>
              <a:rPr lang="zh-CN" altLang="en-US" sz="2800" b="1" dirty="0">
                <a:latin typeface="华文楷体" panose="02010600040101010101" pitchFamily="2" charset="-122"/>
                <a:ea typeface="华文楷体" panose="02010600040101010101" pitchFamily="2" charset="-122"/>
              </a:rPr>
              <a:t>的存储</a:t>
            </a:r>
            <a:r>
              <a:rPr lang="zh-CN" altLang="en-US" sz="2800" b="1" dirty="0" smtClean="0">
                <a:latin typeface="华文楷体" panose="02010600040101010101" pitchFamily="2" charset="-122"/>
                <a:ea typeface="华文楷体" panose="02010600040101010101" pitchFamily="2" charset="-122"/>
              </a:rPr>
              <a:t>类别</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7"/>
          <p:cNvSpPr txBox="1">
            <a:spLocks noChangeArrowheads="1"/>
          </p:cNvSpPr>
          <p:nvPr/>
        </p:nvSpPr>
        <p:spPr bwMode="auto">
          <a:xfrm>
            <a:off x="441973" y="2427741"/>
            <a:ext cx="81375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zh-CN" altLang="en-US" sz="2400" b="1" dirty="0">
                <a:solidFill>
                  <a:srgbClr val="C00000"/>
                </a:solidFill>
                <a:latin typeface="华文楷体" panose="02010600040101010101" pitchFamily="2" charset="-122"/>
                <a:ea typeface="华文楷体" panose="02010600040101010101" pitchFamily="2" charset="-122"/>
              </a:rPr>
              <a:t> 说明</a:t>
            </a:r>
            <a:r>
              <a:rPr lang="zh-CN" altLang="en-US" sz="2400" b="1" dirty="0" smtClean="0">
                <a:solidFill>
                  <a:srgbClr val="C00000"/>
                </a:solidFill>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早期</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编译程序不会把变量保存在寄存器中，除非你命令它这样做，这时</a:t>
            </a:r>
            <a:r>
              <a:rPr lang="en-US" altLang="zh-CN" sz="2400" dirty="0">
                <a:latin typeface="华文楷体" panose="02010600040101010101" pitchFamily="2" charset="-122"/>
                <a:ea typeface="华文楷体" panose="02010600040101010101" pitchFamily="2" charset="-122"/>
              </a:rPr>
              <a:t>register</a:t>
            </a:r>
            <a:r>
              <a:rPr lang="zh-CN" altLang="en-US" sz="2400" dirty="0">
                <a:latin typeface="华文楷体" panose="02010600040101010101" pitchFamily="2" charset="-122"/>
                <a:ea typeface="华文楷体" panose="02010600040101010101" pitchFamily="2" charset="-122"/>
              </a:rPr>
              <a:t>修饰符是</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语言的一种很有价值的补充。然而，随着编译程序设计技术的进步，在决定哪些变量应该被存到寄存器中时，现在的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编译环境能比程序员做出更好的决定。实际上，许多</a:t>
            </a:r>
            <a:r>
              <a:rPr lang="zh-CN" altLang="en-US" sz="2400" dirty="0" smtClean="0">
                <a:latin typeface="华文楷体" panose="02010600040101010101" pitchFamily="2" charset="-122"/>
                <a:ea typeface="华文楷体" panose="02010600040101010101" pitchFamily="2" charset="-122"/>
              </a:rPr>
              <a:t>编译器都会</a:t>
            </a:r>
            <a:r>
              <a:rPr lang="zh-CN" altLang="en-US" sz="2400" dirty="0">
                <a:solidFill>
                  <a:srgbClr val="0000FF"/>
                </a:solidFill>
                <a:latin typeface="华文楷体" panose="02010600040101010101" pitchFamily="2" charset="-122"/>
                <a:ea typeface="华文楷体" panose="02010600040101010101" pitchFamily="2" charset="-122"/>
              </a:rPr>
              <a:t>忽略</a:t>
            </a:r>
            <a:r>
              <a:rPr lang="en-US" altLang="zh-CN" sz="2400" dirty="0">
                <a:solidFill>
                  <a:srgbClr val="0000FF"/>
                </a:solidFill>
                <a:latin typeface="华文楷体" panose="02010600040101010101" pitchFamily="2" charset="-122"/>
                <a:ea typeface="华文楷体" panose="02010600040101010101" pitchFamily="2" charset="-122"/>
              </a:rPr>
              <a:t>register</a:t>
            </a:r>
            <a:r>
              <a:rPr lang="zh-CN" altLang="en-US" sz="2400" dirty="0">
                <a:solidFill>
                  <a:srgbClr val="0000FF"/>
                </a:solidFill>
                <a:latin typeface="华文楷体" panose="02010600040101010101" pitchFamily="2" charset="-122"/>
                <a:ea typeface="华文楷体" panose="02010600040101010101" pitchFamily="2" charset="-122"/>
              </a:rPr>
              <a:t>修饰符</a:t>
            </a:r>
            <a:r>
              <a:rPr lang="zh-CN" altLang="en-US" sz="2400" dirty="0">
                <a:latin typeface="华文楷体" panose="02010600040101010101" pitchFamily="2" charset="-122"/>
                <a:ea typeface="华文楷体" panose="02010600040101010101" pitchFamily="2" charset="-122"/>
              </a:rPr>
              <a:t>，因为尽管它完全合法，但它仅仅</a:t>
            </a:r>
            <a:r>
              <a:rPr lang="zh-CN" altLang="en-US" sz="2400" dirty="0" smtClean="0">
                <a:latin typeface="华文楷体" panose="02010600040101010101" pitchFamily="2" charset="-122"/>
                <a:ea typeface="华文楷体" panose="02010600040101010101" pitchFamily="2" charset="-122"/>
              </a:rPr>
              <a:t>是</a:t>
            </a:r>
            <a:r>
              <a:rPr lang="zh-CN" altLang="en-US" sz="2400" dirty="0" smtClean="0">
                <a:solidFill>
                  <a:srgbClr val="0000FF"/>
                </a:solidFill>
                <a:latin typeface="华文楷体" panose="02010600040101010101" pitchFamily="2" charset="-122"/>
                <a:ea typeface="华文楷体" panose="02010600040101010101" pitchFamily="2" charset="-122"/>
              </a:rPr>
              <a:t>提示</a:t>
            </a:r>
            <a:r>
              <a:rPr lang="zh-CN" altLang="en-US" sz="2400" dirty="0" smtClean="0">
                <a:latin typeface="华文楷体" panose="02010600040101010101" pitchFamily="2" charset="-122"/>
                <a:ea typeface="华文楷体" panose="02010600040101010101" pitchFamily="2" charset="-122"/>
              </a:rPr>
              <a:t>而</a:t>
            </a:r>
            <a:r>
              <a:rPr lang="zh-CN" altLang="en-US" sz="2400" dirty="0">
                <a:latin typeface="华文楷体" panose="02010600040101010101" pitchFamily="2" charset="-122"/>
                <a:ea typeface="华文楷体" panose="02010600040101010101" pitchFamily="2" charset="-122"/>
              </a:rPr>
              <a:t>不是</a:t>
            </a:r>
            <a:r>
              <a:rPr lang="zh-CN" altLang="en-US" sz="2400" dirty="0">
                <a:solidFill>
                  <a:srgbClr val="0000FF"/>
                </a:solidFill>
                <a:latin typeface="华文楷体" panose="02010600040101010101" pitchFamily="2" charset="-122"/>
                <a:ea typeface="华文楷体" panose="02010600040101010101" pitchFamily="2" charset="-122"/>
              </a:rPr>
              <a:t>命令</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8042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29</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449148" y="2468517"/>
            <a:ext cx="8137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zh-CN" altLang="en-US" sz="2400" b="1" dirty="0" smtClean="0">
                <a:latin typeface="华文楷体" panose="02010600040101010101" pitchFamily="2" charset="-122"/>
                <a:ea typeface="华文楷体" panose="02010600040101010101" pitchFamily="2" charset="-122"/>
              </a:rPr>
              <a:t>      全局变量</a:t>
            </a:r>
            <a:r>
              <a:rPr lang="zh-CN" altLang="en-US" sz="2400" b="1" dirty="0">
                <a:latin typeface="华文楷体" panose="02010600040101010101" pitchFamily="2" charset="-122"/>
                <a:ea typeface="华文楷体" panose="02010600040101010101" pitchFamily="2" charset="-122"/>
              </a:rPr>
              <a:t>都是存放在</a:t>
            </a:r>
            <a:r>
              <a:rPr lang="zh-CN" altLang="en-US" sz="2400" b="1" dirty="0">
                <a:solidFill>
                  <a:srgbClr val="0000FF"/>
                </a:solidFill>
                <a:latin typeface="华文楷体" panose="02010600040101010101" pitchFamily="2" charset="-122"/>
                <a:ea typeface="华文楷体" panose="02010600040101010101" pitchFamily="2" charset="-122"/>
              </a:rPr>
              <a:t>静态存储区</a:t>
            </a:r>
            <a:r>
              <a:rPr lang="zh-CN" altLang="en-US" sz="2400" b="1" dirty="0">
                <a:latin typeface="华文楷体" panose="02010600040101010101" pitchFamily="2" charset="-122"/>
                <a:ea typeface="华文楷体" panose="02010600040101010101" pitchFamily="2" charset="-122"/>
              </a:rPr>
              <a:t>中的。因此它们的生存期是固定的，</a:t>
            </a:r>
            <a:r>
              <a:rPr lang="zh-CN" altLang="en-US" sz="2400" b="1" dirty="0">
                <a:solidFill>
                  <a:srgbClr val="0000FF"/>
                </a:solidFill>
                <a:latin typeface="华文楷体" panose="02010600040101010101" pitchFamily="2" charset="-122"/>
                <a:ea typeface="华文楷体" panose="02010600040101010101" pitchFamily="2" charset="-122"/>
              </a:rPr>
              <a:t>存在于程序的整个运行过程</a:t>
            </a:r>
            <a:r>
              <a:rPr lang="zh-CN" altLang="en-US" sz="2400" b="1" dirty="0">
                <a:latin typeface="华文楷体" panose="02010600040101010101" pitchFamily="2" charset="-122"/>
                <a:ea typeface="华文楷体" panose="02010600040101010101" pitchFamily="2" charset="-122"/>
              </a:rPr>
              <a:t>。</a:t>
            </a:r>
          </a:p>
          <a:p>
            <a:pPr algn="just">
              <a:lnSpc>
                <a:spcPct val="150000"/>
              </a:lnSpc>
            </a:pPr>
            <a:r>
              <a:rPr lang="zh-CN" altLang="en-US" sz="2400" b="1" dirty="0">
                <a:latin typeface="华文楷体" panose="02010600040101010101" pitchFamily="2" charset="-122"/>
                <a:ea typeface="华文楷体" panose="02010600040101010101" pitchFamily="2" charset="-122"/>
              </a:rPr>
              <a:t>     一般来说，外部变量是在函数的外部定义的全局变量，它的作用域是从变量的</a:t>
            </a:r>
            <a:r>
              <a:rPr lang="zh-CN" altLang="en-US" sz="2400" b="1" dirty="0">
                <a:solidFill>
                  <a:srgbClr val="0000FF"/>
                </a:solidFill>
                <a:latin typeface="华文楷体" panose="02010600040101010101" pitchFamily="2" charset="-122"/>
                <a:ea typeface="华文楷体" panose="02010600040101010101" pitchFamily="2" charset="-122"/>
              </a:rPr>
              <a:t>定义处开始</a:t>
            </a:r>
            <a:r>
              <a:rPr lang="zh-CN" altLang="en-US" sz="2400" b="1" dirty="0">
                <a:latin typeface="华文楷体" panose="02010600040101010101" pitchFamily="2" charset="-122"/>
                <a:ea typeface="华文楷体" panose="02010600040101010101" pitchFamily="2" charset="-122"/>
              </a:rPr>
              <a:t>，到本程序</a:t>
            </a:r>
            <a:r>
              <a:rPr lang="zh-CN" altLang="en-US" sz="2400" b="1" dirty="0">
                <a:solidFill>
                  <a:srgbClr val="0000FF"/>
                </a:solidFill>
                <a:latin typeface="华文楷体" panose="02010600040101010101" pitchFamily="2" charset="-122"/>
                <a:ea typeface="华文楷体" panose="02010600040101010101" pitchFamily="2" charset="-122"/>
              </a:rPr>
              <a:t>文件的末尾</a:t>
            </a:r>
            <a:r>
              <a:rPr lang="zh-CN" altLang="en-US" sz="2400" b="1" dirty="0">
                <a:latin typeface="华文楷体" panose="02010600040101010101" pitchFamily="2" charset="-122"/>
                <a:ea typeface="华文楷体" panose="02010600040101010101" pitchFamily="2" charset="-122"/>
              </a:rPr>
              <a:t>。在此作用域内，全局变量可以为程序中各个函数所引用。但有时程序设计人员希望能扩展外部变量的作用域</a:t>
            </a:r>
            <a:r>
              <a:rPr lang="zh-CN" altLang="en-US" sz="2400" b="1" dirty="0" smtClean="0">
                <a:latin typeface="华文楷体" panose="02010600040101010101" pitchFamily="2" charset="-122"/>
                <a:ea typeface="华文楷体" panose="02010600040101010101" pitchFamily="2" charset="-122"/>
              </a:rPr>
              <a:t>。利用关键字</a:t>
            </a:r>
            <a:r>
              <a:rPr lang="en-US" altLang="zh-CN" sz="2400" b="1" dirty="0" smtClean="0">
                <a:solidFill>
                  <a:srgbClr val="0000FF"/>
                </a:solidFill>
                <a:latin typeface="华文楷体" panose="02010600040101010101" pitchFamily="2" charset="-122"/>
                <a:ea typeface="华文楷体" panose="02010600040101010101" pitchFamily="2" charset="-122"/>
              </a:rPr>
              <a:t>extern</a:t>
            </a:r>
            <a:r>
              <a:rPr lang="zh-CN" altLang="en-US" sz="2400" b="1" dirty="0" smtClean="0">
                <a:latin typeface="华文楷体" panose="02010600040101010101" pitchFamily="2" charset="-122"/>
                <a:ea typeface="华文楷体" panose="02010600040101010101" pitchFamily="2" charset="-122"/>
              </a:rPr>
              <a:t>对变量声明可以完成上述功能。</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4112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a:t>
            </a:fld>
            <a:endParaRPr lang="en-US" altLang="zh-CN"/>
          </a:p>
        </p:txBody>
      </p:sp>
      <p:sp>
        <p:nvSpPr>
          <p:cNvPr id="8" name="矩形 7"/>
          <p:cNvSpPr/>
          <p:nvPr/>
        </p:nvSpPr>
        <p:spPr>
          <a:xfrm>
            <a:off x="446196" y="1720910"/>
            <a:ext cx="7942228" cy="3323987"/>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在</a:t>
            </a:r>
            <a:r>
              <a:rPr lang="zh-CN" altLang="en-US" sz="2800" dirty="0">
                <a:latin typeface="华文楷体" panose="02010600040101010101" pitchFamily="2" charset="-122"/>
                <a:ea typeface="华文楷体" panose="02010600040101010101" pitchFamily="2" charset="-122"/>
              </a:rPr>
              <a:t>一个函数内部定义的变量是内部变量，它只在本函数范围内有效，也就是说只有在本函数内才能使用它们，在此函数以外是不能使用这些变量的。这称为“</a:t>
            </a:r>
            <a:r>
              <a:rPr lang="zh-CN" altLang="en-US" sz="2800" b="1" dirty="0">
                <a:solidFill>
                  <a:srgbClr val="0000FF"/>
                </a:solidFill>
                <a:latin typeface="华文楷体" panose="02010600040101010101" pitchFamily="2" charset="-122"/>
                <a:ea typeface="华文楷体" panose="02010600040101010101" pitchFamily="2" charset="-122"/>
              </a:rPr>
              <a:t>局部变量</a:t>
            </a:r>
            <a:r>
              <a:rPr lang="zh-CN" altLang="en-US" sz="2800" dirty="0">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16978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randombar(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30</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zh-CN" sz="2400" b="1" dirty="0" smtClean="0">
                <a:latin typeface="华文楷体" panose="02010600040101010101" pitchFamily="2" charset="-122"/>
                <a:ea typeface="华文楷体" panose="02010600040101010101" pitchFamily="2" charset="-122"/>
              </a:rPr>
              <a:t>1</a:t>
            </a:r>
            <a:r>
              <a:rPr lang="zh-CN" altLang="en-US" sz="2400" b="1" dirty="0" smtClean="0">
                <a:latin typeface="华文楷体" panose="02010600040101010101" pitchFamily="2" charset="-122"/>
                <a:ea typeface="华文楷体" panose="02010600040101010101" pitchFamily="2" charset="-122"/>
              </a:rPr>
              <a:t>、在</a:t>
            </a:r>
            <a:r>
              <a:rPr lang="zh-CN" altLang="en-US" sz="2400" b="1" dirty="0">
                <a:latin typeface="华文楷体" panose="02010600040101010101" pitchFamily="2" charset="-122"/>
                <a:ea typeface="华文楷体" panose="02010600040101010101" pitchFamily="2" charset="-122"/>
              </a:rPr>
              <a:t>一个文件内扩展外部变量的</a:t>
            </a:r>
            <a:r>
              <a:rPr lang="zh-CN" altLang="en-US" sz="2400" b="1" dirty="0" smtClean="0">
                <a:latin typeface="华文楷体" panose="02010600040101010101" pitchFamily="2" charset="-122"/>
                <a:ea typeface="华文楷体" panose="02010600040101010101" pitchFamily="2" charset="-122"/>
              </a:rPr>
              <a:t>作用域。</a:t>
            </a:r>
            <a:endParaRPr lang="en-US" altLang="zh-CN" sz="2400" b="1" dirty="0" smtClean="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5206076" y="3259169"/>
            <a:ext cx="3807792" cy="3475291"/>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void swap (void)</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extern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a,b</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t=a;</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a=b;</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b=t;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a=1,b=2;</a:t>
            </a:r>
          </a:p>
          <a:p>
            <a:pPr>
              <a:spcBef>
                <a:spcPct val="0"/>
              </a:spcBef>
            </a:pP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Text Box 4"/>
          <p:cNvSpPr txBox="1">
            <a:spLocks noChangeArrowheads="1"/>
          </p:cNvSpPr>
          <p:nvPr/>
        </p:nvSpPr>
        <p:spPr bwMode="auto">
          <a:xfrm>
            <a:off x="611560" y="3256744"/>
            <a:ext cx="4455753" cy="3464732"/>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zh-CN" altLang="en-US"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例 ：</a:t>
            </a: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交换两变量值。</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AU" altLang="zh-CN" dirty="0" smtClean="0">
                <a:latin typeface="Times New Roman" panose="02020603050405020304" pitchFamily="18" charset="0"/>
                <a:ea typeface="华文楷体" panose="02010600040101010101" pitchFamily="2" charset="-122"/>
                <a:cs typeface="Times New Roman" panose="02020603050405020304" pitchFamily="18" charset="0"/>
              </a:rPr>
              <a:t>  main</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lvl="1"/>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extern </a:t>
            </a:r>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a,b</a:t>
            </a:r>
            <a:r>
              <a:rPr kumimoji="0"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pPr lvl="1"/>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swap(); </a:t>
            </a:r>
            <a:r>
              <a:rPr lang="en-US" altLang="zh-CN" sz="2400" b="1"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printf</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d,b</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=%d\n",</a:t>
            </a:r>
            <a:r>
              <a:rPr lang="en-US" altLang="zh-CN" sz="2400" b="1" dirty="0" err="1">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a,b</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system</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("pause");	</a:t>
            </a:r>
            <a:endPar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return </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pPr marL="0" lvl="1"/>
            <a:r>
              <a:rPr lang="en-US" altLang="zh-CN" sz="24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a:p>
            <a:pPr lvl="1"/>
            <a:endParaRPr kumimoji="0" lang="en-US" altLang="zh-CN"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a:endParaRPr kumimoji="0" lang="zh-CN" altLang="en-AU" dirty="0" smtClean="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endParaRPr kumimoji="0"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1075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31</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zh-CN" altLang="en-US" sz="2400" b="1" dirty="0" smtClean="0">
                <a:solidFill>
                  <a:srgbClr val="C00000"/>
                </a:solidFill>
                <a:latin typeface="华文楷体" panose="02010600040101010101" pitchFamily="2" charset="-122"/>
                <a:ea typeface="华文楷体" panose="02010600040101010101" pitchFamily="2" charset="-122"/>
              </a:rPr>
              <a:t>注意</a:t>
            </a:r>
            <a:r>
              <a:rPr lang="zh-CN" altLang="en-US" sz="2400" b="1" dirty="0" smtClean="0">
                <a:latin typeface="华文楷体" panose="02010600040101010101" pitchFamily="2" charset="-122"/>
                <a:ea typeface="华文楷体" panose="02010600040101010101" pitchFamily="2" charset="-122"/>
              </a:rPr>
              <a:t>：</a:t>
            </a:r>
          </a:p>
        </p:txBody>
      </p:sp>
      <p:sp>
        <p:nvSpPr>
          <p:cNvPr id="14" name="Text Box 3"/>
          <p:cNvSpPr txBox="1">
            <a:spLocks noChangeArrowheads="1"/>
          </p:cNvSpPr>
          <p:nvPr/>
        </p:nvSpPr>
        <p:spPr bwMode="auto">
          <a:xfrm>
            <a:off x="242829" y="3108626"/>
            <a:ext cx="8424863" cy="361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0000"/>
              </a:lnSpc>
              <a:spcBef>
                <a:spcPct val="0"/>
              </a:spcBef>
            </a:pPr>
            <a:r>
              <a:rPr kumimoji="0" lang="en-US" altLang="zh-CN" sz="2400" dirty="0">
                <a:latin typeface="华文楷体" panose="02010600040101010101" pitchFamily="2" charset="-122"/>
                <a:ea typeface="华文楷体" panose="02010600040101010101" pitchFamily="2" charset="-122"/>
              </a:rPr>
              <a:t>        </a:t>
            </a:r>
            <a:r>
              <a:rPr kumimoji="0" lang="zh-CN" altLang="en-US" sz="2400" dirty="0">
                <a:latin typeface="华文楷体" panose="02010600040101010101" pitchFamily="2" charset="-122"/>
                <a:ea typeface="华文楷体" panose="02010600040101010101" pitchFamily="2" charset="-122"/>
              </a:rPr>
              <a:t>对变量而言，声明与定义的关系稍微复杂一些。在声明部分出现的变量有两种情况：一种是需要建立存储空间的</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如：</a:t>
            </a:r>
            <a:r>
              <a:rPr kumimoji="0" lang="en-US" altLang="zh-CN" sz="2400" dirty="0" err="1">
                <a:latin typeface="华文楷体" panose="02010600040101010101" pitchFamily="2" charset="-122"/>
                <a:ea typeface="华文楷体" panose="02010600040101010101" pitchFamily="2" charset="-122"/>
              </a:rPr>
              <a:t>int</a:t>
            </a:r>
            <a:r>
              <a:rPr kumimoji="0" lang="en-US" altLang="zh-CN" sz="2400" dirty="0">
                <a:latin typeface="华文楷体" panose="02010600040101010101" pitchFamily="2" charset="-122"/>
                <a:ea typeface="华文楷体" panose="02010600040101010101" pitchFamily="2" charset="-122"/>
              </a:rPr>
              <a:t> a; )</a:t>
            </a:r>
            <a:r>
              <a:rPr kumimoji="0" lang="zh-CN" altLang="en-US" sz="2400" dirty="0">
                <a:latin typeface="华文楷体" panose="02010600040101010101" pitchFamily="2" charset="-122"/>
                <a:ea typeface="华文楷体" panose="02010600040101010101" pitchFamily="2" charset="-122"/>
              </a:rPr>
              <a:t>，另一种是不需要建立存储空间的（如：</a:t>
            </a:r>
            <a:r>
              <a:rPr kumimoji="0" lang="en-US" altLang="zh-CN" sz="2400" dirty="0">
                <a:latin typeface="华文楷体" panose="02010600040101010101" pitchFamily="2" charset="-122"/>
                <a:ea typeface="华文楷体" panose="02010600040101010101" pitchFamily="2" charset="-122"/>
              </a:rPr>
              <a:t>extern a</a:t>
            </a:r>
            <a:r>
              <a:rPr kumimoji="0" lang="zh-CN" altLang="en-US" sz="2400" dirty="0">
                <a:latin typeface="华文楷体" panose="02010600040101010101" pitchFamily="2" charset="-122"/>
                <a:ea typeface="华文楷体" panose="02010600040101010101" pitchFamily="2" charset="-122"/>
              </a:rPr>
              <a:t>；）。前者称为“</a:t>
            </a:r>
            <a:r>
              <a:rPr kumimoji="0" lang="zh-CN" altLang="en-US" sz="2400" b="1" dirty="0">
                <a:latin typeface="华文楷体" panose="02010600040101010101" pitchFamily="2" charset="-122"/>
                <a:ea typeface="华文楷体" panose="02010600040101010101" pitchFamily="2" charset="-122"/>
              </a:rPr>
              <a:t>定义性声明</a:t>
            </a:r>
            <a:r>
              <a:rPr kumimoji="0" lang="zh-CN" altLang="en-US" sz="2400" dirty="0">
                <a:latin typeface="华文楷体" panose="02010600040101010101" pitchFamily="2" charset="-122"/>
                <a:ea typeface="华文楷体" panose="02010600040101010101" pitchFamily="2" charset="-122"/>
              </a:rPr>
              <a:t>”</a:t>
            </a:r>
            <a:r>
              <a:rPr kumimoji="0" lang="en-US" altLang="zh-CN" sz="2400" dirty="0">
                <a:latin typeface="华文楷体" panose="02010600040101010101" pitchFamily="2" charset="-122"/>
                <a:ea typeface="华文楷体" panose="02010600040101010101" pitchFamily="2" charset="-122"/>
              </a:rPr>
              <a:t>(defining declaration) </a:t>
            </a:r>
            <a:r>
              <a:rPr kumimoji="0" lang="zh-CN" altLang="en-US" sz="2400" dirty="0">
                <a:latin typeface="华文楷体" panose="02010600040101010101" pitchFamily="2" charset="-122"/>
                <a:ea typeface="华文楷体" panose="02010600040101010101" pitchFamily="2" charset="-122"/>
              </a:rPr>
              <a:t>，或简称</a:t>
            </a:r>
            <a:r>
              <a:rPr kumimoji="0" lang="zh-CN" altLang="en-US" sz="2400" b="1" dirty="0">
                <a:latin typeface="华文楷体" panose="02010600040101010101" pitchFamily="2" charset="-122"/>
                <a:ea typeface="华文楷体" panose="02010600040101010101" pitchFamily="2" charset="-122"/>
              </a:rPr>
              <a:t>定义</a:t>
            </a:r>
            <a:r>
              <a:rPr kumimoji="0" lang="zh-CN" altLang="en-US" sz="2400" dirty="0">
                <a:latin typeface="华文楷体" panose="02010600040101010101" pitchFamily="2" charset="-122"/>
                <a:ea typeface="华文楷体" panose="02010600040101010101" pitchFamily="2" charset="-122"/>
              </a:rPr>
              <a:t>（</a:t>
            </a:r>
            <a:r>
              <a:rPr kumimoji="0" lang="en-US" altLang="zh-CN" sz="2400" dirty="0">
                <a:latin typeface="华文楷体" panose="02010600040101010101" pitchFamily="2" charset="-122"/>
                <a:ea typeface="华文楷体" panose="02010600040101010101" pitchFamily="2" charset="-122"/>
              </a:rPr>
              <a:t>definition</a:t>
            </a:r>
            <a:r>
              <a:rPr kumimoji="0" lang="zh-CN" altLang="en-US" sz="2400" dirty="0">
                <a:latin typeface="华文楷体" panose="02010600040101010101" pitchFamily="2" charset="-122"/>
                <a:ea typeface="华文楷体" panose="02010600040101010101" pitchFamily="2" charset="-122"/>
              </a:rPr>
              <a:t>）。 后者称为“</a:t>
            </a:r>
            <a:r>
              <a:rPr kumimoji="0" lang="zh-CN" altLang="en-US" sz="2400" b="1" dirty="0">
                <a:latin typeface="华文楷体" panose="02010600040101010101" pitchFamily="2" charset="-122"/>
                <a:ea typeface="华文楷体" panose="02010600040101010101" pitchFamily="2" charset="-122"/>
              </a:rPr>
              <a:t>引用性声明</a:t>
            </a:r>
            <a:r>
              <a:rPr kumimoji="0" lang="zh-CN" altLang="en-US" sz="2400" dirty="0">
                <a:latin typeface="华文楷体" panose="02010600040101010101" pitchFamily="2" charset="-122"/>
                <a:ea typeface="华文楷体" panose="02010600040101010101" pitchFamily="2" charset="-122"/>
              </a:rPr>
              <a:t>”</a:t>
            </a:r>
            <a:r>
              <a:rPr kumimoji="0" lang="en-US" altLang="zh-CN" sz="2400" dirty="0">
                <a:latin typeface="华文楷体" panose="02010600040101010101" pitchFamily="2" charset="-122"/>
                <a:ea typeface="华文楷体" panose="02010600040101010101" pitchFamily="2" charset="-122"/>
              </a:rPr>
              <a:t>(referencing declaration)</a:t>
            </a:r>
            <a:r>
              <a:rPr kumimoji="0" lang="zh-CN" altLang="en-US" sz="2400" dirty="0">
                <a:latin typeface="华文楷体" panose="02010600040101010101" pitchFamily="2" charset="-122"/>
                <a:ea typeface="华文楷体" panose="02010600040101010101" pitchFamily="2" charset="-122"/>
              </a:rPr>
              <a:t>。广义地说，声明包括定义，但并非所有的声明都是定义。对“</a:t>
            </a:r>
            <a:r>
              <a:rPr kumimoji="0" lang="en-US" altLang="zh-CN" sz="2400" dirty="0" err="1">
                <a:latin typeface="华文楷体" panose="02010600040101010101" pitchFamily="2" charset="-122"/>
                <a:ea typeface="华文楷体" panose="02010600040101010101" pitchFamily="2" charset="-122"/>
              </a:rPr>
              <a:t>int</a:t>
            </a:r>
            <a:r>
              <a:rPr kumimoji="0" lang="en-US" altLang="zh-CN" sz="2400" dirty="0">
                <a:latin typeface="华文楷体" panose="02010600040101010101" pitchFamily="2" charset="-122"/>
                <a:ea typeface="华文楷体" panose="02010600040101010101" pitchFamily="2" charset="-122"/>
              </a:rPr>
              <a:t> a;” </a:t>
            </a:r>
            <a:r>
              <a:rPr kumimoji="0" lang="zh-CN" altLang="en-US" sz="2400" dirty="0">
                <a:latin typeface="华文楷体" panose="02010600040101010101" pitchFamily="2" charset="-122"/>
                <a:ea typeface="华文楷体" panose="02010600040101010101" pitchFamily="2" charset="-122"/>
              </a:rPr>
              <a:t>而言，它既是声明，又是定义。而对“</a:t>
            </a:r>
            <a:r>
              <a:rPr kumimoji="0" lang="en-US" altLang="zh-CN" sz="2400" dirty="0">
                <a:latin typeface="华文楷体" panose="02010600040101010101" pitchFamily="2" charset="-122"/>
                <a:ea typeface="华文楷体" panose="02010600040101010101" pitchFamily="2" charset="-122"/>
              </a:rPr>
              <a:t>extern a;” </a:t>
            </a:r>
            <a:r>
              <a:rPr kumimoji="0" lang="zh-CN" altLang="en-US" sz="2400" dirty="0">
                <a:latin typeface="华文楷体" panose="02010600040101010101" pitchFamily="2" charset="-122"/>
                <a:ea typeface="华文楷体" panose="02010600040101010101" pitchFamily="2" charset="-122"/>
              </a:rPr>
              <a:t>而言，它是声明而不是定义。</a:t>
            </a:r>
          </a:p>
        </p:txBody>
      </p:sp>
    </p:spTree>
    <p:extLst>
      <p:ext uri="{BB962C8B-B14F-4D97-AF65-F5344CB8AC3E}">
        <p14:creationId xmlns:p14="http://schemas.microsoft.com/office/powerpoint/2010/main" val="131219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32</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zh-CN" sz="2400" b="1" dirty="0" smtClean="0">
                <a:latin typeface="华文楷体" panose="02010600040101010101" pitchFamily="2" charset="-122"/>
                <a:ea typeface="华文楷体" panose="02010600040101010101" pitchFamily="2" charset="-122"/>
              </a:rPr>
              <a:t>2</a:t>
            </a:r>
            <a:r>
              <a:rPr lang="zh-CN" altLang="en-US" sz="2400" b="1" dirty="0" smtClean="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将外部变量的作用域扩展到其他</a:t>
            </a:r>
            <a:r>
              <a:rPr lang="zh-CN" altLang="en-US" sz="2400" b="1" dirty="0" smtClean="0">
                <a:latin typeface="华文楷体" panose="02010600040101010101" pitchFamily="2" charset="-122"/>
                <a:ea typeface="华文楷体" panose="02010600040101010101" pitchFamily="2" charset="-122"/>
              </a:rPr>
              <a:t>文件。 </a:t>
            </a:r>
            <a:endParaRPr lang="zh-CN" altLang="en-US" sz="2400" b="1" dirty="0">
              <a:latin typeface="华文楷体" panose="02010600040101010101" pitchFamily="2" charset="-122"/>
              <a:ea typeface="华文楷体" panose="02010600040101010101" pitchFamily="2" charset="-122"/>
            </a:endParaRPr>
          </a:p>
        </p:txBody>
      </p:sp>
      <p:sp>
        <p:nvSpPr>
          <p:cNvPr id="14" name="Text Box 3"/>
          <p:cNvSpPr txBox="1">
            <a:spLocks noChangeArrowheads="1"/>
          </p:cNvSpPr>
          <p:nvPr/>
        </p:nvSpPr>
        <p:spPr bwMode="auto">
          <a:xfrm>
            <a:off x="485549" y="3163433"/>
            <a:ext cx="79028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ct val="150000"/>
              </a:lnSpc>
              <a:spcBef>
                <a:spcPct val="0"/>
              </a:spcBef>
            </a:pPr>
            <a:r>
              <a:rPr kumimoji="0" lang="en-US" altLang="zh-CN" sz="2400" dirty="0" smtClean="0">
                <a:latin typeface="华文楷体" panose="02010600040101010101" pitchFamily="2" charset="-122"/>
                <a:ea typeface="华文楷体" panose="02010600040101010101" pitchFamily="2" charset="-122"/>
              </a:rPr>
              <a:t>        </a:t>
            </a:r>
            <a:r>
              <a:rPr kumimoji="0" lang="zh-CN" altLang="en-US" sz="2400" dirty="0" smtClean="0">
                <a:latin typeface="华文楷体" panose="02010600040101010101" pitchFamily="2" charset="-122"/>
                <a:ea typeface="华文楷体" panose="02010600040101010101" pitchFamily="2" charset="-122"/>
              </a:rPr>
              <a:t>一个</a:t>
            </a:r>
            <a:r>
              <a:rPr kumimoji="0" lang="en-US" altLang="zh-CN" sz="2400" dirty="0" smtClean="0">
                <a:latin typeface="华文楷体" panose="02010600040101010101" pitchFamily="2" charset="-122"/>
                <a:ea typeface="华文楷体" panose="02010600040101010101" pitchFamily="2" charset="-122"/>
              </a:rPr>
              <a:t>C</a:t>
            </a:r>
            <a:r>
              <a:rPr kumimoji="0" lang="zh-CN" altLang="en-US" sz="2400" dirty="0" smtClean="0">
                <a:latin typeface="华文楷体" panose="02010600040101010101" pitchFamily="2" charset="-122"/>
                <a:ea typeface="华文楷体" panose="02010600040101010101" pitchFamily="2" charset="-122"/>
              </a:rPr>
              <a:t>程序可以由一个或者多个源程序文件</a:t>
            </a:r>
            <a:r>
              <a:rPr kumimoji="0" lang="en-US" altLang="zh-CN" sz="2400" dirty="0" smtClean="0">
                <a:latin typeface="华文楷体" panose="02010600040101010101" pitchFamily="2" charset="-122"/>
                <a:ea typeface="华文楷体" panose="02010600040101010101" pitchFamily="2" charset="-122"/>
              </a:rPr>
              <a:t>.c </a:t>
            </a:r>
            <a:r>
              <a:rPr kumimoji="0" lang="zh-CN" altLang="en-US" sz="2400" dirty="0" smtClean="0">
                <a:latin typeface="华文楷体" panose="02010600040101010101" pitchFamily="2" charset="-122"/>
                <a:ea typeface="华文楷体" panose="02010600040101010101" pitchFamily="2" charset="-122"/>
              </a:rPr>
              <a:t>组成。如果程序包含有多个文件，而多个文件中都要用到一个外部变量</a:t>
            </a:r>
            <a:r>
              <a:rPr lang="en-US" altLang="zh-CN" sz="2400" dirty="0" err="1" smtClean="0">
                <a:latin typeface="华文楷体" panose="02010600040101010101" pitchFamily="2" charset="-122"/>
                <a:ea typeface="华文楷体" panose="02010600040101010101" pitchFamily="2" charset="-122"/>
              </a:rPr>
              <a:t>Num</a:t>
            </a:r>
            <a:r>
              <a:rPr lang="zh-CN" altLang="en-US" sz="2400" dirty="0" smtClean="0">
                <a:latin typeface="华文楷体" panose="02010600040101010101" pitchFamily="2" charset="-122"/>
                <a:ea typeface="华文楷体" panose="02010600040101010101" pitchFamily="2" charset="-122"/>
              </a:rPr>
              <a:t>，不能分别在多个文件中定义</a:t>
            </a:r>
            <a:r>
              <a:rPr lang="en-US" altLang="zh-CN" sz="2400" dirty="0" err="1" smtClean="0">
                <a:latin typeface="华文楷体" panose="02010600040101010101" pitchFamily="2" charset="-122"/>
                <a:ea typeface="华文楷体" panose="02010600040101010101" pitchFamily="2" charset="-122"/>
              </a:rPr>
              <a:t>Num</a:t>
            </a:r>
            <a:r>
              <a:rPr lang="zh-CN" altLang="en-US" sz="2400" dirty="0" smtClean="0">
                <a:latin typeface="华文楷体" panose="02010600040101010101" pitchFamily="2" charset="-122"/>
                <a:ea typeface="华文楷体" panose="02010600040101010101" pitchFamily="2" charset="-122"/>
              </a:rPr>
              <a:t>这个变量，因为变量只能定义一次，多次定义编程器会报错</a:t>
            </a:r>
            <a:r>
              <a:rPr kumimoji="0" lang="zh-CN" altLang="en-US" sz="2400" dirty="0" smtClean="0">
                <a:latin typeface="华文楷体" panose="02010600040101010101" pitchFamily="2" charset="-122"/>
                <a:ea typeface="华文楷体" panose="02010600040101010101" pitchFamily="2" charset="-122"/>
              </a:rPr>
              <a:t>。正确的做法是在一个文件中定义 ，如 </a:t>
            </a:r>
            <a:r>
              <a:rPr kumimoji="0" lang="en-US" altLang="zh-CN" sz="2400" b="1" dirty="0" err="1" smtClean="0">
                <a:solidFill>
                  <a:srgbClr val="0000FF"/>
                </a:solidFill>
                <a:latin typeface="华文楷体" panose="02010600040101010101" pitchFamily="2" charset="-122"/>
                <a:ea typeface="华文楷体" panose="02010600040101010101" pitchFamily="2" charset="-122"/>
              </a:rPr>
              <a:t>int</a:t>
            </a:r>
            <a:r>
              <a:rPr kumimoji="0" lang="en-US" altLang="zh-CN" sz="2400" b="1" dirty="0" smtClean="0">
                <a:solidFill>
                  <a:srgbClr val="0000FF"/>
                </a:solidFill>
                <a:latin typeface="华文楷体" panose="02010600040101010101" pitchFamily="2" charset="-122"/>
                <a:ea typeface="华文楷体" panose="02010600040101010101" pitchFamily="2" charset="-122"/>
              </a:rPr>
              <a:t> </a:t>
            </a:r>
            <a:r>
              <a:rPr kumimoji="0" lang="en-US" altLang="zh-CN" sz="2400" b="1" dirty="0" err="1" smtClean="0">
                <a:solidFill>
                  <a:srgbClr val="0000FF"/>
                </a:solidFill>
                <a:latin typeface="华文楷体" panose="02010600040101010101" pitchFamily="2" charset="-122"/>
                <a:ea typeface="华文楷体" panose="02010600040101010101" pitchFamily="2" charset="-122"/>
              </a:rPr>
              <a:t>Num</a:t>
            </a:r>
            <a:r>
              <a:rPr lang="zh-CN" altLang="en-US" sz="2400" b="1" dirty="0" smtClean="0">
                <a:solidFill>
                  <a:srgbClr val="0000FF"/>
                </a:solidFill>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在其它文件中用</a:t>
            </a:r>
            <a:r>
              <a:rPr lang="en-US" altLang="zh-CN" sz="2400" dirty="0" smtClean="0">
                <a:latin typeface="华文楷体" panose="02010600040101010101" pitchFamily="2" charset="-122"/>
                <a:ea typeface="华文楷体" panose="02010600040101010101" pitchFamily="2" charset="-122"/>
              </a:rPr>
              <a:t>extern </a:t>
            </a:r>
            <a:r>
              <a:rPr lang="zh-CN" altLang="en-US" sz="2400" dirty="0" smtClean="0">
                <a:latin typeface="华文楷体" panose="02010600040101010101" pitchFamily="2" charset="-122"/>
                <a:ea typeface="华文楷体" panose="02010600040101010101" pitchFamily="2" charset="-122"/>
              </a:rPr>
              <a:t>关键字引用，如 </a:t>
            </a:r>
            <a:r>
              <a:rPr lang="en-US" altLang="zh-CN" sz="2400" b="1" dirty="0" smtClean="0">
                <a:solidFill>
                  <a:srgbClr val="0000FF"/>
                </a:solidFill>
                <a:latin typeface="华文楷体" panose="02010600040101010101" pitchFamily="2" charset="-122"/>
                <a:ea typeface="华文楷体" panose="02010600040101010101" pitchFamily="2" charset="-122"/>
              </a:rPr>
              <a:t>extern </a:t>
            </a:r>
            <a:r>
              <a:rPr lang="en-US" altLang="zh-CN" sz="2400" b="1" dirty="0" err="1" smtClean="0">
                <a:solidFill>
                  <a:srgbClr val="0000FF"/>
                </a:solidFill>
                <a:latin typeface="华文楷体" panose="02010600040101010101" pitchFamily="2" charset="-122"/>
                <a:ea typeface="华文楷体" panose="02010600040101010101" pitchFamily="2" charset="-122"/>
              </a:rPr>
              <a:t>Num</a:t>
            </a:r>
            <a:r>
              <a:rPr lang="zh-CN" altLang="en-US" sz="2400" b="1" dirty="0" smtClean="0">
                <a:solidFill>
                  <a:srgbClr val="0000FF"/>
                </a:solidFill>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a:t>
            </a:r>
            <a:endParaRPr kumimoji="0"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9902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33</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zh-CN" sz="2400" b="1" dirty="0">
                <a:latin typeface="华文楷体" panose="02010600040101010101" pitchFamily="2" charset="-122"/>
                <a:ea typeface="华文楷体" panose="02010600040101010101" pitchFamily="2" charset="-122"/>
              </a:rPr>
              <a:t>3. </a:t>
            </a:r>
            <a:r>
              <a:rPr lang="zh-CN" altLang="en-US" sz="2400" b="1" dirty="0">
                <a:latin typeface="华文楷体" panose="02010600040101010101" pitchFamily="2" charset="-122"/>
                <a:ea typeface="华文楷体" panose="02010600040101010101" pitchFamily="2" charset="-122"/>
              </a:rPr>
              <a:t>将外部变量的作用域限制在本文件中 </a:t>
            </a:r>
            <a:r>
              <a:rPr lang="zh-CN" altLang="en-US" sz="2400" b="1" dirty="0" smtClean="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sp>
        <p:nvSpPr>
          <p:cNvPr id="11" name="Text Box 5"/>
          <p:cNvSpPr txBox="1">
            <a:spLocks noChangeArrowheads="1"/>
          </p:cNvSpPr>
          <p:nvPr/>
        </p:nvSpPr>
        <p:spPr bwMode="auto">
          <a:xfrm>
            <a:off x="551022" y="3107235"/>
            <a:ext cx="773257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0"/>
              </a:spcBef>
            </a:pPr>
            <a:r>
              <a:rPr kumimoji="0" lang="zh-CN" altLang="en-US" sz="2400" dirty="0" smtClean="0">
                <a:latin typeface="华文楷体" panose="02010600040101010101" pitchFamily="2" charset="-122"/>
                <a:ea typeface="华文楷体" panose="02010600040101010101" pitchFamily="2" charset="-122"/>
              </a:rPr>
              <a:t>       在</a:t>
            </a:r>
            <a:r>
              <a:rPr kumimoji="0" lang="zh-CN" altLang="en-US" sz="2400" dirty="0">
                <a:latin typeface="华文楷体" panose="02010600040101010101" pitchFamily="2" charset="-122"/>
                <a:ea typeface="华文楷体" panose="02010600040101010101" pitchFamily="2" charset="-122"/>
              </a:rPr>
              <a:t>程序设计中</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某些外部变量只限于被本文件引用，而不能被其他文件引用。这时可以在定义外部变量时加一</a:t>
            </a:r>
            <a:r>
              <a:rPr kumimoji="0" lang="zh-CN" altLang="en-US" sz="2400" dirty="0" smtClean="0">
                <a:latin typeface="华文楷体" panose="02010600040101010101" pitchFamily="2" charset="-122"/>
                <a:ea typeface="华文楷体" panose="02010600040101010101" pitchFamily="2" charset="-122"/>
              </a:rPr>
              <a:t>个</a:t>
            </a:r>
            <a:r>
              <a:rPr kumimoji="0" lang="en-US" altLang="zh-CN" sz="2400" dirty="0" smtClean="0">
                <a:latin typeface="华文楷体" panose="02010600040101010101" pitchFamily="2" charset="-122"/>
                <a:ea typeface="华文楷体" panose="02010600040101010101" pitchFamily="2" charset="-122"/>
              </a:rPr>
              <a:t>static</a:t>
            </a:r>
            <a:r>
              <a:rPr kumimoji="0" lang="zh-CN" altLang="en-US" sz="2400" dirty="0" smtClean="0">
                <a:latin typeface="华文楷体" panose="02010600040101010101" pitchFamily="2" charset="-122"/>
                <a:ea typeface="华文楷体" panose="02010600040101010101" pitchFamily="2" charset="-122"/>
              </a:rPr>
              <a:t>声明</a:t>
            </a:r>
            <a:r>
              <a:rPr kumimoji="0" lang="zh-CN" altLang="en-US" sz="2400" dirty="0">
                <a:latin typeface="华文楷体" panose="02010600040101010101" pitchFamily="2" charset="-122"/>
                <a:ea typeface="华文楷体" panose="02010600040101010101" pitchFamily="2" charset="-122"/>
              </a:rPr>
              <a:t>。</a:t>
            </a:r>
          </a:p>
          <a:p>
            <a:pPr algn="l" eaLnBrk="1" hangingPunct="1">
              <a:spcBef>
                <a:spcPct val="0"/>
              </a:spcBef>
            </a:pPr>
            <a:r>
              <a:rPr kumimoji="0" lang="zh-CN" altLang="en-US" sz="2400" b="1" dirty="0">
                <a:solidFill>
                  <a:srgbClr val="CC0000"/>
                </a:solidFill>
                <a:latin typeface="华文楷体" panose="02010600040101010101" pitchFamily="2" charset="-122"/>
                <a:ea typeface="华文楷体" panose="02010600040101010101" pitchFamily="2" charset="-122"/>
              </a:rPr>
              <a:t>例如：</a:t>
            </a:r>
          </a:p>
          <a:p>
            <a:pPr algn="l" eaLnBrk="1" hangingPunct="1">
              <a:spcBef>
                <a:spcPct val="0"/>
              </a:spcBef>
            </a:pPr>
            <a:r>
              <a:rPr kumimoji="0"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file1.c </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file2.c</a:t>
            </a:r>
          </a:p>
          <a:p>
            <a:pPr algn="l" eaLnBrk="1" hangingPunct="1">
              <a:spcBef>
                <a:spcPct val="0"/>
              </a:spcBef>
            </a:pP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static </a:t>
            </a: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                   extern </a:t>
            </a: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a:t>
            </a:r>
          </a:p>
          <a:p>
            <a:pPr algn="l" eaLnBrk="1" hangingPunct="1">
              <a:spcBef>
                <a:spcPct val="0"/>
              </a:spcBef>
            </a:pP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void main ( )                  void fun (</a:t>
            </a:r>
            <a:r>
              <a:rPr kumimoji="0"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n)</a:t>
            </a:r>
          </a:p>
          <a:p>
            <a:pPr algn="l" eaLnBrk="1" hangingPunct="1">
              <a:spcBef>
                <a:spcPct val="0"/>
              </a:spcBef>
            </a:pP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algn="l" eaLnBrk="1" hangingPunct="1">
              <a:spcBef>
                <a:spcPct val="0"/>
              </a:spcBef>
            </a:pP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                                     A=A*n; </a:t>
            </a:r>
            <a:r>
              <a:rPr lang="en-US" altLang="zh-CN" sz="2400" b="1"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编译无法通过</a:t>
            </a:r>
            <a:endParaRPr kumimoji="0"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1" hangingPunct="1">
              <a:spcBef>
                <a:spcPct val="0"/>
              </a:spcBef>
            </a:pPr>
            <a:r>
              <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4324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zh-CN" sz="2400" b="1" dirty="0">
                <a:latin typeface="华文楷体" panose="02010600040101010101" pitchFamily="2" charset="-122"/>
                <a:ea typeface="华文楷体" panose="02010600040101010101" pitchFamily="2" charset="-122"/>
              </a:rPr>
              <a:t>3. </a:t>
            </a:r>
            <a:r>
              <a:rPr lang="zh-CN" altLang="en-US" sz="2400" b="1" dirty="0">
                <a:latin typeface="华文楷体" panose="02010600040101010101" pitchFamily="2" charset="-122"/>
                <a:ea typeface="华文楷体" panose="02010600040101010101" pitchFamily="2" charset="-122"/>
              </a:rPr>
              <a:t>将外部变量的作用域限制在本文件中 </a:t>
            </a:r>
            <a:r>
              <a:rPr lang="zh-CN" altLang="en-US" sz="2400" b="1" dirty="0" smtClean="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sp>
        <p:nvSpPr>
          <p:cNvPr id="11" name="Text Box 5"/>
          <p:cNvSpPr txBox="1">
            <a:spLocks noChangeArrowheads="1"/>
          </p:cNvSpPr>
          <p:nvPr/>
        </p:nvSpPr>
        <p:spPr bwMode="auto">
          <a:xfrm>
            <a:off x="655848" y="3253648"/>
            <a:ext cx="803095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dirty="0">
                <a:latin typeface="华文楷体" panose="02010600040101010101" pitchFamily="2" charset="-122"/>
                <a:ea typeface="华文楷体" panose="02010600040101010101" pitchFamily="2" charset="-122"/>
              </a:rPr>
              <a:t> 用</a:t>
            </a:r>
            <a:r>
              <a:rPr lang="en-US" altLang="zh-CN" sz="2400" dirty="0">
                <a:latin typeface="华文楷体" panose="02010600040101010101" pitchFamily="2" charset="-122"/>
                <a:ea typeface="华文楷体" panose="02010600040101010101" pitchFamily="2" charset="-122"/>
              </a:rPr>
              <a:t>static </a:t>
            </a:r>
            <a:r>
              <a:rPr lang="zh-CN" altLang="en-US" sz="2400" dirty="0">
                <a:latin typeface="华文楷体" panose="02010600040101010101" pitchFamily="2" charset="-122"/>
                <a:ea typeface="华文楷体" panose="02010600040101010101" pitchFamily="2" charset="-122"/>
              </a:rPr>
              <a:t>声明一个变量的作用是：</a:t>
            </a:r>
          </a:p>
          <a:p>
            <a:pPr>
              <a:lnSpc>
                <a:spcPct val="150000"/>
              </a:lnSpc>
            </a:pP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对局部变量用</a:t>
            </a:r>
            <a:r>
              <a:rPr lang="en-US" altLang="zh-CN" sz="2400" dirty="0">
                <a:latin typeface="华文楷体" panose="02010600040101010101" pitchFamily="2" charset="-122"/>
                <a:ea typeface="华文楷体" panose="02010600040101010101" pitchFamily="2" charset="-122"/>
              </a:rPr>
              <a:t>static</a:t>
            </a:r>
            <a:r>
              <a:rPr lang="zh-CN" altLang="en-US" sz="2400" dirty="0">
                <a:latin typeface="华文楷体" panose="02010600040101010101" pitchFamily="2" charset="-122"/>
                <a:ea typeface="华文楷体" panose="02010600040101010101" pitchFamily="2" charset="-122"/>
              </a:rPr>
              <a:t>声明，把它分配在静态存储区，该变量在整个程序执行期间不释放，其所分配的空间始终存在</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 </a:t>
            </a:r>
            <a:r>
              <a:rPr lang="zh-CN" altLang="en-US" sz="2400" dirty="0">
                <a:latin typeface="华文楷体" panose="02010600040101010101" pitchFamily="2" charset="-122"/>
                <a:ea typeface="华文楷体" panose="02010600040101010101" pitchFamily="2" charset="-122"/>
              </a:rPr>
              <a:t>对</a:t>
            </a:r>
            <a:r>
              <a:rPr lang="zh-CN" altLang="en-US" sz="2400" dirty="0" smtClean="0">
                <a:latin typeface="华文楷体" panose="02010600040101010101" pitchFamily="2" charset="-122"/>
                <a:ea typeface="华文楷体" panose="02010600040101010101" pitchFamily="2" charset="-122"/>
              </a:rPr>
              <a:t>全局变量用</a:t>
            </a:r>
            <a:r>
              <a:rPr lang="en-US" altLang="zh-CN" sz="2400" dirty="0">
                <a:latin typeface="华文楷体" panose="02010600040101010101" pitchFamily="2" charset="-122"/>
                <a:ea typeface="华文楷体" panose="02010600040101010101" pitchFamily="2" charset="-122"/>
              </a:rPr>
              <a:t>static</a:t>
            </a:r>
            <a:r>
              <a:rPr lang="zh-CN" altLang="en-US" sz="2400" dirty="0">
                <a:latin typeface="华文楷体" panose="02010600040101010101" pitchFamily="2" charset="-122"/>
                <a:ea typeface="华文楷体" panose="02010600040101010101" pitchFamily="2" charset="-122"/>
              </a:rPr>
              <a:t>声明，则该变量的作用域只限于本文件</a:t>
            </a:r>
            <a:r>
              <a:rPr lang="zh-CN" altLang="en-US" sz="2400" dirty="0" smtClean="0">
                <a:latin typeface="华文楷体" panose="02010600040101010101" pitchFamily="2" charset="-122"/>
                <a:ea typeface="华文楷体" panose="02010600040101010101" pitchFamily="2" charset="-122"/>
              </a:rPr>
              <a:t>模块。（</a:t>
            </a:r>
            <a:r>
              <a:rPr lang="zh-CN" altLang="en-US" sz="2400" b="1" dirty="0" smtClean="0">
                <a:solidFill>
                  <a:srgbClr val="0000FF"/>
                </a:solidFill>
                <a:latin typeface="华文楷体" panose="02010600040101010101" pitchFamily="2" charset="-122"/>
                <a:ea typeface="华文楷体" panose="02010600040101010101" pitchFamily="2" charset="-122"/>
              </a:rPr>
              <a:t>也可以用于对函数的声明</a:t>
            </a:r>
            <a:r>
              <a:rPr lang="zh-CN" altLang="en-US"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6369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35</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全局变量的存储类别</a:t>
            </a:r>
          </a:p>
        </p:txBody>
      </p:sp>
      <p:sp>
        <p:nvSpPr>
          <p:cNvPr id="9" name="Text Box 7"/>
          <p:cNvSpPr txBox="1">
            <a:spLocks noChangeArrowheads="1"/>
          </p:cNvSpPr>
          <p:nvPr/>
        </p:nvSpPr>
        <p:spPr bwMode="auto">
          <a:xfrm>
            <a:off x="511832" y="2529053"/>
            <a:ext cx="8137599"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zh-CN" altLang="en-US" sz="2400" b="1" dirty="0" smtClean="0">
                <a:latin typeface="华文楷体" panose="02010600040101010101" pitchFamily="2" charset="-122"/>
                <a:ea typeface="华文楷体" panose="02010600040101010101" pitchFamily="2" charset="-122"/>
              </a:rPr>
              <a:t>注意： </a:t>
            </a:r>
            <a:endParaRPr lang="zh-CN" altLang="en-US" sz="2400" b="1" dirty="0">
              <a:latin typeface="华文楷体" panose="02010600040101010101" pitchFamily="2" charset="-122"/>
              <a:ea typeface="华文楷体" panose="02010600040101010101" pitchFamily="2" charset="-122"/>
            </a:endParaRPr>
          </a:p>
        </p:txBody>
      </p:sp>
      <p:sp>
        <p:nvSpPr>
          <p:cNvPr id="3" name="矩形 2"/>
          <p:cNvSpPr/>
          <p:nvPr/>
        </p:nvSpPr>
        <p:spPr>
          <a:xfrm>
            <a:off x="566597" y="3253648"/>
            <a:ext cx="8064896" cy="2308324"/>
          </a:xfrm>
          <a:prstGeom prst="rect">
            <a:avLst/>
          </a:prstGeom>
        </p:spPr>
        <p:txBody>
          <a:bodyPr wrap="square">
            <a:spAutoFit/>
          </a:bodyPr>
          <a:lstStyle/>
          <a:p>
            <a:pPr>
              <a:lnSpc>
                <a:spcPct val="150000"/>
              </a:lnSpc>
              <a:spcBef>
                <a:spcPts val="0"/>
              </a:spcBef>
            </a:pPr>
            <a:r>
              <a:rPr lang="zh-CN" altLang="en-US" sz="2400" u="sng" dirty="0">
                <a:solidFill>
                  <a:srgbClr val="CC0000"/>
                </a:solidFill>
                <a:latin typeface="华文楷体" panose="02010600040101010101" pitchFamily="2" charset="-122"/>
                <a:ea typeface="华文楷体" panose="02010600040101010101" pitchFamily="2" charset="-122"/>
              </a:rPr>
              <a:t>注意：</a:t>
            </a:r>
            <a:r>
              <a:rPr lang="zh-CN" altLang="en-US" sz="2400" dirty="0">
                <a:latin typeface="华文楷体" panose="02010600040101010101" pitchFamily="2" charset="-122"/>
                <a:ea typeface="华文楷体" panose="02010600040101010101" pitchFamily="2" charset="-122"/>
              </a:rPr>
              <a:t>用</a:t>
            </a:r>
            <a:r>
              <a:rPr lang="en-US" altLang="zh-CN" sz="2400" dirty="0">
                <a:latin typeface="华文楷体" panose="02010600040101010101" pitchFamily="2" charset="-122"/>
                <a:ea typeface="华文楷体" panose="02010600040101010101" pitchFamily="2" charset="-122"/>
              </a:rPr>
              <a:t>auto</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register</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static</a:t>
            </a:r>
            <a:r>
              <a:rPr lang="zh-CN" altLang="en-US" sz="2400" dirty="0">
                <a:latin typeface="华文楷体" panose="02010600040101010101" pitchFamily="2" charset="-122"/>
                <a:ea typeface="华文楷体" panose="02010600040101010101" pitchFamily="2" charset="-122"/>
              </a:rPr>
              <a:t>声明变量时，是在定义变量</a:t>
            </a:r>
          </a:p>
          <a:p>
            <a:pPr>
              <a:lnSpc>
                <a:spcPct val="150000"/>
              </a:lnSpc>
              <a:spcBef>
                <a:spcPts val="0"/>
              </a:spcBef>
            </a:pPr>
            <a:r>
              <a:rPr lang="zh-CN" altLang="en-US" sz="2400" dirty="0">
                <a:latin typeface="华文楷体" panose="02010600040101010101" pitchFamily="2" charset="-122"/>
                <a:ea typeface="华文楷体" panose="02010600040101010101" pitchFamily="2" charset="-122"/>
              </a:rPr>
              <a:t>的基础上加上这些关键字，不能单独使用。下面用法不对：</a:t>
            </a:r>
          </a:p>
          <a:p>
            <a:pPr>
              <a:lnSpc>
                <a:spcPct val="150000"/>
              </a:lnSpc>
              <a:spcBef>
                <a:spcPts val="0"/>
              </a:spcBef>
            </a:pPr>
            <a:r>
              <a:rPr lang="en-US" altLang="zh-CN" sz="2400" dirty="0" err="1">
                <a:latin typeface="华文楷体" panose="02010600040101010101" pitchFamily="2" charset="-122"/>
                <a:ea typeface="华文楷体" panose="02010600040101010101" pitchFamily="2" charset="-122"/>
              </a:rPr>
              <a:t>int</a:t>
            </a:r>
            <a:r>
              <a:rPr lang="en-US" altLang="zh-CN" sz="2400" dirty="0">
                <a:latin typeface="华文楷体" panose="02010600040101010101" pitchFamily="2" charset="-122"/>
                <a:ea typeface="华文楷体" panose="02010600040101010101" pitchFamily="2" charset="-122"/>
              </a:rPr>
              <a:t> a;                    </a:t>
            </a:r>
            <a:r>
              <a:rPr lang="en-US" altLang="zh-CN" sz="2400" b="1" dirty="0">
                <a:solidFill>
                  <a:srgbClr val="0000FF"/>
                </a:solidFill>
                <a:latin typeface="华文楷体" panose="02010600040101010101" pitchFamily="2" charset="-122"/>
                <a:ea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rPr>
              <a:t>先定义整型变量</a:t>
            </a:r>
            <a:r>
              <a:rPr lang="en-US" altLang="zh-CN" sz="2400" b="1" dirty="0">
                <a:solidFill>
                  <a:srgbClr val="0000FF"/>
                </a:solidFill>
                <a:latin typeface="华文楷体" panose="02010600040101010101" pitchFamily="2" charset="-122"/>
                <a:ea typeface="华文楷体" panose="02010600040101010101" pitchFamily="2" charset="-122"/>
              </a:rPr>
              <a:t>a */</a:t>
            </a:r>
            <a:r>
              <a:rPr lang="en-US" altLang="zh-CN" sz="2400" dirty="0">
                <a:latin typeface="华文楷体" panose="02010600040101010101" pitchFamily="2" charset="-122"/>
                <a:ea typeface="华文楷体" panose="02010600040101010101" pitchFamily="2" charset="-122"/>
              </a:rPr>
              <a:t></a:t>
            </a:r>
          </a:p>
          <a:p>
            <a:pPr>
              <a:lnSpc>
                <a:spcPct val="150000"/>
              </a:lnSpc>
              <a:spcBef>
                <a:spcPts val="0"/>
              </a:spcBef>
            </a:pPr>
            <a:r>
              <a:rPr lang="en-US" altLang="zh-CN" sz="2400" dirty="0">
                <a:latin typeface="华文楷体" panose="02010600040101010101" pitchFamily="2" charset="-122"/>
                <a:ea typeface="华文楷体" panose="02010600040101010101" pitchFamily="2" charset="-122"/>
              </a:rPr>
              <a:t>static a;                  </a:t>
            </a:r>
            <a:r>
              <a:rPr lang="en-US" altLang="zh-CN" sz="2400" b="1" dirty="0">
                <a:solidFill>
                  <a:srgbClr val="0000FF"/>
                </a:solidFill>
                <a:latin typeface="华文楷体" panose="02010600040101010101" pitchFamily="2" charset="-122"/>
                <a:ea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rPr>
              <a:t>再对变量</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声明为静态变量 *</a:t>
            </a:r>
            <a:r>
              <a:rPr lang="en-US" altLang="zh-CN" sz="2400" b="1" dirty="0">
                <a:solidFill>
                  <a:srgbClr val="0000FF"/>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84522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36</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总结</a:t>
            </a:r>
            <a:endParaRPr lang="zh-CN" altLang="en-US" sz="2800" b="1" dirty="0">
              <a:latin typeface="华文楷体" panose="02010600040101010101" pitchFamily="2" charset="-122"/>
              <a:ea typeface="华文楷体" panose="02010600040101010101" pitchFamily="2" charset="-122"/>
            </a:endParaRPr>
          </a:p>
        </p:txBody>
      </p:sp>
      <p:sp>
        <p:nvSpPr>
          <p:cNvPr id="11" name="Text Box 6"/>
          <p:cNvSpPr txBox="1">
            <a:spLocks noChangeArrowheads="1"/>
          </p:cNvSpPr>
          <p:nvPr/>
        </p:nvSpPr>
        <p:spPr bwMode="auto">
          <a:xfrm>
            <a:off x="611561" y="2413054"/>
            <a:ext cx="763284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eaLnBrk="1" hangingPunct="1">
              <a:lnSpc>
                <a:spcPct val="150000"/>
              </a:lnSpc>
              <a:buFontTx/>
              <a:buAutoNum type="arabicParenBoth"/>
            </a:pPr>
            <a:r>
              <a:rPr kumimoji="0" lang="zh-CN" altLang="en-US" dirty="0">
                <a:latin typeface="华文楷体" panose="02010600040101010101" pitchFamily="2" charset="-122"/>
                <a:ea typeface="华文楷体" panose="02010600040101010101" pitchFamily="2" charset="-122"/>
              </a:rPr>
              <a:t>从作用域角度分，有局部变量和全局变量。它们采用的存储类别如下</a:t>
            </a:r>
            <a:r>
              <a:rPr kumimoji="0" lang="zh-CN" altLang="en-US" dirty="0" smtClean="0">
                <a:latin typeface="华文楷体" panose="02010600040101010101" pitchFamily="2" charset="-122"/>
                <a:ea typeface="华文楷体" panose="02010600040101010101" pitchFamily="2" charset="-122"/>
              </a:rPr>
              <a:t>：</a:t>
            </a:r>
            <a:endParaRPr kumimoji="0" lang="zh-CN" altLang="en-US" dirty="0">
              <a:latin typeface="华文楷体" panose="02010600040101010101" pitchFamily="2" charset="-122"/>
              <a:ea typeface="华文楷体" panose="02010600040101010101" pitchFamily="2" charset="-122"/>
            </a:endParaRPr>
          </a:p>
          <a:p>
            <a:pPr marL="0" eaLnBrk="1" hangingPunct="1">
              <a:lnSpc>
                <a:spcPct val="150000"/>
              </a:lnSpc>
              <a:buFontTx/>
              <a:buChar char="•"/>
            </a:pPr>
            <a:r>
              <a:rPr kumimoji="0" lang="zh-CN" altLang="en-US" dirty="0">
                <a:solidFill>
                  <a:srgbClr val="0000FF"/>
                </a:solidFill>
                <a:latin typeface="华文楷体" panose="02010600040101010101" pitchFamily="2" charset="-122"/>
                <a:ea typeface="华文楷体" panose="02010600040101010101" pitchFamily="2" charset="-122"/>
              </a:rPr>
              <a:t>局部变量包括：</a:t>
            </a:r>
          </a:p>
          <a:p>
            <a:pPr marL="0" eaLnBrk="1" hangingPunct="1">
              <a:lnSpc>
                <a:spcPct val="150000"/>
              </a:lnSpc>
            </a:pPr>
            <a:r>
              <a:rPr kumimoji="0" lang="zh-CN" altLang="en-US" dirty="0" smtClean="0">
                <a:latin typeface="华文楷体" panose="02010600040101010101" pitchFamily="2" charset="-122"/>
                <a:ea typeface="华文楷体" panose="02010600040101010101" pitchFamily="2" charset="-122"/>
              </a:rPr>
              <a:t>     自动</a:t>
            </a:r>
            <a:r>
              <a:rPr kumimoji="0" lang="zh-CN" altLang="en-US" dirty="0">
                <a:latin typeface="华文楷体" panose="02010600040101010101" pitchFamily="2" charset="-122"/>
                <a:ea typeface="华文楷体" panose="02010600040101010101" pitchFamily="2" charset="-122"/>
              </a:rPr>
              <a:t>变量、 静态局部变量、寄存器变量。             </a:t>
            </a:r>
          </a:p>
          <a:p>
            <a:pPr marL="0" eaLnBrk="1" hangingPunct="1">
              <a:lnSpc>
                <a:spcPct val="150000"/>
              </a:lnSpc>
            </a:pPr>
            <a:r>
              <a:rPr kumimoji="0" lang="zh-CN" altLang="en-US" dirty="0" smtClean="0">
                <a:latin typeface="华文楷体" panose="02010600040101010101" pitchFamily="2" charset="-122"/>
                <a:ea typeface="华文楷体" panose="02010600040101010101" pitchFamily="2" charset="-122"/>
              </a:rPr>
              <a:t>     此外，形式参数</a:t>
            </a:r>
            <a:r>
              <a:rPr kumimoji="0" lang="zh-CN" altLang="en-US" dirty="0">
                <a:latin typeface="华文楷体" panose="02010600040101010101" pitchFamily="2" charset="-122"/>
                <a:ea typeface="华文楷体" panose="02010600040101010101" pitchFamily="2" charset="-122"/>
              </a:rPr>
              <a:t>可以定义为自动变量或寄存器</a:t>
            </a:r>
            <a:r>
              <a:rPr kumimoji="0" lang="zh-CN" altLang="en-US" dirty="0" smtClean="0">
                <a:latin typeface="华文楷体" panose="02010600040101010101" pitchFamily="2" charset="-122"/>
                <a:ea typeface="华文楷体" panose="02010600040101010101" pitchFamily="2" charset="-122"/>
              </a:rPr>
              <a:t>变量。</a:t>
            </a:r>
            <a:endParaRPr kumimoji="0" lang="zh-CN" altLang="en-US" dirty="0">
              <a:latin typeface="华文楷体" panose="02010600040101010101" pitchFamily="2" charset="-122"/>
              <a:ea typeface="华文楷体" panose="02010600040101010101" pitchFamily="2" charset="-122"/>
            </a:endParaRPr>
          </a:p>
          <a:p>
            <a:pPr marL="0" eaLnBrk="1" hangingPunct="1">
              <a:lnSpc>
                <a:spcPct val="150000"/>
              </a:lnSpc>
              <a:buFontTx/>
              <a:buChar char="•"/>
            </a:pPr>
            <a:r>
              <a:rPr kumimoji="0" lang="zh-CN" altLang="en-US" dirty="0" smtClean="0">
                <a:solidFill>
                  <a:srgbClr val="0000FF"/>
                </a:solidFill>
                <a:latin typeface="华文楷体" panose="02010600040101010101" pitchFamily="2" charset="-122"/>
                <a:ea typeface="华文楷体" panose="02010600040101010101" pitchFamily="2" charset="-122"/>
              </a:rPr>
              <a:t>全局变量</a:t>
            </a:r>
            <a:r>
              <a:rPr kumimoji="0" lang="zh-CN" altLang="en-US" dirty="0">
                <a:solidFill>
                  <a:srgbClr val="0000FF"/>
                </a:solidFill>
                <a:latin typeface="华文楷体" panose="02010600040101010101" pitchFamily="2" charset="-122"/>
                <a:ea typeface="华文楷体" panose="02010600040101010101" pitchFamily="2" charset="-122"/>
              </a:rPr>
              <a:t>包括</a:t>
            </a:r>
            <a:r>
              <a:rPr kumimoji="0" lang="zh-CN" altLang="en-US" dirty="0">
                <a:latin typeface="华文楷体" panose="02010600040101010101" pitchFamily="2" charset="-122"/>
                <a:ea typeface="华文楷体" panose="02010600040101010101" pitchFamily="2" charset="-122"/>
              </a:rPr>
              <a:t>：</a:t>
            </a:r>
          </a:p>
          <a:p>
            <a:pPr marL="0" eaLnBrk="1" hangingPunct="1">
              <a:lnSpc>
                <a:spcPct val="150000"/>
              </a:lnSpc>
            </a:pPr>
            <a:r>
              <a:rPr kumimoji="0" lang="zh-CN" altLang="en-US" dirty="0" smtClean="0">
                <a:latin typeface="华文楷体" panose="02010600040101010101" pitchFamily="2" charset="-122"/>
                <a:ea typeface="华文楷体" panose="02010600040101010101" pitchFamily="2" charset="-122"/>
              </a:rPr>
              <a:t>     静态</a:t>
            </a:r>
            <a:r>
              <a:rPr kumimoji="0" lang="zh-CN" altLang="en-US" dirty="0">
                <a:latin typeface="华文楷体" panose="02010600040101010101" pitchFamily="2" charset="-122"/>
                <a:ea typeface="华文楷体" panose="02010600040101010101" pitchFamily="2" charset="-122"/>
              </a:rPr>
              <a:t>外部变量、外部</a:t>
            </a:r>
            <a:r>
              <a:rPr kumimoji="0" lang="zh-CN" altLang="en-US" dirty="0" smtClean="0">
                <a:latin typeface="华文楷体" panose="02010600040101010101" pitchFamily="2" charset="-122"/>
                <a:ea typeface="华文楷体" panose="02010600040101010101" pitchFamily="2" charset="-122"/>
              </a:rPr>
              <a:t>变量。</a:t>
            </a:r>
            <a:endParaRPr kumimoji="0"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8105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37</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总结</a:t>
            </a:r>
            <a:endParaRPr lang="zh-CN" altLang="en-US" sz="2800" b="1" dirty="0">
              <a:latin typeface="华文楷体" panose="02010600040101010101" pitchFamily="2" charset="-122"/>
              <a:ea typeface="华文楷体" panose="02010600040101010101" pitchFamily="2" charset="-122"/>
            </a:endParaRPr>
          </a:p>
        </p:txBody>
      </p:sp>
      <p:sp>
        <p:nvSpPr>
          <p:cNvPr id="11" name="Text Box 6"/>
          <p:cNvSpPr txBox="1">
            <a:spLocks noChangeArrowheads="1"/>
          </p:cNvSpPr>
          <p:nvPr/>
        </p:nvSpPr>
        <p:spPr bwMode="auto">
          <a:xfrm>
            <a:off x="600886" y="2541068"/>
            <a:ext cx="81475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50000"/>
              </a:lnSpc>
            </a:pPr>
            <a:r>
              <a:rPr kumimoji="0" lang="zh-CN" altLang="en-US" dirty="0">
                <a:latin typeface="华文楷体" panose="02010600040101010101" pitchFamily="2" charset="-122"/>
                <a:ea typeface="华文楷体" panose="02010600040101010101" pitchFamily="2" charset="-122"/>
              </a:rPr>
              <a:t>（</a:t>
            </a:r>
            <a:r>
              <a:rPr kumimoji="0" lang="en-US" altLang="zh-CN" dirty="0">
                <a:latin typeface="华文楷体" panose="02010600040101010101" pitchFamily="2" charset="-122"/>
                <a:ea typeface="华文楷体" panose="02010600040101010101" pitchFamily="2" charset="-122"/>
              </a:rPr>
              <a:t>2</a:t>
            </a:r>
            <a:r>
              <a:rPr kumimoji="0" lang="zh-CN" altLang="en-US" dirty="0">
                <a:latin typeface="华文楷体" panose="02010600040101010101" pitchFamily="2" charset="-122"/>
                <a:ea typeface="华文楷体" panose="02010600040101010101" pitchFamily="2" charset="-122"/>
              </a:rPr>
              <a:t>）从变量存在的时间来区分，有</a:t>
            </a:r>
            <a:r>
              <a:rPr kumimoji="0" lang="zh-CN" altLang="en-US" dirty="0">
                <a:solidFill>
                  <a:srgbClr val="0000FF"/>
                </a:solidFill>
                <a:latin typeface="华文楷体" panose="02010600040101010101" pitchFamily="2" charset="-122"/>
                <a:ea typeface="华文楷体" panose="02010600040101010101" pitchFamily="2" charset="-122"/>
              </a:rPr>
              <a:t>动态存储</a:t>
            </a:r>
            <a:r>
              <a:rPr kumimoji="0" lang="zh-CN" altLang="en-US" dirty="0">
                <a:latin typeface="华文楷体" panose="02010600040101010101" pitchFamily="2" charset="-122"/>
                <a:ea typeface="华文楷体" panose="02010600040101010101" pitchFamily="2" charset="-122"/>
              </a:rPr>
              <a:t>和</a:t>
            </a:r>
            <a:r>
              <a:rPr kumimoji="0" lang="zh-CN" altLang="en-US" dirty="0">
                <a:solidFill>
                  <a:srgbClr val="0000FF"/>
                </a:solidFill>
                <a:latin typeface="华文楷体" panose="02010600040101010101" pitchFamily="2" charset="-122"/>
                <a:ea typeface="华文楷体" panose="02010600040101010101" pitchFamily="2" charset="-122"/>
              </a:rPr>
              <a:t>静态存储</a:t>
            </a:r>
            <a:r>
              <a:rPr kumimoji="0" lang="zh-CN" altLang="en-US" dirty="0">
                <a:latin typeface="华文楷体" panose="02010600040101010101" pitchFamily="2" charset="-122"/>
                <a:ea typeface="华文楷体" panose="02010600040101010101" pitchFamily="2" charset="-122"/>
              </a:rPr>
              <a:t>两种类型。静态存储是程序整个运行时间都存在，而动态存储则是在调用函数时临时分配单元。 </a:t>
            </a:r>
          </a:p>
          <a:p>
            <a:pPr marL="0" eaLnBrk="1" hangingPunct="1">
              <a:lnSpc>
                <a:spcPct val="150000"/>
              </a:lnSpc>
              <a:buFont typeface="Arial" panose="020B0604020202020204" pitchFamily="34" charset="0"/>
              <a:buChar char="•"/>
            </a:pPr>
            <a:r>
              <a:rPr kumimoji="0" lang="zh-CN" altLang="en-US" dirty="0">
                <a:latin typeface="华文楷体" panose="02010600040101010101" pitchFamily="2" charset="-122"/>
                <a:ea typeface="华文楷体" panose="02010600040101010101" pitchFamily="2" charset="-122"/>
              </a:rPr>
              <a:t>动态存储 ：自动变量、寄存器变量、形式参数</a:t>
            </a:r>
          </a:p>
          <a:p>
            <a:pPr marL="0" eaLnBrk="1" hangingPunct="1">
              <a:lnSpc>
                <a:spcPct val="150000"/>
              </a:lnSpc>
              <a:buFont typeface="Arial" panose="020B0604020202020204" pitchFamily="34" charset="0"/>
              <a:buChar char="•"/>
            </a:pPr>
            <a:r>
              <a:rPr kumimoji="0" lang="zh-CN" altLang="en-US" dirty="0" smtClean="0">
                <a:latin typeface="华文楷体" panose="02010600040101010101" pitchFamily="2" charset="-122"/>
                <a:ea typeface="华文楷体" panose="02010600040101010101" pitchFamily="2" charset="-122"/>
              </a:rPr>
              <a:t>静态</a:t>
            </a:r>
            <a:r>
              <a:rPr kumimoji="0" lang="zh-CN" altLang="en-US" dirty="0">
                <a:latin typeface="华文楷体" panose="02010600040101010101" pitchFamily="2" charset="-122"/>
                <a:ea typeface="华文楷体" panose="02010600040101010101" pitchFamily="2" charset="-122"/>
              </a:rPr>
              <a:t>存储</a:t>
            </a:r>
            <a:r>
              <a:rPr kumimoji="0" lang="zh-CN" altLang="en-US" dirty="0" smtClean="0">
                <a:latin typeface="华文楷体" panose="02010600040101010101" pitchFamily="2" charset="-122"/>
                <a:ea typeface="华文楷体" panose="02010600040101010101" pitchFamily="2" charset="-122"/>
              </a:rPr>
              <a:t>：</a:t>
            </a:r>
            <a:r>
              <a:rPr kumimoji="0" lang="zh-CN" altLang="en-US" dirty="0">
                <a:latin typeface="华文楷体" panose="02010600040101010101" pitchFamily="2" charset="-122"/>
                <a:ea typeface="华文楷体" panose="02010600040101010101" pitchFamily="2" charset="-122"/>
              </a:rPr>
              <a:t>静</a:t>
            </a:r>
            <a:r>
              <a:rPr kumimoji="0" lang="zh-CN" altLang="en-US" dirty="0" smtClean="0">
                <a:latin typeface="华文楷体" panose="02010600040101010101" pitchFamily="2" charset="-122"/>
                <a:ea typeface="华文楷体" panose="02010600040101010101" pitchFamily="2" charset="-122"/>
              </a:rPr>
              <a:t>态</a:t>
            </a:r>
            <a:r>
              <a:rPr kumimoji="0" lang="zh-CN" altLang="en-US" dirty="0">
                <a:latin typeface="华文楷体" panose="02010600040101010101" pitchFamily="2" charset="-122"/>
                <a:ea typeface="华文楷体" panose="02010600040101010101" pitchFamily="2" charset="-122"/>
              </a:rPr>
              <a:t>局部变量、静态外部变量  、外部</a:t>
            </a:r>
            <a:r>
              <a:rPr kumimoji="0" lang="zh-CN" altLang="en-US" dirty="0" smtClean="0">
                <a:latin typeface="华文楷体" panose="02010600040101010101" pitchFamily="2" charset="-122"/>
                <a:ea typeface="华文楷体" panose="02010600040101010101" pitchFamily="2" charset="-122"/>
              </a:rPr>
              <a:t>变量。</a:t>
            </a:r>
            <a:endParaRPr kumimoji="0"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8398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38</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总结</a:t>
            </a:r>
            <a:endParaRPr lang="zh-CN" altLang="en-US" sz="2800" b="1" dirty="0">
              <a:latin typeface="华文楷体" panose="02010600040101010101" pitchFamily="2" charset="-122"/>
              <a:ea typeface="华文楷体" panose="02010600040101010101" pitchFamily="2" charset="-122"/>
            </a:endParaRPr>
          </a:p>
        </p:txBody>
      </p:sp>
      <p:sp>
        <p:nvSpPr>
          <p:cNvPr id="11" name="Text Box 6"/>
          <p:cNvSpPr txBox="1">
            <a:spLocks noChangeArrowheads="1"/>
          </p:cNvSpPr>
          <p:nvPr/>
        </p:nvSpPr>
        <p:spPr bwMode="auto">
          <a:xfrm>
            <a:off x="600886" y="2541068"/>
            <a:ext cx="749950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50000"/>
              </a:lnSpc>
            </a:pPr>
            <a:r>
              <a:rPr kumimoji="0" lang="en-US" altLang="zh-CN" dirty="0">
                <a:latin typeface="华文楷体" panose="02010600040101010101" pitchFamily="2" charset="-122"/>
                <a:ea typeface="华文楷体" panose="02010600040101010101" pitchFamily="2" charset="-122"/>
              </a:rPr>
              <a:t>(3) </a:t>
            </a:r>
            <a:r>
              <a:rPr kumimoji="0" lang="zh-CN" altLang="en-US" dirty="0">
                <a:latin typeface="华文楷体" panose="02010600040101010101" pitchFamily="2" charset="-122"/>
                <a:ea typeface="华文楷体" panose="02010600040101010101" pitchFamily="2" charset="-122"/>
              </a:rPr>
              <a:t>从变量值存放的位置来区分</a:t>
            </a:r>
            <a:r>
              <a:rPr kumimoji="0" lang="en-US" altLang="zh-CN" dirty="0">
                <a:latin typeface="华文楷体" panose="02010600040101010101" pitchFamily="2" charset="-122"/>
                <a:ea typeface="华文楷体" panose="02010600040101010101" pitchFamily="2" charset="-122"/>
              </a:rPr>
              <a:t>,</a:t>
            </a:r>
            <a:r>
              <a:rPr kumimoji="0" lang="zh-CN" altLang="en-US" dirty="0">
                <a:latin typeface="华文楷体" panose="02010600040101010101" pitchFamily="2" charset="-122"/>
                <a:ea typeface="华文楷体" panose="02010600040101010101" pitchFamily="2" charset="-122"/>
              </a:rPr>
              <a:t>可分为：</a:t>
            </a:r>
          </a:p>
          <a:p>
            <a:pPr marL="342900" indent="-342900" eaLnBrk="1" hangingPunct="1">
              <a:lnSpc>
                <a:spcPct val="150000"/>
              </a:lnSpc>
              <a:buFont typeface="Arial" panose="020B0604020202020204" pitchFamily="34" charset="0"/>
              <a:buChar char="•"/>
            </a:pPr>
            <a:r>
              <a:rPr kumimoji="0" lang="zh-CN" altLang="en-US" dirty="0">
                <a:solidFill>
                  <a:srgbClr val="0000FF"/>
                </a:solidFill>
                <a:latin typeface="华文楷体" panose="02010600040101010101" pitchFamily="2" charset="-122"/>
                <a:ea typeface="华文楷体" panose="02010600040101010101" pitchFamily="2" charset="-122"/>
              </a:rPr>
              <a:t>内存中静态存储区</a:t>
            </a:r>
            <a:r>
              <a:rPr kumimoji="0" lang="zh-CN" altLang="en-US" dirty="0">
                <a:latin typeface="华文楷体" panose="02010600040101010101" pitchFamily="2" charset="-122"/>
                <a:ea typeface="华文楷体" panose="02010600040101010101" pitchFamily="2" charset="-122"/>
              </a:rPr>
              <a:t>：静态局部变量、静态外部变量、</a:t>
            </a:r>
          </a:p>
          <a:p>
            <a:pPr marL="0" indent="0" eaLnBrk="1" hangingPunct="1">
              <a:lnSpc>
                <a:spcPct val="150000"/>
              </a:lnSpc>
            </a:pPr>
            <a:r>
              <a:rPr kumimoji="0" lang="zh-CN" altLang="en-US" dirty="0">
                <a:latin typeface="华文楷体" panose="02010600040101010101" pitchFamily="2" charset="-122"/>
                <a:ea typeface="华文楷体" panose="02010600040101010101" pitchFamily="2" charset="-122"/>
              </a:rPr>
              <a:t>                                    外部变量</a:t>
            </a:r>
          </a:p>
          <a:p>
            <a:pPr marL="342900" indent="-342900" eaLnBrk="1" hangingPunct="1">
              <a:lnSpc>
                <a:spcPct val="150000"/>
              </a:lnSpc>
              <a:buFont typeface="Arial" panose="020B0604020202020204" pitchFamily="34" charset="0"/>
              <a:buChar char="•"/>
            </a:pPr>
            <a:r>
              <a:rPr kumimoji="0" lang="zh-CN" altLang="en-US" dirty="0">
                <a:solidFill>
                  <a:srgbClr val="0000FF"/>
                </a:solidFill>
                <a:latin typeface="华文楷体" panose="02010600040101010101" pitchFamily="2" charset="-122"/>
                <a:ea typeface="华文楷体" panose="02010600040101010101" pitchFamily="2" charset="-122"/>
              </a:rPr>
              <a:t>内存中动态存储区</a:t>
            </a:r>
            <a:r>
              <a:rPr kumimoji="0" lang="zh-CN" altLang="en-US" dirty="0">
                <a:latin typeface="华文楷体" panose="02010600040101010101" pitchFamily="2" charset="-122"/>
                <a:ea typeface="华文楷体" panose="02010600040101010101" pitchFamily="2" charset="-122"/>
              </a:rPr>
              <a:t>：自动变量和形式参数</a:t>
            </a:r>
          </a:p>
          <a:p>
            <a:pPr marL="0" indent="0" eaLnBrk="1" hangingPunct="1">
              <a:lnSpc>
                <a:spcPct val="150000"/>
              </a:lnSpc>
            </a:pPr>
            <a:endParaRPr kumimoji="0" lang="zh-CN" altLang="en-US"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Arial" panose="020B0604020202020204" pitchFamily="34" charset="0"/>
              <a:buChar char="•"/>
            </a:pPr>
            <a:r>
              <a:rPr kumimoji="0" lang="en-US" altLang="zh-CN" dirty="0">
                <a:solidFill>
                  <a:srgbClr val="0000FF"/>
                </a:solidFill>
                <a:latin typeface="华文楷体" panose="02010600040101010101" pitchFamily="2" charset="-122"/>
                <a:ea typeface="华文楷体" panose="02010600040101010101" pitchFamily="2" charset="-122"/>
              </a:rPr>
              <a:t>CPU</a:t>
            </a:r>
            <a:r>
              <a:rPr kumimoji="0" lang="zh-CN" altLang="en-US" dirty="0">
                <a:solidFill>
                  <a:srgbClr val="0000FF"/>
                </a:solidFill>
                <a:latin typeface="华文楷体" panose="02010600040101010101" pitchFamily="2" charset="-122"/>
                <a:ea typeface="华文楷体" panose="02010600040101010101" pitchFamily="2" charset="-122"/>
              </a:rPr>
              <a:t>中的寄存器</a:t>
            </a:r>
            <a:r>
              <a:rPr kumimoji="0" lang="zh-CN" altLang="en-US" dirty="0">
                <a:latin typeface="华文楷体" panose="02010600040101010101" pitchFamily="2" charset="-122"/>
                <a:ea typeface="华文楷体" panose="02010600040101010101" pitchFamily="2" charset="-122"/>
              </a:rPr>
              <a:t>：寄存器变量</a:t>
            </a:r>
          </a:p>
        </p:txBody>
      </p:sp>
    </p:spTree>
    <p:extLst>
      <p:ext uri="{BB962C8B-B14F-4D97-AF65-F5344CB8AC3E}">
        <p14:creationId xmlns:p14="http://schemas.microsoft.com/office/powerpoint/2010/main" val="17411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39</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总结</a:t>
            </a:r>
            <a:endParaRPr lang="zh-CN" altLang="en-US" sz="2800" b="1" dirty="0">
              <a:latin typeface="华文楷体" panose="02010600040101010101" pitchFamily="2" charset="-122"/>
              <a:ea typeface="华文楷体" panose="02010600040101010101" pitchFamily="2" charset="-122"/>
            </a:endParaRPr>
          </a:p>
        </p:txBody>
      </p:sp>
      <p:sp>
        <p:nvSpPr>
          <p:cNvPr id="11" name="Text Box 6"/>
          <p:cNvSpPr txBox="1">
            <a:spLocks noChangeArrowheads="1"/>
          </p:cNvSpPr>
          <p:nvPr/>
        </p:nvSpPr>
        <p:spPr bwMode="auto">
          <a:xfrm>
            <a:off x="600886" y="2541068"/>
            <a:ext cx="749950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50000"/>
              </a:lnSpc>
            </a:pPr>
            <a:r>
              <a:rPr kumimoji="0" lang="en-US" altLang="zh-CN" dirty="0">
                <a:latin typeface="华文楷体" panose="02010600040101010101" pitchFamily="2" charset="-122"/>
                <a:ea typeface="华文楷体" panose="02010600040101010101" pitchFamily="2" charset="-122"/>
              </a:rPr>
              <a:t>(4) </a:t>
            </a:r>
            <a:r>
              <a:rPr kumimoji="0" lang="en-US" altLang="zh-CN" dirty="0" smtClean="0">
                <a:latin typeface="华文楷体" panose="02010600040101010101" pitchFamily="2" charset="-122"/>
                <a:ea typeface="华文楷体" panose="02010600040101010101" pitchFamily="2" charset="-122"/>
              </a:rPr>
              <a:t> static</a:t>
            </a:r>
            <a:r>
              <a:rPr kumimoji="0" lang="zh-CN" altLang="en-US" dirty="0">
                <a:latin typeface="华文楷体" panose="02010600040101010101" pitchFamily="2" charset="-122"/>
                <a:ea typeface="华文楷体" panose="02010600040101010101" pitchFamily="2" charset="-122"/>
              </a:rPr>
              <a:t>对局部变量和全局变量的作用不同。对局部变量</a:t>
            </a:r>
            <a:r>
              <a:rPr kumimoji="0" lang="zh-CN" altLang="en-US" dirty="0" smtClean="0">
                <a:latin typeface="华文楷体" panose="02010600040101010101" pitchFamily="2" charset="-122"/>
                <a:ea typeface="华文楷体" panose="02010600040101010101" pitchFamily="2" charset="-122"/>
              </a:rPr>
              <a:t>来说，它</a:t>
            </a:r>
            <a:r>
              <a:rPr kumimoji="0" lang="zh-CN" altLang="en-US" dirty="0">
                <a:latin typeface="华文楷体" panose="02010600040101010101" pitchFamily="2" charset="-122"/>
                <a:ea typeface="华文楷体" panose="02010600040101010101" pitchFamily="2" charset="-122"/>
              </a:rPr>
              <a:t>使变量由动态存储方式改变为静态存储方式。而对全局变量来说</a:t>
            </a:r>
            <a:r>
              <a:rPr kumimoji="0" lang="en-US" altLang="zh-CN" dirty="0">
                <a:latin typeface="华文楷体" panose="02010600040101010101" pitchFamily="2" charset="-122"/>
                <a:ea typeface="华文楷体" panose="02010600040101010101" pitchFamily="2" charset="-122"/>
              </a:rPr>
              <a:t>,</a:t>
            </a:r>
            <a:r>
              <a:rPr kumimoji="0" lang="zh-CN" altLang="en-US" dirty="0">
                <a:latin typeface="华文楷体" panose="02010600040101010101" pitchFamily="2" charset="-122"/>
                <a:ea typeface="华文楷体" panose="02010600040101010101" pitchFamily="2" charset="-122"/>
              </a:rPr>
              <a:t>它使变量局部化，但仍为静态存储方式。从作用域角度看</a:t>
            </a:r>
            <a:r>
              <a:rPr kumimoji="0" lang="en-US" altLang="zh-CN" dirty="0">
                <a:latin typeface="华文楷体" panose="02010600040101010101" pitchFamily="2" charset="-122"/>
                <a:ea typeface="华文楷体" panose="02010600040101010101" pitchFamily="2" charset="-122"/>
              </a:rPr>
              <a:t>,</a:t>
            </a:r>
            <a:r>
              <a:rPr kumimoji="0" lang="zh-CN" altLang="en-US" dirty="0">
                <a:latin typeface="华文楷体" panose="02010600040101010101" pitchFamily="2" charset="-122"/>
                <a:ea typeface="华文楷体" panose="02010600040101010101" pitchFamily="2" charset="-122"/>
              </a:rPr>
              <a:t>凡有</a:t>
            </a:r>
            <a:r>
              <a:rPr kumimoji="0" lang="en-US" altLang="zh-CN" dirty="0">
                <a:latin typeface="华文楷体" panose="02010600040101010101" pitchFamily="2" charset="-122"/>
                <a:ea typeface="华文楷体" panose="02010600040101010101" pitchFamily="2" charset="-122"/>
              </a:rPr>
              <a:t>static</a:t>
            </a:r>
            <a:r>
              <a:rPr kumimoji="0" lang="zh-CN" altLang="en-US" dirty="0">
                <a:latin typeface="华文楷体" panose="02010600040101010101" pitchFamily="2" charset="-122"/>
                <a:ea typeface="华文楷体" panose="02010600040101010101" pitchFamily="2" charset="-122"/>
              </a:rPr>
              <a:t>声明的，其作用域都是局限的，或者是局限于本函数内，或者局限于本文件内。 </a:t>
            </a:r>
          </a:p>
        </p:txBody>
      </p:sp>
    </p:spTree>
    <p:extLst>
      <p:ext uri="{BB962C8B-B14F-4D97-AF65-F5344CB8AC3E}">
        <p14:creationId xmlns:p14="http://schemas.microsoft.com/office/powerpoint/2010/main" val="243870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endParaRPr lang="en-US" altLang="zh-CN" sz="2800" b="1" dirty="0" smtClean="0">
              <a:latin typeface="华文楷体" panose="02010600040101010101" pitchFamily="2" charset="-122"/>
              <a:ea typeface="华文楷体" panose="02010600040101010101" pitchFamily="2" charset="-122"/>
            </a:endParaRPr>
          </a:p>
        </p:txBody>
      </p:sp>
      <p:sp>
        <p:nvSpPr>
          <p:cNvPr id="7" name="Text Box 4"/>
          <p:cNvSpPr txBox="1">
            <a:spLocks noChangeArrowheads="1"/>
          </p:cNvSpPr>
          <p:nvPr/>
        </p:nvSpPr>
        <p:spPr bwMode="auto">
          <a:xfrm>
            <a:off x="417240" y="2424419"/>
            <a:ext cx="5011359" cy="4240294"/>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lnSpc>
                <a:spcPct val="150000"/>
              </a:lnSpc>
              <a:spcBef>
                <a:spcPts val="0"/>
              </a:spcBef>
              <a:spcAft>
                <a:spcPts val="0"/>
              </a:spcAft>
            </a:pP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float f1( int a</a:t>
            </a: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函数</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f1 */</a:t>
            </a:r>
          </a:p>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int </a:t>
            </a: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b,c;</a:t>
            </a:r>
          </a:p>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有效</a:t>
            </a:r>
          </a:p>
          <a:p>
            <a:pPr>
              <a:lnSpc>
                <a:spcPct val="150000"/>
              </a:lnSpc>
              <a:spcBef>
                <a:spcPts val="0"/>
              </a:spcBef>
              <a:spcAft>
                <a:spcPts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a:lnSpc>
                <a:spcPct val="150000"/>
              </a:lnSpc>
              <a:spcBef>
                <a:spcPts val="0"/>
              </a:spcBef>
              <a:spcAft>
                <a:spcPts val="0"/>
              </a:spcAft>
            </a:pP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char f2(int x,int y) </a:t>
            </a:r>
            <a:r>
              <a:rPr lang="fr-FR"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函数</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f2 */</a:t>
            </a:r>
          </a:p>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 </a:t>
            </a: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i,j</a:t>
            </a: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有效</a:t>
            </a:r>
          </a:p>
          <a:p>
            <a:pPr>
              <a:lnSpc>
                <a:spcPct val="150000"/>
              </a:lnSpc>
              <a:spcBef>
                <a:spcPts val="0"/>
              </a:spcBef>
              <a:spcAft>
                <a:spcPts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 name="Text Box 4"/>
          <p:cNvSpPr txBox="1">
            <a:spLocks noChangeArrowheads="1"/>
          </p:cNvSpPr>
          <p:nvPr/>
        </p:nvSpPr>
        <p:spPr bwMode="auto">
          <a:xfrm>
            <a:off x="5652120" y="2427053"/>
            <a:ext cx="2736304" cy="423765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 </a:t>
            </a: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main( ) </a:t>
            </a:r>
            <a:endPar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spcAft>
                <a:spcPts val="0"/>
              </a:spcAft>
            </a:pPr>
            <a:r>
              <a:rPr lang="en-US"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spcBef>
                <a:spcPts val="0"/>
              </a:spcBef>
              <a:spcAft>
                <a:spcPts val="0"/>
              </a:spcAft>
            </a:pPr>
            <a:r>
              <a:rPr lang="fr-FR"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 </a:t>
            </a: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m,n;</a:t>
            </a:r>
          </a:p>
          <a:p>
            <a:pPr>
              <a:lnSpc>
                <a:spcPct val="150000"/>
              </a:lnSpc>
              <a:spcBef>
                <a:spcPts val="0"/>
              </a:spcBef>
              <a:spcAft>
                <a:spcPts val="0"/>
              </a:spcAft>
            </a:pPr>
            <a:r>
              <a:rPr lang="fr-FR"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fr-FR"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 </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fr-FR"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a:t>
            </a:r>
            <a:r>
              <a:rPr lang="fr-FR"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rPr>
              <a:t>有效</a:t>
            </a:r>
            <a:endParaRPr lang="en-US" altLang="zh-CN" dirty="0" smtClean="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spcAft>
                <a:spcPts val="0"/>
              </a:spcAft>
            </a:pPr>
            <a:r>
              <a:rPr lang="en-US" altLang="zh-CN"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 0;</a:t>
            </a:r>
            <a:endPar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spcAft>
                <a:spcPts val="0"/>
              </a:spcAft>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57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函数</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377" y="1323"/>
              <a:ext cx="1473"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1881" y="1887"/>
              <a:ext cx="26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045" y="2461"/>
              <a:ext cx="22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45" y="1885"/>
              <a:ext cx="17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40</a:t>
            </a:fld>
            <a:endParaRPr lang="en-US" altLang="zh-CN"/>
          </a:p>
        </p:txBody>
      </p:sp>
      <p:grpSp>
        <p:nvGrpSpPr>
          <p:cNvPr id="53" name="Group 215"/>
          <p:cNvGrpSpPr>
            <a:grpSpLocks/>
          </p:cNvGrpSpPr>
          <p:nvPr/>
        </p:nvGrpSpPr>
        <p:grpSpPr bwMode="auto">
          <a:xfrm>
            <a:off x="1835150" y="5580241"/>
            <a:ext cx="5410200" cy="665163"/>
            <a:chOff x="1152" y="2413"/>
            <a:chExt cx="3408" cy="419"/>
          </a:xfrm>
        </p:grpSpPr>
        <p:grpSp>
          <p:nvGrpSpPr>
            <p:cNvPr id="54" name="Group 216"/>
            <p:cNvGrpSpPr>
              <a:grpSpLocks/>
            </p:cNvGrpSpPr>
            <p:nvPr/>
          </p:nvGrpSpPr>
          <p:grpSpPr bwMode="auto">
            <a:xfrm>
              <a:off x="1152" y="2413"/>
              <a:ext cx="480" cy="419"/>
              <a:chOff x="1110" y="2656"/>
              <a:chExt cx="1549" cy="1351"/>
            </a:xfrm>
          </p:grpSpPr>
          <p:sp>
            <p:nvSpPr>
              <p:cNvPr id="58"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9"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60"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55"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6" name="Text Box 221"/>
            <p:cNvSpPr txBox="1">
              <a:spLocks noChangeArrowheads="1"/>
            </p:cNvSpPr>
            <p:nvPr/>
          </p:nvSpPr>
          <p:spPr bwMode="auto">
            <a:xfrm>
              <a:off x="2350" y="2447"/>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函数的递归</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57"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5</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246163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41</a:t>
            </a:fld>
            <a:endParaRPr lang="en-US" altLang="zh-CN"/>
          </a:p>
        </p:txBody>
      </p:sp>
      <p:sp>
        <p:nvSpPr>
          <p:cNvPr id="11" name="Text Box 6"/>
          <p:cNvSpPr txBox="1">
            <a:spLocks noChangeArrowheads="1"/>
          </p:cNvSpPr>
          <p:nvPr/>
        </p:nvSpPr>
        <p:spPr bwMode="auto">
          <a:xfrm>
            <a:off x="448256" y="2001377"/>
            <a:ext cx="794016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50000"/>
              </a:lnSpc>
            </a:pPr>
            <a:r>
              <a:rPr kumimoji="0" lang="zh-CN" altLang="en-US" dirty="0" smtClean="0">
                <a:latin typeface="华文楷体" panose="02010600040101010101" pitchFamily="2" charset="-122"/>
                <a:ea typeface="华文楷体" panose="02010600040101010101" pitchFamily="2" charset="-122"/>
              </a:rPr>
              <a:t>       根据</a:t>
            </a:r>
            <a:r>
              <a:rPr kumimoji="0" lang="zh-CN" altLang="en-US" dirty="0">
                <a:latin typeface="华文楷体" panose="02010600040101010101" pitchFamily="2" charset="-122"/>
                <a:ea typeface="华文楷体" panose="02010600040101010101" pitchFamily="2" charset="-122"/>
              </a:rPr>
              <a:t>函数能否被其他源文件调用，将函数区分为内部函数和外部函数</a:t>
            </a:r>
            <a:r>
              <a:rPr kumimoji="0" lang="zh-CN" altLang="en-US" dirty="0" smtClean="0">
                <a:latin typeface="华文楷体" panose="02010600040101010101" pitchFamily="2" charset="-122"/>
                <a:ea typeface="华文楷体" panose="02010600040101010101" pitchFamily="2" charset="-122"/>
              </a:rPr>
              <a:t>。。</a:t>
            </a:r>
            <a:endParaRPr kumimoji="0" lang="zh-CN" altLang="en-US" dirty="0">
              <a:latin typeface="华文楷体" panose="02010600040101010101" pitchFamily="2" charset="-122"/>
              <a:ea typeface="华文楷体" panose="02010600040101010101" pitchFamily="2" charset="-122"/>
            </a:endParaRPr>
          </a:p>
        </p:txBody>
      </p:sp>
      <p:sp>
        <p:nvSpPr>
          <p:cNvPr id="12" name="矩形 11"/>
          <p:cNvSpPr/>
          <p:nvPr/>
        </p:nvSpPr>
        <p:spPr>
          <a:xfrm>
            <a:off x="446196" y="3394339"/>
            <a:ext cx="7942228" cy="677108"/>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内部函数</a:t>
            </a:r>
            <a:endParaRPr lang="zh-CN" altLang="en-US" sz="2800" b="1" dirty="0">
              <a:latin typeface="华文楷体" panose="02010600040101010101" pitchFamily="2" charset="-122"/>
              <a:ea typeface="华文楷体" panose="02010600040101010101" pitchFamily="2" charset="-122"/>
            </a:endParaRPr>
          </a:p>
        </p:txBody>
      </p:sp>
      <p:sp>
        <p:nvSpPr>
          <p:cNvPr id="14" name="Text Box 8"/>
          <p:cNvSpPr txBox="1">
            <a:spLocks noChangeArrowheads="1"/>
          </p:cNvSpPr>
          <p:nvPr/>
        </p:nvSpPr>
        <p:spPr bwMode="auto">
          <a:xfrm>
            <a:off x="479910" y="4143648"/>
            <a:ext cx="8052530" cy="2308324"/>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a:lnSpc>
                <a:spcPct val="150000"/>
              </a:lnSpc>
            </a:pPr>
            <a:r>
              <a:rPr lang="zh-CN" altLang="en-US" sz="2400" dirty="0">
                <a:latin typeface="华文楷体" panose="02010600040101010101" pitchFamily="2" charset="-122"/>
                <a:ea typeface="华文楷体" panose="02010600040101010101" pitchFamily="2" charset="-122"/>
              </a:rPr>
              <a:t>内部函数</a:t>
            </a:r>
            <a:r>
              <a:rPr kumimoji="0" lang="zh-CN" altLang="en-US" sz="2400" dirty="0" smtClean="0">
                <a:latin typeface="华文楷体" panose="02010600040101010101" pitchFamily="2" charset="-122"/>
                <a:ea typeface="华文楷体" panose="02010600040101010101" pitchFamily="2" charset="-122"/>
              </a:rPr>
              <a:t>只能</a:t>
            </a:r>
            <a:r>
              <a:rPr kumimoji="0" lang="zh-CN" altLang="en-US" sz="2400" dirty="0">
                <a:solidFill>
                  <a:srgbClr val="0000FF"/>
                </a:solidFill>
                <a:latin typeface="华文楷体" panose="02010600040101010101" pitchFamily="2" charset="-122"/>
                <a:ea typeface="华文楷体" panose="02010600040101010101" pitchFamily="2" charset="-122"/>
              </a:rPr>
              <a:t>被本文件中</a:t>
            </a:r>
            <a:r>
              <a:rPr kumimoji="0" lang="zh-CN" altLang="en-US" sz="2400" dirty="0" smtClean="0">
                <a:latin typeface="华文楷体" panose="02010600040101010101" pitchFamily="2" charset="-122"/>
                <a:ea typeface="华文楷体" panose="02010600040101010101" pitchFamily="2" charset="-122"/>
              </a:rPr>
              <a:t>其它函数</a:t>
            </a:r>
            <a:r>
              <a:rPr kumimoji="0" lang="zh-CN" altLang="en-US" sz="2400" dirty="0">
                <a:latin typeface="华文楷体" panose="02010600040101010101" pitchFamily="2" charset="-122"/>
                <a:ea typeface="华文楷体" panose="02010600040101010101" pitchFamily="2" charset="-122"/>
              </a:rPr>
              <a:t>所</a:t>
            </a:r>
            <a:r>
              <a:rPr kumimoji="0" lang="zh-CN" altLang="en-US" sz="2400" dirty="0" smtClean="0">
                <a:latin typeface="华文楷体" panose="02010600040101010101" pitchFamily="2" charset="-122"/>
                <a:ea typeface="华文楷体" panose="02010600040101010101" pitchFamily="2" charset="-122"/>
              </a:rPr>
              <a:t>调用</a:t>
            </a:r>
            <a:r>
              <a:rPr lang="zh-CN" altLang="en-US" sz="2400" dirty="0">
                <a:latin typeface="华文楷体" panose="02010600040101010101" pitchFamily="2" charset="-122"/>
                <a:ea typeface="华文楷体" panose="02010600040101010101" pitchFamily="2" charset="-122"/>
              </a:rPr>
              <a:t>。</a:t>
            </a:r>
            <a:r>
              <a:rPr kumimoji="0" lang="zh-CN" altLang="en-US" sz="2400" dirty="0" smtClean="0">
                <a:latin typeface="华文楷体" panose="02010600040101010101" pitchFamily="2" charset="-122"/>
                <a:ea typeface="华文楷体" panose="02010600040101010101" pitchFamily="2" charset="-122"/>
              </a:rPr>
              <a:t> 在</a:t>
            </a:r>
            <a:r>
              <a:rPr kumimoji="0" lang="zh-CN" altLang="en-US" sz="2400" dirty="0">
                <a:latin typeface="华文楷体" panose="02010600040101010101" pitchFamily="2" charset="-122"/>
                <a:ea typeface="华文楷体" panose="02010600040101010101" pitchFamily="2" charset="-122"/>
              </a:rPr>
              <a:t>定义内部函数时</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latin typeface="华文楷体" panose="02010600040101010101" pitchFamily="2" charset="-122"/>
                <a:ea typeface="华文楷体" panose="02010600040101010101" pitchFamily="2" charset="-122"/>
              </a:rPr>
              <a:t>在函数名和函数类型的前面加</a:t>
            </a:r>
            <a:r>
              <a:rPr kumimoji="0" lang="en-US" altLang="zh-CN" sz="2400" dirty="0">
                <a:solidFill>
                  <a:srgbClr val="0000FF"/>
                </a:solidFill>
                <a:latin typeface="华文楷体" panose="02010600040101010101" pitchFamily="2" charset="-122"/>
                <a:ea typeface="华文楷体" panose="02010600040101010101" pitchFamily="2" charset="-122"/>
              </a:rPr>
              <a:t>static</a:t>
            </a:r>
            <a:r>
              <a:rPr kumimoji="0" lang="zh-CN" altLang="en-US" sz="2400" dirty="0">
                <a:latin typeface="华文楷体" panose="02010600040101010101" pitchFamily="2" charset="-122"/>
                <a:ea typeface="华文楷体" panose="02010600040101010101" pitchFamily="2" charset="-122"/>
              </a:rPr>
              <a:t>。</a:t>
            </a:r>
            <a:r>
              <a:rPr kumimoji="0" lang="zh-CN" altLang="en-US" sz="2400" dirty="0" smtClean="0">
                <a:latin typeface="华文楷体" panose="02010600040101010101" pitchFamily="2" charset="-122"/>
                <a:ea typeface="华文楷体" panose="02010600040101010101" pitchFamily="2" charset="-122"/>
              </a:rPr>
              <a:t>即 ：</a:t>
            </a:r>
            <a:endParaRPr kumimoji="0" lang="zh-CN" altLang="en-US" sz="2400" dirty="0">
              <a:latin typeface="华文楷体" panose="02010600040101010101" pitchFamily="2" charset="-122"/>
              <a:ea typeface="华文楷体" panose="02010600040101010101" pitchFamily="2" charset="-122"/>
            </a:endParaRPr>
          </a:p>
          <a:p>
            <a:pPr algn="l" eaLnBrk="1" hangingPunct="1">
              <a:lnSpc>
                <a:spcPct val="150000"/>
              </a:lnSpc>
              <a:spcBef>
                <a:spcPct val="0"/>
              </a:spcBef>
            </a:pPr>
            <a:r>
              <a:rPr kumimoji="0" lang="en-US" altLang="zh-CN" sz="2400" dirty="0">
                <a:solidFill>
                  <a:srgbClr val="0000FF"/>
                </a:solidFill>
                <a:latin typeface="华文楷体" panose="02010600040101010101" pitchFamily="2" charset="-122"/>
                <a:ea typeface="华文楷体" panose="02010600040101010101" pitchFamily="2" charset="-122"/>
              </a:rPr>
              <a:t>static</a:t>
            </a:r>
            <a:r>
              <a:rPr kumimoji="0" lang="en-US" altLang="zh-CN" sz="2400" dirty="0">
                <a:latin typeface="华文楷体" panose="02010600040101010101" pitchFamily="2" charset="-122"/>
                <a:ea typeface="华文楷体" panose="02010600040101010101" pitchFamily="2" charset="-122"/>
              </a:rPr>
              <a:t> </a:t>
            </a:r>
            <a:r>
              <a:rPr kumimoji="0" lang="zh-CN" altLang="en-US" sz="2400" dirty="0">
                <a:solidFill>
                  <a:srgbClr val="0000FF"/>
                </a:solidFill>
                <a:latin typeface="华文楷体" panose="02010600040101010101" pitchFamily="2" charset="-122"/>
                <a:ea typeface="华文楷体" panose="02010600040101010101" pitchFamily="2" charset="-122"/>
              </a:rPr>
              <a:t>类型标识符 函数名</a:t>
            </a:r>
            <a:r>
              <a:rPr kumimoji="0" lang="en-US" altLang="zh-CN" sz="2400" dirty="0">
                <a:latin typeface="华文楷体" panose="02010600040101010101" pitchFamily="2" charset="-122"/>
                <a:ea typeface="华文楷体" panose="02010600040101010101" pitchFamily="2" charset="-122"/>
              </a:rPr>
              <a:t>(</a:t>
            </a:r>
            <a:r>
              <a:rPr kumimoji="0" lang="zh-CN" altLang="en-US" sz="2400" dirty="0">
                <a:solidFill>
                  <a:srgbClr val="0000FF"/>
                </a:solidFill>
                <a:latin typeface="华文楷体" panose="02010600040101010101" pitchFamily="2" charset="-122"/>
                <a:ea typeface="华文楷体" panose="02010600040101010101" pitchFamily="2" charset="-122"/>
              </a:rPr>
              <a:t>形参表</a:t>
            </a:r>
            <a:r>
              <a:rPr kumimoji="0" lang="en-US" altLang="zh-CN" sz="2400" dirty="0">
                <a:latin typeface="华文楷体" panose="02010600040101010101" pitchFamily="2" charset="-122"/>
                <a:ea typeface="华文楷体" panose="02010600040101010101" pitchFamily="2" charset="-122"/>
              </a:rPr>
              <a:t>)</a:t>
            </a:r>
          </a:p>
          <a:p>
            <a:pPr algn="l" eaLnBrk="1" hangingPunct="1">
              <a:lnSpc>
                <a:spcPct val="150000"/>
              </a:lnSpc>
              <a:spcBef>
                <a:spcPct val="0"/>
              </a:spcBef>
            </a:pPr>
            <a:r>
              <a:rPr kumimoji="0" lang="zh-CN" altLang="en-US" sz="2400" b="1" dirty="0">
                <a:solidFill>
                  <a:srgbClr val="CC0000"/>
                </a:solidFill>
                <a:latin typeface="华文楷体" panose="02010600040101010101" pitchFamily="2" charset="-122"/>
                <a:ea typeface="华文楷体" panose="02010600040101010101" pitchFamily="2" charset="-122"/>
              </a:rPr>
              <a:t>例如</a:t>
            </a:r>
            <a:r>
              <a:rPr kumimoji="0" lang="en-US" altLang="zh-CN" sz="2400" b="1" dirty="0">
                <a:solidFill>
                  <a:srgbClr val="CC0000"/>
                </a:solidFill>
                <a:latin typeface="华文楷体" panose="02010600040101010101" pitchFamily="2" charset="-122"/>
                <a:ea typeface="华文楷体" panose="02010600040101010101" pitchFamily="2" charset="-122"/>
              </a:rPr>
              <a:t>:</a:t>
            </a:r>
            <a:r>
              <a:rPr kumimoji="0" lang="en-US" altLang="zh-CN" sz="2400" dirty="0">
                <a:latin typeface="华文楷体" panose="02010600040101010101" pitchFamily="2" charset="-122"/>
                <a:ea typeface="华文楷体" panose="02010600040101010101" pitchFamily="2" charset="-122"/>
              </a:rPr>
              <a:t>   static </a:t>
            </a:r>
            <a:r>
              <a:rPr kumimoji="0" lang="en-US" altLang="zh-CN" sz="2400" dirty="0" err="1">
                <a:latin typeface="华文楷体" panose="02010600040101010101" pitchFamily="2" charset="-122"/>
                <a:ea typeface="华文楷体" panose="02010600040101010101" pitchFamily="2" charset="-122"/>
              </a:rPr>
              <a:t>int</a:t>
            </a:r>
            <a:r>
              <a:rPr kumimoji="0" lang="en-US" altLang="zh-CN" sz="2400" dirty="0">
                <a:latin typeface="华文楷体" panose="02010600040101010101" pitchFamily="2" charset="-122"/>
                <a:ea typeface="华文楷体" panose="02010600040101010101" pitchFamily="2" charset="-122"/>
              </a:rPr>
              <a:t> fun ( </a:t>
            </a:r>
            <a:r>
              <a:rPr kumimoji="0" lang="en-US" altLang="zh-CN" sz="2400" dirty="0" err="1">
                <a:latin typeface="华文楷体" panose="02010600040101010101" pitchFamily="2" charset="-122"/>
                <a:ea typeface="华文楷体" panose="02010600040101010101" pitchFamily="2" charset="-122"/>
              </a:rPr>
              <a:t>int</a:t>
            </a:r>
            <a:r>
              <a:rPr kumimoji="0" lang="en-US" altLang="zh-CN" sz="2400" dirty="0">
                <a:latin typeface="华文楷体" panose="02010600040101010101" pitchFamily="2" charset="-122"/>
                <a:ea typeface="华文楷体" panose="02010600040101010101" pitchFamily="2" charset="-122"/>
              </a:rPr>
              <a:t> a , </a:t>
            </a:r>
            <a:r>
              <a:rPr kumimoji="0" lang="en-US" altLang="zh-CN" sz="2400" dirty="0" err="1">
                <a:latin typeface="华文楷体" panose="02010600040101010101" pitchFamily="2" charset="-122"/>
                <a:ea typeface="华文楷体" panose="02010600040101010101" pitchFamily="2" charset="-122"/>
              </a:rPr>
              <a:t>int</a:t>
            </a:r>
            <a:r>
              <a:rPr kumimoji="0" lang="en-US" altLang="zh-CN" sz="2400" dirty="0">
                <a:latin typeface="华文楷体" panose="02010600040101010101" pitchFamily="2" charset="-122"/>
                <a:ea typeface="华文楷体" panose="02010600040101010101" pitchFamily="2" charset="-122"/>
              </a:rPr>
              <a:t> b </a:t>
            </a:r>
            <a:r>
              <a:rPr kumimoji="0" lang="en-US" altLang="zh-CN" sz="2400" dirty="0" smtClean="0">
                <a:latin typeface="华文楷体" panose="02010600040101010101" pitchFamily="2" charset="-122"/>
                <a:ea typeface="华文楷体" panose="02010600040101010101" pitchFamily="2" charset="-122"/>
              </a:rPr>
              <a:t>) </a:t>
            </a:r>
            <a:endParaRPr kumimoji="0"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4180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42</a:t>
            </a:fld>
            <a:endParaRPr lang="en-US" altLang="zh-CN"/>
          </a:p>
        </p:txBody>
      </p:sp>
      <p:sp>
        <p:nvSpPr>
          <p:cNvPr id="12" name="矩形 11"/>
          <p:cNvSpPr/>
          <p:nvPr/>
        </p:nvSpPr>
        <p:spPr>
          <a:xfrm>
            <a:off x="539552" y="1759656"/>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外部函数</a:t>
            </a:r>
          </a:p>
        </p:txBody>
      </p:sp>
      <p:sp>
        <p:nvSpPr>
          <p:cNvPr id="14" name="Text Box 8"/>
          <p:cNvSpPr txBox="1">
            <a:spLocks noChangeArrowheads="1"/>
          </p:cNvSpPr>
          <p:nvPr/>
        </p:nvSpPr>
        <p:spPr bwMode="auto">
          <a:xfrm>
            <a:off x="539552" y="2472392"/>
            <a:ext cx="8052530" cy="2809552"/>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a:lnSpc>
                <a:spcPct val="150000"/>
              </a:lnSpc>
            </a:pP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定义函数时</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如果在函数首部的最左端加关键字</a:t>
            </a:r>
            <a:r>
              <a:rPr lang="en-US" altLang="zh-CN" sz="2400" dirty="0">
                <a:latin typeface="华文楷体" panose="02010600040101010101" pitchFamily="2" charset="-122"/>
                <a:ea typeface="华文楷体" panose="02010600040101010101" pitchFamily="2" charset="-122"/>
              </a:rPr>
              <a:t>extern,</a:t>
            </a:r>
            <a:r>
              <a:rPr lang="zh-CN" altLang="en-US" sz="2400" dirty="0">
                <a:latin typeface="华文楷体" panose="02010600040101010101" pitchFamily="2" charset="-122"/>
                <a:ea typeface="华文楷体" panose="02010600040101010101" pitchFamily="2" charset="-122"/>
              </a:rPr>
              <a:t>则表示此函数是外部函数，可供其他文件调用。例如，函数首部可以写为</a:t>
            </a:r>
            <a:r>
              <a:rPr lang="en-US" altLang="zh-CN" sz="2400" dirty="0">
                <a:latin typeface="华文楷体" panose="02010600040101010101" pitchFamily="2" charset="-122"/>
                <a:ea typeface="华文楷体" panose="02010600040101010101" pitchFamily="2" charset="-122"/>
              </a:rPr>
              <a:t>extern </a:t>
            </a:r>
            <a:r>
              <a:rPr lang="en-US" altLang="zh-CN" sz="2400" dirty="0" err="1">
                <a:latin typeface="华文楷体" panose="02010600040101010101" pitchFamily="2" charset="-122"/>
                <a:ea typeface="华文楷体" panose="02010600040101010101" pitchFamily="2" charset="-122"/>
              </a:rPr>
              <a:t>int</a:t>
            </a:r>
            <a:r>
              <a:rPr lang="en-US" altLang="zh-CN" sz="2400" dirty="0">
                <a:latin typeface="华文楷体" panose="02010600040101010101" pitchFamily="2" charset="-122"/>
                <a:ea typeface="华文楷体" panose="02010600040101010101" pitchFamily="2" charset="-122"/>
              </a:rPr>
              <a:t> fun (</a:t>
            </a:r>
            <a:r>
              <a:rPr lang="en-US" altLang="zh-CN" sz="2400" dirty="0" err="1">
                <a:latin typeface="华文楷体" panose="02010600040101010101" pitchFamily="2" charset="-122"/>
                <a:ea typeface="华文楷体" panose="02010600040101010101" pitchFamily="2" charset="-122"/>
              </a:rPr>
              <a:t>int</a:t>
            </a:r>
            <a:r>
              <a:rPr lang="en-US" altLang="zh-CN" sz="2400" dirty="0">
                <a:latin typeface="华文楷体" panose="02010600040101010101" pitchFamily="2" charset="-122"/>
                <a:ea typeface="华文楷体" panose="02010600040101010101" pitchFamily="2" charset="-122"/>
              </a:rPr>
              <a:t> a, </a:t>
            </a:r>
            <a:r>
              <a:rPr lang="en-US" altLang="zh-CN" sz="2400" dirty="0" err="1">
                <a:latin typeface="华文楷体" panose="02010600040101010101" pitchFamily="2" charset="-122"/>
                <a:ea typeface="华文楷体" panose="02010600040101010101" pitchFamily="2" charset="-122"/>
              </a:rPr>
              <a:t>int</a:t>
            </a:r>
            <a:r>
              <a:rPr lang="en-US" altLang="zh-CN" sz="2400" dirty="0">
                <a:latin typeface="华文楷体" panose="02010600040101010101" pitchFamily="2" charset="-122"/>
                <a:ea typeface="华文楷体" panose="02010600040101010101" pitchFamily="2" charset="-122"/>
              </a:rPr>
              <a:t> b)</a:t>
            </a:r>
            <a:r>
              <a:rPr lang="zh-CN" altLang="en-US" sz="2400" dirty="0">
                <a:latin typeface="华文楷体" panose="02010600040101010101" pitchFamily="2" charset="-122"/>
                <a:ea typeface="华文楷体" panose="02010600040101010101" pitchFamily="2" charset="-122"/>
              </a:rPr>
              <a:t>，这样，函数</a:t>
            </a:r>
            <a:r>
              <a:rPr lang="en-US" altLang="zh-CN" sz="2400" dirty="0">
                <a:latin typeface="华文楷体" panose="02010600040101010101" pitchFamily="2" charset="-122"/>
                <a:ea typeface="华文楷体" panose="02010600040101010101" pitchFamily="2" charset="-122"/>
              </a:rPr>
              <a:t>fun</a:t>
            </a:r>
            <a:r>
              <a:rPr lang="zh-CN" altLang="en-US" sz="2400" dirty="0">
                <a:latin typeface="华文楷体" panose="02010600040101010101" pitchFamily="2" charset="-122"/>
                <a:ea typeface="华文楷体" panose="02010600040101010101" pitchFamily="2" charset="-122"/>
              </a:rPr>
              <a:t>就可以为其他文件调用。如果在定义函数时省略</a:t>
            </a:r>
            <a:r>
              <a:rPr lang="en-US" altLang="zh-CN" sz="2400" dirty="0" smtClean="0">
                <a:latin typeface="华文楷体" panose="02010600040101010101" pitchFamily="2" charset="-122"/>
                <a:ea typeface="华文楷体" panose="02010600040101010101" pitchFamily="2" charset="-122"/>
              </a:rPr>
              <a:t>extern</a:t>
            </a:r>
            <a:r>
              <a:rPr lang="zh-CN" altLang="en-US" sz="2400" dirty="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则</a:t>
            </a:r>
            <a:r>
              <a:rPr lang="zh-CN" altLang="en-US" sz="2400" dirty="0">
                <a:latin typeface="华文楷体" panose="02010600040101010101" pitchFamily="2" charset="-122"/>
                <a:ea typeface="华文楷体" panose="02010600040101010101" pitchFamily="2" charset="-122"/>
              </a:rPr>
              <a:t>隐含为外部函数。</a:t>
            </a:r>
          </a:p>
        </p:txBody>
      </p:sp>
    </p:spTree>
    <p:extLst>
      <p:ext uri="{BB962C8B-B14F-4D97-AF65-F5344CB8AC3E}">
        <p14:creationId xmlns:p14="http://schemas.microsoft.com/office/powerpoint/2010/main" val="262446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43</a:t>
            </a:fld>
            <a:endParaRPr lang="en-US" altLang="zh-CN"/>
          </a:p>
        </p:txBody>
      </p:sp>
      <p:sp>
        <p:nvSpPr>
          <p:cNvPr id="12" name="矩形 11"/>
          <p:cNvSpPr/>
          <p:nvPr/>
        </p:nvSpPr>
        <p:spPr>
          <a:xfrm>
            <a:off x="539552" y="1759656"/>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外部函数</a:t>
            </a:r>
          </a:p>
        </p:txBody>
      </p:sp>
      <p:sp>
        <p:nvSpPr>
          <p:cNvPr id="14" name="Text Box 8"/>
          <p:cNvSpPr txBox="1">
            <a:spLocks noChangeArrowheads="1"/>
          </p:cNvSpPr>
          <p:nvPr/>
        </p:nvSpPr>
        <p:spPr bwMode="auto">
          <a:xfrm>
            <a:off x="539552" y="2472392"/>
            <a:ext cx="8052530" cy="1147558"/>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a:lnSpc>
                <a:spcPct val="150000"/>
              </a:lnSpc>
            </a:pPr>
            <a:r>
              <a:rPr lang="en-US" altLang="zh-CN" sz="2400" dirty="0">
                <a:latin typeface="华文楷体" panose="02010600040101010101" pitchFamily="2" charset="-122"/>
                <a:ea typeface="华文楷体" panose="02010600040101010101" pitchFamily="2" charset="-122"/>
              </a:rPr>
              <a:t>(2) </a:t>
            </a:r>
            <a:r>
              <a:rPr lang="zh-CN" altLang="en-US" sz="2400" dirty="0">
                <a:latin typeface="华文楷体" panose="02010600040101010101" pitchFamily="2" charset="-122"/>
                <a:ea typeface="华文楷体" panose="02010600040101010101" pitchFamily="2" charset="-122"/>
              </a:rPr>
              <a:t>在需要调用此函数的文件中</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用</a:t>
            </a:r>
            <a:r>
              <a:rPr lang="en-US" altLang="zh-CN" sz="2400" dirty="0">
                <a:latin typeface="华文楷体" panose="02010600040101010101" pitchFamily="2" charset="-122"/>
                <a:ea typeface="华文楷体" panose="02010600040101010101" pitchFamily="2" charset="-122"/>
              </a:rPr>
              <a:t>extern</a:t>
            </a:r>
            <a:r>
              <a:rPr lang="zh-CN" altLang="en-US" sz="2400" dirty="0">
                <a:latin typeface="华文楷体" panose="02010600040101010101" pitchFamily="2" charset="-122"/>
                <a:ea typeface="华文楷体" panose="02010600040101010101" pitchFamily="2" charset="-122"/>
              </a:rPr>
              <a:t>对函数作声明，表示该函数是在其他文件中定义的外部函数 </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3" name="矩形 2"/>
          <p:cNvSpPr/>
          <p:nvPr/>
        </p:nvSpPr>
        <p:spPr>
          <a:xfrm>
            <a:off x="611560" y="4260526"/>
            <a:ext cx="7423720" cy="1147558"/>
          </a:xfrm>
          <a:prstGeom prst="rect">
            <a:avLst/>
          </a:prstGeom>
        </p:spPr>
        <p:txBody>
          <a:bodyPr wrap="square">
            <a:spAutoFit/>
          </a:bodyPr>
          <a:lstStyle/>
          <a:p>
            <a:pPr>
              <a:lnSpc>
                <a:spcPct val="150000"/>
              </a:lnSpc>
            </a:pPr>
            <a:r>
              <a:rPr lang="zh-CN" altLang="en-US" sz="2400" dirty="0" smtClean="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例</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：有</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一个字符串</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内有若干个字符</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今输入一个字符</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要求程序将字符串中该字符删去。用外部函数实现</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8103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44</a:t>
            </a:fld>
            <a:endParaRPr lang="en-US" altLang="zh-CN"/>
          </a:p>
        </p:txBody>
      </p:sp>
      <p:sp>
        <p:nvSpPr>
          <p:cNvPr id="12" name="矩形 11"/>
          <p:cNvSpPr/>
          <p:nvPr/>
        </p:nvSpPr>
        <p:spPr>
          <a:xfrm>
            <a:off x="539552" y="1759656"/>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外部函数</a:t>
            </a:r>
          </a:p>
        </p:txBody>
      </p:sp>
      <p:sp>
        <p:nvSpPr>
          <p:cNvPr id="5" name="矩形 4"/>
          <p:cNvSpPr/>
          <p:nvPr/>
        </p:nvSpPr>
        <p:spPr>
          <a:xfrm>
            <a:off x="748680" y="2601542"/>
            <a:ext cx="7279704" cy="4093428"/>
          </a:xfrm>
          <a:prstGeom prst="rect">
            <a:avLst/>
          </a:prstGeom>
        </p:spPr>
        <p:txBody>
          <a:bodyPr wrap="square">
            <a:spAutoFit/>
          </a:bodyPr>
          <a:lstStyle/>
          <a:p>
            <a:r>
              <a:rPr lang="en-US" altLang="zh-CN" sz="2000" b="1" dirty="0" err="1">
                <a:solidFill>
                  <a:srgbClr val="0000FF"/>
                </a:solidFill>
                <a:latin typeface="Times New Roman" panose="02020603050405020304" pitchFamily="18" charset="0"/>
                <a:cs typeface="Times New Roman" panose="02020603050405020304" pitchFamily="18" charset="0"/>
              </a:rPr>
              <a:t>File.c</a:t>
            </a:r>
            <a:r>
              <a:rPr lang="zh-CN" altLang="en-US" sz="2000" b="1" dirty="0">
                <a:solidFill>
                  <a:srgbClr val="0000FF"/>
                </a:solidFill>
                <a:latin typeface="Times New Roman" panose="02020603050405020304" pitchFamily="18" charset="0"/>
                <a:cs typeface="Times New Roman" panose="02020603050405020304" pitchFamily="18" charset="0"/>
              </a:rPr>
              <a:t>（文件１）</a:t>
            </a:r>
          </a:p>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smtClean="0">
                <a:latin typeface="Times New Roman" panose="02020603050405020304" pitchFamily="18" charset="0"/>
                <a:cs typeface="Times New Roman" panose="02020603050405020304" pitchFamily="18" charset="0"/>
              </a:rPr>
              <a:t>main</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extern void </a:t>
            </a:r>
            <a:r>
              <a:rPr lang="en-US" altLang="zh-CN" sz="2000" b="1" dirty="0" err="1">
                <a:latin typeface="Times New Roman" panose="02020603050405020304" pitchFamily="18" charset="0"/>
                <a:cs typeface="Times New Roman" panose="02020603050405020304" pitchFamily="18" charset="0"/>
              </a:rPr>
              <a:t>enter_string</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extern void </a:t>
            </a:r>
            <a:r>
              <a:rPr lang="en-US" altLang="zh-CN" sz="2000" b="1" dirty="0" err="1">
                <a:latin typeface="Times New Roman" panose="02020603050405020304" pitchFamily="18" charset="0"/>
                <a:cs typeface="Times New Roman" panose="02020603050405020304" pitchFamily="18" charset="0"/>
              </a:rPr>
              <a:t>detele_string</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ch</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extern void </a:t>
            </a:r>
            <a:r>
              <a:rPr lang="en-US" altLang="zh-CN" sz="2000" b="1" dirty="0" err="1">
                <a:latin typeface="Times New Roman" panose="02020603050405020304" pitchFamily="18" charset="0"/>
                <a:cs typeface="Times New Roman" panose="02020603050405020304" pitchFamily="18" charset="0"/>
              </a:rPr>
              <a:t>print_string</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a:t>
            </a:r>
          </a:p>
          <a:p>
            <a:r>
              <a:rPr lang="zh-CN" altLang="en-US" sz="2000" b="1" dirty="0" smtClean="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*以上</a:t>
            </a:r>
            <a:r>
              <a:rPr lang="en-US" altLang="zh-CN" sz="2000" b="1" dirty="0">
                <a:solidFill>
                  <a:srgbClr val="0000FF"/>
                </a:solidFill>
                <a:latin typeface="Times New Roman" panose="02020603050405020304" pitchFamily="18" charset="0"/>
                <a:cs typeface="Times New Roman" panose="02020603050405020304" pitchFamily="18" charset="0"/>
              </a:rPr>
              <a:t>3</a:t>
            </a:r>
            <a:r>
              <a:rPr lang="zh-CN" altLang="en-US" sz="2000" b="1" dirty="0">
                <a:solidFill>
                  <a:srgbClr val="0000FF"/>
                </a:solidFill>
                <a:latin typeface="Times New Roman" panose="02020603050405020304" pitchFamily="18" charset="0"/>
                <a:cs typeface="Times New Roman" panose="02020603050405020304" pitchFamily="18" charset="0"/>
              </a:rPr>
              <a:t>行声明在本函数中将要调用的在其他文件中定义的</a:t>
            </a:r>
            <a:r>
              <a:rPr lang="en-US" altLang="zh-CN" sz="2000" b="1" dirty="0">
                <a:solidFill>
                  <a:srgbClr val="0000FF"/>
                </a:solidFill>
                <a:latin typeface="Times New Roman" panose="02020603050405020304" pitchFamily="18" charset="0"/>
                <a:cs typeface="Times New Roman" panose="02020603050405020304" pitchFamily="18" charset="0"/>
              </a:rPr>
              <a:t>3</a:t>
            </a:r>
            <a:r>
              <a:rPr lang="zh-CN" altLang="en-US" sz="2000" b="1" dirty="0">
                <a:solidFill>
                  <a:srgbClr val="0000FF"/>
                </a:solidFill>
                <a:latin typeface="Times New Roman" panose="02020603050405020304" pitchFamily="18" charset="0"/>
                <a:cs typeface="Times New Roman" panose="02020603050405020304" pitchFamily="18" charset="0"/>
              </a:rPr>
              <a:t>个函数*／</a:t>
            </a:r>
          </a:p>
          <a:p>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char </a:t>
            </a:r>
            <a:r>
              <a:rPr lang="en-US" altLang="zh-CN" sz="2000" b="1" dirty="0" smtClean="0">
                <a:latin typeface="Times New Roman" panose="02020603050405020304" pitchFamily="18" charset="0"/>
                <a:cs typeface="Times New Roman" panose="02020603050405020304" pitchFamily="18" charset="0"/>
              </a:rPr>
              <a:t>c; </a:t>
            </a:r>
            <a:r>
              <a:rPr lang="en-US" altLang="zh-CN" sz="2000" b="1" dirty="0" err="1" smtClean="0">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[80];</a:t>
            </a:r>
          </a:p>
          <a:p>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enter_string</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scanf</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c",&amp;c</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detele_string</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str,c</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print_string</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84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45</a:t>
            </a:fld>
            <a:endParaRPr lang="en-US" altLang="zh-CN"/>
          </a:p>
        </p:txBody>
      </p:sp>
      <p:sp>
        <p:nvSpPr>
          <p:cNvPr id="12" name="矩形 11"/>
          <p:cNvSpPr/>
          <p:nvPr/>
        </p:nvSpPr>
        <p:spPr>
          <a:xfrm>
            <a:off x="539552" y="1759656"/>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外部函数</a:t>
            </a:r>
          </a:p>
        </p:txBody>
      </p:sp>
      <p:sp>
        <p:nvSpPr>
          <p:cNvPr id="5" name="矩形 4"/>
          <p:cNvSpPr/>
          <p:nvPr/>
        </p:nvSpPr>
        <p:spPr>
          <a:xfrm>
            <a:off x="611560" y="2545560"/>
            <a:ext cx="8719864" cy="4401205"/>
          </a:xfrm>
          <a:prstGeom prst="rect">
            <a:avLst/>
          </a:prstGeom>
        </p:spPr>
        <p:txBody>
          <a:bodyPr wrap="square">
            <a:spAutoFit/>
          </a:bodyPr>
          <a:lstStyle/>
          <a:p>
            <a:r>
              <a:rPr lang="en-US" altLang="zh-CN" sz="2000" b="1" dirty="0" smtClean="0">
                <a:solidFill>
                  <a:srgbClr val="0000FF"/>
                </a:solidFill>
                <a:latin typeface="Times New Roman" panose="02020603050405020304" pitchFamily="18" charset="0"/>
                <a:cs typeface="Times New Roman" panose="02020603050405020304" pitchFamily="18" charset="0"/>
              </a:rPr>
              <a:t>file2.</a:t>
            </a:r>
            <a:r>
              <a:rPr lang="zh-CN" altLang="en-US" sz="2000" b="1" dirty="0" smtClean="0">
                <a:solidFill>
                  <a:srgbClr val="0000FF"/>
                </a:solidFill>
                <a:latin typeface="Times New Roman" panose="02020603050405020304" pitchFamily="18" charset="0"/>
                <a:cs typeface="Times New Roman" panose="02020603050405020304" pitchFamily="18" charset="0"/>
              </a:rPr>
              <a:t>ｃ</a:t>
            </a:r>
            <a:r>
              <a:rPr lang="zh-CN" altLang="en-US" sz="2000" b="1" dirty="0">
                <a:solidFill>
                  <a:srgbClr val="0000FF"/>
                </a:solidFill>
                <a:latin typeface="Times New Roman" panose="02020603050405020304" pitchFamily="18" charset="0"/>
                <a:cs typeface="Times New Roman" panose="02020603050405020304" pitchFamily="18" charset="0"/>
              </a:rPr>
              <a:t>（文件２）</a:t>
            </a:r>
          </a:p>
          <a:p>
            <a:r>
              <a:rPr lang="en-US" altLang="zh-CN" sz="2000" b="1" dirty="0" smtClean="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a:latin typeface="Times New Roman" panose="02020603050405020304" pitchFamily="18" charset="0"/>
                <a:cs typeface="Times New Roman" panose="02020603050405020304" pitchFamily="18" charset="0"/>
              </a:rPr>
              <a:t>void </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enter_string</a:t>
            </a:r>
            <a:r>
              <a:rPr lang="en-US" altLang="zh-CN" sz="2000" b="1" dirty="0" smtClean="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[80])  </a:t>
            </a:r>
            <a:r>
              <a:rPr lang="zh-CN" altLang="en-US" sz="2000" b="1" dirty="0">
                <a:solidFill>
                  <a:srgbClr val="0000FF"/>
                </a:solidFill>
                <a:latin typeface="Times New Roman" panose="02020603050405020304" pitchFamily="18" charset="0"/>
                <a:cs typeface="Times New Roman" panose="02020603050405020304" pitchFamily="18" charset="0"/>
              </a:rPr>
              <a:t>／* 定义外部</a:t>
            </a:r>
            <a:r>
              <a:rPr lang="zh-CN" altLang="en-US" sz="2000" b="1" dirty="0" smtClean="0">
                <a:solidFill>
                  <a:srgbClr val="0000FF"/>
                </a:solidFill>
                <a:latin typeface="Times New Roman" panose="02020603050405020304" pitchFamily="18" charset="0"/>
                <a:cs typeface="Times New Roman" panose="02020603050405020304" pitchFamily="18" charset="0"/>
              </a:rPr>
              <a:t>函数 </a:t>
            </a:r>
            <a:r>
              <a:rPr lang="en-US" altLang="zh-CN" sz="2000" b="1" dirty="0" smtClean="0">
                <a:solidFill>
                  <a:srgbClr val="0000FF"/>
                </a:solidFill>
                <a:latin typeface="Times New Roman" panose="02020603050405020304" pitchFamily="18" charset="0"/>
                <a:cs typeface="Times New Roman" panose="02020603050405020304" pitchFamily="18" charset="0"/>
              </a:rPr>
              <a:t>enter-string</a:t>
            </a:r>
            <a:r>
              <a:rPr lang="en-US" altLang="zh-CN" sz="2000" b="1" dirty="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a:t>
            </a:r>
          </a:p>
          <a:p>
            <a:r>
              <a:rPr lang="en-US" altLang="zh-CN" sz="2000" b="1" dirty="0" smtClean="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gets(</a:t>
            </a:r>
            <a:r>
              <a:rPr lang="en-US" altLang="zh-CN" sz="2000" b="1" dirty="0" err="1" smtClean="0">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 </a:t>
            </a:r>
            <a:r>
              <a:rPr lang="zh-CN" altLang="en-US" sz="2000" b="1" dirty="0" smtClean="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*向字符数组输入字符串*／</a:t>
            </a:r>
          </a:p>
          <a:p>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p>
          <a:p>
            <a:r>
              <a:rPr lang="en-US" altLang="zh-CN" sz="2000" b="1" dirty="0">
                <a:solidFill>
                  <a:srgbClr val="0000FF"/>
                </a:solidFill>
                <a:latin typeface="Times New Roman" panose="02020603050405020304" pitchFamily="18" charset="0"/>
                <a:cs typeface="Times New Roman" panose="02020603050405020304" pitchFamily="18" charset="0"/>
              </a:rPr>
              <a:t>file</a:t>
            </a:r>
            <a:r>
              <a:rPr lang="zh-CN" altLang="en-US" sz="2000" b="1" dirty="0" smtClean="0">
                <a:solidFill>
                  <a:srgbClr val="0000FF"/>
                </a:solidFill>
                <a:latin typeface="Times New Roman" panose="02020603050405020304" pitchFamily="18" charset="0"/>
                <a:cs typeface="Times New Roman" panose="02020603050405020304" pitchFamily="18" charset="0"/>
              </a:rPr>
              <a:t>３</a:t>
            </a:r>
            <a:r>
              <a:rPr lang="en-US" altLang="zh-CN" sz="2000" b="1" dirty="0" smtClean="0">
                <a:solidFill>
                  <a:srgbClr val="0000FF"/>
                </a:solidFill>
                <a:latin typeface="Times New Roman" panose="02020603050405020304" pitchFamily="18" charset="0"/>
                <a:cs typeface="Times New Roman" panose="02020603050405020304" pitchFamily="18" charset="0"/>
              </a:rPr>
              <a:t>.</a:t>
            </a:r>
            <a:r>
              <a:rPr lang="zh-CN" altLang="en-US" sz="2000" b="1" dirty="0" smtClean="0">
                <a:solidFill>
                  <a:srgbClr val="0000FF"/>
                </a:solidFill>
                <a:latin typeface="Times New Roman" panose="02020603050405020304" pitchFamily="18" charset="0"/>
                <a:cs typeface="Times New Roman" panose="02020603050405020304" pitchFamily="18" charset="0"/>
              </a:rPr>
              <a:t>ｃ</a:t>
            </a:r>
            <a:r>
              <a:rPr lang="zh-CN" altLang="en-US" sz="2000" b="1" dirty="0">
                <a:solidFill>
                  <a:srgbClr val="0000FF"/>
                </a:solidFill>
                <a:latin typeface="Times New Roman" panose="02020603050405020304" pitchFamily="18" charset="0"/>
                <a:cs typeface="Times New Roman" panose="02020603050405020304" pitchFamily="18" charset="0"/>
              </a:rPr>
              <a:t>（文件３）</a:t>
            </a:r>
          </a:p>
          <a:p>
            <a:r>
              <a:rPr lang="en-US" altLang="zh-CN" sz="2000" b="1" dirty="0">
                <a:latin typeface="Times New Roman" panose="02020603050405020304" pitchFamily="18" charset="0"/>
                <a:cs typeface="Times New Roman" panose="02020603050405020304" pitchFamily="18" charset="0"/>
              </a:rPr>
              <a:t>void </a:t>
            </a:r>
            <a:r>
              <a:rPr lang="en-US" altLang="zh-CN" sz="2000" b="1" dirty="0" err="1">
                <a:latin typeface="Times New Roman" panose="02020603050405020304" pitchFamily="18" charset="0"/>
                <a:cs typeface="Times New Roman" panose="02020603050405020304" pitchFamily="18" charset="0"/>
              </a:rPr>
              <a:t>delete_string</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ch</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 </a:t>
            </a:r>
            <a:r>
              <a:rPr lang="zh-CN" altLang="en-US" sz="2000" b="1" dirty="0">
                <a:solidFill>
                  <a:srgbClr val="0000FF"/>
                </a:solidFill>
                <a:latin typeface="Times New Roman" panose="02020603050405020304" pitchFamily="18" charset="0"/>
                <a:cs typeface="Times New Roman" panose="02020603050405020304" pitchFamily="18" charset="0"/>
              </a:rPr>
              <a:t>／*定义外部</a:t>
            </a:r>
            <a:r>
              <a:rPr lang="zh-CN" altLang="en-US" sz="2000" b="1" dirty="0" smtClean="0">
                <a:solidFill>
                  <a:srgbClr val="0000FF"/>
                </a:solidFill>
                <a:latin typeface="Times New Roman" panose="02020603050405020304" pitchFamily="18" charset="0"/>
                <a:cs typeface="Times New Roman" panose="02020603050405020304" pitchFamily="18" charset="0"/>
              </a:rPr>
              <a:t>函数 </a:t>
            </a:r>
            <a:r>
              <a:rPr lang="en-US" altLang="zh-CN" sz="2000" b="1" dirty="0" err="1" smtClean="0">
                <a:solidFill>
                  <a:srgbClr val="0000FF"/>
                </a:solidFill>
                <a:latin typeface="Times New Roman" panose="02020603050405020304" pitchFamily="18" charset="0"/>
                <a:cs typeface="Times New Roman" panose="02020603050405020304" pitchFamily="18" charset="0"/>
              </a:rPr>
              <a:t>delete_string</a:t>
            </a:r>
            <a:r>
              <a:rPr lang="en-US" altLang="zh-CN" sz="2000" b="1" dirty="0" smtClean="0">
                <a:solidFill>
                  <a:srgbClr val="0000FF"/>
                </a:solidFill>
                <a:latin typeface="Times New Roman" panose="02020603050405020304" pitchFamily="18" charset="0"/>
                <a:cs typeface="Times New Roman" panose="02020603050405020304" pitchFamily="18" charset="0"/>
              </a:rPr>
              <a:t> </a:t>
            </a:r>
            <a:r>
              <a:rPr lang="en-US" altLang="zh-CN" sz="2000" b="1" dirty="0">
                <a:solidFill>
                  <a:srgbClr val="0000FF"/>
                </a:solidFill>
                <a:latin typeface="Times New Roman" panose="02020603050405020304" pitchFamily="18" charset="0"/>
                <a:cs typeface="Times New Roman" panose="02020603050405020304" pitchFamily="18" charset="0"/>
              </a:rPr>
              <a:t>*</a:t>
            </a:r>
            <a:r>
              <a:rPr lang="zh-CN" altLang="en-US" sz="2000" b="1" dirty="0">
                <a:solidFill>
                  <a:srgbClr val="0000FF"/>
                </a:solidFill>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i,j</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for</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i</a:t>
            </a:r>
            <a:r>
              <a:rPr lang="en-US" altLang="zh-CN" sz="2000" b="1" dirty="0" smtClean="0">
                <a:latin typeface="Times New Roman" panose="02020603050405020304" pitchFamily="18" charset="0"/>
                <a:cs typeface="Times New Roman" panose="02020603050405020304" pitchFamily="18" charset="0"/>
              </a:rPr>
              <a:t>=j=0; </a:t>
            </a:r>
            <a:r>
              <a:rPr lang="en-US" altLang="zh-CN" sz="2000" b="1" dirty="0" err="1" smtClean="0">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]!='\0</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if(</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ch</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j</a:t>
            </a:r>
            <a:r>
              <a:rPr lang="en-US" altLang="zh-CN" sz="2000" b="1" dirty="0" err="1">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p>
          <a:p>
            <a:r>
              <a:rPr lang="en-US" altLang="zh-CN" sz="2000" b="1" dirty="0" smtClean="0">
                <a:latin typeface="Times New Roman" panose="02020603050405020304" pitchFamily="18" charset="0"/>
                <a:cs typeface="Times New Roman" panose="02020603050405020304" pitchFamily="18" charset="0"/>
              </a:rPr>
              <a:t>  </a:t>
            </a:r>
            <a:r>
              <a:rPr lang="en-US" altLang="zh-CN" sz="2000" b="1" dirty="0" err="1" smtClean="0">
                <a:latin typeface="Times New Roman" panose="02020603050405020304" pitchFamily="18" charset="0"/>
                <a:cs typeface="Times New Roman" panose="02020603050405020304" pitchFamily="18" charset="0"/>
              </a:rPr>
              <a:t>str</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]='\0';</a:t>
            </a:r>
          </a:p>
          <a:p>
            <a:r>
              <a:rPr lang="en-US" altLang="zh-CN" sz="2000" b="1" dirty="0" smtClean="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10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46</a:t>
            </a:fld>
            <a:endParaRPr lang="en-US" altLang="zh-CN"/>
          </a:p>
        </p:txBody>
      </p:sp>
      <p:sp>
        <p:nvSpPr>
          <p:cNvPr id="12" name="矩形 11"/>
          <p:cNvSpPr/>
          <p:nvPr/>
        </p:nvSpPr>
        <p:spPr>
          <a:xfrm>
            <a:off x="539552" y="1759656"/>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外部函数</a:t>
            </a:r>
          </a:p>
        </p:txBody>
      </p:sp>
      <p:sp>
        <p:nvSpPr>
          <p:cNvPr id="5" name="矩形 4"/>
          <p:cNvSpPr/>
          <p:nvPr/>
        </p:nvSpPr>
        <p:spPr>
          <a:xfrm>
            <a:off x="611560" y="2545560"/>
            <a:ext cx="8719864" cy="1938992"/>
          </a:xfrm>
          <a:prstGeom prst="rect">
            <a:avLst/>
          </a:prstGeom>
        </p:spPr>
        <p:txBody>
          <a:bodyPr wrap="square">
            <a:spAutoFit/>
          </a:bodyPr>
          <a:lstStyle/>
          <a:p>
            <a:r>
              <a:rPr lang="en-US" altLang="zh-CN" sz="2000" b="1" dirty="0" smtClean="0">
                <a:solidFill>
                  <a:srgbClr val="0000FF"/>
                </a:solidFill>
                <a:latin typeface="Times New Roman" panose="02020603050405020304" pitchFamily="18" charset="0"/>
                <a:cs typeface="Times New Roman" panose="02020603050405020304" pitchFamily="18" charset="0"/>
              </a:rPr>
              <a:t>file4.</a:t>
            </a:r>
            <a:r>
              <a:rPr lang="zh-CN" altLang="en-US" sz="2000" b="1" dirty="0" smtClean="0">
                <a:solidFill>
                  <a:srgbClr val="0000FF"/>
                </a:solidFill>
                <a:latin typeface="Times New Roman" panose="02020603050405020304" pitchFamily="18" charset="0"/>
                <a:cs typeface="Times New Roman" panose="02020603050405020304" pitchFamily="18" charset="0"/>
              </a:rPr>
              <a:t>ｃ</a:t>
            </a:r>
            <a:r>
              <a:rPr lang="zh-CN" altLang="en-US" sz="2000" b="1" dirty="0">
                <a:solidFill>
                  <a:srgbClr val="0000FF"/>
                </a:solidFill>
                <a:latin typeface="Times New Roman" panose="02020603050405020304" pitchFamily="18" charset="0"/>
                <a:cs typeface="Times New Roman" panose="02020603050405020304" pitchFamily="18" charset="0"/>
              </a:rPr>
              <a:t>（</a:t>
            </a:r>
            <a:r>
              <a:rPr lang="zh-CN" altLang="en-US" sz="2000" b="1" dirty="0" smtClean="0">
                <a:solidFill>
                  <a:srgbClr val="0000FF"/>
                </a:solidFill>
                <a:latin typeface="Times New Roman" panose="02020603050405020304" pitchFamily="18" charset="0"/>
                <a:cs typeface="Times New Roman" panose="02020603050405020304" pitchFamily="18" charset="0"/>
              </a:rPr>
              <a:t>文件</a:t>
            </a:r>
            <a:r>
              <a:rPr lang="en-US" altLang="zh-CN" sz="2000" b="1" dirty="0" smtClean="0">
                <a:solidFill>
                  <a:srgbClr val="0000FF"/>
                </a:solidFill>
                <a:latin typeface="Times New Roman" panose="02020603050405020304" pitchFamily="18" charset="0"/>
                <a:cs typeface="Times New Roman" panose="02020603050405020304" pitchFamily="18" charset="0"/>
              </a:rPr>
              <a:t>4</a:t>
            </a:r>
            <a:r>
              <a:rPr lang="zh-CN" altLang="en-US" sz="2000" b="1" dirty="0" smtClean="0">
                <a:solidFill>
                  <a:srgbClr val="0000FF"/>
                </a:solidFill>
                <a:latin typeface="Times New Roman" panose="02020603050405020304" pitchFamily="18" charset="0"/>
                <a:cs typeface="Times New Roman" panose="02020603050405020304" pitchFamily="18" charset="0"/>
              </a:rPr>
              <a:t>）</a:t>
            </a:r>
            <a:endParaRPr lang="zh-CN" altLang="en-US" sz="2000" b="1" dirty="0">
              <a:solidFill>
                <a:srgbClr val="0000FF"/>
              </a:solidFill>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#include &lt;</a:t>
            </a:r>
            <a:r>
              <a:rPr lang="en-US" altLang="zh-CN" sz="2000" b="1" dirty="0" err="1">
                <a:latin typeface="Times New Roman" panose="02020603050405020304" pitchFamily="18" charset="0"/>
                <a:cs typeface="Times New Roman" panose="02020603050405020304" pitchFamily="18" charset="0"/>
              </a:rPr>
              <a:t>stdio.h</a:t>
            </a:r>
            <a:r>
              <a:rPr lang="en-US" altLang="zh-CN" sz="2000" b="1" dirty="0">
                <a:latin typeface="Times New Roman" panose="02020603050405020304" pitchFamily="18" charset="0"/>
                <a:cs typeface="Times New Roman" panose="02020603050405020304" pitchFamily="18" charset="0"/>
              </a:rPr>
              <a:t>&gt;</a:t>
            </a:r>
          </a:p>
          <a:p>
            <a:r>
              <a:rPr lang="en-US" altLang="zh-CN" sz="2000" b="1" dirty="0">
                <a:latin typeface="Times New Roman" panose="02020603050405020304" pitchFamily="18" charset="0"/>
                <a:cs typeface="Times New Roman" panose="02020603050405020304" pitchFamily="18" charset="0"/>
              </a:rPr>
              <a:t>void </a:t>
            </a:r>
            <a:r>
              <a:rPr lang="en-US" altLang="zh-CN" sz="2000" b="1" dirty="0" err="1">
                <a:latin typeface="Times New Roman" panose="02020603050405020304" pitchFamily="18" charset="0"/>
                <a:cs typeface="Times New Roman" panose="02020603050405020304" pitchFamily="18" charset="0"/>
              </a:rPr>
              <a:t>print_string</a:t>
            </a:r>
            <a:r>
              <a:rPr lang="en-US" altLang="zh-CN" sz="2000" b="1" dirty="0">
                <a:latin typeface="Times New Roman" panose="02020603050405020304" pitchFamily="18" charset="0"/>
                <a:cs typeface="Times New Roman" panose="02020603050405020304" pitchFamily="18" charset="0"/>
              </a:rPr>
              <a:t>(char </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("%s\n",</a:t>
            </a:r>
            <a:r>
              <a:rPr lang="en-US" altLang="zh-CN" sz="2000" b="1" dirty="0" err="1">
                <a:latin typeface="Times New Roman" panose="02020603050405020304" pitchFamily="18" charset="0"/>
                <a:cs typeface="Times New Roman" panose="02020603050405020304" pitchFamily="18" charset="0"/>
              </a:rPr>
              <a:t>str</a:t>
            </a:r>
            <a:r>
              <a:rPr lang="en-US" altLang="zh-CN" sz="2000" b="1" dirty="0">
                <a:latin typeface="Times New Roman" panose="02020603050405020304" pitchFamily="18" charset="0"/>
                <a:cs typeface="Times New Roman" panose="02020603050405020304" pitchFamily="18" charset="0"/>
              </a:rPr>
              <a:t>);</a:t>
            </a:r>
          </a:p>
          <a:p>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　 </a:t>
            </a:r>
            <a:endParaRPr lang="zh-CN" altLang="en-US" sz="2000" b="1" dirty="0">
              <a:latin typeface="Times New Roman" panose="02020603050405020304" pitchFamily="18" charset="0"/>
              <a:cs typeface="Times New Roman" panose="02020603050405020304" pitchFamily="18" charset="0"/>
            </a:endParaRPr>
          </a:p>
        </p:txBody>
      </p:sp>
      <p:sp>
        <p:nvSpPr>
          <p:cNvPr id="8" name="Text Box 5"/>
          <p:cNvSpPr txBox="1">
            <a:spLocks noChangeArrowheads="1"/>
          </p:cNvSpPr>
          <p:nvPr/>
        </p:nvSpPr>
        <p:spPr bwMode="auto">
          <a:xfrm>
            <a:off x="785725" y="4617183"/>
            <a:ext cx="5328592" cy="1754326"/>
          </a:xfrm>
          <a:prstGeom prst="rect">
            <a:avLst/>
          </a:prstGeom>
          <a:solidFill>
            <a:schemeClr val="accent5">
              <a:lumMod val="90000"/>
            </a:schemeClr>
          </a:solidFill>
          <a:ln>
            <a:solidFill>
              <a:srgbClr val="C00000"/>
            </a:solidFill>
          </a:ln>
          <a:effectLst/>
        </p:spPr>
        <p:txBody>
          <a:bodyPr wrap="square">
            <a:spAutoFit/>
          </a:bodyPr>
          <a:lstStyle/>
          <a:p>
            <a:pPr algn="l" eaLnBrk="1" hangingPunct="1">
              <a:lnSpc>
                <a:spcPct val="150000"/>
              </a:lnSpc>
              <a:spcBef>
                <a:spcPct val="0"/>
              </a:spcBef>
            </a:pPr>
            <a:r>
              <a:rPr kumimoji="0" lang="zh-CN" altLang="en-US" b="1" u="sng" dirty="0">
                <a:latin typeface="Times New Roman" panose="02020603050405020304" pitchFamily="18" charset="0"/>
                <a:ea typeface="华文楷体" panose="02010600040101010101" pitchFamily="2" charset="-122"/>
                <a:cs typeface="Times New Roman" panose="02020603050405020304" pitchFamily="18" charset="0"/>
              </a:rPr>
              <a:t>运行情况如下：</a:t>
            </a:r>
          </a:p>
          <a:p>
            <a:pPr algn="l" eaLnBrk="1" hangingPunct="1">
              <a:lnSpc>
                <a:spcPct val="150000"/>
              </a:lnSpc>
              <a:spcBef>
                <a:spcPct val="0"/>
              </a:spcBef>
            </a:pPr>
            <a:r>
              <a:rPr kumimoji="0" lang="zh-CN" altLang="en-US" b="1" dirty="0">
                <a:latin typeface="Times New Roman" panose="02020603050405020304" pitchFamily="18" charset="0"/>
                <a:ea typeface="华文楷体" panose="02010600040101010101" pitchFamily="2" charset="-122"/>
                <a:cs typeface="Times New Roman" panose="02020603050405020304" pitchFamily="18" charset="0"/>
              </a:rPr>
              <a:t>ａｂｃｄｅｆｇｃ↙         </a:t>
            </a:r>
            <a:r>
              <a:rPr kumimoji="0" lang="en-US" altLang="zh-CN" b="1" dirty="0">
                <a:latin typeface="Times New Roman" panose="02020603050405020304" pitchFamily="18" charset="0"/>
                <a:ea typeface="华文楷体" panose="02010600040101010101" pitchFamily="2" charset="-122"/>
                <a:cs typeface="Times New Roman" panose="02020603050405020304" pitchFamily="18" charset="0"/>
              </a:rPr>
              <a:t>(</a:t>
            </a:r>
            <a:r>
              <a:rPr kumimoji="0" lang="zh-CN" altLang="en-US" b="1" dirty="0">
                <a:latin typeface="Times New Roman" panose="02020603050405020304" pitchFamily="18" charset="0"/>
                <a:ea typeface="华文楷体" panose="02010600040101010101" pitchFamily="2" charset="-122"/>
                <a:cs typeface="Times New Roman" panose="02020603050405020304" pitchFamily="18" charset="0"/>
              </a:rPr>
              <a:t>输入ｓｔｒ）</a:t>
            </a:r>
          </a:p>
          <a:p>
            <a:pPr algn="l" eaLnBrk="1" hangingPunct="1">
              <a:lnSpc>
                <a:spcPct val="150000"/>
              </a:lnSpc>
              <a:spcBef>
                <a:spcPct val="0"/>
              </a:spcBef>
            </a:pPr>
            <a:r>
              <a:rPr kumimoji="0" lang="zh-CN" altLang="en-US" b="1" dirty="0">
                <a:latin typeface="Times New Roman" panose="02020603050405020304" pitchFamily="18" charset="0"/>
                <a:ea typeface="华文楷体" panose="02010600040101010101" pitchFamily="2" charset="-122"/>
                <a:cs typeface="Times New Roman" panose="02020603050405020304" pitchFamily="18" charset="0"/>
              </a:rPr>
              <a:t>　　ｃ↙                    （输入要删去的字符）</a:t>
            </a:r>
          </a:p>
          <a:p>
            <a:pPr algn="l" eaLnBrk="1" hangingPunct="1">
              <a:lnSpc>
                <a:spcPct val="150000"/>
              </a:lnSpc>
              <a:spcBef>
                <a:spcPct val="0"/>
              </a:spcBef>
            </a:pPr>
            <a:r>
              <a:rPr kumimoji="0" lang="zh-CN" altLang="en-US" b="1" dirty="0">
                <a:latin typeface="Times New Roman" panose="02020603050405020304" pitchFamily="18" charset="0"/>
                <a:ea typeface="华文楷体" panose="02010600040101010101" pitchFamily="2" charset="-122"/>
                <a:cs typeface="Times New Roman" panose="02020603050405020304" pitchFamily="18" charset="0"/>
              </a:rPr>
              <a:t>ａｂｄｅｆｇ  （输出已删去指定字符的字符串）</a:t>
            </a:r>
          </a:p>
        </p:txBody>
      </p:sp>
    </p:spTree>
    <p:extLst>
      <p:ext uri="{BB962C8B-B14F-4D97-AF65-F5344CB8AC3E}">
        <p14:creationId xmlns:p14="http://schemas.microsoft.com/office/powerpoint/2010/main" val="2925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函数</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377" y="1323"/>
              <a:ext cx="1473"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1881" y="1887"/>
              <a:ext cx="26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045" y="2461"/>
              <a:ext cx="22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45" y="1885"/>
              <a:ext cx="17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47</a:t>
            </a:fld>
            <a:endParaRPr lang="en-US" altLang="zh-CN"/>
          </a:p>
        </p:txBody>
      </p:sp>
      <p:grpSp>
        <p:nvGrpSpPr>
          <p:cNvPr id="53" name="Group 215"/>
          <p:cNvGrpSpPr>
            <a:grpSpLocks/>
          </p:cNvGrpSpPr>
          <p:nvPr/>
        </p:nvGrpSpPr>
        <p:grpSpPr bwMode="auto">
          <a:xfrm>
            <a:off x="1835150" y="5580241"/>
            <a:ext cx="5410200" cy="665163"/>
            <a:chOff x="1152" y="2413"/>
            <a:chExt cx="3408" cy="419"/>
          </a:xfrm>
        </p:grpSpPr>
        <p:grpSp>
          <p:nvGrpSpPr>
            <p:cNvPr id="54" name="Group 216"/>
            <p:cNvGrpSpPr>
              <a:grpSpLocks/>
            </p:cNvGrpSpPr>
            <p:nvPr/>
          </p:nvGrpSpPr>
          <p:grpSpPr bwMode="auto">
            <a:xfrm>
              <a:off x="1152" y="2413"/>
              <a:ext cx="480" cy="419"/>
              <a:chOff x="1110" y="2656"/>
              <a:chExt cx="1549" cy="1351"/>
            </a:xfrm>
          </p:grpSpPr>
          <p:sp>
            <p:nvSpPr>
              <p:cNvPr id="58"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9"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60"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55"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6" name="Text Box 221"/>
            <p:cNvSpPr txBox="1">
              <a:spLocks noChangeArrowheads="1"/>
            </p:cNvSpPr>
            <p:nvPr/>
          </p:nvSpPr>
          <p:spPr bwMode="auto">
            <a:xfrm>
              <a:off x="2350" y="2447"/>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函数的递归</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57"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5</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403141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48</a:t>
            </a:fld>
            <a:endParaRPr lang="en-US" altLang="zh-CN"/>
          </a:p>
        </p:txBody>
      </p:sp>
      <p:sp>
        <p:nvSpPr>
          <p:cNvPr id="11" name="Text Box 8"/>
          <p:cNvSpPr txBox="1">
            <a:spLocks noChangeArrowheads="1"/>
          </p:cNvSpPr>
          <p:nvPr/>
        </p:nvSpPr>
        <p:spPr bwMode="auto">
          <a:xfrm>
            <a:off x="451489" y="2314470"/>
            <a:ext cx="8052530" cy="2862322"/>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a:lnSpc>
                <a:spcPct val="150000"/>
              </a:lnSpc>
            </a:pPr>
            <a:r>
              <a:rPr lang="en-US" altLang="zh-CN" sz="2400" dirty="0" smtClean="0">
                <a:latin typeface="华文楷体" panose="02010600040101010101" pitchFamily="2" charset="-122"/>
                <a:ea typeface="华文楷体" panose="02010600040101010101" pitchFamily="2" charset="-122"/>
              </a:rPr>
              <a:t>       C</a:t>
            </a:r>
            <a:r>
              <a:rPr lang="zh-CN" altLang="en-US" sz="2400" dirty="0">
                <a:latin typeface="华文楷体" panose="02010600040101010101" pitchFamily="2" charset="-122"/>
                <a:ea typeface="华文楷体" panose="02010600040101010101" pitchFamily="2" charset="-122"/>
              </a:rPr>
              <a:t>语言中不允许作嵌套的函数定义。因此各函数之间是平行的，不存在上一级函数和下一级函数的问题。但是</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语言允许在一个函数的定义中出现对另一个函数的调用。这样就出现了函数的嵌套调用。即在被调函数中又调用其它函数。这与其它语言的子程序嵌套的情形是类似的</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1087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49</a:t>
            </a:fld>
            <a:endParaRPr lang="en-US" altLang="zh-CN"/>
          </a:p>
        </p:txBody>
      </p:sp>
      <p:pic>
        <p:nvPicPr>
          <p:cNvPr id="9" name="Picture 10" descr="h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5656" y="2204864"/>
            <a:ext cx="5976937" cy="35226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8" name="Text Box 8"/>
          <p:cNvSpPr txBox="1">
            <a:spLocks noChangeArrowheads="1"/>
          </p:cNvSpPr>
          <p:nvPr/>
        </p:nvSpPr>
        <p:spPr bwMode="auto">
          <a:xfrm>
            <a:off x="451489" y="2314470"/>
            <a:ext cx="8052530" cy="2862322"/>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       上图</a:t>
            </a:r>
            <a:r>
              <a:rPr lang="zh-CN" altLang="en-US" sz="2400" dirty="0">
                <a:latin typeface="华文楷体" panose="02010600040101010101" pitchFamily="2" charset="-122"/>
                <a:ea typeface="华文楷体" panose="02010600040101010101" pitchFamily="2" charset="-122"/>
              </a:rPr>
              <a:t>表示了两层嵌套的情形。其执行过程是：执行</a:t>
            </a:r>
            <a:r>
              <a:rPr lang="en-US" altLang="zh-CN" sz="2400" dirty="0">
                <a:latin typeface="华文楷体" panose="02010600040101010101" pitchFamily="2" charset="-122"/>
                <a:ea typeface="华文楷体" panose="02010600040101010101" pitchFamily="2" charset="-122"/>
              </a:rPr>
              <a:t>main</a:t>
            </a:r>
            <a:r>
              <a:rPr lang="zh-CN" altLang="en-US" sz="2400" dirty="0">
                <a:latin typeface="华文楷体" panose="02010600040101010101" pitchFamily="2" charset="-122"/>
                <a:ea typeface="华文楷体" panose="02010600040101010101" pitchFamily="2" charset="-122"/>
              </a:rPr>
              <a:t>函数中调用</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函数的语句时，即转去执行</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函数，在</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函数中调用</a:t>
            </a:r>
            <a:r>
              <a:rPr lang="en-US" altLang="zh-CN" sz="2400" dirty="0">
                <a:latin typeface="华文楷体" panose="02010600040101010101" pitchFamily="2" charset="-122"/>
                <a:ea typeface="华文楷体" panose="02010600040101010101" pitchFamily="2" charset="-122"/>
              </a:rPr>
              <a:t>b </a:t>
            </a:r>
            <a:r>
              <a:rPr lang="zh-CN" altLang="en-US" sz="2400" dirty="0">
                <a:latin typeface="华文楷体" panose="02010600040101010101" pitchFamily="2" charset="-122"/>
                <a:ea typeface="华文楷体" panose="02010600040101010101" pitchFamily="2" charset="-122"/>
              </a:rPr>
              <a:t>函数时，又转去执行</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函数，</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函数执行完毕返回</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函数的断点继续执行，</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函数执行完毕返回</a:t>
            </a:r>
            <a:r>
              <a:rPr lang="en-US" altLang="zh-CN" sz="2400" dirty="0">
                <a:latin typeface="华文楷体" panose="02010600040101010101" pitchFamily="2" charset="-122"/>
                <a:ea typeface="华文楷体" panose="02010600040101010101" pitchFamily="2" charset="-122"/>
              </a:rPr>
              <a:t>main</a:t>
            </a:r>
            <a:r>
              <a:rPr lang="zh-CN" altLang="en-US" sz="2400" dirty="0">
                <a:latin typeface="华文楷体" panose="02010600040101010101" pitchFamily="2" charset="-122"/>
                <a:ea typeface="华文楷体" panose="02010600040101010101" pitchFamily="2" charset="-122"/>
              </a:rPr>
              <a:t>函数的断点继续执行。</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1475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说明：</a:t>
            </a:r>
            <a:endParaRPr lang="zh-CN" altLang="en-US" sz="2800" b="1" dirty="0">
              <a:latin typeface="华文楷体" panose="02010600040101010101" pitchFamily="2" charset="-122"/>
              <a:ea typeface="华文楷体" panose="02010600040101010101" pitchFamily="2" charset="-122"/>
            </a:endParaRPr>
          </a:p>
        </p:txBody>
      </p:sp>
      <p:sp>
        <p:nvSpPr>
          <p:cNvPr id="9" name="Text Box 4"/>
          <p:cNvSpPr txBox="1">
            <a:spLocks noChangeArrowheads="1"/>
          </p:cNvSpPr>
          <p:nvPr/>
        </p:nvSpPr>
        <p:spPr bwMode="auto">
          <a:xfrm>
            <a:off x="498863" y="3105905"/>
            <a:ext cx="7889562" cy="3323987"/>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FontTx/>
              <a:buAutoNum type="arabicParenBoth"/>
            </a:pPr>
            <a:r>
              <a:rPr kumimoji="0" lang="zh-CN" altLang="en-US" sz="2800" dirty="0">
                <a:latin typeface="华文楷体" panose="02010600040101010101" pitchFamily="2" charset="-122"/>
                <a:ea typeface="华文楷体" panose="02010600040101010101" pitchFamily="2" charset="-122"/>
              </a:rPr>
              <a:t>主函数中定义的变量只在主函数中有效</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而不因为在主函数中定义而在整个文件或程序中有效。主函数也不能使用其他函数中定义的变量</a:t>
            </a:r>
            <a:r>
              <a:rPr kumimoji="0" lang="zh-CN" altLang="en-US" sz="2800" dirty="0" smtClean="0">
                <a:latin typeface="华文楷体" panose="02010600040101010101" pitchFamily="2" charset="-122"/>
                <a:ea typeface="华文楷体" panose="02010600040101010101" pitchFamily="2" charset="-122"/>
              </a:rPr>
              <a:t>。</a:t>
            </a:r>
            <a:endParaRPr kumimoji="0" lang="zh-CN" altLang="en-US" sz="2800" dirty="0">
              <a:latin typeface="华文楷体" panose="02010600040101010101" pitchFamily="2" charset="-122"/>
              <a:ea typeface="华文楷体" panose="02010600040101010101" pitchFamily="2" charset="-122"/>
            </a:endParaRPr>
          </a:p>
          <a:p>
            <a:pPr eaLnBrk="1" hangingPunct="1">
              <a:lnSpc>
                <a:spcPct val="150000"/>
              </a:lnSpc>
            </a:pPr>
            <a:r>
              <a:rPr kumimoji="0" lang="en-US" altLang="zh-CN" sz="2800" dirty="0">
                <a:latin typeface="华文楷体" panose="02010600040101010101" pitchFamily="2" charset="-122"/>
                <a:ea typeface="华文楷体" panose="02010600040101010101" pitchFamily="2" charset="-122"/>
              </a:rPr>
              <a:t>(2) </a:t>
            </a:r>
            <a:r>
              <a:rPr kumimoji="0" lang="zh-CN" altLang="en-US" sz="2800" dirty="0">
                <a:latin typeface="华文楷体" panose="02010600040101010101" pitchFamily="2" charset="-122"/>
                <a:ea typeface="华文楷体" panose="02010600040101010101" pitchFamily="2" charset="-122"/>
              </a:rPr>
              <a:t>不同函数中可以使用相同名字的变量</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它们代表不同的对象</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互不干扰</a:t>
            </a:r>
            <a:r>
              <a:rPr kumimoji="0" lang="zh-CN" altLang="en-US" sz="2800" dirty="0" smtClean="0">
                <a:latin typeface="华文楷体" panose="02010600040101010101" pitchFamily="2" charset="-122"/>
                <a:ea typeface="华文楷体" panose="02010600040101010101" pitchFamily="2" charset="-122"/>
              </a:rPr>
              <a:t>。</a:t>
            </a:r>
            <a:endParaRPr kumimoji="0"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884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5">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2" name="Object 7"/>
          <p:cNvGraphicFramePr>
            <a:graphicFrameLocks noGrp="1" noChangeAspect="1"/>
          </p:cNvGraphicFramePr>
          <p:nvPr>
            <p:ph sz="half" idx="4294967295"/>
            <p:extLst>
              <p:ext uri="{D42A27DB-BD31-4B8C-83A1-F6EECF244321}">
                <p14:modId xmlns:p14="http://schemas.microsoft.com/office/powerpoint/2010/main" val="3526309289"/>
              </p:ext>
            </p:extLst>
          </p:nvPr>
        </p:nvGraphicFramePr>
        <p:xfrm>
          <a:off x="4788024" y="2132856"/>
          <a:ext cx="3830638" cy="4464050"/>
        </p:xfrm>
        <a:graphic>
          <a:graphicData uri="http://schemas.openxmlformats.org/presentationml/2006/ole">
            <mc:AlternateContent xmlns:mc="http://schemas.openxmlformats.org/markup-compatibility/2006">
              <mc:Choice xmlns:v="urn:schemas-microsoft-com:vml" Requires="v">
                <p:oleObj spid="_x0000_s1042" name="Visio" r:id="rId6" imgW="2623718" imgH="3058058" progId="Visio.Drawing.11">
                  <p:embed/>
                </p:oleObj>
              </mc:Choice>
              <mc:Fallback>
                <p:oleObj name="Visio" r:id="rId6" imgW="2623718" imgH="3058058" progId="Visio.Drawing.11">
                  <p:embed/>
                  <p:pic>
                    <p:nvPicPr>
                      <p:cNvPr id="12"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2132856"/>
                        <a:ext cx="3830638"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0"/>
          <p:cNvSpPr txBox="1">
            <a:spLocks noChangeArrowheads="1"/>
          </p:cNvSpPr>
          <p:nvPr/>
        </p:nvSpPr>
        <p:spPr bwMode="auto">
          <a:xfrm>
            <a:off x="440568" y="2113639"/>
            <a:ext cx="42034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ts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00FF"/>
                </a:solidFill>
                <a:effectLst/>
                <a:uLnTx/>
                <a:uFillTx/>
                <a:latin typeface="华文楷体" panose="02010600040101010101" pitchFamily="2" charset="-122"/>
                <a:ea typeface="华文楷体" panose="02010600040101010101" pitchFamily="2" charset="-122"/>
                <a:cs typeface="+mn-cs"/>
              </a:rPr>
              <a:t>栈区</a:t>
            </a:r>
            <a:r>
              <a:rPr kumimoji="1" lang="en-US" altLang="zh-CN" sz="2400" b="0" i="0" u="none" strike="noStrike" kern="1200" cap="none" spc="0" normalizeH="0" baseline="0" noProof="0" dirty="0" smtClean="0">
                <a:ln>
                  <a:noFill/>
                </a:ln>
                <a:solidFill>
                  <a:srgbClr val="0000FF"/>
                </a:solidFill>
                <a:effectLst/>
                <a:uLnTx/>
                <a:uFillTx/>
                <a:latin typeface="华文楷体" panose="02010600040101010101" pitchFamily="2" charset="-122"/>
                <a:ea typeface="华文楷体" panose="02010600040101010101" pitchFamily="2" charset="-122"/>
                <a:cs typeface="+mn-cs"/>
              </a:rPr>
              <a:t>(stack)</a:t>
            </a:r>
            <a:r>
              <a:rPr kumimoji="1" lang="zh-CN" altLang="en-US" sz="2400" b="0"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存放程序运行期间会被释放的数据（非静态局部变量）以及活动的控制信息；</a:t>
            </a:r>
          </a:p>
          <a:p>
            <a:pPr marL="0" marR="0" lvl="0" indent="0" algn="l" defTabSz="914400" rtl="0" eaLnBrk="1" fontAlgn="base" latinLnBrk="0" hangingPunct="1">
              <a:lnSpc>
                <a:spcPct val="150000"/>
              </a:lnSpc>
              <a:spcBef>
                <a:spcPts val="0"/>
              </a:spcBef>
              <a:spcAft>
                <a:spcPct val="0"/>
              </a:spcAft>
              <a:buClrTx/>
              <a:buSzTx/>
              <a:buFontTx/>
              <a:buNone/>
              <a:tabLst/>
              <a:defRPr/>
            </a:pPr>
            <a:r>
              <a:rPr kumimoji="1" lang="zh-CN" altLang="en-US" sz="2400" b="0" i="0" u="none" strike="noStrike" kern="120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mn-cs"/>
              </a:rPr>
              <a:t>堆</a:t>
            </a:r>
            <a:r>
              <a:rPr kumimoji="1" lang="zh-CN" altLang="en-US" sz="2400" b="0" i="0" u="none" strike="noStrike" kern="1200" cap="none" spc="0" normalizeH="0" baseline="0" noProof="0" dirty="0" smtClean="0">
                <a:ln>
                  <a:noFill/>
                </a:ln>
                <a:solidFill>
                  <a:srgbClr val="0000FF"/>
                </a:solidFill>
                <a:effectLst/>
                <a:uLnTx/>
                <a:uFillTx/>
                <a:latin typeface="华文楷体" panose="02010600040101010101" pitchFamily="2" charset="-122"/>
                <a:ea typeface="华文楷体" panose="02010600040101010101" pitchFamily="2" charset="-122"/>
                <a:cs typeface="+mn-cs"/>
              </a:rPr>
              <a:t>区</a:t>
            </a:r>
            <a:r>
              <a:rPr kumimoji="1" lang="en-US" altLang="zh-CN" sz="2400" b="0" i="0" u="none" strike="noStrike" kern="1200" cap="none" spc="0" normalizeH="0" baseline="0" noProof="0" dirty="0" smtClean="0">
                <a:ln>
                  <a:noFill/>
                </a:ln>
                <a:solidFill>
                  <a:srgbClr val="0000FF"/>
                </a:solidFill>
                <a:effectLst/>
                <a:uLnTx/>
                <a:uFillTx/>
                <a:latin typeface="华文楷体" panose="02010600040101010101" pitchFamily="2" charset="-122"/>
                <a:ea typeface="华文楷体" panose="02010600040101010101" pitchFamily="2" charset="-122"/>
                <a:cs typeface="+mn-cs"/>
              </a:rPr>
              <a:t>(heap)</a:t>
            </a:r>
            <a:r>
              <a:rPr kumimoji="1"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mn-cs"/>
              </a:rPr>
              <a:t>：</a:t>
            </a:r>
            <a:r>
              <a:rPr kumimoji="1" lang="zh-CN" altLang="en-US" sz="24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用户可以在程序运行过程中根据需要动态地进行存储空间的分配，这样的分配在堆区进行</a:t>
            </a:r>
            <a:r>
              <a:rPr kumimoji="1" lang="zh-CN" altLang="en-US" sz="24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mn-cs"/>
              </a:rPr>
              <a:t>；如</a:t>
            </a:r>
            <a:r>
              <a:rPr kumimoji="1" lang="en-AU" altLang="zh-CN" sz="2200" b="1" i="0"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malloc</a:t>
            </a:r>
            <a:r>
              <a:rPr kumimoji="1" lang="zh-CN" altLang="en-US" sz="22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函数。</a:t>
            </a:r>
            <a:endParaRPr kumimoji="1" lang="zh-CN" altLang="en-US" sz="24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24330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Rectangle 3"/>
          <p:cNvSpPr txBox="1">
            <a:spLocks noChangeArrowheads="1"/>
          </p:cNvSpPr>
          <p:nvPr/>
        </p:nvSpPr>
        <p:spPr bwMode="auto">
          <a:xfrm>
            <a:off x="539095" y="2708920"/>
            <a:ext cx="7772400" cy="304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dirty="0" smtClean="0">
                <a:solidFill>
                  <a:srgbClr val="C00000"/>
                </a:solidFill>
                <a:latin typeface="华文楷体" panose="02010600040101010101" pitchFamily="2" charset="-122"/>
                <a:ea typeface="华文楷体" panose="02010600040101010101" pitchFamily="2" charset="-122"/>
              </a:rPr>
              <a:t>一个类比：装东西的箩筐</a:t>
            </a:r>
          </a:p>
          <a:p>
            <a:pPr>
              <a:buFontTx/>
              <a:buNone/>
            </a:pPr>
            <a:r>
              <a:rPr lang="zh-CN" altLang="en-US" sz="2400" b="1" dirty="0" smtClean="0">
                <a:latin typeface="华文楷体" panose="02010600040101010101" pitchFamily="2" charset="-122"/>
                <a:ea typeface="华文楷体" panose="02010600040101010101" pitchFamily="2" charset="-122"/>
              </a:rPr>
              <a:t>	箩筐：一个存放东西的容器，框底封了口。</a:t>
            </a:r>
          </a:p>
          <a:p>
            <a:pPr>
              <a:buFontTx/>
              <a:buNone/>
            </a:pPr>
            <a:r>
              <a:rPr lang="zh-CN" altLang="en-US" sz="2400" b="1" dirty="0" smtClean="0">
                <a:latin typeface="华文楷体" panose="02010600040101010101" pitchFamily="2" charset="-122"/>
                <a:ea typeface="华文楷体" panose="02010600040101010101" pitchFamily="2" charset="-122"/>
              </a:rPr>
              <a:t>    装东西：东西从箩筐口入；</a:t>
            </a:r>
          </a:p>
          <a:p>
            <a:pPr>
              <a:buFontTx/>
              <a:buNone/>
            </a:pPr>
            <a:r>
              <a:rPr lang="zh-CN" altLang="en-US" sz="2400" b="1" dirty="0" smtClean="0">
                <a:latin typeface="华文楷体" panose="02010600040101010101" pitchFamily="2" charset="-122"/>
                <a:ea typeface="华文楷体" panose="02010600040101010101" pitchFamily="2" charset="-122"/>
              </a:rPr>
              <a:t>    取东西：东西从箩筐口出，框顶的东西先被取出。即最先放入的东西最后才能取出；最后放入的东西最先取出（先进后出）。</a:t>
            </a:r>
            <a:endParaRPr lang="zh-CN" altLang="en-US" sz="2400" b="1" dirty="0" smtClean="0">
              <a:latin typeface="华文楷体" panose="02010600040101010101" pitchFamily="2" charset="-122"/>
              <a:ea typeface="华文楷体" panose="02010600040101010101" pitchFamily="2" charset="-122"/>
            </a:endParaRPr>
          </a:p>
        </p:txBody>
      </p:sp>
      <p:sp>
        <p:nvSpPr>
          <p:cNvPr id="9" name="Text Box 5"/>
          <p:cNvSpPr txBox="1">
            <a:spLocks noChangeArrowheads="1"/>
          </p:cNvSpPr>
          <p:nvPr/>
        </p:nvSpPr>
        <p:spPr bwMode="auto">
          <a:xfrm>
            <a:off x="539095" y="2125292"/>
            <a:ext cx="54721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华文楷体" panose="02010600040101010101" pitchFamily="2" charset="-122"/>
                <a:ea typeface="华文楷体" panose="02010600040101010101" pitchFamily="2" charset="-122"/>
              </a:rPr>
              <a:t>重点介绍和函数调用相关的栈区：</a:t>
            </a:r>
          </a:p>
        </p:txBody>
      </p:sp>
    </p:spTree>
    <p:extLst>
      <p:ext uri="{BB962C8B-B14F-4D97-AF65-F5344CB8AC3E}">
        <p14:creationId xmlns:p14="http://schemas.microsoft.com/office/powerpoint/2010/main" val="131881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500"/>
                                        <p:tgtEl>
                                          <p:spTgt spid="8">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5" dur="500"/>
                                        <p:tgtEl>
                                          <p:spTgt spid="8">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1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5">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Rectangle 3"/>
          <p:cNvSpPr txBox="1">
            <a:spLocks noChangeArrowheads="1"/>
          </p:cNvSpPr>
          <p:nvPr/>
        </p:nvSpPr>
        <p:spPr bwMode="auto">
          <a:xfrm>
            <a:off x="539552" y="1772816"/>
            <a:ext cx="7631113" cy="461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b="1" dirty="0" smtClean="0">
                <a:solidFill>
                  <a:srgbClr val="C00000"/>
                </a:solidFill>
                <a:latin typeface="华文楷体" panose="02010600040101010101" pitchFamily="2" charset="-122"/>
                <a:ea typeface="华文楷体" panose="02010600040101010101" pitchFamily="2" charset="-122"/>
              </a:rPr>
              <a:t>栈区</a:t>
            </a:r>
          </a:p>
          <a:p>
            <a:r>
              <a:rPr lang="zh-CN" altLang="en-US" sz="2400" dirty="0" smtClean="0">
                <a:latin typeface="华文楷体" panose="02010600040101010101" pitchFamily="2" charset="-122"/>
                <a:ea typeface="华文楷体" panose="02010600040101010101" pitchFamily="2" charset="-122"/>
              </a:rPr>
              <a:t>一片存放用户数据的内存空间；一端“封”了口（栈底），一端“开”着口</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栈顶</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a:t>
            </a:r>
          </a:p>
          <a:p>
            <a:r>
              <a:rPr lang="zh-CN" altLang="en-US" sz="2400" dirty="0" smtClean="0">
                <a:solidFill>
                  <a:schemeClr val="accent2"/>
                </a:solidFill>
                <a:latin typeface="华文楷体" panose="02010600040101010101" pitchFamily="2" charset="-122"/>
                <a:ea typeface="华文楷体" panose="02010600040101010101" pitchFamily="2" charset="-122"/>
              </a:rPr>
              <a:t>保存数据</a:t>
            </a:r>
            <a:r>
              <a:rPr lang="zh-CN" altLang="en-US" sz="2400" dirty="0" smtClean="0">
                <a:latin typeface="华文楷体" panose="02010600040101010101" pitchFamily="2" charset="-122"/>
                <a:ea typeface="华文楷体" panose="02010600040101010101" pitchFamily="2" charset="-122"/>
              </a:rPr>
              <a:t>：数据只能从顶部（</a:t>
            </a:r>
            <a:r>
              <a:rPr lang="zh-CN" altLang="en-US" sz="2400" dirty="0" smtClean="0">
                <a:solidFill>
                  <a:srgbClr val="C00000"/>
                </a:solidFill>
                <a:latin typeface="华文楷体" panose="02010600040101010101" pitchFamily="2" charset="-122"/>
                <a:ea typeface="华文楷体" panose="02010600040101010101" pitchFamily="2" charset="-122"/>
              </a:rPr>
              <a:t>栈顶</a:t>
            </a:r>
            <a:r>
              <a:rPr lang="zh-CN" altLang="en-US" sz="2400" dirty="0" smtClean="0">
                <a:latin typeface="华文楷体" panose="02010600040101010101" pitchFamily="2" charset="-122"/>
                <a:ea typeface="华文楷体" panose="02010600040101010101" pitchFamily="2" charset="-122"/>
              </a:rPr>
              <a:t>）进入；</a:t>
            </a:r>
          </a:p>
          <a:p>
            <a:r>
              <a:rPr lang="zh-CN" altLang="en-US" sz="2400" dirty="0" smtClean="0">
                <a:solidFill>
                  <a:schemeClr val="accent2"/>
                </a:solidFill>
                <a:latin typeface="华文楷体" panose="02010600040101010101" pitchFamily="2" charset="-122"/>
                <a:ea typeface="华文楷体" panose="02010600040101010101" pitchFamily="2" charset="-122"/>
              </a:rPr>
              <a:t>取数据</a:t>
            </a:r>
            <a:r>
              <a:rPr lang="zh-CN" altLang="en-US" sz="2400" dirty="0" smtClean="0">
                <a:latin typeface="华文楷体" panose="02010600040101010101" pitchFamily="2" charset="-122"/>
                <a:ea typeface="华文楷体" panose="02010600040101010101" pitchFamily="2" charset="-122"/>
              </a:rPr>
              <a:t>：栈顶的数据先被取出，</a:t>
            </a:r>
            <a:r>
              <a:rPr lang="zh-CN" altLang="en-US" sz="2400" dirty="0" smtClean="0">
                <a:solidFill>
                  <a:srgbClr val="C00000"/>
                </a:solidFill>
                <a:latin typeface="华文楷体" panose="02010600040101010101" pitchFamily="2" charset="-122"/>
                <a:ea typeface="华文楷体" panose="02010600040101010101" pitchFamily="2" charset="-122"/>
              </a:rPr>
              <a:t>栈底</a:t>
            </a:r>
            <a:r>
              <a:rPr lang="zh-CN" altLang="en-US" sz="2400" dirty="0" smtClean="0">
                <a:latin typeface="华文楷体" panose="02010600040101010101" pitchFamily="2" charset="-122"/>
                <a:ea typeface="华文楷体" panose="02010600040101010101" pitchFamily="2" charset="-122"/>
              </a:rPr>
              <a:t>的数据最后被取出。即数据是“</a:t>
            </a:r>
            <a:r>
              <a:rPr lang="zh-CN" altLang="en-US" sz="2400" dirty="0" smtClean="0">
                <a:solidFill>
                  <a:srgbClr val="C00000"/>
                </a:solidFill>
                <a:latin typeface="华文楷体" panose="02010600040101010101" pitchFamily="2" charset="-122"/>
                <a:ea typeface="华文楷体" panose="02010600040101010101" pitchFamily="2" charset="-122"/>
              </a:rPr>
              <a:t>先进后出</a:t>
            </a:r>
            <a:r>
              <a:rPr lang="zh-CN" altLang="en-US" sz="2400" dirty="0" smtClean="0">
                <a:latin typeface="华文楷体" panose="02010600040101010101" pitchFamily="2" charset="-122"/>
                <a:ea typeface="华文楷体" panose="02010600040101010101" pitchFamily="2" charset="-122"/>
              </a:rPr>
              <a:t>”。数据的进入和退出均在栈顶进行。</a:t>
            </a:r>
          </a:p>
          <a:p>
            <a:r>
              <a:rPr lang="zh-CN" altLang="en-US" sz="2400" dirty="0" smtClean="0">
                <a:solidFill>
                  <a:schemeClr val="accent2"/>
                </a:solidFill>
                <a:latin typeface="华文楷体" panose="02010600040101010101" pitchFamily="2" charset="-122"/>
                <a:ea typeface="华文楷体" panose="02010600040101010101" pitchFamily="2" charset="-122"/>
              </a:rPr>
              <a:t>读数据</a:t>
            </a:r>
            <a:r>
              <a:rPr lang="zh-CN" altLang="en-US" sz="2400" dirty="0" smtClean="0">
                <a:latin typeface="华文楷体" panose="02010600040101010101" pitchFamily="2" charset="-122"/>
                <a:ea typeface="华文楷体" panose="02010600040101010101" pitchFamily="2" charset="-122"/>
              </a:rPr>
              <a:t>：只能读取栈顶的数据。</a:t>
            </a:r>
          </a:p>
          <a:p>
            <a:endParaRPr lang="zh-CN" altLang="en-US" sz="2400" dirty="0" smtClean="0">
              <a:latin typeface="华文楷体" panose="02010600040101010101" pitchFamily="2" charset="-122"/>
              <a:ea typeface="华文楷体" panose="02010600040101010101" pitchFamily="2" charset="-122"/>
            </a:endParaRPr>
          </a:p>
        </p:txBody>
      </p:sp>
      <p:graphicFrame>
        <p:nvGraphicFramePr>
          <p:cNvPr id="12" name="Object 4"/>
          <p:cNvGraphicFramePr>
            <a:graphicFrameLocks noChangeAspect="1"/>
          </p:cNvGraphicFramePr>
          <p:nvPr>
            <p:ph sz="half" idx="4294967295"/>
            <p:extLst>
              <p:ext uri="{D42A27DB-BD31-4B8C-83A1-F6EECF244321}">
                <p14:modId xmlns:p14="http://schemas.microsoft.com/office/powerpoint/2010/main" val="1170312176"/>
              </p:ext>
            </p:extLst>
          </p:nvPr>
        </p:nvGraphicFramePr>
        <p:xfrm>
          <a:off x="5506840" y="4155308"/>
          <a:ext cx="2663825" cy="2552700"/>
        </p:xfrm>
        <a:graphic>
          <a:graphicData uri="http://schemas.openxmlformats.org/presentationml/2006/ole">
            <mc:AlternateContent xmlns:mc="http://schemas.openxmlformats.org/markup-compatibility/2006">
              <mc:Choice xmlns:v="urn:schemas-microsoft-com:vml" Requires="v">
                <p:oleObj spid="_x0000_s2066" name="Visio" r:id="rId6" imgW="2324405" imgH="2227478" progId="Visio.Drawing.11">
                  <p:embed/>
                </p:oleObj>
              </mc:Choice>
              <mc:Fallback>
                <p:oleObj name="Visio" r:id="rId6" imgW="2324405" imgH="2227478" progId="Visio.Drawing.11">
                  <p:embed/>
                  <p:pic>
                    <p:nvPicPr>
                      <p:cNvPr id="3891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6840" y="4155308"/>
                        <a:ext cx="266382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0"/>
          <p:cNvSpPr>
            <a:spLocks noChangeShapeType="1"/>
          </p:cNvSpPr>
          <p:nvPr/>
        </p:nvSpPr>
        <p:spPr bwMode="auto">
          <a:xfrm>
            <a:off x="6225978" y="4514083"/>
            <a:ext cx="288925"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11"/>
          <p:cNvSpPr>
            <a:spLocks noChangeShapeType="1"/>
          </p:cNvSpPr>
          <p:nvPr/>
        </p:nvSpPr>
        <p:spPr bwMode="auto">
          <a:xfrm flipV="1">
            <a:off x="7018140" y="4729983"/>
            <a:ext cx="73025" cy="4333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Text Box 12"/>
          <p:cNvSpPr txBox="1">
            <a:spLocks noChangeArrowheads="1"/>
          </p:cNvSpPr>
          <p:nvPr/>
        </p:nvSpPr>
        <p:spPr bwMode="auto">
          <a:xfrm>
            <a:off x="4930578" y="6276208"/>
            <a:ext cx="1008062" cy="36671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pPr>
            <a:r>
              <a:rPr lang="zh-CN" altLang="en-US" sz="2000"/>
              <a:t>栈底</a:t>
            </a:r>
          </a:p>
        </p:txBody>
      </p:sp>
      <p:sp>
        <p:nvSpPr>
          <p:cNvPr id="17" name="Text Box 13"/>
          <p:cNvSpPr txBox="1">
            <a:spLocks noChangeArrowheads="1"/>
          </p:cNvSpPr>
          <p:nvPr/>
        </p:nvSpPr>
        <p:spPr bwMode="auto">
          <a:xfrm>
            <a:off x="4930578" y="5052246"/>
            <a:ext cx="1008062" cy="36671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pPr>
            <a:r>
              <a:rPr lang="zh-CN" altLang="en-US" sz="2000" dirty="0"/>
              <a:t>栈顶</a:t>
            </a:r>
          </a:p>
        </p:txBody>
      </p:sp>
    </p:spTree>
    <p:extLst>
      <p:ext uri="{BB962C8B-B14F-4D97-AF65-F5344CB8AC3E}">
        <p14:creationId xmlns:p14="http://schemas.microsoft.com/office/powerpoint/2010/main" val="341116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5">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Rectangle 3"/>
          <p:cNvSpPr txBox="1">
            <a:spLocks noChangeArrowheads="1"/>
          </p:cNvSpPr>
          <p:nvPr/>
        </p:nvSpPr>
        <p:spPr bwMode="auto">
          <a:xfrm>
            <a:off x="539552" y="1772817"/>
            <a:ext cx="7631113" cy="18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smtClean="0">
                <a:latin typeface="华文楷体" panose="02010600040101010101" pitchFamily="2" charset="-122"/>
                <a:ea typeface="华文楷体" panose="02010600040101010101" pitchFamily="2" charset="-122"/>
              </a:rPr>
              <a:t>        系统使用栈时，设计</a:t>
            </a:r>
            <a:r>
              <a:rPr lang="zh-CN" altLang="en-US" sz="2400" dirty="0">
                <a:latin typeface="华文楷体" panose="02010600040101010101" pitchFamily="2" charset="-122"/>
                <a:ea typeface="华文楷体" panose="02010600040101010101" pitchFamily="2" charset="-122"/>
              </a:rPr>
              <a:t>了一个位置</a:t>
            </a:r>
            <a:r>
              <a:rPr lang="zh-CN" altLang="en-US" sz="2400" dirty="0" smtClean="0">
                <a:latin typeface="华文楷体" panose="02010600040101010101" pitchFamily="2" charset="-122"/>
                <a:ea typeface="华文楷体" panose="02010600040101010101" pitchFamily="2" charset="-122"/>
              </a:rPr>
              <a:t>指示</a:t>
            </a:r>
            <a:r>
              <a:rPr lang="zh-CN" altLang="en-US" sz="2400" dirty="0">
                <a:latin typeface="华文楷体" panose="02010600040101010101" pitchFamily="2" charset="-122"/>
                <a:ea typeface="华文楷体" panose="02010600040101010101" pitchFamily="2" charset="-122"/>
              </a:rPr>
              <a:t>栈</a:t>
            </a:r>
            <a:r>
              <a:rPr lang="en-US" altLang="zh-CN" sz="2400" dirty="0" smtClean="0">
                <a:solidFill>
                  <a:srgbClr val="C00000"/>
                </a:solidFill>
                <a:latin typeface="华文楷体" panose="02010600040101010101" pitchFamily="2" charset="-122"/>
                <a:ea typeface="华文楷体" panose="02010600040101010101" pitchFamily="2" charset="-122"/>
              </a:rPr>
              <a:t>top</a:t>
            </a:r>
            <a:r>
              <a:rPr lang="zh-CN" altLang="en-US" sz="2400" dirty="0">
                <a:latin typeface="华文楷体" panose="02010600040101010101" pitchFamily="2" charset="-122"/>
                <a:ea typeface="华文楷体" panose="02010600040101010101" pitchFamily="2" charset="-122"/>
              </a:rPr>
              <a:t>，用来指示当前的栈顶位置。通过</a:t>
            </a:r>
            <a:r>
              <a:rPr lang="en-US" altLang="zh-CN" sz="2400" dirty="0">
                <a:solidFill>
                  <a:srgbClr val="C00000"/>
                </a:solidFill>
                <a:latin typeface="华文楷体" panose="02010600040101010101" pitchFamily="2" charset="-122"/>
                <a:ea typeface="华文楷体" panose="02010600040101010101" pitchFamily="2" charset="-122"/>
              </a:rPr>
              <a:t>top</a:t>
            </a:r>
            <a:r>
              <a:rPr lang="zh-CN" altLang="en-US" sz="2400" dirty="0">
                <a:latin typeface="华文楷体" panose="02010600040101010101" pitchFamily="2" charset="-122"/>
                <a:ea typeface="华文楷体" panose="02010600040101010101" pitchFamily="2" charset="-122"/>
              </a:rPr>
              <a:t>可以访问当前栈顶数据。数据的进入和退出通过修改</a:t>
            </a:r>
            <a:r>
              <a:rPr lang="en-US" altLang="zh-CN" sz="2400" dirty="0">
                <a:solidFill>
                  <a:srgbClr val="C00000"/>
                </a:solidFill>
                <a:latin typeface="华文楷体" panose="02010600040101010101" pitchFamily="2" charset="-122"/>
                <a:ea typeface="华文楷体" panose="02010600040101010101" pitchFamily="2" charset="-122"/>
              </a:rPr>
              <a:t>top</a:t>
            </a:r>
            <a:r>
              <a:rPr lang="zh-CN" altLang="en-US" sz="2400" dirty="0">
                <a:latin typeface="华文楷体" panose="02010600040101010101" pitchFamily="2" charset="-122"/>
                <a:ea typeface="华文楷体" panose="02010600040101010101" pitchFamily="2" charset="-122"/>
              </a:rPr>
              <a:t>的值来实现</a:t>
            </a:r>
            <a:r>
              <a:rPr lang="zh-CN" altLang="en-US" sz="2400" dirty="0" smtClean="0">
                <a:latin typeface="华文楷体" panose="02010600040101010101" pitchFamily="2" charset="-122"/>
                <a:ea typeface="华文楷体" panose="02010600040101010101" pitchFamily="2" charset="-122"/>
              </a:rPr>
              <a:t>。</a:t>
            </a:r>
            <a:endParaRPr lang="zh-CN" altLang="en-US" sz="2400" dirty="0" smtClean="0">
              <a:latin typeface="华文楷体" panose="02010600040101010101" pitchFamily="2" charset="-122"/>
              <a:ea typeface="华文楷体" panose="02010600040101010101" pitchFamily="2" charset="-122"/>
            </a:endParaRPr>
          </a:p>
        </p:txBody>
      </p:sp>
      <p:graphicFrame>
        <p:nvGraphicFramePr>
          <p:cNvPr id="18" name="Object 6"/>
          <p:cNvGraphicFramePr>
            <a:graphicFrameLocks noChangeAspect="1"/>
          </p:cNvGraphicFramePr>
          <p:nvPr>
            <p:ph sz="half" idx="1"/>
            <p:extLst>
              <p:ext uri="{D42A27DB-BD31-4B8C-83A1-F6EECF244321}">
                <p14:modId xmlns:p14="http://schemas.microsoft.com/office/powerpoint/2010/main" val="972567465"/>
              </p:ext>
            </p:extLst>
          </p:nvPr>
        </p:nvGraphicFramePr>
        <p:xfrm>
          <a:off x="305988" y="3480941"/>
          <a:ext cx="2952750" cy="2828925"/>
        </p:xfrm>
        <a:graphic>
          <a:graphicData uri="http://schemas.openxmlformats.org/presentationml/2006/ole">
            <mc:AlternateContent xmlns:mc="http://schemas.openxmlformats.org/markup-compatibility/2006">
              <mc:Choice xmlns:v="urn:schemas-microsoft-com:vml" Requires="v">
                <p:oleObj spid="_x0000_s3125" name="Visio" r:id="rId6" imgW="2324405" imgH="2227478" progId="Visio.Drawing.11">
                  <p:embed/>
                </p:oleObj>
              </mc:Choice>
              <mc:Fallback>
                <p:oleObj name="Visio" r:id="rId6" imgW="2324405" imgH="2227478" progId="Visio.Drawing.11">
                  <p:embed/>
                  <p:pic>
                    <p:nvPicPr>
                      <p:cNvPr id="3994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88" y="3480941"/>
                        <a:ext cx="295275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8"/>
          <p:cNvGraphicFramePr>
            <a:graphicFrameLocks noChangeAspect="1"/>
          </p:cNvGraphicFramePr>
          <p:nvPr>
            <p:extLst>
              <p:ext uri="{D42A27DB-BD31-4B8C-83A1-F6EECF244321}">
                <p14:modId xmlns:p14="http://schemas.microsoft.com/office/powerpoint/2010/main" val="2587958798"/>
              </p:ext>
            </p:extLst>
          </p:nvPr>
        </p:nvGraphicFramePr>
        <p:xfrm>
          <a:off x="3222226" y="3573016"/>
          <a:ext cx="2881313" cy="2760663"/>
        </p:xfrm>
        <a:graphic>
          <a:graphicData uri="http://schemas.openxmlformats.org/presentationml/2006/ole">
            <mc:AlternateContent xmlns:mc="http://schemas.openxmlformats.org/markup-compatibility/2006">
              <mc:Choice xmlns:v="urn:schemas-microsoft-com:vml" Requires="v">
                <p:oleObj spid="_x0000_s3126" name="Visio" r:id="rId8" imgW="2324405" imgH="2227478" progId="Visio.Drawing.11">
                  <p:embed/>
                </p:oleObj>
              </mc:Choice>
              <mc:Fallback>
                <p:oleObj name="Visio" r:id="rId8" imgW="2324405" imgH="2227478" progId="Visio.Drawing.11">
                  <p:embed/>
                  <p:pic>
                    <p:nvPicPr>
                      <p:cNvPr id="30413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2226" y="3573016"/>
                        <a:ext cx="2881313" cy="276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1"/>
          <p:cNvGraphicFramePr>
            <a:graphicFrameLocks noChangeAspect="1"/>
          </p:cNvGraphicFramePr>
          <p:nvPr>
            <p:extLst>
              <p:ext uri="{D42A27DB-BD31-4B8C-83A1-F6EECF244321}">
                <p14:modId xmlns:p14="http://schemas.microsoft.com/office/powerpoint/2010/main" val="1866444406"/>
              </p:ext>
            </p:extLst>
          </p:nvPr>
        </p:nvGraphicFramePr>
        <p:xfrm>
          <a:off x="6101951" y="3377754"/>
          <a:ext cx="3060700" cy="2932112"/>
        </p:xfrm>
        <a:graphic>
          <a:graphicData uri="http://schemas.openxmlformats.org/presentationml/2006/ole">
            <mc:AlternateContent xmlns:mc="http://schemas.openxmlformats.org/markup-compatibility/2006">
              <mc:Choice xmlns:v="urn:schemas-microsoft-com:vml" Requires="v">
                <p:oleObj spid="_x0000_s3127" name="Visio" r:id="rId10" imgW="2324405" imgH="2227478" progId="Visio.Drawing.11">
                  <p:embed/>
                </p:oleObj>
              </mc:Choice>
              <mc:Fallback>
                <p:oleObj name="Visio" r:id="rId10" imgW="2324405" imgH="2227478" progId="Visio.Drawing.11">
                  <p:embed/>
                  <p:pic>
                    <p:nvPicPr>
                      <p:cNvPr id="30413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1951" y="3377754"/>
                        <a:ext cx="3060700" cy="293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15"/>
          <p:cNvSpPr txBox="1">
            <a:spLocks noChangeArrowheads="1"/>
          </p:cNvSpPr>
          <p:nvPr/>
        </p:nvSpPr>
        <p:spPr bwMode="auto">
          <a:xfrm>
            <a:off x="3670895" y="6332091"/>
            <a:ext cx="13684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华文楷体" panose="02010600040101010101" pitchFamily="2" charset="-122"/>
                <a:ea typeface="华文楷体" panose="02010600040101010101" pitchFamily="2" charset="-122"/>
              </a:rPr>
              <a:t>数据退出</a:t>
            </a:r>
          </a:p>
        </p:txBody>
      </p:sp>
      <p:sp>
        <p:nvSpPr>
          <p:cNvPr id="22" name="Text Box 16"/>
          <p:cNvSpPr txBox="1">
            <a:spLocks noChangeArrowheads="1"/>
          </p:cNvSpPr>
          <p:nvPr/>
        </p:nvSpPr>
        <p:spPr bwMode="auto">
          <a:xfrm>
            <a:off x="6720333" y="6308579"/>
            <a:ext cx="14398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华文楷体" panose="02010600040101010101" pitchFamily="2" charset="-122"/>
                <a:ea typeface="华文楷体" panose="02010600040101010101" pitchFamily="2" charset="-122"/>
              </a:rPr>
              <a:t>数据进入</a:t>
            </a:r>
          </a:p>
        </p:txBody>
      </p:sp>
      <p:sp>
        <p:nvSpPr>
          <p:cNvPr id="24" name="Oval 18"/>
          <p:cNvSpPr>
            <a:spLocks noChangeArrowheads="1"/>
          </p:cNvSpPr>
          <p:nvPr/>
        </p:nvSpPr>
        <p:spPr bwMode="auto">
          <a:xfrm>
            <a:off x="3798489" y="4509641"/>
            <a:ext cx="1368425" cy="431800"/>
          </a:xfrm>
          <a:prstGeom prst="ellipse">
            <a:avLst/>
          </a:prstGeom>
          <a:noFill/>
          <a:ln w="28575" algn="ctr">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华文楷体" panose="02010600040101010101" pitchFamily="2" charset="-122"/>
              <a:ea typeface="华文楷体" panose="02010600040101010101" pitchFamily="2" charset="-122"/>
            </a:endParaRPr>
          </a:p>
        </p:txBody>
      </p:sp>
      <p:sp>
        <p:nvSpPr>
          <p:cNvPr id="25" name="Line 22"/>
          <p:cNvSpPr>
            <a:spLocks noChangeShapeType="1"/>
          </p:cNvSpPr>
          <p:nvPr/>
        </p:nvSpPr>
        <p:spPr bwMode="auto">
          <a:xfrm>
            <a:off x="6822676" y="4220716"/>
            <a:ext cx="144463"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6757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animBg="1"/>
      <p:bldP spid="2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Rectangle 3"/>
          <p:cNvSpPr txBox="1">
            <a:spLocks noChangeArrowheads="1"/>
          </p:cNvSpPr>
          <p:nvPr/>
        </p:nvSpPr>
        <p:spPr bwMode="auto">
          <a:xfrm>
            <a:off x="539552" y="1772817"/>
            <a:ext cx="7631113" cy="43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华文楷体" panose="02010600040101010101" pitchFamily="2" charset="-122"/>
                <a:ea typeface="华文楷体" panose="02010600040101010101" pitchFamily="2" charset="-122"/>
              </a:rPr>
              <a:t>函数执行时需要的数据空间</a:t>
            </a:r>
          </a:p>
          <a:p>
            <a:pPr marL="0" indent="0">
              <a:lnSpc>
                <a:spcPct val="150000"/>
              </a:lnSpc>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生存期在本次函数执行过程中的数据对象，如</a:t>
            </a:r>
            <a:r>
              <a:rPr lang="zh-CN" altLang="en-US" sz="2400" dirty="0">
                <a:solidFill>
                  <a:srgbClr val="0000FF"/>
                </a:solidFill>
                <a:latin typeface="华文楷体" panose="02010600040101010101" pitchFamily="2" charset="-122"/>
                <a:ea typeface="华文楷体" panose="02010600040101010101" pitchFamily="2" charset="-122"/>
              </a:rPr>
              <a:t>形参</a:t>
            </a:r>
            <a:r>
              <a:rPr lang="zh-CN" altLang="en-US" sz="2400" dirty="0">
                <a:latin typeface="华文楷体" panose="02010600040101010101" pitchFamily="2" charset="-122"/>
                <a:ea typeface="华文楷体" panose="02010600040101010101" pitchFamily="2" charset="-122"/>
              </a:rPr>
              <a:t>、</a:t>
            </a:r>
            <a:r>
              <a:rPr lang="zh-CN" altLang="en-US" sz="2400" dirty="0">
                <a:solidFill>
                  <a:srgbClr val="0000FF"/>
                </a:solidFill>
                <a:latin typeface="华文楷体" panose="02010600040101010101" pitchFamily="2" charset="-122"/>
                <a:ea typeface="华文楷体" panose="02010600040101010101" pitchFamily="2" charset="-122"/>
              </a:rPr>
              <a:t>局部变量</a:t>
            </a:r>
            <a:r>
              <a:rPr lang="zh-CN" altLang="en-US" sz="2400" dirty="0">
                <a:latin typeface="华文楷体" panose="02010600040101010101" pitchFamily="2" charset="-122"/>
                <a:ea typeface="华文楷体" panose="02010600040101010101" pitchFamily="2" charset="-122"/>
              </a:rPr>
              <a:t>等；</a:t>
            </a:r>
          </a:p>
          <a:p>
            <a:pPr marL="0" indent="0">
              <a:lnSpc>
                <a:spcPct val="150000"/>
              </a:lnSpc>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用以管理函数调用过程的信息。当函数</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调用函数函数</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时，函数</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的运行被中断，当前机器的状态信息，如程序计数器（返回地址）、寄存器的值等都必须保存，以便调用结束后，能准确返回到函数</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并继续正确执行。</a:t>
            </a:r>
          </a:p>
        </p:txBody>
      </p:sp>
    </p:spTree>
    <p:extLst>
      <p:ext uri="{BB962C8B-B14F-4D97-AF65-F5344CB8AC3E}">
        <p14:creationId xmlns:p14="http://schemas.microsoft.com/office/powerpoint/2010/main" val="427598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5">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7" name="Object 5"/>
          <p:cNvGraphicFramePr>
            <a:graphicFrameLocks noChangeAspect="1"/>
          </p:cNvGraphicFramePr>
          <p:nvPr>
            <p:ph idx="1"/>
          </p:nvPr>
        </p:nvGraphicFramePr>
        <p:xfrm>
          <a:off x="5292725" y="981075"/>
          <a:ext cx="2619375" cy="5400675"/>
        </p:xfrm>
        <a:graphic>
          <a:graphicData uri="http://schemas.openxmlformats.org/presentationml/2006/ole">
            <mc:AlternateContent xmlns:mc="http://schemas.openxmlformats.org/markup-compatibility/2006">
              <mc:Choice xmlns:v="urn:schemas-microsoft-com:vml" Requires="v">
                <p:oleObj spid="_x0000_s10270" name="Visio" r:id="rId6" imgW="1762658" imgH="3634435" progId="Visio.Drawing.11">
                  <p:embed/>
                </p:oleObj>
              </mc:Choice>
              <mc:Fallback>
                <p:oleObj name="Visio" r:id="rId6" imgW="1762658" imgH="3634435" progId="Visio.Drawing.11">
                  <p:embed/>
                  <p:pic>
                    <p:nvPicPr>
                      <p:cNvPr id="4096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981075"/>
                        <a:ext cx="26193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33"/>
          <p:cNvGraphicFramePr>
            <a:graphicFrameLocks noChangeAspect="1"/>
          </p:cNvGraphicFramePr>
          <p:nvPr>
            <p:extLst>
              <p:ext uri="{D42A27DB-BD31-4B8C-83A1-F6EECF244321}">
                <p14:modId xmlns:p14="http://schemas.microsoft.com/office/powerpoint/2010/main" val="2638692981"/>
              </p:ext>
            </p:extLst>
          </p:nvPr>
        </p:nvGraphicFramePr>
        <p:xfrm>
          <a:off x="619626" y="2420888"/>
          <a:ext cx="3906465" cy="2895203"/>
        </p:xfrm>
        <a:graphic>
          <a:graphicData uri="http://schemas.openxmlformats.org/presentationml/2006/ole">
            <mc:AlternateContent xmlns:mc="http://schemas.openxmlformats.org/markup-compatibility/2006">
              <mc:Choice xmlns:v="urn:schemas-microsoft-com:vml" Requires="v">
                <p:oleObj spid="_x0000_s10271" name="Visio" r:id="rId8" imgW="2227478" imgH="1651711" progId="Visio.Drawing.11">
                  <p:embed/>
                </p:oleObj>
              </mc:Choice>
              <mc:Fallback>
                <p:oleObj name="Visio" r:id="rId8" imgW="2227478" imgH="1651711" progId="Visio.Drawing.11">
                  <p:embed/>
                  <p:pic>
                    <p:nvPicPr>
                      <p:cNvPr id="312353"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626" y="2420888"/>
                        <a:ext cx="3906465" cy="28952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9614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5">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Rectangle 3"/>
          <p:cNvSpPr txBox="1">
            <a:spLocks noChangeArrowheads="1"/>
          </p:cNvSpPr>
          <p:nvPr/>
        </p:nvSpPr>
        <p:spPr bwMode="auto">
          <a:xfrm>
            <a:off x="376071" y="1672379"/>
            <a:ext cx="8310729"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smtClean="0">
                <a:latin typeface="华文楷体" panose="02010600040101010101" pitchFamily="2" charset="-122"/>
                <a:ea typeface="华文楷体" panose="02010600040101010101" pitchFamily="2" charset="-122"/>
              </a:rPr>
              <a:t>      为</a:t>
            </a:r>
            <a:r>
              <a:rPr lang="zh-CN" altLang="en-US" sz="2400" dirty="0">
                <a:latin typeface="华文楷体" panose="02010600040101010101" pitchFamily="2" charset="-122"/>
                <a:ea typeface="华文楷体" panose="02010600040101010101" pitchFamily="2" charset="-122"/>
              </a:rPr>
              <a:t>方便，引入一个术语：“</a:t>
            </a:r>
            <a:r>
              <a:rPr lang="zh-CN" altLang="en-US" sz="2400" dirty="0">
                <a:solidFill>
                  <a:srgbClr val="0000FF"/>
                </a:solidFill>
                <a:latin typeface="华文楷体" panose="02010600040101010101" pitchFamily="2" charset="-122"/>
                <a:ea typeface="华文楷体" panose="02010600040101010101" pitchFamily="2" charset="-122"/>
              </a:rPr>
              <a:t>函数的活动记录</a:t>
            </a:r>
            <a:r>
              <a:rPr lang="zh-CN" altLang="en-US" sz="2400" dirty="0">
                <a:latin typeface="华文楷体" panose="02010600040101010101" pitchFamily="2" charset="-122"/>
                <a:ea typeface="华文楷体" panose="02010600040101010101" pitchFamily="2" charset="-122"/>
              </a:rPr>
              <a:t>”。函数的活动记录是一段在</a:t>
            </a:r>
            <a:r>
              <a:rPr lang="zh-CN" altLang="en-US" sz="2400" dirty="0">
                <a:solidFill>
                  <a:srgbClr val="0000FF"/>
                </a:solidFill>
                <a:latin typeface="华文楷体" panose="02010600040101010101" pitchFamily="2" charset="-122"/>
                <a:ea typeface="华文楷体" panose="02010600040101010101" pitchFamily="2" charset="-122"/>
              </a:rPr>
              <a:t>栈区分配</a:t>
            </a:r>
            <a:r>
              <a:rPr lang="zh-CN" altLang="en-US" sz="2400" dirty="0">
                <a:latin typeface="华文楷体" panose="02010600040101010101" pitchFamily="2" charset="-122"/>
                <a:ea typeface="华文楷体" panose="02010600040101010101" pitchFamily="2" charset="-122"/>
              </a:rPr>
              <a:t>的连续的内存存储区，用以存放函数一次执行所需的</a:t>
            </a:r>
            <a:r>
              <a:rPr lang="zh-CN" altLang="en-US" sz="2400" dirty="0" smtClean="0">
                <a:latin typeface="华文楷体" panose="02010600040101010101" pitchFamily="2" charset="-122"/>
                <a:ea typeface="华文楷体" panose="02010600040101010101" pitchFamily="2" charset="-122"/>
              </a:rPr>
              <a:t>数据</a:t>
            </a:r>
            <a:r>
              <a:rPr lang="en-US" altLang="zh-CN" sz="2400" dirty="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开辟</a:t>
            </a:r>
            <a:r>
              <a:rPr lang="zh-CN" altLang="en-US" sz="2400" dirty="0">
                <a:latin typeface="华文楷体" panose="02010600040101010101" pitchFamily="2" charset="-122"/>
                <a:ea typeface="华文楷体" panose="02010600040101010101" pitchFamily="2" charset="-122"/>
              </a:rPr>
              <a:t>新的运行环境即指在栈区的</a:t>
            </a:r>
            <a:r>
              <a:rPr lang="zh-CN" altLang="en-US" sz="2400" dirty="0">
                <a:solidFill>
                  <a:srgbClr val="0000FF"/>
                </a:solidFill>
                <a:latin typeface="华文楷体" panose="02010600040101010101" pitchFamily="2" charset="-122"/>
                <a:ea typeface="华文楷体" panose="02010600040101010101" pitchFamily="2" charset="-122"/>
              </a:rPr>
              <a:t>栈顶</a:t>
            </a:r>
            <a:r>
              <a:rPr lang="zh-CN" altLang="en-US" sz="2400" dirty="0">
                <a:latin typeface="华文楷体" panose="02010600040101010101" pitchFamily="2" charset="-122"/>
                <a:ea typeface="华文楷体" panose="02010600040101010101" pitchFamily="2" charset="-122"/>
              </a:rPr>
              <a:t>创建一个函数活动记录。释放本函数的运行环境即指从栈顶将活动记录释放。</a:t>
            </a:r>
          </a:p>
        </p:txBody>
      </p:sp>
      <p:graphicFrame>
        <p:nvGraphicFramePr>
          <p:cNvPr id="15" name="Object 4"/>
          <p:cNvGraphicFramePr>
            <a:graphicFrameLocks noChangeAspect="1"/>
          </p:cNvGraphicFramePr>
          <p:nvPr>
            <p:ph sz="half" idx="4294967295"/>
            <p:extLst>
              <p:ext uri="{D42A27DB-BD31-4B8C-83A1-F6EECF244321}">
                <p14:modId xmlns:p14="http://schemas.microsoft.com/office/powerpoint/2010/main" val="211781192"/>
              </p:ext>
            </p:extLst>
          </p:nvPr>
        </p:nvGraphicFramePr>
        <p:xfrm>
          <a:off x="4707285" y="3896514"/>
          <a:ext cx="3240087" cy="3041650"/>
        </p:xfrm>
        <a:graphic>
          <a:graphicData uri="http://schemas.openxmlformats.org/presentationml/2006/ole">
            <mc:AlternateContent xmlns:mc="http://schemas.openxmlformats.org/markup-compatibility/2006">
              <mc:Choice xmlns:v="urn:schemas-microsoft-com:vml" Requires="v">
                <p:oleObj spid="_x0000_s11279" name="Visio" r:id="rId6" imgW="2088794" imgH="2299106" progId="Visio.Drawing.11">
                  <p:embed/>
                </p:oleObj>
              </mc:Choice>
              <mc:Fallback>
                <p:oleObj name="Visio" r:id="rId6" imgW="2088794" imgH="2299106" progId="Visio.Drawing.11">
                  <p:embed/>
                  <p:pic>
                    <p:nvPicPr>
                      <p:cNvPr id="4198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7285" y="3896514"/>
                        <a:ext cx="3240087"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AutoShape 8"/>
          <p:cNvSpPr>
            <a:spLocks/>
          </p:cNvSpPr>
          <p:nvPr/>
        </p:nvSpPr>
        <p:spPr bwMode="auto">
          <a:xfrm>
            <a:off x="4780310" y="4417214"/>
            <a:ext cx="142875" cy="936625"/>
          </a:xfrm>
          <a:prstGeom prst="leftBrace">
            <a:avLst>
              <a:gd name="adj1" fmla="val 54630"/>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华文楷体" panose="02010600040101010101" pitchFamily="2" charset="-122"/>
              <a:ea typeface="华文楷体" panose="02010600040101010101" pitchFamily="2" charset="-122"/>
            </a:endParaRPr>
          </a:p>
        </p:txBody>
      </p:sp>
      <p:sp>
        <p:nvSpPr>
          <p:cNvPr id="17" name="Text Box 9"/>
          <p:cNvSpPr txBox="1">
            <a:spLocks noChangeArrowheads="1"/>
          </p:cNvSpPr>
          <p:nvPr/>
        </p:nvSpPr>
        <p:spPr bwMode="auto">
          <a:xfrm>
            <a:off x="2764185" y="4568026"/>
            <a:ext cx="2087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华文楷体" panose="02010600040101010101" pitchFamily="2" charset="-122"/>
                <a:ea typeface="华文楷体" panose="02010600040101010101" pitchFamily="2" charset="-122"/>
              </a:rPr>
              <a:t>     被调用函数中的数据</a:t>
            </a:r>
          </a:p>
        </p:txBody>
      </p:sp>
      <p:sp>
        <p:nvSpPr>
          <p:cNvPr id="18" name="AutoShape 10"/>
          <p:cNvSpPr>
            <a:spLocks/>
          </p:cNvSpPr>
          <p:nvPr/>
        </p:nvSpPr>
        <p:spPr bwMode="auto">
          <a:xfrm>
            <a:off x="4780310" y="5453851"/>
            <a:ext cx="142875" cy="936625"/>
          </a:xfrm>
          <a:prstGeom prst="leftBrace">
            <a:avLst>
              <a:gd name="adj1" fmla="val 54630"/>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华文楷体" panose="02010600040101010101" pitchFamily="2" charset="-122"/>
              <a:ea typeface="华文楷体" panose="02010600040101010101" pitchFamily="2" charset="-122"/>
            </a:endParaRPr>
          </a:p>
        </p:txBody>
      </p:sp>
      <p:sp>
        <p:nvSpPr>
          <p:cNvPr id="19" name="Text Box 11"/>
          <p:cNvSpPr txBox="1">
            <a:spLocks noChangeArrowheads="1"/>
          </p:cNvSpPr>
          <p:nvPr/>
        </p:nvSpPr>
        <p:spPr bwMode="auto">
          <a:xfrm>
            <a:off x="2762597" y="5474489"/>
            <a:ext cx="20875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华文楷体" panose="02010600040101010101" pitchFamily="2" charset="-122"/>
                <a:ea typeface="华文楷体" panose="02010600040101010101" pitchFamily="2" charset="-122"/>
              </a:rPr>
              <a:t>    现场信息，用于调用结束能正确返回</a:t>
            </a:r>
          </a:p>
        </p:txBody>
      </p:sp>
    </p:spTree>
    <p:extLst>
      <p:ext uri="{BB962C8B-B14F-4D97-AF65-F5344CB8AC3E}">
        <p14:creationId xmlns:p14="http://schemas.microsoft.com/office/powerpoint/2010/main" val="12813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P spid="17" grpId="0"/>
      <p:bldP spid="18" grpId="0" animBg="1"/>
      <p:bldP spid="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5">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2" name="Object 33"/>
          <p:cNvGraphicFramePr>
            <a:graphicFrameLocks noChangeAspect="1"/>
          </p:cNvGraphicFramePr>
          <p:nvPr>
            <p:ph sz="quarter" idx="1"/>
            <p:extLst>
              <p:ext uri="{D42A27DB-BD31-4B8C-83A1-F6EECF244321}">
                <p14:modId xmlns:p14="http://schemas.microsoft.com/office/powerpoint/2010/main" val="483726293"/>
              </p:ext>
            </p:extLst>
          </p:nvPr>
        </p:nvGraphicFramePr>
        <p:xfrm>
          <a:off x="755576" y="2276872"/>
          <a:ext cx="3311525" cy="2454275"/>
        </p:xfrm>
        <a:graphic>
          <a:graphicData uri="http://schemas.openxmlformats.org/presentationml/2006/ole">
            <mc:AlternateContent xmlns:mc="http://schemas.openxmlformats.org/markup-compatibility/2006">
              <mc:Choice xmlns:v="urn:schemas-microsoft-com:vml" Requires="v">
                <p:oleObj spid="_x0000_s12302" name="Visio" r:id="rId6" imgW="2227478" imgH="1651711" progId="Visio.Drawing.11">
                  <p:embed/>
                </p:oleObj>
              </mc:Choice>
              <mc:Fallback>
                <p:oleObj name="Visio" r:id="rId6" imgW="2227478" imgH="1651711" progId="Visio.Drawing.11">
                  <p:embed/>
                  <p:pic>
                    <p:nvPicPr>
                      <p:cNvPr id="312353"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2276872"/>
                        <a:ext cx="331152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6"/>
          <p:cNvSpPr txBox="1">
            <a:spLocks noChangeArrowheads="1"/>
          </p:cNvSpPr>
          <p:nvPr/>
        </p:nvSpPr>
        <p:spPr bwMode="auto">
          <a:xfrm>
            <a:off x="4694941" y="2132856"/>
            <a:ext cx="1584325" cy="3683000"/>
          </a:xfrm>
          <a:prstGeom prst="rect">
            <a:avLst/>
          </a:prstGeom>
          <a:solidFill>
            <a:schemeClr val="accent5">
              <a:lumMod val="90000"/>
            </a:schemeClr>
          </a:solidFill>
          <a:ln>
            <a:noFill/>
          </a:ln>
          <a:effectLst/>
        </p:spPr>
        <p:txBody>
          <a:bodyPr>
            <a:spAutoFit/>
          </a:bodyPr>
          <a:lstStyle>
            <a:lvl1pPr marL="342900" indent="-3429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main()</a:t>
            </a:r>
          </a:p>
          <a:p>
            <a:pPr eaLnBrk="1" hangingPunct="1">
              <a:spcBef>
                <a:spcPct val="50000"/>
              </a:spcBef>
            </a:pPr>
            <a:r>
              <a:rPr lang="en-US" altLang="zh-CN" dirty="0"/>
              <a:t>{</a:t>
            </a:r>
          </a:p>
          <a:p>
            <a:pPr eaLnBrk="1" hangingPunct="1">
              <a:spcBef>
                <a:spcPct val="50000"/>
              </a:spcBef>
            </a:pPr>
            <a:r>
              <a:rPr lang="en-US" altLang="zh-CN" dirty="0"/>
              <a:t>     </a:t>
            </a:r>
            <a:r>
              <a:rPr lang="en-US" altLang="zh-CN" dirty="0">
                <a:latin typeface="宋体" panose="02010600030101010101" pitchFamily="2" charset="-122"/>
              </a:rPr>
              <a:t>…</a:t>
            </a:r>
            <a:endParaRPr lang="en-US" altLang="zh-CN" dirty="0"/>
          </a:p>
          <a:p>
            <a:pPr eaLnBrk="1" hangingPunct="1">
              <a:spcBef>
                <a:spcPct val="50000"/>
              </a:spcBef>
            </a:pPr>
            <a:r>
              <a:rPr lang="en-US" altLang="zh-CN" dirty="0"/>
              <a:t>     A(</a:t>
            </a:r>
            <a:r>
              <a:rPr lang="en-US" altLang="zh-CN" dirty="0">
                <a:latin typeface="宋体" panose="02010600030101010101" pitchFamily="2" charset="-122"/>
              </a:rPr>
              <a:t>…</a:t>
            </a:r>
            <a:r>
              <a:rPr lang="en-US" altLang="zh-CN" dirty="0"/>
              <a:t>);</a:t>
            </a:r>
          </a:p>
          <a:p>
            <a:pPr eaLnBrk="1" hangingPunct="1">
              <a:spcBef>
                <a:spcPct val="50000"/>
              </a:spcBef>
            </a:pPr>
            <a:r>
              <a:rPr lang="en-US" altLang="zh-CN" dirty="0"/>
              <a:t>    </a:t>
            </a:r>
            <a:r>
              <a:rPr lang="en-US" altLang="zh-CN" dirty="0">
                <a:latin typeface="宋体" panose="02010600030101010101" pitchFamily="2" charset="-122"/>
              </a:rPr>
              <a:t>…</a:t>
            </a:r>
            <a:endParaRPr lang="en-US" altLang="zh-CN" dirty="0"/>
          </a:p>
          <a:p>
            <a:pPr eaLnBrk="1" hangingPunct="1">
              <a:spcBef>
                <a:spcPct val="50000"/>
              </a:spcBef>
            </a:pPr>
            <a:r>
              <a:rPr lang="en-US" altLang="zh-CN" dirty="0"/>
              <a:t>     B(</a:t>
            </a:r>
            <a:r>
              <a:rPr lang="en-US" altLang="zh-CN" dirty="0">
                <a:latin typeface="宋体" panose="02010600030101010101" pitchFamily="2" charset="-122"/>
              </a:rPr>
              <a:t>…</a:t>
            </a:r>
            <a:r>
              <a:rPr lang="en-US" altLang="zh-CN" dirty="0"/>
              <a:t>);</a:t>
            </a:r>
          </a:p>
          <a:p>
            <a:pPr eaLnBrk="1" hangingPunct="1">
              <a:spcBef>
                <a:spcPct val="50000"/>
              </a:spcBef>
            </a:pPr>
            <a:r>
              <a:rPr lang="en-US" altLang="zh-CN" dirty="0"/>
              <a:t>     </a:t>
            </a:r>
            <a:r>
              <a:rPr lang="en-US" altLang="zh-CN" dirty="0">
                <a:latin typeface="宋体" panose="02010600030101010101" pitchFamily="2" charset="-122"/>
              </a:rPr>
              <a:t>…</a:t>
            </a:r>
            <a:endParaRPr lang="en-US" altLang="zh-CN" dirty="0"/>
          </a:p>
          <a:p>
            <a:pPr eaLnBrk="1" hangingPunct="1">
              <a:spcBef>
                <a:spcPct val="50000"/>
              </a:spcBef>
            </a:pPr>
            <a:r>
              <a:rPr lang="en-US" altLang="zh-CN" dirty="0"/>
              <a:t>}</a:t>
            </a:r>
          </a:p>
        </p:txBody>
      </p:sp>
      <p:sp>
        <p:nvSpPr>
          <p:cNvPr id="20" name="Text Box 10"/>
          <p:cNvSpPr txBox="1">
            <a:spLocks noChangeArrowheads="1"/>
          </p:cNvSpPr>
          <p:nvPr/>
        </p:nvSpPr>
        <p:spPr bwMode="auto">
          <a:xfrm>
            <a:off x="6827837" y="2602756"/>
            <a:ext cx="1584325" cy="2743200"/>
          </a:xfrm>
          <a:prstGeom prst="rect">
            <a:avLst/>
          </a:prstGeom>
          <a:solidFill>
            <a:schemeClr val="accent5">
              <a:lumMod val="90000"/>
            </a:schemeClr>
          </a:solidFill>
          <a:ln>
            <a:noFill/>
          </a:ln>
          <a:effectLst/>
        </p:spPr>
        <p:txBody>
          <a:bodyPr>
            <a:spAutoFit/>
          </a:bodyPr>
          <a:lstStyle>
            <a:lvl1pPr marL="342900" indent="-3429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defRPr kumimoji="1"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defRPr kumimoji="1" sz="2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void A(</a:t>
            </a:r>
            <a:r>
              <a:rPr lang="en-US" altLang="zh-CN" dirty="0">
                <a:latin typeface="宋体" panose="02010600030101010101" pitchFamily="2" charset="-122"/>
              </a:rPr>
              <a:t>…</a:t>
            </a:r>
            <a:r>
              <a:rPr lang="en-US" altLang="zh-CN" dirty="0"/>
              <a:t>)</a:t>
            </a:r>
          </a:p>
          <a:p>
            <a:pPr eaLnBrk="1" hangingPunct="1">
              <a:spcBef>
                <a:spcPct val="50000"/>
              </a:spcBef>
            </a:pPr>
            <a:r>
              <a:rPr lang="en-US" altLang="zh-CN" dirty="0"/>
              <a:t>{</a:t>
            </a:r>
          </a:p>
          <a:p>
            <a:pPr eaLnBrk="1" hangingPunct="1">
              <a:spcBef>
                <a:spcPct val="50000"/>
              </a:spcBef>
            </a:pPr>
            <a:r>
              <a:rPr lang="en-US" altLang="zh-CN" dirty="0"/>
              <a:t>     </a:t>
            </a:r>
            <a:r>
              <a:rPr lang="en-US" altLang="zh-CN" dirty="0">
                <a:latin typeface="宋体" panose="02010600030101010101" pitchFamily="2" charset="-122"/>
              </a:rPr>
              <a:t>…</a:t>
            </a:r>
            <a:endParaRPr lang="en-US" altLang="zh-CN" dirty="0"/>
          </a:p>
          <a:p>
            <a:pPr eaLnBrk="1" hangingPunct="1">
              <a:spcBef>
                <a:spcPct val="50000"/>
              </a:spcBef>
            </a:pPr>
            <a:r>
              <a:rPr lang="en-US" altLang="zh-CN" dirty="0"/>
              <a:t>     C(</a:t>
            </a:r>
            <a:r>
              <a:rPr lang="en-US" altLang="zh-CN" dirty="0">
                <a:latin typeface="宋体" panose="02010600030101010101" pitchFamily="2" charset="-122"/>
              </a:rPr>
              <a:t>…</a:t>
            </a:r>
            <a:r>
              <a:rPr lang="en-US" altLang="zh-CN" dirty="0"/>
              <a:t>);</a:t>
            </a:r>
          </a:p>
          <a:p>
            <a:pPr eaLnBrk="1" hangingPunct="1">
              <a:spcBef>
                <a:spcPct val="50000"/>
              </a:spcBef>
            </a:pPr>
            <a:r>
              <a:rPr lang="en-US" altLang="zh-CN" dirty="0"/>
              <a:t>     </a:t>
            </a:r>
            <a:r>
              <a:rPr lang="en-US" altLang="zh-CN" dirty="0">
                <a:latin typeface="宋体" panose="02010600030101010101" pitchFamily="2" charset="-122"/>
              </a:rPr>
              <a:t>…</a:t>
            </a:r>
            <a:endParaRPr lang="en-US" altLang="zh-CN" dirty="0"/>
          </a:p>
          <a:p>
            <a:pPr eaLnBrk="1" hangingPunct="1">
              <a:spcBef>
                <a:spcPct val="50000"/>
              </a:spcBef>
            </a:pPr>
            <a:r>
              <a:rPr lang="en-US" altLang="zh-CN" dirty="0"/>
              <a:t>}</a:t>
            </a:r>
          </a:p>
        </p:txBody>
      </p:sp>
    </p:spTree>
    <p:extLst>
      <p:ext uri="{BB962C8B-B14F-4D97-AF65-F5344CB8AC3E}">
        <p14:creationId xmlns:p14="http://schemas.microsoft.com/office/powerpoint/2010/main" val="357044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5">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1" name="Object 11"/>
          <p:cNvGraphicFramePr>
            <a:graphicFrameLocks noChangeAspect="1"/>
          </p:cNvGraphicFramePr>
          <p:nvPr>
            <p:ph sz="quarter" idx="4294967295"/>
            <p:extLst>
              <p:ext uri="{D42A27DB-BD31-4B8C-83A1-F6EECF244321}">
                <p14:modId xmlns:p14="http://schemas.microsoft.com/office/powerpoint/2010/main" val="852135009"/>
              </p:ext>
            </p:extLst>
          </p:nvPr>
        </p:nvGraphicFramePr>
        <p:xfrm>
          <a:off x="265102" y="2420888"/>
          <a:ext cx="2843881" cy="3107726"/>
        </p:xfrm>
        <a:graphic>
          <a:graphicData uri="http://schemas.openxmlformats.org/presentationml/2006/ole">
            <mc:AlternateContent xmlns:mc="http://schemas.openxmlformats.org/markup-compatibility/2006">
              <mc:Choice xmlns:v="urn:schemas-microsoft-com:vml" Requires="v">
                <p:oleObj spid="_x0000_s13350" name="Visio" r:id="rId6" imgW="2037893" imgH="2227478" progId="Visio.Drawing.11">
                  <p:embed/>
                </p:oleObj>
              </mc:Choice>
              <mc:Fallback>
                <p:oleObj name="Visio" r:id="rId6" imgW="2037893" imgH="2227478" progId="Visio.Drawing.11">
                  <p:embed/>
                  <p:pic>
                    <p:nvPicPr>
                      <p:cNvPr id="312331"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102" y="2420888"/>
                        <a:ext cx="2843881" cy="3107726"/>
                      </a:xfrm>
                      <a:prstGeom prst="rect">
                        <a:avLst/>
                      </a:prstGeom>
                      <a:noFill/>
                      <a:ln>
                        <a:noFill/>
                      </a:ln>
                      <a:effectLst/>
                    </p:spPr>
                  </p:pic>
                </p:oleObj>
              </mc:Fallback>
            </mc:AlternateContent>
          </a:graphicData>
        </a:graphic>
      </p:graphicFrame>
      <p:graphicFrame>
        <p:nvGraphicFramePr>
          <p:cNvPr id="15" name="Object 23"/>
          <p:cNvGraphicFramePr>
            <a:graphicFrameLocks noChangeAspect="1"/>
          </p:cNvGraphicFramePr>
          <p:nvPr>
            <p:ph sz="quarter" idx="4294967295"/>
            <p:extLst>
              <p:ext uri="{D42A27DB-BD31-4B8C-83A1-F6EECF244321}">
                <p14:modId xmlns:p14="http://schemas.microsoft.com/office/powerpoint/2010/main" val="3145208988"/>
              </p:ext>
            </p:extLst>
          </p:nvPr>
        </p:nvGraphicFramePr>
        <p:xfrm>
          <a:off x="3131840" y="2275042"/>
          <a:ext cx="3024361" cy="3687176"/>
        </p:xfrm>
        <a:graphic>
          <a:graphicData uri="http://schemas.openxmlformats.org/presentationml/2006/ole">
            <mc:AlternateContent xmlns:mc="http://schemas.openxmlformats.org/markup-compatibility/2006">
              <mc:Choice xmlns:v="urn:schemas-microsoft-com:vml" Requires="v">
                <p:oleObj spid="_x0000_s13351" name="Visio" r:id="rId8" imgW="2037893" imgH="2483815" progId="Visio.Drawing.11">
                  <p:embed/>
                </p:oleObj>
              </mc:Choice>
              <mc:Fallback>
                <p:oleObj name="Visio" r:id="rId8" imgW="2037893" imgH="2483815" progId="Visio.Drawing.11">
                  <p:embed/>
                  <p:pic>
                    <p:nvPicPr>
                      <p:cNvPr id="312343"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1840" y="2275042"/>
                        <a:ext cx="3024361" cy="3687176"/>
                      </a:xfrm>
                      <a:prstGeom prst="rect">
                        <a:avLst/>
                      </a:prstGeom>
                      <a:noFill/>
                      <a:ln>
                        <a:noFill/>
                      </a:ln>
                      <a:effectLst/>
                    </p:spPr>
                  </p:pic>
                </p:oleObj>
              </mc:Fallback>
            </mc:AlternateContent>
          </a:graphicData>
        </a:graphic>
      </p:graphicFrame>
      <p:graphicFrame>
        <p:nvGraphicFramePr>
          <p:cNvPr id="16" name="Object 26"/>
          <p:cNvGraphicFramePr>
            <a:graphicFrameLocks noChangeAspect="1"/>
          </p:cNvGraphicFramePr>
          <p:nvPr>
            <p:ph sz="quarter" idx="4294967295"/>
            <p:extLst>
              <p:ext uri="{D42A27DB-BD31-4B8C-83A1-F6EECF244321}">
                <p14:modId xmlns:p14="http://schemas.microsoft.com/office/powerpoint/2010/main" val="989527208"/>
              </p:ext>
            </p:extLst>
          </p:nvPr>
        </p:nvGraphicFramePr>
        <p:xfrm>
          <a:off x="5868144" y="2420888"/>
          <a:ext cx="3275856" cy="3809714"/>
        </p:xfrm>
        <a:graphic>
          <a:graphicData uri="http://schemas.openxmlformats.org/presentationml/2006/ole">
            <mc:AlternateContent xmlns:mc="http://schemas.openxmlformats.org/markup-compatibility/2006">
              <mc:Choice xmlns:v="urn:schemas-microsoft-com:vml" Requires="v">
                <p:oleObj spid="_x0000_s13352" name="Visio" r:id="rId10" imgW="2276395" imgH="2648135" progId="Visio.Drawing.11">
                  <p:embed/>
                </p:oleObj>
              </mc:Choice>
              <mc:Fallback>
                <p:oleObj name="Visio" r:id="rId10" imgW="2276395" imgH="2648135" progId="Visio.Drawing.11">
                  <p:embed/>
                  <p:pic>
                    <p:nvPicPr>
                      <p:cNvPr id="312346" name="Object 26"/>
                      <p:cNvPicPr>
                        <a:picLocks noChangeAspect="1" noChangeArrowheads="1"/>
                      </p:cNvPicPr>
                      <p:nvPr/>
                    </p:nvPicPr>
                    <p:blipFill>
                      <a:blip r:embed="rId11"/>
                      <a:srcRect/>
                      <a:stretch>
                        <a:fillRect/>
                      </a:stretch>
                    </p:blipFill>
                    <p:spPr bwMode="auto">
                      <a:xfrm>
                        <a:off x="5868144" y="2420888"/>
                        <a:ext cx="3275856" cy="380971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2516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5">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9" name="Object 29"/>
          <p:cNvGraphicFramePr>
            <a:graphicFrameLocks noChangeAspect="1"/>
          </p:cNvGraphicFramePr>
          <p:nvPr>
            <p:extLst>
              <p:ext uri="{D42A27DB-BD31-4B8C-83A1-F6EECF244321}">
                <p14:modId xmlns:p14="http://schemas.microsoft.com/office/powerpoint/2010/main" val="436742978"/>
              </p:ext>
            </p:extLst>
          </p:nvPr>
        </p:nvGraphicFramePr>
        <p:xfrm>
          <a:off x="164298" y="2133183"/>
          <a:ext cx="2929302" cy="3816097"/>
        </p:xfrm>
        <a:graphic>
          <a:graphicData uri="http://schemas.openxmlformats.org/presentationml/2006/ole">
            <mc:AlternateContent xmlns:mc="http://schemas.openxmlformats.org/markup-compatibility/2006">
              <mc:Choice xmlns:v="urn:schemas-microsoft-com:vml" Requires="v">
                <p:oleObj spid="_x0000_s14374" name="Visio" r:id="rId6" imgW="2037893" imgH="2656332" progId="Visio.Drawing.11">
                  <p:embed/>
                </p:oleObj>
              </mc:Choice>
              <mc:Fallback>
                <p:oleObj name="Visio" r:id="rId6" imgW="2037893" imgH="2656332" progId="Visio.Drawing.11">
                  <p:embed/>
                  <p:pic>
                    <p:nvPicPr>
                      <p:cNvPr id="312349"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298" y="2133183"/>
                        <a:ext cx="2929302" cy="3816097"/>
                      </a:xfrm>
                      <a:prstGeom prst="rect">
                        <a:avLst/>
                      </a:prstGeom>
                      <a:noFill/>
                      <a:ln>
                        <a:noFill/>
                      </a:ln>
                      <a:effectLst/>
                    </p:spPr>
                  </p:pic>
                </p:oleObj>
              </mc:Fallback>
            </mc:AlternateContent>
          </a:graphicData>
        </a:graphic>
      </p:graphicFrame>
      <p:graphicFrame>
        <p:nvGraphicFramePr>
          <p:cNvPr id="12" name="Object 30"/>
          <p:cNvGraphicFramePr>
            <a:graphicFrameLocks noChangeAspect="1"/>
          </p:cNvGraphicFramePr>
          <p:nvPr>
            <p:extLst>
              <p:ext uri="{D42A27DB-BD31-4B8C-83A1-F6EECF244321}">
                <p14:modId xmlns:p14="http://schemas.microsoft.com/office/powerpoint/2010/main" val="2159892008"/>
              </p:ext>
            </p:extLst>
          </p:nvPr>
        </p:nvGraphicFramePr>
        <p:xfrm>
          <a:off x="3099791" y="2133183"/>
          <a:ext cx="3041142" cy="3961547"/>
        </p:xfrm>
        <a:graphic>
          <a:graphicData uri="http://schemas.openxmlformats.org/presentationml/2006/ole">
            <mc:AlternateContent xmlns:mc="http://schemas.openxmlformats.org/markup-compatibility/2006">
              <mc:Choice xmlns:v="urn:schemas-microsoft-com:vml" Requires="v">
                <p:oleObj spid="_x0000_s14375" name="Visio" r:id="rId8" imgW="2037893" imgH="2656332" progId="Visio.Drawing.11">
                  <p:embed/>
                </p:oleObj>
              </mc:Choice>
              <mc:Fallback>
                <p:oleObj name="Visio" r:id="rId8" imgW="2037893" imgH="2656332" progId="Visio.Drawing.11">
                  <p:embed/>
                  <p:pic>
                    <p:nvPicPr>
                      <p:cNvPr id="31235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9791" y="2133183"/>
                        <a:ext cx="3041142" cy="3961547"/>
                      </a:xfrm>
                      <a:prstGeom prst="rect">
                        <a:avLst/>
                      </a:prstGeom>
                      <a:noFill/>
                      <a:ln>
                        <a:noFill/>
                      </a:ln>
                      <a:effectLst/>
                    </p:spPr>
                  </p:pic>
                </p:oleObj>
              </mc:Fallback>
            </mc:AlternateContent>
          </a:graphicData>
        </a:graphic>
      </p:graphicFrame>
      <p:graphicFrame>
        <p:nvGraphicFramePr>
          <p:cNvPr id="14" name="Object 31"/>
          <p:cNvGraphicFramePr>
            <a:graphicFrameLocks noChangeAspect="1"/>
          </p:cNvGraphicFramePr>
          <p:nvPr>
            <p:extLst>
              <p:ext uri="{D42A27DB-BD31-4B8C-83A1-F6EECF244321}">
                <p14:modId xmlns:p14="http://schemas.microsoft.com/office/powerpoint/2010/main" val="40592947"/>
              </p:ext>
            </p:extLst>
          </p:nvPr>
        </p:nvGraphicFramePr>
        <p:xfrm>
          <a:off x="6137891" y="2133183"/>
          <a:ext cx="3043817" cy="3816098"/>
        </p:xfrm>
        <a:graphic>
          <a:graphicData uri="http://schemas.openxmlformats.org/presentationml/2006/ole">
            <mc:AlternateContent xmlns:mc="http://schemas.openxmlformats.org/markup-compatibility/2006">
              <mc:Choice xmlns:v="urn:schemas-microsoft-com:vml" Requires="v">
                <p:oleObj spid="_x0000_s14376" name="Visio" r:id="rId10" imgW="2037893" imgH="2556053" progId="Visio.Drawing.11">
                  <p:embed/>
                </p:oleObj>
              </mc:Choice>
              <mc:Fallback>
                <p:oleObj name="Visio" r:id="rId10" imgW="2037893" imgH="2556053" progId="Visio.Drawing.11">
                  <p:embed/>
                  <p:pic>
                    <p:nvPicPr>
                      <p:cNvPr id="312351"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37891" y="2133183"/>
                        <a:ext cx="3043817" cy="381609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5831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说明：</a:t>
            </a:r>
            <a:endParaRPr lang="zh-CN" altLang="en-US" sz="2800" b="1" dirty="0">
              <a:latin typeface="华文楷体" panose="02010600040101010101" pitchFamily="2" charset="-122"/>
              <a:ea typeface="华文楷体" panose="02010600040101010101" pitchFamily="2" charset="-122"/>
            </a:endParaRPr>
          </a:p>
        </p:txBody>
      </p:sp>
      <p:sp>
        <p:nvSpPr>
          <p:cNvPr id="9" name="Text Box 4"/>
          <p:cNvSpPr txBox="1">
            <a:spLocks noChangeArrowheads="1"/>
          </p:cNvSpPr>
          <p:nvPr/>
        </p:nvSpPr>
        <p:spPr bwMode="auto">
          <a:xfrm>
            <a:off x="539552" y="3238012"/>
            <a:ext cx="7848872" cy="2677656"/>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wrap="square">
            <a:spAutoFit/>
          </a:bodyPr>
          <a:lstStyle>
            <a:lvl1pPr marL="457200" indent="-4572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0" lang="en-US" altLang="zh-CN" sz="2800" dirty="0" smtClean="0">
                <a:latin typeface="华文楷体" panose="02010600040101010101" pitchFamily="2" charset="-122"/>
                <a:ea typeface="华文楷体" panose="02010600040101010101" pitchFamily="2" charset="-122"/>
              </a:rPr>
              <a:t>(</a:t>
            </a:r>
            <a:r>
              <a:rPr kumimoji="0" lang="en-US" altLang="zh-CN" sz="2800" dirty="0">
                <a:latin typeface="华文楷体" panose="02010600040101010101" pitchFamily="2" charset="-122"/>
                <a:ea typeface="华文楷体" panose="02010600040101010101" pitchFamily="2" charset="-122"/>
              </a:rPr>
              <a:t>3) </a:t>
            </a:r>
            <a:r>
              <a:rPr kumimoji="0" lang="zh-CN" altLang="en-US" sz="2800" dirty="0">
                <a:solidFill>
                  <a:srgbClr val="C00000"/>
                </a:solidFill>
                <a:latin typeface="华文楷体" panose="02010600040101010101" pitchFamily="2" charset="-122"/>
                <a:ea typeface="华文楷体" panose="02010600040101010101" pitchFamily="2" charset="-122"/>
              </a:rPr>
              <a:t>形式参数</a:t>
            </a:r>
            <a:r>
              <a:rPr kumimoji="0" lang="zh-CN" altLang="en-US" sz="2800" dirty="0">
                <a:latin typeface="华文楷体" panose="02010600040101010101" pitchFamily="2" charset="-122"/>
                <a:ea typeface="华文楷体" panose="02010600040101010101" pitchFamily="2" charset="-122"/>
              </a:rPr>
              <a:t>也是局部变量</a:t>
            </a:r>
            <a:r>
              <a:rPr kumimoji="0" lang="zh-CN" altLang="en-US" sz="2800" dirty="0" smtClean="0">
                <a:latin typeface="华文楷体" panose="02010600040101010101" pitchFamily="2" charset="-122"/>
                <a:ea typeface="华文楷体" panose="02010600040101010101" pitchFamily="2" charset="-122"/>
              </a:rPr>
              <a:t>。</a:t>
            </a:r>
            <a:endParaRPr kumimoji="0" lang="zh-CN" altLang="en-US" sz="2800" dirty="0">
              <a:latin typeface="华文楷体" panose="02010600040101010101" pitchFamily="2" charset="-122"/>
              <a:ea typeface="华文楷体" panose="02010600040101010101" pitchFamily="2" charset="-122"/>
            </a:endParaRPr>
          </a:p>
          <a:p>
            <a:pPr eaLnBrk="1" hangingPunct="1">
              <a:lnSpc>
                <a:spcPct val="150000"/>
              </a:lnSpc>
            </a:pPr>
            <a:r>
              <a:rPr kumimoji="0" lang="en-US" altLang="zh-CN" sz="2800" dirty="0">
                <a:latin typeface="华文楷体" panose="02010600040101010101" pitchFamily="2" charset="-122"/>
                <a:ea typeface="华文楷体" panose="02010600040101010101" pitchFamily="2" charset="-122"/>
              </a:rPr>
              <a:t>(4) </a:t>
            </a:r>
            <a:r>
              <a:rPr kumimoji="0" lang="zh-CN" altLang="en-US" sz="2800" dirty="0">
                <a:latin typeface="华文楷体" panose="02010600040101010101" pitchFamily="2" charset="-122"/>
                <a:ea typeface="华文楷体" panose="02010600040101010101" pitchFamily="2" charset="-122"/>
              </a:rPr>
              <a:t>在一个函数内部</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可以在复合语句中定义变量</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这些变量只在本复合语句中有效</a:t>
            </a:r>
            <a:r>
              <a:rPr kumimoji="0" lang="en-US" altLang="zh-CN" sz="2800" dirty="0">
                <a:latin typeface="华文楷体" panose="02010600040101010101" pitchFamily="2" charset="-122"/>
                <a:ea typeface="华文楷体" panose="02010600040101010101" pitchFamily="2" charset="-122"/>
              </a:rPr>
              <a:t>,</a:t>
            </a:r>
            <a:r>
              <a:rPr kumimoji="0" lang="zh-CN" altLang="en-US" sz="2800" dirty="0">
                <a:latin typeface="华文楷体" panose="02010600040101010101" pitchFamily="2" charset="-122"/>
                <a:ea typeface="华文楷体" panose="02010600040101010101" pitchFamily="2" charset="-122"/>
              </a:rPr>
              <a:t>这种复合语句也称为“分程序”或“程序块”。</a:t>
            </a:r>
          </a:p>
        </p:txBody>
      </p:sp>
    </p:spTree>
    <p:extLst>
      <p:ext uri="{BB962C8B-B14F-4D97-AF65-F5344CB8AC3E}">
        <p14:creationId xmlns:p14="http://schemas.microsoft.com/office/powerpoint/2010/main" val="411406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Text Box 4"/>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None/>
            </a:pPr>
            <a:r>
              <a:rPr lang="zh-CN" altLang="en-US" sz="2400" dirty="0" smtClean="0">
                <a:solidFill>
                  <a:srgbClr val="C00000"/>
                </a:solidFill>
                <a:latin typeface="华文楷体" panose="02010600040101010101" pitchFamily="2" charset="-122"/>
                <a:ea typeface="华文楷体" panose="02010600040101010101" pitchFamily="2" charset="-122"/>
              </a:rPr>
              <a:t>总结</a:t>
            </a:r>
          </a:p>
          <a:p>
            <a:pPr>
              <a:lnSpc>
                <a:spcPct val="150000"/>
              </a:lnSpc>
            </a:pPr>
            <a:r>
              <a:rPr lang="zh-CN" altLang="en-US" sz="2400" dirty="0" smtClean="0">
                <a:solidFill>
                  <a:srgbClr val="0000FF"/>
                </a:solidFill>
                <a:latin typeface="华文楷体" panose="02010600040101010101" pitchFamily="2" charset="-122"/>
                <a:ea typeface="华文楷体" panose="02010600040101010101" pitchFamily="2" charset="-122"/>
              </a:rPr>
              <a:t>如何确保能够逐层返回到上一级调用？</a:t>
            </a:r>
          </a:p>
          <a:p>
            <a:pPr>
              <a:lnSpc>
                <a:spcPct val="150000"/>
              </a:lnSpc>
              <a:buFontTx/>
              <a:buNone/>
            </a:pPr>
            <a:r>
              <a:rPr lang="zh-CN" altLang="en-US" sz="2400" dirty="0" smtClean="0">
                <a:latin typeface="华文楷体" panose="02010600040101010101" pitchFamily="2" charset="-122"/>
                <a:ea typeface="华文楷体" panose="02010600040101010101" pitchFamily="2" charset="-122"/>
              </a:rPr>
              <a:t>	函数</a:t>
            </a:r>
            <a:r>
              <a:rPr lang="en-US" altLang="zh-CN" sz="2400" dirty="0" smtClean="0">
                <a:latin typeface="华文楷体" panose="02010600040101010101" pitchFamily="2" charset="-122"/>
                <a:ea typeface="华文楷体" panose="02010600040101010101" pitchFamily="2" charset="-122"/>
              </a:rPr>
              <a:t>A</a:t>
            </a:r>
            <a:r>
              <a:rPr lang="zh-CN" altLang="en-US" sz="2400" dirty="0" smtClean="0">
                <a:latin typeface="华文楷体" panose="02010600040101010101" pitchFamily="2" charset="-122"/>
                <a:ea typeface="华文楷体" panose="02010600040101010101" pitchFamily="2" charset="-122"/>
              </a:rPr>
              <a:t>调用函数</a:t>
            </a:r>
            <a:r>
              <a:rPr lang="en-US" altLang="zh-CN" sz="2400" dirty="0" smtClean="0">
                <a:latin typeface="华文楷体" panose="02010600040101010101" pitchFamily="2" charset="-122"/>
                <a:ea typeface="华文楷体" panose="02010600040101010101" pitchFamily="2" charset="-122"/>
              </a:rPr>
              <a:t>B</a:t>
            </a:r>
            <a:r>
              <a:rPr lang="zh-CN" altLang="en-US" sz="2400" dirty="0" smtClean="0">
                <a:latin typeface="华文楷体" panose="02010600040101010101" pitchFamily="2" charset="-122"/>
                <a:ea typeface="华文楷体" panose="02010600040101010101" pitchFamily="2" charset="-122"/>
              </a:rPr>
              <a:t>，则在函数</a:t>
            </a:r>
            <a:r>
              <a:rPr lang="en-US" altLang="zh-CN" sz="2400" dirty="0" smtClean="0">
                <a:latin typeface="华文楷体" panose="02010600040101010101" pitchFamily="2" charset="-122"/>
                <a:ea typeface="华文楷体" panose="02010600040101010101" pitchFamily="2" charset="-122"/>
              </a:rPr>
              <a:t>B</a:t>
            </a:r>
            <a:r>
              <a:rPr lang="zh-CN" altLang="en-US" sz="2400" dirty="0" smtClean="0">
                <a:latin typeface="华文楷体" panose="02010600040101010101" pitchFamily="2" charset="-122"/>
                <a:ea typeface="华文楷体" panose="02010600040101010101" pitchFamily="2" charset="-122"/>
              </a:rPr>
              <a:t>的活动记录中记录了</a:t>
            </a:r>
            <a:r>
              <a:rPr lang="en-US" altLang="zh-CN" sz="2400" dirty="0" smtClean="0">
                <a:latin typeface="华文楷体" panose="02010600040101010101" pitchFamily="2" charset="-122"/>
                <a:ea typeface="华文楷体" panose="02010600040101010101" pitchFamily="2" charset="-122"/>
              </a:rPr>
              <a:t>A</a:t>
            </a:r>
            <a:r>
              <a:rPr lang="zh-CN" altLang="en-US" sz="2400" dirty="0" smtClean="0">
                <a:latin typeface="华文楷体" panose="02010600040101010101" pitchFamily="2" charset="-122"/>
                <a:ea typeface="华文楷体" panose="02010600040101010101" pitchFamily="2" charset="-122"/>
              </a:rPr>
              <a:t>的返回地址。返回前取出该地址，即能正确返回。   </a:t>
            </a:r>
          </a:p>
          <a:p>
            <a:pPr>
              <a:lnSpc>
                <a:spcPct val="150000"/>
              </a:lnSpc>
            </a:pPr>
            <a:r>
              <a:rPr lang="zh-CN" altLang="en-US" sz="2400" dirty="0" smtClean="0">
                <a:solidFill>
                  <a:srgbClr val="0000FF"/>
                </a:solidFill>
                <a:latin typeface="华文楷体" panose="02010600040101010101" pitchFamily="2" charset="-122"/>
                <a:ea typeface="华文楷体" panose="02010600040101010101" pitchFamily="2" charset="-122"/>
              </a:rPr>
              <a:t>为何不同的函数可以使用同名的参数和变量？                    </a:t>
            </a:r>
          </a:p>
          <a:p>
            <a:pPr>
              <a:lnSpc>
                <a:spcPct val="150000"/>
              </a:lnSpc>
              <a:buFontTx/>
              <a:buNone/>
            </a:pPr>
            <a:r>
              <a:rPr lang="zh-CN" altLang="en-US" sz="2400" dirty="0" smtClean="0">
                <a:latin typeface="华文楷体" panose="02010600040101010101" pitchFamily="2" charset="-122"/>
                <a:ea typeface="华文楷体" panose="02010600040101010101" pitchFamily="2" charset="-122"/>
              </a:rPr>
              <a:t>	因为不同函数的活动记录占用不同的内存单元，程序运行时始终是从位于栈顶的活动记录中取形参和变量的值。</a:t>
            </a:r>
            <a:endParaRPr lang="zh-CN" altLang="en-US"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0257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randombar(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randombar(horizontal)">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函数</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377" y="1323"/>
              <a:ext cx="1473"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1881" y="1887"/>
              <a:ext cx="26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变量的存储方式和生存期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045" y="2461"/>
              <a:ext cx="22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内部函数和外部函数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045" y="1885"/>
              <a:ext cx="175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a:solidFill>
                    <a:srgbClr val="000000"/>
                  </a:solidFill>
                  <a:ea typeface="华文楷体" panose="02010600040101010101" pitchFamily="2" charset="-122"/>
                  <a:cs typeface="Times New Roman" panose="02020603050405020304" pitchFamily="18" charset="0"/>
                </a:rPr>
                <a:t>函数的嵌套调用 </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61</a:t>
            </a:fld>
            <a:endParaRPr lang="en-US" altLang="zh-CN"/>
          </a:p>
        </p:txBody>
      </p:sp>
      <p:grpSp>
        <p:nvGrpSpPr>
          <p:cNvPr id="53" name="Group 215"/>
          <p:cNvGrpSpPr>
            <a:grpSpLocks/>
          </p:cNvGrpSpPr>
          <p:nvPr/>
        </p:nvGrpSpPr>
        <p:grpSpPr bwMode="auto">
          <a:xfrm>
            <a:off x="1835150" y="5580241"/>
            <a:ext cx="5410200" cy="665163"/>
            <a:chOff x="1152" y="2413"/>
            <a:chExt cx="3408" cy="419"/>
          </a:xfrm>
        </p:grpSpPr>
        <p:grpSp>
          <p:nvGrpSpPr>
            <p:cNvPr id="54" name="Group 216"/>
            <p:cNvGrpSpPr>
              <a:grpSpLocks/>
            </p:cNvGrpSpPr>
            <p:nvPr/>
          </p:nvGrpSpPr>
          <p:grpSpPr bwMode="auto">
            <a:xfrm>
              <a:off x="1152" y="2413"/>
              <a:ext cx="480" cy="419"/>
              <a:chOff x="1110" y="2656"/>
              <a:chExt cx="1549" cy="1351"/>
            </a:xfrm>
          </p:grpSpPr>
          <p:sp>
            <p:nvSpPr>
              <p:cNvPr id="58"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9"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60"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55"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56" name="Text Box 221"/>
            <p:cNvSpPr txBox="1">
              <a:spLocks noChangeArrowheads="1"/>
            </p:cNvSpPr>
            <p:nvPr/>
          </p:nvSpPr>
          <p:spPr bwMode="auto">
            <a:xfrm>
              <a:off x="2350" y="2447"/>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2800" dirty="0" smtClean="0">
                  <a:solidFill>
                    <a:srgbClr val="000000"/>
                  </a:solidFill>
                  <a:ea typeface="华文楷体" panose="02010600040101010101" pitchFamily="2" charset="-122"/>
                  <a:cs typeface="Times New Roman" panose="02020603050405020304" pitchFamily="18" charset="0"/>
                </a:rPr>
                <a:t>函数的递归</a:t>
              </a:r>
              <a:endParaRPr kumimoji="0" lang="zh-CN" altLang="en-US" sz="28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57"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5</a:t>
              </a:r>
              <a:endPar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238128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42"/>
                                        </p:tgtEl>
                                      </p:cBhvr>
                                    </p:animEffect>
                                    <p:set>
                                      <p:cBhvr>
                                        <p:cTn id="37" dur="1" fill="hold">
                                          <p:stCondLst>
                                            <p:cond delay="499"/>
                                          </p:stCondLst>
                                        </p:cTn>
                                        <p:tgtEl>
                                          <p:spTgt spid="4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5">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a:t>
            </a:r>
            <a:r>
              <a:rPr kumimoji="0" lang="zh-CN" altLang="en-US" sz="3200" dirty="0" smtClean="0">
                <a:solidFill>
                  <a:srgbClr val="000000"/>
                </a:solidFill>
                <a:ea typeface="华文楷体" panose="02010600040101010101" pitchFamily="2" charset="-122"/>
                <a:cs typeface="Times New Roman" panose="02020603050405020304" pitchFamily="18" charset="0"/>
              </a:rPr>
              <a:t>的</a:t>
            </a:r>
            <a:r>
              <a:rPr kumimoji="0" lang="zh-CN" altLang="en-US" sz="3200" dirty="0">
                <a:solidFill>
                  <a:srgbClr val="000000"/>
                </a:solidFill>
                <a:ea typeface="华文楷体" panose="02010600040101010101" pitchFamily="2" charset="-122"/>
                <a:cs typeface="Times New Roman" panose="02020603050405020304" pitchFamily="18" charset="0"/>
              </a:rPr>
              <a:t>递归</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Text Box 5"/>
          <p:cNvSpPr txBox="1">
            <a:spLocks noChangeArrowheads="1"/>
          </p:cNvSpPr>
          <p:nvPr/>
        </p:nvSpPr>
        <p:spPr bwMode="auto">
          <a:xfrm>
            <a:off x="1001932" y="3640240"/>
            <a:ext cx="5570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Arial" panose="020B0604020202020204" pitchFamily="34" charset="0"/>
              <a:buChar char="•"/>
            </a:pPr>
            <a:r>
              <a:rPr kumimoji="1" lang="zh-CN" altLang="en-US" sz="2400" b="1" dirty="0" smtClean="0">
                <a:solidFill>
                  <a:srgbClr val="FF0000"/>
                </a:solidFill>
                <a:latin typeface="华文楷体" panose="02010600040101010101" pitchFamily="2" charset="-122"/>
                <a:ea typeface="华文楷体" panose="02010600040101010101" pitchFamily="2" charset="-122"/>
                <a:sym typeface="Monotype Sorts" charset="2"/>
              </a:rPr>
              <a:t>后</a:t>
            </a:r>
            <a:r>
              <a:rPr kumimoji="1" lang="zh-CN" altLang="en-US" sz="2400" b="1" dirty="0">
                <a:solidFill>
                  <a:srgbClr val="FF0000"/>
                </a:solidFill>
                <a:latin typeface="华文楷体" panose="02010600040101010101" pitchFamily="2" charset="-122"/>
                <a:ea typeface="华文楷体" panose="02010600040101010101" pitchFamily="2" charset="-122"/>
                <a:sym typeface="Monotype Sorts" charset="2"/>
              </a:rPr>
              <a:t>一部分与原始问题类似</a:t>
            </a:r>
            <a:endParaRPr kumimoji="1"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16" name="Rectangle 13"/>
          <p:cNvSpPr>
            <a:spLocks noChangeArrowheads="1"/>
          </p:cNvSpPr>
          <p:nvPr/>
        </p:nvSpPr>
        <p:spPr bwMode="auto">
          <a:xfrm>
            <a:off x="467544" y="2031584"/>
            <a:ext cx="7561263"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、定义：调用一个函数时直接或间接调用自身</a:t>
            </a:r>
            <a:r>
              <a:rPr lang="en-US" altLang="zh-CN" sz="2400" b="1" dirty="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称之为   </a:t>
            </a:r>
            <a:endParaRPr lang="en-US" altLang="zh-CN" sz="2400" b="1" dirty="0" smtClean="0">
              <a:latin typeface="华文楷体" panose="02010600040101010101" pitchFamily="2" charset="-122"/>
              <a:ea typeface="华文楷体" panose="02010600040101010101" pitchFamily="2" charset="-122"/>
            </a:endParaRPr>
          </a:p>
          <a:p>
            <a:pPr eaLnBrk="1" hangingPunct="1">
              <a:lnSpc>
                <a:spcPct val="120000"/>
              </a:lnSpc>
            </a:pPr>
            <a:r>
              <a:rPr lang="en-US" altLang="zh-CN" sz="2400" b="1" dirty="0">
                <a:solidFill>
                  <a:schemeClr val="accent2"/>
                </a:solidFill>
                <a:latin typeface="华文楷体" panose="02010600040101010101" pitchFamily="2" charset="-122"/>
                <a:ea typeface="华文楷体" panose="02010600040101010101" pitchFamily="2" charset="-122"/>
              </a:rPr>
              <a:t> </a:t>
            </a:r>
            <a:r>
              <a:rPr lang="en-US" altLang="zh-CN" sz="2400" b="1" dirty="0" smtClean="0">
                <a:solidFill>
                  <a:schemeClr val="accent2"/>
                </a:solidFill>
                <a:latin typeface="华文楷体" panose="02010600040101010101" pitchFamily="2" charset="-122"/>
                <a:ea typeface="华文楷体" panose="02010600040101010101" pitchFamily="2" charset="-122"/>
              </a:rPr>
              <a:t>                 </a:t>
            </a:r>
            <a:r>
              <a:rPr lang="zh-CN" altLang="en-US" sz="2400" b="1" dirty="0" smtClean="0">
                <a:solidFill>
                  <a:schemeClr val="accent2"/>
                </a:solidFill>
                <a:latin typeface="华文楷体" panose="02010600040101010101" pitchFamily="2" charset="-122"/>
                <a:ea typeface="华文楷体" panose="02010600040101010101" pitchFamily="2" charset="-122"/>
              </a:rPr>
              <a:t>函数</a:t>
            </a:r>
            <a:r>
              <a:rPr lang="zh-CN" altLang="en-US" sz="2400" b="1" dirty="0">
                <a:solidFill>
                  <a:schemeClr val="accent2"/>
                </a:solidFill>
                <a:latin typeface="华文楷体" panose="02010600040101010101" pitchFamily="2" charset="-122"/>
                <a:ea typeface="华文楷体" panose="02010600040101010101" pitchFamily="2" charset="-122"/>
              </a:rPr>
              <a:t>的递归</a:t>
            </a:r>
            <a:r>
              <a:rPr lang="zh-CN" altLang="en-US" sz="2400" b="1" dirty="0">
                <a:latin typeface="华文楷体" panose="02010600040101010101" pitchFamily="2" charset="-122"/>
                <a:ea typeface="华文楷体" panose="02010600040101010101" pitchFamily="2" charset="-122"/>
              </a:rPr>
              <a:t>。</a:t>
            </a:r>
          </a:p>
          <a:p>
            <a:pPr eaLnBrk="1" hangingPunct="1">
              <a:lnSpc>
                <a:spcPct val="120000"/>
              </a:lnSpc>
            </a:pPr>
            <a:r>
              <a:rPr kumimoji="1" lang="en-US" altLang="zh-CN" sz="2400" b="1" dirty="0">
                <a:latin typeface="华文楷体" panose="02010600040101010101" pitchFamily="2" charset="-122"/>
                <a:ea typeface="华文楷体" panose="02010600040101010101" pitchFamily="2" charset="-122"/>
              </a:rPr>
              <a:t>2</a:t>
            </a:r>
            <a:r>
              <a:rPr kumimoji="1" lang="zh-CN" altLang="en-US" sz="2400" b="1" dirty="0">
                <a:latin typeface="华文楷体" panose="02010600040101010101" pitchFamily="2" charset="-122"/>
                <a:ea typeface="华文楷体" panose="02010600040101010101" pitchFamily="2" charset="-122"/>
              </a:rPr>
              <a:t>、一个问题能够成为递归必须具备的条件是：</a:t>
            </a:r>
          </a:p>
        </p:txBody>
      </p:sp>
      <p:sp>
        <p:nvSpPr>
          <p:cNvPr id="18" name="Text Box 5"/>
          <p:cNvSpPr txBox="1">
            <a:spLocks noChangeArrowheads="1"/>
          </p:cNvSpPr>
          <p:nvPr/>
        </p:nvSpPr>
        <p:spPr bwMode="auto">
          <a:xfrm>
            <a:off x="982663" y="4253193"/>
            <a:ext cx="5570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Arial" panose="020B0604020202020204" pitchFamily="34" charset="0"/>
              <a:buChar char="•"/>
            </a:pPr>
            <a:r>
              <a:rPr kumimoji="1" lang="zh-CN" altLang="en-US" sz="2400" b="1" dirty="0">
                <a:solidFill>
                  <a:srgbClr val="FF0000"/>
                </a:solidFill>
                <a:latin typeface="华文楷体" panose="02010600040101010101" pitchFamily="2" charset="-122"/>
                <a:ea typeface="华文楷体" panose="02010600040101010101" pitchFamily="2" charset="-122"/>
                <a:sym typeface="Monotype Sorts" charset="2"/>
              </a:rPr>
              <a:t>后一部分是原始问题的简化</a:t>
            </a:r>
            <a:endParaRPr kumimoji="1" lang="zh-CN" altLang="en-US" sz="2400" b="1" dirty="0">
              <a:solidFill>
                <a:srgbClr val="FF0000"/>
              </a:solidFill>
              <a:latin typeface="华文楷体" panose="02010600040101010101" pitchFamily="2" charset="-122"/>
              <a:ea typeface="华文楷体" panose="02010600040101010101" pitchFamily="2" charset="-122"/>
            </a:endParaRPr>
          </a:p>
        </p:txBody>
      </p:sp>
      <p:graphicFrame>
        <p:nvGraphicFramePr>
          <p:cNvPr id="19" name="Object 25"/>
          <p:cNvGraphicFramePr>
            <a:graphicFrameLocks noChangeAspect="1"/>
          </p:cNvGraphicFramePr>
          <p:nvPr>
            <p:extLst>
              <p:ext uri="{D42A27DB-BD31-4B8C-83A1-F6EECF244321}">
                <p14:modId xmlns:p14="http://schemas.microsoft.com/office/powerpoint/2010/main" val="2744866754"/>
              </p:ext>
            </p:extLst>
          </p:nvPr>
        </p:nvGraphicFramePr>
        <p:xfrm>
          <a:off x="1226295" y="4879885"/>
          <a:ext cx="3148012" cy="809625"/>
        </p:xfrm>
        <a:graphic>
          <a:graphicData uri="http://schemas.openxmlformats.org/presentationml/2006/ole">
            <mc:AlternateContent xmlns:mc="http://schemas.openxmlformats.org/markup-compatibility/2006">
              <mc:Choice xmlns:v="urn:schemas-microsoft-com:vml" Requires="v">
                <p:oleObj spid="_x0000_s15378" name="公式" r:id="rId6" imgW="1777680" imgH="457200" progId="Equation.3">
                  <p:embed/>
                </p:oleObj>
              </mc:Choice>
              <mc:Fallback>
                <p:oleObj name="公式" r:id="rId6" imgW="1777680" imgH="457200" progId="Equation.3">
                  <p:embed/>
                  <p:pic>
                    <p:nvPicPr>
                      <p:cNvPr id="564249"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6295" y="4879885"/>
                        <a:ext cx="3148012"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6"/>
          <p:cNvGraphicFramePr>
            <a:graphicFrameLocks noChangeAspect="1"/>
          </p:cNvGraphicFramePr>
          <p:nvPr>
            <p:extLst>
              <p:ext uri="{D42A27DB-BD31-4B8C-83A1-F6EECF244321}">
                <p14:modId xmlns:p14="http://schemas.microsoft.com/office/powerpoint/2010/main" val="2411578401"/>
              </p:ext>
            </p:extLst>
          </p:nvPr>
        </p:nvGraphicFramePr>
        <p:xfrm>
          <a:off x="1259632" y="5864136"/>
          <a:ext cx="3081337" cy="809625"/>
        </p:xfrm>
        <a:graphic>
          <a:graphicData uri="http://schemas.openxmlformats.org/presentationml/2006/ole">
            <mc:AlternateContent xmlns:mc="http://schemas.openxmlformats.org/markup-compatibility/2006">
              <mc:Choice xmlns:v="urn:schemas-microsoft-com:vml" Requires="v">
                <p:oleObj spid="_x0000_s15379" name="公式" r:id="rId8" imgW="1739880" imgH="457200" progId="Equation.3">
                  <p:embed/>
                </p:oleObj>
              </mc:Choice>
              <mc:Fallback>
                <p:oleObj name="公式" r:id="rId8" imgW="1739880" imgH="457200" progId="Equation.3">
                  <p:embed/>
                  <p:pic>
                    <p:nvPicPr>
                      <p:cNvPr id="56425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9632" y="5864136"/>
                        <a:ext cx="3081337"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159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a:t>
            </a:r>
            <a:r>
              <a:rPr kumimoji="0" lang="zh-CN" altLang="en-US" sz="3200" dirty="0" smtClean="0">
                <a:solidFill>
                  <a:srgbClr val="000000"/>
                </a:solidFill>
                <a:ea typeface="华文楷体" panose="02010600040101010101" pitchFamily="2" charset="-122"/>
                <a:cs typeface="Times New Roman" panose="02020603050405020304" pitchFamily="18" charset="0"/>
              </a:rPr>
              <a:t>的</a:t>
            </a:r>
            <a:r>
              <a:rPr kumimoji="0" lang="zh-CN" altLang="en-US" sz="3200" dirty="0">
                <a:solidFill>
                  <a:srgbClr val="000000"/>
                </a:solidFill>
                <a:ea typeface="华文楷体" panose="02010600040101010101" pitchFamily="2" charset="-122"/>
                <a:cs typeface="Times New Roman" panose="02020603050405020304" pitchFamily="18" charset="0"/>
              </a:rPr>
              <a:t>递归</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Rectangle 13"/>
          <p:cNvSpPr>
            <a:spLocks noChangeArrowheads="1"/>
          </p:cNvSpPr>
          <p:nvPr/>
        </p:nvSpPr>
        <p:spPr bwMode="auto">
          <a:xfrm>
            <a:off x="467544" y="2031584"/>
            <a:ext cx="7561263"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dirty="0" smtClean="0">
                <a:latin typeface="华文楷体" panose="02010600040101010101" pitchFamily="2" charset="-122"/>
                <a:ea typeface="华文楷体" panose="02010600040101010101" pitchFamily="2" charset="-122"/>
              </a:rPr>
              <a:t>        递归的方式有两种，一</a:t>
            </a:r>
            <a:r>
              <a:rPr lang="zh-CN" altLang="en-US" sz="2400" b="1" dirty="0">
                <a:latin typeface="华文楷体" panose="02010600040101010101" pitchFamily="2" charset="-122"/>
                <a:ea typeface="华文楷体" panose="02010600040101010101" pitchFamily="2" charset="-122"/>
              </a:rPr>
              <a:t>种是</a:t>
            </a:r>
            <a:r>
              <a:rPr lang="zh-CN" altLang="en-US" sz="2400" b="1" dirty="0">
                <a:solidFill>
                  <a:srgbClr val="0000FF"/>
                </a:solidFill>
                <a:latin typeface="华文楷体" panose="02010600040101010101" pitchFamily="2" charset="-122"/>
                <a:ea typeface="华文楷体" panose="02010600040101010101" pitchFamily="2" charset="-122"/>
              </a:rPr>
              <a:t>直接递归</a:t>
            </a:r>
            <a:r>
              <a:rPr lang="zh-CN" altLang="en-US" sz="2400" b="1" dirty="0" smtClean="0">
                <a:solidFill>
                  <a:srgbClr val="0000FF"/>
                </a:solidFill>
                <a:latin typeface="华文楷体" panose="02010600040101010101" pitchFamily="2" charset="-122"/>
                <a:ea typeface="华文楷体" panose="02010600040101010101" pitchFamily="2" charset="-122"/>
              </a:rPr>
              <a:t>调用</a:t>
            </a:r>
            <a:r>
              <a:rPr lang="zh-CN" altLang="en-US" sz="2400" b="1" dirty="0" smtClean="0">
                <a:latin typeface="华文楷体" panose="02010600040101010101" pitchFamily="2" charset="-122"/>
                <a:ea typeface="华文楷体" panose="02010600040101010101" pitchFamily="2" charset="-122"/>
              </a:rPr>
              <a:t>，即函数</a:t>
            </a:r>
            <a:r>
              <a:rPr lang="zh-CN" altLang="en-US" sz="2400" b="1" dirty="0">
                <a:latin typeface="华文楷体" panose="02010600040101010101" pitchFamily="2" charset="-122"/>
                <a:ea typeface="华文楷体" panose="02010600040101010101" pitchFamily="2" charset="-122"/>
              </a:rPr>
              <a:t>直接调用</a:t>
            </a:r>
            <a:r>
              <a:rPr lang="zh-CN" altLang="en-US" sz="2400" b="1" dirty="0" smtClean="0">
                <a:latin typeface="华文楷体" panose="02010600040101010101" pitchFamily="2" charset="-122"/>
                <a:ea typeface="华文楷体" panose="02010600040101010101" pitchFamily="2" charset="-122"/>
              </a:rPr>
              <a:t>本身；另外一</a:t>
            </a:r>
            <a:r>
              <a:rPr lang="zh-CN" altLang="en-US" sz="2400" b="1" dirty="0">
                <a:latin typeface="华文楷体" panose="02010600040101010101" pitchFamily="2" charset="-122"/>
                <a:ea typeface="华文楷体" panose="02010600040101010101" pitchFamily="2" charset="-122"/>
              </a:rPr>
              <a:t>种是</a:t>
            </a:r>
            <a:r>
              <a:rPr lang="zh-CN" altLang="en-US" sz="2400" b="1" dirty="0">
                <a:solidFill>
                  <a:srgbClr val="0000FF"/>
                </a:solidFill>
                <a:latin typeface="华文楷体" panose="02010600040101010101" pitchFamily="2" charset="-122"/>
                <a:ea typeface="华文楷体" panose="02010600040101010101" pitchFamily="2" charset="-122"/>
              </a:rPr>
              <a:t>间接递归</a:t>
            </a:r>
            <a:r>
              <a:rPr lang="zh-CN" altLang="en-US" sz="2400" b="1" dirty="0" smtClean="0">
                <a:solidFill>
                  <a:srgbClr val="0000FF"/>
                </a:solidFill>
                <a:latin typeface="华文楷体" panose="02010600040101010101" pitchFamily="2" charset="-122"/>
                <a:ea typeface="华文楷体" panose="02010600040101010101" pitchFamily="2" charset="-122"/>
              </a:rPr>
              <a:t>调用</a:t>
            </a:r>
            <a:r>
              <a:rPr lang="zh-CN" altLang="en-US" sz="2400" b="1" dirty="0" smtClean="0">
                <a:latin typeface="华文楷体" panose="02010600040101010101" pitchFamily="2" charset="-122"/>
                <a:ea typeface="华文楷体" panose="02010600040101010101" pitchFamily="2" charset="-122"/>
              </a:rPr>
              <a:t>，即函数</a:t>
            </a:r>
            <a:r>
              <a:rPr lang="zh-CN" altLang="en-US" sz="2400" b="1" dirty="0">
                <a:latin typeface="华文楷体" panose="02010600040101010101" pitchFamily="2" charset="-122"/>
                <a:ea typeface="华文楷体" panose="02010600040101010101" pitchFamily="2" charset="-122"/>
              </a:rPr>
              <a:t>间接调用</a:t>
            </a:r>
            <a:r>
              <a:rPr lang="zh-CN" altLang="en-US" sz="2400" b="1" dirty="0" smtClean="0">
                <a:latin typeface="华文楷体" panose="02010600040101010101" pitchFamily="2" charset="-122"/>
                <a:ea typeface="华文楷体" panose="02010600040101010101" pitchFamily="2" charset="-122"/>
              </a:rPr>
              <a:t>本身。</a:t>
            </a:r>
            <a:endParaRPr kumimoji="1" lang="zh-CN" altLang="en-US" sz="2400" b="1" dirty="0">
              <a:latin typeface="华文楷体" panose="02010600040101010101" pitchFamily="2" charset="-122"/>
              <a:ea typeface="华文楷体" panose="02010600040101010101" pitchFamily="2" charset="-122"/>
            </a:endParaRPr>
          </a:p>
        </p:txBody>
      </p:sp>
      <p:sp>
        <p:nvSpPr>
          <p:cNvPr id="11" name="AutoShape 4" descr="水滴"/>
          <p:cNvSpPr>
            <a:spLocks noChangeArrowheads="1"/>
          </p:cNvSpPr>
          <p:nvPr/>
        </p:nvSpPr>
        <p:spPr bwMode="auto">
          <a:xfrm>
            <a:off x="1057672" y="3453962"/>
            <a:ext cx="2362200" cy="2971800"/>
          </a:xfrm>
          <a:prstGeom prst="flowChartAlternateProcess">
            <a:avLst/>
          </a:prstGeom>
          <a:solidFill>
            <a:schemeClr val="accent5">
              <a:lumMod val="90000"/>
            </a:schemeClr>
          </a:solidFill>
          <a:ln w="19050">
            <a:solidFill>
              <a:srgbClr val="A3078D"/>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A3078D"/>
                </a:solidFill>
                <a:latin typeface="Times New Roman" panose="02020603050405020304" pitchFamily="18" charset="0"/>
                <a:ea typeface="楷体_GB2312" pitchFamily="49" charset="-122"/>
              </a:rPr>
              <a:t>  int </a:t>
            </a:r>
            <a:r>
              <a:rPr lang="en-US" altLang="zh-CN" sz="2000" b="1">
                <a:solidFill>
                  <a:schemeClr val="accent2"/>
                </a:solidFill>
                <a:latin typeface="Times New Roman" panose="02020603050405020304" pitchFamily="18" charset="0"/>
                <a:ea typeface="楷体_GB2312" pitchFamily="49" charset="-122"/>
              </a:rPr>
              <a:t> </a:t>
            </a:r>
            <a:r>
              <a:rPr lang="en-US" altLang="zh-CN" sz="2400" b="1">
                <a:solidFill>
                  <a:schemeClr val="accent2"/>
                </a:solidFill>
                <a:latin typeface="Times New Roman" panose="02020603050405020304" pitchFamily="18" charset="0"/>
                <a:ea typeface="楷体_GB2312" pitchFamily="49" charset="-122"/>
              </a:rPr>
              <a:t>f(x)</a:t>
            </a:r>
          </a:p>
          <a:p>
            <a:r>
              <a:rPr lang="en-US" altLang="zh-CN" sz="2000" b="1">
                <a:solidFill>
                  <a:srgbClr val="A3078D"/>
                </a:solidFill>
                <a:latin typeface="Times New Roman" panose="02020603050405020304" pitchFamily="18" charset="0"/>
                <a:ea typeface="楷体_GB2312" pitchFamily="49" charset="-122"/>
              </a:rPr>
              <a:t>  int  x ;</a:t>
            </a:r>
          </a:p>
          <a:p>
            <a:r>
              <a:rPr lang="en-US" altLang="zh-CN" sz="2000" b="1">
                <a:solidFill>
                  <a:srgbClr val="A3078D"/>
                </a:solidFill>
                <a:latin typeface="Times New Roman" panose="02020603050405020304" pitchFamily="18" charset="0"/>
                <a:ea typeface="楷体_GB2312" pitchFamily="49" charset="-122"/>
              </a:rPr>
              <a:t>    { int y, z ;</a:t>
            </a:r>
          </a:p>
          <a:p>
            <a:r>
              <a:rPr lang="en-US" altLang="zh-CN" sz="2000" b="1">
                <a:solidFill>
                  <a:srgbClr val="A3078D"/>
                </a:solidFill>
                <a:latin typeface="Times New Roman" panose="02020603050405020304" pitchFamily="18" charset="0"/>
                <a:ea typeface="楷体_GB2312" pitchFamily="49" charset="-122"/>
              </a:rPr>
              <a:t>       … …</a:t>
            </a:r>
          </a:p>
          <a:p>
            <a:r>
              <a:rPr lang="en-US" altLang="zh-CN" sz="2000" b="1">
                <a:solidFill>
                  <a:srgbClr val="A3078D"/>
                </a:solidFill>
                <a:latin typeface="Times New Roman" panose="02020603050405020304" pitchFamily="18" charset="0"/>
                <a:ea typeface="楷体_GB2312" pitchFamily="49" charset="-122"/>
              </a:rPr>
              <a:t>       z =</a:t>
            </a:r>
            <a:r>
              <a:rPr lang="en-US" altLang="zh-CN" sz="2400" b="1">
                <a:solidFill>
                  <a:schemeClr val="accent2"/>
                </a:solidFill>
                <a:latin typeface="Times New Roman" panose="02020603050405020304" pitchFamily="18" charset="0"/>
                <a:ea typeface="楷体_GB2312" pitchFamily="49" charset="-122"/>
              </a:rPr>
              <a:t>f(y)</a:t>
            </a:r>
            <a:r>
              <a:rPr lang="en-US" altLang="zh-CN" sz="2000" b="1">
                <a:solidFill>
                  <a:srgbClr val="A3078D"/>
                </a:solidFill>
                <a:latin typeface="Times New Roman" panose="02020603050405020304" pitchFamily="18" charset="0"/>
                <a:ea typeface="楷体_GB2312" pitchFamily="49" charset="-122"/>
              </a:rPr>
              <a:t> ;</a:t>
            </a:r>
          </a:p>
          <a:p>
            <a:r>
              <a:rPr lang="en-US" altLang="zh-CN" sz="2000" b="1">
                <a:solidFill>
                  <a:srgbClr val="A3078D"/>
                </a:solidFill>
                <a:latin typeface="Times New Roman" panose="02020603050405020304" pitchFamily="18" charset="0"/>
                <a:ea typeface="楷体_GB2312" pitchFamily="49" charset="-122"/>
              </a:rPr>
              <a:t>       … …</a:t>
            </a:r>
          </a:p>
          <a:p>
            <a:r>
              <a:rPr lang="en-US" altLang="zh-CN" sz="2000" b="1">
                <a:solidFill>
                  <a:srgbClr val="A3078D"/>
                </a:solidFill>
                <a:latin typeface="Times New Roman" panose="02020603050405020304" pitchFamily="18" charset="0"/>
                <a:ea typeface="楷体_GB2312" pitchFamily="49" charset="-122"/>
              </a:rPr>
              <a:t>       return(2*z) ; </a:t>
            </a:r>
          </a:p>
          <a:p>
            <a:r>
              <a:rPr lang="en-US" altLang="zh-CN" sz="2000" b="1">
                <a:solidFill>
                  <a:srgbClr val="A3078D"/>
                </a:solidFill>
                <a:latin typeface="Times New Roman" panose="02020603050405020304" pitchFamily="18" charset="0"/>
                <a:ea typeface="楷体_GB2312" pitchFamily="49" charset="-122"/>
              </a:rPr>
              <a:t>    }</a:t>
            </a:r>
          </a:p>
        </p:txBody>
      </p:sp>
      <p:sp>
        <p:nvSpPr>
          <p:cNvPr id="15" name="Line 7"/>
          <p:cNvSpPr>
            <a:spLocks noChangeShapeType="1"/>
          </p:cNvSpPr>
          <p:nvPr/>
        </p:nvSpPr>
        <p:spPr bwMode="auto">
          <a:xfrm flipH="1" flipV="1">
            <a:off x="905272" y="5206562"/>
            <a:ext cx="762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8"/>
          <p:cNvSpPr>
            <a:spLocks noChangeShapeType="1"/>
          </p:cNvSpPr>
          <p:nvPr/>
        </p:nvSpPr>
        <p:spPr bwMode="auto">
          <a:xfrm flipV="1">
            <a:off x="905272" y="3834962"/>
            <a:ext cx="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9"/>
          <p:cNvSpPr>
            <a:spLocks noChangeShapeType="1"/>
          </p:cNvSpPr>
          <p:nvPr/>
        </p:nvSpPr>
        <p:spPr bwMode="auto">
          <a:xfrm flipH="1">
            <a:off x="905272" y="3834962"/>
            <a:ext cx="381000" cy="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AutoShape 10" descr="水滴"/>
          <p:cNvSpPr>
            <a:spLocks noChangeArrowheads="1"/>
          </p:cNvSpPr>
          <p:nvPr/>
        </p:nvSpPr>
        <p:spPr bwMode="auto">
          <a:xfrm>
            <a:off x="3877072" y="3453962"/>
            <a:ext cx="1905000" cy="2971800"/>
          </a:xfrm>
          <a:prstGeom prst="flowChartAlternateProcess">
            <a:avLst/>
          </a:prstGeom>
          <a:solidFill>
            <a:schemeClr val="accent5">
              <a:lumMod val="90000"/>
            </a:schemeClr>
          </a:solidFill>
          <a:ln w="19050">
            <a:solidFill>
              <a:srgbClr val="A3078D"/>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A3078D"/>
                </a:solidFill>
                <a:latin typeface="Times New Roman" panose="02020603050405020304" pitchFamily="18" charset="0"/>
                <a:ea typeface="楷体_GB2312" pitchFamily="49" charset="-122"/>
              </a:rPr>
              <a:t>int </a:t>
            </a:r>
            <a:r>
              <a:rPr lang="en-US" altLang="zh-CN" sz="2000" b="1">
                <a:solidFill>
                  <a:schemeClr val="accent2"/>
                </a:solidFill>
                <a:latin typeface="Times New Roman" panose="02020603050405020304" pitchFamily="18" charset="0"/>
                <a:ea typeface="楷体_GB2312" pitchFamily="49" charset="-122"/>
              </a:rPr>
              <a:t> </a:t>
            </a:r>
            <a:r>
              <a:rPr lang="en-US" altLang="zh-CN" sz="2400" b="1">
                <a:solidFill>
                  <a:schemeClr val="accent2"/>
                </a:solidFill>
                <a:latin typeface="Times New Roman" panose="02020603050405020304" pitchFamily="18" charset="0"/>
                <a:ea typeface="楷体_GB2312" pitchFamily="49" charset="-122"/>
              </a:rPr>
              <a:t>f1(x)</a:t>
            </a:r>
          </a:p>
          <a:p>
            <a:r>
              <a:rPr lang="en-US" altLang="zh-CN" sz="2000" b="1">
                <a:solidFill>
                  <a:srgbClr val="A3078D"/>
                </a:solidFill>
                <a:latin typeface="Times New Roman" panose="02020603050405020304" pitchFamily="18" charset="0"/>
                <a:ea typeface="楷体_GB2312" pitchFamily="49" charset="-122"/>
              </a:rPr>
              <a:t>int  x ;</a:t>
            </a:r>
          </a:p>
          <a:p>
            <a:r>
              <a:rPr lang="en-US" altLang="zh-CN" sz="2000" b="1">
                <a:solidFill>
                  <a:srgbClr val="A3078D"/>
                </a:solidFill>
                <a:latin typeface="Times New Roman" panose="02020603050405020304" pitchFamily="18" charset="0"/>
                <a:ea typeface="楷体_GB2312" pitchFamily="49" charset="-122"/>
              </a:rPr>
              <a:t> { int y, z ;</a:t>
            </a:r>
          </a:p>
          <a:p>
            <a:r>
              <a:rPr lang="en-US" altLang="zh-CN" sz="2000" b="1">
                <a:solidFill>
                  <a:srgbClr val="A3078D"/>
                </a:solidFill>
                <a:latin typeface="Times New Roman" panose="02020603050405020304" pitchFamily="18" charset="0"/>
                <a:ea typeface="楷体_GB2312" pitchFamily="49" charset="-122"/>
              </a:rPr>
              <a:t>    … …</a:t>
            </a:r>
          </a:p>
          <a:p>
            <a:r>
              <a:rPr lang="en-US" altLang="zh-CN" sz="2000" b="1">
                <a:solidFill>
                  <a:srgbClr val="A3078D"/>
                </a:solidFill>
                <a:latin typeface="Times New Roman" panose="02020603050405020304" pitchFamily="18" charset="0"/>
                <a:ea typeface="楷体_GB2312" pitchFamily="49" charset="-122"/>
              </a:rPr>
              <a:t>    z =</a:t>
            </a:r>
            <a:r>
              <a:rPr lang="en-US" altLang="zh-CN" sz="2400" b="1">
                <a:solidFill>
                  <a:schemeClr val="accent2"/>
                </a:solidFill>
                <a:latin typeface="Times New Roman" panose="02020603050405020304" pitchFamily="18" charset="0"/>
                <a:ea typeface="楷体_GB2312" pitchFamily="49" charset="-122"/>
              </a:rPr>
              <a:t>f2(y)</a:t>
            </a:r>
            <a:r>
              <a:rPr lang="en-US" altLang="zh-CN" sz="2000" b="1">
                <a:solidFill>
                  <a:srgbClr val="A3078D"/>
                </a:solidFill>
                <a:latin typeface="Times New Roman" panose="02020603050405020304" pitchFamily="18" charset="0"/>
                <a:ea typeface="楷体_GB2312" pitchFamily="49" charset="-122"/>
              </a:rPr>
              <a:t> ;</a:t>
            </a:r>
          </a:p>
          <a:p>
            <a:r>
              <a:rPr lang="en-US" altLang="zh-CN" sz="2000" b="1">
                <a:solidFill>
                  <a:srgbClr val="A3078D"/>
                </a:solidFill>
                <a:latin typeface="Times New Roman" panose="02020603050405020304" pitchFamily="18" charset="0"/>
                <a:ea typeface="楷体_GB2312" pitchFamily="49" charset="-122"/>
              </a:rPr>
              <a:t>    … …</a:t>
            </a:r>
          </a:p>
          <a:p>
            <a:r>
              <a:rPr lang="en-US" altLang="zh-CN" sz="2000" b="1">
                <a:solidFill>
                  <a:srgbClr val="A3078D"/>
                </a:solidFill>
                <a:latin typeface="Times New Roman" panose="02020603050405020304" pitchFamily="18" charset="0"/>
                <a:ea typeface="楷体_GB2312" pitchFamily="49" charset="-122"/>
              </a:rPr>
              <a:t>    return(2*z) ; </a:t>
            </a:r>
          </a:p>
          <a:p>
            <a:r>
              <a:rPr lang="en-US" altLang="zh-CN" sz="2000" b="1">
                <a:solidFill>
                  <a:srgbClr val="A3078D"/>
                </a:solidFill>
                <a:latin typeface="Times New Roman" panose="02020603050405020304" pitchFamily="18" charset="0"/>
                <a:ea typeface="楷体_GB2312" pitchFamily="49" charset="-122"/>
              </a:rPr>
              <a:t> }</a:t>
            </a:r>
          </a:p>
        </p:txBody>
      </p:sp>
      <p:sp>
        <p:nvSpPr>
          <p:cNvPr id="23" name="AutoShape 11" descr="水滴"/>
          <p:cNvSpPr>
            <a:spLocks noChangeArrowheads="1"/>
          </p:cNvSpPr>
          <p:nvPr/>
        </p:nvSpPr>
        <p:spPr bwMode="auto">
          <a:xfrm>
            <a:off x="6086872" y="3453962"/>
            <a:ext cx="1905000" cy="2971800"/>
          </a:xfrm>
          <a:prstGeom prst="flowChartAlternateProcess">
            <a:avLst/>
          </a:prstGeom>
          <a:solidFill>
            <a:schemeClr val="accent5">
              <a:lumMod val="90000"/>
            </a:schemeClr>
          </a:solidFill>
          <a:ln w="19050">
            <a:solidFill>
              <a:srgbClr val="A3078D"/>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A3078D"/>
                </a:solidFill>
                <a:latin typeface="Times New Roman" panose="02020603050405020304" pitchFamily="18" charset="0"/>
                <a:ea typeface="楷体_GB2312" pitchFamily="49" charset="-122"/>
              </a:rPr>
              <a:t>int </a:t>
            </a:r>
            <a:r>
              <a:rPr lang="en-US" altLang="zh-CN" sz="2000" b="1">
                <a:solidFill>
                  <a:schemeClr val="accent2"/>
                </a:solidFill>
                <a:latin typeface="Times New Roman" panose="02020603050405020304" pitchFamily="18" charset="0"/>
                <a:ea typeface="楷体_GB2312" pitchFamily="49" charset="-122"/>
              </a:rPr>
              <a:t> </a:t>
            </a:r>
            <a:r>
              <a:rPr lang="en-US" altLang="zh-CN" sz="2400" b="1">
                <a:solidFill>
                  <a:schemeClr val="accent2"/>
                </a:solidFill>
                <a:latin typeface="Times New Roman" panose="02020603050405020304" pitchFamily="18" charset="0"/>
                <a:ea typeface="楷体_GB2312" pitchFamily="49" charset="-122"/>
              </a:rPr>
              <a:t>f2(t)</a:t>
            </a:r>
          </a:p>
          <a:p>
            <a:r>
              <a:rPr lang="en-US" altLang="zh-CN" sz="2000" b="1">
                <a:solidFill>
                  <a:srgbClr val="A3078D"/>
                </a:solidFill>
                <a:latin typeface="Times New Roman" panose="02020603050405020304" pitchFamily="18" charset="0"/>
                <a:ea typeface="楷体_GB2312" pitchFamily="49" charset="-122"/>
              </a:rPr>
              <a:t>int  t ;</a:t>
            </a:r>
          </a:p>
          <a:p>
            <a:r>
              <a:rPr lang="en-US" altLang="zh-CN" sz="2000" b="1">
                <a:solidFill>
                  <a:srgbClr val="A3078D"/>
                </a:solidFill>
                <a:latin typeface="Times New Roman" panose="02020603050405020304" pitchFamily="18" charset="0"/>
                <a:ea typeface="楷体_GB2312" pitchFamily="49" charset="-122"/>
              </a:rPr>
              <a:t> { int a, c ;</a:t>
            </a:r>
          </a:p>
          <a:p>
            <a:r>
              <a:rPr lang="en-US" altLang="zh-CN" sz="2000" b="1">
                <a:solidFill>
                  <a:srgbClr val="A3078D"/>
                </a:solidFill>
                <a:latin typeface="Times New Roman" panose="02020603050405020304" pitchFamily="18" charset="0"/>
                <a:ea typeface="楷体_GB2312" pitchFamily="49" charset="-122"/>
              </a:rPr>
              <a:t>    … …</a:t>
            </a:r>
          </a:p>
          <a:p>
            <a:r>
              <a:rPr lang="en-US" altLang="zh-CN" sz="2000" b="1">
                <a:solidFill>
                  <a:srgbClr val="A3078D"/>
                </a:solidFill>
                <a:latin typeface="Times New Roman" panose="02020603050405020304" pitchFamily="18" charset="0"/>
                <a:ea typeface="楷体_GB2312" pitchFamily="49" charset="-122"/>
              </a:rPr>
              <a:t>    c =</a:t>
            </a:r>
            <a:r>
              <a:rPr lang="en-US" altLang="zh-CN" sz="2400" b="1">
                <a:solidFill>
                  <a:schemeClr val="accent2"/>
                </a:solidFill>
                <a:latin typeface="Times New Roman" panose="02020603050405020304" pitchFamily="18" charset="0"/>
                <a:ea typeface="楷体_GB2312" pitchFamily="49" charset="-122"/>
              </a:rPr>
              <a:t>f1(a)</a:t>
            </a:r>
            <a:r>
              <a:rPr lang="en-US" altLang="zh-CN" sz="2000" b="1">
                <a:solidFill>
                  <a:srgbClr val="A3078D"/>
                </a:solidFill>
                <a:latin typeface="Times New Roman" panose="02020603050405020304" pitchFamily="18" charset="0"/>
                <a:ea typeface="楷体_GB2312" pitchFamily="49" charset="-122"/>
              </a:rPr>
              <a:t> ;</a:t>
            </a:r>
          </a:p>
          <a:p>
            <a:r>
              <a:rPr lang="en-US" altLang="zh-CN" sz="2000" b="1">
                <a:solidFill>
                  <a:srgbClr val="A3078D"/>
                </a:solidFill>
                <a:latin typeface="Times New Roman" panose="02020603050405020304" pitchFamily="18" charset="0"/>
                <a:ea typeface="楷体_GB2312" pitchFamily="49" charset="-122"/>
              </a:rPr>
              <a:t>    … …</a:t>
            </a:r>
          </a:p>
          <a:p>
            <a:r>
              <a:rPr lang="en-US" altLang="zh-CN" sz="2000" b="1">
                <a:solidFill>
                  <a:srgbClr val="A3078D"/>
                </a:solidFill>
                <a:latin typeface="Times New Roman" panose="02020603050405020304" pitchFamily="18" charset="0"/>
                <a:ea typeface="楷体_GB2312" pitchFamily="49" charset="-122"/>
              </a:rPr>
              <a:t>    return(3+c) ; </a:t>
            </a:r>
          </a:p>
          <a:p>
            <a:r>
              <a:rPr lang="en-US" altLang="zh-CN" sz="2000" b="1">
                <a:solidFill>
                  <a:srgbClr val="A3078D"/>
                </a:solidFill>
                <a:latin typeface="Times New Roman" panose="02020603050405020304" pitchFamily="18" charset="0"/>
                <a:ea typeface="楷体_GB2312" pitchFamily="49" charset="-122"/>
              </a:rPr>
              <a:t> }</a:t>
            </a:r>
          </a:p>
        </p:txBody>
      </p:sp>
      <p:sp>
        <p:nvSpPr>
          <p:cNvPr id="24" name="Line 12"/>
          <p:cNvSpPr>
            <a:spLocks noChangeShapeType="1"/>
          </p:cNvSpPr>
          <p:nvPr/>
        </p:nvSpPr>
        <p:spPr bwMode="auto">
          <a:xfrm flipH="1" flipV="1">
            <a:off x="4562872" y="3377762"/>
            <a:ext cx="1371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3"/>
          <p:cNvSpPr>
            <a:spLocks noChangeShapeType="1"/>
          </p:cNvSpPr>
          <p:nvPr/>
        </p:nvSpPr>
        <p:spPr bwMode="auto">
          <a:xfrm flipH="1" flipV="1">
            <a:off x="4562872" y="3377762"/>
            <a:ext cx="0" cy="3048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4"/>
          <p:cNvSpPr>
            <a:spLocks noChangeShapeType="1"/>
          </p:cNvSpPr>
          <p:nvPr/>
        </p:nvSpPr>
        <p:spPr bwMode="auto">
          <a:xfrm flipH="1" flipV="1">
            <a:off x="5934472" y="3377762"/>
            <a:ext cx="0" cy="1828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5"/>
          <p:cNvSpPr>
            <a:spLocks noChangeShapeType="1"/>
          </p:cNvSpPr>
          <p:nvPr/>
        </p:nvSpPr>
        <p:spPr bwMode="auto">
          <a:xfrm flipH="1">
            <a:off x="5934472" y="5206562"/>
            <a:ext cx="5334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6"/>
          <p:cNvSpPr>
            <a:spLocks noChangeShapeType="1"/>
          </p:cNvSpPr>
          <p:nvPr/>
        </p:nvSpPr>
        <p:spPr bwMode="auto">
          <a:xfrm flipH="1">
            <a:off x="3648472" y="5206562"/>
            <a:ext cx="533400" cy="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17"/>
          <p:cNvSpPr>
            <a:spLocks noChangeShapeType="1"/>
          </p:cNvSpPr>
          <p:nvPr/>
        </p:nvSpPr>
        <p:spPr bwMode="auto">
          <a:xfrm flipH="1" flipV="1">
            <a:off x="3648472" y="3225362"/>
            <a:ext cx="0" cy="198120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18"/>
          <p:cNvSpPr>
            <a:spLocks noChangeShapeType="1"/>
          </p:cNvSpPr>
          <p:nvPr/>
        </p:nvSpPr>
        <p:spPr bwMode="auto">
          <a:xfrm flipH="1" flipV="1">
            <a:off x="3648472" y="3225362"/>
            <a:ext cx="3124200" cy="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19"/>
          <p:cNvSpPr>
            <a:spLocks noChangeShapeType="1"/>
          </p:cNvSpPr>
          <p:nvPr/>
        </p:nvSpPr>
        <p:spPr bwMode="auto">
          <a:xfrm flipH="1" flipV="1">
            <a:off x="6772672" y="3225362"/>
            <a:ext cx="0" cy="457200"/>
          </a:xfrm>
          <a:prstGeom prst="line">
            <a:avLst/>
          </a:prstGeom>
          <a:noFill/>
          <a:ln w="28575">
            <a:solidFill>
              <a:srgbClr val="0066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05370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diamond(i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Right)">
                                      <p:cBhvr>
                                        <p:cTn id="17" dur="500"/>
                                        <p:tgtEl>
                                          <p:spTgt spid="15"/>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lide(fromBottom)">
                                      <p:cBhvr>
                                        <p:cTn id="21" dur="500"/>
                                        <p:tgtEl>
                                          <p:spTgt spid="17"/>
                                        </p:tgtEl>
                                      </p:cBhvr>
                                    </p:animEffect>
                                  </p:childTnLst>
                                </p:cTn>
                              </p:par>
                            </p:childTnLst>
                          </p:cTn>
                        </p:par>
                        <p:par>
                          <p:cTn id="22" fill="hold">
                            <p:stCondLst>
                              <p:cond delay="1000"/>
                            </p:stCondLst>
                            <p:childTnLst>
                              <p:par>
                                <p:cTn id="23" presetID="12" presetClass="entr" presetSubtype="8"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lide(from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ox(in)">
                                      <p:cBhvr>
                                        <p:cTn id="30" dur="500"/>
                                        <p:tgtEl>
                                          <p:spTgt spid="22"/>
                                        </p:tgtEl>
                                      </p:cBhvr>
                                    </p:animEffect>
                                  </p:childTnLst>
                                </p:cTn>
                              </p:par>
                            </p:childTnLst>
                          </p:cTn>
                        </p:par>
                        <p:par>
                          <p:cTn id="31" fill="hold">
                            <p:stCondLst>
                              <p:cond delay="500"/>
                            </p:stCondLst>
                            <p:childTnLst>
                              <p:par>
                                <p:cTn id="32" presetID="4"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ox(in)">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2"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slide(fromRight)">
                                      <p:cBhvr>
                                        <p:cTn id="39" dur="500"/>
                                        <p:tgtEl>
                                          <p:spTgt spid="28"/>
                                        </p:tgtEl>
                                      </p:cBhvr>
                                    </p:animEffect>
                                  </p:childTnLst>
                                </p:cTn>
                              </p:par>
                            </p:childTnLst>
                          </p:cTn>
                        </p:par>
                        <p:par>
                          <p:cTn id="40" fill="hold">
                            <p:stCondLst>
                              <p:cond delay="500"/>
                            </p:stCondLst>
                            <p:childTnLst>
                              <p:par>
                                <p:cTn id="41" presetID="12" presetClass="entr" presetSubtype="4"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slide(fromBottom)">
                                      <p:cBhvr>
                                        <p:cTn id="43" dur="500"/>
                                        <p:tgtEl>
                                          <p:spTgt spid="29"/>
                                        </p:tgtEl>
                                      </p:cBhvr>
                                    </p:animEffect>
                                  </p:childTnLst>
                                </p:cTn>
                              </p:par>
                            </p:childTnLst>
                          </p:cTn>
                        </p:par>
                        <p:par>
                          <p:cTn id="44" fill="hold">
                            <p:stCondLst>
                              <p:cond delay="1000"/>
                            </p:stCondLst>
                            <p:childTnLst>
                              <p:par>
                                <p:cTn id="45" presetID="12" presetClass="entr" presetSubtype="8"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lide(fromLeft)">
                                      <p:cBhvr>
                                        <p:cTn id="47" dur="500"/>
                                        <p:tgtEl>
                                          <p:spTgt spid="30"/>
                                        </p:tgtEl>
                                      </p:cBhvr>
                                    </p:animEffect>
                                  </p:childTnLst>
                                </p:cTn>
                              </p:par>
                            </p:childTnLst>
                          </p:cTn>
                        </p:par>
                        <p:par>
                          <p:cTn id="48" fill="hold">
                            <p:stCondLst>
                              <p:cond delay="1500"/>
                            </p:stCondLst>
                            <p:childTnLst>
                              <p:par>
                                <p:cTn id="49" presetID="12" presetClass="entr" presetSubtype="1"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slide(fromTop)">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2"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slide(fromRight)">
                                      <p:cBhvr>
                                        <p:cTn id="56" dur="500"/>
                                        <p:tgtEl>
                                          <p:spTgt spid="27"/>
                                        </p:tgtEl>
                                      </p:cBhvr>
                                    </p:animEffect>
                                  </p:childTnLst>
                                </p:cTn>
                              </p:par>
                            </p:childTnLst>
                          </p:cTn>
                        </p:par>
                        <p:par>
                          <p:cTn id="57" fill="hold">
                            <p:stCondLst>
                              <p:cond delay="500"/>
                            </p:stCondLst>
                            <p:childTnLst>
                              <p:par>
                                <p:cTn id="58" presetID="12" presetClass="entr" presetSubtype="4" fill="hold"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slide(fromBottom)">
                                      <p:cBhvr>
                                        <p:cTn id="60" dur="500"/>
                                        <p:tgtEl>
                                          <p:spTgt spid="26"/>
                                        </p:tgtEl>
                                      </p:cBhvr>
                                    </p:animEffect>
                                  </p:childTnLst>
                                </p:cTn>
                              </p:par>
                            </p:childTnLst>
                          </p:cTn>
                        </p:par>
                        <p:par>
                          <p:cTn id="61" fill="hold">
                            <p:stCondLst>
                              <p:cond delay="1000"/>
                            </p:stCondLst>
                            <p:childTnLst>
                              <p:par>
                                <p:cTn id="62" presetID="12" presetClass="entr" presetSubtype="2"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slide(fromRight)">
                                      <p:cBhvr>
                                        <p:cTn id="64" dur="500"/>
                                        <p:tgtEl>
                                          <p:spTgt spid="24"/>
                                        </p:tgtEl>
                                      </p:cBhvr>
                                    </p:animEffect>
                                  </p:childTnLst>
                                </p:cTn>
                              </p:par>
                            </p:childTnLst>
                          </p:cTn>
                        </p:par>
                        <p:par>
                          <p:cTn id="65" fill="hold">
                            <p:stCondLst>
                              <p:cond delay="1500"/>
                            </p:stCondLst>
                            <p:childTnLst>
                              <p:par>
                                <p:cTn id="66" presetID="12" presetClass="entr" presetSubtype="1"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slide(fromTop)">
                                      <p:cBhvr>
                                        <p:cTn id="6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22" grpId="0" animBg="1"/>
      <p:bldP spid="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a:t>
            </a:r>
            <a:r>
              <a:rPr kumimoji="0" lang="zh-CN" altLang="en-US" sz="3200" dirty="0" smtClean="0">
                <a:solidFill>
                  <a:srgbClr val="000000"/>
                </a:solidFill>
                <a:ea typeface="华文楷体" panose="02010600040101010101" pitchFamily="2" charset="-122"/>
                <a:cs typeface="Times New Roman" panose="02020603050405020304" pitchFamily="18" charset="0"/>
              </a:rPr>
              <a:t>的</a:t>
            </a:r>
            <a:r>
              <a:rPr kumimoji="0" lang="zh-CN" altLang="en-US" sz="3200" dirty="0">
                <a:solidFill>
                  <a:srgbClr val="000000"/>
                </a:solidFill>
                <a:ea typeface="华文楷体" panose="02010600040101010101" pitchFamily="2" charset="-122"/>
                <a:cs typeface="Times New Roman" panose="02020603050405020304" pitchFamily="18" charset="0"/>
              </a:rPr>
              <a:t>递归</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Rectangle 13"/>
          <p:cNvSpPr>
            <a:spLocks noChangeArrowheads="1"/>
          </p:cNvSpPr>
          <p:nvPr/>
        </p:nvSpPr>
        <p:spPr bwMode="auto">
          <a:xfrm>
            <a:off x="467544" y="2031584"/>
            <a:ext cx="7561263"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dirty="0" smtClean="0">
                <a:latin typeface="华文楷体" panose="02010600040101010101" pitchFamily="2" charset="-122"/>
                <a:ea typeface="华文楷体" panose="02010600040101010101" pitchFamily="2" charset="-122"/>
              </a:rPr>
              <a:t>注意： </a:t>
            </a:r>
            <a:endParaRPr lang="en-US" altLang="zh-CN" sz="2400" b="1"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Arial" panose="020B0604020202020204" pitchFamily="34" charset="0"/>
              <a:buChar char="•"/>
            </a:pPr>
            <a:r>
              <a:rPr lang="en-US" altLang="zh-CN" sz="2400" b="1" dirty="0">
                <a:solidFill>
                  <a:srgbClr val="0000FF"/>
                </a:solidFill>
                <a:latin typeface="华文楷体" panose="02010600040101010101" pitchFamily="2" charset="-122"/>
                <a:ea typeface="华文楷体" panose="02010600040101010101" pitchFamily="2" charset="-122"/>
              </a:rPr>
              <a:t>C</a:t>
            </a:r>
            <a:r>
              <a:rPr lang="zh-CN" altLang="en-US" sz="2400" b="1" dirty="0">
                <a:solidFill>
                  <a:srgbClr val="0000FF"/>
                </a:solidFill>
                <a:latin typeface="华文楷体" panose="02010600040101010101" pitchFamily="2" charset="-122"/>
                <a:ea typeface="华文楷体" panose="02010600040101010101" pitchFamily="2" charset="-122"/>
              </a:rPr>
              <a:t>语言对递归函数的自调用次数没有</a:t>
            </a:r>
            <a:r>
              <a:rPr lang="zh-CN" altLang="en-US" sz="2400" b="1" dirty="0" smtClean="0">
                <a:solidFill>
                  <a:srgbClr val="0000FF"/>
                </a:solidFill>
                <a:latin typeface="华文楷体" panose="02010600040101010101" pitchFamily="2" charset="-122"/>
                <a:ea typeface="华文楷体" panose="02010600040101010101" pitchFamily="2" charset="-122"/>
              </a:rPr>
              <a:t>限制。</a:t>
            </a:r>
            <a:endParaRPr lang="en-US" altLang="zh-CN" sz="2400" b="1" dirty="0" smtClean="0">
              <a:solidFill>
                <a:srgbClr val="0000FF"/>
              </a:solidFill>
              <a:latin typeface="华文楷体" panose="02010600040101010101" pitchFamily="2" charset="-122"/>
              <a:ea typeface="华文楷体" panose="02010600040101010101" pitchFamily="2" charset="-122"/>
            </a:endParaRPr>
          </a:p>
          <a:p>
            <a:pPr marL="342900" indent="-342900" eaLnBrk="1" hangingPunct="1">
              <a:lnSpc>
                <a:spcPct val="150000"/>
              </a:lnSpc>
              <a:buFont typeface="Arial" panose="020B0604020202020204" pitchFamily="34" charset="0"/>
              <a:buChar char="•"/>
            </a:pPr>
            <a:r>
              <a:rPr lang="zh-CN" altLang="en-US" sz="2400" b="1" dirty="0">
                <a:solidFill>
                  <a:srgbClr val="0000FF"/>
                </a:solidFill>
                <a:latin typeface="华文楷体" panose="02010600040101010101" pitchFamily="2" charset="-122"/>
                <a:ea typeface="华文楷体" panose="02010600040101010101" pitchFamily="2" charset="-122"/>
              </a:rPr>
              <a:t>必须有递归结束</a:t>
            </a:r>
            <a:r>
              <a:rPr lang="zh-CN" altLang="en-US" sz="2400" b="1" dirty="0" smtClean="0">
                <a:solidFill>
                  <a:srgbClr val="0000FF"/>
                </a:solidFill>
                <a:latin typeface="华文楷体" panose="02010600040101010101" pitchFamily="2" charset="-122"/>
                <a:ea typeface="华文楷体" panose="02010600040101010101" pitchFamily="2" charset="-122"/>
              </a:rPr>
              <a:t>条件。</a:t>
            </a:r>
            <a:endParaRPr lang="zh-CN" altLang="en-US" sz="2400" b="1" dirty="0" smtClean="0">
              <a:latin typeface="华文楷体" panose="02010600040101010101" pitchFamily="2" charset="-122"/>
              <a:ea typeface="华文楷体" panose="02010600040101010101" pitchFamily="2" charset="-122"/>
            </a:endParaRPr>
          </a:p>
        </p:txBody>
      </p:sp>
      <p:sp>
        <p:nvSpPr>
          <p:cNvPr id="32" name="Rectangle 5"/>
          <p:cNvSpPr>
            <a:spLocks noChangeArrowheads="1"/>
          </p:cNvSpPr>
          <p:nvPr/>
        </p:nvSpPr>
        <p:spPr bwMode="auto">
          <a:xfrm>
            <a:off x="138859" y="3868462"/>
            <a:ext cx="793213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pPr>
            <a:r>
              <a:rPr kumimoji="1" lang="zh-CN" altLang="en-US" sz="2800" b="1" dirty="0" smtClean="0">
                <a:solidFill>
                  <a:srgbClr val="C00000"/>
                </a:solidFill>
                <a:latin typeface="华文楷体" panose="02010600040101010101" pitchFamily="2" charset="-122"/>
                <a:ea typeface="华文楷体" panose="02010600040101010101" pitchFamily="2" charset="-122"/>
              </a:rPr>
              <a:t>例</a:t>
            </a:r>
            <a:r>
              <a:rPr kumimoji="1" lang="en-US" altLang="zh-CN" sz="2800" b="1" dirty="0" smtClean="0">
                <a:solidFill>
                  <a:srgbClr val="C00000"/>
                </a:solidFill>
                <a:latin typeface="华文楷体" panose="02010600040101010101" pitchFamily="2" charset="-122"/>
                <a:ea typeface="华文楷体" panose="02010600040101010101" pitchFamily="2" charset="-122"/>
              </a:rPr>
              <a:t>:</a:t>
            </a:r>
            <a:r>
              <a:rPr lang="en-US" altLang="zh-CN" sz="2800" b="1" dirty="0" smtClean="0">
                <a:solidFill>
                  <a:srgbClr val="C00000"/>
                </a:solidFill>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有</a:t>
            </a:r>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个人坐在一起</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问第</a:t>
            </a:r>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个人多少岁</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他</a:t>
            </a:r>
            <a:r>
              <a:rPr lang="zh-CN" altLang="en-US" sz="2400" b="1" dirty="0">
                <a:latin typeface="华文楷体" panose="02010600040101010101" pitchFamily="2" charset="-122"/>
                <a:ea typeface="华文楷体" panose="02010600040101010101" pitchFamily="2" charset="-122"/>
              </a:rPr>
              <a:t>说比第</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个人大</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岁</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问第</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个人岁数</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他说</a:t>
            </a:r>
            <a:r>
              <a:rPr lang="zh-CN" altLang="en-US" sz="2400" b="1" dirty="0" smtClean="0">
                <a:latin typeface="华文楷体" panose="02010600040101010101" pitchFamily="2" charset="-122"/>
                <a:ea typeface="华文楷体" panose="02010600040101010101" pitchFamily="2" charset="-122"/>
              </a:rPr>
              <a:t>比第</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个人大</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岁</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问第</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个人</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又说比第</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个大</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岁</a:t>
            </a:r>
            <a:r>
              <a:rPr lang="en-US" altLang="zh-CN" sz="2400" b="1" dirty="0" smtClean="0">
                <a:latin typeface="华文楷体" panose="02010600040101010101" pitchFamily="2" charset="-122"/>
                <a:ea typeface="华文楷体" panose="02010600040101010101" pitchFamily="2" charset="-122"/>
              </a:rPr>
              <a:t>;</a:t>
            </a:r>
            <a:r>
              <a:rPr lang="zh-CN" altLang="en-US" sz="2400" b="1" dirty="0" smtClean="0">
                <a:latin typeface="华文楷体" panose="02010600040101010101" pitchFamily="2" charset="-122"/>
                <a:ea typeface="华文楷体" panose="02010600040101010101" pitchFamily="2" charset="-122"/>
              </a:rPr>
              <a:t>问</a:t>
            </a:r>
            <a:r>
              <a:rPr lang="zh-CN" altLang="en-US" sz="2400" b="1" dirty="0">
                <a:latin typeface="华文楷体" panose="02010600040101010101" pitchFamily="2" charset="-122"/>
                <a:ea typeface="华文楷体" panose="02010600040101010101" pitchFamily="2" charset="-122"/>
              </a:rPr>
              <a:t>第</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个人，说比第</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个人大</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岁；最后问第</a:t>
            </a:r>
            <a:r>
              <a:rPr lang="en-US" altLang="zh-CN" sz="2400" b="1" dirty="0" smtClean="0">
                <a:latin typeface="华文楷体" panose="02010600040101010101" pitchFamily="2" charset="-122"/>
                <a:ea typeface="华文楷体" panose="02010600040101010101" pitchFamily="2" charset="-122"/>
              </a:rPr>
              <a:t>1</a:t>
            </a:r>
            <a:r>
              <a:rPr lang="zh-CN" altLang="en-US" sz="2400" b="1" dirty="0" smtClean="0">
                <a:latin typeface="华文楷体" panose="02010600040101010101" pitchFamily="2" charset="-122"/>
                <a:ea typeface="华文楷体" panose="02010600040101010101" pitchFamily="2" charset="-122"/>
              </a:rPr>
              <a:t>个人</a:t>
            </a:r>
            <a:r>
              <a:rPr lang="zh-CN" altLang="en-US" sz="2400" b="1" dirty="0">
                <a:latin typeface="华文楷体" panose="02010600040101010101" pitchFamily="2" charset="-122"/>
                <a:ea typeface="华文楷体" panose="02010600040101010101" pitchFamily="2" charset="-122"/>
              </a:rPr>
              <a:t>，他说他</a:t>
            </a:r>
            <a:r>
              <a:rPr lang="en-US" altLang="zh-CN" sz="2400" b="1" dirty="0">
                <a:latin typeface="华文楷体" panose="02010600040101010101" pitchFamily="2" charset="-122"/>
                <a:ea typeface="华文楷体" panose="02010600040101010101" pitchFamily="2" charset="-122"/>
              </a:rPr>
              <a:t>10</a:t>
            </a:r>
            <a:r>
              <a:rPr lang="zh-CN" altLang="en-US" sz="2400" b="1" dirty="0">
                <a:latin typeface="华文楷体" panose="02010600040101010101" pitchFamily="2" charset="-122"/>
                <a:ea typeface="华文楷体" panose="02010600040101010101" pitchFamily="2" charset="-122"/>
              </a:rPr>
              <a:t>岁；请问第</a:t>
            </a:r>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个人多大</a:t>
            </a:r>
            <a:r>
              <a:rPr lang="en-US" altLang="zh-CN" sz="2400" b="1"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78253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diamond(i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diamond(in)">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diamond(in)">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randombar(horizontal)">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a:t>
            </a:r>
            <a:r>
              <a:rPr kumimoji="0" lang="zh-CN" altLang="en-US" sz="3200" dirty="0" smtClean="0">
                <a:solidFill>
                  <a:srgbClr val="000000"/>
                </a:solidFill>
                <a:ea typeface="华文楷体" panose="02010600040101010101" pitchFamily="2" charset="-122"/>
                <a:cs typeface="Times New Roman" panose="02020603050405020304" pitchFamily="18" charset="0"/>
              </a:rPr>
              <a:t>的</a:t>
            </a:r>
            <a:r>
              <a:rPr kumimoji="0" lang="zh-CN" altLang="en-US" sz="3200" dirty="0">
                <a:solidFill>
                  <a:srgbClr val="000000"/>
                </a:solidFill>
                <a:ea typeface="华文楷体" panose="02010600040101010101" pitchFamily="2" charset="-122"/>
                <a:cs typeface="Times New Roman" panose="02020603050405020304" pitchFamily="18" charset="0"/>
              </a:rPr>
              <a:t>递归</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Rectangle 5"/>
          <p:cNvSpPr>
            <a:spLocks noChangeArrowheads="1"/>
          </p:cNvSpPr>
          <p:nvPr/>
        </p:nvSpPr>
        <p:spPr bwMode="auto">
          <a:xfrm>
            <a:off x="417240" y="1967162"/>
            <a:ext cx="793213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gn="just" eaLnBrk="1" hangingPunct="1">
              <a:lnSpc>
                <a:spcPct val="150000"/>
              </a:lnSpc>
            </a:pPr>
            <a:r>
              <a:rPr kumimoji="1" lang="zh-CN" altLang="en-US" sz="2800" b="1" dirty="0" smtClean="0">
                <a:solidFill>
                  <a:srgbClr val="C00000"/>
                </a:solidFill>
                <a:latin typeface="华文楷体" panose="02010600040101010101" pitchFamily="2" charset="-122"/>
                <a:ea typeface="华文楷体" panose="02010600040101010101" pitchFamily="2" charset="-122"/>
              </a:rPr>
              <a:t>分析</a:t>
            </a:r>
            <a:r>
              <a:rPr kumimoji="1" lang="en-US" altLang="zh-CN" sz="2800" b="1" dirty="0" smtClean="0">
                <a:solidFill>
                  <a:srgbClr val="C00000"/>
                </a:solidFill>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
        <p:nvSpPr>
          <p:cNvPr id="8" name="Oval 13"/>
          <p:cNvSpPr>
            <a:spLocks noChangeArrowheads="1"/>
          </p:cNvSpPr>
          <p:nvPr/>
        </p:nvSpPr>
        <p:spPr bwMode="auto">
          <a:xfrm>
            <a:off x="1908051" y="2781449"/>
            <a:ext cx="5545137" cy="280828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pic>
        <p:nvPicPr>
          <p:cNvPr id="9" name="Picture 8" descr="00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851" y="2060724"/>
            <a:ext cx="10445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00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626" y="4365774"/>
            <a:ext cx="10445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00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138" y="4437211"/>
            <a:ext cx="10445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0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563" y="2565549"/>
            <a:ext cx="10445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 descr="00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5976" y="1844824"/>
            <a:ext cx="10445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18"/>
          <p:cNvSpPr>
            <a:spLocks noChangeArrowheads="1"/>
          </p:cNvSpPr>
          <p:nvPr/>
        </p:nvSpPr>
        <p:spPr bwMode="auto">
          <a:xfrm>
            <a:off x="3708276" y="5157936"/>
            <a:ext cx="1368425" cy="792163"/>
          </a:xfrm>
          <a:prstGeom prst="leftArrow">
            <a:avLst>
              <a:gd name="adj1" fmla="val 50000"/>
              <a:gd name="adj2" fmla="val 43186"/>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0000FF"/>
                </a:solidFill>
              </a:rPr>
              <a:t>比她大</a:t>
            </a:r>
            <a:r>
              <a:rPr lang="en-US" altLang="zh-CN" b="1">
                <a:solidFill>
                  <a:srgbClr val="0000FF"/>
                </a:solidFill>
              </a:rPr>
              <a:t>2</a:t>
            </a:r>
            <a:r>
              <a:rPr lang="zh-CN" altLang="en-US" b="1">
                <a:solidFill>
                  <a:srgbClr val="0000FF"/>
                </a:solidFill>
              </a:rPr>
              <a:t>岁</a:t>
            </a:r>
          </a:p>
        </p:txBody>
      </p:sp>
      <p:sp>
        <p:nvSpPr>
          <p:cNvPr id="18" name="AutoShape 19"/>
          <p:cNvSpPr>
            <a:spLocks noChangeArrowheads="1"/>
          </p:cNvSpPr>
          <p:nvPr/>
        </p:nvSpPr>
        <p:spPr bwMode="auto">
          <a:xfrm rot="19772763">
            <a:off x="6227638" y="4869011"/>
            <a:ext cx="1368425" cy="792163"/>
          </a:xfrm>
          <a:prstGeom prst="leftArrow">
            <a:avLst>
              <a:gd name="adj1" fmla="val 50000"/>
              <a:gd name="adj2" fmla="val 43186"/>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0000FF"/>
                </a:solidFill>
              </a:rPr>
              <a:t>比她大</a:t>
            </a:r>
            <a:r>
              <a:rPr lang="en-US" altLang="zh-CN" b="1">
                <a:solidFill>
                  <a:srgbClr val="0000FF"/>
                </a:solidFill>
              </a:rPr>
              <a:t>2</a:t>
            </a:r>
            <a:r>
              <a:rPr lang="zh-CN" altLang="en-US" b="1">
                <a:solidFill>
                  <a:srgbClr val="0000FF"/>
                </a:solidFill>
              </a:rPr>
              <a:t>岁</a:t>
            </a:r>
          </a:p>
        </p:txBody>
      </p:sp>
      <p:sp>
        <p:nvSpPr>
          <p:cNvPr id="19" name="AutoShape 21"/>
          <p:cNvSpPr>
            <a:spLocks noChangeArrowheads="1"/>
          </p:cNvSpPr>
          <p:nvPr/>
        </p:nvSpPr>
        <p:spPr bwMode="auto">
          <a:xfrm rot="20667327">
            <a:off x="3347913" y="2349649"/>
            <a:ext cx="1008063" cy="576262"/>
          </a:xfrm>
          <a:prstGeom prst="rightArrow">
            <a:avLst>
              <a:gd name="adj1" fmla="val 50000"/>
              <a:gd name="adj2" fmla="val 437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0000FF"/>
                </a:solidFill>
              </a:rPr>
              <a:t>比她大</a:t>
            </a:r>
            <a:r>
              <a:rPr lang="en-US" altLang="zh-CN" b="1">
                <a:solidFill>
                  <a:srgbClr val="0000FF"/>
                </a:solidFill>
              </a:rPr>
              <a:t>2</a:t>
            </a:r>
            <a:r>
              <a:rPr lang="zh-CN" altLang="en-US" b="1">
                <a:solidFill>
                  <a:srgbClr val="0000FF"/>
                </a:solidFill>
              </a:rPr>
              <a:t>岁</a:t>
            </a:r>
          </a:p>
        </p:txBody>
      </p:sp>
      <p:sp>
        <p:nvSpPr>
          <p:cNvPr id="20" name="AutoShape 22"/>
          <p:cNvSpPr>
            <a:spLocks noChangeArrowheads="1"/>
          </p:cNvSpPr>
          <p:nvPr/>
        </p:nvSpPr>
        <p:spPr bwMode="auto">
          <a:xfrm rot="856491">
            <a:off x="5435476" y="2494111"/>
            <a:ext cx="1008062" cy="576263"/>
          </a:xfrm>
          <a:prstGeom prst="rightArrow">
            <a:avLst>
              <a:gd name="adj1" fmla="val 50000"/>
              <a:gd name="adj2" fmla="val 437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0000FF"/>
                </a:solidFill>
              </a:rPr>
              <a:t>比她大</a:t>
            </a:r>
            <a:r>
              <a:rPr lang="en-US" altLang="zh-CN" b="1">
                <a:solidFill>
                  <a:srgbClr val="0000FF"/>
                </a:solidFill>
              </a:rPr>
              <a:t>2</a:t>
            </a:r>
            <a:r>
              <a:rPr lang="zh-CN" altLang="en-US" b="1">
                <a:solidFill>
                  <a:srgbClr val="0000FF"/>
                </a:solidFill>
              </a:rPr>
              <a:t>岁</a:t>
            </a:r>
          </a:p>
        </p:txBody>
      </p:sp>
      <p:sp>
        <p:nvSpPr>
          <p:cNvPr id="21" name="AutoShape 24"/>
          <p:cNvSpPr>
            <a:spLocks noChangeArrowheads="1"/>
          </p:cNvSpPr>
          <p:nvPr/>
        </p:nvSpPr>
        <p:spPr bwMode="auto">
          <a:xfrm>
            <a:off x="3203451" y="3860949"/>
            <a:ext cx="1871662" cy="1150937"/>
          </a:xfrm>
          <a:prstGeom prst="cloudCallout">
            <a:avLst>
              <a:gd name="adj1" fmla="val -43750"/>
              <a:gd name="adj2" fmla="val 70000"/>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a:solidFill>
                <a:srgbClr val="0000FF"/>
              </a:solidFill>
            </a:endParaRPr>
          </a:p>
          <a:p>
            <a:pPr algn="ctr" eaLnBrk="1" hangingPunct="1"/>
            <a:r>
              <a:rPr lang="zh-CN" altLang="en-US" b="1">
                <a:solidFill>
                  <a:srgbClr val="0000FF"/>
                </a:solidFill>
              </a:rPr>
              <a:t>我</a:t>
            </a:r>
            <a:r>
              <a:rPr lang="en-US" altLang="zh-CN" b="1">
                <a:solidFill>
                  <a:srgbClr val="0000FF"/>
                </a:solidFill>
              </a:rPr>
              <a:t>10</a:t>
            </a:r>
            <a:r>
              <a:rPr lang="zh-CN" altLang="en-US" b="1">
                <a:solidFill>
                  <a:srgbClr val="0000FF"/>
                </a:solidFill>
              </a:rPr>
              <a:t>岁</a:t>
            </a:r>
          </a:p>
        </p:txBody>
      </p:sp>
    </p:spTree>
    <p:extLst>
      <p:ext uri="{BB962C8B-B14F-4D97-AF65-F5344CB8AC3E}">
        <p14:creationId xmlns:p14="http://schemas.microsoft.com/office/powerpoint/2010/main" val="308437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i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a:t>
            </a:r>
            <a:r>
              <a:rPr kumimoji="0" lang="zh-CN" altLang="en-US" sz="3200" dirty="0" smtClean="0">
                <a:solidFill>
                  <a:srgbClr val="000000"/>
                </a:solidFill>
                <a:ea typeface="华文楷体" panose="02010600040101010101" pitchFamily="2" charset="-122"/>
                <a:cs typeface="Times New Roman" panose="02020603050405020304" pitchFamily="18" charset="0"/>
              </a:rPr>
              <a:t>的</a:t>
            </a:r>
            <a:r>
              <a:rPr kumimoji="0" lang="zh-CN" altLang="en-US" sz="3200" dirty="0">
                <a:solidFill>
                  <a:srgbClr val="000000"/>
                </a:solidFill>
                <a:ea typeface="华文楷体" panose="02010600040101010101" pitchFamily="2" charset="-122"/>
                <a:cs typeface="Times New Roman" panose="02020603050405020304" pitchFamily="18" charset="0"/>
              </a:rPr>
              <a:t>递归</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Rectangle 5"/>
          <p:cNvSpPr>
            <a:spLocks noChangeArrowheads="1"/>
          </p:cNvSpPr>
          <p:nvPr/>
        </p:nvSpPr>
        <p:spPr bwMode="auto">
          <a:xfrm>
            <a:off x="576238" y="1833208"/>
            <a:ext cx="793213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gn="just" eaLnBrk="1" hangingPunct="1">
              <a:lnSpc>
                <a:spcPct val="150000"/>
              </a:lnSpc>
            </a:pPr>
            <a:r>
              <a:rPr kumimoji="1" lang="zh-CN" altLang="en-US" sz="2800" b="1" dirty="0" smtClean="0">
                <a:solidFill>
                  <a:srgbClr val="C00000"/>
                </a:solidFill>
                <a:latin typeface="华文楷体" panose="02010600040101010101" pitchFamily="2" charset="-122"/>
                <a:ea typeface="华文楷体" panose="02010600040101010101" pitchFamily="2" charset="-122"/>
              </a:rPr>
              <a:t>分析</a:t>
            </a:r>
            <a:r>
              <a:rPr kumimoji="1" lang="en-US" altLang="zh-CN" sz="2800" b="1" dirty="0" smtClean="0">
                <a:solidFill>
                  <a:srgbClr val="C00000"/>
                </a:solidFill>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
        <p:nvSpPr>
          <p:cNvPr id="36" name="Rectangle 4"/>
          <p:cNvSpPr>
            <a:spLocks noChangeArrowheads="1"/>
          </p:cNvSpPr>
          <p:nvPr/>
        </p:nvSpPr>
        <p:spPr bwMode="auto">
          <a:xfrm>
            <a:off x="7285507" y="2560910"/>
            <a:ext cx="1524000" cy="838200"/>
          </a:xfrm>
          <a:prstGeom prst="rect">
            <a:avLst/>
          </a:prstGeom>
          <a:solidFill>
            <a:srgbClr val="000000"/>
          </a:solidFill>
          <a:ln w="9525">
            <a:solidFill>
              <a:schemeClr val="bg1"/>
            </a:solidFill>
            <a:miter lim="800000"/>
            <a:headEnd/>
            <a:tailEnd/>
          </a:ln>
          <a:effectLst>
            <a:outerShdw dist="107763" dir="2700000" algn="ctr" rotWithShape="0">
              <a:srgbClr val="3333CC">
                <a:alpha val="50000"/>
              </a:srgbClr>
            </a:outerShdw>
          </a:effectLst>
        </p:spPr>
        <p:txBody>
          <a:bodyPr wrap="none" anchor="ctr"/>
          <a:lstStyle/>
          <a:p>
            <a:pPr algn="ctr" eaLnBrk="0" hangingPunct="0">
              <a:defRPr/>
            </a:pPr>
            <a:r>
              <a:rPr lang="en-US" altLang="zh-CN" sz="2000" b="1">
                <a:solidFill>
                  <a:schemeClr val="bg1"/>
                </a:solidFill>
                <a:latin typeface="Times New Roman" pitchFamily="18" charset="0"/>
                <a:ea typeface="楷体_GB2312" pitchFamily="49" charset="-122"/>
              </a:rPr>
              <a:t>age(5)</a:t>
            </a:r>
          </a:p>
          <a:p>
            <a:pPr algn="ctr" eaLnBrk="0" hangingPunct="0">
              <a:defRPr/>
            </a:pPr>
            <a:r>
              <a:rPr lang="en-US" altLang="zh-CN" sz="2000" b="1">
                <a:solidFill>
                  <a:schemeClr val="bg1"/>
                </a:solidFill>
                <a:latin typeface="Times New Roman" pitchFamily="18" charset="0"/>
                <a:ea typeface="楷体_GB2312" pitchFamily="49" charset="-122"/>
              </a:rPr>
              <a:t>=</a:t>
            </a:r>
            <a:r>
              <a:rPr lang="en-US" altLang="zh-CN" sz="2000" b="1">
                <a:solidFill>
                  <a:srgbClr val="00FF99"/>
                </a:solidFill>
                <a:latin typeface="Times New Roman" pitchFamily="18" charset="0"/>
                <a:ea typeface="楷体_GB2312" pitchFamily="49" charset="-122"/>
              </a:rPr>
              <a:t>16</a:t>
            </a:r>
            <a:r>
              <a:rPr lang="en-US" altLang="zh-CN" sz="2000" b="1">
                <a:solidFill>
                  <a:schemeClr val="bg1"/>
                </a:solidFill>
                <a:latin typeface="Times New Roman" pitchFamily="18" charset="0"/>
                <a:ea typeface="楷体_GB2312" pitchFamily="49" charset="-122"/>
              </a:rPr>
              <a:t>+2=18</a:t>
            </a:r>
          </a:p>
        </p:txBody>
      </p:sp>
      <p:sp>
        <p:nvSpPr>
          <p:cNvPr id="37" name="Rectangle 5"/>
          <p:cNvSpPr>
            <a:spLocks noChangeArrowheads="1"/>
          </p:cNvSpPr>
          <p:nvPr/>
        </p:nvSpPr>
        <p:spPr bwMode="auto">
          <a:xfrm>
            <a:off x="6675907" y="3399110"/>
            <a:ext cx="1524000" cy="838200"/>
          </a:xfrm>
          <a:prstGeom prst="rect">
            <a:avLst/>
          </a:prstGeom>
          <a:solidFill>
            <a:srgbClr val="000000"/>
          </a:solidFill>
          <a:ln w="9525">
            <a:solidFill>
              <a:schemeClr val="bg1"/>
            </a:solidFill>
            <a:miter lim="800000"/>
            <a:headEnd/>
            <a:tailEnd/>
          </a:ln>
          <a:effectLst>
            <a:outerShdw dist="107763" dir="2700000" algn="ctr" rotWithShape="0">
              <a:srgbClr val="3333CC">
                <a:alpha val="50000"/>
              </a:srgbClr>
            </a:outerShdw>
          </a:effectLst>
        </p:spPr>
        <p:txBody>
          <a:bodyPr wrap="none" anchor="ctr"/>
          <a:lstStyle/>
          <a:p>
            <a:pPr algn="ctr" eaLnBrk="0" hangingPunct="0">
              <a:defRPr/>
            </a:pPr>
            <a:r>
              <a:rPr lang="en-US" altLang="zh-CN" sz="2000" b="1">
                <a:solidFill>
                  <a:schemeClr val="bg1"/>
                </a:solidFill>
                <a:latin typeface="Times New Roman" pitchFamily="18" charset="0"/>
                <a:ea typeface="楷体_GB2312" pitchFamily="49" charset="-122"/>
              </a:rPr>
              <a:t>age(4)</a:t>
            </a:r>
          </a:p>
          <a:p>
            <a:pPr algn="ctr" eaLnBrk="0" hangingPunct="0">
              <a:defRPr/>
            </a:pPr>
            <a:r>
              <a:rPr lang="en-US" altLang="zh-CN" sz="2000" b="1">
                <a:solidFill>
                  <a:schemeClr val="bg1"/>
                </a:solidFill>
                <a:latin typeface="Times New Roman" pitchFamily="18" charset="0"/>
                <a:ea typeface="楷体_GB2312" pitchFamily="49" charset="-122"/>
              </a:rPr>
              <a:t>=</a:t>
            </a:r>
            <a:r>
              <a:rPr lang="en-US" altLang="zh-CN" sz="2000" b="1">
                <a:solidFill>
                  <a:srgbClr val="00FF99"/>
                </a:solidFill>
                <a:latin typeface="Times New Roman" pitchFamily="18" charset="0"/>
                <a:ea typeface="楷体_GB2312" pitchFamily="49" charset="-122"/>
              </a:rPr>
              <a:t>14</a:t>
            </a:r>
            <a:r>
              <a:rPr lang="en-US" altLang="zh-CN" sz="2000" b="1">
                <a:solidFill>
                  <a:schemeClr val="bg1"/>
                </a:solidFill>
                <a:latin typeface="Times New Roman" pitchFamily="18" charset="0"/>
                <a:ea typeface="楷体_GB2312" pitchFamily="49" charset="-122"/>
              </a:rPr>
              <a:t>+2=16</a:t>
            </a:r>
          </a:p>
        </p:txBody>
      </p:sp>
      <p:sp>
        <p:nvSpPr>
          <p:cNvPr id="38" name="Rectangle 6"/>
          <p:cNvSpPr>
            <a:spLocks noChangeArrowheads="1"/>
          </p:cNvSpPr>
          <p:nvPr/>
        </p:nvSpPr>
        <p:spPr bwMode="auto">
          <a:xfrm>
            <a:off x="5913907" y="4237310"/>
            <a:ext cx="1447800" cy="838200"/>
          </a:xfrm>
          <a:prstGeom prst="rect">
            <a:avLst/>
          </a:prstGeom>
          <a:solidFill>
            <a:srgbClr val="000000"/>
          </a:solidFill>
          <a:ln w="9525">
            <a:solidFill>
              <a:schemeClr val="bg1"/>
            </a:solidFill>
            <a:miter lim="800000"/>
            <a:headEnd/>
            <a:tailEnd/>
          </a:ln>
          <a:effectLst>
            <a:outerShdw dist="107763" dir="2700000" algn="ctr" rotWithShape="0">
              <a:srgbClr val="3333CC">
                <a:alpha val="50000"/>
              </a:srgbClr>
            </a:outerShdw>
          </a:effectLst>
        </p:spPr>
        <p:txBody>
          <a:bodyPr wrap="none" anchor="ctr"/>
          <a:lstStyle/>
          <a:p>
            <a:pPr algn="ctr" eaLnBrk="0" hangingPunct="0">
              <a:defRPr/>
            </a:pPr>
            <a:r>
              <a:rPr lang="en-US" altLang="zh-CN" sz="2000" b="1">
                <a:solidFill>
                  <a:schemeClr val="bg1"/>
                </a:solidFill>
                <a:latin typeface="Times New Roman" pitchFamily="18" charset="0"/>
                <a:ea typeface="楷体_GB2312" pitchFamily="49" charset="-122"/>
              </a:rPr>
              <a:t>age(3)</a:t>
            </a:r>
          </a:p>
          <a:p>
            <a:pPr algn="ctr" eaLnBrk="0" hangingPunct="0">
              <a:defRPr/>
            </a:pPr>
            <a:r>
              <a:rPr lang="en-US" altLang="zh-CN" sz="2000" b="1">
                <a:solidFill>
                  <a:schemeClr val="bg1"/>
                </a:solidFill>
                <a:latin typeface="Times New Roman" pitchFamily="18" charset="0"/>
                <a:ea typeface="楷体_GB2312" pitchFamily="49" charset="-122"/>
              </a:rPr>
              <a:t>=</a:t>
            </a:r>
            <a:r>
              <a:rPr lang="en-US" altLang="zh-CN" sz="2000" b="1">
                <a:solidFill>
                  <a:srgbClr val="00FF99"/>
                </a:solidFill>
                <a:latin typeface="Times New Roman" pitchFamily="18" charset="0"/>
                <a:ea typeface="楷体_GB2312" pitchFamily="49" charset="-122"/>
              </a:rPr>
              <a:t>12</a:t>
            </a:r>
            <a:r>
              <a:rPr lang="en-US" altLang="zh-CN" sz="2000" b="1">
                <a:solidFill>
                  <a:schemeClr val="bg1"/>
                </a:solidFill>
                <a:latin typeface="Times New Roman" pitchFamily="18" charset="0"/>
                <a:ea typeface="楷体_GB2312" pitchFamily="49" charset="-122"/>
              </a:rPr>
              <a:t>+2=14</a:t>
            </a:r>
          </a:p>
        </p:txBody>
      </p:sp>
      <p:sp>
        <p:nvSpPr>
          <p:cNvPr id="39" name="Rectangle 7"/>
          <p:cNvSpPr>
            <a:spLocks noChangeArrowheads="1"/>
          </p:cNvSpPr>
          <p:nvPr/>
        </p:nvSpPr>
        <p:spPr bwMode="auto">
          <a:xfrm>
            <a:off x="5075707" y="5075510"/>
            <a:ext cx="1524000" cy="838200"/>
          </a:xfrm>
          <a:prstGeom prst="rect">
            <a:avLst/>
          </a:prstGeom>
          <a:solidFill>
            <a:srgbClr val="000000"/>
          </a:solidFill>
          <a:ln w="9525">
            <a:solidFill>
              <a:schemeClr val="bg1"/>
            </a:solidFill>
            <a:miter lim="800000"/>
            <a:headEnd/>
            <a:tailEnd/>
          </a:ln>
          <a:effectLst>
            <a:outerShdw dist="107763" dir="2700000" algn="ctr" rotWithShape="0">
              <a:srgbClr val="0000FF">
                <a:alpha val="50000"/>
              </a:srgbClr>
            </a:outerShdw>
          </a:effectLst>
        </p:spPr>
        <p:txBody>
          <a:bodyPr wrap="none" anchor="ctr"/>
          <a:lstStyle/>
          <a:p>
            <a:pPr algn="ctr" eaLnBrk="0" hangingPunct="0">
              <a:defRPr/>
            </a:pPr>
            <a:r>
              <a:rPr lang="en-US" altLang="zh-CN" sz="2000" b="1">
                <a:solidFill>
                  <a:schemeClr val="bg1"/>
                </a:solidFill>
                <a:latin typeface="Times New Roman" pitchFamily="18" charset="0"/>
                <a:ea typeface="楷体_GB2312" pitchFamily="49" charset="-122"/>
              </a:rPr>
              <a:t>age(2)</a:t>
            </a:r>
          </a:p>
          <a:p>
            <a:pPr algn="ctr" eaLnBrk="0" hangingPunct="0">
              <a:defRPr/>
            </a:pPr>
            <a:r>
              <a:rPr lang="en-US" altLang="zh-CN" sz="2000" b="1">
                <a:solidFill>
                  <a:schemeClr val="bg1"/>
                </a:solidFill>
                <a:latin typeface="Times New Roman" pitchFamily="18" charset="0"/>
                <a:ea typeface="楷体_GB2312" pitchFamily="49" charset="-122"/>
              </a:rPr>
              <a:t>=</a:t>
            </a:r>
            <a:r>
              <a:rPr lang="en-US" altLang="zh-CN" sz="2000" b="1">
                <a:solidFill>
                  <a:srgbClr val="00FF99"/>
                </a:solidFill>
                <a:latin typeface="Times New Roman" pitchFamily="18" charset="0"/>
                <a:ea typeface="楷体_GB2312" pitchFamily="49" charset="-122"/>
              </a:rPr>
              <a:t>10</a:t>
            </a:r>
            <a:r>
              <a:rPr lang="en-US" altLang="zh-CN" sz="2000" b="1">
                <a:solidFill>
                  <a:schemeClr val="bg1"/>
                </a:solidFill>
                <a:latin typeface="Times New Roman" pitchFamily="18" charset="0"/>
                <a:ea typeface="楷体_GB2312" pitchFamily="49" charset="-122"/>
              </a:rPr>
              <a:t>+2=12</a:t>
            </a:r>
          </a:p>
        </p:txBody>
      </p:sp>
      <p:grpSp>
        <p:nvGrpSpPr>
          <p:cNvPr id="40" name="Group 17"/>
          <p:cNvGrpSpPr>
            <a:grpSpLocks/>
          </p:cNvGrpSpPr>
          <p:nvPr/>
        </p:nvGrpSpPr>
        <p:grpSpPr bwMode="auto">
          <a:xfrm>
            <a:off x="2174095" y="2357153"/>
            <a:ext cx="4953000" cy="1524000"/>
            <a:chOff x="1276" y="985"/>
            <a:chExt cx="3120" cy="960"/>
          </a:xfrm>
        </p:grpSpPr>
        <p:sp>
          <p:nvSpPr>
            <p:cNvPr id="41" name="AutoShape 9"/>
            <p:cNvSpPr>
              <a:spLocks noChangeArrowheads="1"/>
            </p:cNvSpPr>
            <p:nvPr/>
          </p:nvSpPr>
          <p:spPr bwMode="auto">
            <a:xfrm>
              <a:off x="1276" y="985"/>
              <a:ext cx="3120" cy="960"/>
            </a:xfrm>
            <a:prstGeom prst="flowChartAlternateProcess">
              <a:avLst/>
            </a:prstGeom>
            <a:noFill/>
            <a:ln w="57150" cmpd="thinThick">
              <a:noFill/>
              <a:miter lim="800000"/>
              <a:headEnd/>
              <a:tailEnd/>
            </a:ln>
            <a:effectLst/>
          </p:spPr>
          <p:txBody>
            <a:bodyPr wrap="none" anchor="ctr"/>
            <a:lstStyle/>
            <a:p>
              <a:pPr marL="457200" indent="-457200" algn="ctr" eaLnBrk="0" hangingPunct="0">
                <a:defRPr/>
              </a:pPr>
              <a:r>
                <a:rPr lang="en-US" altLang="zh-CN" sz="2400" b="1" dirty="0">
                  <a:solidFill>
                    <a:srgbClr val="00FF99"/>
                  </a:solidFill>
                  <a:effectLst>
                    <a:outerShdw blurRad="38100" dist="38100" dir="2700000" algn="tl">
                      <a:srgbClr val="C0C0C0"/>
                    </a:outerShdw>
                  </a:effectLst>
                  <a:latin typeface="Times New Roman" pitchFamily="18" charset="0"/>
                  <a:ea typeface="楷体_GB2312" pitchFamily="49" charset="-122"/>
                </a:rPr>
                <a:t>                        </a:t>
              </a:r>
              <a:r>
                <a:rPr lang="en-US" altLang="zh-CN" sz="2400" b="1" dirty="0">
                  <a:effectLst>
                    <a:outerShdw blurRad="38100" dist="38100" dir="2700000" algn="tl">
                      <a:srgbClr val="C0C0C0"/>
                    </a:outerShdw>
                  </a:effectLst>
                  <a:latin typeface="Times New Roman" pitchFamily="18" charset="0"/>
                  <a:ea typeface="楷体_GB2312" pitchFamily="49" charset="-122"/>
                </a:rPr>
                <a:t>10                (n=1)</a:t>
              </a:r>
            </a:p>
            <a:p>
              <a:pPr marL="457200" indent="-457200" algn="ctr" eaLnBrk="0" hangingPunct="0">
                <a:defRPr/>
              </a:pPr>
              <a:r>
                <a:rPr lang="en-US" altLang="zh-CN" sz="2400" b="1" dirty="0">
                  <a:effectLst>
                    <a:outerShdw blurRad="38100" dist="38100" dir="2700000" algn="tl">
                      <a:srgbClr val="C0C0C0"/>
                    </a:outerShdw>
                  </a:effectLst>
                  <a:latin typeface="Times New Roman" pitchFamily="18" charset="0"/>
                  <a:ea typeface="楷体_GB2312" pitchFamily="49" charset="-122"/>
                </a:rPr>
                <a:t>         age(n) =                                            </a:t>
              </a:r>
            </a:p>
            <a:p>
              <a:pPr marL="457200" indent="-457200" algn="ctr" eaLnBrk="0" hangingPunct="0">
                <a:defRPr/>
              </a:pPr>
              <a:r>
                <a:rPr lang="en-US" altLang="zh-CN" sz="2400" b="1" dirty="0">
                  <a:effectLst>
                    <a:outerShdw blurRad="38100" dist="38100" dir="2700000" algn="tl">
                      <a:srgbClr val="C0C0C0"/>
                    </a:outerShdw>
                  </a:effectLst>
                  <a:latin typeface="Times New Roman" pitchFamily="18" charset="0"/>
                  <a:ea typeface="楷体_GB2312" pitchFamily="49" charset="-122"/>
                </a:rPr>
                <a:t>                        age(n-1)+2  (n&gt;1)</a:t>
              </a:r>
            </a:p>
          </p:txBody>
        </p:sp>
        <p:sp>
          <p:nvSpPr>
            <p:cNvPr id="42" name="AutoShape 10"/>
            <p:cNvSpPr>
              <a:spLocks/>
            </p:cNvSpPr>
            <p:nvPr/>
          </p:nvSpPr>
          <p:spPr bwMode="auto">
            <a:xfrm>
              <a:off x="2381" y="1207"/>
              <a:ext cx="240" cy="545"/>
            </a:xfrm>
            <a:prstGeom prst="leftBrace">
              <a:avLst>
                <a:gd name="adj1" fmla="val 18924"/>
                <a:gd name="adj2" fmla="val 50000"/>
              </a:avLst>
            </a:prstGeom>
            <a:noFill/>
            <a:ln w="19050">
              <a:solidFill>
                <a:schemeClr val="tx1"/>
              </a:solidFill>
              <a:round/>
              <a:headEnd/>
              <a:tailEnd/>
            </a:ln>
            <a:effectLst/>
          </p:spPr>
          <p:txBody>
            <a:bodyPr wrap="none" anchor="ctr"/>
            <a:lstStyle/>
            <a:p>
              <a:pPr algn="ctr" eaLnBrk="0" hangingPunct="0">
                <a:defRPr/>
              </a:pPr>
              <a:endParaRPr lang="zh-CN" altLang="zh-CN" sz="2400" b="1">
                <a:solidFill>
                  <a:srgbClr val="00FF99"/>
                </a:solidFill>
                <a:effectLst>
                  <a:outerShdw blurRad="38100" dist="38100" dir="2700000" algn="tl">
                    <a:srgbClr val="C0C0C0"/>
                  </a:outerShdw>
                </a:effectLst>
                <a:latin typeface="Times New Roman" pitchFamily="18" charset="0"/>
                <a:ea typeface="幼圆" pitchFamily="49" charset="-122"/>
              </a:endParaRPr>
            </a:p>
          </p:txBody>
        </p:sp>
      </p:grpSp>
      <p:sp>
        <p:nvSpPr>
          <p:cNvPr id="43" name="AutoShape 11"/>
          <p:cNvSpPr>
            <a:spLocks noChangeArrowheads="1"/>
          </p:cNvSpPr>
          <p:nvPr/>
        </p:nvSpPr>
        <p:spPr bwMode="auto">
          <a:xfrm>
            <a:off x="705556" y="1901024"/>
            <a:ext cx="5783262" cy="685800"/>
          </a:xfrm>
          <a:prstGeom prst="wedgeRectCallout">
            <a:avLst>
              <a:gd name="adj1" fmla="val -31333"/>
              <a:gd name="adj2" fmla="val -21065"/>
            </a:avLst>
          </a:prstGeom>
          <a:noFill/>
          <a:ln w="19050">
            <a:noFill/>
            <a:miter lim="800000"/>
            <a:headEnd/>
            <a:tailEnd/>
          </a:ln>
          <a:effectLst/>
        </p:spPr>
        <p:txBody>
          <a:bodyPr anchor="ctr"/>
          <a:lstStyle/>
          <a:p>
            <a:pPr algn="ctr" eaLnBrk="0" hangingPunct="0">
              <a:defRPr/>
            </a:pPr>
            <a:r>
              <a:rPr lang="en-US" altLang="zh-CN" sz="2400" b="1" dirty="0">
                <a:solidFill>
                  <a:schemeClr val="bg1"/>
                </a:solidFill>
                <a:effectLst>
                  <a:outerShdw blurRad="38100" dist="38100" dir="2700000" algn="tl">
                    <a:srgbClr val="C0C0C0"/>
                  </a:outerShdw>
                </a:effectLst>
                <a:latin typeface="Times New Roman" pitchFamily="18" charset="0"/>
                <a:ea typeface="文鼎细圆" pitchFamily="49" charset="-122"/>
              </a:rPr>
              <a:t>   </a:t>
            </a:r>
            <a:r>
              <a:rPr lang="en-US" altLang="zh-CN" sz="2400" b="1" dirty="0">
                <a:solidFill>
                  <a:schemeClr val="bg1"/>
                </a:solidFill>
                <a:effectLst>
                  <a:outerShdw blurRad="38100" dist="38100" dir="2700000" algn="tl">
                    <a:srgbClr val="C0C0C0"/>
                  </a:outerShdw>
                </a:effectLst>
                <a:latin typeface="Times New Roman" pitchFamily="18" charset="0"/>
                <a:ea typeface="楷体_GB2312" pitchFamily="49" charset="-122"/>
              </a:rPr>
              <a:t> </a:t>
            </a:r>
            <a:r>
              <a:rPr lang="zh-CN" altLang="en-US" sz="2800" b="1" dirty="0">
                <a:solidFill>
                  <a:srgbClr val="C00000"/>
                </a:solidFill>
                <a:effectLst>
                  <a:outerShdw blurRad="38100" dist="38100" dir="2700000" algn="tl">
                    <a:srgbClr val="C0C0C0"/>
                  </a:outerShdw>
                </a:effectLst>
                <a:latin typeface="Times New Roman" pitchFamily="18" charset="0"/>
                <a:ea typeface="楷体_GB2312" pitchFamily="49" charset="-122"/>
              </a:rPr>
              <a:t>设</a:t>
            </a:r>
            <a:r>
              <a:rPr lang="zh-CN" altLang="en-US" sz="2800" b="1" dirty="0">
                <a:solidFill>
                  <a:srgbClr val="C00000"/>
                </a:solidFill>
                <a:effectLst>
                  <a:outerShdw blurRad="38100" dist="38100" dir="2700000" algn="tl">
                    <a:srgbClr val="C0C0C0"/>
                  </a:outerShdw>
                </a:effectLst>
                <a:latin typeface="Times New Roman" pitchFamily="18" charset="0"/>
                <a:ea typeface="文鼎细圆" pitchFamily="49" charset="-122"/>
              </a:rPr>
              <a:t> </a:t>
            </a:r>
            <a:r>
              <a:rPr lang="en-US" altLang="zh-CN" sz="2800" b="1" dirty="0">
                <a:solidFill>
                  <a:srgbClr val="C00000"/>
                </a:solidFill>
                <a:effectLst>
                  <a:outerShdw blurRad="38100" dist="38100" dir="2700000" algn="tl">
                    <a:srgbClr val="C0C0C0"/>
                  </a:outerShdw>
                </a:effectLst>
                <a:latin typeface="Times New Roman" pitchFamily="18" charset="0"/>
                <a:ea typeface="文鼎细圆" pitchFamily="49" charset="-122"/>
              </a:rPr>
              <a:t>age  </a:t>
            </a:r>
            <a:r>
              <a:rPr lang="zh-CN" altLang="en-US" sz="2800" b="1" dirty="0">
                <a:solidFill>
                  <a:srgbClr val="C00000"/>
                </a:solidFill>
                <a:effectLst>
                  <a:outerShdw blurRad="38100" dist="38100" dir="2700000" algn="tl">
                    <a:srgbClr val="C0C0C0"/>
                  </a:outerShdw>
                </a:effectLst>
                <a:latin typeface="Times New Roman" pitchFamily="18" charset="0"/>
                <a:ea typeface="楷体_GB2312" pitchFamily="49" charset="-122"/>
              </a:rPr>
              <a:t>表示年龄，则有</a:t>
            </a:r>
            <a:r>
              <a:rPr lang="zh-CN" altLang="en-US" sz="2800" b="1" dirty="0" smtClean="0">
                <a:solidFill>
                  <a:srgbClr val="C00000"/>
                </a:solidFill>
                <a:effectLst>
                  <a:outerShdw blurRad="38100" dist="38100" dir="2700000" algn="tl">
                    <a:srgbClr val="C0C0C0"/>
                  </a:outerShdw>
                </a:effectLst>
                <a:latin typeface="Times New Roman" pitchFamily="18" charset="0"/>
                <a:ea typeface="楷体_GB2312" pitchFamily="49" charset="-122"/>
              </a:rPr>
              <a:t>如下</a:t>
            </a:r>
            <a:endParaRPr lang="en-US" altLang="zh-CN" sz="3200" b="1" dirty="0">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44" name="Rectangle 12"/>
          <p:cNvSpPr>
            <a:spLocks noChangeArrowheads="1"/>
          </p:cNvSpPr>
          <p:nvPr/>
        </p:nvSpPr>
        <p:spPr bwMode="auto">
          <a:xfrm>
            <a:off x="794220" y="2713310"/>
            <a:ext cx="1524000" cy="762000"/>
          </a:xfrm>
          <a:prstGeom prst="rect">
            <a:avLst/>
          </a:prstGeom>
          <a:solidFill>
            <a:srgbClr val="000099"/>
          </a:solidFill>
          <a:ln w="9525">
            <a:solidFill>
              <a:schemeClr val="bg1"/>
            </a:solidFill>
            <a:miter lim="800000"/>
            <a:headEnd/>
            <a:tailEnd/>
          </a:ln>
          <a:effectLst>
            <a:outerShdw dist="107763" dir="2700000" algn="ctr" rotWithShape="0">
              <a:srgbClr val="000000">
                <a:alpha val="50000"/>
              </a:srgbClr>
            </a:outerShdw>
          </a:effectLst>
        </p:spPr>
        <p:txBody>
          <a:bodyPr wrap="none" anchor="ctr"/>
          <a:lstStyle/>
          <a:p>
            <a:pPr algn="ctr" eaLnBrk="0" hangingPunct="0">
              <a:defRPr/>
            </a:pPr>
            <a:r>
              <a:rPr lang="en-US" altLang="zh-CN" sz="2000" b="1">
                <a:solidFill>
                  <a:schemeClr val="bg1"/>
                </a:solidFill>
                <a:latin typeface="Times New Roman" pitchFamily="18" charset="0"/>
                <a:ea typeface="楷体_GB2312" pitchFamily="49" charset="-122"/>
              </a:rPr>
              <a:t>age(5)</a:t>
            </a:r>
          </a:p>
          <a:p>
            <a:pPr algn="ctr" eaLnBrk="0" hangingPunct="0">
              <a:defRPr/>
            </a:pPr>
            <a:r>
              <a:rPr lang="en-US" altLang="zh-CN" sz="2000" b="1">
                <a:solidFill>
                  <a:schemeClr val="bg1"/>
                </a:solidFill>
                <a:latin typeface="Times New Roman" pitchFamily="18" charset="0"/>
                <a:ea typeface="楷体_GB2312" pitchFamily="49" charset="-122"/>
              </a:rPr>
              <a:t>=age(4)+2</a:t>
            </a:r>
          </a:p>
        </p:txBody>
      </p:sp>
      <p:sp>
        <p:nvSpPr>
          <p:cNvPr id="45" name="Rectangle 13"/>
          <p:cNvSpPr>
            <a:spLocks noChangeArrowheads="1"/>
          </p:cNvSpPr>
          <p:nvPr/>
        </p:nvSpPr>
        <p:spPr bwMode="auto">
          <a:xfrm>
            <a:off x="1418107" y="3475310"/>
            <a:ext cx="1524000" cy="762000"/>
          </a:xfrm>
          <a:prstGeom prst="rect">
            <a:avLst/>
          </a:prstGeom>
          <a:solidFill>
            <a:srgbClr val="000099"/>
          </a:solidFill>
          <a:ln w="9525">
            <a:solidFill>
              <a:schemeClr val="bg1"/>
            </a:solidFill>
            <a:miter lim="800000"/>
            <a:headEnd/>
            <a:tailEnd/>
          </a:ln>
          <a:effectLst>
            <a:outerShdw dist="107763" dir="2700000" algn="ctr" rotWithShape="0">
              <a:srgbClr val="000000">
                <a:alpha val="50000"/>
              </a:srgbClr>
            </a:outerShdw>
          </a:effectLst>
        </p:spPr>
        <p:txBody>
          <a:bodyPr wrap="none" anchor="ctr"/>
          <a:lstStyle/>
          <a:p>
            <a:pPr algn="ctr" eaLnBrk="0" hangingPunct="0">
              <a:defRPr/>
            </a:pPr>
            <a:r>
              <a:rPr lang="en-US" altLang="zh-CN" sz="2000" b="1">
                <a:solidFill>
                  <a:schemeClr val="bg1"/>
                </a:solidFill>
                <a:latin typeface="Times New Roman" pitchFamily="18" charset="0"/>
                <a:ea typeface="楷体_GB2312" pitchFamily="49" charset="-122"/>
              </a:rPr>
              <a:t>age(4)</a:t>
            </a:r>
          </a:p>
          <a:p>
            <a:pPr algn="ctr" eaLnBrk="0" hangingPunct="0">
              <a:defRPr/>
            </a:pPr>
            <a:r>
              <a:rPr lang="en-US" altLang="zh-CN" sz="2000" b="1">
                <a:solidFill>
                  <a:schemeClr val="bg1"/>
                </a:solidFill>
                <a:latin typeface="Times New Roman" pitchFamily="18" charset="0"/>
                <a:ea typeface="楷体_GB2312" pitchFamily="49" charset="-122"/>
              </a:rPr>
              <a:t>=age(3)+2</a:t>
            </a:r>
          </a:p>
        </p:txBody>
      </p:sp>
      <p:sp>
        <p:nvSpPr>
          <p:cNvPr id="46" name="Rectangle 14"/>
          <p:cNvSpPr>
            <a:spLocks noChangeArrowheads="1"/>
          </p:cNvSpPr>
          <p:nvPr/>
        </p:nvSpPr>
        <p:spPr bwMode="auto">
          <a:xfrm>
            <a:off x="2256307" y="4237310"/>
            <a:ext cx="1524000" cy="838200"/>
          </a:xfrm>
          <a:prstGeom prst="rect">
            <a:avLst/>
          </a:prstGeom>
          <a:solidFill>
            <a:srgbClr val="000099"/>
          </a:solidFill>
          <a:ln w="9525">
            <a:solidFill>
              <a:schemeClr val="bg1"/>
            </a:solidFill>
            <a:miter lim="800000"/>
            <a:headEnd/>
            <a:tailEnd/>
          </a:ln>
          <a:effectLst>
            <a:outerShdw dist="107763" dir="2700000" algn="ctr" rotWithShape="0">
              <a:srgbClr val="000000">
                <a:alpha val="50000"/>
              </a:srgbClr>
            </a:outerShdw>
          </a:effectLst>
        </p:spPr>
        <p:txBody>
          <a:bodyPr wrap="none" anchor="ctr"/>
          <a:lstStyle/>
          <a:p>
            <a:pPr algn="ctr" eaLnBrk="0" hangingPunct="0">
              <a:defRPr/>
            </a:pPr>
            <a:r>
              <a:rPr lang="en-US" altLang="zh-CN" sz="2000" b="1">
                <a:solidFill>
                  <a:schemeClr val="bg1"/>
                </a:solidFill>
                <a:latin typeface="Times New Roman" pitchFamily="18" charset="0"/>
                <a:ea typeface="楷体_GB2312" pitchFamily="49" charset="-122"/>
              </a:rPr>
              <a:t>age(3)</a:t>
            </a:r>
          </a:p>
          <a:p>
            <a:pPr algn="ctr" eaLnBrk="0" hangingPunct="0">
              <a:defRPr/>
            </a:pPr>
            <a:r>
              <a:rPr lang="en-US" altLang="zh-CN" sz="2000" b="1">
                <a:solidFill>
                  <a:schemeClr val="bg1"/>
                </a:solidFill>
                <a:latin typeface="Times New Roman" pitchFamily="18" charset="0"/>
                <a:ea typeface="楷体_GB2312" pitchFamily="49" charset="-122"/>
              </a:rPr>
              <a:t>=age(2)+2</a:t>
            </a:r>
          </a:p>
        </p:txBody>
      </p:sp>
      <p:sp>
        <p:nvSpPr>
          <p:cNvPr id="47" name="Rectangle 15"/>
          <p:cNvSpPr>
            <a:spLocks noChangeArrowheads="1"/>
          </p:cNvSpPr>
          <p:nvPr/>
        </p:nvSpPr>
        <p:spPr bwMode="auto">
          <a:xfrm>
            <a:off x="3018307" y="5075510"/>
            <a:ext cx="1524000" cy="838200"/>
          </a:xfrm>
          <a:prstGeom prst="rect">
            <a:avLst/>
          </a:prstGeom>
          <a:solidFill>
            <a:srgbClr val="000099"/>
          </a:solidFill>
          <a:ln w="9525">
            <a:solidFill>
              <a:schemeClr val="bg1"/>
            </a:solidFill>
            <a:miter lim="800000"/>
            <a:headEnd/>
            <a:tailEnd/>
          </a:ln>
          <a:effectLst>
            <a:outerShdw dist="107763" dir="2700000" algn="ctr" rotWithShape="0">
              <a:srgbClr val="000000">
                <a:alpha val="50000"/>
              </a:srgbClr>
            </a:outerShdw>
          </a:effectLst>
        </p:spPr>
        <p:txBody>
          <a:bodyPr wrap="none" anchor="ctr"/>
          <a:lstStyle/>
          <a:p>
            <a:pPr algn="ctr" eaLnBrk="0" hangingPunct="0">
              <a:defRPr/>
            </a:pPr>
            <a:r>
              <a:rPr lang="en-US" altLang="zh-CN" sz="2000" b="1">
                <a:solidFill>
                  <a:schemeClr val="bg1"/>
                </a:solidFill>
                <a:latin typeface="Times New Roman" pitchFamily="18" charset="0"/>
                <a:ea typeface="楷体_GB2312" pitchFamily="49" charset="-122"/>
              </a:rPr>
              <a:t>age(2)</a:t>
            </a:r>
          </a:p>
          <a:p>
            <a:pPr algn="ctr" eaLnBrk="0" hangingPunct="0">
              <a:defRPr/>
            </a:pPr>
            <a:r>
              <a:rPr lang="en-US" altLang="zh-CN" sz="2000" b="1">
                <a:solidFill>
                  <a:schemeClr val="bg1"/>
                </a:solidFill>
                <a:latin typeface="Times New Roman" pitchFamily="18" charset="0"/>
                <a:ea typeface="楷体_GB2312" pitchFamily="49" charset="-122"/>
              </a:rPr>
              <a:t>=age(1)+2</a:t>
            </a:r>
          </a:p>
        </p:txBody>
      </p:sp>
      <p:sp>
        <p:nvSpPr>
          <p:cNvPr id="48" name="Rectangle 16"/>
          <p:cNvSpPr>
            <a:spLocks noChangeArrowheads="1"/>
          </p:cNvSpPr>
          <p:nvPr/>
        </p:nvSpPr>
        <p:spPr bwMode="auto">
          <a:xfrm>
            <a:off x="4042245" y="5948635"/>
            <a:ext cx="1600200" cy="685800"/>
          </a:xfrm>
          <a:prstGeom prst="rect">
            <a:avLst/>
          </a:prstGeom>
          <a:solidFill>
            <a:srgbClr val="FF0000"/>
          </a:solidFill>
          <a:ln w="9525">
            <a:solidFill>
              <a:schemeClr val="bg1"/>
            </a:solidFill>
            <a:miter lim="800000"/>
            <a:headEnd/>
            <a:tailEnd/>
          </a:ln>
          <a:effectLst>
            <a:outerShdw dist="107763" dir="2700000" algn="ctr" rotWithShape="0">
              <a:srgbClr val="FFFF00">
                <a:alpha val="50000"/>
              </a:srgbClr>
            </a:outerShdw>
          </a:effectLst>
        </p:spPr>
        <p:txBody>
          <a:bodyPr wrap="none" anchor="ctr"/>
          <a:lstStyle/>
          <a:p>
            <a:pPr algn="ctr" eaLnBrk="0" hangingPunct="0">
              <a:defRPr/>
            </a:pPr>
            <a:r>
              <a:rPr lang="en-US" altLang="zh-CN" sz="2000" b="1">
                <a:solidFill>
                  <a:schemeClr val="bg1"/>
                </a:solidFill>
                <a:latin typeface="Times New Roman" pitchFamily="18" charset="0"/>
                <a:ea typeface="楷体_GB2312" pitchFamily="49" charset="-122"/>
              </a:rPr>
              <a:t>age(1)</a:t>
            </a:r>
          </a:p>
          <a:p>
            <a:pPr algn="ctr" eaLnBrk="0" hangingPunct="0">
              <a:defRPr/>
            </a:pPr>
            <a:r>
              <a:rPr lang="en-US" altLang="zh-CN" sz="2000" b="1">
                <a:solidFill>
                  <a:schemeClr val="bg1"/>
                </a:solidFill>
                <a:latin typeface="Times New Roman" pitchFamily="18" charset="0"/>
                <a:ea typeface="楷体_GB2312" pitchFamily="49" charset="-122"/>
              </a:rPr>
              <a:t>=10</a:t>
            </a:r>
          </a:p>
        </p:txBody>
      </p:sp>
    </p:spTree>
    <p:extLst>
      <p:ext uri="{BB962C8B-B14F-4D97-AF65-F5344CB8AC3E}">
        <p14:creationId xmlns:p14="http://schemas.microsoft.com/office/powerpoint/2010/main" val="408648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amond(in)">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amond(in)">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diamond(in)">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amond(in)">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diamond(i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diamond(in)">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amond(in)">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diamond(in)">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diamond(in)">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4" grpId="0" animBg="1"/>
      <p:bldP spid="45" grpId="0" animBg="1"/>
      <p:bldP spid="46" grpId="0" animBg="1"/>
      <p:bldP spid="47" grpId="0" animBg="1"/>
      <p:bldP spid="4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a:t>
            </a:r>
            <a:r>
              <a:rPr kumimoji="0" lang="zh-CN" altLang="en-US" sz="3200" dirty="0" smtClean="0">
                <a:solidFill>
                  <a:srgbClr val="000000"/>
                </a:solidFill>
                <a:ea typeface="华文楷体" panose="02010600040101010101" pitchFamily="2" charset="-122"/>
                <a:cs typeface="Times New Roman" panose="02020603050405020304" pitchFamily="18" charset="0"/>
              </a:rPr>
              <a:t>的</a:t>
            </a:r>
            <a:r>
              <a:rPr kumimoji="0" lang="zh-CN" altLang="en-US" sz="3200" dirty="0">
                <a:solidFill>
                  <a:srgbClr val="000000"/>
                </a:solidFill>
                <a:ea typeface="华文楷体" panose="02010600040101010101" pitchFamily="2" charset="-122"/>
                <a:cs typeface="Times New Roman" panose="02020603050405020304" pitchFamily="18" charset="0"/>
              </a:rPr>
              <a:t>递归</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Rectangle 2"/>
          <p:cNvSpPr>
            <a:spLocks noChangeArrowheads="1"/>
          </p:cNvSpPr>
          <p:nvPr/>
        </p:nvSpPr>
        <p:spPr bwMode="auto">
          <a:xfrm>
            <a:off x="417240" y="1967162"/>
            <a:ext cx="4114800" cy="2057400"/>
          </a:xfrm>
          <a:prstGeom prst="rect">
            <a:avLst/>
          </a:prstGeom>
          <a:solidFill>
            <a:schemeClr val="accent5">
              <a:lumMod val="90000"/>
            </a:schemeClr>
          </a:solidFill>
          <a:ln w="3175" cmpd="thinThick">
            <a:solidFill>
              <a:srgbClr val="0880EE"/>
            </a:solidFill>
            <a:prstDash val="sysDot"/>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dirty="0">
                <a:solidFill>
                  <a:srgbClr val="00FF99"/>
                </a:solidFill>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main()</a:t>
            </a:r>
          </a:p>
          <a:p>
            <a:r>
              <a:rPr lang="en-US" altLang="zh-CN" sz="2800" b="1" dirty="0">
                <a:latin typeface="Times New Roman" panose="02020603050405020304" pitchFamily="18" charset="0"/>
                <a:ea typeface="楷体_GB2312" pitchFamily="49" charset="-122"/>
              </a:rPr>
              <a:t>   { </a:t>
            </a:r>
          </a:p>
          <a:p>
            <a:r>
              <a:rPr lang="en-US" altLang="zh-CN" sz="2800" b="1" dirty="0">
                <a:latin typeface="Times New Roman" panose="02020603050405020304" pitchFamily="18" charset="0"/>
                <a:ea typeface="楷体_GB2312" pitchFamily="49" charset="-122"/>
              </a:rPr>
              <a:t>      </a:t>
            </a:r>
            <a:r>
              <a:rPr lang="en-US" altLang="zh-CN" sz="2800" b="1" dirty="0" err="1">
                <a:latin typeface="Times New Roman" panose="02020603050405020304" pitchFamily="18" charset="0"/>
                <a:ea typeface="楷体_GB2312" pitchFamily="49" charset="-122"/>
              </a:rPr>
              <a:t>printf</a:t>
            </a:r>
            <a:r>
              <a:rPr lang="en-US" altLang="zh-CN" sz="2800" b="1" dirty="0">
                <a:latin typeface="Times New Roman" panose="02020603050405020304" pitchFamily="18" charset="0"/>
                <a:ea typeface="楷体_GB2312" pitchFamily="49" charset="-122"/>
              </a:rPr>
              <a:t>(“%d”, age(5));</a:t>
            </a:r>
          </a:p>
          <a:p>
            <a:r>
              <a:rPr lang="en-US" altLang="zh-CN" sz="2800" b="1" dirty="0">
                <a:latin typeface="Times New Roman" panose="02020603050405020304" pitchFamily="18" charset="0"/>
                <a:ea typeface="楷体_GB2312" pitchFamily="49" charset="-122"/>
              </a:rPr>
              <a:t>    }</a:t>
            </a:r>
          </a:p>
        </p:txBody>
      </p:sp>
      <p:sp>
        <p:nvSpPr>
          <p:cNvPr id="9" name="Rectangle 4"/>
          <p:cNvSpPr>
            <a:spLocks noChangeArrowheads="1"/>
          </p:cNvSpPr>
          <p:nvPr/>
        </p:nvSpPr>
        <p:spPr bwMode="auto">
          <a:xfrm>
            <a:off x="4742474" y="1971406"/>
            <a:ext cx="4114800" cy="2554610"/>
          </a:xfrm>
          <a:prstGeom prst="rect">
            <a:avLst/>
          </a:prstGeom>
          <a:solidFill>
            <a:schemeClr val="accent5">
              <a:lumMod val="90000"/>
            </a:schemeClr>
          </a:solidFill>
          <a:ln w="3175" cmpd="thinThick">
            <a:solidFill>
              <a:srgbClr val="0880EE"/>
            </a:solidFill>
            <a:prstDash val="sysDot"/>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FF99"/>
                </a:solidFill>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age(int n)  </a:t>
            </a:r>
          </a:p>
          <a:p>
            <a:r>
              <a:rPr lang="en-US" altLang="zh-CN" sz="2800" b="1">
                <a:latin typeface="Times New Roman" panose="02020603050405020304" pitchFamily="18" charset="0"/>
                <a:ea typeface="楷体_GB2312" pitchFamily="49" charset="-122"/>
              </a:rPr>
              <a:t>    { int c;</a:t>
            </a:r>
          </a:p>
          <a:p>
            <a:r>
              <a:rPr lang="en-US" altLang="zh-CN" sz="2800" b="1">
                <a:latin typeface="Times New Roman" panose="02020603050405020304" pitchFamily="18" charset="0"/>
                <a:ea typeface="楷体_GB2312" pitchFamily="49" charset="-122"/>
              </a:rPr>
              <a:t>       if(n==1) c=10;</a:t>
            </a:r>
          </a:p>
          <a:p>
            <a:r>
              <a:rPr lang="en-US" altLang="zh-CN" sz="2800" b="1">
                <a:latin typeface="Times New Roman" panose="02020603050405020304" pitchFamily="18" charset="0"/>
                <a:ea typeface="楷体_GB2312" pitchFamily="49" charset="-122"/>
              </a:rPr>
              <a:t>       else c = age(n-1)+2;</a:t>
            </a:r>
          </a:p>
          <a:p>
            <a:r>
              <a:rPr lang="en-US" altLang="zh-CN" sz="2800" b="1">
                <a:latin typeface="Times New Roman" panose="02020603050405020304" pitchFamily="18" charset="0"/>
                <a:ea typeface="楷体_GB2312" pitchFamily="49" charset="-122"/>
              </a:rPr>
              <a:t>       return(c) ;</a:t>
            </a:r>
          </a:p>
          <a:p>
            <a:r>
              <a:rPr lang="en-US" altLang="zh-CN" sz="2800" b="1">
                <a:latin typeface="Times New Roman" panose="02020603050405020304" pitchFamily="18" charset="0"/>
                <a:ea typeface="楷体_GB2312" pitchFamily="49" charset="-122"/>
              </a:rPr>
              <a:t>    } </a:t>
            </a:r>
          </a:p>
        </p:txBody>
      </p:sp>
      <p:sp>
        <p:nvSpPr>
          <p:cNvPr id="49" name="Rectangle 7"/>
          <p:cNvSpPr>
            <a:spLocks noChangeArrowheads="1"/>
          </p:cNvSpPr>
          <p:nvPr/>
        </p:nvSpPr>
        <p:spPr bwMode="auto">
          <a:xfrm>
            <a:off x="251520" y="4375219"/>
            <a:ext cx="990600" cy="5334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age(5) </a:t>
            </a:r>
          </a:p>
        </p:txBody>
      </p:sp>
      <p:grpSp>
        <p:nvGrpSpPr>
          <p:cNvPr id="50" name="Group 8"/>
          <p:cNvGrpSpPr>
            <a:grpSpLocks/>
          </p:cNvGrpSpPr>
          <p:nvPr/>
        </p:nvGrpSpPr>
        <p:grpSpPr bwMode="auto">
          <a:xfrm>
            <a:off x="7566720" y="4832419"/>
            <a:ext cx="1409700" cy="1066800"/>
            <a:chOff x="4128" y="1584"/>
            <a:chExt cx="888" cy="672"/>
          </a:xfrm>
        </p:grpSpPr>
        <p:sp>
          <p:nvSpPr>
            <p:cNvPr id="51" name="Line 9"/>
            <p:cNvSpPr>
              <a:spLocks noChangeShapeType="1"/>
            </p:cNvSpPr>
            <p:nvPr/>
          </p:nvSpPr>
          <p:spPr bwMode="auto">
            <a:xfrm>
              <a:off x="4128" y="2112"/>
              <a:ext cx="299"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 name="Rectangle 10"/>
            <p:cNvSpPr>
              <a:spLocks noChangeArrowheads="1"/>
            </p:cNvSpPr>
            <p:nvPr/>
          </p:nvSpPr>
          <p:spPr bwMode="auto">
            <a:xfrm>
              <a:off x="4416" y="1920"/>
              <a:ext cx="528"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c=10 </a:t>
              </a:r>
            </a:p>
          </p:txBody>
        </p:sp>
        <p:sp>
          <p:nvSpPr>
            <p:cNvPr id="53" name="Rectangle 11"/>
            <p:cNvSpPr>
              <a:spLocks noChangeArrowheads="1"/>
            </p:cNvSpPr>
            <p:nvPr/>
          </p:nvSpPr>
          <p:spPr bwMode="auto">
            <a:xfrm>
              <a:off x="4368" y="1584"/>
              <a:ext cx="648"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   n=1 </a:t>
              </a:r>
            </a:p>
          </p:txBody>
        </p:sp>
      </p:grpSp>
      <p:grpSp>
        <p:nvGrpSpPr>
          <p:cNvPr id="54" name="Group 12"/>
          <p:cNvGrpSpPr>
            <a:grpSpLocks/>
          </p:cNvGrpSpPr>
          <p:nvPr/>
        </p:nvGrpSpPr>
        <p:grpSpPr bwMode="auto">
          <a:xfrm>
            <a:off x="2537520" y="4832419"/>
            <a:ext cx="1676400" cy="1066800"/>
            <a:chOff x="1056" y="2160"/>
            <a:chExt cx="1056" cy="672"/>
          </a:xfrm>
        </p:grpSpPr>
        <p:sp>
          <p:nvSpPr>
            <p:cNvPr id="55" name="Line 13"/>
            <p:cNvSpPr>
              <a:spLocks noChangeShapeType="1"/>
            </p:cNvSpPr>
            <p:nvPr/>
          </p:nvSpPr>
          <p:spPr bwMode="auto">
            <a:xfrm>
              <a:off x="1056" y="2688"/>
              <a:ext cx="203"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6" name="Rectangle 14"/>
            <p:cNvSpPr>
              <a:spLocks noChangeArrowheads="1"/>
            </p:cNvSpPr>
            <p:nvPr/>
          </p:nvSpPr>
          <p:spPr bwMode="auto">
            <a:xfrm>
              <a:off x="1259" y="2496"/>
              <a:ext cx="853"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c=age(3)+2 </a:t>
              </a:r>
            </a:p>
          </p:txBody>
        </p:sp>
        <p:sp>
          <p:nvSpPr>
            <p:cNvPr id="57" name="Rectangle 15"/>
            <p:cNvSpPr>
              <a:spLocks noChangeArrowheads="1"/>
            </p:cNvSpPr>
            <p:nvPr/>
          </p:nvSpPr>
          <p:spPr bwMode="auto">
            <a:xfrm>
              <a:off x="1458" y="2160"/>
              <a:ext cx="414"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n=4 </a:t>
              </a:r>
            </a:p>
          </p:txBody>
        </p:sp>
      </p:grpSp>
      <p:grpSp>
        <p:nvGrpSpPr>
          <p:cNvPr id="58" name="Group 16"/>
          <p:cNvGrpSpPr>
            <a:grpSpLocks/>
          </p:cNvGrpSpPr>
          <p:nvPr/>
        </p:nvGrpSpPr>
        <p:grpSpPr bwMode="auto">
          <a:xfrm>
            <a:off x="4213920" y="4832419"/>
            <a:ext cx="1676400" cy="1066800"/>
            <a:chOff x="1056" y="2160"/>
            <a:chExt cx="1056" cy="672"/>
          </a:xfrm>
        </p:grpSpPr>
        <p:sp>
          <p:nvSpPr>
            <p:cNvPr id="59" name="Line 17"/>
            <p:cNvSpPr>
              <a:spLocks noChangeShapeType="1"/>
            </p:cNvSpPr>
            <p:nvPr/>
          </p:nvSpPr>
          <p:spPr bwMode="auto">
            <a:xfrm>
              <a:off x="1056" y="2688"/>
              <a:ext cx="203"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 name="Rectangle 18"/>
            <p:cNvSpPr>
              <a:spLocks noChangeArrowheads="1"/>
            </p:cNvSpPr>
            <p:nvPr/>
          </p:nvSpPr>
          <p:spPr bwMode="auto">
            <a:xfrm>
              <a:off x="1259" y="2496"/>
              <a:ext cx="853"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c=age(2)+2 </a:t>
              </a:r>
            </a:p>
          </p:txBody>
        </p:sp>
        <p:sp>
          <p:nvSpPr>
            <p:cNvPr id="61" name="Rectangle 19"/>
            <p:cNvSpPr>
              <a:spLocks noChangeArrowheads="1"/>
            </p:cNvSpPr>
            <p:nvPr/>
          </p:nvSpPr>
          <p:spPr bwMode="auto">
            <a:xfrm>
              <a:off x="1458" y="2160"/>
              <a:ext cx="414"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n=3 </a:t>
              </a:r>
            </a:p>
          </p:txBody>
        </p:sp>
      </p:grpSp>
      <p:grpSp>
        <p:nvGrpSpPr>
          <p:cNvPr id="62" name="Group 20"/>
          <p:cNvGrpSpPr>
            <a:grpSpLocks/>
          </p:cNvGrpSpPr>
          <p:nvPr/>
        </p:nvGrpSpPr>
        <p:grpSpPr bwMode="auto">
          <a:xfrm>
            <a:off x="5890320" y="4832419"/>
            <a:ext cx="1676400" cy="1066800"/>
            <a:chOff x="1056" y="2160"/>
            <a:chExt cx="1056" cy="672"/>
          </a:xfrm>
        </p:grpSpPr>
        <p:sp>
          <p:nvSpPr>
            <p:cNvPr id="63" name="Line 21"/>
            <p:cNvSpPr>
              <a:spLocks noChangeShapeType="1"/>
            </p:cNvSpPr>
            <p:nvPr/>
          </p:nvSpPr>
          <p:spPr bwMode="auto">
            <a:xfrm>
              <a:off x="1056" y="2688"/>
              <a:ext cx="203"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4" name="Rectangle 22"/>
            <p:cNvSpPr>
              <a:spLocks noChangeArrowheads="1"/>
            </p:cNvSpPr>
            <p:nvPr/>
          </p:nvSpPr>
          <p:spPr bwMode="auto">
            <a:xfrm>
              <a:off x="1259" y="2496"/>
              <a:ext cx="853"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c=age(1)+2 </a:t>
              </a:r>
            </a:p>
          </p:txBody>
        </p:sp>
        <p:sp>
          <p:nvSpPr>
            <p:cNvPr id="65" name="Rectangle 23"/>
            <p:cNvSpPr>
              <a:spLocks noChangeArrowheads="1"/>
            </p:cNvSpPr>
            <p:nvPr/>
          </p:nvSpPr>
          <p:spPr bwMode="auto">
            <a:xfrm>
              <a:off x="1458" y="2160"/>
              <a:ext cx="414"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n=2 </a:t>
              </a:r>
            </a:p>
          </p:txBody>
        </p:sp>
      </p:grpSp>
      <p:grpSp>
        <p:nvGrpSpPr>
          <p:cNvPr id="66" name="Group 24"/>
          <p:cNvGrpSpPr>
            <a:grpSpLocks/>
          </p:cNvGrpSpPr>
          <p:nvPr/>
        </p:nvGrpSpPr>
        <p:grpSpPr bwMode="auto">
          <a:xfrm>
            <a:off x="708720" y="4832419"/>
            <a:ext cx="1811338" cy="1066800"/>
            <a:chOff x="528" y="2592"/>
            <a:chExt cx="1141" cy="672"/>
          </a:xfrm>
        </p:grpSpPr>
        <p:sp>
          <p:nvSpPr>
            <p:cNvPr id="67" name="Line 25"/>
            <p:cNvSpPr>
              <a:spLocks noChangeShapeType="1"/>
            </p:cNvSpPr>
            <p:nvPr/>
          </p:nvSpPr>
          <p:spPr bwMode="auto">
            <a:xfrm>
              <a:off x="528" y="3120"/>
              <a:ext cx="288"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 name="Rectangle 26"/>
            <p:cNvSpPr>
              <a:spLocks noChangeArrowheads="1"/>
            </p:cNvSpPr>
            <p:nvPr/>
          </p:nvSpPr>
          <p:spPr bwMode="auto">
            <a:xfrm>
              <a:off x="816" y="2928"/>
              <a:ext cx="853"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c=age(4)+2 </a:t>
              </a:r>
            </a:p>
          </p:txBody>
        </p:sp>
        <p:sp>
          <p:nvSpPr>
            <p:cNvPr id="69" name="Rectangle 27"/>
            <p:cNvSpPr>
              <a:spLocks noChangeArrowheads="1"/>
            </p:cNvSpPr>
            <p:nvPr/>
          </p:nvSpPr>
          <p:spPr bwMode="auto">
            <a:xfrm>
              <a:off x="1008" y="2592"/>
              <a:ext cx="414"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n=5 </a:t>
              </a:r>
            </a:p>
          </p:txBody>
        </p:sp>
        <p:sp>
          <p:nvSpPr>
            <p:cNvPr id="70" name="Line 28"/>
            <p:cNvSpPr>
              <a:spLocks noChangeShapeType="1"/>
            </p:cNvSpPr>
            <p:nvPr/>
          </p:nvSpPr>
          <p:spPr bwMode="auto">
            <a:xfrm>
              <a:off x="528" y="2640"/>
              <a:ext cx="0" cy="48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71" name="Group 29"/>
          <p:cNvGrpSpPr>
            <a:grpSpLocks/>
          </p:cNvGrpSpPr>
          <p:nvPr/>
        </p:nvGrpSpPr>
        <p:grpSpPr bwMode="auto">
          <a:xfrm>
            <a:off x="6195120" y="5899219"/>
            <a:ext cx="2286000" cy="838200"/>
            <a:chOff x="3888" y="3072"/>
            <a:chExt cx="1440" cy="528"/>
          </a:xfrm>
        </p:grpSpPr>
        <p:sp>
          <p:nvSpPr>
            <p:cNvPr id="72" name="Line 30"/>
            <p:cNvSpPr>
              <a:spLocks noChangeShapeType="1"/>
            </p:cNvSpPr>
            <p:nvPr/>
          </p:nvSpPr>
          <p:spPr bwMode="auto">
            <a:xfrm>
              <a:off x="5328" y="3072"/>
              <a:ext cx="0" cy="38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3" name="Rectangle 31"/>
            <p:cNvSpPr>
              <a:spLocks noChangeArrowheads="1"/>
            </p:cNvSpPr>
            <p:nvPr/>
          </p:nvSpPr>
          <p:spPr bwMode="auto">
            <a:xfrm>
              <a:off x="3888" y="3264"/>
              <a:ext cx="853"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c=10+2=12 </a:t>
              </a:r>
            </a:p>
          </p:txBody>
        </p:sp>
        <p:sp>
          <p:nvSpPr>
            <p:cNvPr id="74" name="Line 32"/>
            <p:cNvSpPr>
              <a:spLocks noChangeShapeType="1"/>
            </p:cNvSpPr>
            <p:nvPr/>
          </p:nvSpPr>
          <p:spPr bwMode="auto">
            <a:xfrm flipH="1">
              <a:off x="4752" y="3456"/>
              <a:ext cx="57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75" name="Group 33"/>
          <p:cNvGrpSpPr>
            <a:grpSpLocks/>
          </p:cNvGrpSpPr>
          <p:nvPr/>
        </p:nvGrpSpPr>
        <p:grpSpPr bwMode="auto">
          <a:xfrm>
            <a:off x="4518720" y="6204019"/>
            <a:ext cx="1676400" cy="533400"/>
            <a:chOff x="2832" y="3264"/>
            <a:chExt cx="1056" cy="336"/>
          </a:xfrm>
        </p:grpSpPr>
        <p:sp>
          <p:nvSpPr>
            <p:cNvPr id="76" name="Rectangle 34"/>
            <p:cNvSpPr>
              <a:spLocks noChangeArrowheads="1"/>
            </p:cNvSpPr>
            <p:nvPr/>
          </p:nvSpPr>
          <p:spPr bwMode="auto">
            <a:xfrm>
              <a:off x="2832" y="3264"/>
              <a:ext cx="853"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c=12+2=14</a:t>
              </a:r>
            </a:p>
          </p:txBody>
        </p:sp>
        <p:sp>
          <p:nvSpPr>
            <p:cNvPr id="77" name="Line 35"/>
            <p:cNvSpPr>
              <a:spLocks noChangeShapeType="1"/>
            </p:cNvSpPr>
            <p:nvPr/>
          </p:nvSpPr>
          <p:spPr bwMode="auto">
            <a:xfrm flipH="1">
              <a:off x="3696" y="3456"/>
              <a:ext cx="19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78" name="Group 36"/>
          <p:cNvGrpSpPr>
            <a:grpSpLocks/>
          </p:cNvGrpSpPr>
          <p:nvPr/>
        </p:nvGrpSpPr>
        <p:grpSpPr bwMode="auto">
          <a:xfrm>
            <a:off x="2842320" y="6204019"/>
            <a:ext cx="1676400" cy="533400"/>
            <a:chOff x="2832" y="3264"/>
            <a:chExt cx="1056" cy="336"/>
          </a:xfrm>
        </p:grpSpPr>
        <p:sp>
          <p:nvSpPr>
            <p:cNvPr id="79" name="Rectangle 37"/>
            <p:cNvSpPr>
              <a:spLocks noChangeArrowheads="1"/>
            </p:cNvSpPr>
            <p:nvPr/>
          </p:nvSpPr>
          <p:spPr bwMode="auto">
            <a:xfrm>
              <a:off x="2832" y="3264"/>
              <a:ext cx="853"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c=14+2=16</a:t>
              </a:r>
            </a:p>
          </p:txBody>
        </p:sp>
        <p:sp>
          <p:nvSpPr>
            <p:cNvPr id="80" name="Line 38"/>
            <p:cNvSpPr>
              <a:spLocks noChangeShapeType="1"/>
            </p:cNvSpPr>
            <p:nvPr/>
          </p:nvSpPr>
          <p:spPr bwMode="auto">
            <a:xfrm flipH="1">
              <a:off x="3696" y="3456"/>
              <a:ext cx="19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81" name="Group 39"/>
          <p:cNvGrpSpPr>
            <a:grpSpLocks/>
          </p:cNvGrpSpPr>
          <p:nvPr/>
        </p:nvGrpSpPr>
        <p:grpSpPr bwMode="auto">
          <a:xfrm>
            <a:off x="1165920" y="6204019"/>
            <a:ext cx="1676400" cy="533400"/>
            <a:chOff x="2832" y="3264"/>
            <a:chExt cx="1056" cy="336"/>
          </a:xfrm>
        </p:grpSpPr>
        <p:sp>
          <p:nvSpPr>
            <p:cNvPr id="82" name="Rectangle 40"/>
            <p:cNvSpPr>
              <a:spLocks noChangeArrowheads="1"/>
            </p:cNvSpPr>
            <p:nvPr/>
          </p:nvSpPr>
          <p:spPr bwMode="auto">
            <a:xfrm>
              <a:off x="2832" y="3264"/>
              <a:ext cx="853" cy="336"/>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c=16+2=18</a:t>
              </a:r>
            </a:p>
          </p:txBody>
        </p:sp>
        <p:sp>
          <p:nvSpPr>
            <p:cNvPr id="83" name="Line 41"/>
            <p:cNvSpPr>
              <a:spLocks noChangeShapeType="1"/>
            </p:cNvSpPr>
            <p:nvPr/>
          </p:nvSpPr>
          <p:spPr bwMode="auto">
            <a:xfrm flipH="1">
              <a:off x="3696" y="3456"/>
              <a:ext cx="19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Tree>
    <p:extLst>
      <p:ext uri="{BB962C8B-B14F-4D97-AF65-F5344CB8AC3E}">
        <p14:creationId xmlns:p14="http://schemas.microsoft.com/office/powerpoint/2010/main" val="18336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blinds(horizontal)">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linds(horizontal)">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blinds(horizontal)">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blinds(horizontal)">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blinds(horizontal)">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blinds(horizontal)">
                                      <p:cBhvr>
                                        <p:cTn id="42" dur="500"/>
                                        <p:tgtEl>
                                          <p:spTgt spid="7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blinds(horizontal)">
                                      <p:cBhvr>
                                        <p:cTn id="47" dur="500"/>
                                        <p:tgtEl>
                                          <p:spTgt spid="7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blinds(horizontal)">
                                      <p:cBhvr>
                                        <p:cTn id="5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函数</a:t>
            </a:r>
            <a:r>
              <a:rPr kumimoji="0" lang="zh-CN" altLang="en-US" sz="3200" dirty="0" smtClean="0">
                <a:solidFill>
                  <a:srgbClr val="000000"/>
                </a:solidFill>
                <a:ea typeface="华文楷体" panose="02010600040101010101" pitchFamily="2" charset="-122"/>
                <a:cs typeface="Times New Roman" panose="02020603050405020304" pitchFamily="18" charset="0"/>
              </a:rPr>
              <a:t>的</a:t>
            </a:r>
            <a:r>
              <a:rPr kumimoji="0" lang="zh-CN" altLang="en-US" sz="3200" dirty="0">
                <a:solidFill>
                  <a:srgbClr val="000000"/>
                </a:solidFill>
                <a:ea typeface="华文楷体" panose="02010600040101010101" pitchFamily="2" charset="-122"/>
                <a:cs typeface="Times New Roman" panose="02020603050405020304" pitchFamily="18" charset="0"/>
              </a:rPr>
              <a:t>递归</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C957E8-67D0-4D6B-9E2E-E0F6059B356C}"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Rectangle 5"/>
          <p:cNvSpPr>
            <a:spLocks noChangeArrowheads="1"/>
          </p:cNvSpPr>
          <p:nvPr/>
        </p:nvSpPr>
        <p:spPr bwMode="auto">
          <a:xfrm>
            <a:off x="251520" y="2050475"/>
            <a:ext cx="7932138" cy="382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pPr>
            <a:r>
              <a:rPr kumimoji="1" lang="zh-CN" altLang="en-US" sz="2800" b="1" dirty="0" smtClean="0">
                <a:solidFill>
                  <a:srgbClr val="C00000"/>
                </a:solidFill>
                <a:latin typeface="华文楷体" panose="02010600040101010101" pitchFamily="2" charset="-122"/>
                <a:ea typeface="华文楷体" panose="02010600040101010101" pitchFamily="2" charset="-122"/>
              </a:rPr>
              <a:t>例</a:t>
            </a:r>
            <a:r>
              <a:rPr kumimoji="1" lang="en-US" altLang="zh-CN" sz="2800" b="1" dirty="0" smtClean="0">
                <a:solidFill>
                  <a:srgbClr val="C00000"/>
                </a:solidFill>
                <a:latin typeface="华文楷体" panose="02010600040101010101" pitchFamily="2" charset="-122"/>
                <a:ea typeface="华文楷体" panose="02010600040101010101" pitchFamily="2" charset="-122"/>
              </a:rPr>
              <a:t>:  </a:t>
            </a:r>
            <a:r>
              <a:rPr kumimoji="1" lang="zh-CN" altLang="en-US" sz="2800" b="1" dirty="0" smtClean="0">
                <a:latin typeface="华文楷体" panose="02010600040101010101" pitchFamily="2" charset="-122"/>
                <a:ea typeface="华文楷体" panose="02010600040101010101" pitchFamily="2" charset="-122"/>
              </a:rPr>
              <a:t>说</a:t>
            </a:r>
            <a:r>
              <a:rPr kumimoji="1" lang="zh-CN" altLang="en-US" sz="2800" b="1" dirty="0">
                <a:latin typeface="华文楷体" panose="02010600040101010101" pitchFamily="2" charset="-122"/>
                <a:ea typeface="华文楷体" panose="02010600040101010101" pitchFamily="2" charset="-122"/>
              </a:rPr>
              <a:t>有一只调皮的小猴子</a:t>
            </a:r>
            <a:r>
              <a:rPr kumimoji="1" lang="en-US" altLang="zh-CN" sz="2800" b="1" dirty="0">
                <a:latin typeface="华文楷体" panose="02010600040101010101" pitchFamily="2" charset="-122"/>
                <a:ea typeface="华文楷体" panose="02010600040101010101" pitchFamily="2" charset="-122"/>
              </a:rPr>
              <a:t>,</a:t>
            </a:r>
            <a:r>
              <a:rPr kumimoji="1" lang="zh-CN" altLang="en-US" sz="2800" b="1" dirty="0">
                <a:latin typeface="华文楷体" panose="02010600040101010101" pitchFamily="2" charset="-122"/>
                <a:ea typeface="华文楷体" panose="02010600040101010101" pitchFamily="2" charset="-122"/>
              </a:rPr>
              <a:t>摘了一堆水果</a:t>
            </a:r>
            <a:r>
              <a:rPr kumimoji="1" lang="en-US" altLang="zh-CN" sz="2800" b="1" dirty="0">
                <a:latin typeface="华文楷体" panose="02010600040101010101" pitchFamily="2" charset="-122"/>
                <a:ea typeface="华文楷体" panose="02010600040101010101" pitchFamily="2" charset="-122"/>
              </a:rPr>
              <a:t>,</a:t>
            </a:r>
            <a:r>
              <a:rPr kumimoji="1" lang="zh-CN" altLang="en-US" sz="2800" b="1" dirty="0">
                <a:latin typeface="华文楷体" panose="02010600040101010101" pitchFamily="2" charset="-122"/>
                <a:ea typeface="华文楷体" panose="02010600040101010101" pitchFamily="2" charset="-122"/>
              </a:rPr>
              <a:t>第一天吃了水果的一半</a:t>
            </a:r>
            <a:r>
              <a:rPr kumimoji="1" lang="en-US" altLang="zh-CN" sz="2800" b="1" dirty="0">
                <a:latin typeface="华文楷体" panose="02010600040101010101" pitchFamily="2" charset="-122"/>
                <a:ea typeface="华文楷体" panose="02010600040101010101" pitchFamily="2" charset="-122"/>
              </a:rPr>
              <a:t>,</a:t>
            </a:r>
            <a:r>
              <a:rPr kumimoji="1" lang="zh-CN" altLang="en-US" sz="2800" b="1" dirty="0">
                <a:latin typeface="华文楷体" panose="02010600040101010101" pitchFamily="2" charset="-122"/>
                <a:ea typeface="华文楷体" panose="02010600040101010101" pitchFamily="2" charset="-122"/>
              </a:rPr>
              <a:t>又多吃了一个</a:t>
            </a:r>
            <a:r>
              <a:rPr kumimoji="1" lang="en-US" altLang="zh-CN" sz="2800" b="1" dirty="0">
                <a:latin typeface="华文楷体" panose="02010600040101010101" pitchFamily="2" charset="-122"/>
                <a:ea typeface="华文楷体" panose="02010600040101010101" pitchFamily="2" charset="-122"/>
              </a:rPr>
              <a:t>;</a:t>
            </a:r>
            <a:r>
              <a:rPr kumimoji="1" lang="zh-CN" altLang="en-US" sz="2800" b="1" dirty="0">
                <a:latin typeface="华文楷体" panose="02010600040101010101" pitchFamily="2" charset="-122"/>
                <a:ea typeface="华文楷体" panose="02010600040101010101" pitchFamily="2" charset="-122"/>
              </a:rPr>
              <a:t>第二天吃了剩下水果的一半</a:t>
            </a:r>
            <a:r>
              <a:rPr kumimoji="1" lang="en-US" altLang="zh-CN" sz="2800" b="1" dirty="0">
                <a:latin typeface="华文楷体" panose="02010600040101010101" pitchFamily="2" charset="-122"/>
                <a:ea typeface="华文楷体" panose="02010600040101010101" pitchFamily="2" charset="-122"/>
              </a:rPr>
              <a:t>,</a:t>
            </a:r>
            <a:r>
              <a:rPr kumimoji="1" lang="zh-CN" altLang="en-US" sz="2800" b="1" dirty="0">
                <a:latin typeface="华文楷体" panose="02010600040101010101" pitchFamily="2" charset="-122"/>
                <a:ea typeface="华文楷体" panose="02010600040101010101" pitchFamily="2" charset="-122"/>
              </a:rPr>
              <a:t>又多吃了一个</a:t>
            </a:r>
            <a:r>
              <a:rPr kumimoji="1" lang="en-US" altLang="zh-CN" sz="2800" b="1" dirty="0">
                <a:latin typeface="华文楷体" panose="02010600040101010101" pitchFamily="2" charset="-122"/>
                <a:ea typeface="华文楷体" panose="02010600040101010101" pitchFamily="2" charset="-122"/>
              </a:rPr>
              <a:t>;</a:t>
            </a:r>
            <a:r>
              <a:rPr kumimoji="1" lang="zh-CN" altLang="en-US" sz="2800" b="1" dirty="0">
                <a:latin typeface="华文楷体" panose="02010600040101010101" pitchFamily="2" charset="-122"/>
                <a:ea typeface="华文楷体" panose="02010600040101010101" pitchFamily="2" charset="-122"/>
              </a:rPr>
              <a:t>依次类推</a:t>
            </a:r>
            <a:r>
              <a:rPr kumimoji="1" lang="en-US" altLang="zh-CN" sz="2800" b="1" dirty="0">
                <a:latin typeface="华文楷体" panose="02010600040101010101" pitchFamily="2" charset="-122"/>
                <a:ea typeface="华文楷体" panose="02010600040101010101" pitchFamily="2" charset="-122"/>
              </a:rPr>
              <a:t>….</a:t>
            </a:r>
            <a:r>
              <a:rPr kumimoji="1" lang="zh-CN" altLang="en-US" sz="2800" b="1" dirty="0">
                <a:latin typeface="华文楷体" panose="02010600040101010101" pitchFamily="2" charset="-122"/>
                <a:ea typeface="华文楷体" panose="02010600040101010101" pitchFamily="2" charset="-122"/>
              </a:rPr>
              <a:t>到第十天</a:t>
            </a:r>
            <a:r>
              <a:rPr kumimoji="1" lang="en-US" altLang="zh-CN" sz="2800" b="1" dirty="0">
                <a:latin typeface="华文楷体" panose="02010600040101010101" pitchFamily="2" charset="-122"/>
                <a:ea typeface="华文楷体" panose="02010600040101010101" pitchFamily="2" charset="-122"/>
              </a:rPr>
              <a:t>,</a:t>
            </a:r>
            <a:r>
              <a:rPr kumimoji="1" lang="zh-CN" altLang="en-US" sz="2800" b="1" dirty="0">
                <a:latin typeface="华文楷体" panose="02010600040101010101" pitchFamily="2" charset="-122"/>
                <a:ea typeface="华文楷体" panose="02010600040101010101" pitchFamily="2" charset="-122"/>
              </a:rPr>
              <a:t>发现只剩下了</a:t>
            </a:r>
            <a:r>
              <a:rPr kumimoji="1" lang="en-US" altLang="zh-CN" sz="2800" b="1" dirty="0">
                <a:latin typeface="华文楷体" panose="02010600040101010101" pitchFamily="2" charset="-122"/>
                <a:ea typeface="华文楷体" panose="02010600040101010101" pitchFamily="2" charset="-122"/>
              </a:rPr>
              <a:t>1</a:t>
            </a:r>
            <a:r>
              <a:rPr kumimoji="1" lang="zh-CN" altLang="en-US" sz="2800" b="1" dirty="0">
                <a:latin typeface="华文楷体" panose="02010600040101010101" pitchFamily="2" charset="-122"/>
                <a:ea typeface="华文楷体" panose="02010600040101010101" pitchFamily="2" charset="-122"/>
              </a:rPr>
              <a:t>个水果</a:t>
            </a:r>
            <a:r>
              <a:rPr kumimoji="1" lang="en-US" altLang="zh-CN" sz="2800" b="1" dirty="0">
                <a:latin typeface="华文楷体" panose="02010600040101010101" pitchFamily="2" charset="-122"/>
                <a:ea typeface="华文楷体" panose="02010600040101010101" pitchFamily="2" charset="-122"/>
              </a:rPr>
              <a:t>,</a:t>
            </a:r>
            <a:r>
              <a:rPr kumimoji="1" lang="zh-CN" altLang="en-US" sz="2800" b="1" dirty="0">
                <a:latin typeface="华文楷体" panose="02010600040101010101" pitchFamily="2" charset="-122"/>
                <a:ea typeface="华文楷体" panose="02010600040101010101" pitchFamily="2" charset="-122"/>
              </a:rPr>
              <a:t>请问这只猴子到底摘了多少个水果</a:t>
            </a:r>
            <a:r>
              <a:rPr kumimoji="1" lang="en-US" altLang="zh-CN" sz="2800" b="1" dirty="0">
                <a:latin typeface="华文楷体" panose="02010600040101010101" pitchFamily="2" charset="-122"/>
                <a:ea typeface="华文楷体" panose="02010600040101010101" pitchFamily="2" charset="-122"/>
              </a:rPr>
              <a:t>?</a:t>
            </a:r>
          </a:p>
          <a:p>
            <a:pPr lvl="1" algn="just" eaLnBrk="1" hangingPunct="1">
              <a:lnSpc>
                <a:spcPct val="150000"/>
              </a:lnSpc>
            </a:pPr>
            <a:endParaRPr lang="en-US" altLang="zh-CN" sz="2400" b="1" dirty="0">
              <a:latin typeface="华文楷体" panose="02010600040101010101" pitchFamily="2" charset="-122"/>
              <a:ea typeface="华文楷体" panose="02010600040101010101" pitchFamily="2" charset="-122"/>
            </a:endParaRPr>
          </a:p>
        </p:txBody>
      </p:sp>
      <p:sp>
        <p:nvSpPr>
          <p:cNvPr id="9" name="AutoShape 6"/>
          <p:cNvSpPr>
            <a:spLocks noChangeArrowheads="1"/>
          </p:cNvSpPr>
          <p:nvPr/>
        </p:nvSpPr>
        <p:spPr bwMode="auto">
          <a:xfrm>
            <a:off x="3230658" y="4941168"/>
            <a:ext cx="4953000" cy="1524000"/>
          </a:xfrm>
          <a:prstGeom prst="flowChartAlternateProcess">
            <a:avLst/>
          </a:prstGeom>
          <a:noFill/>
          <a:ln w="57150" cmpd="thinThick">
            <a:noFill/>
            <a:miter lim="800000"/>
            <a:headEnd/>
            <a:tailEnd/>
          </a:ln>
          <a:effectLst/>
        </p:spPr>
        <p:txBody>
          <a:bodyPr wrap="none" anchor="ctr"/>
          <a:lstStyle/>
          <a:p>
            <a:pPr marL="457200" indent="-457200" algn="ctr" eaLnBrk="0" hangingPunct="0">
              <a:defRPr/>
            </a:pPr>
            <a:r>
              <a:rPr lang="en-US" altLang="zh-CN" sz="2400" b="1" dirty="0">
                <a:solidFill>
                  <a:srgbClr val="00FF99"/>
                </a:solidFill>
                <a:effectLst>
                  <a:outerShdw blurRad="38100" dist="38100" dir="2700000" algn="tl">
                    <a:srgbClr val="C0C0C0"/>
                  </a:outerShdw>
                </a:effectLst>
                <a:latin typeface="Times New Roman" pitchFamily="18" charset="0"/>
                <a:ea typeface="楷体_GB2312" pitchFamily="49" charset="-122"/>
              </a:rPr>
              <a:t>             </a:t>
            </a:r>
            <a:r>
              <a:rPr lang="en-US" altLang="zh-CN" sz="2400" b="1" dirty="0">
                <a:effectLst>
                  <a:outerShdw blurRad="38100" dist="38100" dir="2700000" algn="tl">
                    <a:srgbClr val="C0C0C0"/>
                  </a:outerShdw>
                </a:effectLst>
                <a:latin typeface="Times New Roman" pitchFamily="18" charset="0"/>
                <a:ea typeface="楷体_GB2312" pitchFamily="49" charset="-122"/>
              </a:rPr>
              <a:t>1                (n=10)</a:t>
            </a:r>
          </a:p>
          <a:p>
            <a:pPr marL="457200" indent="-457200" algn="ctr" eaLnBrk="0" hangingPunct="0">
              <a:defRPr/>
            </a:pPr>
            <a:r>
              <a:rPr lang="en-US" altLang="zh-CN" sz="2400" b="1" dirty="0">
                <a:effectLst>
                  <a:outerShdw blurRad="38100" dist="38100" dir="2700000" algn="tl">
                    <a:srgbClr val="C0C0C0"/>
                  </a:outerShdw>
                </a:effectLst>
                <a:latin typeface="Times New Roman" pitchFamily="18" charset="0"/>
                <a:ea typeface="楷体_GB2312" pitchFamily="49" charset="-122"/>
              </a:rPr>
              <a:t>  </a:t>
            </a:r>
            <a:r>
              <a:rPr lang="en-US" altLang="zh-CN" sz="2400" b="1" dirty="0" err="1">
                <a:effectLst>
                  <a:outerShdw blurRad="38100" dist="38100" dir="2700000" algn="tl">
                    <a:srgbClr val="C0C0C0"/>
                  </a:outerShdw>
                </a:effectLst>
                <a:latin typeface="Times New Roman" pitchFamily="18" charset="0"/>
                <a:ea typeface="楷体_GB2312" pitchFamily="49" charset="-122"/>
              </a:rPr>
              <a:t>num</a:t>
            </a:r>
            <a:r>
              <a:rPr lang="en-US" altLang="zh-CN" sz="2400" b="1" dirty="0">
                <a:effectLst>
                  <a:outerShdw blurRad="38100" dist="38100" dir="2700000" algn="tl">
                    <a:srgbClr val="C0C0C0"/>
                  </a:outerShdw>
                </a:effectLst>
                <a:latin typeface="Times New Roman" pitchFamily="18" charset="0"/>
                <a:ea typeface="楷体_GB2312" pitchFamily="49" charset="-122"/>
              </a:rPr>
              <a:t>(n)=                                            </a:t>
            </a:r>
          </a:p>
          <a:p>
            <a:pPr marL="457200" indent="-457200" algn="ctr" eaLnBrk="0" hangingPunct="0">
              <a:defRPr/>
            </a:pPr>
            <a:r>
              <a:rPr lang="en-US" altLang="zh-CN" sz="2400" b="1" dirty="0">
                <a:effectLst>
                  <a:outerShdw blurRad="38100" dist="38100" dir="2700000" algn="tl">
                    <a:srgbClr val="C0C0C0"/>
                  </a:outerShdw>
                </a:effectLst>
                <a:latin typeface="Times New Roman" pitchFamily="18" charset="0"/>
                <a:ea typeface="楷体_GB2312" pitchFamily="49" charset="-122"/>
              </a:rPr>
              <a:t>                       2* (</a:t>
            </a:r>
            <a:r>
              <a:rPr lang="en-US" altLang="zh-CN" sz="2400" b="1" dirty="0" err="1">
                <a:effectLst>
                  <a:outerShdw blurRad="38100" dist="38100" dir="2700000" algn="tl">
                    <a:srgbClr val="C0C0C0"/>
                  </a:outerShdw>
                </a:effectLst>
                <a:latin typeface="Times New Roman" pitchFamily="18" charset="0"/>
                <a:ea typeface="楷体_GB2312" pitchFamily="49" charset="-122"/>
              </a:rPr>
              <a:t>num</a:t>
            </a:r>
            <a:r>
              <a:rPr lang="en-US" altLang="zh-CN" sz="2400" b="1" dirty="0">
                <a:effectLst>
                  <a:outerShdw blurRad="38100" dist="38100" dir="2700000" algn="tl">
                    <a:srgbClr val="C0C0C0"/>
                  </a:outerShdw>
                </a:effectLst>
                <a:latin typeface="Times New Roman" pitchFamily="18" charset="0"/>
                <a:ea typeface="楷体_GB2312" pitchFamily="49" charset="-122"/>
              </a:rPr>
              <a:t>(n+1)+1)  (n&lt;10)</a:t>
            </a:r>
          </a:p>
        </p:txBody>
      </p:sp>
      <p:sp>
        <p:nvSpPr>
          <p:cNvPr id="11" name="AutoShape 7"/>
          <p:cNvSpPr>
            <a:spLocks/>
          </p:cNvSpPr>
          <p:nvPr/>
        </p:nvSpPr>
        <p:spPr bwMode="auto">
          <a:xfrm>
            <a:off x="4741958" y="5372968"/>
            <a:ext cx="215900" cy="649288"/>
          </a:xfrm>
          <a:prstGeom prst="leftBrace">
            <a:avLst>
              <a:gd name="adj1" fmla="val 24825"/>
              <a:gd name="adj2" fmla="val 50000"/>
            </a:avLst>
          </a:prstGeom>
          <a:noFill/>
          <a:ln w="19050">
            <a:solidFill>
              <a:schemeClr val="tx1"/>
            </a:solidFill>
            <a:round/>
            <a:headEnd/>
            <a:tailEnd/>
          </a:ln>
          <a:effectLst/>
        </p:spPr>
        <p:txBody>
          <a:bodyPr wrap="none" anchor="ctr"/>
          <a:lstStyle/>
          <a:p>
            <a:pPr algn="ctr" eaLnBrk="0" hangingPunct="0">
              <a:defRPr/>
            </a:pPr>
            <a:endParaRPr lang="zh-CN" altLang="zh-CN" sz="2400" b="1">
              <a:solidFill>
                <a:srgbClr val="00FF99"/>
              </a:solidFill>
              <a:effectLst>
                <a:outerShdw blurRad="38100" dist="38100" dir="2700000" algn="tl">
                  <a:srgbClr val="C0C0C0"/>
                </a:outerShdw>
              </a:effectLst>
              <a:latin typeface="Times New Roman" pitchFamily="18" charset="0"/>
              <a:ea typeface="幼圆" pitchFamily="49" charset="-122"/>
            </a:endParaRPr>
          </a:p>
        </p:txBody>
      </p:sp>
    </p:spTree>
    <p:extLst>
      <p:ext uri="{BB962C8B-B14F-4D97-AF65-F5344CB8AC3E}">
        <p14:creationId xmlns:p14="http://schemas.microsoft.com/office/powerpoint/2010/main" val="69226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
        <p:nvSpPr>
          <p:cNvPr id="8" name="矩形 7"/>
          <p:cNvSpPr/>
          <p:nvPr/>
        </p:nvSpPr>
        <p:spPr>
          <a:xfrm>
            <a:off x="446196" y="1720910"/>
            <a:ext cx="7942228" cy="1384995"/>
          </a:xfrm>
          <a:prstGeom prst="rect">
            <a:avLst/>
          </a:prstGeom>
        </p:spPr>
        <p:txBody>
          <a:bodyPr wrap="square">
            <a:spAutoFit/>
          </a:bodyPr>
          <a:lstStyle/>
          <a:p>
            <a:pPr>
              <a:lnSpc>
                <a:spcPct val="150000"/>
              </a:lnSpc>
              <a:defRPr/>
            </a:pPr>
            <a:r>
              <a:rPr lang="zh-CN" altLang="en-US" sz="2800" b="1" dirty="0" smtClean="0">
                <a:latin typeface="华文楷体" panose="02010600040101010101" pitchFamily="2" charset="-122"/>
                <a:ea typeface="华文楷体" panose="02010600040101010101" pitchFamily="2" charset="-122"/>
              </a:rPr>
              <a:t>局部变量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solidFill>
                  <a:srgbClr val="C00000"/>
                </a:solidFill>
                <a:latin typeface="华文楷体" panose="02010600040101010101" pitchFamily="2" charset="-122"/>
                <a:ea typeface="华文楷体" panose="02010600040101010101" pitchFamily="2" charset="-122"/>
              </a:rPr>
              <a:t>例：</a:t>
            </a:r>
            <a:endParaRPr lang="zh-CN" altLang="en-US" sz="2800" b="1" dirty="0">
              <a:latin typeface="华文楷体" panose="02010600040101010101" pitchFamily="2" charset="-122"/>
              <a:ea typeface="华文楷体" panose="02010600040101010101" pitchFamily="2" charset="-122"/>
            </a:endParaRPr>
          </a:p>
        </p:txBody>
      </p:sp>
      <p:sp>
        <p:nvSpPr>
          <p:cNvPr id="11" name="Text Box 4"/>
          <p:cNvSpPr txBox="1">
            <a:spLocks noChangeArrowheads="1"/>
          </p:cNvSpPr>
          <p:nvPr/>
        </p:nvSpPr>
        <p:spPr bwMode="auto">
          <a:xfrm>
            <a:off x="1295636" y="2675333"/>
            <a:ext cx="4791732" cy="3888432"/>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ct val="0"/>
              </a:spcBef>
            </a:pP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main (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a,b</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    </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c;</a:t>
            </a: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c =</a:t>
            </a:r>
            <a:r>
              <a:rPr kumimoji="0" lang="en-US" altLang="zh-CN" dirty="0" err="1">
                <a:latin typeface="Times New Roman" panose="02020603050405020304" pitchFamily="18" charset="0"/>
                <a:ea typeface="华文楷体" panose="02010600040101010101" pitchFamily="2" charset="-122"/>
                <a:cs typeface="Times New Roman" panose="02020603050405020304" pitchFamily="18" charset="0"/>
              </a:rPr>
              <a:t>a+b</a:t>
            </a: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//c</a:t>
            </a:r>
            <a:r>
              <a:rPr kumimoji="0" lang="zh-CN" altLang="en-US"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在此范围内</a:t>
            </a:r>
            <a:r>
              <a:rPr kumimoji="0" lang="zh-CN" altLang="en-US"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有效</a:t>
            </a:r>
            <a:endParaRPr kumimoji="0" lang="zh-CN" altLang="en-US"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        }</a:t>
            </a:r>
          </a:p>
          <a:p>
            <a:pPr>
              <a:spcBef>
                <a:spcPct val="0"/>
              </a:spcBef>
            </a:pPr>
            <a:r>
              <a:rPr kumimoji="0"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endParaRPr kumimoji="0"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a:spcBef>
                <a:spcPct val="0"/>
              </a:spcBef>
            </a:pPr>
            <a:r>
              <a:rPr kumimoji="0" lang="en-US"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线形标注 2 11"/>
          <p:cNvSpPr/>
          <p:nvPr/>
        </p:nvSpPr>
        <p:spPr>
          <a:xfrm>
            <a:off x="6434224" y="3105905"/>
            <a:ext cx="2530264" cy="1331207"/>
          </a:xfrm>
          <a:prstGeom prst="borderCallout2">
            <a:avLst>
              <a:gd name="adj1" fmla="val 46254"/>
              <a:gd name="adj2" fmla="val -1177"/>
              <a:gd name="adj3" fmla="val 46709"/>
              <a:gd name="adj4" fmla="val -24574"/>
              <a:gd name="adj5" fmla="val 109037"/>
              <a:gd name="adj6" fmla="val -74371"/>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
              </a:spcBef>
              <a:buFontTx/>
              <a:buNone/>
            </a:pPr>
            <a:r>
              <a:rPr lang="zh-CN" altLang="en-US" sz="2400" b="1" dirty="0" smtClean="0">
                <a:solidFill>
                  <a:schemeClr val="tx1"/>
                </a:solidFill>
                <a:latin typeface="华文楷体" panose="02010600040101010101" pitchFamily="2" charset="-122"/>
                <a:ea typeface="华文楷体" panose="02010600040101010101" pitchFamily="2" charset="-122"/>
              </a:rPr>
              <a:t>降低程序可读性。</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a:lnSpc>
                <a:spcPct val="120000"/>
              </a:lnSpc>
              <a:spcBef>
                <a:spcPct val="5000"/>
              </a:spcBef>
              <a:buFontTx/>
              <a:buNone/>
            </a:pPr>
            <a:r>
              <a:rPr lang="zh-CN" altLang="en-US" sz="2400" b="1" dirty="0" smtClean="0">
                <a:solidFill>
                  <a:schemeClr val="tx1"/>
                </a:solidFill>
                <a:latin typeface="华文楷体" panose="02010600040101010101" pitchFamily="2" charset="-122"/>
                <a:ea typeface="华文楷体" panose="02010600040101010101" pitchFamily="2" charset="-122"/>
              </a:rPr>
              <a:t>强烈不推荐使用。 </a:t>
            </a:r>
            <a:endParaRPr lang="zh-CN" altLang="en-US" sz="2400" b="1"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224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
        <p:nvSpPr>
          <p:cNvPr id="7" name="矩形 6"/>
          <p:cNvSpPr/>
          <p:nvPr/>
        </p:nvSpPr>
        <p:spPr>
          <a:xfrm>
            <a:off x="446196" y="1720910"/>
            <a:ext cx="7942228" cy="461664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dirty="0" smtClean="0">
                <a:latin typeface="华文楷体" panose="02010600040101010101" pitchFamily="2" charset="-122"/>
                <a:ea typeface="华文楷体" panose="02010600040101010101" pitchFamily="2" charset="-122"/>
              </a:rPr>
              <a:t>        在</a:t>
            </a:r>
            <a:r>
              <a:rPr lang="zh-CN" altLang="en-US" sz="2800" dirty="0">
                <a:latin typeface="华文楷体" panose="02010600040101010101" pitchFamily="2" charset="-122"/>
                <a:ea typeface="华文楷体" panose="02010600040101010101" pitchFamily="2" charset="-122"/>
              </a:rPr>
              <a:t>函数内定义的变量是</a:t>
            </a:r>
            <a:r>
              <a:rPr lang="zh-CN" altLang="en-US" sz="2800" dirty="0" smtClean="0">
                <a:latin typeface="华文楷体" panose="02010600040101010101" pitchFamily="2" charset="-122"/>
                <a:ea typeface="华文楷体" panose="02010600040101010101" pitchFamily="2" charset="-122"/>
              </a:rPr>
              <a:t>局部变量，而</a:t>
            </a:r>
            <a:r>
              <a:rPr lang="zh-CN" altLang="en-US" sz="2800" dirty="0">
                <a:latin typeface="华文楷体" panose="02010600040101010101" pitchFamily="2" charset="-122"/>
                <a:ea typeface="华文楷体" panose="02010600040101010101" pitchFamily="2" charset="-122"/>
              </a:rPr>
              <a:t>在函数之外定义的变量称为外部</a:t>
            </a:r>
            <a:r>
              <a:rPr lang="zh-CN" altLang="en-US" sz="2800" dirty="0" smtClean="0">
                <a:latin typeface="华文楷体" panose="02010600040101010101" pitchFamily="2" charset="-122"/>
                <a:ea typeface="华文楷体" panose="02010600040101010101" pitchFamily="2" charset="-122"/>
              </a:rPr>
              <a:t>变量，外部</a:t>
            </a:r>
            <a:r>
              <a:rPr lang="zh-CN" altLang="en-US" sz="2800" dirty="0">
                <a:latin typeface="华文楷体" panose="02010600040101010101" pitchFamily="2" charset="-122"/>
                <a:ea typeface="华文楷体" panose="02010600040101010101" pitchFamily="2" charset="-122"/>
              </a:rPr>
              <a:t>变量是全局变量</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也称全程变量</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。全局变量可以为本文件中其他函数所共用。</a:t>
            </a:r>
            <a:r>
              <a:rPr lang="zh-CN" altLang="en-US" sz="2800" dirty="0">
                <a:solidFill>
                  <a:srgbClr val="0000FF"/>
                </a:solidFill>
                <a:latin typeface="华文楷体" panose="02010600040101010101" pitchFamily="2" charset="-122"/>
                <a:ea typeface="华文楷体" panose="02010600040101010101" pitchFamily="2" charset="-122"/>
              </a:rPr>
              <a:t>它的有效范围为从定义变量的位置开始到本源文件结束。 </a:t>
            </a:r>
          </a:p>
          <a:p>
            <a:pPr>
              <a:lnSpc>
                <a:spcPct val="150000"/>
              </a:lnSpc>
            </a:pPr>
            <a:r>
              <a:rPr lang="zh-CN" altLang="en-US" sz="2800" dirty="0" smtClean="0">
                <a:latin typeface="华文楷体" panose="02010600040101010101" pitchFamily="2" charset="-122"/>
                <a:ea typeface="华文楷体" panose="02010600040101010101" pitchFamily="2" charset="-122"/>
              </a:rPr>
              <a:t> </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2717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5234880"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ea typeface="华文楷体" panose="02010600040101010101" pitchFamily="2" charset="-122"/>
                <a:cs typeface="Times New Roman" panose="02020603050405020304" pitchFamily="18" charset="0"/>
              </a:rPr>
              <a:t>变量的作用域</a:t>
            </a:r>
            <a:endParaRPr kumimoji="0" lang="zh-CN" altLang="en-US" sz="3200" b="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134465"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函数</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
        <p:nvSpPr>
          <p:cNvPr id="8" name="矩形 7"/>
          <p:cNvSpPr/>
          <p:nvPr/>
        </p:nvSpPr>
        <p:spPr>
          <a:xfrm>
            <a:off x="446196" y="1720910"/>
            <a:ext cx="7942228" cy="677108"/>
          </a:xfrm>
          <a:prstGeom prst="rect">
            <a:avLst/>
          </a:prstGeom>
        </p:spPr>
        <p:txBody>
          <a:bodyPr wrap="square">
            <a:spAutoFit/>
          </a:bodyPr>
          <a:lstStyle/>
          <a:p>
            <a:pPr>
              <a:lnSpc>
                <a:spcPct val="150000"/>
              </a:lnSpc>
              <a:defRPr/>
            </a:pPr>
            <a:r>
              <a:rPr lang="zh-CN" altLang="en-US" sz="2800" b="1" dirty="0">
                <a:latin typeface="华文楷体" panose="02010600040101010101" pitchFamily="2" charset="-122"/>
                <a:ea typeface="华文楷体" panose="02010600040101010101" pitchFamily="2" charset="-122"/>
              </a:rPr>
              <a:t>全局</a:t>
            </a:r>
            <a:r>
              <a:rPr lang="zh-CN" altLang="en-US" sz="2800" b="1" dirty="0" smtClean="0">
                <a:latin typeface="华文楷体" panose="02010600040101010101" pitchFamily="2" charset="-122"/>
                <a:ea typeface="华文楷体" panose="02010600040101010101" pitchFamily="2" charset="-122"/>
              </a:rPr>
              <a:t>变量</a:t>
            </a:r>
            <a:endParaRPr lang="en-US" altLang="zh-CN" sz="2800" b="1" dirty="0" smtClean="0">
              <a:latin typeface="华文楷体" panose="02010600040101010101" pitchFamily="2" charset="-122"/>
              <a:ea typeface="华文楷体" panose="02010600040101010101" pitchFamily="2" charset="-122"/>
            </a:endParaRPr>
          </a:p>
        </p:txBody>
      </p:sp>
      <p:sp>
        <p:nvSpPr>
          <p:cNvPr id="9" name="Text Box 4"/>
          <p:cNvSpPr txBox="1">
            <a:spLocks noChangeArrowheads="1"/>
          </p:cNvSpPr>
          <p:nvPr/>
        </p:nvSpPr>
        <p:spPr bwMode="auto">
          <a:xfrm>
            <a:off x="609518" y="2530125"/>
            <a:ext cx="7942228" cy="4237659"/>
          </a:xfrm>
          <a:prstGeom prst="rect">
            <a:avLst/>
          </a:prstGeom>
          <a:solidFill>
            <a:schemeClr val="accent5">
              <a:lumMod val="90000"/>
              <a:alpha val="50000"/>
            </a:schemeClr>
          </a:solidFill>
          <a:ln w="19050">
            <a:solidFill>
              <a:srgbClr val="004181"/>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spcBef>
                <a:spcPct val="50000"/>
              </a:spcBef>
              <a:defRPr kumimoji="1" sz="2400" b="1">
                <a:solidFill>
                  <a:schemeClr val="tx1"/>
                </a:solidFill>
              </a:defRPr>
            </a:lvl1pPr>
          </a:lstStyle>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int p=1,q=5;                </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外部变量 *</a:t>
            </a:r>
            <a:r>
              <a:rPr lang="en-US"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float f1(int a)            </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定义函数</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f1 */</a:t>
            </a:r>
          </a:p>
          <a:p>
            <a:pPr>
              <a:spcBef>
                <a:spcPts val="0"/>
              </a:spcBef>
              <a:spcAft>
                <a:spcPts val="0"/>
              </a:spcAft>
            </a:pPr>
            <a:r>
              <a:rPr lang="fr-FR"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int </a:t>
            </a: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b,c;</a:t>
            </a:r>
          </a:p>
          <a:p>
            <a:pPr>
              <a:spcBef>
                <a:spcPts val="0"/>
              </a:spcBef>
              <a:spcAft>
                <a:spcPts val="0"/>
              </a:spcAft>
            </a:pPr>
            <a:r>
              <a:rPr lang="fr-FR"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endPar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char c1,c2;                 </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外部变量*</a:t>
            </a:r>
            <a:r>
              <a:rPr lang="en-US"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char f2 (int x, int y)      </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定义函数</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f2 */</a:t>
            </a:r>
          </a:p>
          <a:p>
            <a:pPr>
              <a:spcBef>
                <a:spcPts val="0"/>
              </a:spcBef>
              <a:spcAft>
                <a:spcPts val="0"/>
              </a:spcAft>
            </a:pPr>
            <a:r>
              <a:rPr lang="fr-FR"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int </a:t>
            </a: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i,j; </a:t>
            </a:r>
            <a:endParaRPr lang="fr-FR"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fr-FR"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en-US" altLang="zh-CN" sz="20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void main ( )               </a:t>
            </a:r>
            <a:r>
              <a:rPr lang="fr-FR"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主函数*</a:t>
            </a:r>
            <a:r>
              <a:rPr lang="en-US" altLang="zh-CN" sz="2000"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int m,n;</a:t>
            </a: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p>
          <a:p>
            <a:pPr>
              <a:spcBef>
                <a:spcPts val="0"/>
              </a:spcBef>
              <a:spcAft>
                <a:spcPts val="0"/>
              </a:spcAft>
            </a:pPr>
            <a:r>
              <a:rPr lang="fr-FR"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479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5143</TotalTime>
  <Words>4930</Words>
  <Application>Microsoft Office PowerPoint</Application>
  <PresentationFormat>全屏显示(4:3)</PresentationFormat>
  <Paragraphs>711</Paragraphs>
  <Slides>68</Slides>
  <Notes>63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68</vt:i4>
      </vt:variant>
    </vt:vector>
  </HeadingPairs>
  <TitlesOfParts>
    <vt:vector size="84" baseType="lpstr">
      <vt:lpstr>等线</vt:lpstr>
      <vt:lpstr>华文行楷</vt:lpstr>
      <vt:lpstr>华文楷体</vt:lpstr>
      <vt:lpstr>楷体_GB2312</vt:lpstr>
      <vt:lpstr>宋体</vt:lpstr>
      <vt:lpstr>文鼎细圆</vt:lpstr>
      <vt:lpstr>幼圆</vt:lpstr>
      <vt:lpstr>Arial</vt:lpstr>
      <vt:lpstr>Monotype Sorts</vt:lpstr>
      <vt:lpstr>Times New Roman</vt:lpstr>
      <vt:lpstr>默认设计模板</vt:lpstr>
      <vt:lpstr>Visio</vt:lpstr>
      <vt:lpstr>Microsoft Visio 绘图</vt:lpstr>
      <vt:lpstr>Microsoft Visio 2003-2010 绘图</vt:lpstr>
      <vt:lpstr>Microsoft Equation 3.0</vt:lpstr>
      <vt:lpstr>Microsoft 公式 3.0</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 生辉</cp:lastModifiedBy>
  <cp:revision>393</cp:revision>
  <dcterms:created xsi:type="dcterms:W3CDTF">2014-03-21T03:02:44Z</dcterms:created>
  <dcterms:modified xsi:type="dcterms:W3CDTF">2018-10-26T01:49:57Z</dcterms:modified>
</cp:coreProperties>
</file>