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756" r:id="rId3"/>
    <p:sldId id="757" r:id="rId4"/>
    <p:sldId id="758" r:id="rId5"/>
    <p:sldId id="759" r:id="rId6"/>
    <p:sldId id="771" r:id="rId7"/>
    <p:sldId id="772" r:id="rId8"/>
    <p:sldId id="773" r:id="rId9"/>
    <p:sldId id="774" r:id="rId10"/>
    <p:sldId id="775" r:id="rId11"/>
    <p:sldId id="385" r:id="rId12"/>
    <p:sldId id="598" r:id="rId13"/>
    <p:sldId id="746" r:id="rId14"/>
    <p:sldId id="750" r:id="rId15"/>
    <p:sldId id="751" r:id="rId16"/>
    <p:sldId id="752" r:id="rId17"/>
    <p:sldId id="753" r:id="rId18"/>
    <p:sldId id="754" r:id="rId19"/>
    <p:sldId id="755" r:id="rId20"/>
    <p:sldId id="748" r:id="rId21"/>
    <p:sldId id="599" r:id="rId22"/>
    <p:sldId id="602" r:id="rId23"/>
    <p:sldId id="597" r:id="rId24"/>
    <p:sldId id="701" r:id="rId25"/>
    <p:sldId id="603" r:id="rId26"/>
    <p:sldId id="604" r:id="rId27"/>
    <p:sldId id="605" r:id="rId28"/>
    <p:sldId id="606" r:id="rId29"/>
    <p:sldId id="607" r:id="rId30"/>
    <p:sldId id="695" r:id="rId31"/>
    <p:sldId id="696" r:id="rId32"/>
    <p:sldId id="608" r:id="rId33"/>
    <p:sldId id="609" r:id="rId34"/>
    <p:sldId id="699" r:id="rId35"/>
    <p:sldId id="702" r:id="rId36"/>
    <p:sldId id="704" r:id="rId37"/>
    <p:sldId id="705" r:id="rId38"/>
    <p:sldId id="712" r:id="rId39"/>
    <p:sldId id="713" r:id="rId40"/>
    <p:sldId id="714" r:id="rId41"/>
    <p:sldId id="715" r:id="rId42"/>
    <p:sldId id="716" r:id="rId43"/>
    <p:sldId id="733" r:id="rId44"/>
    <p:sldId id="734" r:id="rId45"/>
    <p:sldId id="745" r:id="rId46"/>
    <p:sldId id="743" r:id="rId47"/>
    <p:sldId id="749" r:id="rId48"/>
    <p:sldId id="707" r:id="rId49"/>
    <p:sldId id="708" r:id="rId50"/>
    <p:sldId id="709" r:id="rId51"/>
    <p:sldId id="710" r:id="rId52"/>
    <p:sldId id="732" r:id="rId53"/>
    <p:sldId id="739" r:id="rId54"/>
    <p:sldId id="742" r:id="rId55"/>
    <p:sldId id="740" r:id="rId56"/>
    <p:sldId id="741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0FDD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362" y="114"/>
      </p:cViewPr>
      <p:guideLst>
        <p:guide orient="horz" pos="2135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9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6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1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27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67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208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8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4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2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3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条件语句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fld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527051" y="1999676"/>
            <a:ext cx="2489681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个数中选出最大的数的算法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流程图。</a:t>
            </a:r>
            <a:endParaRPr lang="en-US" altLang="zh-CN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5178753" y="14733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340553" y="3225913"/>
            <a:ext cx="1676400" cy="533400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721553" y="322591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N&lt;10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4416753" y="2387713"/>
            <a:ext cx="1447800" cy="533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569153" y="2387713"/>
            <a:ext cx="1524000" cy="56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Max =A</a:t>
            </a:r>
          </a:p>
          <a:p>
            <a:pPr>
              <a:lnSpc>
                <a:spcPct val="75000"/>
              </a:lnSpc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      N=1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5178753" y="37593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3578553" y="3065576"/>
            <a:ext cx="6350" cy="35321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5178753" y="21591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5254953" y="5740513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3559503" y="6569188"/>
            <a:ext cx="1695450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7534603" y="3502138"/>
            <a:ext cx="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5178753" y="2921113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4340553" y="4673713"/>
            <a:ext cx="1752600" cy="533400"/>
          </a:xfrm>
          <a:prstGeom prst="flowChartDecision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4777116" y="47086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A&gt;Max</a:t>
            </a:r>
          </a:p>
        </p:txBody>
      </p:sp>
      <p:sp>
        <p:nvSpPr>
          <p:cNvPr id="36" name="AutoShape 17"/>
          <p:cNvSpPr>
            <a:spLocks noChangeArrowheads="1"/>
          </p:cNvSpPr>
          <p:nvPr/>
        </p:nvSpPr>
        <p:spPr bwMode="auto">
          <a:xfrm>
            <a:off x="5788353" y="5130913"/>
            <a:ext cx="1219200" cy="381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5940753" y="5145201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Max =A</a:t>
            </a: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5178753" y="4445113"/>
            <a:ext cx="0" cy="276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H="1" flipV="1">
            <a:off x="3864303" y="4926126"/>
            <a:ext cx="476250" cy="111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3578553" y="3065576"/>
            <a:ext cx="1600200" cy="79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340553" y="1701913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4721553" y="1749538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4583222" y="936499"/>
            <a:ext cx="1219200" cy="519351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 flipH="1">
            <a:off x="4873953" y="110183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开始</a:t>
            </a:r>
          </a:p>
        </p:txBody>
      </p:sp>
      <p:sp>
        <p:nvSpPr>
          <p:cNvPr id="45" name="AutoShape 26"/>
          <p:cNvSpPr>
            <a:spLocks noChangeArrowheads="1"/>
          </p:cNvSpPr>
          <p:nvPr/>
        </p:nvSpPr>
        <p:spPr bwMode="auto">
          <a:xfrm>
            <a:off x="4340553" y="3987913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4492953" y="4064113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再输入给</a:t>
            </a:r>
            <a:r>
              <a:rPr lang="en-US" altLang="zh-CN" sz="18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47" name="Line 28"/>
          <p:cNvSpPr>
            <a:spLocks noChangeShapeType="1"/>
          </p:cNvSpPr>
          <p:nvPr/>
        </p:nvSpPr>
        <p:spPr bwMode="auto">
          <a:xfrm>
            <a:off x="6113791" y="4937238"/>
            <a:ext cx="304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6397953" y="4978513"/>
            <a:ext cx="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3883353" y="4978513"/>
            <a:ext cx="0" cy="774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H="1" flipV="1">
            <a:off x="3854778" y="5726226"/>
            <a:ext cx="2536825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" name="AutoShape 32"/>
          <p:cNvSpPr>
            <a:spLocks noChangeArrowheads="1"/>
          </p:cNvSpPr>
          <p:nvPr/>
        </p:nvSpPr>
        <p:spPr bwMode="auto">
          <a:xfrm>
            <a:off x="4645353" y="5954826"/>
            <a:ext cx="1219200" cy="3810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4797753" y="5969113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>
                <a:latin typeface="华文楷体" panose="02010600040101010101" pitchFamily="2" charset="-122"/>
                <a:ea typeface="华文楷体" panose="02010600040101010101" pitchFamily="2" charset="-122"/>
              </a:rPr>
              <a:t>N=N+1</a:t>
            </a: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 flipH="1">
            <a:off x="5254953" y="6335826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5940753" y="3502138"/>
            <a:ext cx="15938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5" name="AutoShape 36"/>
          <p:cNvSpPr>
            <a:spLocks noChangeArrowheads="1"/>
          </p:cNvSpPr>
          <p:nvPr/>
        </p:nvSpPr>
        <p:spPr bwMode="auto">
          <a:xfrm>
            <a:off x="6620203" y="5559538"/>
            <a:ext cx="1676400" cy="4572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6925003" y="5619863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打印</a:t>
            </a: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</a:p>
        </p:txBody>
      </p:sp>
      <p:sp>
        <p:nvSpPr>
          <p:cNvPr id="57" name="AutoShape 38"/>
          <p:cNvSpPr>
            <a:spLocks noChangeArrowheads="1"/>
          </p:cNvSpPr>
          <p:nvPr/>
        </p:nvSpPr>
        <p:spPr bwMode="auto">
          <a:xfrm>
            <a:off x="6925003" y="6321538"/>
            <a:ext cx="1219200" cy="519351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 flipH="1">
            <a:off x="7229803" y="6305663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结束</a:t>
            </a:r>
          </a:p>
        </p:txBody>
      </p:sp>
      <p:sp>
        <p:nvSpPr>
          <p:cNvPr id="59" name="Line 40"/>
          <p:cNvSpPr>
            <a:spLocks noChangeShapeType="1"/>
          </p:cNvSpPr>
          <p:nvPr/>
        </p:nvSpPr>
        <p:spPr bwMode="auto">
          <a:xfrm flipH="1">
            <a:off x="7534603" y="6016738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5940753" y="45689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4035753" y="45689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</a:p>
        </p:txBody>
      </p:sp>
      <p:sp>
        <p:nvSpPr>
          <p:cNvPr id="62" name="Text Box 43"/>
          <p:cNvSpPr txBox="1">
            <a:spLocks noChangeArrowheads="1"/>
          </p:cNvSpPr>
          <p:nvPr/>
        </p:nvSpPr>
        <p:spPr bwMode="auto">
          <a:xfrm>
            <a:off x="6016953" y="3121138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5254953" y="365453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>
            <a:off x="6397953" y="5502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6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/>
      <p:bldP spid="62" grpId="0"/>
      <p:bldP spid="63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848872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C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是面向过程的程序设计语言，而进行程序设计就是设计解题的操作过程；在程序设计中，我们可以使用程序流程来描述解题过程中的各种操作，从而使解题过程直观形象、易于理解；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从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程序流程的角度来看，程序可以分为三种基本结构， 即顺序结构、分支结构、循环结构。 这三种基本结构可以组成所有的各种复杂程序。Ｃ语言提供了多种语句来实现这些程序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520115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顺序结构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右图是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一个顺序结构；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其中语句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个框是顺序执行的，即在执行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指定的操作后，必然接着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指定的操作。顺序结构是最简单的一种基本结构。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13</a:t>
            </a:fld>
            <a:endParaRPr lang="en-US" altLang="zh-CN"/>
          </a:p>
        </p:txBody>
      </p: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436096" y="2564904"/>
            <a:ext cx="2510811" cy="3168352"/>
            <a:chOff x="768" y="1630"/>
            <a:chExt cx="912" cy="1392"/>
          </a:xfrm>
        </p:grpSpPr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68" y="1966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768" y="249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1200" y="163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1200" y="225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1200" y="278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320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912" y="1966"/>
              <a:ext cx="62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3200" b="0"/>
                <a:t>语句</a:t>
              </a:r>
              <a:r>
                <a:rPr lang="en-US" altLang="zh-CN" sz="3200" b="0"/>
                <a:t>1</a:t>
              </a: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864" y="2494"/>
              <a:ext cx="62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3200" b="0" dirty="0"/>
                <a:t>语句</a:t>
              </a:r>
              <a:r>
                <a:rPr lang="en-US" altLang="zh-CN" sz="3200" b="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72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06124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选择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结构又称为选取结构或分支结构，如右图所示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，是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一个选择结构，此结构中必然包含一个判断框，根据给定的条件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是否成立而选择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或语句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4632532" y="2388319"/>
            <a:ext cx="4419600" cy="2714625"/>
            <a:chOff x="2640" y="1600"/>
            <a:chExt cx="2784" cy="1710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3984" y="16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3456" y="1888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696" y="19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2640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zh-CN" altLang="zh-CN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512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880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4656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036" y="2158"/>
              <a:ext cx="1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4560" y="215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3037" y="3022"/>
              <a:ext cx="195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4992" y="2150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992" y="2752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059" y="276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3024" y="2158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032" y="302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3984" y="29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072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56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1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无论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条件是否成立，只能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之一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，不可能既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又执行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或语句</a:t>
            </a:r>
            <a:r>
              <a:rPr lang="en-US" altLang="zh-CN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有一个是空的，即不执行任何操作；如右图所示；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无论走哪一条路径，在执行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之后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都要脱离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本选择</a:t>
            </a:r>
            <a:r>
              <a:rPr lang="zh-CN" altLang="en-US" sz="20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结构。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15</a:t>
            </a:fld>
            <a:endParaRPr lang="en-US" altLang="zh-CN"/>
          </a:p>
        </p:txBody>
      </p:sp>
      <p:grpSp>
        <p:nvGrpSpPr>
          <p:cNvPr id="19" name="Group 34"/>
          <p:cNvGrpSpPr>
            <a:grpSpLocks/>
          </p:cNvGrpSpPr>
          <p:nvPr/>
        </p:nvGrpSpPr>
        <p:grpSpPr bwMode="auto">
          <a:xfrm>
            <a:off x="4932924" y="2636912"/>
            <a:ext cx="3733800" cy="2714625"/>
            <a:chOff x="2640" y="1600"/>
            <a:chExt cx="2352" cy="1710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3984" y="16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4"/>
            <p:cNvSpPr>
              <a:spLocks noChangeArrowheads="1"/>
            </p:cNvSpPr>
            <p:nvPr/>
          </p:nvSpPr>
          <p:spPr bwMode="auto">
            <a:xfrm>
              <a:off x="3456" y="1888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3696" y="19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2640" y="2464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zh-CN" altLang="zh-CN" sz="2400" b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2880" y="2464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</a:t>
              </a: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036" y="2158"/>
              <a:ext cx="1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4560" y="2150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3037" y="3022"/>
              <a:ext cx="195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992" y="215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059" y="276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3024" y="2158"/>
              <a:ext cx="4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032" y="302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3984" y="29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072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656" y="191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7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循环结构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又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称重复结构，即反复执行某一部分的操作。包括两类循环结构：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当（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）型循环结构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：其结构如右图所示。直到不满足条件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则跳出循环；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16</a:t>
            </a:fld>
            <a:endParaRPr lang="en-US" altLang="zh-CN"/>
          </a:p>
        </p:txBody>
      </p: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5580112" y="2204864"/>
            <a:ext cx="2590800" cy="4133851"/>
            <a:chOff x="864" y="1296"/>
            <a:chExt cx="1632" cy="2604"/>
          </a:xfrm>
        </p:grpSpPr>
        <p:sp>
          <p:nvSpPr>
            <p:cNvPr id="26" name="Line 2"/>
            <p:cNvSpPr>
              <a:spLocks noChangeShapeType="1"/>
            </p:cNvSpPr>
            <p:nvPr/>
          </p:nvSpPr>
          <p:spPr bwMode="auto">
            <a:xfrm>
              <a:off x="1706" y="129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AutoShape 3"/>
            <p:cNvSpPr>
              <a:spLocks noChangeArrowheads="1"/>
            </p:cNvSpPr>
            <p:nvPr/>
          </p:nvSpPr>
          <p:spPr bwMode="auto">
            <a:xfrm>
              <a:off x="1152" y="1650"/>
              <a:ext cx="1104" cy="52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1464" y="17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条件</a:t>
              </a:r>
              <a:r>
                <a:rPr lang="en-US" altLang="zh-CN" sz="2000" b="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P</a:t>
              </a:r>
              <a:endParaRPr lang="zh-CN" altLang="en-US" sz="2000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1296" y="2457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440" y="3648"/>
              <a:ext cx="6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华文楷体" panose="02010600040101010101" pitchFamily="2" charset="-122"/>
                  <a:ea typeface="华文楷体" panose="02010600040101010101" pitchFamily="2" charset="-122"/>
                </a:rPr>
                <a:t>( a )</a:t>
              </a: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692" y="2182"/>
              <a:ext cx="1" cy="2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2448" y="1920"/>
              <a:ext cx="0" cy="13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715" y="2754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2265" y="1907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1680" y="3312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1680" y="3312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876" y="1488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H="1" flipV="1">
              <a:off x="864" y="3024"/>
              <a:ext cx="8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864" y="1488"/>
              <a:ext cx="0" cy="15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1728" y="2160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Y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2160" y="1632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N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1404" y="2448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5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4377867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循环结构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直到（</a:t>
            </a:r>
            <a:r>
              <a:rPr lang="en-US" altLang="zh-CN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until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）型循环结构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：其结构如右图所示。直到满足条件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则跳出循环；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17</a:t>
            </a:fld>
            <a:endParaRPr lang="en-US" altLang="zh-CN"/>
          </a:p>
        </p:txBody>
      </p:sp>
      <p:grpSp>
        <p:nvGrpSpPr>
          <p:cNvPr id="25" name="Group 39"/>
          <p:cNvGrpSpPr>
            <a:grpSpLocks/>
          </p:cNvGrpSpPr>
          <p:nvPr/>
        </p:nvGrpSpPr>
        <p:grpSpPr bwMode="auto">
          <a:xfrm>
            <a:off x="5715000" y="2613025"/>
            <a:ext cx="2209800" cy="3479800"/>
            <a:chOff x="3600" y="1646"/>
            <a:chExt cx="1392" cy="2192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416" y="1646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888" y="2501"/>
              <a:ext cx="1104" cy="576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4224" y="264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条件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AutoShape 19"/>
            <p:cNvSpPr>
              <a:spLocks noChangeArrowheads="1"/>
            </p:cNvSpPr>
            <p:nvPr/>
          </p:nvSpPr>
          <p:spPr bwMode="auto">
            <a:xfrm>
              <a:off x="3984" y="1973"/>
              <a:ext cx="912" cy="288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080" y="1973"/>
              <a:ext cx="7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语句组</a:t>
              </a: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4416" y="2261"/>
              <a:ext cx="0" cy="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438" y="3090"/>
              <a:ext cx="0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3600" y="2784"/>
              <a:ext cx="288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600" y="1772"/>
              <a:ext cx="816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3600" y="1772"/>
              <a:ext cx="0" cy="10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4427" y="3157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670" y="2436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4091" y="3547"/>
              <a:ext cx="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 b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6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938275" cy="47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总结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：以上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三种基本结构，有以下共同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只有一个入口；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只有一个出口；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一个判断框有两个出口，而一个选择结构只有一个出口；因此，不要将判断框和选择结构的出口混淆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内的每一部分都有机会被执行到。即对每一个框来说，都应当有一条从入口到出口的路径通过它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；结构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内不存在死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循环。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程序设计结构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50149" y="1866398"/>
            <a:ext cx="7938275" cy="300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已经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证明，由以上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种基本结构顺序组成的程序结构，可以解决任何复杂的问题。另外，基本结构并不一定只限于上面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种，只要具有上述特点的都可以作为基本结构。人们可以自己定义基本结构，并由这些基本结构组成结构化程序。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3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7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67544" y="1902656"/>
            <a:ext cx="8219256" cy="411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如果明天天气好，我们就去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踏青；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能早点下课，我们就可以抢到饭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了；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a&gt;b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；如果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a&lt;=b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语句的基本结构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Picture 4" descr="j02991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481" y="2222375"/>
            <a:ext cx="2574945" cy="422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310068" y="2765249"/>
            <a:ext cx="3487040" cy="368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else-if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endParaRPr lang="en-US" altLang="zh-CN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spcAft>
                <a:spcPct val="50000"/>
              </a:spcAft>
            </a:pP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的嵌套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48494" y="2639264"/>
            <a:ext cx="5256213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x&gt;y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d",x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</p:txBody>
      </p:sp>
      <p:grpSp>
        <p:nvGrpSpPr>
          <p:cNvPr id="14" name="Group 35"/>
          <p:cNvGrpSpPr/>
          <p:nvPr/>
        </p:nvGrpSpPr>
        <p:grpSpPr bwMode="auto">
          <a:xfrm>
            <a:off x="5364163" y="1988840"/>
            <a:ext cx="3384550" cy="4032250"/>
            <a:chOff x="3379" y="981"/>
            <a:chExt cx="2132" cy="2540"/>
          </a:xfrm>
        </p:grpSpPr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3379" y="1570"/>
              <a:ext cx="1134" cy="545"/>
            </a:xfrm>
            <a:prstGeom prst="flowChartDecision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</a:t>
              </a:r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3470" y="2477"/>
              <a:ext cx="953" cy="363"/>
            </a:xfrm>
            <a:prstGeom prst="flowChartProcess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语句</a:t>
              </a:r>
              <a:endPara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951" y="981"/>
              <a:ext cx="0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1" y="2115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942" y="284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4513" y="1842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5375" y="1842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H="1">
              <a:off x="3924" y="3203"/>
              <a:ext cx="1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468" y="1525"/>
              <a:ext cx="10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（假）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4014" y="2115"/>
              <a:ext cx="10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非</a:t>
              </a:r>
              <a:r>
                <a:rPr lang="en-US" altLang="zh-CN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（真）</a:t>
              </a:r>
            </a:p>
          </p:txBody>
        </p:sp>
      </p:grpSp>
      <p:sp>
        <p:nvSpPr>
          <p:cNvPr id="25" name="AutoShape 31"/>
          <p:cNvSpPr>
            <a:spLocks noChangeArrowheads="1"/>
          </p:cNvSpPr>
          <p:nvPr/>
        </p:nvSpPr>
        <p:spPr bwMode="auto">
          <a:xfrm>
            <a:off x="2296420" y="3094019"/>
            <a:ext cx="2447925" cy="576262"/>
          </a:xfrm>
          <a:prstGeom prst="wedgeRectCallout">
            <a:avLst>
              <a:gd name="adj1" fmla="val -71792"/>
              <a:gd name="adj2" fmla="val 67079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关系表达式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655647" y="5009508"/>
            <a:ext cx="2232025" cy="576263"/>
          </a:xfrm>
          <a:prstGeom prst="wedgeRectCallout">
            <a:avLst>
              <a:gd name="adj1" fmla="val 32079"/>
              <a:gd name="adj2" fmla="val -103995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zh-CN" altLang="en-US" sz="3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一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个语句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3708400" y="5516265"/>
            <a:ext cx="2232025" cy="1081087"/>
          </a:xfrm>
          <a:prstGeom prst="wedgeRectCallout">
            <a:avLst>
              <a:gd name="adj1" fmla="val 53273"/>
              <a:gd name="adj2" fmla="val -101542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可以有多个语句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3090" y="2318245"/>
            <a:ext cx="7732930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在if语句中，若括号内的表达式的值为0，按“假”处理，若表达式的值为非0，按“真”处理。所以，括号内可以是关系表达式，逻辑表达式或者单个的量或者算数表达式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a&gt;b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……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a&gt;b&amp;&amp;x&gt;y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……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(“O.K.”);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‘a’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(“%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d”,a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542418"/>
            <a:ext cx="3384376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三个数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a,b,c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要求按由小到大的顺序输出。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9208" y="3787891"/>
            <a:ext cx="3264720" cy="158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a&gt;b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a&gt;c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If  b&gt;c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对换</a:t>
            </a:r>
          </a:p>
        </p:txBody>
      </p:sp>
      <p:grpSp>
        <p:nvGrpSpPr>
          <p:cNvPr id="30" name="Group 33"/>
          <p:cNvGrpSpPr/>
          <p:nvPr/>
        </p:nvGrpSpPr>
        <p:grpSpPr bwMode="auto">
          <a:xfrm>
            <a:off x="4067175" y="2636912"/>
            <a:ext cx="4822825" cy="3382963"/>
            <a:chOff x="2744" y="1344"/>
            <a:chExt cx="3038" cy="2131"/>
          </a:xfrm>
        </p:grpSpPr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2744" y="1570"/>
              <a:ext cx="1179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a&gt;b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AutoShape 9"/>
            <p:cNvSpPr>
              <a:spLocks noChangeArrowheads="1"/>
            </p:cNvSpPr>
            <p:nvPr/>
          </p:nvSpPr>
          <p:spPr bwMode="auto">
            <a:xfrm>
              <a:off x="3833" y="2024"/>
              <a:ext cx="908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a&gt;c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4829" y="2487"/>
              <a:ext cx="953" cy="384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b&gt;c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2835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cxnSp>
          <p:nvCxnSpPr>
            <p:cNvPr id="36" name="AutoShape 15"/>
            <p:cNvCxnSpPr>
              <a:cxnSpLocks noChangeShapeType="1"/>
              <a:stCxn id="31" idx="2"/>
            </p:cNvCxnSpPr>
            <p:nvPr/>
          </p:nvCxnSpPr>
          <p:spPr bwMode="auto">
            <a:xfrm>
              <a:off x="3334" y="1954"/>
              <a:ext cx="1" cy="12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37" name="AutoShape 19"/>
            <p:cNvSpPr>
              <a:spLocks noChangeArrowheads="1"/>
            </p:cNvSpPr>
            <p:nvPr/>
          </p:nvSpPr>
          <p:spPr bwMode="auto">
            <a:xfrm>
              <a:off x="3833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4876" y="3203"/>
              <a:ext cx="862" cy="272"/>
            </a:xfrm>
            <a:prstGeom prst="flowChartProcess">
              <a:avLst/>
            </a:prstGeom>
            <a:solidFill>
              <a:schemeClr val="accent5">
                <a:lumMod val="9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交换</a:t>
              </a:r>
            </a:p>
          </p:txBody>
        </p:sp>
        <p:cxnSp>
          <p:nvCxnSpPr>
            <p:cNvPr id="39" name="AutoShape 21"/>
            <p:cNvCxnSpPr>
              <a:cxnSpLocks noChangeShapeType="1"/>
              <a:stCxn id="33" idx="2"/>
            </p:cNvCxnSpPr>
            <p:nvPr/>
          </p:nvCxnSpPr>
          <p:spPr bwMode="auto">
            <a:xfrm flipH="1">
              <a:off x="4286" y="2408"/>
              <a:ext cx="1" cy="7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>
              <a:off x="5306" y="2871"/>
              <a:ext cx="1" cy="3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3"/>
            <p:cNvCxnSpPr>
              <a:cxnSpLocks noChangeShapeType="1"/>
              <a:stCxn id="31" idx="3"/>
            </p:cNvCxnSpPr>
            <p:nvPr/>
          </p:nvCxnSpPr>
          <p:spPr bwMode="auto">
            <a:xfrm flipV="1">
              <a:off x="3923" y="1752"/>
              <a:ext cx="363" cy="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4"/>
            <p:cNvCxnSpPr>
              <a:cxnSpLocks noChangeShapeType="1"/>
            </p:cNvCxnSpPr>
            <p:nvPr/>
          </p:nvCxnSpPr>
          <p:spPr bwMode="auto">
            <a:xfrm>
              <a:off x="4286" y="1752"/>
              <a:ext cx="0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25"/>
            <p:cNvCxnSpPr>
              <a:cxnSpLocks noChangeShapeType="1"/>
            </p:cNvCxnSpPr>
            <p:nvPr/>
          </p:nvCxnSpPr>
          <p:spPr bwMode="auto">
            <a:xfrm flipH="1">
              <a:off x="5306" y="2205"/>
              <a:ext cx="1" cy="2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26"/>
            <p:cNvCxnSpPr>
              <a:cxnSpLocks noChangeShapeType="1"/>
              <a:endCxn id="33" idx="3"/>
            </p:cNvCxnSpPr>
            <p:nvPr/>
          </p:nvCxnSpPr>
          <p:spPr bwMode="auto">
            <a:xfrm flipH="1">
              <a:off x="4741" y="2205"/>
              <a:ext cx="565" cy="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cxn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3390" y="176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5305" y="2610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4307" y="219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3923" y="1344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4740" y="1842"/>
              <a:ext cx="363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755576" y="2461357"/>
            <a:ext cx="6984776" cy="38874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lIns="92075" tIns="46038" rIns="92075" bIns="46038" anchor="ctr"/>
          <a:lstStyle>
            <a:lvl1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 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a,b,c,t;</a:t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(“%</a:t>
            </a: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f%f%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f”,&amp;a,&amp;b,&amp;c);</a:t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(a&gt;b)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t=a;a=b;b=t;}    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(a&gt;c)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{t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=a;a=c;c=t;}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if(b&gt;c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b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t=b;b=c;c=t;}    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/>
            </a:r>
            <a:b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zh-CN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("%5.2f,%5.2f,%5.2f\n",a,b,c)</a:t>
            </a:r>
            <a:r>
              <a:rPr lang="zh-CN" altLang="zh-CN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38"/>
          <p:cNvGrpSpPr/>
          <p:nvPr/>
        </p:nvGrpSpPr>
        <p:grpSpPr bwMode="auto">
          <a:xfrm>
            <a:off x="4867449" y="2636912"/>
            <a:ext cx="4160837" cy="4132262"/>
            <a:chOff x="2915" y="527"/>
            <a:chExt cx="2621" cy="2603"/>
          </a:xfrm>
        </p:grpSpPr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3606" y="1171"/>
              <a:ext cx="1225" cy="499"/>
            </a:xfrm>
            <a:prstGeom prst="flowChartDecision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   </a:t>
              </a:r>
              <a:endPara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4222" y="527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2925" y="1860"/>
              <a:ext cx="771" cy="3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</a:t>
              </a:r>
              <a:r>
                <a:rPr lang="en-US" altLang="zh-CN" sz="2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4749" y="1851"/>
              <a:ext cx="771" cy="3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</a:t>
              </a:r>
              <a:r>
                <a:rPr lang="en-US" altLang="zh-CN" sz="26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3279" y="141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3294" y="1416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4830" y="141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5148" y="1407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88" y="222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3288" y="2631"/>
              <a:ext cx="18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V="1">
              <a:off x="5103" y="222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4201" y="2631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2915" y="1075"/>
              <a:ext cx="99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非</a:t>
              </a:r>
              <a:r>
                <a:rPr lang="en-US" altLang="zh-CN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（真）</a:t>
              </a:r>
            </a:p>
          </p:txBody>
        </p:sp>
        <p:sp>
          <p:nvSpPr>
            <p:cNvPr id="44" name="Text Box 35"/>
            <p:cNvSpPr txBox="1">
              <a:spLocks noChangeArrowheads="1"/>
            </p:cNvSpPr>
            <p:nvPr/>
          </p:nvSpPr>
          <p:spPr bwMode="auto">
            <a:xfrm>
              <a:off x="4538" y="1066"/>
              <a:ext cx="99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hlin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（假）</a:t>
              </a: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60751" y="2512480"/>
            <a:ext cx="4248150" cy="39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1;</a:t>
            </a:r>
            <a:endParaRPr lang="en-US" altLang="zh-CN" sz="2800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2;</a:t>
            </a:r>
          </a:p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smtClean="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x&gt;y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d",x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("%</a:t>
            </a:r>
            <a:r>
              <a:rPr lang="en-US" altLang="zh-CN" sz="2800" dirty="0" err="1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d",y</a:t>
            </a:r>
            <a:r>
              <a:rPr lang="en-US" altLang="zh-CN" sz="2800" dirty="0" smtClean="0">
                <a:solidFill>
                  <a:srgbClr val="CC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auto">
          <a:xfrm>
            <a:off x="3717305" y="2534012"/>
            <a:ext cx="3960812" cy="1467879"/>
          </a:xfrm>
          <a:prstGeom prst="wedgeRectCallout">
            <a:avLst>
              <a:gd name="adj1" fmla="val -70034"/>
              <a:gd name="adj2" fmla="val 28783"/>
            </a:avLst>
          </a:prstGeom>
          <a:solidFill>
            <a:schemeClr val="accent1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/>
          <a:p>
            <a:r>
              <a:rPr lang="en-US" altLang="zh-CN" sz="3000" b="1">
                <a:latin typeface="华文楷体" panose="02010600040101010101" pitchFamily="2" charset="-122"/>
                <a:ea typeface="华文楷体" panose="02010600040101010101" pitchFamily="2" charset="-122"/>
              </a:rPr>
              <a:t>else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不能单独使用，如果使用，必须与 </a:t>
            </a:r>
            <a:r>
              <a:rPr lang="en-US" altLang="zh-CN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if </a:t>
            </a:r>
            <a:r>
              <a:rPr lang="zh-CN" altLang="en-US" sz="3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配对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552" y="2542418"/>
            <a:ext cx="7732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输入矩形的两个边长，求矩形的面积，为了防止误输入，如果输入的边长小于或者等于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，要输出告错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3202" y="3839576"/>
            <a:ext cx="7855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定义三个变量，边长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面积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和边长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，计算矩形的面积并且输出面积的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值；否则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，给出告错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439" y="2420845"/>
            <a:ext cx="797290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请输入矩形边长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b:");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lf,%lf",&amp;a,&amp;b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a&gt;0&amp;&amp;b&gt;0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(“area=%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f\n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",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a*b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length should 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 greater 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than 0\n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23610" y="1960769"/>
            <a:ext cx="7848872" cy="428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什么是算法：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广义地讲：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算法是为完成一项任务所应当遵循的</a:t>
            </a: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一步一步的规则的、精确的、无歧义的描述，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它的总步数是有限的。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狭义地讲：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算法是解决一个问题采取的方法和步骤的描述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30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386330"/>
            <a:ext cx="366839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编写一段程序，完成以下任务：如右图所示，输入一个实数x，如果2.0&lt;=x&lt;=6.0，则整数y=1；否则，y=0</a:t>
            </a:r>
            <a:r>
              <a:rPr 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pSp>
        <p:nvGrpSpPr>
          <p:cNvPr id="37893" name="Group 17"/>
          <p:cNvGrpSpPr/>
          <p:nvPr/>
        </p:nvGrpSpPr>
        <p:grpSpPr bwMode="auto">
          <a:xfrm>
            <a:off x="4025583" y="2499678"/>
            <a:ext cx="4824412" cy="3382962"/>
            <a:chOff x="2608" y="845"/>
            <a:chExt cx="3039" cy="2131"/>
          </a:xfrm>
        </p:grpSpPr>
        <p:sp>
          <p:nvSpPr>
            <p:cNvPr id="37894" name="Text Box 14"/>
            <p:cNvSpPr txBox="1">
              <a:spLocks noChangeArrowheads="1"/>
            </p:cNvSpPr>
            <p:nvPr/>
          </p:nvSpPr>
          <p:spPr bwMode="auto">
            <a:xfrm>
              <a:off x="5375" y="1933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x</a:t>
              </a:r>
            </a:p>
          </p:txBody>
        </p:sp>
        <p:sp>
          <p:nvSpPr>
            <p:cNvPr id="37895" name="Line 4"/>
            <p:cNvSpPr>
              <a:spLocks noChangeShapeType="1"/>
            </p:cNvSpPr>
            <p:nvPr/>
          </p:nvSpPr>
          <p:spPr bwMode="auto">
            <a:xfrm>
              <a:off x="2608" y="2296"/>
              <a:ext cx="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Line 5"/>
            <p:cNvSpPr>
              <a:spLocks noChangeShapeType="1"/>
            </p:cNvSpPr>
            <p:nvPr/>
          </p:nvSpPr>
          <p:spPr bwMode="auto">
            <a:xfrm flipV="1">
              <a:off x="3379" y="981"/>
              <a:ext cx="0" cy="19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 flipV="1">
              <a:off x="4145" y="175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4145" y="1752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9"/>
            <p:cNvSpPr>
              <a:spLocks noChangeShapeType="1"/>
            </p:cNvSpPr>
            <p:nvPr/>
          </p:nvSpPr>
          <p:spPr bwMode="auto">
            <a:xfrm>
              <a:off x="4689" y="175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3061" y="1570"/>
              <a:ext cx="3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1</a:t>
              </a:r>
            </a:p>
          </p:txBody>
        </p:sp>
        <p:sp>
          <p:nvSpPr>
            <p:cNvPr id="37901" name="Line 11"/>
            <p:cNvSpPr>
              <a:spLocks noChangeShapeType="1"/>
            </p:cNvSpPr>
            <p:nvPr/>
          </p:nvSpPr>
          <p:spPr bwMode="auto">
            <a:xfrm flipH="1">
              <a:off x="3379" y="1752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Text Box 12"/>
            <p:cNvSpPr txBox="1">
              <a:spLocks noChangeArrowheads="1"/>
            </p:cNvSpPr>
            <p:nvPr/>
          </p:nvSpPr>
          <p:spPr bwMode="auto">
            <a:xfrm>
              <a:off x="3835" y="2259"/>
              <a:ext cx="4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2.0</a:t>
              </a:r>
            </a:p>
          </p:txBody>
        </p:sp>
        <p:sp>
          <p:nvSpPr>
            <p:cNvPr id="37903" name="Text Box 13"/>
            <p:cNvSpPr txBox="1">
              <a:spLocks noChangeArrowheads="1"/>
            </p:cNvSpPr>
            <p:nvPr/>
          </p:nvSpPr>
          <p:spPr bwMode="auto">
            <a:xfrm>
              <a:off x="4468" y="2251"/>
              <a:ext cx="58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6.0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3424" y="845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31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-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6439" y="2420845"/>
            <a:ext cx="7972905" cy="422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float x;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y;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("Please input x:");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("%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f",&amp;x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2.0&lt;=x&lt;=6.0</a:t>
            </a: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y=1;printf("y=%d\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n",y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3200" dirty="0" smtClean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else</a:t>
            </a:r>
            <a:endParaRPr lang="en-US" altLang="zh-CN" sz="3200" dirty="0" smtClean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latinLnBrk="0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3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y=0;printf("y=%d\</a:t>
            </a:r>
            <a:r>
              <a:rPr lang="en-US" altLang="zh-CN" sz="3200" dirty="0" err="1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n",y</a:t>
            </a:r>
            <a:r>
              <a:rPr lang="en-US" altLang="zh-CN" sz="3200" dirty="0" smtClean="0">
                <a:solidFill>
                  <a:srgbClr val="CC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>
            <a:off x="4486910" y="3768725"/>
            <a:ext cx="1172210" cy="576580"/>
          </a:xfrm>
          <a:prstGeom prst="wedgeRectCallout">
            <a:avLst>
              <a:gd name="adj1" fmla="val -81473"/>
              <a:gd name="adj2" fmla="val 100881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b="1">
                <a:latin typeface="楷体" panose="02010609060101010101" charset="-122"/>
                <a:ea typeface="楷体" panose="02010609060101010101" charset="-122"/>
              </a:rPr>
              <a:t>错误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3807" y="2238895"/>
            <a:ext cx="5112370" cy="4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格式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……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n-1;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1343660" y="2215515"/>
            <a:ext cx="6223000" cy="4427855"/>
            <a:chOff x="385" y="663"/>
            <a:chExt cx="4560" cy="3168"/>
          </a:xfrm>
        </p:grpSpPr>
        <p:sp>
          <p:nvSpPr>
            <p:cNvPr id="3" name="AutoShape 5"/>
            <p:cNvSpPr>
              <a:spLocks noChangeArrowheads="1"/>
            </p:cNvSpPr>
            <p:nvPr/>
          </p:nvSpPr>
          <p:spPr bwMode="auto">
            <a:xfrm>
              <a:off x="865" y="663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961" y="759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85" y="1287"/>
              <a:ext cx="77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249" y="1095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009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009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633" y="663"/>
              <a:ext cx="74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633" y="90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065" y="9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1681" y="118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777" y="1281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249" y="1671"/>
              <a:ext cx="86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5" y="1623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825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825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49" y="114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449" y="138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81" y="138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2497" y="166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682" y="1747"/>
              <a:ext cx="33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113" y="2151"/>
              <a:ext cx="90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881" y="2103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641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641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...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265" y="162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Tahoma" panose="020B0604030504040204" pitchFamily="34" charset="0"/>
                </a:rPr>
                <a:t>）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265" y="186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697" y="186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3313" y="2145"/>
              <a:ext cx="768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409" y="2241"/>
              <a:ext cx="62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400" b="1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29" y="2583"/>
              <a:ext cx="85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697" y="2583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57" y="2967"/>
              <a:ext cx="528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3457" y="3015"/>
              <a:ext cx="6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081" y="2103"/>
              <a:ext cx="74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假（</a:t>
              </a:r>
              <a:r>
                <a:rPr kumimoji="1" lang="en-US" altLang="zh-CN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b="1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4081" y="234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513" y="2343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273" y="2967"/>
              <a:ext cx="672" cy="33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4273" y="3015"/>
              <a:ext cx="672" cy="241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249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065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881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3697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513" y="330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1249" y="359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881" y="3591"/>
              <a:ext cx="16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881" y="354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542540"/>
            <a:ext cx="414274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编写一段程序，完成以下任务：如下图所示, 输入一个实数x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如果x&lt;-2.0, 则实数y=-1.0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 -2.0&lt; =x&lt;=2.0，则y=0.5x</a:t>
            </a:r>
            <a:r>
              <a:rPr 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否则，y=1.0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013" name="Group 35"/>
          <p:cNvGrpSpPr/>
          <p:nvPr/>
        </p:nvGrpSpPr>
        <p:grpSpPr bwMode="auto">
          <a:xfrm>
            <a:off x="4109085" y="2233613"/>
            <a:ext cx="5076825" cy="3454400"/>
            <a:chOff x="2562" y="1071"/>
            <a:chExt cx="3198" cy="2176"/>
          </a:xfrm>
        </p:grpSpPr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5488" y="2114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x</a:t>
              </a:r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2721" y="2341"/>
              <a:ext cx="28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 flipV="1">
              <a:off x="4105" y="1252"/>
              <a:ext cx="0" cy="19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Text Box 15"/>
            <p:cNvSpPr txBox="1">
              <a:spLocks noChangeArrowheads="1"/>
            </p:cNvSpPr>
            <p:nvPr/>
          </p:nvSpPr>
          <p:spPr bwMode="auto">
            <a:xfrm>
              <a:off x="4105" y="1071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y</a:t>
              </a:r>
            </a:p>
          </p:txBody>
        </p:sp>
        <p:sp>
          <p:nvSpPr>
            <p:cNvPr id="43018" name="Line 16"/>
            <p:cNvSpPr>
              <a:spLocks noChangeShapeType="1"/>
            </p:cNvSpPr>
            <p:nvPr/>
          </p:nvSpPr>
          <p:spPr bwMode="auto">
            <a:xfrm flipH="1">
              <a:off x="3334" y="2341"/>
              <a:ext cx="771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7"/>
            <p:cNvSpPr>
              <a:spLocks noChangeShapeType="1"/>
            </p:cNvSpPr>
            <p:nvPr/>
          </p:nvSpPr>
          <p:spPr bwMode="auto">
            <a:xfrm flipH="1">
              <a:off x="4105" y="1978"/>
              <a:ext cx="77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2562" y="2703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9"/>
            <p:cNvSpPr>
              <a:spLocks noChangeShapeType="1"/>
            </p:cNvSpPr>
            <p:nvPr/>
          </p:nvSpPr>
          <p:spPr bwMode="auto">
            <a:xfrm>
              <a:off x="4876" y="1978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Text Box 24"/>
            <p:cNvSpPr txBox="1">
              <a:spLocks noChangeArrowheads="1"/>
            </p:cNvSpPr>
            <p:nvPr/>
          </p:nvSpPr>
          <p:spPr bwMode="auto">
            <a:xfrm>
              <a:off x="3651" y="1796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1.0</a:t>
              </a:r>
            </a:p>
          </p:txBody>
        </p:sp>
        <p:sp>
          <p:nvSpPr>
            <p:cNvPr id="43023" name="Text Box 25"/>
            <p:cNvSpPr txBox="1">
              <a:spLocks noChangeArrowheads="1"/>
            </p:cNvSpPr>
            <p:nvPr/>
          </p:nvSpPr>
          <p:spPr bwMode="auto">
            <a:xfrm>
              <a:off x="3544" y="2658"/>
              <a:ext cx="58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-1.0</a:t>
              </a:r>
            </a:p>
          </p:txBody>
        </p:sp>
        <p:sp>
          <p:nvSpPr>
            <p:cNvPr id="43024" name="Text Box 26"/>
            <p:cNvSpPr txBox="1">
              <a:spLocks noChangeArrowheads="1"/>
            </p:cNvSpPr>
            <p:nvPr/>
          </p:nvSpPr>
          <p:spPr bwMode="auto">
            <a:xfrm>
              <a:off x="4694" y="2295"/>
              <a:ext cx="5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2.0</a:t>
              </a:r>
            </a:p>
          </p:txBody>
        </p:sp>
        <p:sp>
          <p:nvSpPr>
            <p:cNvPr id="43025" name="Text Box 27"/>
            <p:cNvSpPr txBox="1">
              <a:spLocks noChangeArrowheads="1"/>
            </p:cNvSpPr>
            <p:nvPr/>
          </p:nvSpPr>
          <p:spPr bwMode="auto">
            <a:xfrm>
              <a:off x="2744" y="2250"/>
              <a:ext cx="72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latin typeface="黑体" panose="02010609060101010101" pitchFamily="49" charset="-122"/>
                  <a:ea typeface="黑体" panose="02010609060101010101" pitchFamily="49" charset="-122"/>
                </a:rPr>
                <a:t>-2.0</a:t>
              </a:r>
            </a:p>
          </p:txBody>
        </p:sp>
        <p:sp>
          <p:nvSpPr>
            <p:cNvPr id="43026" name="Line 30"/>
            <p:cNvSpPr>
              <a:spLocks noChangeShapeType="1"/>
            </p:cNvSpPr>
            <p:nvPr/>
          </p:nvSpPr>
          <p:spPr bwMode="auto">
            <a:xfrm>
              <a:off x="4876" y="1978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31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32"/>
            <p:cNvSpPr>
              <a:spLocks noChangeShapeType="1"/>
            </p:cNvSpPr>
            <p:nvPr/>
          </p:nvSpPr>
          <p:spPr bwMode="auto">
            <a:xfrm flipH="1">
              <a:off x="4105" y="1978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33"/>
            <p:cNvSpPr>
              <a:spLocks noChangeShapeType="1"/>
            </p:cNvSpPr>
            <p:nvPr/>
          </p:nvSpPr>
          <p:spPr bwMode="auto">
            <a:xfrm>
              <a:off x="3334" y="2703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3807" y="2238895"/>
            <a:ext cx="5112370" cy="43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scanf("%f",&amp;x);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if</a:t>
            </a:r>
            <a:r>
              <a:rPr lang="en-US" altLang="zh-CN" sz="2800" smtClean="0">
                <a:sym typeface="+mn-ea"/>
              </a:rPr>
              <a:t>(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x&lt;-2.0</a:t>
            </a:r>
            <a:r>
              <a:rPr lang="en-US" altLang="zh-CN" sz="2800" smtClean="0">
                <a:sym typeface="+mn-ea"/>
              </a:rPr>
              <a:t>)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y=-1.0;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else if</a:t>
            </a:r>
            <a:r>
              <a:rPr lang="en-US" altLang="zh-CN" sz="2800" smtClean="0">
                <a:sym typeface="+mn-ea"/>
              </a:rPr>
              <a:t>(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x&lt;=2.0</a:t>
            </a:r>
            <a:r>
              <a:rPr lang="en-US" altLang="zh-CN" sz="2800" smtClean="0">
                <a:sym typeface="+mn-ea"/>
              </a:rPr>
              <a:t>)</a:t>
            </a:r>
            <a:endParaRPr lang="en-US" altLang="zh-CN" sz="2800" smtClean="0"/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y=0.5</a:t>
            </a:r>
            <a:r>
              <a:rPr lang="en-US" altLang="zh-CN" sz="2800" smtClean="0">
                <a:solidFill>
                  <a:srgbClr val="CC0099"/>
                </a:solidFill>
                <a:latin typeface="黑体" panose="02010609060101010101" pitchFamily="49" charset="-122"/>
                <a:sym typeface="+mn-ea"/>
              </a:rPr>
              <a:t>*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x;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</a:t>
            </a:r>
            <a:r>
              <a:rPr lang="en-US" altLang="zh-CN" sz="2800" smtClean="0">
                <a:solidFill>
                  <a:srgbClr val="FF3300"/>
                </a:solidFill>
                <a:sym typeface="+mn-ea"/>
              </a:rPr>
              <a:t>else</a:t>
            </a:r>
            <a:endParaRPr lang="en-US" altLang="zh-CN" sz="2800" smtClean="0">
              <a:solidFill>
                <a:srgbClr val="FF3300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	</a:t>
            </a:r>
            <a:r>
              <a:rPr lang="en-US" altLang="zh-CN" sz="2800" smtClean="0">
                <a:solidFill>
                  <a:srgbClr val="CC0099"/>
                </a:solidFill>
                <a:sym typeface="+mn-ea"/>
              </a:rPr>
              <a:t>y=1.0;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	printf("y=</a:t>
            </a:r>
            <a:r>
              <a:rPr lang="en-US" altLang="zh-CN" sz="2800" smtClean="0">
                <a:solidFill>
                  <a:srgbClr val="FF6600"/>
                </a:solidFill>
                <a:sym typeface="+mn-ea"/>
              </a:rPr>
              <a:t>%.1f</a:t>
            </a:r>
            <a:r>
              <a:rPr lang="en-US" altLang="zh-CN" sz="2800" smtClean="0">
                <a:sym typeface="+mn-ea"/>
              </a:rPr>
              <a:t>\n",y);</a:t>
            </a:r>
            <a:endParaRPr lang="en-US" altLang="zh-CN" sz="28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9750" y="2542540"/>
            <a:ext cx="7733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编写一段程序，完成以下任务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5061" name="Group 28"/>
          <p:cNvGrpSpPr/>
          <p:nvPr/>
        </p:nvGrpSpPr>
        <p:grpSpPr bwMode="auto">
          <a:xfrm>
            <a:off x="514350" y="3364230"/>
            <a:ext cx="7850505" cy="3169889"/>
            <a:chOff x="657" y="981"/>
            <a:chExt cx="4945" cy="2653"/>
          </a:xfrm>
        </p:grpSpPr>
        <p:sp>
          <p:nvSpPr>
            <p:cNvPr id="45062" name="Text Box 21"/>
            <p:cNvSpPr txBox="1">
              <a:spLocks noChangeArrowheads="1"/>
            </p:cNvSpPr>
            <p:nvPr/>
          </p:nvSpPr>
          <p:spPr bwMode="auto">
            <a:xfrm>
              <a:off x="657" y="2091"/>
              <a:ext cx="1179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cost =</a:t>
              </a:r>
            </a:p>
          </p:txBody>
        </p:sp>
        <p:sp>
          <p:nvSpPr>
            <p:cNvPr id="45063" name="AutoShape 22"/>
            <p:cNvSpPr/>
            <p:nvPr/>
          </p:nvSpPr>
          <p:spPr bwMode="auto">
            <a:xfrm>
              <a:off x="1746" y="1026"/>
              <a:ext cx="273" cy="2540"/>
            </a:xfrm>
            <a:prstGeom prst="leftBrace">
              <a:avLst>
                <a:gd name="adj1" fmla="val 7753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2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5064" name="Text Box 23"/>
            <p:cNvSpPr txBox="1">
              <a:spLocks noChangeArrowheads="1"/>
            </p:cNvSpPr>
            <p:nvPr/>
          </p:nvSpPr>
          <p:spPr bwMode="auto">
            <a:xfrm>
              <a:off x="2154" y="981"/>
              <a:ext cx="313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             number&lt;=50</a:t>
              </a:r>
            </a:p>
          </p:txBody>
        </p:sp>
        <p:sp>
          <p:nvSpPr>
            <p:cNvPr id="45065" name="Text Box 24"/>
            <p:cNvSpPr txBox="1">
              <a:spLocks noChangeArrowheads="1"/>
            </p:cNvSpPr>
            <p:nvPr/>
          </p:nvSpPr>
          <p:spPr bwMode="auto">
            <a:xfrm>
              <a:off x="2157" y="1544"/>
              <a:ext cx="326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0.05        50&lt;number&lt;=100</a:t>
              </a:r>
            </a:p>
          </p:txBody>
        </p:sp>
        <p:sp>
          <p:nvSpPr>
            <p:cNvPr id="45066" name="Text Box 25"/>
            <p:cNvSpPr txBox="1">
              <a:spLocks noChangeArrowheads="1"/>
            </p:cNvSpPr>
            <p:nvPr/>
          </p:nvSpPr>
          <p:spPr bwMode="auto">
            <a:xfrm>
              <a:off x="2170" y="2115"/>
              <a:ext cx="338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0.075      100&lt;number&lt;=300</a:t>
              </a:r>
            </a:p>
          </p:txBody>
        </p:sp>
        <p:sp>
          <p:nvSpPr>
            <p:cNvPr id="45067" name="Text Box 26"/>
            <p:cNvSpPr txBox="1">
              <a:spLocks noChangeArrowheads="1"/>
            </p:cNvSpPr>
            <p:nvPr/>
          </p:nvSpPr>
          <p:spPr bwMode="auto">
            <a:xfrm>
              <a:off x="2170" y="2702"/>
              <a:ext cx="343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0.10        300&lt;number&lt;=500</a:t>
              </a:r>
            </a:p>
          </p:txBody>
        </p:sp>
        <p:sp>
          <p:nvSpPr>
            <p:cNvPr id="45068" name="Text Box 27"/>
            <p:cNvSpPr txBox="1">
              <a:spLocks noChangeArrowheads="1"/>
            </p:cNvSpPr>
            <p:nvPr/>
          </p:nvSpPr>
          <p:spPr bwMode="auto">
            <a:xfrm>
              <a:off x="2176" y="3249"/>
              <a:ext cx="2631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0.15        number&gt;500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if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34060" y="2239010"/>
            <a:ext cx="7016750" cy="439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lf",&amp;number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number&gt;500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cost=0.15;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number&gt;300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cost=0.10;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number&gt;100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cost=0.075;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if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number&gt;50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cost=0.05;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cost=0;</a:t>
            </a:r>
            <a:endParaRPr lang="en-US" altLang="zh-CN" dirty="0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("cost=%.3f\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n",cost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8" name="Group 3"/>
          <p:cNvGrpSpPr/>
          <p:nvPr/>
        </p:nvGrpSpPr>
        <p:grpSpPr bwMode="auto">
          <a:xfrm>
            <a:off x="539750" y="2722245"/>
            <a:ext cx="2362200" cy="3733800"/>
            <a:chOff x="384" y="1152"/>
            <a:chExt cx="1488" cy="235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384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528" y="1248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384" y="2928"/>
              <a:ext cx="129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宋体" panose="02010600030101010101" pitchFamily="2" charset="-122"/>
                </a:rPr>
                <a:t>  </a:t>
              </a:r>
              <a:r>
                <a:rPr kumimoji="1" lang="en-US" altLang="zh-CN" sz="2000" b="1"/>
                <a:t>else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b="1">
                  <a:latin typeface="宋体" panose="02010600030101010101" pitchFamily="2" charset="-122"/>
                </a:rPr>
                <a:t> 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3</a:t>
              </a:r>
              <a:r>
                <a:rPr kumimoji="1" lang="zh-CN" altLang="en-US" sz="1800" b="1"/>
                <a:t>；</a:t>
              </a:r>
              <a:r>
                <a:rPr kumimoji="1" lang="zh-CN" altLang="en-US" sz="2000" b="1">
                  <a:latin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42" name="Group 7"/>
          <p:cNvGrpSpPr/>
          <p:nvPr/>
        </p:nvGrpSpPr>
        <p:grpSpPr bwMode="auto">
          <a:xfrm>
            <a:off x="3282950" y="2722245"/>
            <a:ext cx="2362200" cy="3733800"/>
            <a:chOff x="2112" y="1152"/>
            <a:chExt cx="1488" cy="2352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112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208" y="1248"/>
              <a:ext cx="120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</p:txBody>
        </p:sp>
      </p:grpSp>
      <p:grpSp>
        <p:nvGrpSpPr>
          <p:cNvPr id="45" name="Group 10"/>
          <p:cNvGrpSpPr/>
          <p:nvPr/>
        </p:nvGrpSpPr>
        <p:grpSpPr bwMode="auto">
          <a:xfrm>
            <a:off x="6026150" y="2722245"/>
            <a:ext cx="2362200" cy="3733800"/>
            <a:chOff x="3840" y="1152"/>
            <a:chExt cx="1488" cy="2352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840" y="1152"/>
              <a:ext cx="1488" cy="2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888" y="1248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表达式）</a:t>
              </a: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3888" y="230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/>
                <a:t>else</a:t>
              </a:r>
            </a:p>
          </p:txBody>
        </p:sp>
      </p:grpSp>
      <p:grpSp>
        <p:nvGrpSpPr>
          <p:cNvPr id="53" name="Group 18"/>
          <p:cNvGrpSpPr/>
          <p:nvPr/>
        </p:nvGrpSpPr>
        <p:grpSpPr bwMode="auto">
          <a:xfrm>
            <a:off x="1377950" y="3331845"/>
            <a:ext cx="1905000" cy="1981200"/>
            <a:chOff x="912" y="1536"/>
            <a:chExt cx="1200" cy="1248"/>
          </a:xfrm>
        </p:grpSpPr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960" y="1536"/>
              <a:ext cx="816" cy="124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2" y="1632"/>
              <a:ext cx="120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  <p:grpSp>
        <p:nvGrpSpPr>
          <p:cNvPr id="56" name="Group 21"/>
          <p:cNvGrpSpPr/>
          <p:nvPr/>
        </p:nvGrpSpPr>
        <p:grpSpPr bwMode="auto">
          <a:xfrm>
            <a:off x="3968750" y="4398645"/>
            <a:ext cx="1905000" cy="1981200"/>
            <a:chOff x="2544" y="2208"/>
            <a:chExt cx="1200" cy="1248"/>
          </a:xfrm>
        </p:grpSpPr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2592" y="2208"/>
              <a:ext cx="816" cy="124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544" y="2304"/>
              <a:ext cx="120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/>
                <a:t>2</a:t>
              </a:r>
              <a:r>
                <a:rPr kumimoji="1" lang="zh-CN" altLang="en-US" sz="1800" b="1"/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/>
                <a:t>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2</a:t>
              </a:r>
              <a:r>
                <a:rPr kumimoji="1" lang="zh-CN" altLang="en-US" sz="1800" b="1"/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/>
                <a:t>    </a:t>
              </a:r>
              <a:r>
                <a:rPr kumimoji="1" lang="zh-CN" altLang="en-US" sz="1800" b="1"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/>
                <a:t>3</a:t>
              </a:r>
              <a:r>
                <a:rPr kumimoji="1" lang="zh-CN" altLang="en-US" sz="1800" b="1"/>
                <a:t>；</a:t>
              </a:r>
            </a:p>
          </p:txBody>
        </p:sp>
      </p:grpSp>
      <p:grpSp>
        <p:nvGrpSpPr>
          <p:cNvPr id="59" name="Group 24"/>
          <p:cNvGrpSpPr/>
          <p:nvPr/>
        </p:nvGrpSpPr>
        <p:grpSpPr bwMode="auto">
          <a:xfrm>
            <a:off x="6788150" y="3255645"/>
            <a:ext cx="1524000" cy="1447800"/>
            <a:chOff x="4320" y="1488"/>
            <a:chExt cx="960" cy="912"/>
          </a:xfrm>
        </p:grpSpPr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4368" y="1488"/>
              <a:ext cx="816" cy="9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4320" y="1488"/>
              <a:ext cx="96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1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  <p:grpSp>
        <p:nvGrpSpPr>
          <p:cNvPr id="62" name="Group 27"/>
          <p:cNvGrpSpPr/>
          <p:nvPr/>
        </p:nvGrpSpPr>
        <p:grpSpPr bwMode="auto">
          <a:xfrm>
            <a:off x="6788150" y="4932045"/>
            <a:ext cx="1524000" cy="1447800"/>
            <a:chOff x="4320" y="2544"/>
            <a:chExt cx="960" cy="912"/>
          </a:xfrm>
        </p:grpSpPr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4368" y="2544"/>
              <a:ext cx="816" cy="91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4320" y="2544"/>
              <a:ext cx="960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if</a:t>
              </a: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2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3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ea typeface="黑体" panose="02010609060101010101" pitchFamily="49" charset="-122"/>
                </a:rPr>
                <a:t>else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  <a:r>
                <a:rPr kumimoji="1" lang="en-US" altLang="zh-CN" sz="1800" b="1">
                  <a:ea typeface="黑体" panose="02010609060101010101" pitchFamily="49" charset="-122"/>
                </a:rPr>
                <a:t>4</a:t>
              </a:r>
              <a:r>
                <a:rPr kumimoji="1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733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else总是与它上面最近的未配对的 if 配对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66750" y="3477895"/>
            <a:ext cx="2974975" cy="258953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if 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if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4507865" y="3477895"/>
            <a:ext cx="3100070" cy="258953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13383" name="AutoShape 7"/>
          <p:cNvSpPr>
            <a:spLocks noChangeArrowheads="1"/>
          </p:cNvSpPr>
          <p:nvPr/>
        </p:nvSpPr>
        <p:spPr bwMode="auto">
          <a:xfrm>
            <a:off x="3745865" y="4845050"/>
            <a:ext cx="649605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200">
              <a:solidFill>
                <a:srgbClr val="CC0099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613381" grpId="0" animBg="1"/>
      <p:bldP spid="6133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34852" y="3662732"/>
            <a:ext cx="7391400" cy="22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中大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的一个放入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中大的一个放入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即为最大数。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1967162"/>
            <a:ext cx="83820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：输入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三个数，然后输出其中最大的数。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将三个数依次输入到变量Ａ、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中，设变量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存放最大数。其算法如下：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1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40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362648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en-US" sz="2800" dirty="0" smtClean="0">
                <a:sym typeface="+mn-ea"/>
              </a:rPr>
              <a:t>最好使外层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和内嵌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都包含</a:t>
            </a:r>
            <a:r>
              <a:rPr lang="en-US" altLang="zh-CN" sz="2800" dirty="0" smtClean="0">
                <a:sym typeface="+mn-ea"/>
              </a:rPr>
              <a:t>else</a:t>
            </a:r>
            <a:r>
              <a:rPr lang="zh-CN" altLang="en-US" sz="2800" dirty="0" smtClean="0">
                <a:sym typeface="+mn-ea"/>
              </a:rPr>
              <a:t>部分，这样</a:t>
            </a:r>
            <a:r>
              <a:rPr lang="en-US" altLang="zh-CN" sz="2800" dirty="0" smtClean="0">
                <a:sym typeface="+mn-ea"/>
              </a:rPr>
              <a:t>if</a:t>
            </a:r>
            <a:r>
              <a:rPr lang="zh-CN" altLang="en-US" sz="2800" dirty="0" smtClean="0">
                <a:sym typeface="+mn-ea"/>
              </a:rPr>
              <a:t>和</a:t>
            </a:r>
            <a:r>
              <a:rPr lang="en-US" altLang="zh-CN" sz="2800" dirty="0" smtClean="0">
                <a:sym typeface="+mn-ea"/>
              </a:rPr>
              <a:t>else</a:t>
            </a:r>
            <a:r>
              <a:rPr lang="zh-CN" altLang="en-US" sz="2800" dirty="0" smtClean="0">
                <a:sym typeface="+mn-ea"/>
              </a:rPr>
              <a:t>的数量相同，一一对应，不易出错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4968240" y="2293620"/>
            <a:ext cx="3304540" cy="452310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144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41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362648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sz="2800" smtClean="0">
                <a:sym typeface="+mn-ea"/>
              </a:rPr>
              <a:t>如果if与else的数目不同，可以加花括号来确定配对关系</a:t>
            </a:r>
            <a:r>
              <a:rPr lang="zh-CN" sz="2800" smtClean="0">
                <a:sym typeface="+mn-ea"/>
              </a:rPr>
              <a:t>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4821555" y="2460625"/>
            <a:ext cx="3566795" cy="37846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{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if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( )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}   </a:t>
            </a:r>
          </a:p>
          <a:p>
            <a:pPr algn="just" eaLnBrk="1" latinLnBrk="0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CC33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语句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42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sz="2800" smtClean="0">
                <a:sym typeface="+mn-ea"/>
              </a:rPr>
              <a:t>编写一段程序，输入一个实数x，按照如下的公式输出整数y的值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205" name="Group 9"/>
          <p:cNvGrpSpPr/>
          <p:nvPr/>
        </p:nvGrpSpPr>
        <p:grpSpPr bwMode="auto">
          <a:xfrm>
            <a:off x="298133" y="3762375"/>
            <a:ext cx="4986337" cy="2873375"/>
            <a:chOff x="1191" y="1525"/>
            <a:chExt cx="3141" cy="1810"/>
          </a:xfrm>
        </p:grpSpPr>
        <p:sp>
          <p:nvSpPr>
            <p:cNvPr id="51217" name="Text Box 4"/>
            <p:cNvSpPr txBox="1">
              <a:spLocks noChangeArrowheads="1"/>
            </p:cNvSpPr>
            <p:nvPr/>
          </p:nvSpPr>
          <p:spPr bwMode="auto">
            <a:xfrm>
              <a:off x="1191" y="2232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/>
                <a:t>y=</a:t>
              </a:r>
            </a:p>
          </p:txBody>
        </p:sp>
        <p:sp>
          <p:nvSpPr>
            <p:cNvPr id="51218" name="AutoShape 5"/>
            <p:cNvSpPr/>
            <p:nvPr/>
          </p:nvSpPr>
          <p:spPr bwMode="auto">
            <a:xfrm>
              <a:off x="1837" y="1661"/>
              <a:ext cx="317" cy="1542"/>
            </a:xfrm>
            <a:prstGeom prst="leftBrace">
              <a:avLst>
                <a:gd name="adj1" fmla="val 405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9" name="Text Box 6"/>
            <p:cNvSpPr txBox="1">
              <a:spLocks noChangeArrowheads="1"/>
            </p:cNvSpPr>
            <p:nvPr/>
          </p:nvSpPr>
          <p:spPr bwMode="auto">
            <a:xfrm>
              <a:off x="2245" y="1525"/>
              <a:ext cx="20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/>
                <a:t> -1      x&lt;0</a:t>
              </a:r>
            </a:p>
          </p:txBody>
        </p:sp>
        <p:sp>
          <p:nvSpPr>
            <p:cNvPr id="51220" name="Text Box 7"/>
            <p:cNvSpPr txBox="1">
              <a:spLocks noChangeArrowheads="1"/>
            </p:cNvSpPr>
            <p:nvPr/>
          </p:nvSpPr>
          <p:spPr bwMode="auto">
            <a:xfrm>
              <a:off x="2336" y="2251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 dirty="0"/>
                <a:t>0       x=0</a:t>
              </a:r>
            </a:p>
          </p:txBody>
        </p:sp>
        <p:sp>
          <p:nvSpPr>
            <p:cNvPr id="51221" name="Text Box 8"/>
            <p:cNvSpPr txBox="1">
              <a:spLocks noChangeArrowheads="1"/>
            </p:cNvSpPr>
            <p:nvPr/>
          </p:nvSpPr>
          <p:spPr bwMode="auto">
            <a:xfrm>
              <a:off x="2336" y="2931"/>
              <a:ext cx="1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3600" b="1"/>
                <a:t>1       x&gt;0</a:t>
              </a:r>
            </a:p>
          </p:txBody>
        </p:sp>
      </p:grpSp>
      <p:grpSp>
        <p:nvGrpSpPr>
          <p:cNvPr id="51206" name="Group 21"/>
          <p:cNvGrpSpPr/>
          <p:nvPr/>
        </p:nvGrpSpPr>
        <p:grpSpPr bwMode="auto">
          <a:xfrm>
            <a:off x="4635818" y="3449638"/>
            <a:ext cx="4249737" cy="3240087"/>
            <a:chOff x="2562" y="1344"/>
            <a:chExt cx="2677" cy="2041"/>
          </a:xfrm>
        </p:grpSpPr>
        <p:sp>
          <p:nvSpPr>
            <p:cNvPr id="51207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2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3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1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-1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43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用三个独立的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语句进行处理。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9465" y="3241040"/>
            <a:ext cx="308737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输入x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若x&lt;0,则y=-1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若x=0,则y=0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若x&gt;0，则y=1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30" y="3312795"/>
            <a:ext cx="1483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伪代码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 dirty="0"/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499100" y="3576955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44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7535" y="2417445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用一个嵌套的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语句处理。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9465" y="3241040"/>
            <a:ext cx="3429635" cy="344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输入x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若x&lt;0,则y=-1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若x=0,则y=0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否则，则y=1</a:t>
            </a:r>
          </a:p>
          <a:p>
            <a:pPr marL="514350" indent="-514350" algn="just" eaLnBrk="1" latinLnBrk="0" hangingPunct="1">
              <a:lnSpc>
                <a:spcPct val="130000"/>
              </a:lnSpc>
              <a:buAutoNum type="arabicPeriod"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30" y="3312795"/>
            <a:ext cx="14839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伪代码</a:t>
            </a:r>
            <a:r>
              <a:rPr 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/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499100" y="3576955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45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6900" y="2293620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6101715" y="3181350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38300" y="2488565"/>
            <a:ext cx="51415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 x; int y;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scanf("%f",&amp;x);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y=0;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if(x&gt;=0)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if(x&gt;0) y=1;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y=-1;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printf("x=%f,y=%d\n",x,y);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条件语句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46</a:t>
            </a:fld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96900" y="2293620"/>
            <a:ext cx="76758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思考：</a:t>
            </a:r>
            <a:endParaRPr lang="zh-CN" altLang="en-US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if – else </a:t>
            </a:r>
            <a:r>
              <a:rPr lang="zh-CN" altLang="en-US" sz="28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语句的嵌套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6101715" y="3181350"/>
            <a:ext cx="2889250" cy="2440940"/>
            <a:chOff x="2562" y="1344"/>
            <a:chExt cx="2677" cy="2041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653" y="2341"/>
              <a:ext cx="25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833" y="1344"/>
              <a:ext cx="0" cy="20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33" y="175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562" y="2886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787" y="1706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787" y="2840"/>
              <a:ext cx="91" cy="91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3806" y="2314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9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470" y="1570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379" y="2931"/>
              <a:ext cx="45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-1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33" y="2296"/>
              <a:ext cx="27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38300" y="2488565"/>
            <a:ext cx="514159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double x; int y;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scanf("%f",&amp;x);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y=-1;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if(x!=0)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if(x&gt;0) y=1;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else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y=0;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printf("x=%f,y=%d\n",x,y);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条件语句</a:t>
            </a:r>
            <a:endParaRPr lang="zh-CN" altLang="en-US" sz="2800" dirty="0"/>
          </a:p>
        </p:txBody>
      </p:sp>
      <p:grpSp>
        <p:nvGrpSpPr>
          <p:cNvPr id="9" name="Group 199"/>
          <p:cNvGrpSpPr/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574" y="1311"/>
              <a:ext cx="1021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算法初步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/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349" y="1887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程序设计结构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/>
          <p:nvPr/>
        </p:nvGrpSpPr>
        <p:grpSpPr bwMode="auto">
          <a:xfrm>
            <a:off x="1835150" y="3844453"/>
            <a:ext cx="5410200" cy="665163"/>
            <a:chOff x="1152" y="2413"/>
            <a:chExt cx="3408" cy="419"/>
          </a:xfrm>
        </p:grpSpPr>
        <p:grpSp>
          <p:nvGrpSpPr>
            <p:cNvPr id="27" name="Group 216"/>
            <p:cNvGrpSpPr/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728" y="2461"/>
              <a:ext cx="78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if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/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/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188" y="1887"/>
              <a:ext cx="179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switch-case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语句</a:t>
              </a: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48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77482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switch</a:t>
            </a:r>
            <a:r>
              <a:rPr lang="zh-CN" altLang="en-US" sz="2800" smtClean="0">
                <a:sym typeface="+mn-ea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smtClean="0">
                <a:sym typeface="+mn-ea"/>
              </a:rPr>
              <a:t>）</a:t>
            </a:r>
            <a:r>
              <a:rPr lang="en-US" altLang="zh-CN" sz="2800" smtClean="0">
                <a:sym typeface="+mn-ea"/>
              </a:rPr>
              <a:t>{           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1 </a:t>
            </a:r>
            <a:r>
              <a:rPr lang="zh-CN" altLang="en-US" sz="2800" smtClean="0">
                <a:sym typeface="+mn-ea"/>
              </a:rPr>
              <a:t>；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   … …</a:t>
            </a:r>
            <a:endParaRPr lang="en-US" altLang="zh-CN" sz="2800" smtClean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n </a:t>
            </a:r>
            <a:r>
              <a:rPr lang="zh-CN" altLang="en-US" sz="2800" smtClean="0">
                <a:sym typeface="+mn-ea"/>
              </a:rPr>
              <a:t>；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default</a:t>
            </a:r>
            <a:r>
              <a:rPr lang="en-US" altLang="zh-CN" sz="2800" smtClean="0">
                <a:sym typeface="+mn-ea"/>
              </a:rPr>
              <a:t>: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语句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n+1</a:t>
            </a:r>
            <a:r>
              <a:rPr lang="en-US" altLang="zh-CN" sz="2800" smtClean="0">
                <a:sym typeface="+mn-ea"/>
              </a:rPr>
              <a:t>;                   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}</a:t>
            </a:r>
            <a:endParaRPr lang="en-US" altLang="zh-CN" sz="2800" dirty="0" smtClean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7482" name="AutoShape 10"/>
          <p:cNvSpPr>
            <a:spLocks noChangeArrowheads="1"/>
          </p:cNvSpPr>
          <p:nvPr/>
        </p:nvSpPr>
        <p:spPr bwMode="auto">
          <a:xfrm>
            <a:off x="3524250" y="2025650"/>
            <a:ext cx="2207260" cy="576580"/>
          </a:xfrm>
          <a:prstGeom prst="wedgeRectCallout">
            <a:avLst>
              <a:gd name="adj1" fmla="val -59468"/>
              <a:gd name="adj2" fmla="val 9132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smtClean="0">
                <a:solidFill>
                  <a:srgbClr val="FF0000"/>
                </a:solidFill>
                <a:sym typeface="+mn-ea"/>
              </a:rPr>
              <a:t>不能为实型</a:t>
            </a:r>
            <a:endParaRPr lang="zh-CN" altLang="en-US" sz="3000" b="1">
              <a:ea typeface="黑体" panose="02010609060101010101" pitchFamily="49" charset="-122"/>
            </a:endParaRP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057015" y="3769360"/>
            <a:ext cx="2207260" cy="576580"/>
          </a:xfrm>
          <a:prstGeom prst="wedgeRectCallout">
            <a:avLst>
              <a:gd name="adj1" fmla="val -59468"/>
              <a:gd name="adj2" fmla="val 91324"/>
            </a:avLst>
          </a:prstGeom>
          <a:solidFill>
            <a:srgbClr val="00FFFF"/>
          </a:solidFill>
          <a:ln w="28575" algn="ctr">
            <a:solidFill>
              <a:schemeClr val="hlink"/>
            </a:solidFill>
            <a:miter lim="800000"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 smtClean="0">
                <a:solidFill>
                  <a:srgbClr val="FF0000"/>
                </a:solidFill>
                <a:sym typeface="+mn-ea"/>
              </a:rPr>
              <a:t>不能为变量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2" grpId="0" bldLvl="0" animBg="1"/>
      <p:bldP spid="2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49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6626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switch后面括号内的“表达式”可以是任何类型的表达式，值</a:t>
            </a:r>
            <a:r>
              <a:rPr lang="zh-CN" sz="240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不能为实型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当表达式的值与某一个case后面的常量表达式的值相等时，就执行此case后面的语句，如果都不匹配，就执行default后面的语句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各个case后面的常量表达式的值必须互不相同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sz="240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457200" indent="-457200"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</a:pPr>
            <a:r>
              <a:rPr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各个case和default的出现次序不影响执行结果</a:t>
            </a:r>
            <a:r>
              <a:rPr lang="zh-CN" sz="240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80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个数，打印输出其中最大的数。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设计如下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）输入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存入变量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将记录数据个数的变量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赋值为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N=1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）将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存入表示最大值的变量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Max=A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）再输入一个值给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，如果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A&gt;Max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 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Max=A,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不变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）让记录数据个数的变量增加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N=N+1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）判断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是否小于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，若成立则转到第（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）步执行，否则转到第（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）步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（</a:t>
            </a: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打印输出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50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26895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：按照考试成绩的等级输出对应百分制的分数段。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85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分以上，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70~84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60~69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分，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等为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分以下。成绩等级由键盘输入。</a:t>
            </a:r>
            <a:endParaRPr lang="zh-CN" altLang="en-US" sz="28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84307" y="1953022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51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76400" y="2104390"/>
            <a:ext cx="5215890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scanf("%c",&amp;grade);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(grade)    {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'A': printf("85~100\n");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'B': printf("70~84\n");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'C': printf("60~69\n");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'D': printf("&lt;60\n");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default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:  printf("error\n");   } </a:t>
            </a:r>
            <a:endParaRPr lang="en-US" altLang="zh-CN" sz="2800" b="1" dirty="0" smtClean="0">
              <a:solidFill>
                <a:srgbClr val="CC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52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418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switch</a:t>
            </a:r>
            <a:r>
              <a:rPr lang="zh-CN" altLang="en-US" sz="2800" smtClean="0">
                <a:sym typeface="+mn-ea"/>
              </a:rPr>
              <a:t>（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表达式</a:t>
            </a:r>
            <a:r>
              <a:rPr lang="zh-CN" altLang="en-US" sz="2800" smtClean="0">
                <a:sym typeface="+mn-ea"/>
              </a:rPr>
              <a:t>）</a:t>
            </a:r>
            <a:r>
              <a:rPr lang="en-US" altLang="zh-CN" sz="2800" smtClean="0">
                <a:sym typeface="+mn-ea"/>
              </a:rPr>
              <a:t>{           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1 </a:t>
            </a:r>
            <a:r>
              <a:rPr lang="zh-CN" altLang="en-US" sz="2800" smtClean="0">
                <a:sym typeface="+mn-ea"/>
              </a:rPr>
              <a:t>；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olidFill>
                  <a:srgbClr val="EF0FDD"/>
                </a:solidFill>
                <a:sym typeface="+mn-ea"/>
              </a:rPr>
              <a:t>break</a:t>
            </a:r>
            <a:r>
              <a:rPr lang="en-US" altLang="zh-CN" sz="2800" smtClean="0">
                <a:sym typeface="+mn-ea"/>
              </a:rPr>
              <a:t>;     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… …</a:t>
            </a:r>
            <a:endParaRPr lang="en-US" altLang="zh-CN" sz="2800" smtClean="0"/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case</a:t>
            </a:r>
            <a:r>
              <a:rPr lang="en-US" altLang="zh-CN" sz="2800" smtClean="0">
                <a:sym typeface="+mn-ea"/>
              </a:rPr>
              <a:t>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常量表达式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</a:t>
            </a:r>
            <a:r>
              <a:rPr lang="zh-CN" altLang="en-US" sz="2800" smtClean="0">
                <a:sym typeface="+mn-ea"/>
              </a:rPr>
              <a:t>：语句</a:t>
            </a:r>
            <a:r>
              <a:rPr lang="en-US" altLang="zh-CN" sz="2800" smtClean="0">
                <a:sym typeface="+mn-ea"/>
              </a:rPr>
              <a:t>n </a:t>
            </a:r>
            <a:r>
              <a:rPr lang="zh-CN" altLang="en-US" sz="2800" smtClean="0">
                <a:sym typeface="+mn-ea"/>
              </a:rPr>
              <a:t>；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olidFill>
                  <a:srgbClr val="EF0FDD"/>
                </a:solidFill>
                <a:sym typeface="+mn-ea"/>
              </a:rPr>
              <a:t>break</a:t>
            </a:r>
            <a:r>
              <a:rPr lang="en-US" altLang="zh-CN" sz="2800" smtClean="0">
                <a:sym typeface="+mn-ea"/>
              </a:rPr>
              <a:t>;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   </a:t>
            </a:r>
            <a:r>
              <a:rPr lang="en-US" altLang="zh-CN" sz="2800" smtClean="0">
                <a:solidFill>
                  <a:schemeClr val="hlink"/>
                </a:solidFill>
                <a:sym typeface="+mn-ea"/>
              </a:rPr>
              <a:t>default</a:t>
            </a:r>
            <a:r>
              <a:rPr lang="en-US" altLang="zh-CN" sz="2800" smtClean="0">
                <a:sym typeface="+mn-ea"/>
              </a:rPr>
              <a:t>: </a:t>
            </a:r>
            <a:r>
              <a:rPr lang="zh-CN" altLang="en-US" sz="2800" smtClean="0">
                <a:solidFill>
                  <a:srgbClr val="0000FF"/>
                </a:solidFill>
                <a:sym typeface="+mn-ea"/>
              </a:rPr>
              <a:t>语句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n+1</a:t>
            </a:r>
            <a:r>
              <a:rPr lang="en-US" altLang="zh-CN" sz="2800" smtClean="0">
                <a:sym typeface="+mn-ea"/>
              </a:rPr>
              <a:t>;                   </a:t>
            </a:r>
            <a:endParaRPr lang="en-US" altLang="zh-CN" sz="2800" smtClean="0">
              <a:solidFill>
                <a:srgbClr val="CC0099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smtClean="0">
                <a:sym typeface="+mn-ea"/>
              </a:rPr>
              <a:t>}</a:t>
            </a:r>
            <a:endParaRPr lang="en-US" altLang="zh-CN" sz="2800" dirty="0" smtClean="0">
              <a:solidFill>
                <a:srgbClr val="CC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53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5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若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c1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c2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x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均为整型变量，正确的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switch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语句是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________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0095" y="3319145"/>
            <a:ext cx="4389120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(a*a+b*b)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  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y=a+b; break;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3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y=b-a; break;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1145" y="3319145"/>
            <a:ext cx="4110990" cy="230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(a+b); 	   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:y=a+b;break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}               	      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54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5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若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c1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c2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x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y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均为整型变量，正确的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switch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语句是</a:t>
            </a:r>
            <a:r>
              <a:rPr lang="en-US" altLang="zh-CN" sz="2400" b="1" dirty="0">
                <a:latin typeface="Tahoma" panose="020B0604030504040204" pitchFamily="34" charset="0"/>
                <a:sym typeface="+mn-ea"/>
              </a:rPr>
              <a:t>________</a:t>
            </a:r>
            <a:r>
              <a:rPr lang="zh-CN" altLang="en-US" sz="2400" b="1" dirty="0">
                <a:latin typeface="Tahoma" panose="020B0604030504040204" pitchFamily="34" charset="0"/>
                <a:sym typeface="+mn-ea"/>
              </a:rPr>
              <a:t>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535" y="3390265"/>
            <a:ext cx="4393565" cy="20275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       	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c1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c2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:x=a*d;break;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64100" y="3390265"/>
            <a:ext cx="3758565" cy="318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switch(a-b)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default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:y=a*b;break;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3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4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:x=a+b;break;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11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:y=a-b;break;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5795645" y="3716655"/>
            <a:ext cx="2088515" cy="172847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0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55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sz="2400" b="1" dirty="0">
                <a:latin typeface="Tahoma" panose="020B0604030504040204" pitchFamily="34" charset="0"/>
                <a:sym typeface="+mn-ea"/>
              </a:rPr>
              <a:t>有如下程序，该程序的输出结果是________。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100" y="2717800"/>
            <a:ext cx="6868795" cy="3189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x=1,a=0,b=0;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switch(x)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0: b++;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case 1: a++;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case 2: ++a;++b;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printf(“a=%d,b=%d\n”,a,b);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" y="635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2090817"/>
            <a:ext cx="7848872" cy="328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56</a:t>
            </a:fld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884680"/>
            <a:ext cx="8175625" cy="14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x=1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，程序从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1: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后执行，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1: 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后没有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break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语句，顺序执行</a:t>
            </a:r>
            <a:r>
              <a:rPr lang="en-US" altLang="zh-CN" sz="2000" b="1" dirty="0">
                <a:latin typeface="Tahoma" panose="020B0604030504040204" pitchFamily="34" charset="0"/>
                <a:sym typeface="+mn-ea"/>
              </a:rPr>
              <a:t>case 2:</a:t>
            </a:r>
            <a:r>
              <a:rPr lang="zh-CN" altLang="en-US" sz="2000" b="1" dirty="0">
                <a:latin typeface="Tahoma" panose="020B0604030504040204" pitchFamily="34" charset="0"/>
                <a:sym typeface="+mn-ea"/>
              </a:rPr>
              <a:t>后的语句。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sz="3200" noProof="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switch-case语句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39750" y="3236595"/>
            <a:ext cx="8175625" cy="143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正确答案：</a:t>
            </a:r>
            <a:r>
              <a:rPr lang="en-US" altLang="zh-CN" sz="2800" b="1" dirty="0">
                <a:latin typeface="Tahoma" panose="020B0604030504040204" pitchFamily="34" charset="0"/>
                <a:sym typeface="+mn-ea"/>
              </a:rPr>
              <a:t>a=2 , b=1</a:t>
            </a:r>
            <a:endParaRPr lang="en-US" altLang="zh-CN" sz="2800" b="1" dirty="0" smtClean="0">
              <a:solidFill>
                <a:srgbClr val="CC0099"/>
              </a:solidFill>
              <a:latin typeface="Tahoma" panose="020B0604030504040204" pitchFamily="34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1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算法的特点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穷性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确定性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个或多个输入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一个或多个输出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有效性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7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算法的表示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就是指人们日常使用的语言，可以是汉语、英语或其它语言。</a:t>
            </a: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伪代码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是用介于自然语言和计算机语言之间的文字和符号（包括数学符号）来描述算法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80000"/>
              </a:lnSpc>
              <a:spcBef>
                <a:spcPct val="5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流程框图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用一定的图形来表示算法的逻辑结构。 </a:t>
            </a:r>
          </a:p>
          <a:p>
            <a:pPr>
              <a:lnSpc>
                <a:spcPct val="18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算法的表示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例：输入三个数，然后输出其中最大的数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。可用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如下的伪代码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400" dirty="0" smtClean="0"/>
              <a:t>。</a:t>
            </a:r>
            <a:endParaRPr lang="zh-CN" altLang="en-US" sz="2400" dirty="0">
              <a:ea typeface="Arial Unicode MS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7784" y="2902292"/>
            <a:ext cx="4572000" cy="38540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（算法开始）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输入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 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C&gt;Max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C→Max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算法结束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93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算法初步</a:t>
            </a: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条件语句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9" name="Text Box 2050"/>
          <p:cNvSpPr txBox="1">
            <a:spLocks noChangeArrowheads="1"/>
          </p:cNvSpPr>
          <p:nvPr/>
        </p:nvSpPr>
        <p:spPr bwMode="auto">
          <a:xfrm>
            <a:off x="417240" y="1680713"/>
            <a:ext cx="85344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传统流程图表示算法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59768" y="2935960"/>
            <a:ext cx="1828800" cy="685800"/>
          </a:xfrm>
          <a:prstGeom prst="flowChartTerminator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731568" y="3013287"/>
            <a:ext cx="2209800" cy="6858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53200" y="2869315"/>
            <a:ext cx="1981200" cy="8382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12168" y="4865021"/>
            <a:ext cx="1905000" cy="9144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112568" y="5017421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264968" y="4865021"/>
            <a:ext cx="10668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216968" y="5093621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处理框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64568" y="308836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起止框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303580" y="3159794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框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10400" y="3097915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</a:rPr>
              <a:t>判断框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341168" y="5169821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流程线</a:t>
            </a:r>
          </a:p>
        </p:txBody>
      </p:sp>
    </p:spTree>
    <p:extLst>
      <p:ext uri="{BB962C8B-B14F-4D97-AF65-F5344CB8AC3E}">
        <p14:creationId xmlns:p14="http://schemas.microsoft.com/office/powerpoint/2010/main" val="4052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3247</Words>
  <Application>Microsoft Office PowerPoint</Application>
  <PresentationFormat>全屏显示(4:3)</PresentationFormat>
  <Paragraphs>673</Paragraphs>
  <Slides>56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Arial Unicode MS</vt:lpstr>
      <vt:lpstr>等线</vt:lpstr>
      <vt:lpstr>黑体</vt:lpstr>
      <vt:lpstr>华文行楷</vt:lpstr>
      <vt:lpstr>华文楷体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298</cp:revision>
  <dcterms:created xsi:type="dcterms:W3CDTF">2014-03-21T03:02:00Z</dcterms:created>
  <dcterms:modified xsi:type="dcterms:W3CDTF">2018-10-09T02:24:02Z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