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3072" userDrawn="1">
          <p15:clr>
            <a:srgbClr val="A4A3A4"/>
          </p15:clr>
        </p15:guide>
        <p15:guide id="2" pos="40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66" d="100"/>
          <a:sy n="66" d="100"/>
        </p:scale>
        <p:origin x="2028" y="360"/>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6" name="Shape 406"/>
          <p:cNvSpPr>
            <a:spLocks noGrp="1" noRot="1" noChangeAspect="1"/>
          </p:cNvSpPr>
          <p:nvPr>
            <p:ph type="sldImg"/>
          </p:nvPr>
        </p:nvSpPr>
        <p:spPr>
          <a:xfrm>
            <a:off x="1143000" y="685800"/>
            <a:ext cx="4572000" cy="3429000"/>
          </a:xfrm>
          <a:prstGeom prst="rect">
            <a:avLst/>
          </a:prstGeom>
        </p:spPr>
        <p:txBody>
          <a:bodyPr/>
          <a:lstStyle/>
          <a:p>
            <a:endParaRPr/>
          </a:p>
        </p:txBody>
      </p:sp>
      <p:sp>
        <p:nvSpPr>
          <p:cNvPr id="407" name="Shape 4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270000" y="1638300"/>
            <a:ext cx="10464800" cy="3302000"/>
          </a:xfrm>
          <a:prstGeom prst="rect">
            <a:avLst/>
          </a:prstGeom>
        </p:spPr>
        <p:txBody>
          <a:bodyPr anchor="b"/>
          <a:lstStyle/>
          <a:p>
            <a:r>
              <a:t>标题文本</a:t>
            </a:r>
          </a:p>
        </p:txBody>
      </p:sp>
      <p:sp>
        <p:nvSpPr>
          <p:cNvPr id="12" name="正文级别 1…"/>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38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384" name="“在此键入引文。”"/>
          <p:cNvSpPr txBox="1">
            <a:spLocks noGrp="1"/>
          </p:cNvSpPr>
          <p:nvPr>
            <p:ph type="body" sz="quarter" idx="14"/>
          </p:nvPr>
        </p:nvSpPr>
        <p:spPr>
          <a:xfrm>
            <a:off x="1270000" y="4216400"/>
            <a:ext cx="10464800" cy="711201"/>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“在此键入引文。”</a:t>
            </a:r>
          </a:p>
        </p:txBody>
      </p:sp>
      <p:sp>
        <p:nvSpPr>
          <p:cNvPr id="3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392" name="图像"/>
          <p:cNvSpPr>
            <a:spLocks noGrp="1"/>
          </p:cNvSpPr>
          <p:nvPr>
            <p:ph type="pic" idx="13"/>
          </p:nvPr>
        </p:nvSpPr>
        <p:spPr>
          <a:xfrm>
            <a:off x="-949853" y="0"/>
            <a:ext cx="14904506" cy="9944100"/>
          </a:xfrm>
          <a:prstGeom prst="rect">
            <a:avLst/>
          </a:prstGeom>
        </p:spPr>
        <p:txBody>
          <a:bodyPr lIns="91439" tIns="45719" rIns="91439" bIns="45719" anchor="t">
            <a:noAutofit/>
          </a:bodyPr>
          <a:lstStyle/>
          <a:p>
            <a:endParaRPr/>
          </a:p>
        </p:txBody>
      </p:sp>
      <p:sp>
        <p:nvSpPr>
          <p:cNvPr id="39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40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1622088" y="289099"/>
            <a:ext cx="9753603" cy="6505789"/>
          </a:xfrm>
          <a:prstGeom prst="rect">
            <a:avLst/>
          </a:prstGeom>
        </p:spPr>
        <p:txBody>
          <a:bodyPr lIns="91439" tIns="45719" rIns="91439" bIns="45719" anchor="t">
            <a:noAutofit/>
          </a:bodyPr>
          <a:lstStyle/>
          <a:p>
            <a:endParaRPr/>
          </a:p>
        </p:txBody>
      </p:sp>
      <p:sp>
        <p:nvSpPr>
          <p:cNvPr id="21" name="标题文本"/>
          <p:cNvSpPr txBox="1">
            <a:spLocks noGrp="1"/>
          </p:cNvSpPr>
          <p:nvPr>
            <p:ph type="title"/>
          </p:nvPr>
        </p:nvSpPr>
        <p:spPr>
          <a:xfrm>
            <a:off x="1270000" y="6718300"/>
            <a:ext cx="10464800" cy="1422400"/>
          </a:xfrm>
          <a:prstGeom prst="rect">
            <a:avLst/>
          </a:prstGeom>
        </p:spPr>
        <p:txBody>
          <a:bodyPr anchor="b"/>
          <a:lstStyle/>
          <a:p>
            <a:r>
              <a:t>标题文本</a:t>
            </a:r>
          </a:p>
        </p:txBody>
      </p:sp>
      <p:sp>
        <p:nvSpPr>
          <p:cNvPr id="22" name="正文级别 1…"/>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p:nvPr>
        </p:nvSpPr>
        <p:spPr>
          <a:xfrm>
            <a:off x="1270000" y="3225800"/>
            <a:ext cx="10464800" cy="3302000"/>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idx="13"/>
          </p:nvPr>
        </p:nvSpPr>
        <p:spPr>
          <a:xfrm>
            <a:off x="2263775" y="613833"/>
            <a:ext cx="12401550" cy="8267701"/>
          </a:xfrm>
          <a:prstGeom prst="rect">
            <a:avLst/>
          </a:prstGeom>
        </p:spPr>
        <p:txBody>
          <a:bodyPr lIns="91439" tIns="45719" rIns="91439" bIns="45719" anchor="t">
            <a:noAutofit/>
          </a:bodyPr>
          <a:lstStyle/>
          <a:p>
            <a:endParaRPr/>
          </a:p>
        </p:txBody>
      </p:sp>
      <p:sp>
        <p:nvSpPr>
          <p:cNvPr id="39" name="标题文本"/>
          <p:cNvSpPr txBox="1">
            <a:spLocks noGrp="1"/>
          </p:cNvSpPr>
          <p:nvPr>
            <p:ph type="title"/>
          </p:nvPr>
        </p:nvSpPr>
        <p:spPr>
          <a:xfrm>
            <a:off x="952500" y="635000"/>
            <a:ext cx="5334000" cy="3987800"/>
          </a:xfrm>
          <a:prstGeom prst="rect">
            <a:avLst/>
          </a:prstGeom>
        </p:spPr>
        <p:txBody>
          <a:bodyPr anchor="b"/>
          <a:lstStyle>
            <a:lvl1pPr>
              <a:defRPr sz="6000"/>
            </a:lvl1pPr>
          </a:lstStyle>
          <a:p>
            <a:r>
              <a:t>标题文本</a:t>
            </a:r>
          </a:p>
        </p:txBody>
      </p:sp>
      <p:sp>
        <p:nvSpPr>
          <p:cNvPr id="40" name="正文级别 1…"/>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p:nvPr>
        </p:nvSpPr>
        <p:spPr>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正文级别 1…"/>
          <p:cNvSpPr txBox="1">
            <a:spLocks noGrp="1"/>
          </p:cNvSpPr>
          <p:nvPr>
            <p:ph type="body" idx="1"/>
          </p:nvPr>
        </p:nvSpPr>
        <p:spPr>
          <a:xfrm>
            <a:off x="952500" y="3340100"/>
            <a:ext cx="11099800" cy="62865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pic>
        <p:nvPicPr>
          <p:cNvPr id="57" name="线条" descr="线条"/>
          <p:cNvPicPr>
            <a:picLocks/>
          </p:cNvPicPr>
          <p:nvPr/>
        </p:nvPicPr>
        <p:blipFill>
          <a:blip r:embed="rId2">
            <a:extLst/>
          </a:blip>
          <a:stretch>
            <a:fillRect/>
          </a:stretch>
        </p:blipFill>
        <p:spPr>
          <a:xfrm>
            <a:off x="-127357" y="909191"/>
            <a:ext cx="11350585" cy="76201"/>
          </a:xfrm>
          <a:prstGeom prst="rect">
            <a:avLst/>
          </a:prstGeom>
        </p:spPr>
      </p:pic>
      <p:pic>
        <p:nvPicPr>
          <p:cNvPr id="59" name="线条" descr="线条"/>
          <p:cNvPicPr>
            <a:picLocks/>
          </p:cNvPicPr>
          <p:nvPr/>
        </p:nvPicPr>
        <p:blipFill>
          <a:blip r:embed="rId3">
            <a:extLst/>
          </a:blip>
          <a:stretch>
            <a:fillRect/>
          </a:stretch>
        </p:blipFill>
        <p:spPr>
          <a:xfrm rot="16200000">
            <a:off x="-4444615" y="5106304"/>
            <a:ext cx="9396832" cy="76201"/>
          </a:xfrm>
          <a:prstGeom prst="rect">
            <a:avLst/>
          </a:prstGeom>
        </p:spPr>
      </p:pic>
      <p:sp>
        <p:nvSpPr>
          <p:cNvPr id="61" name="中国海洋大学  电子工程系     wangnan@ouc.edu.cn"/>
          <p:cNvSpPr txBox="1"/>
          <p:nvPr/>
        </p:nvSpPr>
        <p:spPr>
          <a:xfrm>
            <a:off x="8550212" y="9271893"/>
            <a:ext cx="4358565" cy="3488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600">
                <a:solidFill>
                  <a:srgbClr val="929292"/>
                </a:solidFill>
              </a:defRPr>
            </a:lvl1pPr>
          </a:lstStyle>
          <a:p>
            <a:r>
              <a:rPr lang="zh-CN" altLang="en-US" dirty="0" smtClean="0">
                <a:solidFill>
                  <a:srgbClr val="0070C0"/>
                </a:solidFill>
              </a:rPr>
              <a:t>信息学院 </a:t>
            </a:r>
            <a:r>
              <a:rPr dirty="0" err="1" smtClean="0">
                <a:solidFill>
                  <a:srgbClr val="0070C0"/>
                </a:solidFill>
              </a:rPr>
              <a:t>电子系</a:t>
            </a:r>
            <a:r>
              <a:rPr lang="en-US" dirty="0" smtClean="0">
                <a:solidFill>
                  <a:srgbClr val="0070C0"/>
                </a:solidFill>
              </a:rPr>
              <a:t> </a:t>
            </a:r>
            <a:r>
              <a:rPr lang="zh-CN" altLang="en-US" dirty="0" smtClean="0">
                <a:solidFill>
                  <a:srgbClr val="0070C0"/>
                </a:solidFill>
              </a:rPr>
              <a:t>荣生辉</a:t>
            </a:r>
            <a:r>
              <a:rPr dirty="0" smtClean="0">
                <a:solidFill>
                  <a:srgbClr val="0070C0"/>
                </a:solidFill>
              </a:rPr>
              <a:t>     </a:t>
            </a:r>
            <a:r>
              <a:rPr lang="en-US" altLang="zh-CN" dirty="0" err="1" smtClean="0">
                <a:solidFill>
                  <a:srgbClr val="0070C0"/>
                </a:solidFill>
              </a:rPr>
              <a:t>rsh</a:t>
            </a:r>
            <a:r>
              <a:rPr dirty="0" err="1" smtClean="0">
                <a:solidFill>
                  <a:srgbClr val="0070C0"/>
                </a:solidFill>
              </a:rPr>
              <a:t>@ouc.edu.cn</a:t>
            </a:r>
            <a:endParaRPr dirty="0">
              <a:solidFill>
                <a:srgbClr val="0070C0"/>
              </a:solidFill>
            </a:endParaRPr>
          </a:p>
        </p:txBody>
      </p:sp>
      <p:pic>
        <p:nvPicPr>
          <p:cNvPr id="62" name="线条" descr="线条"/>
          <p:cNvPicPr>
            <a:picLocks/>
          </p:cNvPicPr>
          <p:nvPr/>
        </p:nvPicPr>
        <p:blipFill>
          <a:blip r:embed="rId4">
            <a:extLst/>
          </a:blip>
          <a:stretch>
            <a:fillRect/>
          </a:stretch>
        </p:blipFill>
        <p:spPr>
          <a:xfrm>
            <a:off x="0" y="93129"/>
            <a:ext cx="5670356" cy="1016001"/>
          </a:xfrm>
          <a:prstGeom prst="rect">
            <a:avLst/>
          </a:prstGeom>
        </p:spPr>
      </p:pic>
      <p:sp>
        <p:nvSpPr>
          <p:cNvPr id="64" name="标题文本"/>
          <p:cNvSpPr txBox="1">
            <a:spLocks noGrp="1"/>
          </p:cNvSpPr>
          <p:nvPr>
            <p:ph type="title"/>
          </p:nvPr>
        </p:nvSpPr>
        <p:spPr>
          <a:xfrm rot="21575834">
            <a:off x="767973" y="108673"/>
            <a:ext cx="4426315" cy="1097220"/>
          </a:xfrm>
          <a:prstGeom prst="rect">
            <a:avLst/>
          </a:prstGeom>
        </p:spPr>
        <p:txBody>
          <a:bodyPr/>
          <a:lstStyle>
            <a:lvl1pPr algn="l">
              <a:defRPr sz="4500">
                <a:latin typeface="华文楷体"/>
                <a:ea typeface="华文楷体"/>
                <a:cs typeface="华文楷体"/>
                <a:sym typeface="华文楷体"/>
              </a:defRPr>
            </a:lvl1pPr>
          </a:lstStyle>
          <a:p>
            <a:r>
              <a:rPr dirty="0" err="1"/>
              <a:t>标题文本</a:t>
            </a:r>
            <a:endParaRPr dirty="0"/>
          </a:p>
        </p:txBody>
      </p:sp>
      <p:sp>
        <p:nvSpPr>
          <p:cNvPr id="34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355" name="图像"/>
          <p:cNvSpPr>
            <a:spLocks noGrp="1"/>
          </p:cNvSpPr>
          <p:nvPr>
            <p:ph type="pic" idx="13"/>
          </p:nvPr>
        </p:nvSpPr>
        <p:spPr>
          <a:xfrm>
            <a:off x="4086225" y="2586566"/>
            <a:ext cx="9429750" cy="6286501"/>
          </a:xfrm>
          <a:prstGeom prst="rect">
            <a:avLst/>
          </a:prstGeom>
        </p:spPr>
        <p:txBody>
          <a:bodyPr lIns="91439" tIns="45719" rIns="91439" bIns="45719" anchor="t">
            <a:noAutofit/>
          </a:bodyPr>
          <a:lstStyle/>
          <a:p>
            <a:endParaRPr/>
          </a:p>
        </p:txBody>
      </p:sp>
      <p:sp>
        <p:nvSpPr>
          <p:cNvPr id="356" name="标题文本"/>
          <p:cNvSpPr txBox="1">
            <a:spLocks noGrp="1"/>
          </p:cNvSpPr>
          <p:nvPr>
            <p:ph type="title"/>
          </p:nvPr>
        </p:nvSpPr>
        <p:spPr>
          <a:prstGeom prst="rect">
            <a:avLst/>
          </a:prstGeom>
        </p:spPr>
        <p:txBody>
          <a:bodyPr/>
          <a:lstStyle/>
          <a:p>
            <a:r>
              <a:t>标题文本</a:t>
            </a:r>
          </a:p>
        </p:txBody>
      </p:sp>
      <p:sp>
        <p:nvSpPr>
          <p:cNvPr id="357" name="正文级别 1…"/>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正文级别 1</a:t>
            </a:r>
          </a:p>
          <a:p>
            <a:pPr lvl="1"/>
            <a:r>
              <a:t>正文级别 2</a:t>
            </a:r>
          </a:p>
          <a:p>
            <a:pPr lvl="2"/>
            <a:r>
              <a:t>正文级别 3</a:t>
            </a:r>
          </a:p>
          <a:p>
            <a:pPr lvl="3"/>
            <a:r>
              <a:t>正文级别 4</a:t>
            </a:r>
          </a:p>
          <a:p>
            <a:pPr lvl="4"/>
            <a:r>
              <a:t>正文级别 5</a:t>
            </a:r>
          </a:p>
        </p:txBody>
      </p:sp>
      <p:sp>
        <p:nvSpPr>
          <p:cNvPr id="358" name="幻灯片编号"/>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365" name="正文级别 1…"/>
          <p:cNvSpPr txBox="1">
            <a:spLocks noGrp="1"/>
          </p:cNvSpPr>
          <p:nvPr>
            <p:ph type="body" idx="1"/>
          </p:nvPr>
        </p:nvSpPr>
        <p:spPr>
          <a:xfrm>
            <a:off x="952500" y="1270000"/>
            <a:ext cx="11099800" cy="72136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6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373" name="图像"/>
          <p:cNvSpPr>
            <a:spLocks noGrp="1"/>
          </p:cNvSpPr>
          <p:nvPr>
            <p:ph type="pic" sz="quarter" idx="13"/>
          </p:nvPr>
        </p:nvSpPr>
        <p:spPr>
          <a:xfrm>
            <a:off x="6680200" y="5029200"/>
            <a:ext cx="6054748" cy="4038600"/>
          </a:xfrm>
          <a:prstGeom prst="rect">
            <a:avLst/>
          </a:prstGeom>
        </p:spPr>
        <p:txBody>
          <a:bodyPr lIns="91439" tIns="45719" rIns="91439" bIns="45719" anchor="t">
            <a:noAutofit/>
          </a:bodyPr>
          <a:lstStyle/>
          <a:p>
            <a:endParaRPr/>
          </a:p>
        </p:txBody>
      </p:sp>
      <p:sp>
        <p:nvSpPr>
          <p:cNvPr id="374" name="图像"/>
          <p:cNvSpPr>
            <a:spLocks noGrp="1"/>
          </p:cNvSpPr>
          <p:nvPr>
            <p:ph type="pic" sz="quarter" idx="14"/>
          </p:nvPr>
        </p:nvSpPr>
        <p:spPr>
          <a:xfrm>
            <a:off x="6502400" y="889000"/>
            <a:ext cx="5867400" cy="3911601"/>
          </a:xfrm>
          <a:prstGeom prst="rect">
            <a:avLst/>
          </a:prstGeom>
        </p:spPr>
        <p:txBody>
          <a:bodyPr lIns="91439" tIns="45719" rIns="91439" bIns="45719" anchor="t">
            <a:noAutofit/>
          </a:bodyPr>
          <a:lstStyle/>
          <a:p>
            <a:endParaRPr/>
          </a:p>
        </p:txBody>
      </p:sp>
      <p:sp>
        <p:nvSpPr>
          <p:cNvPr id="375" name="图像"/>
          <p:cNvSpPr>
            <a:spLocks noGrp="1"/>
          </p:cNvSpPr>
          <p:nvPr>
            <p:ph type="pic" idx="15"/>
          </p:nvPr>
        </p:nvSpPr>
        <p:spPr>
          <a:xfrm>
            <a:off x="-2374900" y="889000"/>
            <a:ext cx="11982450" cy="7988300"/>
          </a:xfrm>
          <a:prstGeom prst="rect">
            <a:avLst/>
          </a:prstGeom>
        </p:spPr>
        <p:txBody>
          <a:bodyPr lIns="91439" tIns="45719" rIns="91439" bIns="45719" anchor="t">
            <a:noAutofit/>
          </a:bodyPr>
          <a:lstStyle/>
          <a:p>
            <a:endParaRPr/>
          </a:p>
        </p:txBody>
      </p:sp>
      <p:sp>
        <p:nvSpPr>
          <p:cNvPr id="37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iming>
    <p:tnLst>
      <p:par>
        <p:cTn id="1" dur="indefinite" restart="never" nodeType="tmRoot"/>
      </p:par>
    </p:tnLst>
  </p:timing>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3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3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3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3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3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3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3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3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3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 Id="rId5" Type="http://schemas.openxmlformats.org/officeDocument/2006/relationships/image" Target="../media/image50.png"/><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 Id="rId5" Type="http://schemas.openxmlformats.org/officeDocument/2006/relationships/image" Target="../media/image57.png"/><Relationship Id="rId4" Type="http://schemas.openxmlformats.org/officeDocument/2006/relationships/image" Target="../media/image56.png"/></Relationships>
</file>

<file path=ppt/slides/_rels/slide2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6.xml"/><Relationship Id="rId4" Type="http://schemas.openxmlformats.org/officeDocument/2006/relationships/image" Target="../media/image68.png"/></Relationships>
</file>

<file path=ppt/slides/_rels/slide3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6.xml"/><Relationship Id="rId4" Type="http://schemas.openxmlformats.org/officeDocument/2006/relationships/image" Target="../media/image74.png"/></Relationships>
</file>

<file path=ppt/slides/_rels/slide3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ti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if"/><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8.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检测技术与仪器"/>
          <p:cNvSpPr txBox="1">
            <a:spLocks noGrp="1"/>
          </p:cNvSpPr>
          <p:nvPr>
            <p:ph type="ctrTitle"/>
          </p:nvPr>
        </p:nvSpPr>
        <p:spPr>
          <a:xfrm>
            <a:off x="1270000" y="6959600"/>
            <a:ext cx="10464800" cy="1422400"/>
          </a:xfrm>
          <a:prstGeom prst="rect">
            <a:avLst/>
          </a:prstGeom>
        </p:spPr>
        <p:txBody>
          <a:bodyPr/>
          <a:lstStyle>
            <a:lvl1pPr defTabSz="543305">
              <a:defRPr sz="7440"/>
            </a:lvl1pPr>
          </a:lstStyle>
          <a:p>
            <a:r>
              <a:t>检测技术与仪器</a:t>
            </a:r>
          </a:p>
        </p:txBody>
      </p:sp>
      <p:sp>
        <p:nvSpPr>
          <p:cNvPr id="410" name="传感器技术基础"/>
          <p:cNvSpPr txBox="1">
            <a:spLocks noGrp="1"/>
          </p:cNvSpPr>
          <p:nvPr>
            <p:ph type="subTitle" sz="quarter" idx="1"/>
          </p:nvPr>
        </p:nvSpPr>
        <p:spPr>
          <a:xfrm>
            <a:off x="1215231" y="8547099"/>
            <a:ext cx="10464800" cy="1130301"/>
          </a:xfrm>
          <a:prstGeom prst="rect">
            <a:avLst/>
          </a:prstGeom>
        </p:spPr>
        <p:txBody>
          <a:bodyPr/>
          <a:lstStyle>
            <a:lvl1pPr>
              <a:defRPr sz="3300"/>
            </a:lvl1pPr>
          </a:lstStyle>
          <a:p>
            <a:r>
              <a:rPr dirty="0" err="1"/>
              <a:t>传感器技术基础</a:t>
            </a:r>
            <a:endParaRPr dirty="0"/>
          </a:p>
        </p:txBody>
      </p:sp>
      <p:pic>
        <p:nvPicPr>
          <p:cNvPr id="411" name="timg-4.jpeg" descr="timg-4.jpeg"/>
          <p:cNvPicPr>
            <a:picLocks noChangeAspect="1"/>
          </p:cNvPicPr>
          <p:nvPr/>
        </p:nvPicPr>
        <p:blipFill>
          <a:blip r:embed="rId2">
            <a:extLst/>
          </a:blip>
          <a:srcRect r="1361" b="3698"/>
          <a:stretch>
            <a:fillRect/>
          </a:stretch>
        </p:blipFill>
        <p:spPr>
          <a:xfrm>
            <a:off x="1215231" y="375840"/>
            <a:ext cx="10574274" cy="6512591"/>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粗大误差检验"/>
          <p:cNvSpPr txBox="1"/>
          <p:nvPr/>
        </p:nvSpPr>
        <p:spPr>
          <a:xfrm>
            <a:off x="491693" y="1385043"/>
            <a:ext cx="2247901"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800">
                <a:solidFill>
                  <a:schemeClr val="accent5">
                    <a:hueOff val="-82419"/>
                    <a:satOff val="-9513"/>
                    <a:lumOff val="-16343"/>
                  </a:schemeClr>
                </a:solidFill>
              </a:defRPr>
            </a:lvl1pPr>
          </a:lstStyle>
          <a:p>
            <a:r>
              <a:rPr dirty="0" err="1"/>
              <a:t>粗大误差检验</a:t>
            </a:r>
            <a:endParaRPr dirty="0"/>
          </a:p>
        </p:txBody>
      </p:sp>
      <p:sp>
        <p:nvSpPr>
          <p:cNvPr id="476" name="1）简单检验方法"/>
          <p:cNvSpPr txBox="1"/>
          <p:nvPr/>
        </p:nvSpPr>
        <p:spPr>
          <a:xfrm>
            <a:off x="461164" y="2274441"/>
            <a:ext cx="2801215"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800">
                <a:solidFill>
                  <a:schemeClr val="accent5">
                    <a:hueOff val="-82419"/>
                    <a:satOff val="-9513"/>
                    <a:lumOff val="-16343"/>
                  </a:schemeClr>
                </a:solidFill>
              </a:defRPr>
            </a:lvl1pPr>
          </a:lstStyle>
          <a:p>
            <a:r>
              <a:t>1）简单检验方法</a:t>
            </a:r>
          </a:p>
        </p:txBody>
      </p:sp>
      <p:grpSp>
        <p:nvGrpSpPr>
          <p:cNvPr id="481" name="成组"/>
          <p:cNvGrpSpPr/>
          <p:nvPr/>
        </p:nvGrpSpPr>
        <p:grpSpPr>
          <a:xfrm>
            <a:off x="565150" y="3131540"/>
            <a:ext cx="11069559" cy="635001"/>
            <a:chOff x="0" y="0"/>
            <a:chExt cx="11069558" cy="635000"/>
          </a:xfrm>
        </p:grpSpPr>
        <p:sp>
          <p:nvSpPr>
            <p:cNvPr id="477" name="先将可疑值除外，用其余数据的平均值"/>
            <p:cNvSpPr txBox="1"/>
            <p:nvPr/>
          </p:nvSpPr>
          <p:spPr>
            <a:xfrm>
              <a:off x="0" y="0"/>
              <a:ext cx="6159501" cy="609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2800"/>
              </a:lvl1pPr>
            </a:lstStyle>
            <a:p>
              <a:r>
                <a:t>先将可疑值除外，用其余数据的平均值</a:t>
              </a:r>
            </a:p>
          </p:txBody>
        </p:sp>
        <p:pic>
          <p:nvPicPr>
            <p:cNvPr id="478" name="图像" descr="图像"/>
            <p:cNvPicPr>
              <a:picLocks noChangeAspect="1"/>
            </p:cNvPicPr>
            <p:nvPr/>
          </p:nvPicPr>
          <p:blipFill>
            <a:blip r:embed="rId2">
              <a:extLst/>
            </a:blip>
            <a:stretch>
              <a:fillRect/>
            </a:stretch>
          </p:blipFill>
          <p:spPr>
            <a:xfrm>
              <a:off x="6188819" y="107949"/>
              <a:ext cx="330201" cy="393701"/>
            </a:xfrm>
            <a:prstGeom prst="rect">
              <a:avLst/>
            </a:prstGeom>
            <a:ln w="12700" cap="flat">
              <a:noFill/>
              <a:miter lim="400000"/>
            </a:ln>
            <a:effectLst/>
          </p:spPr>
        </p:pic>
        <p:sp>
          <p:nvSpPr>
            <p:cNvPr id="479" name="及平均残差"/>
            <p:cNvSpPr txBox="1"/>
            <p:nvPr/>
          </p:nvSpPr>
          <p:spPr>
            <a:xfrm>
              <a:off x="6531074" y="25400"/>
              <a:ext cx="1892301" cy="609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2800"/>
              </a:lvl1pPr>
            </a:lstStyle>
            <a:p>
              <a:r>
                <a:rPr dirty="0" err="1"/>
                <a:t>及平均残差</a:t>
              </a:r>
              <a:endParaRPr dirty="0"/>
            </a:p>
          </p:txBody>
        </p:sp>
        <p:pic>
          <p:nvPicPr>
            <p:cNvPr id="480" name="图像" descr="图像"/>
            <p:cNvPicPr>
              <a:picLocks noChangeAspect="1"/>
            </p:cNvPicPr>
            <p:nvPr/>
          </p:nvPicPr>
          <p:blipFill>
            <a:blip r:embed="rId3">
              <a:extLst/>
            </a:blip>
            <a:stretch>
              <a:fillRect/>
            </a:stretch>
          </p:blipFill>
          <p:spPr>
            <a:xfrm>
              <a:off x="8511629" y="25399"/>
              <a:ext cx="2557930" cy="609601"/>
            </a:xfrm>
            <a:prstGeom prst="rect">
              <a:avLst/>
            </a:prstGeom>
            <a:ln w="12700" cap="flat">
              <a:noFill/>
              <a:miter lim="400000"/>
            </a:ln>
            <a:effectLst/>
          </p:spPr>
        </p:pic>
      </p:grpSp>
      <p:grpSp>
        <p:nvGrpSpPr>
          <p:cNvPr id="486" name="成组"/>
          <p:cNvGrpSpPr/>
          <p:nvPr/>
        </p:nvGrpSpPr>
        <p:grpSpPr>
          <a:xfrm>
            <a:off x="565150" y="4055922"/>
            <a:ext cx="9122522" cy="647649"/>
            <a:chOff x="0" y="0"/>
            <a:chExt cx="9122521" cy="647647"/>
          </a:xfrm>
        </p:grpSpPr>
        <p:sp>
          <p:nvSpPr>
            <p:cNvPr id="482" name="计算可疑值与"/>
            <p:cNvSpPr txBox="1"/>
            <p:nvPr/>
          </p:nvSpPr>
          <p:spPr>
            <a:xfrm>
              <a:off x="0" y="0"/>
              <a:ext cx="2247901" cy="609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2800"/>
              </a:lvl1pPr>
            </a:lstStyle>
            <a:p>
              <a:r>
                <a:rPr dirty="0" err="1"/>
                <a:t>计算可疑值与</a:t>
              </a:r>
              <a:endParaRPr dirty="0"/>
            </a:p>
          </p:txBody>
        </p:sp>
        <p:pic>
          <p:nvPicPr>
            <p:cNvPr id="483" name="图像" descr="图像"/>
            <p:cNvPicPr>
              <a:picLocks noChangeAspect="1"/>
            </p:cNvPicPr>
            <p:nvPr/>
          </p:nvPicPr>
          <p:blipFill>
            <a:blip r:embed="rId2">
              <a:extLst/>
            </a:blip>
            <a:stretch>
              <a:fillRect/>
            </a:stretch>
          </p:blipFill>
          <p:spPr>
            <a:xfrm>
              <a:off x="2255987" y="78215"/>
              <a:ext cx="330201" cy="393701"/>
            </a:xfrm>
            <a:prstGeom prst="rect">
              <a:avLst/>
            </a:prstGeom>
            <a:ln w="12700" cap="flat">
              <a:noFill/>
              <a:miter lim="400000"/>
            </a:ln>
            <a:effectLst/>
          </p:spPr>
        </p:pic>
        <p:sp>
          <p:nvSpPr>
            <p:cNvPr id="484" name="的残差e，如果|e|&gt; 4μ"/>
            <p:cNvSpPr txBox="1"/>
            <p:nvPr/>
          </p:nvSpPr>
          <p:spPr>
            <a:xfrm>
              <a:off x="2784840" y="25347"/>
              <a:ext cx="3535529" cy="609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2800"/>
              </a:lvl1pPr>
            </a:lstStyle>
            <a:p>
              <a:r>
                <a:rPr dirty="0" err="1"/>
                <a:t>的残差e，如果|e</a:t>
              </a:r>
              <a:r>
                <a:rPr dirty="0"/>
                <a:t>|&gt; </a:t>
              </a:r>
              <a:r>
                <a:rPr dirty="0" err="1"/>
                <a:t>4μ</a:t>
              </a:r>
              <a:endParaRPr dirty="0"/>
            </a:p>
          </p:txBody>
        </p:sp>
        <p:sp>
          <p:nvSpPr>
            <p:cNvPr id="485" name="，则剔除该值。"/>
            <p:cNvSpPr txBox="1"/>
            <p:nvPr/>
          </p:nvSpPr>
          <p:spPr>
            <a:xfrm>
              <a:off x="6519020" y="38046"/>
              <a:ext cx="2603501" cy="609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2800"/>
              </a:lvl1pPr>
            </a:lstStyle>
            <a:p>
              <a:r>
                <a:rPr dirty="0"/>
                <a:t>，</a:t>
              </a:r>
              <a:r>
                <a:rPr dirty="0" err="1"/>
                <a:t>则剔除该值</a:t>
              </a:r>
              <a:r>
                <a:rPr dirty="0"/>
                <a:t>。</a:t>
              </a:r>
            </a:p>
          </p:txBody>
        </p:sp>
      </p:grpSp>
      <p:sp>
        <p:nvSpPr>
          <p:cNvPr id="487" name="2）格罗布斯（Grubbs）检验方法"/>
          <p:cNvSpPr txBox="1"/>
          <p:nvPr/>
        </p:nvSpPr>
        <p:spPr>
          <a:xfrm>
            <a:off x="491693" y="4963380"/>
            <a:ext cx="5468214"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800">
                <a:solidFill>
                  <a:schemeClr val="accent5">
                    <a:hueOff val="-82419"/>
                    <a:satOff val="-9513"/>
                    <a:lumOff val="-16343"/>
                  </a:schemeClr>
                </a:solidFill>
              </a:defRPr>
            </a:lvl1pPr>
          </a:lstStyle>
          <a:p>
            <a:r>
              <a:rPr dirty="0" err="1"/>
              <a:t>2）格罗布斯（Grubbs）检验方法</a:t>
            </a:r>
            <a:endParaRPr dirty="0"/>
          </a:p>
        </p:txBody>
      </p:sp>
      <p:grpSp>
        <p:nvGrpSpPr>
          <p:cNvPr id="492" name="成组"/>
          <p:cNvGrpSpPr/>
          <p:nvPr/>
        </p:nvGrpSpPr>
        <p:grpSpPr>
          <a:xfrm>
            <a:off x="565150" y="5215779"/>
            <a:ext cx="11952586" cy="1371601"/>
            <a:chOff x="0" y="0"/>
            <a:chExt cx="11952585" cy="1371600"/>
          </a:xfrm>
        </p:grpSpPr>
        <p:sp>
          <p:nvSpPr>
            <p:cNvPr id="488" name="先算出包括可疑值在内的这组数据的平均值"/>
            <p:cNvSpPr txBox="1"/>
            <p:nvPr/>
          </p:nvSpPr>
          <p:spPr>
            <a:xfrm>
              <a:off x="0" y="424824"/>
              <a:ext cx="6870701" cy="609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2800"/>
              </a:lvl1pPr>
            </a:lstStyle>
            <a:p>
              <a:r>
                <a:t>先算出包括可疑值在内的这组数据的平均值</a:t>
              </a:r>
            </a:p>
          </p:txBody>
        </p:sp>
        <p:pic>
          <p:nvPicPr>
            <p:cNvPr id="489" name="图像" descr="图像"/>
            <p:cNvPicPr>
              <a:picLocks noChangeAspect="1"/>
            </p:cNvPicPr>
            <p:nvPr/>
          </p:nvPicPr>
          <p:blipFill>
            <a:blip r:embed="rId2">
              <a:extLst/>
            </a:blip>
            <a:stretch>
              <a:fillRect/>
            </a:stretch>
          </p:blipFill>
          <p:spPr>
            <a:xfrm>
              <a:off x="6937474" y="488950"/>
              <a:ext cx="330201" cy="393700"/>
            </a:xfrm>
            <a:prstGeom prst="rect">
              <a:avLst/>
            </a:prstGeom>
            <a:ln w="12700" cap="flat">
              <a:noFill/>
              <a:miter lim="400000"/>
            </a:ln>
            <a:effectLst/>
          </p:spPr>
        </p:pic>
        <p:sp>
          <p:nvSpPr>
            <p:cNvPr id="490" name="及其标准残差"/>
            <p:cNvSpPr txBox="1"/>
            <p:nvPr/>
          </p:nvSpPr>
          <p:spPr>
            <a:xfrm>
              <a:off x="7267674" y="406400"/>
              <a:ext cx="2247901" cy="609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2800"/>
              </a:lvl1pPr>
            </a:lstStyle>
            <a:p>
              <a:r>
                <a:t>及其标准残差</a:t>
              </a:r>
            </a:p>
          </p:txBody>
        </p:sp>
        <p:pic>
          <p:nvPicPr>
            <p:cNvPr id="491" name="图像" descr="图像"/>
            <p:cNvPicPr>
              <a:picLocks noChangeAspect="1"/>
            </p:cNvPicPr>
            <p:nvPr/>
          </p:nvPicPr>
          <p:blipFill>
            <a:blip r:embed="rId4">
              <a:extLst/>
            </a:blip>
            <a:stretch>
              <a:fillRect/>
            </a:stretch>
          </p:blipFill>
          <p:spPr>
            <a:xfrm>
              <a:off x="9501485" y="0"/>
              <a:ext cx="2451101" cy="1371600"/>
            </a:xfrm>
            <a:prstGeom prst="rect">
              <a:avLst/>
            </a:prstGeom>
            <a:ln w="12700" cap="flat">
              <a:noFill/>
              <a:miter lim="400000"/>
            </a:ln>
            <a:effectLst/>
          </p:spPr>
        </p:pic>
      </p:grpSp>
      <p:grpSp>
        <p:nvGrpSpPr>
          <p:cNvPr id="495" name="成组"/>
          <p:cNvGrpSpPr/>
          <p:nvPr/>
        </p:nvGrpSpPr>
        <p:grpSpPr>
          <a:xfrm>
            <a:off x="565150" y="6509794"/>
            <a:ext cx="7218370" cy="609601"/>
            <a:chOff x="0" y="0"/>
            <a:chExt cx="7218369" cy="609600"/>
          </a:xfrm>
        </p:grpSpPr>
        <p:pic>
          <p:nvPicPr>
            <p:cNvPr id="493" name="图像" descr="图像"/>
            <p:cNvPicPr>
              <a:picLocks noChangeAspect="1"/>
            </p:cNvPicPr>
            <p:nvPr/>
          </p:nvPicPr>
          <p:blipFill>
            <a:blip r:embed="rId5">
              <a:extLst/>
            </a:blip>
            <a:stretch>
              <a:fillRect/>
            </a:stretch>
          </p:blipFill>
          <p:spPr>
            <a:xfrm>
              <a:off x="4843469" y="69849"/>
              <a:ext cx="2374901" cy="469901"/>
            </a:xfrm>
            <a:prstGeom prst="rect">
              <a:avLst/>
            </a:prstGeom>
            <a:ln w="12700" cap="flat">
              <a:noFill/>
              <a:miter lim="400000"/>
            </a:ln>
            <a:effectLst/>
          </p:spPr>
        </p:pic>
        <p:sp>
          <p:nvSpPr>
            <p:cNvPr id="494" name="算出可疑值的残差e与δ的比值"/>
            <p:cNvSpPr txBox="1"/>
            <p:nvPr/>
          </p:nvSpPr>
          <p:spPr>
            <a:xfrm>
              <a:off x="0" y="0"/>
              <a:ext cx="4796130" cy="609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2800"/>
              </a:lvl1pPr>
            </a:lstStyle>
            <a:p>
              <a:r>
                <a:t>算出可疑值的残差e与δ的比值</a:t>
              </a:r>
            </a:p>
          </p:txBody>
        </p:sp>
      </p:grpSp>
      <p:sp>
        <p:nvSpPr>
          <p:cNvPr id="496" name="p16"/>
          <p:cNvSpPr txBox="1"/>
          <p:nvPr/>
        </p:nvSpPr>
        <p:spPr>
          <a:xfrm>
            <a:off x="10691164" y="8049870"/>
            <a:ext cx="639472"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p16</a:t>
            </a:r>
          </a:p>
        </p:txBody>
      </p:sp>
      <p:sp>
        <p:nvSpPr>
          <p:cNvPr id="497" name="误差分析"/>
          <p:cNvSpPr>
            <a:spLocks noGrp="1"/>
          </p:cNvSpPr>
          <p:nvPr>
            <p:ph type="title"/>
          </p:nvPr>
        </p:nvSpPr>
        <p:spPr>
          <a:prstGeom prst="rect">
            <a:avLst/>
          </a:prstGeom>
        </p:spPr>
        <p:txBody>
          <a:bodyPr/>
          <a:lstStyle/>
          <a:p>
            <a:r>
              <a:t>误差分析</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传感器的一般数学模型"/>
          <p:cNvSpPr>
            <a:spLocks noGrp="1"/>
          </p:cNvSpPr>
          <p:nvPr>
            <p:ph type="title"/>
          </p:nvPr>
        </p:nvSpPr>
        <p:spPr>
          <a:xfrm>
            <a:off x="617517" y="182781"/>
            <a:ext cx="4443999" cy="1097220"/>
          </a:xfrm>
          <a:prstGeom prst="rect">
            <a:avLst/>
          </a:prstGeom>
        </p:spPr>
        <p:txBody>
          <a:bodyPr/>
          <a:lstStyle>
            <a:lvl1pPr defTabSz="438150">
              <a:defRPr sz="3375"/>
            </a:lvl1pPr>
          </a:lstStyle>
          <a:p>
            <a:r>
              <a:rPr dirty="0" err="1"/>
              <a:t>传感器的一般数学模型</a:t>
            </a:r>
            <a:endParaRPr dirty="0"/>
          </a:p>
        </p:txBody>
      </p:sp>
      <p:sp>
        <p:nvSpPr>
          <p:cNvPr id="500" name="传感器：能感受被测量并按照一定的规律转换成可用输出信号的器件或装置。…"/>
          <p:cNvSpPr txBox="1"/>
          <p:nvPr/>
        </p:nvSpPr>
        <p:spPr>
          <a:xfrm>
            <a:off x="1521643" y="3239770"/>
            <a:ext cx="10469514" cy="21564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just" defTabSz="914400">
              <a:lnSpc>
                <a:spcPct val="150000"/>
              </a:lnSpc>
              <a:spcBef>
                <a:spcPts val="2400"/>
              </a:spcBef>
              <a:buClr>
                <a:srgbClr val="3333CC"/>
              </a:buClr>
              <a:buFont typeface="Wingdings"/>
              <a:defRPr sz="3000">
                <a:latin typeface="微软雅黑"/>
                <a:ea typeface="微软雅黑"/>
                <a:cs typeface="微软雅黑"/>
                <a:sym typeface="微软雅黑"/>
              </a:defRPr>
            </a:pPr>
            <a:r>
              <a:t>传感器：能</a:t>
            </a:r>
            <a:r>
              <a:rPr>
                <a:solidFill>
                  <a:srgbClr val="CC0099"/>
                </a:solidFill>
              </a:rPr>
              <a:t>感受被测量</a:t>
            </a:r>
            <a:r>
              <a:t>并按照一定的规律</a:t>
            </a:r>
            <a:r>
              <a:rPr>
                <a:solidFill>
                  <a:srgbClr val="FF0000"/>
                </a:solidFill>
              </a:rPr>
              <a:t>转换</a:t>
            </a:r>
            <a:r>
              <a:t>成</a:t>
            </a:r>
            <a:r>
              <a:rPr>
                <a:solidFill>
                  <a:srgbClr val="CC0099"/>
                </a:solidFill>
              </a:rPr>
              <a:t>可用输出信号</a:t>
            </a:r>
            <a:r>
              <a:t>的</a:t>
            </a:r>
            <a:r>
              <a:rPr>
                <a:solidFill>
                  <a:srgbClr val="0000FF"/>
                </a:solidFill>
              </a:rPr>
              <a:t>器件或装置</a:t>
            </a:r>
            <a:r>
              <a:t>。</a:t>
            </a:r>
            <a:endParaRPr sz="1800"/>
          </a:p>
          <a:p>
            <a:pPr algn="r" defTabSz="914400">
              <a:lnSpc>
                <a:spcPct val="150000"/>
              </a:lnSpc>
              <a:spcBef>
                <a:spcPts val="1000"/>
              </a:spcBef>
              <a:buClr>
                <a:srgbClr val="3333CC"/>
              </a:buClr>
              <a:buFont typeface="Wingdings"/>
              <a:defRPr sz="1800" b="0">
                <a:latin typeface="微软雅黑"/>
                <a:ea typeface="微软雅黑"/>
                <a:cs typeface="微软雅黑"/>
                <a:sym typeface="微软雅黑"/>
              </a:defRPr>
            </a:pPr>
            <a:r>
              <a:t>——国标GB/T 7665-2005 传感器通用术语</a:t>
            </a: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一般数学模型"/>
          <p:cNvSpPr>
            <a:spLocks noGrp="1"/>
          </p:cNvSpPr>
          <p:nvPr>
            <p:ph type="title"/>
          </p:nvPr>
        </p:nvSpPr>
        <p:spPr>
          <a:prstGeom prst="rect">
            <a:avLst/>
          </a:prstGeom>
        </p:spPr>
        <p:txBody>
          <a:bodyPr/>
          <a:lstStyle/>
          <a:p>
            <a:r>
              <a:t>一般数学模型</a:t>
            </a:r>
          </a:p>
        </p:txBody>
      </p:sp>
      <p:sp>
        <p:nvSpPr>
          <p:cNvPr id="503" name="在一般情况下，传感器的输入-输出特性是非线性的，用多项式表示为："/>
          <p:cNvSpPr txBox="1"/>
          <p:nvPr/>
        </p:nvSpPr>
        <p:spPr>
          <a:xfrm>
            <a:off x="715635" y="3565189"/>
            <a:ext cx="9664602"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just" defTabSz="457200">
              <a:defRPr b="0">
                <a:latin typeface="Helvetica"/>
                <a:ea typeface="Helvetica"/>
                <a:cs typeface="Helvetica"/>
                <a:sym typeface="Helvetica"/>
              </a:defRPr>
            </a:pPr>
            <a:r>
              <a:t>在一般情况下，传感器的输入</a:t>
            </a:r>
            <a:r>
              <a:rPr>
                <a:latin typeface="Times New Roman"/>
                <a:ea typeface="Times New Roman"/>
                <a:cs typeface="Times New Roman"/>
                <a:sym typeface="Times New Roman"/>
              </a:rPr>
              <a:t>-</a:t>
            </a:r>
            <a:r>
              <a:t>输出特性是非线性的，用多项式表示为：</a:t>
            </a:r>
          </a:p>
        </p:txBody>
      </p:sp>
      <p:pic>
        <p:nvPicPr>
          <p:cNvPr id="504" name="图像" descr="图像"/>
          <p:cNvPicPr>
            <a:picLocks noChangeAspect="1"/>
          </p:cNvPicPr>
          <p:nvPr/>
        </p:nvPicPr>
        <p:blipFill>
          <a:blip r:embed="rId2">
            <a:extLst/>
          </a:blip>
          <a:stretch>
            <a:fillRect/>
          </a:stretch>
        </p:blipFill>
        <p:spPr>
          <a:xfrm>
            <a:off x="3773557" y="4208752"/>
            <a:ext cx="3886201" cy="508001"/>
          </a:xfrm>
          <a:prstGeom prst="rect">
            <a:avLst/>
          </a:prstGeom>
          <a:ln w="12700">
            <a:miter lim="400000"/>
          </a:ln>
        </p:spPr>
      </p:pic>
      <p:sp>
        <p:nvSpPr>
          <p:cNvPr id="505" name="其中，y是输出量，x为输入物理量，a0为零位输出，a1为传感器线性灵敏度，a2…..an待定。"/>
          <p:cNvSpPr txBox="1"/>
          <p:nvPr/>
        </p:nvSpPr>
        <p:spPr>
          <a:xfrm>
            <a:off x="715635" y="4839615"/>
            <a:ext cx="964644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b="0">
                <a:latin typeface="Helvetica"/>
                <a:ea typeface="Helvetica"/>
                <a:cs typeface="Helvetica"/>
                <a:sym typeface="Helvetica"/>
              </a:defRPr>
            </a:pPr>
            <a:r>
              <a:t>其中，y是输出量，x为输入物理量，a</a:t>
            </a:r>
            <a:r>
              <a:rPr baseline="-5999"/>
              <a:t>0</a:t>
            </a:r>
            <a:r>
              <a:t>为零位输出，a</a:t>
            </a:r>
            <a:r>
              <a:rPr baseline="-5999"/>
              <a:t>1</a:t>
            </a:r>
            <a:r>
              <a:t>为传感器线性灵敏度，a</a:t>
            </a:r>
            <a:r>
              <a:rPr baseline="-5999"/>
              <a:t>2</a:t>
            </a:r>
            <a:r>
              <a:t>…..a</a:t>
            </a:r>
            <a:r>
              <a:rPr baseline="-5999"/>
              <a:t>n</a:t>
            </a:r>
            <a:r>
              <a:t>待定。</a:t>
            </a:r>
          </a:p>
        </p:txBody>
      </p:sp>
      <p:sp>
        <p:nvSpPr>
          <p:cNvPr id="506" name="在具体研究时，可不考虑零位输出，即a0=0。"/>
          <p:cNvSpPr txBox="1"/>
          <p:nvPr/>
        </p:nvSpPr>
        <p:spPr>
          <a:xfrm>
            <a:off x="715635" y="5961091"/>
            <a:ext cx="6230740"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just" defTabSz="457200">
              <a:defRPr b="0">
                <a:latin typeface="Helvetica"/>
                <a:ea typeface="Helvetica"/>
                <a:cs typeface="Helvetica"/>
                <a:sym typeface="Helvetica"/>
              </a:defRPr>
            </a:pPr>
            <a:r>
              <a:t>在具体研究时，可不考虑零位输出，即a</a:t>
            </a:r>
            <a:r>
              <a:rPr baseline="-5999"/>
              <a:t>0</a:t>
            </a:r>
            <a:r>
              <a:t>=0。</a:t>
            </a:r>
          </a:p>
        </p:txBody>
      </p:sp>
      <p:grpSp>
        <p:nvGrpSpPr>
          <p:cNvPr id="509" name="静态模型"/>
          <p:cNvGrpSpPr/>
          <p:nvPr/>
        </p:nvGrpSpPr>
        <p:grpSpPr>
          <a:xfrm>
            <a:off x="5450992" y="1087947"/>
            <a:ext cx="1841501" cy="838201"/>
            <a:chOff x="0" y="0"/>
            <a:chExt cx="1841500" cy="838200"/>
          </a:xfrm>
        </p:grpSpPr>
        <p:sp>
          <p:nvSpPr>
            <p:cNvPr id="508" name="静态模型"/>
            <p:cNvSpPr txBox="1"/>
            <p:nvPr/>
          </p:nvSpPr>
          <p:spPr>
            <a:xfrm>
              <a:off x="50800" y="50800"/>
              <a:ext cx="1739900" cy="736600"/>
            </a:xfrm>
            <a:prstGeom prst="rect">
              <a:avLst/>
            </a:prstGeom>
            <a:no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000"/>
              </a:lvl1pPr>
            </a:lstStyle>
            <a:p>
              <a:r>
                <a:t>静态模型</a:t>
              </a:r>
            </a:p>
          </p:txBody>
        </p:sp>
        <p:pic>
          <p:nvPicPr>
            <p:cNvPr id="507" name="静态模型 静态模型" descr="静态模型 静态模型"/>
            <p:cNvPicPr>
              <a:picLocks/>
            </p:cNvPicPr>
            <p:nvPr/>
          </p:nvPicPr>
          <p:blipFill>
            <a:blip r:embed="rId3">
              <a:extLst/>
            </a:blip>
            <a:stretch>
              <a:fillRect/>
            </a:stretch>
          </p:blipFill>
          <p:spPr>
            <a:xfrm>
              <a:off x="0" y="0"/>
              <a:ext cx="1841500" cy="838200"/>
            </a:xfrm>
            <a:prstGeom prst="rect">
              <a:avLst/>
            </a:prstGeom>
            <a:effectLst/>
          </p:spPr>
        </p:pic>
      </p:grpSp>
      <p:sp>
        <p:nvSpPr>
          <p:cNvPr id="510" name="（1）理想的线性特性"/>
          <p:cNvSpPr txBox="1"/>
          <p:nvPr/>
        </p:nvSpPr>
        <p:spPr>
          <a:xfrm>
            <a:off x="1126539" y="6604845"/>
            <a:ext cx="3269743" cy="57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just" defTabSz="457200">
              <a:defRPr sz="2600">
                <a:solidFill>
                  <a:srgbClr val="D82DA9"/>
                </a:solidFill>
                <a:latin typeface="Helvetica"/>
                <a:ea typeface="Helvetica"/>
                <a:cs typeface="Helvetica"/>
                <a:sym typeface="Helvetica"/>
              </a:defRPr>
            </a:lvl1pPr>
          </a:lstStyle>
          <a:p>
            <a:r>
              <a:t>（1）理想的线性特性</a:t>
            </a:r>
          </a:p>
        </p:txBody>
      </p:sp>
      <p:sp>
        <p:nvSpPr>
          <p:cNvPr id="511" name="在这种情况下"/>
          <p:cNvSpPr txBox="1"/>
          <p:nvPr/>
        </p:nvSpPr>
        <p:spPr>
          <a:xfrm>
            <a:off x="2024097" y="7395505"/>
            <a:ext cx="1943101"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just" defTabSz="457200">
              <a:defRPr b="0">
                <a:latin typeface="Helvetica"/>
                <a:ea typeface="Helvetica"/>
                <a:cs typeface="Helvetica"/>
                <a:sym typeface="Helvetica"/>
              </a:defRPr>
            </a:lvl1pPr>
          </a:lstStyle>
          <a:p>
            <a:r>
              <a:t>在这种情况下</a:t>
            </a:r>
          </a:p>
        </p:txBody>
      </p:sp>
      <p:pic>
        <p:nvPicPr>
          <p:cNvPr id="512" name="图像" descr="图像"/>
          <p:cNvPicPr>
            <a:picLocks noChangeAspect="1"/>
          </p:cNvPicPr>
          <p:nvPr/>
        </p:nvPicPr>
        <p:blipFill>
          <a:blip r:embed="rId4">
            <a:extLst/>
          </a:blip>
          <a:stretch>
            <a:fillRect/>
          </a:stretch>
        </p:blipFill>
        <p:spPr>
          <a:xfrm>
            <a:off x="4020274" y="7414555"/>
            <a:ext cx="3263901" cy="482601"/>
          </a:xfrm>
          <a:prstGeom prst="rect">
            <a:avLst/>
          </a:prstGeom>
          <a:ln w="12700">
            <a:miter lim="400000"/>
          </a:ln>
        </p:spPr>
      </p:pic>
      <p:sp>
        <p:nvSpPr>
          <p:cNvPr id="513" name="则有："/>
          <p:cNvSpPr txBox="1"/>
          <p:nvPr/>
        </p:nvSpPr>
        <p:spPr>
          <a:xfrm>
            <a:off x="2125697" y="8318775"/>
            <a:ext cx="1028701"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just" defTabSz="457200">
              <a:defRPr b="0">
                <a:latin typeface="Helvetica"/>
                <a:ea typeface="Helvetica"/>
                <a:cs typeface="Helvetica"/>
                <a:sym typeface="Helvetica"/>
              </a:defRPr>
            </a:lvl1pPr>
          </a:lstStyle>
          <a:p>
            <a:r>
              <a:t>则有：</a:t>
            </a:r>
          </a:p>
        </p:txBody>
      </p:sp>
      <p:pic>
        <p:nvPicPr>
          <p:cNvPr id="514" name="图像" descr="图像"/>
          <p:cNvPicPr>
            <a:picLocks noChangeAspect="1"/>
          </p:cNvPicPr>
          <p:nvPr/>
        </p:nvPicPr>
        <p:blipFill>
          <a:blip r:embed="rId5">
            <a:extLst/>
          </a:blip>
          <a:stretch>
            <a:fillRect/>
          </a:stretch>
        </p:blipFill>
        <p:spPr>
          <a:xfrm>
            <a:off x="3193666" y="8021637"/>
            <a:ext cx="1675996" cy="786270"/>
          </a:xfrm>
          <a:prstGeom prst="rect">
            <a:avLst/>
          </a:prstGeom>
          <a:ln w="12700">
            <a:miter lim="400000"/>
          </a:ln>
        </p:spPr>
      </p:pic>
      <p:pic>
        <p:nvPicPr>
          <p:cNvPr id="515" name="图像" descr="图像"/>
          <p:cNvPicPr>
            <a:picLocks noChangeAspect="1"/>
          </p:cNvPicPr>
          <p:nvPr/>
        </p:nvPicPr>
        <p:blipFill>
          <a:blip r:embed="rId6">
            <a:extLst/>
          </a:blip>
          <a:stretch>
            <a:fillRect/>
          </a:stretch>
        </p:blipFill>
        <p:spPr>
          <a:xfrm>
            <a:off x="8312775" y="5506570"/>
            <a:ext cx="3314701" cy="3200401"/>
          </a:xfrm>
          <a:prstGeom prst="rect">
            <a:avLst/>
          </a:prstGeom>
          <a:ln w="12700">
            <a:miter lim="400000"/>
          </a:ln>
        </p:spPr>
      </p:pic>
      <p:sp>
        <p:nvSpPr>
          <p:cNvPr id="516" name="静态模型是指在静态条件下（即输入量对时间t的各阶导数为0）得到的传感器数学模型"/>
          <p:cNvSpPr txBox="1"/>
          <p:nvPr/>
        </p:nvSpPr>
        <p:spPr>
          <a:xfrm>
            <a:off x="606161" y="2220179"/>
            <a:ext cx="12346417" cy="10509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2600"/>
            </a:lvl1pPr>
          </a:lstStyle>
          <a:p>
            <a:r>
              <a:t>静态模型是指在静态条件下（即输入量对时间t的各阶导数为0）得到的传感器数学模型</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2）仅有偶次非线性项"/>
          <p:cNvSpPr txBox="1"/>
          <p:nvPr/>
        </p:nvSpPr>
        <p:spPr>
          <a:xfrm>
            <a:off x="397129" y="2152650"/>
            <a:ext cx="3599942" cy="57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just" defTabSz="457200">
              <a:defRPr sz="2600">
                <a:solidFill>
                  <a:srgbClr val="D82DA9"/>
                </a:solidFill>
                <a:latin typeface="Helvetica"/>
                <a:ea typeface="Helvetica"/>
                <a:cs typeface="Helvetica"/>
                <a:sym typeface="Helvetica"/>
              </a:defRPr>
            </a:lvl1pPr>
          </a:lstStyle>
          <a:p>
            <a:r>
              <a:t>（2）仅有偶次非线性项</a:t>
            </a:r>
          </a:p>
        </p:txBody>
      </p:sp>
      <p:grpSp>
        <p:nvGrpSpPr>
          <p:cNvPr id="521" name="成组"/>
          <p:cNvGrpSpPr/>
          <p:nvPr/>
        </p:nvGrpSpPr>
        <p:grpSpPr>
          <a:xfrm>
            <a:off x="1537766" y="3079750"/>
            <a:ext cx="4673601" cy="520701"/>
            <a:chOff x="0" y="0"/>
            <a:chExt cx="4673599" cy="520700"/>
          </a:xfrm>
        </p:grpSpPr>
        <p:sp>
          <p:nvSpPr>
            <p:cNvPr id="519" name="在这种情况下"/>
            <p:cNvSpPr txBox="1"/>
            <p:nvPr/>
          </p:nvSpPr>
          <p:spPr>
            <a:xfrm>
              <a:off x="0" y="0"/>
              <a:ext cx="1943101" cy="5207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defTabSz="457200">
                <a:defRPr b="0">
                  <a:latin typeface="Helvetica"/>
                  <a:ea typeface="Helvetica"/>
                  <a:cs typeface="Helvetica"/>
                  <a:sym typeface="Helvetica"/>
                </a:defRPr>
              </a:lvl1pPr>
            </a:lstStyle>
            <a:p>
              <a:r>
                <a:t>在这种情况下</a:t>
              </a:r>
            </a:p>
          </p:txBody>
        </p:sp>
        <p:pic>
          <p:nvPicPr>
            <p:cNvPr id="520" name="图像" descr="图像"/>
            <p:cNvPicPr>
              <a:picLocks noChangeAspect="1"/>
            </p:cNvPicPr>
            <p:nvPr/>
          </p:nvPicPr>
          <p:blipFill>
            <a:blip r:embed="rId2">
              <a:extLst/>
            </a:blip>
            <a:stretch>
              <a:fillRect/>
            </a:stretch>
          </p:blipFill>
          <p:spPr>
            <a:xfrm>
              <a:off x="2019300" y="19049"/>
              <a:ext cx="2654300" cy="482601"/>
            </a:xfrm>
            <a:prstGeom prst="rect">
              <a:avLst/>
            </a:prstGeom>
            <a:ln w="12700" cap="flat">
              <a:noFill/>
              <a:miter lim="400000"/>
            </a:ln>
            <a:effectLst/>
          </p:spPr>
        </p:pic>
      </p:grpSp>
      <p:sp>
        <p:nvSpPr>
          <p:cNvPr id="522" name="可得到"/>
          <p:cNvSpPr txBox="1"/>
          <p:nvPr/>
        </p:nvSpPr>
        <p:spPr>
          <a:xfrm>
            <a:off x="1537766" y="3918520"/>
            <a:ext cx="1028701"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defRPr b="0">
                <a:latin typeface="Helvetica"/>
                <a:ea typeface="Helvetica"/>
                <a:cs typeface="Helvetica"/>
                <a:sym typeface="Helvetica"/>
              </a:defRPr>
            </a:lvl1pPr>
          </a:lstStyle>
          <a:p>
            <a:r>
              <a:t>可得到</a:t>
            </a:r>
          </a:p>
        </p:txBody>
      </p:sp>
      <p:pic>
        <p:nvPicPr>
          <p:cNvPr id="523" name="图像" descr="图像"/>
          <p:cNvPicPr>
            <a:picLocks noChangeAspect="1"/>
          </p:cNvPicPr>
          <p:nvPr/>
        </p:nvPicPr>
        <p:blipFill>
          <a:blip r:embed="rId3">
            <a:extLst/>
          </a:blip>
          <a:stretch>
            <a:fillRect/>
          </a:stretch>
        </p:blipFill>
        <p:spPr>
          <a:xfrm>
            <a:off x="2781300" y="3891408"/>
            <a:ext cx="3327400" cy="520701"/>
          </a:xfrm>
          <a:prstGeom prst="rect">
            <a:avLst/>
          </a:prstGeom>
          <a:ln w="12700">
            <a:miter lim="400000"/>
          </a:ln>
        </p:spPr>
      </p:pic>
      <p:sp>
        <p:nvSpPr>
          <p:cNvPr id="524" name="（3）仅有齐次非线性项"/>
          <p:cNvSpPr txBox="1"/>
          <p:nvPr/>
        </p:nvSpPr>
        <p:spPr>
          <a:xfrm>
            <a:off x="397129" y="5295900"/>
            <a:ext cx="3599942" cy="57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just" defTabSz="457200">
              <a:defRPr sz="2600">
                <a:solidFill>
                  <a:srgbClr val="D82DA9"/>
                </a:solidFill>
                <a:latin typeface="Helvetica"/>
                <a:ea typeface="Helvetica"/>
                <a:cs typeface="Helvetica"/>
                <a:sym typeface="Helvetica"/>
              </a:defRPr>
            </a:lvl1pPr>
          </a:lstStyle>
          <a:p>
            <a:r>
              <a:t>（3）仅有齐次非线性项</a:t>
            </a:r>
          </a:p>
        </p:txBody>
      </p:sp>
      <p:grpSp>
        <p:nvGrpSpPr>
          <p:cNvPr id="527" name="成组"/>
          <p:cNvGrpSpPr/>
          <p:nvPr/>
        </p:nvGrpSpPr>
        <p:grpSpPr>
          <a:xfrm>
            <a:off x="1537766" y="6217579"/>
            <a:ext cx="4610101" cy="545172"/>
            <a:chOff x="0" y="0"/>
            <a:chExt cx="4610099" cy="545170"/>
          </a:xfrm>
        </p:grpSpPr>
        <p:sp>
          <p:nvSpPr>
            <p:cNvPr id="525" name="在这种情况下"/>
            <p:cNvSpPr txBox="1"/>
            <p:nvPr/>
          </p:nvSpPr>
          <p:spPr>
            <a:xfrm>
              <a:off x="0" y="24470"/>
              <a:ext cx="1943101" cy="5207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defTabSz="457200">
                <a:defRPr b="0">
                  <a:latin typeface="Helvetica"/>
                  <a:ea typeface="Helvetica"/>
                  <a:cs typeface="Helvetica"/>
                  <a:sym typeface="Helvetica"/>
                </a:defRPr>
              </a:lvl1pPr>
            </a:lstStyle>
            <a:p>
              <a:r>
                <a:t>在这种情况下</a:t>
              </a:r>
            </a:p>
          </p:txBody>
        </p:sp>
        <p:pic>
          <p:nvPicPr>
            <p:cNvPr id="526" name="图像" descr="图像"/>
            <p:cNvPicPr>
              <a:picLocks noChangeAspect="1"/>
            </p:cNvPicPr>
            <p:nvPr/>
          </p:nvPicPr>
          <p:blipFill>
            <a:blip r:embed="rId4">
              <a:extLst/>
            </a:blip>
            <a:stretch>
              <a:fillRect/>
            </a:stretch>
          </p:blipFill>
          <p:spPr>
            <a:xfrm>
              <a:off x="1930400" y="0"/>
              <a:ext cx="2679700" cy="482600"/>
            </a:xfrm>
            <a:prstGeom prst="rect">
              <a:avLst/>
            </a:prstGeom>
            <a:ln w="12700" cap="flat">
              <a:noFill/>
              <a:miter lim="400000"/>
            </a:ln>
            <a:effectLst/>
          </p:spPr>
        </p:pic>
      </p:grpSp>
      <p:sp>
        <p:nvSpPr>
          <p:cNvPr id="528" name="可得到"/>
          <p:cNvSpPr txBox="1"/>
          <p:nvPr/>
        </p:nvSpPr>
        <p:spPr>
          <a:xfrm>
            <a:off x="1537766" y="7372350"/>
            <a:ext cx="1028701"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defRPr b="0">
                <a:latin typeface="Helvetica"/>
                <a:ea typeface="Helvetica"/>
                <a:cs typeface="Helvetica"/>
                <a:sym typeface="Helvetica"/>
              </a:defRPr>
            </a:lvl1pPr>
          </a:lstStyle>
          <a:p>
            <a:r>
              <a:t>可得到</a:t>
            </a:r>
          </a:p>
        </p:txBody>
      </p:sp>
      <p:pic>
        <p:nvPicPr>
          <p:cNvPr id="529" name="图像" descr="图像"/>
          <p:cNvPicPr>
            <a:picLocks noChangeAspect="1"/>
          </p:cNvPicPr>
          <p:nvPr/>
        </p:nvPicPr>
        <p:blipFill>
          <a:blip r:embed="rId5">
            <a:extLst/>
          </a:blip>
          <a:stretch>
            <a:fillRect/>
          </a:stretch>
        </p:blipFill>
        <p:spPr>
          <a:xfrm>
            <a:off x="2702793" y="7318126"/>
            <a:ext cx="3289301" cy="508001"/>
          </a:xfrm>
          <a:prstGeom prst="rect">
            <a:avLst/>
          </a:prstGeom>
          <a:ln w="12700">
            <a:miter lim="400000"/>
          </a:ln>
        </p:spPr>
      </p:pic>
      <p:pic>
        <p:nvPicPr>
          <p:cNvPr id="530" name="odd.pdf" descr="odd.pdf"/>
          <p:cNvPicPr>
            <a:picLocks noChangeAspect="1"/>
          </p:cNvPicPr>
          <p:nvPr/>
        </p:nvPicPr>
        <p:blipFill>
          <a:blip r:embed="rId6">
            <a:extLst/>
          </a:blip>
          <a:srcRect t="17044" b="20485"/>
          <a:stretch>
            <a:fillRect/>
          </a:stretch>
        </p:blipFill>
        <p:spPr>
          <a:xfrm>
            <a:off x="6980784" y="5475684"/>
            <a:ext cx="3467028" cy="2802877"/>
          </a:xfrm>
          <a:prstGeom prst="rect">
            <a:avLst/>
          </a:prstGeom>
          <a:ln w="12700">
            <a:miter lim="400000"/>
          </a:ln>
        </p:spPr>
      </p:pic>
      <p:pic>
        <p:nvPicPr>
          <p:cNvPr id="531" name="odd.pdf" descr="odd.pdf"/>
          <p:cNvPicPr>
            <a:picLocks noChangeAspect="1"/>
          </p:cNvPicPr>
          <p:nvPr/>
        </p:nvPicPr>
        <p:blipFill>
          <a:blip r:embed="rId7">
            <a:extLst/>
          </a:blip>
          <a:srcRect t="18763" b="20249"/>
          <a:stretch>
            <a:fillRect/>
          </a:stretch>
        </p:blipFill>
        <p:spPr>
          <a:xfrm>
            <a:off x="7050435" y="1757848"/>
            <a:ext cx="3327639" cy="2626288"/>
          </a:xfrm>
          <a:prstGeom prst="rect">
            <a:avLst/>
          </a:prstGeom>
          <a:ln w="12700">
            <a:miter lim="400000"/>
          </a:ln>
        </p:spPr>
      </p:pic>
      <p:sp>
        <p:nvSpPr>
          <p:cNvPr id="532" name="性能与指标"/>
          <p:cNvSpPr>
            <a:spLocks noGrp="1"/>
          </p:cNvSpPr>
          <p:nvPr>
            <p:ph type="title"/>
          </p:nvPr>
        </p:nvSpPr>
        <p:spPr>
          <a:prstGeom prst="rect">
            <a:avLst/>
          </a:prstGeom>
        </p:spPr>
        <p:txBody>
          <a:bodyPr/>
          <a:lstStyle/>
          <a:p>
            <a:r>
              <a:t>性能与指标</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端点直线法…"/>
          <p:cNvSpPr txBox="1"/>
          <p:nvPr/>
        </p:nvSpPr>
        <p:spPr>
          <a:xfrm>
            <a:off x="905922" y="3769403"/>
            <a:ext cx="8039101" cy="111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marL="342900" indent="-342900" algn="l" defTabSz="457200">
              <a:defRPr sz="2800">
                <a:solidFill>
                  <a:srgbClr val="011279"/>
                </a:solidFill>
                <a:latin typeface="Helvetica"/>
                <a:ea typeface="Helvetica"/>
                <a:cs typeface="Helvetica"/>
                <a:sym typeface="Helvetica"/>
              </a:defRPr>
            </a:pPr>
            <a:r>
              <a:t>端点直线法</a:t>
            </a:r>
          </a:p>
          <a:p>
            <a:pPr marL="457200" algn="l" defTabSz="457200">
              <a:defRPr sz="2800" b="0">
                <a:latin typeface="Helvetica"/>
                <a:ea typeface="Helvetica"/>
                <a:cs typeface="Helvetica"/>
                <a:sym typeface="Helvetica"/>
              </a:defRPr>
            </a:pPr>
            <a:r>
              <a:t>以传感器校准曲线两端点间的连线作为拟合直线</a:t>
            </a:r>
          </a:p>
        </p:txBody>
      </p:sp>
      <p:sp>
        <p:nvSpPr>
          <p:cNvPr id="535" name="最小二乘法…"/>
          <p:cNvSpPr txBox="1"/>
          <p:nvPr/>
        </p:nvSpPr>
        <p:spPr>
          <a:xfrm>
            <a:off x="905922" y="7218808"/>
            <a:ext cx="11950701" cy="111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marL="342900" indent="-342900" algn="l" defTabSz="457200">
              <a:defRPr sz="2800">
                <a:solidFill>
                  <a:srgbClr val="011279"/>
                </a:solidFill>
                <a:latin typeface="Helvetica"/>
                <a:ea typeface="Helvetica"/>
                <a:cs typeface="Helvetica"/>
                <a:sym typeface="Helvetica"/>
              </a:defRPr>
            </a:pPr>
            <a:r>
              <a:t>最小二乘法</a:t>
            </a:r>
          </a:p>
          <a:p>
            <a:pPr marL="457200" algn="l" defTabSz="457200">
              <a:defRPr sz="2800" b="0">
                <a:latin typeface="Helvetica"/>
                <a:ea typeface="Helvetica"/>
                <a:cs typeface="Helvetica"/>
                <a:sym typeface="Helvetica"/>
              </a:defRPr>
            </a:pPr>
            <a:r>
              <a:t>按最小二乘原理求取拟合直线，保证传感器校准数据的残差平方和最小。</a:t>
            </a:r>
          </a:p>
        </p:txBody>
      </p:sp>
      <p:sp>
        <p:nvSpPr>
          <p:cNvPr id="536" name="理论直线法…"/>
          <p:cNvSpPr txBox="1"/>
          <p:nvPr/>
        </p:nvSpPr>
        <p:spPr>
          <a:xfrm>
            <a:off x="905922" y="2235200"/>
            <a:ext cx="9461501" cy="111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marL="342900" indent="-342900" algn="l" defTabSz="457200">
              <a:defRPr sz="2800">
                <a:solidFill>
                  <a:srgbClr val="011279"/>
                </a:solidFill>
                <a:latin typeface="Helvetica"/>
                <a:ea typeface="Helvetica"/>
                <a:cs typeface="Helvetica"/>
                <a:sym typeface="Helvetica"/>
              </a:defRPr>
            </a:pPr>
            <a:r>
              <a:t>理论直线法</a:t>
            </a:r>
          </a:p>
          <a:p>
            <a:pPr marL="457200" algn="l" defTabSz="457200">
              <a:defRPr sz="2800" b="0">
                <a:latin typeface="Helvetica"/>
                <a:ea typeface="Helvetica"/>
                <a:cs typeface="Helvetica"/>
                <a:sym typeface="Helvetica"/>
              </a:defRPr>
            </a:pPr>
            <a:r>
              <a:t>以传感器的理论特性线作为拟合直线，与实际测试值无关</a:t>
            </a:r>
          </a:p>
        </p:txBody>
      </p:sp>
      <p:sp>
        <p:nvSpPr>
          <p:cNvPr id="537" name="“最佳直线”法（端点平行法、端点平移法）…"/>
          <p:cNvSpPr txBox="1"/>
          <p:nvPr/>
        </p:nvSpPr>
        <p:spPr>
          <a:xfrm>
            <a:off x="905922" y="5240106"/>
            <a:ext cx="11350585" cy="162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342900" indent="-342900" algn="l" defTabSz="457200">
              <a:defRPr sz="2800">
                <a:solidFill>
                  <a:srgbClr val="011279"/>
                </a:solidFill>
                <a:latin typeface="Helvetica"/>
                <a:ea typeface="Helvetica"/>
                <a:cs typeface="Helvetica"/>
                <a:sym typeface="Helvetica"/>
              </a:defRPr>
            </a:pPr>
            <a:r>
              <a:t>“最佳直线”法（端点平行法、端点平移法）</a:t>
            </a:r>
          </a:p>
          <a:p>
            <a:pPr marL="457200" algn="l" defTabSz="457200">
              <a:defRPr sz="2800" b="0">
                <a:latin typeface="Helvetica"/>
                <a:ea typeface="Helvetica"/>
                <a:cs typeface="Helvetica"/>
                <a:sym typeface="Helvetica"/>
              </a:defRPr>
            </a:pPr>
            <a:r>
              <a:t>以“最佳直线”作为拟合直线，保证传感器正、反行程校准曲线对它的正、负偏差相等且最小。</a:t>
            </a:r>
          </a:p>
        </p:txBody>
      </p:sp>
      <p:sp>
        <p:nvSpPr>
          <p:cNvPr id="538" name="一般数学模型"/>
          <p:cNvSpPr>
            <a:spLocks noGrp="1"/>
          </p:cNvSpPr>
          <p:nvPr>
            <p:ph type="title"/>
          </p:nvPr>
        </p:nvSpPr>
        <p:spPr>
          <a:prstGeom prst="rect">
            <a:avLst/>
          </a:prstGeom>
        </p:spPr>
        <p:txBody>
          <a:bodyPr/>
          <a:lstStyle/>
          <a:p>
            <a:r>
              <a:t>一般数学模型</a:t>
            </a: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最小二乘法"/>
          <p:cNvSpPr txBox="1"/>
          <p:nvPr/>
        </p:nvSpPr>
        <p:spPr>
          <a:xfrm>
            <a:off x="5524500" y="1127695"/>
            <a:ext cx="1955801" cy="622301"/>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900" b="0">
                <a:solidFill>
                  <a:srgbClr val="FFFFFF"/>
                </a:solidFill>
                <a:latin typeface="+mn-lt"/>
                <a:ea typeface="+mn-ea"/>
                <a:cs typeface="+mn-cs"/>
                <a:sym typeface="Helvetica Neue Medium"/>
              </a:defRPr>
            </a:lvl1pPr>
          </a:lstStyle>
          <a:p>
            <a:r>
              <a:t>最小二乘法</a:t>
            </a:r>
          </a:p>
        </p:txBody>
      </p:sp>
      <p:sp>
        <p:nvSpPr>
          <p:cNvPr id="541" name="设传感器的输入-输出模型为："/>
          <p:cNvSpPr txBox="1"/>
          <p:nvPr/>
        </p:nvSpPr>
        <p:spPr>
          <a:xfrm>
            <a:off x="592023" y="2203450"/>
            <a:ext cx="4200754"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设传感器的输入-输出模型为：</a:t>
            </a:r>
          </a:p>
        </p:txBody>
      </p:sp>
      <mc:AlternateContent xmlns:mc="http://schemas.openxmlformats.org/markup-compatibility/2006" xmlns:a14="http://schemas.microsoft.com/office/drawing/2010/main">
        <mc:Choice Requires="a14">
          <p:sp>
            <p:nvSpPr>
              <p:cNvPr id="542" name="方程"/>
              <p:cNvSpPr txBox="1"/>
              <p:nvPr/>
            </p:nvSpPr>
            <p:spPr>
              <a:xfrm>
                <a:off x="4393070" y="2950464"/>
                <a:ext cx="1639071" cy="339091"/>
              </a:xfrm>
              <a:prstGeom prst="rect">
                <a:avLst/>
              </a:prstGeom>
              <a:ln w="12700">
                <a:miter lim="400000"/>
              </a:ln>
            </p:spPr>
            <p:txBody>
              <a:bodyPr wrap="none" lIns="0" tIns="0" rIns="0" bIns="0">
                <a:spAutoFit/>
              </a:bodyPr>
              <a:lstStyle/>
              <a:p>
                <a:pPr algn="l" defTabSz="914400" latinLnBrk="1">
                  <a:defRPr sz="1800" b="0"/>
                </a:pPr>
                <a14:m>
                  <m:oMathPara xmlns:m="http://schemas.openxmlformats.org/officeDocument/2006/math">
                    <m:oMathParaPr>
                      <m:jc m:val="centerGroup"/>
                    </m:oMathParaPr>
                    <m:oMath xmlns:m="http://schemas.openxmlformats.org/officeDocument/2006/math">
                      <m:r>
                        <a:rPr sz="3000" i="1">
                          <a:solidFill>
                            <a:srgbClr val="000000"/>
                          </a:solidFill>
                          <a:latin typeface="Cambria Math" panose="02040503050406030204" pitchFamily="18" charset="0"/>
                        </a:rPr>
                        <m:t>𝑦</m:t>
                      </m:r>
                      <m:r>
                        <a:rPr sz="3000" i="1">
                          <a:solidFill>
                            <a:srgbClr val="000000"/>
                          </a:solidFill>
                          <a:latin typeface="Cambria Math" panose="02040503050406030204" pitchFamily="18" charset="0"/>
                        </a:rPr>
                        <m:t>=</m:t>
                      </m:r>
                      <m:r>
                        <a:rPr sz="3000" i="1">
                          <a:solidFill>
                            <a:srgbClr val="000000"/>
                          </a:solidFill>
                          <a:latin typeface="Cambria Math" panose="02040503050406030204" pitchFamily="18" charset="0"/>
                        </a:rPr>
                        <m:t>𝑏</m:t>
                      </m:r>
                      <m:r>
                        <a:rPr sz="3000" i="1">
                          <a:solidFill>
                            <a:srgbClr val="000000"/>
                          </a:solidFill>
                          <a:latin typeface="Cambria Math" panose="02040503050406030204" pitchFamily="18" charset="0"/>
                        </a:rPr>
                        <m:t>+</m:t>
                      </m:r>
                      <m:r>
                        <a:rPr sz="3000" i="1">
                          <a:solidFill>
                            <a:srgbClr val="000000"/>
                          </a:solidFill>
                          <a:latin typeface="Cambria Math" panose="02040503050406030204" pitchFamily="18" charset="0"/>
                        </a:rPr>
                        <m:t>𝑘𝑥</m:t>
                      </m:r>
                    </m:oMath>
                  </m:oMathPara>
                </a14:m>
                <a:endParaRPr sz="3000"/>
              </a:p>
            </p:txBody>
          </p:sp>
        </mc:Choice>
        <mc:Fallback xmlns="">
          <p:sp>
            <p:nvSpPr>
              <p:cNvPr id="542" name="方程"/>
              <p:cNvSpPr txBox="1">
                <a:spLocks noRot="1" noChangeAspect="1" noMove="1" noResize="1" noEditPoints="1" noAdjustHandles="1" noChangeArrowheads="1" noChangeShapeType="1" noTextEdit="1"/>
              </p:cNvSpPr>
              <p:nvPr/>
            </p:nvSpPr>
            <p:spPr>
              <a:xfrm>
                <a:off x="4393070" y="2950464"/>
                <a:ext cx="1639071" cy="339091"/>
              </a:xfrm>
              <a:prstGeom prst="rect">
                <a:avLst/>
              </a:prstGeom>
              <a:blipFill>
                <a:blip r:embed="rId2"/>
                <a:stretch>
                  <a:fillRect l="-372" r="-9665" b="-35714"/>
                </a:stretch>
              </a:blipFill>
              <a:ln w="12700">
                <a:miter lim="400000"/>
              </a:ln>
            </p:spPr>
            <p:txBody>
              <a:bodyPr/>
              <a:lstStyle/>
              <a:p>
                <a:r>
                  <a:rPr lang="zh-CN" altLang="en-US">
                    <a:noFill/>
                  </a:rPr>
                  <a:t> </a:t>
                </a:r>
              </a:p>
            </p:txBody>
          </p:sp>
        </mc:Fallback>
      </mc:AlternateContent>
      <p:sp>
        <p:nvSpPr>
          <p:cNvPr id="543" name="设实际校准测试点有个，则第i个校准数据yi与拟合直线上相应值之间的残差为："/>
          <p:cNvSpPr txBox="1"/>
          <p:nvPr/>
        </p:nvSpPr>
        <p:spPr>
          <a:xfrm>
            <a:off x="560222" y="3515867"/>
            <a:ext cx="10665156"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设实际校准测试点有个，则第i个校准数据y</a:t>
            </a:r>
            <a:r>
              <a:rPr baseline="-5999"/>
              <a:t>i</a:t>
            </a:r>
            <a:r>
              <a:t>与拟合直线上相应值之间的残差为</a:t>
            </a:r>
            <a:r>
              <a:rPr baseline="-5999"/>
              <a:t>：</a:t>
            </a:r>
          </a:p>
        </p:txBody>
      </p:sp>
      <mc:AlternateContent xmlns:mc="http://schemas.openxmlformats.org/markup-compatibility/2006">
        <mc:Choice xmlns:a14="http://schemas.microsoft.com/office/drawing/2010/main" Requires="a14">
          <p:sp>
            <p:nvSpPr>
              <p:cNvPr id="544" name="方程"/>
              <p:cNvSpPr txBox="1"/>
              <p:nvPr/>
            </p:nvSpPr>
            <p:spPr>
              <a:xfrm>
                <a:off x="4176308" y="4262882"/>
                <a:ext cx="3248069" cy="461665"/>
              </a:xfrm>
              <a:prstGeom prst="rect">
                <a:avLst/>
              </a:prstGeom>
              <a:ln w="12700">
                <a:miter lim="400000"/>
              </a:ln>
            </p:spPr>
            <p:txBody>
              <a:bodyPr wrap="none" lIns="0" tIns="0" rIns="0" bIns="0">
                <a:spAutoFit/>
              </a:bodyPr>
              <a:lstStyle/>
              <a:p>
                <a:pPr algn="l" defTabSz="914400" latinLnBrk="1">
                  <a:defRPr sz="1800" b="0"/>
                </a:pPr>
                <a14:m>
                  <m:oMathPara xmlns:m="http://schemas.openxmlformats.org/officeDocument/2006/math">
                    <m:oMathParaPr>
                      <m:jc m:val="centerGroup"/>
                    </m:oMathParaPr>
                    <m:oMath xmlns:m="http://schemas.openxmlformats.org/officeDocument/2006/math">
                      <m:r>
                        <m:rPr>
                          <m:sty m:val="p"/>
                        </m:rPr>
                        <a:rPr lang="el-GR" sz="3000" i="1" smtClean="0">
                          <a:solidFill>
                            <a:srgbClr val="000000"/>
                          </a:solidFill>
                          <a:latin typeface="Cambria Math" panose="02040503050406030204" pitchFamily="18" charset="0"/>
                        </a:rPr>
                        <m:t>Δ</m:t>
                      </m:r>
                      <m:r>
                        <a:rPr lang="el-GR" sz="3000" i="1" smtClean="0">
                          <a:solidFill>
                            <a:srgbClr val="000000"/>
                          </a:solidFill>
                          <a:latin typeface="Cambria Math" panose="02040503050406030204" pitchFamily="18" charset="0"/>
                        </a:rPr>
                        <m:t>=</m:t>
                      </m:r>
                      <m:sSub>
                        <m:sSubPr>
                          <m:ctrlPr>
                            <a:rPr lang="ar-AE" sz="3000" i="1">
                              <a:solidFill>
                                <a:srgbClr val="000000"/>
                              </a:solidFill>
                              <a:latin typeface="Cambria Math" panose="02040503050406030204" pitchFamily="18" charset="0"/>
                            </a:rPr>
                          </m:ctrlPr>
                        </m:sSubPr>
                        <m:e>
                          <m:r>
                            <a:rPr lang="ar-AE" sz="3000" i="1">
                              <a:solidFill>
                                <a:srgbClr val="000000"/>
                              </a:solidFill>
                              <a:latin typeface="Cambria Math" panose="02040503050406030204" pitchFamily="18" charset="0"/>
                            </a:rPr>
                            <m:t>𝑦</m:t>
                          </m:r>
                        </m:e>
                        <m:sub>
                          <m:r>
                            <a:rPr lang="ar-AE" sz="3000" i="1">
                              <a:solidFill>
                                <a:srgbClr val="000000"/>
                              </a:solidFill>
                              <a:latin typeface="Cambria Math" panose="02040503050406030204" pitchFamily="18" charset="0"/>
                            </a:rPr>
                            <m:t>𝑖</m:t>
                          </m:r>
                        </m:sub>
                      </m:sSub>
                      <m:r>
                        <a:rPr lang="ar-AE" sz="3000" i="1">
                          <a:solidFill>
                            <a:srgbClr val="000000"/>
                          </a:solidFill>
                          <a:latin typeface="Cambria Math" panose="02040503050406030204" pitchFamily="18" charset="0"/>
                        </a:rPr>
                        <m:t>−(</m:t>
                      </m:r>
                      <m:r>
                        <a:rPr lang="ar-AE" sz="3000" i="1">
                          <a:solidFill>
                            <a:srgbClr val="000000"/>
                          </a:solidFill>
                          <a:latin typeface="Cambria Math" panose="02040503050406030204" pitchFamily="18" charset="0"/>
                        </a:rPr>
                        <m:t>𝑏</m:t>
                      </m:r>
                      <m:r>
                        <a:rPr lang="ar-AE" sz="3000" i="1">
                          <a:solidFill>
                            <a:srgbClr val="000000"/>
                          </a:solidFill>
                          <a:latin typeface="Cambria Math" panose="02040503050406030204" pitchFamily="18" charset="0"/>
                        </a:rPr>
                        <m:t>+</m:t>
                      </m:r>
                      <m:r>
                        <a:rPr lang="ar-AE" sz="3000" b="0" i="1" smtClean="0">
                          <a:solidFill>
                            <a:srgbClr val="000000"/>
                          </a:solidFill>
                          <a:latin typeface="Cambria Math" panose="02040503050406030204" pitchFamily="18" charset="0"/>
                        </a:rPr>
                        <m:t>𝑘</m:t>
                      </m:r>
                      <m:sSub>
                        <m:sSubPr>
                          <m:ctrlPr>
                            <a:rPr lang="ar-AE" sz="3000" i="1">
                              <a:solidFill>
                                <a:srgbClr val="000000"/>
                              </a:solidFill>
                              <a:latin typeface="Cambria Math" panose="02040503050406030204" pitchFamily="18" charset="0"/>
                            </a:rPr>
                          </m:ctrlPr>
                        </m:sSubPr>
                        <m:e>
                          <m:r>
                            <a:rPr lang="ar-AE" sz="3000" i="1">
                              <a:solidFill>
                                <a:srgbClr val="000000"/>
                              </a:solidFill>
                              <a:latin typeface="Cambria Math" panose="02040503050406030204" pitchFamily="18" charset="0"/>
                            </a:rPr>
                            <m:t>𝑥</m:t>
                          </m:r>
                        </m:e>
                        <m:sub>
                          <m:r>
                            <a:rPr lang="ar-AE" sz="3000" i="1">
                              <a:solidFill>
                                <a:srgbClr val="000000"/>
                              </a:solidFill>
                              <a:latin typeface="Cambria Math" panose="02040503050406030204" pitchFamily="18" charset="0"/>
                            </a:rPr>
                            <m:t>𝑖</m:t>
                          </m:r>
                        </m:sub>
                      </m:sSub>
                      <m:r>
                        <a:rPr lang="ar-AE" sz="3000" i="1">
                          <a:solidFill>
                            <a:srgbClr val="000000"/>
                          </a:solidFill>
                          <a:latin typeface="Cambria Math" panose="02040503050406030204" pitchFamily="18" charset="0"/>
                        </a:rPr>
                        <m:t>)</m:t>
                      </m:r>
                    </m:oMath>
                  </m:oMathPara>
                </a14:m>
                <a:endParaRPr sz="3000" dirty="0"/>
              </a:p>
            </p:txBody>
          </p:sp>
        </mc:Choice>
        <mc:Fallback>
          <p:sp>
            <p:nvSpPr>
              <p:cNvPr id="544" name="方程"/>
              <p:cNvSpPr txBox="1">
                <a:spLocks noRot="1" noChangeAspect="1" noMove="1" noResize="1" noEditPoints="1" noAdjustHandles="1" noChangeArrowheads="1" noChangeShapeType="1" noTextEdit="1"/>
              </p:cNvSpPr>
              <p:nvPr/>
            </p:nvSpPr>
            <p:spPr>
              <a:xfrm>
                <a:off x="4176308" y="4262882"/>
                <a:ext cx="3248069" cy="461665"/>
              </a:xfrm>
              <a:prstGeom prst="rect">
                <a:avLst/>
              </a:prstGeom>
              <a:blipFill>
                <a:blip r:embed="rId3"/>
                <a:stretch>
                  <a:fillRect b="-1316"/>
                </a:stretch>
              </a:blipFill>
              <a:ln w="12700">
                <a:miter lim="400000"/>
              </a:ln>
            </p:spPr>
            <p:txBody>
              <a:bodyPr/>
              <a:lstStyle/>
              <a:p>
                <a:r>
                  <a:rPr lang="zh-CN" altLang="en-US">
                    <a:noFill/>
                  </a:rPr>
                  <a:t> </a:t>
                </a:r>
              </a:p>
            </p:txBody>
          </p:sp>
        </mc:Fallback>
      </mc:AlternateContent>
      <p:grpSp>
        <p:nvGrpSpPr>
          <p:cNvPr id="548" name="成组"/>
          <p:cNvGrpSpPr/>
          <p:nvPr/>
        </p:nvGrpSpPr>
        <p:grpSpPr>
          <a:xfrm>
            <a:off x="547725" y="5119461"/>
            <a:ext cx="11350586" cy="1778879"/>
            <a:chOff x="0" y="52151"/>
            <a:chExt cx="11350584" cy="1091651"/>
          </a:xfrm>
        </p:grpSpPr>
        <p:sp>
          <p:nvSpPr>
            <p:cNvPr id="545" name="按最小二乘法原理，应使         最小，故由         分别对k和b求一阶偏导数并令其等于零，即可求得k和b："/>
            <p:cNvSpPr txBox="1"/>
            <p:nvPr/>
          </p:nvSpPr>
          <p:spPr>
            <a:xfrm>
              <a:off x="0" y="69430"/>
              <a:ext cx="11350584" cy="10743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lnSpc>
                  <a:spcPct val="130000"/>
                </a:lnSpc>
              </a:lvl1pPr>
            </a:lstStyle>
            <a:p>
              <a:r>
                <a:rPr dirty="0" err="1"/>
                <a:t>按最小二乘法原理，应使</a:t>
              </a:r>
              <a:r>
                <a:rPr dirty="0"/>
                <a:t>         </a:t>
              </a:r>
              <a:r>
                <a:rPr dirty="0" err="1"/>
                <a:t>最小，故由</a:t>
              </a:r>
              <a:r>
                <a:rPr dirty="0"/>
                <a:t>         </a:t>
              </a:r>
              <a:r>
                <a:rPr dirty="0" err="1"/>
                <a:t>分别对k和b求一阶偏导数并令其等于零，即可求得k和b</a:t>
              </a:r>
              <a:r>
                <a:rPr dirty="0"/>
                <a:t>：</a:t>
              </a:r>
            </a:p>
          </p:txBody>
        </p:sp>
        <mc:AlternateContent xmlns:mc="http://schemas.openxmlformats.org/markup-compatibility/2006" xmlns:a14="http://schemas.microsoft.com/office/drawing/2010/main">
          <mc:Choice Requires="a14">
            <p:sp>
              <p:nvSpPr>
                <p:cNvPr id="546" name="方程"/>
                <p:cNvSpPr txBox="1"/>
                <p:nvPr/>
              </p:nvSpPr>
              <p:spPr>
                <a:xfrm>
                  <a:off x="3824074" y="52152"/>
                  <a:ext cx="767462" cy="818123"/>
                </a:xfrm>
                <a:prstGeom prst="rect">
                  <a:avLst/>
                </a:prstGeom>
                <a:noFill/>
                <a:ln w="12700" cap="flat">
                  <a:noFill/>
                  <a:miter lim="400000"/>
                </a:ln>
                <a:effectLst/>
              </p:spPr>
              <p:txBody>
                <a:bodyPr wrap="none" lIns="0" tIns="0" rIns="0" bIns="0">
                  <a:spAutoFit/>
                </a:bodyPr>
                <a:lstStyle/>
                <a:p>
                  <a:pPr algn="l" defTabSz="914400" latinLnBrk="1">
                    <a:defRPr sz="1800" b="0"/>
                  </a:pPr>
                  <a14:m>
                    <m:oMathPara xmlns:m="http://schemas.openxmlformats.org/officeDocument/2006/math">
                      <m:oMathParaPr>
                        <m:jc m:val="centerGroup"/>
                      </m:oMathParaPr>
                      <m:oMath xmlns:m="http://schemas.openxmlformats.org/officeDocument/2006/math">
                        <m:nary>
                          <m:naryPr>
                            <m:chr m:val="∑"/>
                            <m:limLoc m:val="undOvr"/>
                            <m:ctrlPr>
                              <a:rPr sz="2400" i="1">
                                <a:solidFill>
                                  <a:srgbClr val="000000"/>
                                </a:solidFill>
                                <a:latin typeface="Cambria Math" panose="02040503050406030204" pitchFamily="18" charset="0"/>
                              </a:rPr>
                            </m:ctrlPr>
                          </m:naryPr>
                          <m:sub>
                            <m:r>
                              <a:rPr sz="2400" i="1">
                                <a:solidFill>
                                  <a:srgbClr val="000000"/>
                                </a:solidFill>
                                <a:latin typeface="Cambria Math" panose="02040503050406030204" pitchFamily="18" charset="0"/>
                              </a:rPr>
                              <m:t>𝑖</m:t>
                            </m:r>
                            <m:r>
                              <a:rPr sz="2400" i="1">
                                <a:solidFill>
                                  <a:srgbClr val="000000"/>
                                </a:solidFill>
                                <a:latin typeface="Cambria Math" panose="02040503050406030204" pitchFamily="18" charset="0"/>
                              </a:rPr>
                              <m:t>=</m:t>
                            </m:r>
                            <m:r>
                              <a:rPr sz="2400" i="1">
                                <a:solidFill>
                                  <a:srgbClr val="000000"/>
                                </a:solidFill>
                                <a:latin typeface="Cambria Math" panose="02040503050406030204" pitchFamily="18" charset="0"/>
                              </a:rPr>
                              <m:t>1</m:t>
                            </m:r>
                          </m:sub>
                          <m:sup>
                            <m:r>
                              <a:rPr sz="2400" i="1">
                                <a:solidFill>
                                  <a:srgbClr val="000000"/>
                                </a:solidFill>
                                <a:latin typeface="Cambria Math" panose="02040503050406030204" pitchFamily="18" charset="0"/>
                              </a:rPr>
                              <m:t>𝑛</m:t>
                            </m:r>
                          </m:sup>
                          <m:e>
                            <m:sSubSup>
                              <m:sSubSupPr>
                                <m:ctrlPr>
                                  <a:rPr sz="2400" i="1">
                                    <a:solidFill>
                                      <a:srgbClr val="000000"/>
                                    </a:solidFill>
                                    <a:latin typeface="Cambria Math" panose="02040503050406030204" pitchFamily="18" charset="0"/>
                                  </a:rPr>
                                </m:ctrlPr>
                              </m:sSubSupPr>
                              <m:e>
                                <m:r>
                                  <m:rPr>
                                    <m:sty m:val="p"/>
                                  </m:rPr>
                                  <a:rPr sz="2400" i="1">
                                    <a:solidFill>
                                      <a:srgbClr val="000000"/>
                                    </a:solidFill>
                                    <a:latin typeface="Cambria Math" panose="02040503050406030204" pitchFamily="18" charset="0"/>
                                  </a:rPr>
                                  <m:t>Δ</m:t>
                                </m:r>
                              </m:e>
                              <m:sub>
                                <m:r>
                                  <a:rPr sz="2400" i="1">
                                    <a:solidFill>
                                      <a:srgbClr val="000000"/>
                                    </a:solidFill>
                                    <a:latin typeface="Cambria Math" panose="02040503050406030204" pitchFamily="18" charset="0"/>
                                  </a:rPr>
                                  <m:t>𝑖</m:t>
                                </m:r>
                              </m:sub>
                              <m:sup>
                                <m:r>
                                  <a:rPr sz="2400" i="1">
                                    <a:solidFill>
                                      <a:srgbClr val="000000"/>
                                    </a:solidFill>
                                    <a:latin typeface="Cambria Math" panose="02040503050406030204" pitchFamily="18" charset="0"/>
                                  </a:rPr>
                                  <m:t>2</m:t>
                                </m:r>
                              </m:sup>
                            </m:sSubSup>
                          </m:e>
                        </m:nary>
                      </m:oMath>
                    </m:oMathPara>
                  </a14:m>
                  <a:endParaRPr sz="2400" dirty="0"/>
                </a:p>
              </p:txBody>
            </p:sp>
          </mc:Choice>
          <mc:Fallback xmlns="">
            <p:sp>
              <p:nvSpPr>
                <p:cNvPr id="546" name="方程"/>
                <p:cNvSpPr txBox="1">
                  <a:spLocks noRot="1" noChangeAspect="1" noMove="1" noResize="1" noEditPoints="1" noAdjustHandles="1" noChangeArrowheads="1" noChangeShapeType="1" noTextEdit="1"/>
                </p:cNvSpPr>
                <p:nvPr/>
              </p:nvSpPr>
              <p:spPr>
                <a:xfrm>
                  <a:off x="3824074" y="52152"/>
                  <a:ext cx="767462" cy="818123"/>
                </a:xfrm>
                <a:prstGeom prst="rect">
                  <a:avLst/>
                </a:prstGeom>
                <a:blipFill>
                  <a:blip r:embed="rId4"/>
                  <a:stretch>
                    <a:fillRect/>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7" name="方程"/>
                <p:cNvSpPr txBox="1"/>
                <p:nvPr/>
              </p:nvSpPr>
              <p:spPr>
                <a:xfrm>
                  <a:off x="6548844" y="52151"/>
                  <a:ext cx="767462" cy="818123"/>
                </a:xfrm>
                <a:prstGeom prst="rect">
                  <a:avLst/>
                </a:prstGeom>
                <a:noFill/>
                <a:ln w="12700" cap="flat">
                  <a:noFill/>
                  <a:miter lim="400000"/>
                </a:ln>
                <a:effectLst/>
              </p:spPr>
              <p:txBody>
                <a:bodyPr wrap="none" lIns="0" tIns="0" rIns="0" bIns="0">
                  <a:spAutoFit/>
                </a:bodyPr>
                <a:lstStyle/>
                <a:p>
                  <a:pPr algn="l" defTabSz="914400" latinLnBrk="1">
                    <a:defRPr sz="1800" b="0"/>
                  </a:pPr>
                  <a14:m>
                    <m:oMathPara xmlns:m="http://schemas.openxmlformats.org/officeDocument/2006/math">
                      <m:oMathParaPr>
                        <m:jc m:val="centerGroup"/>
                      </m:oMathParaPr>
                      <m:oMath xmlns:m="http://schemas.openxmlformats.org/officeDocument/2006/math">
                        <m:nary>
                          <m:naryPr>
                            <m:chr m:val="∑"/>
                            <m:limLoc m:val="undOvr"/>
                            <m:ctrlPr>
                              <a:rPr sz="2400" i="1">
                                <a:solidFill>
                                  <a:srgbClr val="000000"/>
                                </a:solidFill>
                                <a:latin typeface="Cambria Math" panose="02040503050406030204" pitchFamily="18" charset="0"/>
                              </a:rPr>
                            </m:ctrlPr>
                          </m:naryPr>
                          <m:sub>
                            <m:r>
                              <a:rPr sz="2400" i="1">
                                <a:solidFill>
                                  <a:srgbClr val="000000"/>
                                </a:solidFill>
                                <a:latin typeface="Cambria Math" panose="02040503050406030204" pitchFamily="18" charset="0"/>
                              </a:rPr>
                              <m:t>𝑖</m:t>
                            </m:r>
                            <m:r>
                              <a:rPr sz="2400" i="1">
                                <a:solidFill>
                                  <a:srgbClr val="000000"/>
                                </a:solidFill>
                                <a:latin typeface="Cambria Math" panose="02040503050406030204" pitchFamily="18" charset="0"/>
                              </a:rPr>
                              <m:t>=</m:t>
                            </m:r>
                            <m:r>
                              <a:rPr sz="2400" i="1">
                                <a:solidFill>
                                  <a:srgbClr val="000000"/>
                                </a:solidFill>
                                <a:latin typeface="Cambria Math" panose="02040503050406030204" pitchFamily="18" charset="0"/>
                              </a:rPr>
                              <m:t>1</m:t>
                            </m:r>
                          </m:sub>
                          <m:sup>
                            <m:r>
                              <a:rPr sz="2400" i="1">
                                <a:solidFill>
                                  <a:srgbClr val="000000"/>
                                </a:solidFill>
                                <a:latin typeface="Cambria Math" panose="02040503050406030204" pitchFamily="18" charset="0"/>
                              </a:rPr>
                              <m:t>𝑛</m:t>
                            </m:r>
                          </m:sup>
                          <m:e>
                            <m:sSubSup>
                              <m:sSubSupPr>
                                <m:ctrlPr>
                                  <a:rPr sz="2400" i="1">
                                    <a:solidFill>
                                      <a:srgbClr val="000000"/>
                                    </a:solidFill>
                                    <a:latin typeface="Cambria Math" panose="02040503050406030204" pitchFamily="18" charset="0"/>
                                  </a:rPr>
                                </m:ctrlPr>
                              </m:sSubSupPr>
                              <m:e>
                                <m:r>
                                  <m:rPr>
                                    <m:sty m:val="p"/>
                                  </m:rPr>
                                  <a:rPr sz="2400" i="1">
                                    <a:solidFill>
                                      <a:srgbClr val="000000"/>
                                    </a:solidFill>
                                    <a:latin typeface="Cambria Math" panose="02040503050406030204" pitchFamily="18" charset="0"/>
                                  </a:rPr>
                                  <m:t>Δ</m:t>
                                </m:r>
                              </m:e>
                              <m:sub>
                                <m:r>
                                  <a:rPr sz="2400" i="1">
                                    <a:solidFill>
                                      <a:srgbClr val="000000"/>
                                    </a:solidFill>
                                    <a:latin typeface="Cambria Math" panose="02040503050406030204" pitchFamily="18" charset="0"/>
                                  </a:rPr>
                                  <m:t>𝑖</m:t>
                                </m:r>
                              </m:sub>
                              <m:sup>
                                <m:r>
                                  <a:rPr sz="2400" i="1">
                                    <a:solidFill>
                                      <a:srgbClr val="000000"/>
                                    </a:solidFill>
                                    <a:latin typeface="Cambria Math" panose="02040503050406030204" pitchFamily="18" charset="0"/>
                                  </a:rPr>
                                  <m:t>2</m:t>
                                </m:r>
                              </m:sup>
                            </m:sSubSup>
                          </m:e>
                        </m:nary>
                      </m:oMath>
                    </m:oMathPara>
                  </a14:m>
                  <a:endParaRPr sz="2400" dirty="0"/>
                </a:p>
              </p:txBody>
            </p:sp>
          </mc:Choice>
          <mc:Fallback xmlns="">
            <p:sp>
              <p:nvSpPr>
                <p:cNvPr id="547" name="方程"/>
                <p:cNvSpPr txBox="1">
                  <a:spLocks noRot="1" noChangeAspect="1" noMove="1" noResize="1" noEditPoints="1" noAdjustHandles="1" noChangeArrowheads="1" noChangeShapeType="1" noTextEdit="1"/>
                </p:cNvSpPr>
                <p:nvPr/>
              </p:nvSpPr>
              <p:spPr>
                <a:xfrm>
                  <a:off x="6548844" y="52151"/>
                  <a:ext cx="767462" cy="818123"/>
                </a:xfrm>
                <a:prstGeom prst="rect">
                  <a:avLst/>
                </a:prstGeom>
                <a:blipFill>
                  <a:blip r:embed="rId5"/>
                  <a:stretch>
                    <a:fillRect/>
                  </a:stretch>
                </a:blipFill>
                <a:ln w="12700" cap="flat">
                  <a:noFill/>
                  <a:miter lim="400000"/>
                </a:ln>
                <a:effec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549" name="方程"/>
              <p:cNvSpPr txBox="1"/>
              <p:nvPr/>
            </p:nvSpPr>
            <p:spPr>
              <a:xfrm>
                <a:off x="1667944" y="7396200"/>
                <a:ext cx="3747554" cy="999944"/>
              </a:xfrm>
              <a:prstGeom prst="rect">
                <a:avLst/>
              </a:prstGeom>
              <a:ln w="12700">
                <a:miter lim="400000"/>
              </a:ln>
            </p:spPr>
            <p:txBody>
              <a:bodyPr wrap="none" lIns="0" tIns="0" rIns="0" bIns="0">
                <a:spAutoFit/>
              </a:bodyPr>
              <a:lstStyle/>
              <a:p>
                <a:pPr algn="l" defTabSz="914400" latinLnBrk="1">
                  <a:defRPr sz="1800" b="0"/>
                </a:pPr>
                <a14:m>
                  <m:oMathPara xmlns:m="http://schemas.openxmlformats.org/officeDocument/2006/math">
                    <m:oMathParaPr>
                      <m:jc m:val="centerGroup"/>
                    </m:oMathParaPr>
                    <m:oMath xmlns:m="http://schemas.openxmlformats.org/officeDocument/2006/math">
                      <m:r>
                        <a:rPr sz="3100" i="1">
                          <a:solidFill>
                            <a:srgbClr val="B41700"/>
                          </a:solidFill>
                          <a:latin typeface="Cambria Math" panose="02040503050406030204" pitchFamily="18" charset="0"/>
                        </a:rPr>
                        <m:t>𝑘</m:t>
                      </m:r>
                      <m:r>
                        <a:rPr sz="3100" i="1">
                          <a:solidFill>
                            <a:srgbClr val="B41700"/>
                          </a:solidFill>
                          <a:latin typeface="Cambria Math" panose="02040503050406030204" pitchFamily="18" charset="0"/>
                        </a:rPr>
                        <m:t>=</m:t>
                      </m:r>
                      <m:f>
                        <m:fPr>
                          <m:ctrlPr>
                            <a:rPr sz="3100" i="1">
                              <a:solidFill>
                                <a:srgbClr val="B41700"/>
                              </a:solidFill>
                              <a:latin typeface="Cambria Math" panose="02040503050406030204" pitchFamily="18" charset="0"/>
                            </a:rPr>
                          </m:ctrlPr>
                        </m:fPr>
                        <m:num>
                          <m:r>
                            <a:rPr sz="3100" i="1">
                              <a:solidFill>
                                <a:srgbClr val="B41700"/>
                              </a:solidFill>
                              <a:latin typeface="Cambria Math" panose="02040503050406030204" pitchFamily="18" charset="0"/>
                            </a:rPr>
                            <m:t>𝑛</m:t>
                          </m:r>
                          <m:r>
                            <a:rPr sz="3100" i="1">
                              <a:solidFill>
                                <a:srgbClr val="B41700"/>
                              </a:solidFill>
                              <a:latin typeface="Cambria Math" panose="02040503050406030204" pitchFamily="18" charset="0"/>
                            </a:rPr>
                            <m:t>∑</m:t>
                          </m:r>
                          <m:sSub>
                            <m:sSubPr>
                              <m:ctrlPr>
                                <a:rPr sz="3100" i="1">
                                  <a:solidFill>
                                    <a:srgbClr val="B41700"/>
                                  </a:solidFill>
                                  <a:latin typeface="Cambria Math" panose="02040503050406030204" pitchFamily="18" charset="0"/>
                                </a:rPr>
                              </m:ctrlPr>
                            </m:sSubPr>
                            <m:e>
                              <m:r>
                                <a:rPr sz="3100" i="1">
                                  <a:solidFill>
                                    <a:srgbClr val="B41700"/>
                                  </a:solidFill>
                                  <a:latin typeface="Cambria Math" panose="02040503050406030204" pitchFamily="18" charset="0"/>
                                </a:rPr>
                                <m:t>𝑥</m:t>
                              </m:r>
                            </m:e>
                            <m:sub>
                              <m:r>
                                <a:rPr sz="3100" i="1">
                                  <a:solidFill>
                                    <a:srgbClr val="B41700"/>
                                  </a:solidFill>
                                  <a:latin typeface="Cambria Math" panose="02040503050406030204" pitchFamily="18" charset="0"/>
                                </a:rPr>
                                <m:t>𝑖</m:t>
                              </m:r>
                            </m:sub>
                          </m:sSub>
                          <m:sSub>
                            <m:sSubPr>
                              <m:ctrlPr>
                                <a:rPr sz="3100" i="1">
                                  <a:solidFill>
                                    <a:srgbClr val="B41700"/>
                                  </a:solidFill>
                                  <a:latin typeface="Cambria Math" panose="02040503050406030204" pitchFamily="18" charset="0"/>
                                </a:rPr>
                              </m:ctrlPr>
                            </m:sSubPr>
                            <m:e>
                              <m:r>
                                <a:rPr sz="3100" i="1">
                                  <a:solidFill>
                                    <a:srgbClr val="B41700"/>
                                  </a:solidFill>
                                  <a:latin typeface="Cambria Math" panose="02040503050406030204" pitchFamily="18" charset="0"/>
                                </a:rPr>
                                <m:t>𝑦</m:t>
                              </m:r>
                            </m:e>
                            <m:sub>
                              <m:r>
                                <a:rPr sz="3100" i="1">
                                  <a:solidFill>
                                    <a:srgbClr val="B41700"/>
                                  </a:solidFill>
                                  <a:latin typeface="Cambria Math" panose="02040503050406030204" pitchFamily="18" charset="0"/>
                                </a:rPr>
                                <m:t>𝑖</m:t>
                              </m:r>
                            </m:sub>
                          </m:sSub>
                          <m:r>
                            <a:rPr sz="3100" i="1">
                              <a:solidFill>
                                <a:srgbClr val="B41700"/>
                              </a:solidFill>
                              <a:latin typeface="Cambria Math" panose="02040503050406030204" pitchFamily="18" charset="0"/>
                            </a:rPr>
                            <m:t>−∑</m:t>
                          </m:r>
                          <m:sSub>
                            <m:sSubPr>
                              <m:ctrlPr>
                                <a:rPr sz="3100" i="1">
                                  <a:solidFill>
                                    <a:srgbClr val="B41700"/>
                                  </a:solidFill>
                                  <a:latin typeface="Cambria Math" panose="02040503050406030204" pitchFamily="18" charset="0"/>
                                </a:rPr>
                              </m:ctrlPr>
                            </m:sSubPr>
                            <m:e>
                              <m:r>
                                <a:rPr sz="3100" i="1">
                                  <a:solidFill>
                                    <a:srgbClr val="B41700"/>
                                  </a:solidFill>
                                  <a:latin typeface="Cambria Math" panose="02040503050406030204" pitchFamily="18" charset="0"/>
                                </a:rPr>
                                <m:t>𝑥</m:t>
                              </m:r>
                            </m:e>
                            <m:sub>
                              <m:r>
                                <a:rPr sz="3100" i="1">
                                  <a:solidFill>
                                    <a:srgbClr val="B41700"/>
                                  </a:solidFill>
                                  <a:latin typeface="Cambria Math" panose="02040503050406030204" pitchFamily="18" charset="0"/>
                                </a:rPr>
                                <m:t>𝑖</m:t>
                              </m:r>
                            </m:sub>
                          </m:sSub>
                          <m:r>
                            <a:rPr sz="3100" i="1">
                              <a:solidFill>
                                <a:srgbClr val="B41700"/>
                              </a:solidFill>
                              <a:latin typeface="Cambria Math" panose="02040503050406030204" pitchFamily="18" charset="0"/>
                            </a:rPr>
                            <m:t>∑</m:t>
                          </m:r>
                          <m:sSub>
                            <m:sSubPr>
                              <m:ctrlPr>
                                <a:rPr sz="3100" i="1">
                                  <a:solidFill>
                                    <a:srgbClr val="B41700"/>
                                  </a:solidFill>
                                  <a:latin typeface="Cambria Math" panose="02040503050406030204" pitchFamily="18" charset="0"/>
                                </a:rPr>
                              </m:ctrlPr>
                            </m:sSubPr>
                            <m:e>
                              <m:r>
                                <a:rPr sz="3100" i="1">
                                  <a:solidFill>
                                    <a:srgbClr val="B41700"/>
                                  </a:solidFill>
                                  <a:latin typeface="Cambria Math" panose="02040503050406030204" pitchFamily="18" charset="0"/>
                                </a:rPr>
                                <m:t>𝑦</m:t>
                              </m:r>
                            </m:e>
                            <m:sub>
                              <m:r>
                                <a:rPr sz="3100" i="1">
                                  <a:solidFill>
                                    <a:srgbClr val="B41700"/>
                                  </a:solidFill>
                                  <a:latin typeface="Cambria Math" panose="02040503050406030204" pitchFamily="18" charset="0"/>
                                </a:rPr>
                                <m:t>𝑖</m:t>
                              </m:r>
                            </m:sub>
                          </m:sSub>
                        </m:num>
                        <m:den>
                          <m:r>
                            <a:rPr sz="3100" i="1">
                              <a:solidFill>
                                <a:srgbClr val="B41700"/>
                              </a:solidFill>
                              <a:latin typeface="Cambria Math" panose="02040503050406030204" pitchFamily="18" charset="0"/>
                            </a:rPr>
                            <m:t>𝑛</m:t>
                          </m:r>
                          <m:r>
                            <a:rPr sz="3100" i="1">
                              <a:solidFill>
                                <a:srgbClr val="B41700"/>
                              </a:solidFill>
                              <a:latin typeface="Cambria Math" panose="02040503050406030204" pitchFamily="18" charset="0"/>
                            </a:rPr>
                            <m:t>∑</m:t>
                          </m:r>
                          <m:sSubSup>
                            <m:sSubSupPr>
                              <m:ctrlPr>
                                <a:rPr sz="3100" i="1">
                                  <a:solidFill>
                                    <a:srgbClr val="B41700"/>
                                  </a:solidFill>
                                  <a:latin typeface="Cambria Math" panose="02040503050406030204" pitchFamily="18" charset="0"/>
                                </a:rPr>
                              </m:ctrlPr>
                            </m:sSubSupPr>
                            <m:e>
                              <m:r>
                                <a:rPr sz="3100" i="1">
                                  <a:solidFill>
                                    <a:srgbClr val="B41700"/>
                                  </a:solidFill>
                                  <a:latin typeface="Cambria Math" panose="02040503050406030204" pitchFamily="18" charset="0"/>
                                </a:rPr>
                                <m:t>𝑥</m:t>
                              </m:r>
                            </m:e>
                            <m:sub>
                              <m:r>
                                <a:rPr sz="3100" i="1">
                                  <a:solidFill>
                                    <a:srgbClr val="B41700"/>
                                  </a:solidFill>
                                  <a:latin typeface="Cambria Math" panose="02040503050406030204" pitchFamily="18" charset="0"/>
                                </a:rPr>
                                <m:t>𝑖</m:t>
                              </m:r>
                            </m:sub>
                            <m:sup>
                              <m:r>
                                <a:rPr sz="3100" i="1">
                                  <a:solidFill>
                                    <a:srgbClr val="B41700"/>
                                  </a:solidFill>
                                  <a:latin typeface="Cambria Math" panose="02040503050406030204" pitchFamily="18" charset="0"/>
                                </a:rPr>
                                <m:t>2</m:t>
                              </m:r>
                            </m:sup>
                          </m:sSubSup>
                          <m:r>
                            <a:rPr sz="3100" i="1">
                              <a:solidFill>
                                <a:srgbClr val="B41700"/>
                              </a:solidFill>
                              <a:latin typeface="Cambria Math" panose="02040503050406030204" pitchFamily="18" charset="0"/>
                            </a:rPr>
                            <m:t>−(∑</m:t>
                          </m:r>
                          <m:sSub>
                            <m:sSubPr>
                              <m:ctrlPr>
                                <a:rPr sz="3100" i="1">
                                  <a:solidFill>
                                    <a:srgbClr val="B41700"/>
                                  </a:solidFill>
                                  <a:latin typeface="Cambria Math" panose="02040503050406030204" pitchFamily="18" charset="0"/>
                                </a:rPr>
                              </m:ctrlPr>
                            </m:sSubPr>
                            <m:e>
                              <m:r>
                                <a:rPr sz="3100" i="1">
                                  <a:solidFill>
                                    <a:srgbClr val="B41700"/>
                                  </a:solidFill>
                                  <a:latin typeface="Cambria Math" panose="02040503050406030204" pitchFamily="18" charset="0"/>
                                </a:rPr>
                                <m:t>𝑥</m:t>
                              </m:r>
                            </m:e>
                            <m:sub>
                              <m:r>
                                <a:rPr sz="3100" i="1">
                                  <a:solidFill>
                                    <a:srgbClr val="B41700"/>
                                  </a:solidFill>
                                  <a:latin typeface="Cambria Math" panose="02040503050406030204" pitchFamily="18" charset="0"/>
                                </a:rPr>
                                <m:t>𝑖</m:t>
                              </m:r>
                            </m:sub>
                          </m:sSub>
                          <m:sSup>
                            <m:sSupPr>
                              <m:ctrlPr>
                                <a:rPr sz="3100" i="1">
                                  <a:solidFill>
                                    <a:srgbClr val="B41700"/>
                                  </a:solidFill>
                                  <a:latin typeface="Cambria Math" panose="02040503050406030204" pitchFamily="18" charset="0"/>
                                </a:rPr>
                              </m:ctrlPr>
                            </m:sSupPr>
                            <m:e>
                              <m:r>
                                <a:rPr sz="3100" i="1">
                                  <a:solidFill>
                                    <a:srgbClr val="B41700"/>
                                  </a:solidFill>
                                  <a:latin typeface="Cambria Math" panose="02040503050406030204" pitchFamily="18" charset="0"/>
                                </a:rPr>
                                <m:t>)</m:t>
                              </m:r>
                            </m:e>
                            <m:sup>
                              <m:r>
                                <a:rPr sz="3100" i="1">
                                  <a:solidFill>
                                    <a:srgbClr val="B41700"/>
                                  </a:solidFill>
                                  <a:latin typeface="Cambria Math" panose="02040503050406030204" pitchFamily="18" charset="0"/>
                                </a:rPr>
                                <m:t>2</m:t>
                              </m:r>
                            </m:sup>
                          </m:sSup>
                        </m:den>
                      </m:f>
                    </m:oMath>
                  </m:oMathPara>
                </a14:m>
                <a:endParaRPr sz="3100" dirty="0">
                  <a:solidFill>
                    <a:srgbClr val="B51700"/>
                  </a:solidFill>
                </a:endParaRPr>
              </a:p>
            </p:txBody>
          </p:sp>
        </mc:Choice>
        <mc:Fallback xmlns="">
          <p:sp>
            <p:nvSpPr>
              <p:cNvPr id="549" name="方程"/>
              <p:cNvSpPr txBox="1">
                <a:spLocks noRot="1" noChangeAspect="1" noMove="1" noResize="1" noEditPoints="1" noAdjustHandles="1" noChangeArrowheads="1" noChangeShapeType="1" noTextEdit="1"/>
              </p:cNvSpPr>
              <p:nvPr/>
            </p:nvSpPr>
            <p:spPr>
              <a:xfrm>
                <a:off x="1667944" y="7396200"/>
                <a:ext cx="3747554" cy="999944"/>
              </a:xfrm>
              <a:prstGeom prst="rect">
                <a:avLst/>
              </a:prstGeom>
              <a:blipFill>
                <a:blip r:embed="rId6"/>
                <a:stretch>
                  <a:fillRect b="-1829"/>
                </a:stretch>
              </a:blipFill>
              <a:ln w="12700">
                <a:miter lim="400000"/>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0" name="方程"/>
              <p:cNvSpPr txBox="1"/>
              <p:nvPr/>
            </p:nvSpPr>
            <p:spPr>
              <a:xfrm>
                <a:off x="6816739" y="7396200"/>
                <a:ext cx="3944888" cy="933742"/>
              </a:xfrm>
              <a:prstGeom prst="rect">
                <a:avLst/>
              </a:prstGeom>
              <a:ln w="12700">
                <a:miter lim="400000"/>
              </a:ln>
            </p:spPr>
            <p:txBody>
              <a:bodyPr wrap="none" lIns="0" tIns="0" rIns="0" bIns="0">
                <a:spAutoFit/>
              </a:bodyPr>
              <a:lstStyle/>
              <a:p>
                <a:pPr algn="l" defTabSz="914400" latinLnBrk="1">
                  <a:defRPr sz="1800" b="0"/>
                </a:pPr>
                <a14:m>
                  <m:oMathPara xmlns:m="http://schemas.openxmlformats.org/officeDocument/2006/math">
                    <m:oMathParaPr>
                      <m:jc m:val="centerGroup"/>
                    </m:oMathParaPr>
                    <m:oMath xmlns:m="http://schemas.openxmlformats.org/officeDocument/2006/math">
                      <m:r>
                        <a:rPr sz="2800" i="1">
                          <a:solidFill>
                            <a:srgbClr val="B41700"/>
                          </a:solidFill>
                          <a:latin typeface="Cambria Math" panose="02040503050406030204" pitchFamily="18" charset="0"/>
                        </a:rPr>
                        <m:t>𝑏</m:t>
                      </m:r>
                      <m:r>
                        <a:rPr sz="2800" i="1">
                          <a:solidFill>
                            <a:srgbClr val="B41700"/>
                          </a:solidFill>
                          <a:latin typeface="Cambria Math" panose="02040503050406030204" pitchFamily="18" charset="0"/>
                        </a:rPr>
                        <m:t>=</m:t>
                      </m:r>
                      <m:f>
                        <m:fPr>
                          <m:ctrlPr>
                            <a:rPr sz="2800" i="1">
                              <a:solidFill>
                                <a:srgbClr val="B41700"/>
                              </a:solidFill>
                              <a:latin typeface="Cambria Math" panose="02040503050406030204" pitchFamily="18" charset="0"/>
                            </a:rPr>
                          </m:ctrlPr>
                        </m:fPr>
                        <m:num>
                          <m:r>
                            <a:rPr sz="2800" i="1">
                              <a:solidFill>
                                <a:srgbClr val="B41700"/>
                              </a:solidFill>
                              <a:latin typeface="Cambria Math" panose="02040503050406030204" pitchFamily="18" charset="0"/>
                            </a:rPr>
                            <m:t>∑</m:t>
                          </m:r>
                          <m:sSubSup>
                            <m:sSubSupPr>
                              <m:ctrlPr>
                                <a:rPr sz="2800" i="1">
                                  <a:solidFill>
                                    <a:srgbClr val="B41700"/>
                                  </a:solidFill>
                                  <a:latin typeface="Cambria Math" panose="02040503050406030204" pitchFamily="18" charset="0"/>
                                </a:rPr>
                              </m:ctrlPr>
                            </m:sSubSupPr>
                            <m:e>
                              <m:r>
                                <a:rPr sz="2800" i="1">
                                  <a:solidFill>
                                    <a:srgbClr val="B41700"/>
                                  </a:solidFill>
                                  <a:latin typeface="Cambria Math" panose="02040503050406030204" pitchFamily="18" charset="0"/>
                                </a:rPr>
                                <m:t>𝑥</m:t>
                              </m:r>
                            </m:e>
                            <m:sub>
                              <m:r>
                                <a:rPr sz="2800" i="1">
                                  <a:solidFill>
                                    <a:srgbClr val="B41700"/>
                                  </a:solidFill>
                                  <a:latin typeface="Cambria Math" panose="02040503050406030204" pitchFamily="18" charset="0"/>
                                </a:rPr>
                                <m:t>𝑖</m:t>
                              </m:r>
                            </m:sub>
                            <m:sup>
                              <m:r>
                                <a:rPr sz="2800" i="1">
                                  <a:solidFill>
                                    <a:srgbClr val="B41700"/>
                                  </a:solidFill>
                                  <a:latin typeface="Cambria Math" panose="02040503050406030204" pitchFamily="18" charset="0"/>
                                </a:rPr>
                                <m:t>2</m:t>
                              </m:r>
                            </m:sup>
                          </m:sSubSup>
                          <m:r>
                            <a:rPr sz="2800" i="1">
                              <a:solidFill>
                                <a:srgbClr val="B41700"/>
                              </a:solidFill>
                              <a:latin typeface="Cambria Math" panose="02040503050406030204" pitchFamily="18" charset="0"/>
                            </a:rPr>
                            <m:t>∑</m:t>
                          </m:r>
                          <m:sSub>
                            <m:sSubPr>
                              <m:ctrlPr>
                                <a:rPr sz="2800" i="1">
                                  <a:solidFill>
                                    <a:srgbClr val="B41700"/>
                                  </a:solidFill>
                                  <a:latin typeface="Cambria Math" panose="02040503050406030204" pitchFamily="18" charset="0"/>
                                </a:rPr>
                              </m:ctrlPr>
                            </m:sSubPr>
                            <m:e>
                              <m:r>
                                <a:rPr sz="2800" i="1">
                                  <a:solidFill>
                                    <a:srgbClr val="B41700"/>
                                  </a:solidFill>
                                  <a:latin typeface="Cambria Math" panose="02040503050406030204" pitchFamily="18" charset="0"/>
                                </a:rPr>
                                <m:t>𝑦</m:t>
                              </m:r>
                            </m:e>
                            <m:sub>
                              <m:r>
                                <a:rPr sz="2800" i="1">
                                  <a:solidFill>
                                    <a:srgbClr val="B41700"/>
                                  </a:solidFill>
                                  <a:latin typeface="Cambria Math" panose="02040503050406030204" pitchFamily="18" charset="0"/>
                                </a:rPr>
                                <m:t>𝑖</m:t>
                              </m:r>
                            </m:sub>
                          </m:sSub>
                          <m:r>
                            <a:rPr sz="2800" i="1">
                              <a:solidFill>
                                <a:srgbClr val="B41700"/>
                              </a:solidFill>
                              <a:latin typeface="Cambria Math" panose="02040503050406030204" pitchFamily="18" charset="0"/>
                            </a:rPr>
                            <m:t>−∑</m:t>
                          </m:r>
                          <m:sSub>
                            <m:sSubPr>
                              <m:ctrlPr>
                                <a:rPr sz="2800" i="1">
                                  <a:solidFill>
                                    <a:srgbClr val="B41700"/>
                                  </a:solidFill>
                                  <a:latin typeface="Cambria Math" panose="02040503050406030204" pitchFamily="18" charset="0"/>
                                </a:rPr>
                              </m:ctrlPr>
                            </m:sSubPr>
                            <m:e>
                              <m:r>
                                <a:rPr sz="2800" i="1">
                                  <a:solidFill>
                                    <a:srgbClr val="B41700"/>
                                  </a:solidFill>
                                  <a:latin typeface="Cambria Math" panose="02040503050406030204" pitchFamily="18" charset="0"/>
                                </a:rPr>
                                <m:t>𝑥</m:t>
                              </m:r>
                            </m:e>
                            <m:sub>
                              <m:r>
                                <a:rPr sz="2800" i="1">
                                  <a:solidFill>
                                    <a:srgbClr val="B41700"/>
                                  </a:solidFill>
                                  <a:latin typeface="Cambria Math" panose="02040503050406030204" pitchFamily="18" charset="0"/>
                                </a:rPr>
                                <m:t>𝑖</m:t>
                              </m:r>
                            </m:sub>
                          </m:sSub>
                          <m:r>
                            <a:rPr sz="2800" i="1">
                              <a:solidFill>
                                <a:srgbClr val="B41700"/>
                              </a:solidFill>
                              <a:latin typeface="Cambria Math" panose="02040503050406030204" pitchFamily="18" charset="0"/>
                            </a:rPr>
                            <m:t>∑</m:t>
                          </m:r>
                          <m:sSub>
                            <m:sSubPr>
                              <m:ctrlPr>
                                <a:rPr sz="2800" i="1">
                                  <a:solidFill>
                                    <a:srgbClr val="B41700"/>
                                  </a:solidFill>
                                  <a:latin typeface="Cambria Math" panose="02040503050406030204" pitchFamily="18" charset="0"/>
                                </a:rPr>
                              </m:ctrlPr>
                            </m:sSubPr>
                            <m:e>
                              <m:r>
                                <a:rPr sz="2800" i="1">
                                  <a:solidFill>
                                    <a:srgbClr val="B41700"/>
                                  </a:solidFill>
                                  <a:latin typeface="Cambria Math" panose="02040503050406030204" pitchFamily="18" charset="0"/>
                                </a:rPr>
                                <m:t>𝑥</m:t>
                              </m:r>
                            </m:e>
                            <m:sub>
                              <m:r>
                                <a:rPr sz="2800" i="1">
                                  <a:solidFill>
                                    <a:srgbClr val="B41700"/>
                                  </a:solidFill>
                                  <a:latin typeface="Cambria Math" panose="02040503050406030204" pitchFamily="18" charset="0"/>
                                </a:rPr>
                                <m:t>𝑖</m:t>
                              </m:r>
                            </m:sub>
                          </m:sSub>
                          <m:sSub>
                            <m:sSubPr>
                              <m:ctrlPr>
                                <a:rPr sz="2800" i="1">
                                  <a:solidFill>
                                    <a:srgbClr val="B41700"/>
                                  </a:solidFill>
                                  <a:latin typeface="Cambria Math" panose="02040503050406030204" pitchFamily="18" charset="0"/>
                                </a:rPr>
                              </m:ctrlPr>
                            </m:sSubPr>
                            <m:e>
                              <m:r>
                                <a:rPr sz="2800" i="1">
                                  <a:solidFill>
                                    <a:srgbClr val="B41700"/>
                                  </a:solidFill>
                                  <a:latin typeface="Cambria Math" panose="02040503050406030204" pitchFamily="18" charset="0"/>
                                </a:rPr>
                                <m:t>𝑦</m:t>
                              </m:r>
                            </m:e>
                            <m:sub>
                              <m:r>
                                <a:rPr sz="2800" i="1">
                                  <a:solidFill>
                                    <a:srgbClr val="B41700"/>
                                  </a:solidFill>
                                  <a:latin typeface="Cambria Math" panose="02040503050406030204" pitchFamily="18" charset="0"/>
                                </a:rPr>
                                <m:t>𝑖</m:t>
                              </m:r>
                            </m:sub>
                          </m:sSub>
                        </m:num>
                        <m:den>
                          <m:r>
                            <a:rPr sz="2800" i="1">
                              <a:solidFill>
                                <a:srgbClr val="B41700"/>
                              </a:solidFill>
                              <a:latin typeface="Cambria Math" panose="02040503050406030204" pitchFamily="18" charset="0"/>
                            </a:rPr>
                            <m:t>𝑛</m:t>
                          </m:r>
                          <m:r>
                            <a:rPr sz="2800" i="1">
                              <a:solidFill>
                                <a:srgbClr val="B41700"/>
                              </a:solidFill>
                              <a:latin typeface="Cambria Math" panose="02040503050406030204" pitchFamily="18" charset="0"/>
                            </a:rPr>
                            <m:t>∑</m:t>
                          </m:r>
                          <m:sSubSup>
                            <m:sSubSupPr>
                              <m:ctrlPr>
                                <a:rPr sz="2800" i="1">
                                  <a:solidFill>
                                    <a:srgbClr val="B41700"/>
                                  </a:solidFill>
                                  <a:latin typeface="Cambria Math" panose="02040503050406030204" pitchFamily="18" charset="0"/>
                                </a:rPr>
                              </m:ctrlPr>
                            </m:sSubSupPr>
                            <m:e>
                              <m:r>
                                <a:rPr sz="2800" i="1">
                                  <a:solidFill>
                                    <a:srgbClr val="B41700"/>
                                  </a:solidFill>
                                  <a:latin typeface="Cambria Math" panose="02040503050406030204" pitchFamily="18" charset="0"/>
                                </a:rPr>
                                <m:t>𝑥</m:t>
                              </m:r>
                            </m:e>
                            <m:sub>
                              <m:r>
                                <a:rPr sz="2800" i="1">
                                  <a:solidFill>
                                    <a:srgbClr val="B41700"/>
                                  </a:solidFill>
                                  <a:latin typeface="Cambria Math" panose="02040503050406030204" pitchFamily="18" charset="0"/>
                                </a:rPr>
                                <m:t>𝑖</m:t>
                              </m:r>
                            </m:sub>
                            <m:sup>
                              <m:r>
                                <a:rPr sz="2800" i="1">
                                  <a:solidFill>
                                    <a:srgbClr val="B41700"/>
                                  </a:solidFill>
                                  <a:latin typeface="Cambria Math" panose="02040503050406030204" pitchFamily="18" charset="0"/>
                                </a:rPr>
                                <m:t>2</m:t>
                              </m:r>
                            </m:sup>
                          </m:sSubSup>
                          <m:r>
                            <a:rPr sz="2800" i="1">
                              <a:solidFill>
                                <a:srgbClr val="B41700"/>
                              </a:solidFill>
                              <a:latin typeface="Cambria Math" panose="02040503050406030204" pitchFamily="18" charset="0"/>
                            </a:rPr>
                            <m:t>−(∑</m:t>
                          </m:r>
                          <m:sSub>
                            <m:sSubPr>
                              <m:ctrlPr>
                                <a:rPr sz="2800" i="1">
                                  <a:solidFill>
                                    <a:srgbClr val="B41700"/>
                                  </a:solidFill>
                                  <a:latin typeface="Cambria Math" panose="02040503050406030204" pitchFamily="18" charset="0"/>
                                </a:rPr>
                              </m:ctrlPr>
                            </m:sSubPr>
                            <m:e>
                              <m:r>
                                <a:rPr sz="2800" i="1">
                                  <a:solidFill>
                                    <a:srgbClr val="B41700"/>
                                  </a:solidFill>
                                  <a:latin typeface="Cambria Math" panose="02040503050406030204" pitchFamily="18" charset="0"/>
                                </a:rPr>
                                <m:t>𝑥</m:t>
                              </m:r>
                            </m:e>
                            <m:sub>
                              <m:r>
                                <a:rPr sz="2800" i="1">
                                  <a:solidFill>
                                    <a:srgbClr val="B41700"/>
                                  </a:solidFill>
                                  <a:latin typeface="Cambria Math" panose="02040503050406030204" pitchFamily="18" charset="0"/>
                                </a:rPr>
                                <m:t>𝑖</m:t>
                              </m:r>
                            </m:sub>
                          </m:sSub>
                          <m:sSup>
                            <m:sSupPr>
                              <m:ctrlPr>
                                <a:rPr sz="2800" i="1">
                                  <a:solidFill>
                                    <a:srgbClr val="B41700"/>
                                  </a:solidFill>
                                  <a:latin typeface="Cambria Math" panose="02040503050406030204" pitchFamily="18" charset="0"/>
                                </a:rPr>
                              </m:ctrlPr>
                            </m:sSupPr>
                            <m:e>
                              <m:r>
                                <a:rPr sz="2800" i="1">
                                  <a:solidFill>
                                    <a:srgbClr val="B41700"/>
                                  </a:solidFill>
                                  <a:latin typeface="Cambria Math" panose="02040503050406030204" pitchFamily="18" charset="0"/>
                                </a:rPr>
                                <m:t>)</m:t>
                              </m:r>
                            </m:e>
                            <m:sup>
                              <m:r>
                                <a:rPr sz="2800" i="1">
                                  <a:solidFill>
                                    <a:srgbClr val="B41700"/>
                                  </a:solidFill>
                                  <a:latin typeface="Cambria Math" panose="02040503050406030204" pitchFamily="18" charset="0"/>
                                </a:rPr>
                                <m:t>2</m:t>
                              </m:r>
                            </m:sup>
                          </m:sSup>
                        </m:den>
                      </m:f>
                    </m:oMath>
                  </m:oMathPara>
                </a14:m>
                <a:endParaRPr sz="2800" dirty="0">
                  <a:solidFill>
                    <a:srgbClr val="B51700"/>
                  </a:solidFill>
                </a:endParaRPr>
              </a:p>
            </p:txBody>
          </p:sp>
        </mc:Choice>
        <mc:Fallback xmlns="">
          <p:sp>
            <p:nvSpPr>
              <p:cNvPr id="550" name="方程"/>
              <p:cNvSpPr txBox="1">
                <a:spLocks noRot="1" noChangeAspect="1" noMove="1" noResize="1" noEditPoints="1" noAdjustHandles="1" noChangeArrowheads="1" noChangeShapeType="1" noTextEdit="1"/>
              </p:cNvSpPr>
              <p:nvPr/>
            </p:nvSpPr>
            <p:spPr>
              <a:xfrm>
                <a:off x="6816739" y="7396200"/>
                <a:ext cx="3944888" cy="933742"/>
              </a:xfrm>
              <a:prstGeom prst="rect">
                <a:avLst/>
              </a:prstGeom>
              <a:blipFill>
                <a:blip r:embed="rId7"/>
                <a:stretch>
                  <a:fillRect b="-5229"/>
                </a:stretch>
              </a:blipFill>
              <a:ln w="12700">
                <a:miter lim="400000"/>
              </a:ln>
            </p:spPr>
            <p:txBody>
              <a:bodyPr/>
              <a:lstStyle/>
              <a:p>
                <a:r>
                  <a:rPr lang="zh-CN" altLang="en-US">
                    <a:noFill/>
                  </a:rPr>
                  <a:t> </a:t>
                </a:r>
              </a:p>
            </p:txBody>
          </p:sp>
        </mc:Fallback>
      </mc:AlternateContent>
      <p:sp>
        <p:nvSpPr>
          <p:cNvPr id="551" name="一般数学模型"/>
          <p:cNvSpPr>
            <a:spLocks noGrp="1"/>
          </p:cNvSpPr>
          <p:nvPr>
            <p:ph type="title"/>
          </p:nvPr>
        </p:nvSpPr>
        <p:spPr>
          <a:prstGeom prst="rect">
            <a:avLst/>
          </a:prstGeom>
        </p:spPr>
        <p:txBody>
          <a:bodyPr/>
          <a:lstStyle/>
          <a:p>
            <a:r>
              <a:t>一般数学模型</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 name="一般数学模型"/>
          <p:cNvSpPr>
            <a:spLocks noGrp="1"/>
          </p:cNvSpPr>
          <p:nvPr>
            <p:ph type="title"/>
          </p:nvPr>
        </p:nvSpPr>
        <p:spPr>
          <a:prstGeom prst="rect">
            <a:avLst/>
          </a:prstGeom>
        </p:spPr>
        <p:txBody>
          <a:bodyPr/>
          <a:lstStyle/>
          <a:p>
            <a:r>
              <a:t>一般数学模型</a:t>
            </a:r>
          </a:p>
        </p:txBody>
      </p:sp>
      <p:grpSp>
        <p:nvGrpSpPr>
          <p:cNvPr id="556" name="动态模型"/>
          <p:cNvGrpSpPr/>
          <p:nvPr/>
        </p:nvGrpSpPr>
        <p:grpSpPr>
          <a:xfrm>
            <a:off x="5450992" y="1087947"/>
            <a:ext cx="1841501" cy="838201"/>
            <a:chOff x="0" y="0"/>
            <a:chExt cx="1841500" cy="838200"/>
          </a:xfrm>
        </p:grpSpPr>
        <p:sp>
          <p:nvSpPr>
            <p:cNvPr id="555" name="动态模型"/>
            <p:cNvSpPr txBox="1"/>
            <p:nvPr/>
          </p:nvSpPr>
          <p:spPr>
            <a:xfrm>
              <a:off x="50800" y="50800"/>
              <a:ext cx="1739900" cy="736600"/>
            </a:xfrm>
            <a:prstGeom prst="rect">
              <a:avLst/>
            </a:prstGeom>
            <a:no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000"/>
              </a:lvl1pPr>
            </a:lstStyle>
            <a:p>
              <a:r>
                <a:t>动态模型</a:t>
              </a:r>
            </a:p>
          </p:txBody>
        </p:sp>
        <p:pic>
          <p:nvPicPr>
            <p:cNvPr id="554" name="动态模型 动态模型" descr="动态模型 动态模型"/>
            <p:cNvPicPr>
              <a:picLocks/>
            </p:cNvPicPr>
            <p:nvPr/>
          </p:nvPicPr>
          <p:blipFill>
            <a:blip r:embed="rId2">
              <a:extLst/>
            </a:blip>
            <a:stretch>
              <a:fillRect/>
            </a:stretch>
          </p:blipFill>
          <p:spPr>
            <a:xfrm>
              <a:off x="0" y="0"/>
              <a:ext cx="1841500" cy="838200"/>
            </a:xfrm>
            <a:prstGeom prst="rect">
              <a:avLst/>
            </a:prstGeom>
            <a:effectLst/>
          </p:spPr>
        </p:pic>
      </p:grpSp>
      <p:sp>
        <p:nvSpPr>
          <p:cNvPr id="557" name="有的传感器即使静态特性非常好，但由于不能很好反映输入量随时间（尤其快速）变化的状况而导致严重的动态误差，所以要认真研究传感器的动态响应特性。"/>
          <p:cNvSpPr txBox="1"/>
          <p:nvPr/>
        </p:nvSpPr>
        <p:spPr>
          <a:xfrm>
            <a:off x="824606" y="2163223"/>
            <a:ext cx="11602344"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lstStyle>
          <a:p>
            <a:r>
              <a:t>有的传感器即使静态特性非常好，但由于不能很好反映输入量随时间（尤其快速）变化的状况而导致严重的动态误差，所以要认真研究传感器的动态响应特性。</a:t>
            </a:r>
          </a:p>
        </p:txBody>
      </p:sp>
      <p:sp>
        <p:nvSpPr>
          <p:cNvPr id="558" name="1）微分方程"/>
          <p:cNvSpPr txBox="1"/>
          <p:nvPr/>
        </p:nvSpPr>
        <p:spPr>
          <a:xfrm>
            <a:off x="838200" y="3242070"/>
            <a:ext cx="1948942" cy="57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just" defTabSz="457200">
              <a:defRPr sz="2600">
                <a:solidFill>
                  <a:srgbClr val="D82DA9"/>
                </a:solidFill>
                <a:latin typeface="Helvetica"/>
                <a:ea typeface="Helvetica"/>
                <a:cs typeface="Helvetica"/>
                <a:sym typeface="Helvetica"/>
              </a:defRPr>
            </a:lvl1pPr>
          </a:lstStyle>
          <a:p>
            <a:r>
              <a:t>1）微分方程</a:t>
            </a:r>
          </a:p>
        </p:txBody>
      </p:sp>
      <p:sp>
        <p:nvSpPr>
          <p:cNvPr id="559" name="在研究传感器的动态响应特性时，一般都忽略传感器的非线性和随机变化等复杂的因素，将传感器作为线性定常系统考虑，因而其动态模型可以用线性常系数微分方程来表示："/>
          <p:cNvSpPr txBox="1"/>
          <p:nvPr/>
        </p:nvSpPr>
        <p:spPr>
          <a:xfrm>
            <a:off x="808398" y="3946920"/>
            <a:ext cx="11126689" cy="1358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b="0"/>
            </a:lvl1pPr>
          </a:lstStyle>
          <a:p>
            <a:r>
              <a:t>在研究传感器的动态响应特性时，一般都忽略传感器的非线性和随机变化等复杂的因素，将传感器作为线性定常系统考虑，因而其动态模型可以用线性常系数微分方程来表示：</a:t>
            </a:r>
          </a:p>
        </p:txBody>
      </p:sp>
      <mc:AlternateContent xmlns:mc="http://schemas.openxmlformats.org/markup-compatibility/2006" xmlns:a14="http://schemas.microsoft.com/office/drawing/2010/main">
        <mc:Choice Requires="a14">
          <p:sp>
            <p:nvSpPr>
              <p:cNvPr id="560" name="方程"/>
              <p:cNvSpPr txBox="1"/>
              <p:nvPr/>
            </p:nvSpPr>
            <p:spPr>
              <a:xfrm>
                <a:off x="1402549" y="5530260"/>
                <a:ext cx="10199701" cy="706820"/>
              </a:xfrm>
              <a:prstGeom prst="rect">
                <a:avLst/>
              </a:prstGeom>
              <a:ln w="12700">
                <a:miter lim="400000"/>
              </a:ln>
            </p:spPr>
            <p:txBody>
              <a:bodyPr wrap="none" lIns="0" tIns="0" rIns="0" bIns="0">
                <a:spAutoFit/>
              </a:bodyPr>
              <a:lstStyle/>
              <a:p>
                <a:pPr algn="l" defTabSz="914400" latinLnBrk="1">
                  <a:defRPr sz="1800" b="0"/>
                </a:pPr>
                <a14:m>
                  <m:oMathPara xmlns:m="http://schemas.openxmlformats.org/officeDocument/2006/math">
                    <m:oMathParaPr>
                      <m:jc m:val="centerGroup"/>
                    </m:oMathParaPr>
                    <m:oMath xmlns:m="http://schemas.openxmlformats.org/officeDocument/2006/math">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𝑎</m:t>
                          </m:r>
                        </m:e>
                        <m:sub>
                          <m:r>
                            <a:rPr sz="2400" i="1">
                              <a:solidFill>
                                <a:srgbClr val="000000"/>
                              </a:solidFill>
                              <a:latin typeface="Cambria Math" panose="02040503050406030204" pitchFamily="18" charset="0"/>
                            </a:rPr>
                            <m:t>𝑛</m:t>
                          </m:r>
                        </m:sub>
                      </m:sSub>
                      <m:f>
                        <m:fPr>
                          <m:ctrlPr>
                            <a:rPr sz="2400" i="1">
                              <a:solidFill>
                                <a:srgbClr val="000000"/>
                              </a:solidFill>
                              <a:latin typeface="Cambria Math" panose="02040503050406030204" pitchFamily="18" charset="0"/>
                            </a:rPr>
                          </m:ctrlPr>
                        </m:fPr>
                        <m:num>
                          <m:sSup>
                            <m:sSupPr>
                              <m:ctrlPr>
                                <a:rPr sz="2400" i="1">
                                  <a:solidFill>
                                    <a:srgbClr val="000000"/>
                                  </a:solidFill>
                                  <a:latin typeface="Cambria Math" panose="02040503050406030204" pitchFamily="18" charset="0"/>
                                </a:rPr>
                              </m:ctrlPr>
                            </m:sSupPr>
                            <m:e>
                              <m:r>
                                <a:rPr sz="2400" i="1">
                                  <a:solidFill>
                                    <a:srgbClr val="000000"/>
                                  </a:solidFill>
                                  <a:latin typeface="Cambria Math" panose="02040503050406030204" pitchFamily="18" charset="0"/>
                                </a:rPr>
                                <m:t>𝑑</m:t>
                              </m:r>
                            </m:e>
                            <m:sup>
                              <m:r>
                                <a:rPr sz="2400" i="1">
                                  <a:solidFill>
                                    <a:srgbClr val="000000"/>
                                  </a:solidFill>
                                  <a:latin typeface="Cambria Math" panose="02040503050406030204" pitchFamily="18" charset="0"/>
                                </a:rPr>
                                <m:t>𝑛</m:t>
                              </m:r>
                            </m:sup>
                          </m:sSup>
                          <m:r>
                            <a:rPr sz="2400" i="1">
                              <a:solidFill>
                                <a:srgbClr val="000000"/>
                              </a:solidFill>
                              <a:latin typeface="Cambria Math" panose="02040503050406030204" pitchFamily="18" charset="0"/>
                            </a:rPr>
                            <m:t>𝑦</m:t>
                          </m:r>
                        </m:num>
                        <m:den>
                          <m:r>
                            <a:rPr sz="2400" i="1">
                              <a:solidFill>
                                <a:srgbClr val="000000"/>
                              </a:solidFill>
                              <a:latin typeface="Cambria Math" panose="02040503050406030204" pitchFamily="18" charset="0"/>
                            </a:rPr>
                            <m:t>𝑑</m:t>
                          </m:r>
                          <m:sSup>
                            <m:sSupPr>
                              <m:ctrlPr>
                                <a:rPr sz="2400" i="1">
                                  <a:solidFill>
                                    <a:srgbClr val="000000"/>
                                  </a:solidFill>
                                  <a:latin typeface="Cambria Math" panose="02040503050406030204" pitchFamily="18" charset="0"/>
                                </a:rPr>
                              </m:ctrlPr>
                            </m:sSupPr>
                            <m:e>
                              <m:r>
                                <a:rPr sz="2400" i="1">
                                  <a:solidFill>
                                    <a:srgbClr val="000000"/>
                                  </a:solidFill>
                                  <a:latin typeface="Cambria Math" panose="02040503050406030204" pitchFamily="18" charset="0"/>
                                </a:rPr>
                                <m:t>𝑡</m:t>
                              </m:r>
                            </m:e>
                            <m:sup>
                              <m:r>
                                <a:rPr sz="2400" i="1">
                                  <a:solidFill>
                                    <a:srgbClr val="000000"/>
                                  </a:solidFill>
                                  <a:latin typeface="Cambria Math" panose="02040503050406030204" pitchFamily="18" charset="0"/>
                                </a:rPr>
                                <m:t>𝑛</m:t>
                              </m:r>
                            </m:sup>
                          </m:sSup>
                        </m:den>
                      </m:f>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𝑎</m:t>
                          </m:r>
                        </m:e>
                        <m:sub>
                          <m:r>
                            <a:rPr sz="2400" i="1">
                              <a:solidFill>
                                <a:srgbClr val="000000"/>
                              </a:solidFill>
                              <a:latin typeface="Cambria Math" panose="02040503050406030204" pitchFamily="18" charset="0"/>
                            </a:rPr>
                            <m:t>𝑛</m:t>
                          </m:r>
                          <m:r>
                            <a:rPr sz="2400" i="1">
                              <a:solidFill>
                                <a:srgbClr val="000000"/>
                              </a:solidFill>
                              <a:latin typeface="Cambria Math" panose="02040503050406030204" pitchFamily="18" charset="0"/>
                            </a:rPr>
                            <m:t>−</m:t>
                          </m:r>
                          <m:r>
                            <a:rPr sz="2400" i="1">
                              <a:solidFill>
                                <a:srgbClr val="000000"/>
                              </a:solidFill>
                              <a:latin typeface="Cambria Math" panose="02040503050406030204" pitchFamily="18" charset="0"/>
                            </a:rPr>
                            <m:t>1</m:t>
                          </m:r>
                        </m:sub>
                      </m:sSub>
                      <m:f>
                        <m:fPr>
                          <m:ctrlPr>
                            <a:rPr sz="2400" i="1">
                              <a:solidFill>
                                <a:srgbClr val="000000"/>
                              </a:solidFill>
                              <a:latin typeface="Cambria Math" panose="02040503050406030204" pitchFamily="18" charset="0"/>
                            </a:rPr>
                          </m:ctrlPr>
                        </m:fPr>
                        <m:num>
                          <m:sSup>
                            <m:sSupPr>
                              <m:ctrlPr>
                                <a:rPr sz="2400" i="1">
                                  <a:solidFill>
                                    <a:srgbClr val="000000"/>
                                  </a:solidFill>
                                  <a:latin typeface="Cambria Math" panose="02040503050406030204" pitchFamily="18" charset="0"/>
                                </a:rPr>
                              </m:ctrlPr>
                            </m:sSupPr>
                            <m:e>
                              <m:r>
                                <a:rPr sz="2400" i="1">
                                  <a:solidFill>
                                    <a:srgbClr val="000000"/>
                                  </a:solidFill>
                                  <a:latin typeface="Cambria Math" panose="02040503050406030204" pitchFamily="18" charset="0"/>
                                </a:rPr>
                                <m:t>𝑑</m:t>
                              </m:r>
                            </m:e>
                            <m:sup>
                              <m:r>
                                <a:rPr sz="2400" i="1">
                                  <a:solidFill>
                                    <a:srgbClr val="000000"/>
                                  </a:solidFill>
                                  <a:latin typeface="Cambria Math" panose="02040503050406030204" pitchFamily="18" charset="0"/>
                                </a:rPr>
                                <m:t>𝑛</m:t>
                              </m:r>
                              <m:r>
                                <a:rPr sz="2400" i="1">
                                  <a:solidFill>
                                    <a:srgbClr val="000000"/>
                                  </a:solidFill>
                                  <a:latin typeface="Cambria Math" panose="02040503050406030204" pitchFamily="18" charset="0"/>
                                </a:rPr>
                                <m:t>−</m:t>
                              </m:r>
                              <m:r>
                                <a:rPr sz="2400" i="1">
                                  <a:solidFill>
                                    <a:srgbClr val="000000"/>
                                  </a:solidFill>
                                  <a:latin typeface="Cambria Math" panose="02040503050406030204" pitchFamily="18" charset="0"/>
                                </a:rPr>
                                <m:t>1</m:t>
                              </m:r>
                            </m:sup>
                          </m:sSup>
                          <m:r>
                            <a:rPr sz="2400" i="1">
                              <a:solidFill>
                                <a:srgbClr val="000000"/>
                              </a:solidFill>
                              <a:latin typeface="Cambria Math" panose="02040503050406030204" pitchFamily="18" charset="0"/>
                            </a:rPr>
                            <m:t>𝑦</m:t>
                          </m:r>
                        </m:num>
                        <m:den>
                          <m:r>
                            <a:rPr sz="2400" i="1">
                              <a:solidFill>
                                <a:srgbClr val="000000"/>
                              </a:solidFill>
                              <a:latin typeface="Cambria Math" panose="02040503050406030204" pitchFamily="18" charset="0"/>
                            </a:rPr>
                            <m:t>𝑑</m:t>
                          </m:r>
                          <m:sSup>
                            <m:sSupPr>
                              <m:ctrlPr>
                                <a:rPr sz="2400" i="1">
                                  <a:solidFill>
                                    <a:srgbClr val="000000"/>
                                  </a:solidFill>
                                  <a:latin typeface="Cambria Math" panose="02040503050406030204" pitchFamily="18" charset="0"/>
                                </a:rPr>
                              </m:ctrlPr>
                            </m:sSupPr>
                            <m:e>
                              <m:r>
                                <a:rPr sz="2400" i="1">
                                  <a:solidFill>
                                    <a:srgbClr val="000000"/>
                                  </a:solidFill>
                                  <a:latin typeface="Cambria Math" panose="02040503050406030204" pitchFamily="18" charset="0"/>
                                </a:rPr>
                                <m:t>𝑡</m:t>
                              </m:r>
                            </m:e>
                            <m:sup>
                              <m:r>
                                <a:rPr sz="2400" i="1">
                                  <a:solidFill>
                                    <a:srgbClr val="000000"/>
                                  </a:solidFill>
                                  <a:latin typeface="Cambria Math" panose="02040503050406030204" pitchFamily="18" charset="0"/>
                                </a:rPr>
                                <m:t>𝑛</m:t>
                              </m:r>
                              <m:r>
                                <a:rPr sz="2400" i="1">
                                  <a:solidFill>
                                    <a:srgbClr val="000000"/>
                                  </a:solidFill>
                                  <a:latin typeface="Cambria Math" panose="02040503050406030204" pitchFamily="18" charset="0"/>
                                </a:rPr>
                                <m:t>−</m:t>
                              </m:r>
                              <m:r>
                                <a:rPr sz="2400" i="1">
                                  <a:solidFill>
                                    <a:srgbClr val="000000"/>
                                  </a:solidFill>
                                  <a:latin typeface="Cambria Math" panose="02040503050406030204" pitchFamily="18" charset="0"/>
                                </a:rPr>
                                <m:t>1</m:t>
                              </m:r>
                            </m:sup>
                          </m:sSup>
                        </m:den>
                      </m:f>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𝑎</m:t>
                          </m:r>
                        </m:e>
                        <m:sub>
                          <m:r>
                            <a:rPr sz="2400" i="1">
                              <a:solidFill>
                                <a:srgbClr val="000000"/>
                              </a:solidFill>
                              <a:latin typeface="Cambria Math" panose="02040503050406030204" pitchFamily="18" charset="0"/>
                            </a:rPr>
                            <m:t>1</m:t>
                          </m:r>
                        </m:sub>
                      </m:sSub>
                      <m:f>
                        <m:fPr>
                          <m:ctrlPr>
                            <a:rPr sz="2400" i="1">
                              <a:solidFill>
                                <a:srgbClr val="000000"/>
                              </a:solidFill>
                              <a:latin typeface="Cambria Math" panose="02040503050406030204" pitchFamily="18" charset="0"/>
                            </a:rPr>
                          </m:ctrlPr>
                        </m:fPr>
                        <m:num>
                          <m:r>
                            <a:rPr sz="2400" i="1">
                              <a:solidFill>
                                <a:srgbClr val="000000"/>
                              </a:solidFill>
                              <a:latin typeface="Cambria Math" panose="02040503050406030204" pitchFamily="18" charset="0"/>
                            </a:rPr>
                            <m:t>𝑑𝑦</m:t>
                          </m:r>
                        </m:num>
                        <m:den>
                          <m:r>
                            <a:rPr sz="2400" i="1">
                              <a:solidFill>
                                <a:srgbClr val="000000"/>
                              </a:solidFill>
                              <a:latin typeface="Cambria Math" panose="02040503050406030204" pitchFamily="18" charset="0"/>
                            </a:rPr>
                            <m:t>𝑑𝑡</m:t>
                          </m:r>
                        </m:den>
                      </m:f>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𝑎</m:t>
                          </m:r>
                        </m:e>
                        <m:sub>
                          <m:r>
                            <a:rPr sz="2400" i="1">
                              <a:solidFill>
                                <a:srgbClr val="000000"/>
                              </a:solidFill>
                              <a:latin typeface="Cambria Math" panose="02040503050406030204" pitchFamily="18" charset="0"/>
                            </a:rPr>
                            <m:t>0</m:t>
                          </m:r>
                        </m:sub>
                      </m:sSub>
                      <m:r>
                        <a:rPr sz="2400" i="1">
                          <a:solidFill>
                            <a:srgbClr val="000000"/>
                          </a:solidFill>
                          <a:latin typeface="Cambria Math" panose="02040503050406030204" pitchFamily="18" charset="0"/>
                        </a:rPr>
                        <m:t>𝑦</m:t>
                      </m:r>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𝑏</m:t>
                          </m:r>
                        </m:e>
                        <m:sub>
                          <m:r>
                            <a:rPr sz="2400" i="1">
                              <a:solidFill>
                                <a:srgbClr val="000000"/>
                              </a:solidFill>
                              <a:latin typeface="Cambria Math" panose="02040503050406030204" pitchFamily="18" charset="0"/>
                            </a:rPr>
                            <m:t>𝑚</m:t>
                          </m:r>
                        </m:sub>
                      </m:sSub>
                      <m:f>
                        <m:fPr>
                          <m:ctrlPr>
                            <a:rPr sz="2400" i="1">
                              <a:solidFill>
                                <a:srgbClr val="000000"/>
                              </a:solidFill>
                              <a:latin typeface="Cambria Math" panose="02040503050406030204" pitchFamily="18" charset="0"/>
                            </a:rPr>
                          </m:ctrlPr>
                        </m:fPr>
                        <m:num>
                          <m:sSup>
                            <m:sSupPr>
                              <m:ctrlPr>
                                <a:rPr sz="2400" i="1">
                                  <a:solidFill>
                                    <a:srgbClr val="000000"/>
                                  </a:solidFill>
                                  <a:latin typeface="Cambria Math" panose="02040503050406030204" pitchFamily="18" charset="0"/>
                                </a:rPr>
                              </m:ctrlPr>
                            </m:sSupPr>
                            <m:e>
                              <m:r>
                                <a:rPr sz="2400" i="1">
                                  <a:solidFill>
                                    <a:srgbClr val="000000"/>
                                  </a:solidFill>
                                  <a:latin typeface="Cambria Math" panose="02040503050406030204" pitchFamily="18" charset="0"/>
                                </a:rPr>
                                <m:t>𝑑</m:t>
                              </m:r>
                            </m:e>
                            <m:sup>
                              <m:r>
                                <a:rPr sz="2400" i="1">
                                  <a:solidFill>
                                    <a:srgbClr val="000000"/>
                                  </a:solidFill>
                                  <a:latin typeface="Cambria Math" panose="02040503050406030204" pitchFamily="18" charset="0"/>
                                </a:rPr>
                                <m:t>𝑚</m:t>
                              </m:r>
                            </m:sup>
                          </m:sSup>
                          <m:r>
                            <a:rPr sz="2400" i="1">
                              <a:solidFill>
                                <a:srgbClr val="000000"/>
                              </a:solidFill>
                              <a:latin typeface="Cambria Math" panose="02040503050406030204" pitchFamily="18" charset="0"/>
                            </a:rPr>
                            <m:t>𝑡</m:t>
                          </m:r>
                        </m:num>
                        <m:den>
                          <m:r>
                            <a:rPr sz="2400" i="1">
                              <a:solidFill>
                                <a:srgbClr val="000000"/>
                              </a:solidFill>
                              <a:latin typeface="Cambria Math" panose="02040503050406030204" pitchFamily="18" charset="0"/>
                            </a:rPr>
                            <m:t>𝑑</m:t>
                          </m:r>
                          <m:sSup>
                            <m:sSupPr>
                              <m:ctrlPr>
                                <a:rPr sz="2400" i="1">
                                  <a:solidFill>
                                    <a:srgbClr val="000000"/>
                                  </a:solidFill>
                                  <a:latin typeface="Cambria Math" panose="02040503050406030204" pitchFamily="18" charset="0"/>
                                </a:rPr>
                              </m:ctrlPr>
                            </m:sSupPr>
                            <m:e>
                              <m:r>
                                <a:rPr sz="2400" i="1">
                                  <a:solidFill>
                                    <a:srgbClr val="000000"/>
                                  </a:solidFill>
                                  <a:latin typeface="Cambria Math" panose="02040503050406030204" pitchFamily="18" charset="0"/>
                                </a:rPr>
                                <m:t>𝑡</m:t>
                              </m:r>
                            </m:e>
                            <m:sup>
                              <m:r>
                                <a:rPr sz="2400" i="1">
                                  <a:solidFill>
                                    <a:srgbClr val="000000"/>
                                  </a:solidFill>
                                  <a:latin typeface="Cambria Math" panose="02040503050406030204" pitchFamily="18" charset="0"/>
                                </a:rPr>
                                <m:t>𝑚</m:t>
                              </m:r>
                            </m:sup>
                          </m:sSup>
                        </m:den>
                      </m:f>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𝑏</m:t>
                          </m:r>
                        </m:e>
                        <m:sub>
                          <m:r>
                            <a:rPr sz="2400" i="1">
                              <a:solidFill>
                                <a:srgbClr val="000000"/>
                              </a:solidFill>
                              <a:latin typeface="Cambria Math" panose="02040503050406030204" pitchFamily="18" charset="0"/>
                            </a:rPr>
                            <m:t>𝑚</m:t>
                          </m:r>
                          <m:r>
                            <a:rPr sz="2400" i="1">
                              <a:solidFill>
                                <a:srgbClr val="000000"/>
                              </a:solidFill>
                              <a:latin typeface="Cambria Math" panose="02040503050406030204" pitchFamily="18" charset="0"/>
                            </a:rPr>
                            <m:t>−</m:t>
                          </m:r>
                          <m:r>
                            <a:rPr sz="2400" i="1">
                              <a:solidFill>
                                <a:srgbClr val="000000"/>
                              </a:solidFill>
                              <a:latin typeface="Cambria Math" panose="02040503050406030204" pitchFamily="18" charset="0"/>
                            </a:rPr>
                            <m:t>1</m:t>
                          </m:r>
                        </m:sub>
                      </m:sSub>
                      <m:f>
                        <m:fPr>
                          <m:ctrlPr>
                            <a:rPr sz="2400" i="1">
                              <a:solidFill>
                                <a:srgbClr val="000000"/>
                              </a:solidFill>
                              <a:latin typeface="Cambria Math" panose="02040503050406030204" pitchFamily="18" charset="0"/>
                            </a:rPr>
                          </m:ctrlPr>
                        </m:fPr>
                        <m:num>
                          <m:sSup>
                            <m:sSupPr>
                              <m:ctrlPr>
                                <a:rPr sz="2400" i="1">
                                  <a:solidFill>
                                    <a:srgbClr val="000000"/>
                                  </a:solidFill>
                                  <a:latin typeface="Cambria Math" panose="02040503050406030204" pitchFamily="18" charset="0"/>
                                </a:rPr>
                              </m:ctrlPr>
                            </m:sSupPr>
                            <m:e>
                              <m:r>
                                <a:rPr sz="2400" i="1">
                                  <a:solidFill>
                                    <a:srgbClr val="000000"/>
                                  </a:solidFill>
                                  <a:latin typeface="Cambria Math" panose="02040503050406030204" pitchFamily="18" charset="0"/>
                                </a:rPr>
                                <m:t>𝑑</m:t>
                              </m:r>
                            </m:e>
                            <m:sup>
                              <m:r>
                                <a:rPr sz="2400" i="1">
                                  <a:solidFill>
                                    <a:srgbClr val="000000"/>
                                  </a:solidFill>
                                  <a:latin typeface="Cambria Math" panose="02040503050406030204" pitchFamily="18" charset="0"/>
                                </a:rPr>
                                <m:t>𝑚</m:t>
                              </m:r>
                              <m:r>
                                <a:rPr sz="2400" i="1">
                                  <a:solidFill>
                                    <a:srgbClr val="000000"/>
                                  </a:solidFill>
                                  <a:latin typeface="Cambria Math" panose="02040503050406030204" pitchFamily="18" charset="0"/>
                                </a:rPr>
                                <m:t>−</m:t>
                              </m:r>
                              <m:r>
                                <a:rPr sz="2400" i="1">
                                  <a:solidFill>
                                    <a:srgbClr val="000000"/>
                                  </a:solidFill>
                                  <a:latin typeface="Cambria Math" panose="02040503050406030204" pitchFamily="18" charset="0"/>
                                </a:rPr>
                                <m:t>1</m:t>
                              </m:r>
                            </m:sup>
                          </m:sSup>
                          <m:r>
                            <a:rPr sz="2400" i="1">
                              <a:solidFill>
                                <a:srgbClr val="000000"/>
                              </a:solidFill>
                              <a:latin typeface="Cambria Math" panose="02040503050406030204" pitchFamily="18" charset="0"/>
                            </a:rPr>
                            <m:t>𝑥</m:t>
                          </m:r>
                        </m:num>
                        <m:den>
                          <m:r>
                            <a:rPr sz="2400" i="1">
                              <a:solidFill>
                                <a:srgbClr val="000000"/>
                              </a:solidFill>
                              <a:latin typeface="Cambria Math" panose="02040503050406030204" pitchFamily="18" charset="0"/>
                            </a:rPr>
                            <m:t>𝑑</m:t>
                          </m:r>
                          <m:sSup>
                            <m:sSupPr>
                              <m:ctrlPr>
                                <a:rPr sz="2400" i="1">
                                  <a:solidFill>
                                    <a:srgbClr val="000000"/>
                                  </a:solidFill>
                                  <a:latin typeface="Cambria Math" panose="02040503050406030204" pitchFamily="18" charset="0"/>
                                </a:rPr>
                              </m:ctrlPr>
                            </m:sSupPr>
                            <m:e>
                              <m:r>
                                <a:rPr sz="2400" i="1">
                                  <a:solidFill>
                                    <a:srgbClr val="000000"/>
                                  </a:solidFill>
                                  <a:latin typeface="Cambria Math" panose="02040503050406030204" pitchFamily="18" charset="0"/>
                                </a:rPr>
                                <m:t>𝑡</m:t>
                              </m:r>
                            </m:e>
                            <m:sup>
                              <m:r>
                                <a:rPr sz="2400" i="1">
                                  <a:solidFill>
                                    <a:srgbClr val="000000"/>
                                  </a:solidFill>
                                  <a:latin typeface="Cambria Math" panose="02040503050406030204" pitchFamily="18" charset="0"/>
                                </a:rPr>
                                <m:t>𝑚</m:t>
                              </m:r>
                              <m:r>
                                <a:rPr sz="2400" i="1">
                                  <a:solidFill>
                                    <a:srgbClr val="000000"/>
                                  </a:solidFill>
                                  <a:latin typeface="Cambria Math" panose="02040503050406030204" pitchFamily="18" charset="0"/>
                                </a:rPr>
                                <m:t>−</m:t>
                              </m:r>
                              <m:r>
                                <a:rPr sz="2400" i="1">
                                  <a:solidFill>
                                    <a:srgbClr val="000000"/>
                                  </a:solidFill>
                                  <a:latin typeface="Cambria Math" panose="02040503050406030204" pitchFamily="18" charset="0"/>
                                </a:rPr>
                                <m:t>1</m:t>
                              </m:r>
                            </m:sup>
                          </m:sSup>
                        </m:den>
                      </m:f>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𝑏</m:t>
                          </m:r>
                        </m:e>
                        <m:sub>
                          <m:r>
                            <a:rPr sz="2400" i="1">
                              <a:solidFill>
                                <a:srgbClr val="000000"/>
                              </a:solidFill>
                              <a:latin typeface="Cambria Math" panose="02040503050406030204" pitchFamily="18" charset="0"/>
                            </a:rPr>
                            <m:t>1</m:t>
                          </m:r>
                        </m:sub>
                      </m:sSub>
                      <m:f>
                        <m:fPr>
                          <m:ctrlPr>
                            <a:rPr sz="2400" i="1">
                              <a:solidFill>
                                <a:srgbClr val="000000"/>
                              </a:solidFill>
                              <a:latin typeface="Cambria Math" panose="02040503050406030204" pitchFamily="18" charset="0"/>
                            </a:rPr>
                          </m:ctrlPr>
                        </m:fPr>
                        <m:num>
                          <m:r>
                            <a:rPr sz="2400" i="1">
                              <a:solidFill>
                                <a:srgbClr val="000000"/>
                              </a:solidFill>
                              <a:latin typeface="Cambria Math" panose="02040503050406030204" pitchFamily="18" charset="0"/>
                            </a:rPr>
                            <m:t>𝑑𝑥</m:t>
                          </m:r>
                        </m:num>
                        <m:den>
                          <m:r>
                            <a:rPr sz="2400" i="1">
                              <a:solidFill>
                                <a:srgbClr val="000000"/>
                              </a:solidFill>
                              <a:latin typeface="Cambria Math" panose="02040503050406030204" pitchFamily="18" charset="0"/>
                            </a:rPr>
                            <m:t>𝑑𝑡</m:t>
                          </m:r>
                        </m:den>
                      </m:f>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𝑏</m:t>
                          </m:r>
                        </m:e>
                        <m:sub>
                          <m:r>
                            <a:rPr sz="2400" i="1">
                              <a:solidFill>
                                <a:srgbClr val="000000"/>
                              </a:solidFill>
                              <a:latin typeface="Cambria Math" panose="02040503050406030204" pitchFamily="18" charset="0"/>
                            </a:rPr>
                            <m:t>0</m:t>
                          </m:r>
                        </m:sub>
                      </m:sSub>
                      <m:r>
                        <a:rPr sz="2400" i="1">
                          <a:solidFill>
                            <a:srgbClr val="000000"/>
                          </a:solidFill>
                          <a:latin typeface="Cambria Math" panose="02040503050406030204" pitchFamily="18" charset="0"/>
                        </a:rPr>
                        <m:t>𝑥</m:t>
                      </m:r>
                    </m:oMath>
                  </m:oMathPara>
                </a14:m>
                <a:endParaRPr sz="2400"/>
              </a:p>
            </p:txBody>
          </p:sp>
        </mc:Choice>
        <mc:Fallback xmlns="">
          <p:sp>
            <p:nvSpPr>
              <p:cNvPr id="560" name="方程"/>
              <p:cNvSpPr txBox="1">
                <a:spLocks noRot="1" noChangeAspect="1" noMove="1" noResize="1" noEditPoints="1" noAdjustHandles="1" noChangeArrowheads="1" noChangeShapeType="1" noTextEdit="1"/>
              </p:cNvSpPr>
              <p:nvPr/>
            </p:nvSpPr>
            <p:spPr>
              <a:xfrm>
                <a:off x="1402549" y="5530260"/>
                <a:ext cx="10199701" cy="706820"/>
              </a:xfrm>
              <a:prstGeom prst="rect">
                <a:avLst/>
              </a:prstGeom>
              <a:blipFill>
                <a:blip r:embed="rId3"/>
                <a:stretch>
                  <a:fillRect r="-6157" b="-3448"/>
                </a:stretch>
              </a:blipFill>
              <a:ln w="12700">
                <a:miter lim="400000"/>
              </a:ln>
            </p:spPr>
            <p:txBody>
              <a:bodyPr/>
              <a:lstStyle/>
              <a:p>
                <a:r>
                  <a:rPr lang="zh-CN" altLang="en-US">
                    <a:noFill/>
                  </a:rPr>
                  <a:t> </a:t>
                </a:r>
              </a:p>
            </p:txBody>
          </p:sp>
        </mc:Fallback>
      </mc:AlternateContent>
      <p:sp>
        <p:nvSpPr>
          <p:cNvPr id="561" name="2）传递函数"/>
          <p:cNvSpPr txBox="1"/>
          <p:nvPr/>
        </p:nvSpPr>
        <p:spPr>
          <a:xfrm>
            <a:off x="838200" y="6610350"/>
            <a:ext cx="1948942" cy="57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just" defTabSz="457200">
              <a:defRPr sz="2600">
                <a:solidFill>
                  <a:srgbClr val="D82DA9"/>
                </a:solidFill>
                <a:latin typeface="Helvetica"/>
                <a:ea typeface="Helvetica"/>
                <a:cs typeface="Helvetica"/>
                <a:sym typeface="Helvetica"/>
              </a:defRPr>
            </a:lvl1pPr>
          </a:lstStyle>
          <a:p>
            <a:r>
              <a:t>2）传递函数</a:t>
            </a:r>
          </a:p>
        </p:txBody>
      </p:sp>
      <mc:AlternateContent xmlns:mc="http://schemas.openxmlformats.org/markup-compatibility/2006" xmlns:a14="http://schemas.microsoft.com/office/drawing/2010/main">
        <mc:Choice Requires="a14">
          <p:sp>
            <p:nvSpPr>
              <p:cNvPr id="562" name="方程"/>
              <p:cNvSpPr txBox="1"/>
              <p:nvPr/>
            </p:nvSpPr>
            <p:spPr>
              <a:xfrm>
                <a:off x="2750242" y="7807002"/>
                <a:ext cx="5980316" cy="785855"/>
              </a:xfrm>
              <a:prstGeom prst="rect">
                <a:avLst/>
              </a:prstGeom>
              <a:ln w="12700">
                <a:miter lim="400000"/>
              </a:ln>
            </p:spPr>
            <p:txBody>
              <a:bodyPr wrap="none" lIns="0" tIns="0" rIns="0" bIns="0">
                <a:spAutoFit/>
              </a:bodyPr>
              <a:lstStyle/>
              <a:p>
                <a:pPr algn="l" defTabSz="914400" latinLnBrk="1">
                  <a:defRPr sz="1800" b="0"/>
                </a:pPr>
                <a14:m>
                  <m:oMathPara xmlns:m="http://schemas.openxmlformats.org/officeDocument/2006/math">
                    <m:oMathParaPr>
                      <m:jc m:val="centerGroup"/>
                    </m:oMathParaPr>
                    <m:oMath xmlns:m="http://schemas.openxmlformats.org/officeDocument/2006/math">
                      <m:r>
                        <a:rPr sz="2400" i="1">
                          <a:solidFill>
                            <a:srgbClr val="000000"/>
                          </a:solidFill>
                          <a:latin typeface="Cambria Math" panose="02040503050406030204" pitchFamily="18" charset="0"/>
                        </a:rPr>
                        <m:t>𝐻</m:t>
                      </m:r>
                      <m:r>
                        <a:rPr sz="2400" i="1">
                          <a:solidFill>
                            <a:srgbClr val="000000"/>
                          </a:solidFill>
                          <a:latin typeface="Cambria Math" panose="02040503050406030204" pitchFamily="18" charset="0"/>
                        </a:rPr>
                        <m:t>(</m:t>
                      </m:r>
                      <m:r>
                        <a:rPr sz="2400" i="1">
                          <a:solidFill>
                            <a:srgbClr val="000000"/>
                          </a:solidFill>
                          <a:latin typeface="Cambria Math" panose="02040503050406030204" pitchFamily="18" charset="0"/>
                        </a:rPr>
                        <m:t>𝑠</m:t>
                      </m:r>
                      <m:r>
                        <a:rPr sz="2400" i="1">
                          <a:solidFill>
                            <a:srgbClr val="000000"/>
                          </a:solidFill>
                          <a:latin typeface="Cambria Math" panose="02040503050406030204" pitchFamily="18" charset="0"/>
                        </a:rPr>
                        <m:t>)=</m:t>
                      </m:r>
                      <m:f>
                        <m:fPr>
                          <m:ctrlPr>
                            <a:rPr sz="2400" i="1">
                              <a:solidFill>
                                <a:srgbClr val="000000"/>
                              </a:solidFill>
                              <a:latin typeface="Cambria Math" panose="02040503050406030204" pitchFamily="18" charset="0"/>
                            </a:rPr>
                          </m:ctrlPr>
                        </m:fPr>
                        <m:num>
                          <m:r>
                            <a:rPr sz="2400" i="1">
                              <a:solidFill>
                                <a:srgbClr val="000000"/>
                              </a:solidFill>
                              <a:latin typeface="Cambria Math" panose="02040503050406030204" pitchFamily="18" charset="0"/>
                            </a:rPr>
                            <m:t>𝑌</m:t>
                          </m:r>
                          <m:r>
                            <a:rPr sz="2400" i="1">
                              <a:solidFill>
                                <a:srgbClr val="000000"/>
                              </a:solidFill>
                              <a:latin typeface="Cambria Math" panose="02040503050406030204" pitchFamily="18" charset="0"/>
                            </a:rPr>
                            <m:t>(</m:t>
                          </m:r>
                          <m:r>
                            <a:rPr sz="2400" i="1">
                              <a:solidFill>
                                <a:srgbClr val="000000"/>
                              </a:solidFill>
                              <a:latin typeface="Cambria Math" panose="02040503050406030204" pitchFamily="18" charset="0"/>
                            </a:rPr>
                            <m:t>𝑠</m:t>
                          </m:r>
                          <m:r>
                            <a:rPr sz="2400" i="1">
                              <a:solidFill>
                                <a:srgbClr val="000000"/>
                              </a:solidFill>
                              <a:latin typeface="Cambria Math" panose="02040503050406030204" pitchFamily="18" charset="0"/>
                            </a:rPr>
                            <m:t>)</m:t>
                          </m:r>
                        </m:num>
                        <m:den>
                          <m:r>
                            <a:rPr sz="2400" i="1">
                              <a:solidFill>
                                <a:srgbClr val="000000"/>
                              </a:solidFill>
                              <a:latin typeface="Cambria Math" panose="02040503050406030204" pitchFamily="18" charset="0"/>
                            </a:rPr>
                            <m:t>𝑋</m:t>
                          </m:r>
                          <m:r>
                            <a:rPr sz="2400" i="1">
                              <a:solidFill>
                                <a:srgbClr val="000000"/>
                              </a:solidFill>
                              <a:latin typeface="Cambria Math" panose="02040503050406030204" pitchFamily="18" charset="0"/>
                            </a:rPr>
                            <m:t>(</m:t>
                          </m:r>
                          <m:r>
                            <a:rPr sz="2400" i="1">
                              <a:solidFill>
                                <a:srgbClr val="000000"/>
                              </a:solidFill>
                              <a:latin typeface="Cambria Math" panose="02040503050406030204" pitchFamily="18" charset="0"/>
                            </a:rPr>
                            <m:t>𝑠</m:t>
                          </m:r>
                          <m:r>
                            <a:rPr sz="2400" i="1">
                              <a:solidFill>
                                <a:srgbClr val="000000"/>
                              </a:solidFill>
                              <a:latin typeface="Cambria Math" panose="02040503050406030204" pitchFamily="18" charset="0"/>
                            </a:rPr>
                            <m:t>)</m:t>
                          </m:r>
                        </m:den>
                      </m:f>
                      <m:r>
                        <a:rPr sz="2400" i="1">
                          <a:solidFill>
                            <a:srgbClr val="000000"/>
                          </a:solidFill>
                          <a:latin typeface="Cambria Math" panose="02040503050406030204" pitchFamily="18" charset="0"/>
                        </a:rPr>
                        <m:t>=</m:t>
                      </m:r>
                      <m:f>
                        <m:fPr>
                          <m:ctrlPr>
                            <a:rPr sz="2400" i="1">
                              <a:solidFill>
                                <a:srgbClr val="000000"/>
                              </a:solidFill>
                              <a:latin typeface="Cambria Math" panose="02040503050406030204" pitchFamily="18" charset="0"/>
                            </a:rPr>
                          </m:ctrlPr>
                        </m:fPr>
                        <m:num>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𝑏</m:t>
                              </m:r>
                            </m:e>
                            <m:sub>
                              <m:r>
                                <a:rPr sz="2400" i="1">
                                  <a:solidFill>
                                    <a:srgbClr val="000000"/>
                                  </a:solidFill>
                                  <a:latin typeface="Cambria Math" panose="02040503050406030204" pitchFamily="18" charset="0"/>
                                </a:rPr>
                                <m:t>𝑚</m:t>
                              </m:r>
                            </m:sub>
                          </m:sSub>
                          <m:sSup>
                            <m:sSupPr>
                              <m:ctrlPr>
                                <a:rPr sz="2400" i="1">
                                  <a:solidFill>
                                    <a:srgbClr val="000000"/>
                                  </a:solidFill>
                                  <a:latin typeface="Cambria Math" panose="02040503050406030204" pitchFamily="18" charset="0"/>
                                </a:rPr>
                              </m:ctrlPr>
                            </m:sSupPr>
                            <m:e>
                              <m:r>
                                <a:rPr sz="2400" i="1">
                                  <a:solidFill>
                                    <a:srgbClr val="000000"/>
                                  </a:solidFill>
                                  <a:latin typeface="Cambria Math" panose="02040503050406030204" pitchFamily="18" charset="0"/>
                                </a:rPr>
                                <m:t>𝑠</m:t>
                              </m:r>
                            </m:e>
                            <m:sup>
                              <m:r>
                                <a:rPr sz="2400" i="1">
                                  <a:solidFill>
                                    <a:srgbClr val="000000"/>
                                  </a:solidFill>
                                  <a:latin typeface="Cambria Math" panose="02040503050406030204" pitchFamily="18" charset="0"/>
                                </a:rPr>
                                <m:t>𝑚</m:t>
                              </m:r>
                            </m:sup>
                          </m:sSup>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𝑏</m:t>
                              </m:r>
                            </m:e>
                            <m:sub>
                              <m:r>
                                <a:rPr sz="2400" i="1">
                                  <a:solidFill>
                                    <a:srgbClr val="000000"/>
                                  </a:solidFill>
                                  <a:latin typeface="Cambria Math" panose="02040503050406030204" pitchFamily="18" charset="0"/>
                                </a:rPr>
                                <m:t>𝑚</m:t>
                              </m:r>
                              <m:r>
                                <a:rPr sz="2400" i="1">
                                  <a:solidFill>
                                    <a:srgbClr val="000000"/>
                                  </a:solidFill>
                                  <a:latin typeface="Cambria Math" panose="02040503050406030204" pitchFamily="18" charset="0"/>
                                </a:rPr>
                                <m:t>−</m:t>
                              </m:r>
                              <m:r>
                                <a:rPr sz="2400" i="1">
                                  <a:solidFill>
                                    <a:srgbClr val="000000"/>
                                  </a:solidFill>
                                  <a:latin typeface="Cambria Math" panose="02040503050406030204" pitchFamily="18" charset="0"/>
                                </a:rPr>
                                <m:t>1</m:t>
                              </m:r>
                            </m:sub>
                          </m:sSub>
                          <m:sSup>
                            <m:sSupPr>
                              <m:ctrlPr>
                                <a:rPr sz="2400" i="1">
                                  <a:solidFill>
                                    <a:srgbClr val="000000"/>
                                  </a:solidFill>
                                  <a:latin typeface="Cambria Math" panose="02040503050406030204" pitchFamily="18" charset="0"/>
                                </a:rPr>
                              </m:ctrlPr>
                            </m:sSupPr>
                            <m:e>
                              <m:r>
                                <a:rPr sz="2400" i="1">
                                  <a:solidFill>
                                    <a:srgbClr val="000000"/>
                                  </a:solidFill>
                                  <a:latin typeface="Cambria Math" panose="02040503050406030204" pitchFamily="18" charset="0"/>
                                </a:rPr>
                                <m:t>𝑠</m:t>
                              </m:r>
                            </m:e>
                            <m:sup>
                              <m:r>
                                <a:rPr sz="2400" i="1">
                                  <a:solidFill>
                                    <a:srgbClr val="000000"/>
                                  </a:solidFill>
                                  <a:latin typeface="Cambria Math" panose="02040503050406030204" pitchFamily="18" charset="0"/>
                                </a:rPr>
                                <m:t>𝑚</m:t>
                              </m:r>
                              <m:r>
                                <a:rPr sz="2400" i="1">
                                  <a:solidFill>
                                    <a:srgbClr val="000000"/>
                                  </a:solidFill>
                                  <a:latin typeface="Cambria Math" panose="02040503050406030204" pitchFamily="18" charset="0"/>
                                </a:rPr>
                                <m:t>−</m:t>
                              </m:r>
                              <m:r>
                                <a:rPr sz="2400" i="1">
                                  <a:solidFill>
                                    <a:srgbClr val="000000"/>
                                  </a:solidFill>
                                  <a:latin typeface="Cambria Math" panose="02040503050406030204" pitchFamily="18" charset="0"/>
                                </a:rPr>
                                <m:t>1</m:t>
                              </m:r>
                            </m:sup>
                          </m:sSup>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𝑏</m:t>
                              </m:r>
                            </m:e>
                            <m:sub>
                              <m:r>
                                <a:rPr sz="2400" i="1">
                                  <a:solidFill>
                                    <a:srgbClr val="000000"/>
                                  </a:solidFill>
                                  <a:latin typeface="Cambria Math" panose="02040503050406030204" pitchFamily="18" charset="0"/>
                                </a:rPr>
                                <m:t>1</m:t>
                              </m:r>
                            </m:sub>
                          </m:sSub>
                          <m:r>
                            <a:rPr sz="2400" i="1">
                              <a:solidFill>
                                <a:srgbClr val="000000"/>
                              </a:solidFill>
                              <a:latin typeface="Cambria Math" panose="02040503050406030204" pitchFamily="18" charset="0"/>
                            </a:rPr>
                            <m:t>𝑠</m:t>
                          </m:r>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𝑏</m:t>
                              </m:r>
                            </m:e>
                            <m:sub>
                              <m:r>
                                <a:rPr sz="2400" i="1">
                                  <a:solidFill>
                                    <a:srgbClr val="000000"/>
                                  </a:solidFill>
                                  <a:latin typeface="Cambria Math" panose="02040503050406030204" pitchFamily="18" charset="0"/>
                                </a:rPr>
                                <m:t>0</m:t>
                              </m:r>
                            </m:sub>
                          </m:sSub>
                        </m:num>
                        <m:den>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𝑎</m:t>
                              </m:r>
                            </m:e>
                            <m:sub>
                              <m:r>
                                <a:rPr sz="2400" i="1">
                                  <a:solidFill>
                                    <a:srgbClr val="000000"/>
                                  </a:solidFill>
                                  <a:latin typeface="Cambria Math" panose="02040503050406030204" pitchFamily="18" charset="0"/>
                                </a:rPr>
                                <m:t>𝑛</m:t>
                              </m:r>
                            </m:sub>
                          </m:sSub>
                          <m:sSup>
                            <m:sSupPr>
                              <m:ctrlPr>
                                <a:rPr sz="2400" i="1">
                                  <a:solidFill>
                                    <a:srgbClr val="000000"/>
                                  </a:solidFill>
                                  <a:latin typeface="Cambria Math" panose="02040503050406030204" pitchFamily="18" charset="0"/>
                                </a:rPr>
                              </m:ctrlPr>
                            </m:sSupPr>
                            <m:e>
                              <m:r>
                                <a:rPr sz="2400" i="1">
                                  <a:solidFill>
                                    <a:srgbClr val="000000"/>
                                  </a:solidFill>
                                  <a:latin typeface="Cambria Math" panose="02040503050406030204" pitchFamily="18" charset="0"/>
                                </a:rPr>
                                <m:t>𝑠</m:t>
                              </m:r>
                            </m:e>
                            <m:sup>
                              <m:r>
                                <a:rPr sz="2400" i="1">
                                  <a:solidFill>
                                    <a:srgbClr val="000000"/>
                                  </a:solidFill>
                                  <a:latin typeface="Cambria Math" panose="02040503050406030204" pitchFamily="18" charset="0"/>
                                </a:rPr>
                                <m:t>𝑛</m:t>
                              </m:r>
                            </m:sup>
                          </m:sSup>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𝑎</m:t>
                              </m:r>
                            </m:e>
                            <m:sub>
                              <m:r>
                                <a:rPr sz="2400" i="1">
                                  <a:solidFill>
                                    <a:srgbClr val="000000"/>
                                  </a:solidFill>
                                  <a:latin typeface="Cambria Math" panose="02040503050406030204" pitchFamily="18" charset="0"/>
                                </a:rPr>
                                <m:t>𝑛</m:t>
                              </m:r>
                              <m:r>
                                <a:rPr sz="2400" i="1">
                                  <a:solidFill>
                                    <a:srgbClr val="000000"/>
                                  </a:solidFill>
                                  <a:latin typeface="Cambria Math" panose="02040503050406030204" pitchFamily="18" charset="0"/>
                                </a:rPr>
                                <m:t>−</m:t>
                              </m:r>
                              <m:r>
                                <a:rPr sz="2400" i="1">
                                  <a:solidFill>
                                    <a:srgbClr val="000000"/>
                                  </a:solidFill>
                                  <a:latin typeface="Cambria Math" panose="02040503050406030204" pitchFamily="18" charset="0"/>
                                </a:rPr>
                                <m:t>1</m:t>
                              </m:r>
                            </m:sub>
                          </m:sSub>
                          <m:sSup>
                            <m:sSupPr>
                              <m:ctrlPr>
                                <a:rPr sz="2400" i="1">
                                  <a:solidFill>
                                    <a:srgbClr val="000000"/>
                                  </a:solidFill>
                                  <a:latin typeface="Cambria Math" panose="02040503050406030204" pitchFamily="18" charset="0"/>
                                </a:rPr>
                              </m:ctrlPr>
                            </m:sSupPr>
                            <m:e>
                              <m:r>
                                <a:rPr sz="2400" i="1">
                                  <a:solidFill>
                                    <a:srgbClr val="000000"/>
                                  </a:solidFill>
                                  <a:latin typeface="Cambria Math" panose="02040503050406030204" pitchFamily="18" charset="0"/>
                                </a:rPr>
                                <m:t>𝑠</m:t>
                              </m:r>
                            </m:e>
                            <m:sup>
                              <m:r>
                                <a:rPr sz="2400" i="1">
                                  <a:solidFill>
                                    <a:srgbClr val="000000"/>
                                  </a:solidFill>
                                  <a:latin typeface="Cambria Math" panose="02040503050406030204" pitchFamily="18" charset="0"/>
                                </a:rPr>
                                <m:t>𝑛</m:t>
                              </m:r>
                              <m:r>
                                <a:rPr sz="2400" i="1">
                                  <a:solidFill>
                                    <a:srgbClr val="000000"/>
                                  </a:solidFill>
                                  <a:latin typeface="Cambria Math" panose="02040503050406030204" pitchFamily="18" charset="0"/>
                                </a:rPr>
                                <m:t>−</m:t>
                              </m:r>
                              <m:r>
                                <a:rPr sz="2400" i="1">
                                  <a:solidFill>
                                    <a:srgbClr val="000000"/>
                                  </a:solidFill>
                                  <a:latin typeface="Cambria Math" panose="02040503050406030204" pitchFamily="18" charset="0"/>
                                </a:rPr>
                                <m:t>1</m:t>
                              </m:r>
                            </m:sup>
                          </m:sSup>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𝑎</m:t>
                              </m:r>
                            </m:e>
                            <m:sub>
                              <m:r>
                                <a:rPr sz="2400" i="1">
                                  <a:solidFill>
                                    <a:srgbClr val="000000"/>
                                  </a:solidFill>
                                  <a:latin typeface="Cambria Math" panose="02040503050406030204" pitchFamily="18" charset="0"/>
                                </a:rPr>
                                <m:t>1</m:t>
                              </m:r>
                            </m:sub>
                          </m:sSub>
                          <m:r>
                            <a:rPr sz="2400" i="1">
                              <a:solidFill>
                                <a:srgbClr val="000000"/>
                              </a:solidFill>
                              <a:latin typeface="Cambria Math" panose="02040503050406030204" pitchFamily="18" charset="0"/>
                            </a:rPr>
                            <m:t>𝑠</m:t>
                          </m:r>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𝑎</m:t>
                              </m:r>
                            </m:e>
                            <m:sub>
                              <m:r>
                                <a:rPr sz="2400" i="1">
                                  <a:solidFill>
                                    <a:srgbClr val="000000"/>
                                  </a:solidFill>
                                  <a:latin typeface="Cambria Math" panose="02040503050406030204" pitchFamily="18" charset="0"/>
                                </a:rPr>
                                <m:t>0</m:t>
                              </m:r>
                            </m:sub>
                          </m:sSub>
                        </m:den>
                      </m:f>
                    </m:oMath>
                  </m:oMathPara>
                </a14:m>
                <a:endParaRPr sz="2400"/>
              </a:p>
            </p:txBody>
          </p:sp>
        </mc:Choice>
        <mc:Fallback xmlns="">
          <p:sp>
            <p:nvSpPr>
              <p:cNvPr id="562" name="方程"/>
              <p:cNvSpPr txBox="1">
                <a:spLocks noRot="1" noChangeAspect="1" noMove="1" noResize="1" noEditPoints="1" noAdjustHandles="1" noChangeArrowheads="1" noChangeShapeType="1" noTextEdit="1"/>
              </p:cNvSpPr>
              <p:nvPr/>
            </p:nvSpPr>
            <p:spPr>
              <a:xfrm>
                <a:off x="2750242" y="7807002"/>
                <a:ext cx="5980316" cy="785855"/>
              </a:xfrm>
              <a:prstGeom prst="rect">
                <a:avLst/>
              </a:prstGeom>
              <a:blipFill>
                <a:blip r:embed="rId4"/>
                <a:stretch>
                  <a:fillRect r="-6830" b="-775"/>
                </a:stretch>
              </a:blipFill>
              <a:ln w="12700">
                <a:miter lim="400000"/>
              </a:ln>
            </p:spPr>
            <p:txBody>
              <a:bodyPr/>
              <a:lstStyle/>
              <a:p>
                <a:r>
                  <a:rPr lang="zh-CN" altLang="en-US">
                    <a:noFill/>
                  </a:rPr>
                  <a:t> </a:t>
                </a:r>
              </a:p>
            </p:txBody>
          </p:sp>
        </mc:Fallback>
      </mc:AlternateContent>
      <p:sp>
        <p:nvSpPr>
          <p:cNvPr id="563" name="运用拉氏变换将时域的数学模型（微分方程）转换为复数域（s域）的数学模型"/>
          <p:cNvSpPr txBox="1"/>
          <p:nvPr/>
        </p:nvSpPr>
        <p:spPr>
          <a:xfrm>
            <a:off x="796442" y="7234076"/>
            <a:ext cx="10629901"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b="0"/>
            </a:lvl1pPr>
          </a:lstStyle>
          <a:p>
            <a:r>
              <a:t>运用拉氏变换将时域的数学模型（微分方程）转换为复数域（s域）的数学模型</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 name="量程（range）：测量上限值-测量下限值"/>
          <p:cNvSpPr txBox="1"/>
          <p:nvPr/>
        </p:nvSpPr>
        <p:spPr>
          <a:xfrm>
            <a:off x="906224" y="4070920"/>
            <a:ext cx="6021785" cy="57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marL="342900" indent="-342900" defTabSz="457200">
              <a:defRPr sz="2600" b="0">
                <a:solidFill>
                  <a:srgbClr val="D82DA9"/>
                </a:solidFill>
                <a:latin typeface="Helvetica"/>
                <a:ea typeface="Helvetica"/>
                <a:cs typeface="Helvetica"/>
                <a:sym typeface="Helvetica"/>
              </a:defRPr>
            </a:pPr>
            <a:r>
              <a:rPr>
                <a:solidFill>
                  <a:schemeClr val="accent5">
                    <a:hueOff val="-82419"/>
                    <a:satOff val="-9513"/>
                    <a:lumOff val="-16343"/>
                  </a:schemeClr>
                </a:solidFill>
              </a:rPr>
              <a:t>量程（range）</a:t>
            </a:r>
            <a:r>
              <a:rPr>
                <a:solidFill>
                  <a:srgbClr val="000000"/>
                </a:solidFill>
              </a:rPr>
              <a:t>：测量上限值-测量下限值</a:t>
            </a:r>
          </a:p>
        </p:txBody>
      </p:sp>
      <p:sp>
        <p:nvSpPr>
          <p:cNvPr id="566" name="性能与指标"/>
          <p:cNvSpPr>
            <a:spLocks noGrp="1"/>
          </p:cNvSpPr>
          <p:nvPr>
            <p:ph type="title"/>
          </p:nvPr>
        </p:nvSpPr>
        <p:spPr>
          <a:prstGeom prst="rect">
            <a:avLst/>
          </a:prstGeom>
        </p:spPr>
        <p:txBody>
          <a:bodyPr/>
          <a:lstStyle/>
          <a:p>
            <a:r>
              <a:t>性能与指标</a:t>
            </a:r>
          </a:p>
        </p:txBody>
      </p:sp>
      <p:sp>
        <p:nvSpPr>
          <p:cNvPr id="567" name="静态特性：传感器在稳态信号作用下，其输出—输入关系。"/>
          <p:cNvSpPr txBox="1"/>
          <p:nvPr/>
        </p:nvSpPr>
        <p:spPr>
          <a:xfrm>
            <a:off x="906224" y="2617377"/>
            <a:ext cx="10469513" cy="57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just" defTabSz="914400">
              <a:lnSpc>
                <a:spcPct val="130000"/>
              </a:lnSpc>
              <a:buClr>
                <a:srgbClr val="3333CC"/>
              </a:buClr>
              <a:buFont typeface="Wingdings"/>
              <a:defRPr sz="2600">
                <a:solidFill>
                  <a:srgbClr val="FF3300"/>
                </a:solidFill>
                <a:latin typeface="微软雅黑"/>
                <a:ea typeface="微软雅黑"/>
                <a:cs typeface="微软雅黑"/>
                <a:sym typeface="微软雅黑"/>
              </a:defRPr>
            </a:pPr>
            <a:r>
              <a:t>静态特性：</a:t>
            </a:r>
            <a:r>
              <a:rPr>
                <a:solidFill>
                  <a:srgbClr val="000000"/>
                </a:solidFill>
              </a:rPr>
              <a:t>传感器在稳态信号作用下，其输出—输入关系。</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1" name="线性度（Linearity）"/>
          <p:cNvGrpSpPr/>
          <p:nvPr/>
        </p:nvGrpSpPr>
        <p:grpSpPr>
          <a:xfrm>
            <a:off x="1157585" y="1815788"/>
            <a:ext cx="3577630" cy="812801"/>
            <a:chOff x="0" y="0"/>
            <a:chExt cx="3577629" cy="812800"/>
          </a:xfrm>
        </p:grpSpPr>
        <p:sp>
          <p:nvSpPr>
            <p:cNvPr id="570" name="线性度（Linearity）"/>
            <p:cNvSpPr txBox="1"/>
            <p:nvPr/>
          </p:nvSpPr>
          <p:spPr>
            <a:xfrm>
              <a:off x="50800" y="50800"/>
              <a:ext cx="3476030" cy="711200"/>
            </a:xfrm>
            <a:prstGeom prst="rect">
              <a:avLst/>
            </a:prstGeom>
            <a:no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marL="342900" indent="-342900" defTabSz="457200">
                <a:defRPr sz="2800">
                  <a:solidFill>
                    <a:schemeClr val="accent5">
                      <a:hueOff val="-82419"/>
                      <a:satOff val="-9513"/>
                      <a:lumOff val="-16343"/>
                    </a:schemeClr>
                  </a:solidFill>
                  <a:latin typeface="Helvetica"/>
                  <a:ea typeface="Helvetica"/>
                  <a:cs typeface="Helvetica"/>
                  <a:sym typeface="Helvetica"/>
                </a:defRPr>
              </a:lvl1pPr>
            </a:lstStyle>
            <a:p>
              <a:r>
                <a:t>线性度（Linearity）</a:t>
              </a:r>
            </a:p>
          </p:txBody>
        </p:sp>
        <p:pic>
          <p:nvPicPr>
            <p:cNvPr id="569" name="线性度（Linearity） 线性度（Linearity）" descr="线性度（Linearity） 线性度（Linearity）"/>
            <p:cNvPicPr>
              <a:picLocks/>
            </p:cNvPicPr>
            <p:nvPr/>
          </p:nvPicPr>
          <p:blipFill>
            <a:blip r:embed="rId2">
              <a:extLst/>
            </a:blip>
            <a:stretch>
              <a:fillRect/>
            </a:stretch>
          </p:blipFill>
          <p:spPr>
            <a:xfrm>
              <a:off x="0" y="0"/>
              <a:ext cx="3577630" cy="812800"/>
            </a:xfrm>
            <a:prstGeom prst="rect">
              <a:avLst/>
            </a:prstGeom>
            <a:effectLst/>
          </p:spPr>
        </p:pic>
      </p:grpSp>
      <p:sp>
        <p:nvSpPr>
          <p:cNvPr id="572" name="表征传感器输出-输入校准曲线与所选定的拟合直线（作为工作直线）之间的吻合（或偏离）程度的指标"/>
          <p:cNvSpPr txBox="1"/>
          <p:nvPr/>
        </p:nvSpPr>
        <p:spPr>
          <a:xfrm>
            <a:off x="1289099" y="2776445"/>
            <a:ext cx="10426602" cy="1041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2600">
                <a:latin typeface="Helvetica"/>
                <a:ea typeface="Helvetica"/>
                <a:cs typeface="Helvetica"/>
                <a:sym typeface="Helvetica"/>
              </a:defRPr>
            </a:pPr>
            <a:r>
              <a:t>表征传感器输出-输入</a:t>
            </a:r>
            <a:r>
              <a:rPr>
                <a:solidFill>
                  <a:srgbClr val="CE1C00"/>
                </a:solidFill>
              </a:rPr>
              <a:t>校准曲线</a:t>
            </a:r>
            <a:r>
              <a:t>与所选定的</a:t>
            </a:r>
            <a:r>
              <a:rPr>
                <a:solidFill>
                  <a:srgbClr val="CE1C00"/>
                </a:solidFill>
              </a:rPr>
              <a:t>拟合直线</a:t>
            </a:r>
            <a:r>
              <a:t>（作为工作直线）之间的</a:t>
            </a:r>
            <a:r>
              <a:rPr>
                <a:solidFill>
                  <a:srgbClr val="D82DA9"/>
                </a:solidFill>
              </a:rPr>
              <a:t>吻合（或偏离）程度</a:t>
            </a:r>
            <a:r>
              <a:t>的指标</a:t>
            </a:r>
          </a:p>
        </p:txBody>
      </p:sp>
      <p:pic>
        <p:nvPicPr>
          <p:cNvPr id="573" name="图像" descr="图像"/>
          <p:cNvPicPr>
            <a:picLocks noChangeAspect="1"/>
          </p:cNvPicPr>
          <p:nvPr/>
        </p:nvPicPr>
        <p:blipFill>
          <a:blip r:embed="rId3">
            <a:extLst/>
          </a:blip>
          <a:stretch>
            <a:fillRect/>
          </a:stretch>
        </p:blipFill>
        <p:spPr>
          <a:xfrm>
            <a:off x="1543050" y="4566554"/>
            <a:ext cx="3416300" cy="1155701"/>
          </a:xfrm>
          <a:prstGeom prst="rect">
            <a:avLst/>
          </a:prstGeom>
          <a:ln w="12700">
            <a:miter lim="400000"/>
          </a:ln>
        </p:spPr>
      </p:pic>
      <p:pic>
        <p:nvPicPr>
          <p:cNvPr id="574" name="图像" descr="图像"/>
          <p:cNvPicPr>
            <a:picLocks noChangeAspect="1"/>
          </p:cNvPicPr>
          <p:nvPr/>
        </p:nvPicPr>
        <p:blipFill>
          <a:blip r:embed="rId4">
            <a:extLst/>
          </a:blip>
          <a:stretch>
            <a:fillRect/>
          </a:stretch>
        </p:blipFill>
        <p:spPr>
          <a:xfrm>
            <a:off x="5695950" y="4419600"/>
            <a:ext cx="6627805" cy="3959468"/>
          </a:xfrm>
          <a:prstGeom prst="rect">
            <a:avLst/>
          </a:prstGeom>
          <a:ln w="12700">
            <a:miter lim="400000"/>
          </a:ln>
        </p:spPr>
      </p:pic>
      <p:sp>
        <p:nvSpPr>
          <p:cNvPr id="575" name="性能与指标"/>
          <p:cNvSpPr>
            <a:spLocks noGrp="1"/>
          </p:cNvSpPr>
          <p:nvPr>
            <p:ph type="title"/>
          </p:nvPr>
        </p:nvSpPr>
        <p:spPr>
          <a:prstGeom prst="rect">
            <a:avLst/>
          </a:prstGeom>
        </p:spPr>
        <p:txBody>
          <a:bodyPr/>
          <a:lstStyle/>
          <a:p>
            <a:r>
              <a:t>性能与指标</a:t>
            </a:r>
          </a:p>
        </p:txBody>
      </p:sp>
      <p:sp>
        <p:nvSpPr>
          <p:cNvPr id="576" name="其中：yFS为满量程输出。"/>
          <p:cNvSpPr txBox="1"/>
          <p:nvPr/>
        </p:nvSpPr>
        <p:spPr>
          <a:xfrm>
            <a:off x="1469694" y="6470963"/>
            <a:ext cx="3563012"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b="0"/>
            </a:pPr>
            <a:r>
              <a:t>其中：y</a:t>
            </a:r>
            <a:r>
              <a:rPr baseline="-5999"/>
              <a:t>FS</a:t>
            </a:r>
            <a:r>
              <a:t>为满量程输出。</a:t>
            </a: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0" name="迟滞（回差，Hysteresis）"/>
          <p:cNvGrpSpPr/>
          <p:nvPr/>
        </p:nvGrpSpPr>
        <p:grpSpPr>
          <a:xfrm>
            <a:off x="1193800" y="1724680"/>
            <a:ext cx="4605710" cy="812801"/>
            <a:chOff x="0" y="0"/>
            <a:chExt cx="4605709" cy="812800"/>
          </a:xfrm>
        </p:grpSpPr>
        <p:sp>
          <p:nvSpPr>
            <p:cNvPr id="579" name="迟滞（回差，Hysteresis）"/>
            <p:cNvSpPr txBox="1"/>
            <p:nvPr/>
          </p:nvSpPr>
          <p:spPr>
            <a:xfrm>
              <a:off x="50800" y="50800"/>
              <a:ext cx="4504110" cy="711200"/>
            </a:xfrm>
            <a:prstGeom prst="rect">
              <a:avLst/>
            </a:prstGeom>
            <a:no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marL="342900" indent="-342900" defTabSz="457200">
                <a:defRPr sz="2800">
                  <a:solidFill>
                    <a:schemeClr val="accent5">
                      <a:hueOff val="-82419"/>
                      <a:satOff val="-9513"/>
                      <a:lumOff val="-16343"/>
                    </a:schemeClr>
                  </a:solidFill>
                  <a:latin typeface="Helvetica"/>
                  <a:ea typeface="Helvetica"/>
                  <a:cs typeface="Helvetica"/>
                  <a:sym typeface="Helvetica"/>
                </a:defRPr>
              </a:lvl1pPr>
            </a:lstStyle>
            <a:p>
              <a:r>
                <a:t>迟滞（回差，Hysteresis）</a:t>
              </a:r>
            </a:p>
          </p:txBody>
        </p:sp>
        <p:pic>
          <p:nvPicPr>
            <p:cNvPr id="578" name="迟滞（回差，Hysteresis） 迟滞（回差，Hysteresis）" descr="迟滞（回差，Hysteresis） 迟滞（回差，Hysteresis）"/>
            <p:cNvPicPr>
              <a:picLocks/>
            </p:cNvPicPr>
            <p:nvPr/>
          </p:nvPicPr>
          <p:blipFill>
            <a:blip r:embed="rId2">
              <a:extLst/>
            </a:blip>
            <a:stretch>
              <a:fillRect/>
            </a:stretch>
          </p:blipFill>
          <p:spPr>
            <a:xfrm>
              <a:off x="0" y="0"/>
              <a:ext cx="4605710" cy="812800"/>
            </a:xfrm>
            <a:prstGeom prst="rect">
              <a:avLst/>
            </a:prstGeom>
            <a:effectLst/>
          </p:spPr>
        </p:pic>
      </p:grpSp>
      <p:sp>
        <p:nvSpPr>
          <p:cNvPr id="581" name="在相同工作条件下，传感器在正、反行程中输入-输出曲线的不重合程度。…"/>
          <p:cNvSpPr txBox="1"/>
          <p:nvPr/>
        </p:nvSpPr>
        <p:spPr>
          <a:xfrm>
            <a:off x="1295400" y="2868284"/>
            <a:ext cx="10882400" cy="1041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just" defTabSz="457200">
              <a:defRPr sz="2600">
                <a:solidFill>
                  <a:srgbClr val="0433FF"/>
                </a:solidFill>
                <a:latin typeface="Helvetica"/>
                <a:ea typeface="Helvetica"/>
                <a:cs typeface="Helvetica"/>
                <a:sym typeface="Helvetica"/>
              </a:defRPr>
            </a:pPr>
            <a:r>
              <a:rPr>
                <a:solidFill>
                  <a:srgbClr val="000000"/>
                </a:solidFill>
              </a:rPr>
              <a:t>在相同工作条件下，</a:t>
            </a:r>
            <a:r>
              <a:t>传感器在正、反行程中输入-输出曲线的不重合程度</a:t>
            </a:r>
            <a:r>
              <a:rPr>
                <a:solidFill>
                  <a:srgbClr val="000000"/>
                </a:solidFill>
              </a:rPr>
              <a:t>。</a:t>
            </a:r>
          </a:p>
          <a:p>
            <a:pPr algn="just" defTabSz="457200">
              <a:defRPr sz="2600">
                <a:solidFill>
                  <a:srgbClr val="FF2600"/>
                </a:solidFill>
                <a:latin typeface="Helvetica"/>
                <a:ea typeface="Helvetica"/>
                <a:cs typeface="Helvetica"/>
                <a:sym typeface="Helvetica"/>
              </a:defRPr>
            </a:pPr>
            <a:r>
              <a:t>正、反行程的最大偏差与满量程之比。</a:t>
            </a:r>
          </a:p>
        </p:txBody>
      </p:sp>
      <p:pic>
        <p:nvPicPr>
          <p:cNvPr id="582" name="图像" descr="图像"/>
          <p:cNvPicPr>
            <a:picLocks noChangeAspect="1"/>
          </p:cNvPicPr>
          <p:nvPr/>
        </p:nvPicPr>
        <p:blipFill>
          <a:blip r:embed="rId3">
            <a:extLst/>
          </a:blip>
          <a:stretch>
            <a:fillRect/>
          </a:stretch>
        </p:blipFill>
        <p:spPr>
          <a:xfrm>
            <a:off x="1473200" y="4977088"/>
            <a:ext cx="3098800" cy="1092201"/>
          </a:xfrm>
          <a:prstGeom prst="rect">
            <a:avLst/>
          </a:prstGeom>
          <a:ln w="12700">
            <a:miter lim="400000"/>
          </a:ln>
        </p:spPr>
      </p:pic>
      <p:pic>
        <p:nvPicPr>
          <p:cNvPr id="583" name="图像" descr="图像"/>
          <p:cNvPicPr>
            <a:picLocks noChangeAspect="1"/>
          </p:cNvPicPr>
          <p:nvPr/>
        </p:nvPicPr>
        <p:blipFill>
          <a:blip r:embed="rId4">
            <a:extLst/>
          </a:blip>
          <a:stretch>
            <a:fillRect/>
          </a:stretch>
        </p:blipFill>
        <p:spPr>
          <a:xfrm>
            <a:off x="5753299" y="4191000"/>
            <a:ext cx="5044659" cy="3665893"/>
          </a:xfrm>
          <a:prstGeom prst="rect">
            <a:avLst/>
          </a:prstGeom>
          <a:ln w="12700">
            <a:miter lim="400000"/>
          </a:ln>
        </p:spPr>
      </p:pic>
      <p:sp>
        <p:nvSpPr>
          <p:cNvPr id="584" name="性能与指标"/>
          <p:cNvSpPr>
            <a:spLocks noGrp="1"/>
          </p:cNvSpPr>
          <p:nvPr>
            <p:ph type="title"/>
          </p:nvPr>
        </p:nvSpPr>
        <p:spPr>
          <a:prstGeom prst="rect">
            <a:avLst/>
          </a:prstGeom>
        </p:spPr>
        <p:txBody>
          <a:bodyPr/>
          <a:lstStyle/>
          <a:p>
            <a:r>
              <a:t>性能与指标</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主要内容"/>
          <p:cNvSpPr>
            <a:spLocks noGrp="1"/>
          </p:cNvSpPr>
          <p:nvPr>
            <p:ph type="title"/>
          </p:nvPr>
        </p:nvSpPr>
        <p:spPr>
          <a:prstGeom prst="rect">
            <a:avLst/>
          </a:prstGeom>
        </p:spPr>
        <p:txBody>
          <a:bodyPr/>
          <a:lstStyle/>
          <a:p>
            <a:r>
              <a:t>主要内容</a:t>
            </a:r>
          </a:p>
        </p:txBody>
      </p:sp>
      <p:sp>
        <p:nvSpPr>
          <p:cNvPr id="414" name="检测误差分析…"/>
          <p:cNvSpPr txBox="1"/>
          <p:nvPr/>
        </p:nvSpPr>
        <p:spPr>
          <a:xfrm>
            <a:off x="2546350" y="2308860"/>
            <a:ext cx="6792243" cy="38912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marL="416718" indent="-416718" algn="l" defTabSz="914400">
              <a:lnSpc>
                <a:spcPct val="130000"/>
              </a:lnSpc>
              <a:spcBef>
                <a:spcPts val="800"/>
              </a:spcBef>
              <a:buClr>
                <a:schemeClr val="accent3">
                  <a:hueOff val="362282"/>
                  <a:satOff val="31803"/>
                  <a:lumOff val="-18242"/>
                </a:schemeClr>
              </a:buClr>
              <a:buSzPct val="145000"/>
              <a:buChar char="✴"/>
              <a:defRPr sz="4000">
                <a:latin typeface="微软雅黑"/>
                <a:ea typeface="微软雅黑"/>
                <a:cs typeface="微软雅黑"/>
                <a:sym typeface="微软雅黑"/>
              </a:defRPr>
            </a:pPr>
            <a:r>
              <a:t>检测误差分析</a:t>
            </a:r>
          </a:p>
          <a:p>
            <a:pPr marL="416718" indent="-416718" algn="l" defTabSz="914400">
              <a:lnSpc>
                <a:spcPct val="130000"/>
              </a:lnSpc>
              <a:spcBef>
                <a:spcPts val="800"/>
              </a:spcBef>
              <a:buClr>
                <a:schemeClr val="accent3">
                  <a:hueOff val="362282"/>
                  <a:satOff val="31803"/>
                  <a:lumOff val="-18242"/>
                </a:schemeClr>
              </a:buClr>
              <a:buSzPct val="145000"/>
              <a:buChar char="✴"/>
              <a:defRPr sz="4000">
                <a:latin typeface="微软雅黑"/>
                <a:ea typeface="微软雅黑"/>
                <a:cs typeface="微软雅黑"/>
                <a:sym typeface="微软雅黑"/>
              </a:defRPr>
            </a:pPr>
            <a:r>
              <a:t>传感器的一般数学模型</a:t>
            </a:r>
          </a:p>
          <a:p>
            <a:pPr marL="416718" indent="-416718" algn="l" defTabSz="914400">
              <a:lnSpc>
                <a:spcPct val="130000"/>
              </a:lnSpc>
              <a:spcBef>
                <a:spcPts val="800"/>
              </a:spcBef>
              <a:buClr>
                <a:schemeClr val="accent3">
                  <a:hueOff val="362282"/>
                  <a:satOff val="31803"/>
                  <a:lumOff val="-18242"/>
                </a:schemeClr>
              </a:buClr>
              <a:buSzPct val="145000"/>
              <a:buChar char="✴"/>
              <a:defRPr sz="4000">
                <a:latin typeface="微软雅黑"/>
                <a:ea typeface="微软雅黑"/>
                <a:cs typeface="微软雅黑"/>
                <a:sym typeface="微软雅黑"/>
              </a:defRPr>
            </a:pPr>
            <a:r>
              <a:t>传感器的特性与指标</a:t>
            </a:r>
          </a:p>
          <a:p>
            <a:pPr marL="416718" indent="-416718" algn="l" defTabSz="914400">
              <a:lnSpc>
                <a:spcPct val="130000"/>
              </a:lnSpc>
              <a:spcBef>
                <a:spcPts val="800"/>
              </a:spcBef>
              <a:buClr>
                <a:schemeClr val="accent3">
                  <a:hueOff val="362282"/>
                  <a:satOff val="31803"/>
                  <a:lumOff val="-18242"/>
                </a:schemeClr>
              </a:buClr>
              <a:buSzPct val="145000"/>
              <a:buChar char="✴"/>
              <a:defRPr sz="4000">
                <a:latin typeface="微软雅黑"/>
                <a:ea typeface="微软雅黑"/>
                <a:cs typeface="微软雅黑"/>
                <a:sym typeface="微软雅黑"/>
              </a:defRPr>
            </a:pPr>
            <a:r>
              <a:t>改善传感器性能的技术途径</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6" name="图像" descr="图像"/>
          <p:cNvPicPr>
            <a:picLocks noChangeAspect="1"/>
          </p:cNvPicPr>
          <p:nvPr/>
        </p:nvPicPr>
        <p:blipFill>
          <a:blip r:embed="rId2">
            <a:extLst/>
          </a:blip>
          <a:stretch>
            <a:fillRect/>
          </a:stretch>
        </p:blipFill>
        <p:spPr>
          <a:xfrm>
            <a:off x="6729035" y="3487094"/>
            <a:ext cx="6248581" cy="4247083"/>
          </a:xfrm>
          <a:prstGeom prst="rect">
            <a:avLst/>
          </a:prstGeom>
          <a:ln w="12700">
            <a:miter lim="400000"/>
          </a:ln>
        </p:spPr>
      </p:pic>
      <p:grpSp>
        <p:nvGrpSpPr>
          <p:cNvPr id="589" name="重复性（ Repeatability）"/>
          <p:cNvGrpSpPr/>
          <p:nvPr/>
        </p:nvGrpSpPr>
        <p:grpSpPr>
          <a:xfrm>
            <a:off x="895002" y="1714499"/>
            <a:ext cx="4407596" cy="812801"/>
            <a:chOff x="0" y="0"/>
            <a:chExt cx="4407594" cy="812800"/>
          </a:xfrm>
        </p:grpSpPr>
        <p:sp>
          <p:nvSpPr>
            <p:cNvPr id="588" name="重复性（ Repeatability）"/>
            <p:cNvSpPr txBox="1"/>
            <p:nvPr/>
          </p:nvSpPr>
          <p:spPr>
            <a:xfrm>
              <a:off x="50800" y="50800"/>
              <a:ext cx="4305995" cy="711200"/>
            </a:xfrm>
            <a:prstGeom prst="rect">
              <a:avLst/>
            </a:prstGeom>
            <a:no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marL="342900" indent="-342900" defTabSz="457200">
                <a:defRPr sz="2800">
                  <a:solidFill>
                    <a:schemeClr val="accent5">
                      <a:hueOff val="-82419"/>
                      <a:satOff val="-9513"/>
                      <a:lumOff val="-16343"/>
                    </a:schemeClr>
                  </a:solidFill>
                  <a:latin typeface="Helvetica"/>
                  <a:ea typeface="Helvetica"/>
                  <a:cs typeface="Helvetica"/>
                  <a:sym typeface="Helvetica"/>
                </a:defRPr>
              </a:lvl1pPr>
            </a:lstStyle>
            <a:p>
              <a:r>
                <a:t>重复性（ Repeatability）</a:t>
              </a:r>
            </a:p>
          </p:txBody>
        </p:sp>
        <p:pic>
          <p:nvPicPr>
            <p:cNvPr id="587" name="重复性（ Repeatability） 重复性（ Repeatability）" descr="重复性（ Repeatability） 重复性（ Repeatability）"/>
            <p:cNvPicPr>
              <a:picLocks/>
            </p:cNvPicPr>
            <p:nvPr/>
          </p:nvPicPr>
          <p:blipFill>
            <a:blip r:embed="rId3">
              <a:extLst/>
            </a:blip>
            <a:stretch>
              <a:fillRect/>
            </a:stretch>
          </p:blipFill>
          <p:spPr>
            <a:xfrm>
              <a:off x="0" y="0"/>
              <a:ext cx="4407595" cy="812800"/>
            </a:xfrm>
            <a:prstGeom prst="rect">
              <a:avLst/>
            </a:prstGeom>
            <a:effectLst/>
          </p:spPr>
        </p:pic>
      </p:grpSp>
      <p:sp>
        <p:nvSpPr>
          <p:cNvPr id="590" name="在同一工作条件下，传感器的输入量按同一方向作全量程连续多次变动时，所得特性曲线间一致程度的指标。"/>
          <p:cNvSpPr txBox="1"/>
          <p:nvPr/>
        </p:nvSpPr>
        <p:spPr>
          <a:xfrm>
            <a:off x="1060450" y="2521318"/>
            <a:ext cx="10405716" cy="1041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just" defTabSz="457200">
              <a:defRPr sz="2600">
                <a:solidFill>
                  <a:srgbClr val="0433FF"/>
                </a:solidFill>
                <a:latin typeface="Helvetica"/>
                <a:ea typeface="Helvetica"/>
                <a:cs typeface="Helvetica"/>
                <a:sym typeface="Helvetica"/>
              </a:defRPr>
            </a:pPr>
            <a:r>
              <a:rPr>
                <a:solidFill>
                  <a:srgbClr val="000000"/>
                </a:solidFill>
              </a:rPr>
              <a:t>在同一工作条件下，</a:t>
            </a:r>
            <a:r>
              <a:t>传感器的输入量按同一方向作全量程连续多次变动时，所得特性曲线间一致程度的指标。</a:t>
            </a:r>
          </a:p>
        </p:txBody>
      </p:sp>
      <p:sp>
        <p:nvSpPr>
          <p:cNvPr id="591" name="a——置信系数，通常取2或3。a=2时，置信概率为95.4%；a=3时，置信概率为99.73%；…"/>
          <p:cNvSpPr txBox="1"/>
          <p:nvPr/>
        </p:nvSpPr>
        <p:spPr>
          <a:xfrm>
            <a:off x="1149350" y="5290282"/>
            <a:ext cx="6090643" cy="25788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just" defTabSz="457200">
              <a:defRPr b="0">
                <a:latin typeface="Helvetica"/>
                <a:ea typeface="Helvetica"/>
                <a:cs typeface="Helvetica"/>
                <a:sym typeface="Helvetica"/>
              </a:defRPr>
            </a:pPr>
            <a:r>
              <a:rPr i="1">
                <a:latin typeface="Times New Roman"/>
                <a:ea typeface="Times New Roman"/>
                <a:cs typeface="Times New Roman"/>
                <a:sym typeface="Times New Roman"/>
              </a:rPr>
              <a:t>a——</a:t>
            </a:r>
            <a:r>
              <a:t>置信系数，通常取2或3。</a:t>
            </a:r>
            <a:r>
              <a:rPr>
                <a:latin typeface="Times New Roman"/>
                <a:ea typeface="Times New Roman"/>
                <a:cs typeface="Times New Roman"/>
                <a:sym typeface="Times New Roman"/>
              </a:rPr>
              <a:t>a=2</a:t>
            </a:r>
            <a:r>
              <a:t>时，置信概率为95.4%；</a:t>
            </a:r>
            <a:r>
              <a:rPr>
                <a:latin typeface="Times New Roman"/>
                <a:ea typeface="Times New Roman"/>
                <a:cs typeface="Times New Roman"/>
                <a:sym typeface="Times New Roman"/>
              </a:rPr>
              <a:t>a=3</a:t>
            </a:r>
            <a:r>
              <a:t>时，置信概率为99.73%；</a:t>
            </a:r>
            <a:endParaRPr>
              <a:latin typeface="Times New Roman"/>
              <a:ea typeface="Times New Roman"/>
              <a:cs typeface="Times New Roman"/>
              <a:sym typeface="Times New Roman"/>
            </a:endParaRPr>
          </a:p>
          <a:p>
            <a:pPr algn="just" defTabSz="457200">
              <a:defRPr b="0">
                <a:latin typeface="Helvetica"/>
                <a:ea typeface="Helvetica"/>
                <a:cs typeface="Helvetica"/>
                <a:sym typeface="Helvetica"/>
              </a:defRPr>
            </a:pPr>
            <a:r>
              <a:rPr i="1">
                <a:latin typeface="Times New Roman"/>
                <a:ea typeface="Times New Roman"/>
                <a:cs typeface="Times New Roman"/>
                <a:sym typeface="Times New Roman"/>
              </a:rPr>
              <a:t>σ——</a:t>
            </a:r>
            <a:r>
              <a:t>各校准点正行程与反行程输出值的标准偏差中之最大值。（</a:t>
            </a:r>
            <a:r>
              <a:rPr>
                <a:latin typeface="Times New Roman"/>
                <a:ea typeface="Times New Roman"/>
                <a:cs typeface="Times New Roman"/>
                <a:sym typeface="Times New Roman"/>
              </a:rPr>
              <a:t>Bessel</a:t>
            </a:r>
            <a:r>
              <a:t>公式</a:t>
            </a:r>
            <a:r>
              <a:rPr>
                <a:latin typeface="Times New Roman"/>
                <a:ea typeface="Times New Roman"/>
                <a:cs typeface="Times New Roman"/>
                <a:sym typeface="Times New Roman"/>
              </a:rPr>
              <a:t>, </a:t>
            </a:r>
            <a:r>
              <a:t>极差法）</a:t>
            </a:r>
            <a:endParaRPr>
              <a:latin typeface="Times New Roman"/>
              <a:ea typeface="Times New Roman"/>
              <a:cs typeface="Times New Roman"/>
              <a:sym typeface="Times New Roman"/>
            </a:endParaRPr>
          </a:p>
        </p:txBody>
      </p:sp>
      <p:pic>
        <p:nvPicPr>
          <p:cNvPr id="592" name="图像" descr="图像"/>
          <p:cNvPicPr>
            <a:picLocks noChangeAspect="1"/>
          </p:cNvPicPr>
          <p:nvPr/>
        </p:nvPicPr>
        <p:blipFill>
          <a:blip r:embed="rId4">
            <a:extLst/>
          </a:blip>
          <a:stretch>
            <a:fillRect/>
          </a:stretch>
        </p:blipFill>
        <p:spPr>
          <a:xfrm>
            <a:off x="1789618" y="3788695"/>
            <a:ext cx="3441701" cy="1155701"/>
          </a:xfrm>
          <a:prstGeom prst="rect">
            <a:avLst/>
          </a:prstGeom>
          <a:ln w="12700">
            <a:miter lim="400000"/>
          </a:ln>
        </p:spPr>
      </p:pic>
      <p:sp>
        <p:nvSpPr>
          <p:cNvPr id="593" name="性能与指标"/>
          <p:cNvSpPr>
            <a:spLocks noGrp="1"/>
          </p:cNvSpPr>
          <p:nvPr>
            <p:ph type="title"/>
          </p:nvPr>
        </p:nvSpPr>
        <p:spPr>
          <a:prstGeom prst="rect">
            <a:avLst/>
          </a:prstGeom>
        </p:spPr>
        <p:txBody>
          <a:bodyPr/>
          <a:lstStyle/>
          <a:p>
            <a:r>
              <a:t>性能与指标</a:t>
            </a: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重复性误差反映的是校准数据的离散程度，属于随机误差。"/>
          <p:cNvSpPr txBox="1"/>
          <p:nvPr/>
        </p:nvSpPr>
        <p:spPr>
          <a:xfrm>
            <a:off x="3687385" y="1067370"/>
            <a:ext cx="9359901"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just" defTabSz="457200">
              <a:defRPr sz="2800" b="0">
                <a:solidFill>
                  <a:srgbClr val="FF2600"/>
                </a:solidFill>
                <a:latin typeface="Helvetica"/>
                <a:ea typeface="Helvetica"/>
                <a:cs typeface="Helvetica"/>
                <a:sym typeface="Helvetica"/>
              </a:defRPr>
            </a:lvl1pPr>
          </a:lstStyle>
          <a:p>
            <a:r>
              <a:t>重复性误差反映的是校准数据的离散程度，属于随机误差。</a:t>
            </a:r>
          </a:p>
        </p:txBody>
      </p:sp>
      <p:sp>
        <p:nvSpPr>
          <p:cNvPr id="596" name="计算标准偏差σ常用的方法有："/>
          <p:cNvSpPr txBox="1"/>
          <p:nvPr/>
        </p:nvSpPr>
        <p:spPr>
          <a:xfrm>
            <a:off x="671931" y="1758950"/>
            <a:ext cx="4258971"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计算标准偏差σ常用的方法有：</a:t>
            </a:r>
          </a:p>
        </p:txBody>
      </p:sp>
      <p:sp>
        <p:nvSpPr>
          <p:cNvPr id="597" name="1）贝塞尔公式法"/>
          <p:cNvSpPr txBox="1"/>
          <p:nvPr/>
        </p:nvSpPr>
        <p:spPr>
          <a:xfrm>
            <a:off x="836371" y="2711450"/>
            <a:ext cx="2609292" cy="57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600">
                <a:solidFill>
                  <a:schemeClr val="accent1">
                    <a:hueOff val="114395"/>
                    <a:lumOff val="-24975"/>
                  </a:schemeClr>
                </a:solidFill>
              </a:defRPr>
            </a:lvl1pPr>
          </a:lstStyle>
          <a:p>
            <a:r>
              <a:t>1）贝塞尔公式法</a:t>
            </a:r>
          </a:p>
        </p:txBody>
      </p:sp>
      <mc:AlternateContent xmlns:mc="http://schemas.openxmlformats.org/markup-compatibility/2006" xmlns:a14="http://schemas.microsoft.com/office/drawing/2010/main">
        <mc:Choice Requires="a14">
          <p:sp>
            <p:nvSpPr>
              <p:cNvPr id="598" name="方程"/>
              <p:cNvSpPr txBox="1"/>
              <p:nvPr/>
            </p:nvSpPr>
            <p:spPr>
              <a:xfrm>
                <a:off x="4857576" y="2284688"/>
                <a:ext cx="3289647" cy="1171576"/>
              </a:xfrm>
              <a:prstGeom prst="rect">
                <a:avLst/>
              </a:prstGeom>
              <a:ln w="12700">
                <a:miter lim="400000"/>
              </a:ln>
            </p:spPr>
            <p:txBody>
              <a:bodyPr wrap="none" lIns="0" tIns="0" rIns="0" bIns="0">
                <a:spAutoFit/>
              </a:bodyPr>
              <a:lstStyle/>
              <a:p>
                <a:pPr algn="l" defTabSz="914400" latinLnBrk="1">
                  <a:defRPr sz="1800" b="0"/>
                </a:pPr>
                <a14:m>
                  <m:oMathPara xmlns:m="http://schemas.openxmlformats.org/officeDocument/2006/math">
                    <m:oMathParaPr>
                      <m:jc m:val="centerGroup"/>
                    </m:oMathParaPr>
                    <m:oMath xmlns:m="http://schemas.openxmlformats.org/officeDocument/2006/math">
                      <m:r>
                        <a:rPr sz="3000" i="1">
                          <a:solidFill>
                            <a:srgbClr val="000000"/>
                          </a:solidFill>
                          <a:latin typeface="Cambria Math" panose="02040503050406030204" pitchFamily="18" charset="0"/>
                        </a:rPr>
                        <m:t>𝜎</m:t>
                      </m:r>
                      <m:r>
                        <a:rPr sz="3000" i="1">
                          <a:solidFill>
                            <a:srgbClr val="000000"/>
                          </a:solidFill>
                          <a:latin typeface="Cambria Math" panose="02040503050406030204" pitchFamily="18" charset="0"/>
                        </a:rPr>
                        <m:t>=</m:t>
                      </m:r>
                      <m:rad>
                        <m:radPr>
                          <m:degHide m:val="on"/>
                          <m:ctrlPr>
                            <a:rPr sz="3000" i="1">
                              <a:solidFill>
                                <a:srgbClr val="000000"/>
                              </a:solidFill>
                              <a:latin typeface="Cambria Math" panose="02040503050406030204" pitchFamily="18" charset="0"/>
                            </a:rPr>
                          </m:ctrlPr>
                        </m:radPr>
                        <m:deg/>
                        <m:e>
                          <m:f>
                            <m:fPr>
                              <m:ctrlPr>
                                <a:rPr sz="3000" i="1">
                                  <a:solidFill>
                                    <a:srgbClr val="000000"/>
                                  </a:solidFill>
                                  <a:latin typeface="Cambria Math" panose="02040503050406030204" pitchFamily="18" charset="0"/>
                                </a:rPr>
                              </m:ctrlPr>
                            </m:fPr>
                            <m:num>
                              <m:nary>
                                <m:naryPr>
                                  <m:chr m:val="∑"/>
                                  <m:limLoc m:val="subSup"/>
                                  <m:ctrlPr>
                                    <a:rPr sz="3000" i="1">
                                      <a:solidFill>
                                        <a:srgbClr val="000000"/>
                                      </a:solidFill>
                                      <a:latin typeface="Cambria Math" panose="02040503050406030204" pitchFamily="18" charset="0"/>
                                    </a:rPr>
                                  </m:ctrlPr>
                                </m:naryPr>
                                <m:sub>
                                  <m:r>
                                    <a:rPr sz="3000" i="1">
                                      <a:solidFill>
                                        <a:srgbClr val="000000"/>
                                      </a:solidFill>
                                      <a:latin typeface="Cambria Math" panose="02040503050406030204" pitchFamily="18" charset="0"/>
                                    </a:rPr>
                                    <m:t>𝑖</m:t>
                                  </m:r>
                                  <m:r>
                                    <a:rPr sz="3000" i="1">
                                      <a:solidFill>
                                        <a:srgbClr val="000000"/>
                                      </a:solidFill>
                                      <a:latin typeface="Cambria Math" panose="02040503050406030204" pitchFamily="18" charset="0"/>
                                    </a:rPr>
                                    <m:t>=</m:t>
                                  </m:r>
                                  <m:r>
                                    <a:rPr sz="3000" i="1">
                                      <a:solidFill>
                                        <a:srgbClr val="000000"/>
                                      </a:solidFill>
                                      <a:latin typeface="Cambria Math" panose="02040503050406030204" pitchFamily="18" charset="0"/>
                                    </a:rPr>
                                    <m:t>1</m:t>
                                  </m:r>
                                </m:sub>
                                <m:sup>
                                  <m:r>
                                    <a:rPr sz="3000" i="1">
                                      <a:solidFill>
                                        <a:srgbClr val="000000"/>
                                      </a:solidFill>
                                      <a:latin typeface="Cambria Math" panose="02040503050406030204" pitchFamily="18" charset="0"/>
                                    </a:rPr>
                                    <m:t>𝑛</m:t>
                                  </m:r>
                                </m:sup>
                                <m:e>
                                  <m:sSup>
                                    <m:sSupPr>
                                      <m:ctrlPr>
                                        <a:rPr sz="3000" i="1">
                                          <a:solidFill>
                                            <a:srgbClr val="000000"/>
                                          </a:solidFill>
                                          <a:latin typeface="Cambria Math" panose="02040503050406030204" pitchFamily="18" charset="0"/>
                                        </a:rPr>
                                      </m:ctrlPr>
                                    </m:sSupPr>
                                    <m:e>
                                      <m:r>
                                        <a:rPr sz="3000" i="1">
                                          <a:solidFill>
                                            <a:srgbClr val="000000"/>
                                          </a:solidFill>
                                          <a:latin typeface="Cambria Math" panose="02040503050406030204" pitchFamily="18" charset="0"/>
                                        </a:rPr>
                                        <m:t>(</m:t>
                                      </m:r>
                                      <m:sSub>
                                        <m:sSubPr>
                                          <m:ctrlPr>
                                            <a:rPr sz="3000" i="1">
                                              <a:solidFill>
                                                <a:srgbClr val="000000"/>
                                              </a:solidFill>
                                              <a:latin typeface="Cambria Math" panose="02040503050406030204" pitchFamily="18" charset="0"/>
                                            </a:rPr>
                                          </m:ctrlPr>
                                        </m:sSubPr>
                                        <m:e>
                                          <m:r>
                                            <a:rPr sz="3000" i="1">
                                              <a:solidFill>
                                                <a:srgbClr val="000000"/>
                                              </a:solidFill>
                                              <a:latin typeface="Cambria Math" panose="02040503050406030204" pitchFamily="18" charset="0"/>
                                            </a:rPr>
                                            <m:t>𝑦</m:t>
                                          </m:r>
                                        </m:e>
                                        <m:sub>
                                          <m:r>
                                            <a:rPr sz="3000" i="1">
                                              <a:solidFill>
                                                <a:srgbClr val="000000"/>
                                              </a:solidFill>
                                              <a:latin typeface="Cambria Math" panose="02040503050406030204" pitchFamily="18" charset="0"/>
                                            </a:rPr>
                                            <m:t>𝑖</m:t>
                                          </m:r>
                                        </m:sub>
                                      </m:sSub>
                                      <m:r>
                                        <a:rPr sz="3000" i="1">
                                          <a:solidFill>
                                            <a:srgbClr val="000000"/>
                                          </a:solidFill>
                                          <a:latin typeface="Cambria Math" panose="02040503050406030204" pitchFamily="18" charset="0"/>
                                        </a:rPr>
                                        <m:t>−</m:t>
                                      </m:r>
                                      <m:bar>
                                        <m:barPr>
                                          <m:pos m:val="top"/>
                                          <m:ctrlPr>
                                            <a:rPr sz="3000" i="1">
                                              <a:solidFill>
                                                <a:srgbClr val="000000"/>
                                              </a:solidFill>
                                              <a:latin typeface="Cambria Math" panose="02040503050406030204" pitchFamily="18" charset="0"/>
                                            </a:rPr>
                                          </m:ctrlPr>
                                        </m:barPr>
                                        <m:e>
                                          <m:sSub>
                                            <m:sSubPr>
                                              <m:ctrlPr>
                                                <a:rPr sz="3000" i="1">
                                                  <a:solidFill>
                                                    <a:srgbClr val="000000"/>
                                                  </a:solidFill>
                                                  <a:latin typeface="Cambria Math" panose="02040503050406030204" pitchFamily="18" charset="0"/>
                                                </a:rPr>
                                              </m:ctrlPr>
                                            </m:sSubPr>
                                            <m:e>
                                              <m:r>
                                                <a:rPr sz="3000" i="1">
                                                  <a:solidFill>
                                                    <a:srgbClr val="000000"/>
                                                  </a:solidFill>
                                                  <a:latin typeface="Cambria Math" panose="02040503050406030204" pitchFamily="18" charset="0"/>
                                                </a:rPr>
                                                <m:t>𝑦</m:t>
                                              </m:r>
                                            </m:e>
                                            <m:sub>
                                              <m:r>
                                                <a:rPr sz="3000" i="1">
                                                  <a:solidFill>
                                                    <a:srgbClr val="000000"/>
                                                  </a:solidFill>
                                                  <a:latin typeface="Cambria Math" panose="02040503050406030204" pitchFamily="18" charset="0"/>
                                                </a:rPr>
                                                <m:t>𝑖</m:t>
                                              </m:r>
                                            </m:sub>
                                          </m:sSub>
                                        </m:e>
                                      </m:bar>
                                      <m:r>
                                        <a:rPr sz="3000" i="1">
                                          <a:solidFill>
                                            <a:srgbClr val="000000"/>
                                          </a:solidFill>
                                          <a:latin typeface="Cambria Math" panose="02040503050406030204" pitchFamily="18" charset="0"/>
                                        </a:rPr>
                                        <m:t>)</m:t>
                                      </m:r>
                                    </m:e>
                                    <m:sup>
                                      <m:r>
                                        <a:rPr sz="3000" i="1">
                                          <a:solidFill>
                                            <a:srgbClr val="000000"/>
                                          </a:solidFill>
                                          <a:latin typeface="Cambria Math" panose="02040503050406030204" pitchFamily="18" charset="0"/>
                                        </a:rPr>
                                        <m:t>2</m:t>
                                      </m:r>
                                    </m:sup>
                                  </m:sSup>
                                </m:e>
                              </m:nary>
                            </m:num>
                            <m:den>
                              <m:r>
                                <a:rPr sz="3000" i="1">
                                  <a:solidFill>
                                    <a:srgbClr val="000000"/>
                                  </a:solidFill>
                                  <a:latin typeface="Cambria Math" panose="02040503050406030204" pitchFamily="18" charset="0"/>
                                </a:rPr>
                                <m:t>𝑛</m:t>
                              </m:r>
                              <m:r>
                                <a:rPr sz="3000" i="1">
                                  <a:solidFill>
                                    <a:srgbClr val="000000"/>
                                  </a:solidFill>
                                  <a:latin typeface="Cambria Math" panose="02040503050406030204" pitchFamily="18" charset="0"/>
                                </a:rPr>
                                <m:t>−</m:t>
                              </m:r>
                              <m:r>
                                <a:rPr sz="3000" i="1">
                                  <a:solidFill>
                                    <a:srgbClr val="000000"/>
                                  </a:solidFill>
                                  <a:latin typeface="Cambria Math" panose="02040503050406030204" pitchFamily="18" charset="0"/>
                                </a:rPr>
                                <m:t>1</m:t>
                              </m:r>
                            </m:den>
                          </m:f>
                        </m:e>
                      </m:rad>
                    </m:oMath>
                  </m:oMathPara>
                </a14:m>
                <a:endParaRPr sz="3000"/>
              </a:p>
            </p:txBody>
          </p:sp>
        </mc:Choice>
        <mc:Fallback xmlns="">
          <p:sp>
            <p:nvSpPr>
              <p:cNvPr id="598" name="方程"/>
              <p:cNvSpPr txBox="1">
                <a:spLocks noRot="1" noChangeAspect="1" noMove="1" noResize="1" noEditPoints="1" noAdjustHandles="1" noChangeArrowheads="1" noChangeShapeType="1" noTextEdit="1"/>
              </p:cNvSpPr>
              <p:nvPr/>
            </p:nvSpPr>
            <p:spPr>
              <a:xfrm>
                <a:off x="4857576" y="2284688"/>
                <a:ext cx="3289647" cy="1171576"/>
              </a:xfrm>
              <a:prstGeom prst="rect">
                <a:avLst/>
              </a:prstGeom>
              <a:blipFill>
                <a:blip r:embed="rId2"/>
                <a:stretch>
                  <a:fillRect r="-2041" b="-16146"/>
                </a:stretch>
              </a:blipFill>
              <a:ln w="12700">
                <a:miter lim="400000"/>
              </a:ln>
            </p:spPr>
            <p:txBody>
              <a:bodyPr/>
              <a:lstStyle/>
              <a:p>
                <a:r>
                  <a:rPr lang="zh-CN" altLang="en-US">
                    <a:noFill/>
                  </a:rPr>
                  <a:t> </a:t>
                </a:r>
              </a:p>
            </p:txBody>
          </p:sp>
        </mc:Fallback>
      </mc:AlternateContent>
      <p:grpSp>
        <p:nvGrpSpPr>
          <p:cNvPr id="601" name="成组"/>
          <p:cNvGrpSpPr/>
          <p:nvPr/>
        </p:nvGrpSpPr>
        <p:grpSpPr>
          <a:xfrm>
            <a:off x="1222569" y="3938490"/>
            <a:ext cx="9209533" cy="520701"/>
            <a:chOff x="0" y="0"/>
            <a:chExt cx="9209531" cy="520700"/>
          </a:xfrm>
        </p:grpSpPr>
        <p:sp>
          <p:nvSpPr>
            <p:cNvPr id="599" name="式中，yi某校准点之输出值，  为输出值的算术平均值，n为测量次数"/>
            <p:cNvSpPr txBox="1"/>
            <p:nvPr/>
          </p:nvSpPr>
          <p:spPr>
            <a:xfrm>
              <a:off x="-1" y="0"/>
              <a:ext cx="9209533" cy="5207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式中，y</a:t>
              </a:r>
              <a:r>
                <a:rPr baseline="-5999"/>
                <a:t>i</a:t>
              </a:r>
              <a:r>
                <a:t>某校准点之输出值，  为输出值的算术平均值，n为测量次数</a:t>
              </a:r>
            </a:p>
          </p:txBody>
        </p:sp>
        <mc:AlternateContent xmlns:mc="http://schemas.openxmlformats.org/markup-compatibility/2006" xmlns:a14="http://schemas.microsoft.com/office/drawing/2010/main">
          <mc:Choice Requires="a14">
            <p:sp>
              <p:nvSpPr>
                <p:cNvPr id="600" name="方程"/>
                <p:cNvSpPr txBox="1"/>
                <p:nvPr/>
              </p:nvSpPr>
              <p:spPr>
                <a:xfrm>
                  <a:off x="3799480" y="91153"/>
                  <a:ext cx="248129" cy="338394"/>
                </a:xfrm>
                <a:prstGeom prst="rect">
                  <a:avLst/>
                </a:prstGeom>
                <a:noFill/>
                <a:ln w="12700" cap="flat">
                  <a:noFill/>
                  <a:miter lim="400000"/>
                </a:ln>
                <a:effectLst/>
              </p:spPr>
              <p:txBody>
                <a:bodyPr wrap="none" lIns="0" tIns="0" rIns="0" bIns="0">
                  <a:spAutoFit/>
                </a:bodyPr>
                <a:lstStyle/>
                <a:p>
                  <a:pPr algn="l" defTabSz="914400" latinLnBrk="1">
                    <a:defRPr sz="1800" b="0"/>
                  </a:pPr>
                  <a14:m>
                    <m:oMathPara xmlns:m="http://schemas.openxmlformats.org/officeDocument/2006/math">
                      <m:oMathParaPr>
                        <m:jc m:val="centerGroup"/>
                      </m:oMathParaPr>
                      <m:oMath xmlns:m="http://schemas.openxmlformats.org/officeDocument/2006/math">
                        <m:bar>
                          <m:barPr>
                            <m:pos m:val="top"/>
                            <m:ctrlPr>
                              <a:rPr sz="3100" i="1">
                                <a:solidFill>
                                  <a:srgbClr val="000000"/>
                                </a:solidFill>
                                <a:latin typeface="Cambria Math" panose="02040503050406030204" pitchFamily="18" charset="0"/>
                              </a:rPr>
                            </m:ctrlPr>
                          </m:barPr>
                          <m:e>
                            <m:sSub>
                              <m:sSubPr>
                                <m:ctrlPr>
                                  <a:rPr sz="3100" i="1">
                                    <a:solidFill>
                                      <a:srgbClr val="000000"/>
                                    </a:solidFill>
                                    <a:latin typeface="Cambria Math" panose="02040503050406030204" pitchFamily="18" charset="0"/>
                                  </a:rPr>
                                </m:ctrlPr>
                              </m:sSubPr>
                              <m:e>
                                <m:r>
                                  <a:rPr sz="3100" i="1">
                                    <a:solidFill>
                                      <a:srgbClr val="000000"/>
                                    </a:solidFill>
                                    <a:latin typeface="Cambria Math" panose="02040503050406030204" pitchFamily="18" charset="0"/>
                                  </a:rPr>
                                  <m:t>𝑦</m:t>
                                </m:r>
                              </m:e>
                              <m:sub>
                                <m:r>
                                  <a:rPr sz="3100" i="1">
                                    <a:solidFill>
                                      <a:srgbClr val="000000"/>
                                    </a:solidFill>
                                    <a:latin typeface="Cambria Math" panose="02040503050406030204" pitchFamily="18" charset="0"/>
                                  </a:rPr>
                                  <m:t>𝑖</m:t>
                                </m:r>
                              </m:sub>
                            </m:sSub>
                          </m:e>
                        </m:bar>
                      </m:oMath>
                    </m:oMathPara>
                  </a14:m>
                  <a:endParaRPr sz="3100"/>
                </a:p>
              </p:txBody>
            </p:sp>
          </mc:Choice>
          <mc:Fallback xmlns="">
            <p:sp>
              <p:nvSpPr>
                <p:cNvPr id="600" name="方程"/>
                <p:cNvSpPr txBox="1">
                  <a:spLocks noRot="1" noChangeAspect="1" noMove="1" noResize="1" noEditPoints="1" noAdjustHandles="1" noChangeArrowheads="1" noChangeShapeType="1" noTextEdit="1"/>
                </p:cNvSpPr>
                <p:nvPr/>
              </p:nvSpPr>
              <p:spPr>
                <a:xfrm>
                  <a:off x="3799480" y="91153"/>
                  <a:ext cx="248129" cy="338394"/>
                </a:xfrm>
                <a:prstGeom prst="rect">
                  <a:avLst/>
                </a:prstGeom>
                <a:blipFill>
                  <a:blip r:embed="rId3"/>
                  <a:stretch>
                    <a:fillRect l="-2439" r="-34146" b="-39286"/>
                  </a:stretch>
                </a:blipFill>
                <a:ln w="12700" cap="flat">
                  <a:noFill/>
                  <a:miter lim="400000"/>
                </a:ln>
                <a:effectLst/>
              </p:spPr>
              <p:txBody>
                <a:bodyPr/>
                <a:lstStyle/>
                <a:p>
                  <a:r>
                    <a:rPr lang="zh-CN" altLang="en-US">
                      <a:noFill/>
                    </a:rPr>
                    <a:t> </a:t>
                  </a:r>
                </a:p>
              </p:txBody>
            </p:sp>
          </mc:Fallback>
        </mc:AlternateContent>
      </p:grpSp>
      <p:sp>
        <p:nvSpPr>
          <p:cNvPr id="602" name="精度高，但计算较繁"/>
          <p:cNvSpPr txBox="1"/>
          <p:nvPr/>
        </p:nvSpPr>
        <p:spPr>
          <a:xfrm>
            <a:off x="8932485" y="4485170"/>
            <a:ext cx="2857501"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chemeClr val="accent5">
                    <a:lumOff val="-29866"/>
                  </a:schemeClr>
                </a:solidFill>
              </a:defRPr>
            </a:lvl1pPr>
          </a:lstStyle>
          <a:p>
            <a:r>
              <a:t>精度高，但计算较繁</a:t>
            </a:r>
          </a:p>
        </p:txBody>
      </p:sp>
      <p:sp>
        <p:nvSpPr>
          <p:cNvPr id="603" name="2）极差法"/>
          <p:cNvSpPr txBox="1"/>
          <p:nvPr/>
        </p:nvSpPr>
        <p:spPr>
          <a:xfrm>
            <a:off x="892454" y="5114731"/>
            <a:ext cx="1618692" cy="57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600">
                <a:solidFill>
                  <a:schemeClr val="accent1">
                    <a:hueOff val="114395"/>
                    <a:lumOff val="-24975"/>
                  </a:schemeClr>
                </a:solidFill>
              </a:defRPr>
            </a:lvl1pPr>
          </a:lstStyle>
          <a:p>
            <a:r>
              <a:t>2）极差法</a:t>
            </a:r>
          </a:p>
        </p:txBody>
      </p:sp>
      <p:sp>
        <p:nvSpPr>
          <p:cNvPr id="604" name="所谓极差是指某一校准点校准数据的最大值与最小值之差，计算标准偏差的公式为："/>
          <p:cNvSpPr txBox="1"/>
          <p:nvPr/>
        </p:nvSpPr>
        <p:spPr>
          <a:xfrm>
            <a:off x="1352549" y="5688277"/>
            <a:ext cx="10550824"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lstStyle>
          <a:p>
            <a:r>
              <a:t>所谓极差是指某一校准点校准数据的最大值与最小值之差，计算标准偏差的公式为：</a:t>
            </a:r>
          </a:p>
        </p:txBody>
      </p:sp>
      <mc:AlternateContent xmlns:mc="http://schemas.openxmlformats.org/markup-compatibility/2006" xmlns:a14="http://schemas.microsoft.com/office/drawing/2010/main">
        <mc:Choice Requires="a14">
          <p:sp>
            <p:nvSpPr>
              <p:cNvPr id="605" name="方程"/>
              <p:cNvSpPr txBox="1"/>
              <p:nvPr/>
            </p:nvSpPr>
            <p:spPr>
              <a:xfrm>
                <a:off x="5244470" y="6369172"/>
                <a:ext cx="1165731" cy="874418"/>
              </a:xfrm>
              <a:prstGeom prst="rect">
                <a:avLst/>
              </a:prstGeom>
              <a:ln w="12700">
                <a:miter lim="400000"/>
              </a:ln>
            </p:spPr>
            <p:txBody>
              <a:bodyPr wrap="none" lIns="0" tIns="0" rIns="0" bIns="0">
                <a:spAutoFit/>
              </a:bodyPr>
              <a:lstStyle/>
              <a:p>
                <a:pPr algn="l" defTabSz="914400" latinLnBrk="1">
                  <a:defRPr sz="1800" b="0"/>
                </a:pPr>
                <a14:m>
                  <m:oMathPara xmlns:m="http://schemas.openxmlformats.org/officeDocument/2006/math">
                    <m:oMathParaPr>
                      <m:jc m:val="centerGroup"/>
                    </m:oMathParaPr>
                    <m:oMath xmlns:m="http://schemas.openxmlformats.org/officeDocument/2006/math">
                      <m:r>
                        <a:rPr sz="2900" i="1">
                          <a:solidFill>
                            <a:srgbClr val="000000"/>
                          </a:solidFill>
                          <a:latin typeface="Cambria Math" panose="02040503050406030204" pitchFamily="18" charset="0"/>
                        </a:rPr>
                        <m:t>𝜎</m:t>
                      </m:r>
                      <m:r>
                        <a:rPr sz="2900" i="1">
                          <a:solidFill>
                            <a:srgbClr val="000000"/>
                          </a:solidFill>
                          <a:latin typeface="Cambria Math" panose="02040503050406030204" pitchFamily="18" charset="0"/>
                        </a:rPr>
                        <m:t>=</m:t>
                      </m:r>
                      <m:f>
                        <m:fPr>
                          <m:ctrlPr>
                            <a:rPr sz="2900" i="1">
                              <a:solidFill>
                                <a:srgbClr val="000000"/>
                              </a:solidFill>
                              <a:latin typeface="Cambria Math" panose="02040503050406030204" pitchFamily="18" charset="0"/>
                            </a:rPr>
                          </m:ctrlPr>
                        </m:fPr>
                        <m:num>
                          <m:sSub>
                            <m:sSubPr>
                              <m:ctrlPr>
                                <a:rPr sz="2900" i="1">
                                  <a:solidFill>
                                    <a:srgbClr val="000000"/>
                                  </a:solidFill>
                                  <a:latin typeface="Cambria Math" panose="02040503050406030204" pitchFamily="18" charset="0"/>
                                </a:rPr>
                              </m:ctrlPr>
                            </m:sSubPr>
                            <m:e>
                              <m:r>
                                <a:rPr sz="2900" i="1">
                                  <a:solidFill>
                                    <a:srgbClr val="000000"/>
                                  </a:solidFill>
                                  <a:latin typeface="Cambria Math" panose="02040503050406030204" pitchFamily="18" charset="0"/>
                                </a:rPr>
                                <m:t>𝑊</m:t>
                              </m:r>
                            </m:e>
                            <m:sub>
                              <m:r>
                                <a:rPr sz="2900" i="1">
                                  <a:solidFill>
                                    <a:srgbClr val="000000"/>
                                  </a:solidFill>
                                  <a:latin typeface="Cambria Math" panose="02040503050406030204" pitchFamily="18" charset="0"/>
                                </a:rPr>
                                <m:t>𝑛</m:t>
                              </m:r>
                            </m:sub>
                          </m:sSub>
                        </m:num>
                        <m:den>
                          <m:sSub>
                            <m:sSubPr>
                              <m:ctrlPr>
                                <a:rPr sz="2900" i="1">
                                  <a:solidFill>
                                    <a:srgbClr val="000000"/>
                                  </a:solidFill>
                                  <a:latin typeface="Cambria Math" panose="02040503050406030204" pitchFamily="18" charset="0"/>
                                </a:rPr>
                              </m:ctrlPr>
                            </m:sSubPr>
                            <m:e>
                              <m:r>
                                <a:rPr sz="2900" i="1">
                                  <a:solidFill>
                                    <a:srgbClr val="000000"/>
                                  </a:solidFill>
                                  <a:latin typeface="Cambria Math" panose="02040503050406030204" pitchFamily="18" charset="0"/>
                                </a:rPr>
                                <m:t>𝑑</m:t>
                              </m:r>
                            </m:e>
                            <m:sub>
                              <m:r>
                                <a:rPr sz="2900" i="1">
                                  <a:solidFill>
                                    <a:srgbClr val="000000"/>
                                  </a:solidFill>
                                  <a:latin typeface="Cambria Math" panose="02040503050406030204" pitchFamily="18" charset="0"/>
                                </a:rPr>
                                <m:t>𝑛</m:t>
                              </m:r>
                            </m:sub>
                          </m:sSub>
                        </m:den>
                      </m:f>
                    </m:oMath>
                  </m:oMathPara>
                </a14:m>
                <a:endParaRPr sz="2900"/>
              </a:p>
            </p:txBody>
          </p:sp>
        </mc:Choice>
        <mc:Fallback xmlns="">
          <p:sp>
            <p:nvSpPr>
              <p:cNvPr id="605" name="方程"/>
              <p:cNvSpPr txBox="1">
                <a:spLocks noRot="1" noChangeAspect="1" noMove="1" noResize="1" noEditPoints="1" noAdjustHandles="1" noChangeArrowheads="1" noChangeShapeType="1" noTextEdit="1"/>
              </p:cNvSpPr>
              <p:nvPr/>
            </p:nvSpPr>
            <p:spPr>
              <a:xfrm>
                <a:off x="5244470" y="6369172"/>
                <a:ext cx="1165731" cy="874418"/>
              </a:xfrm>
              <a:prstGeom prst="rect">
                <a:avLst/>
              </a:prstGeom>
              <a:blipFill>
                <a:blip r:embed="rId4"/>
                <a:stretch>
                  <a:fillRect r="-521" b="-3497"/>
                </a:stretch>
              </a:blipFill>
              <a:ln w="12700">
                <a:miter lim="400000"/>
              </a:ln>
            </p:spPr>
            <p:txBody>
              <a:bodyPr/>
              <a:lstStyle/>
              <a:p>
                <a:r>
                  <a:rPr lang="zh-CN" altLang="en-US">
                    <a:noFill/>
                  </a:rPr>
                  <a:t> </a:t>
                </a:r>
              </a:p>
            </p:txBody>
          </p:sp>
        </mc:Fallback>
      </mc:AlternateContent>
      <p:sp>
        <p:nvSpPr>
          <p:cNvPr id="606" name="式中，wn为极差，dn为极差系数，其值与测量次数n有关"/>
          <p:cNvSpPr txBox="1"/>
          <p:nvPr/>
        </p:nvSpPr>
        <p:spPr>
          <a:xfrm>
            <a:off x="1592480" y="7310484"/>
            <a:ext cx="7675983"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式中，w</a:t>
            </a:r>
            <a:r>
              <a:rPr baseline="-5999"/>
              <a:t>n</a:t>
            </a:r>
            <a:r>
              <a:t>为极差，d</a:t>
            </a:r>
            <a:r>
              <a:rPr baseline="-5999"/>
              <a:t>n</a:t>
            </a:r>
            <a:r>
              <a:t>为极差系数，其值与测量次数n有关</a:t>
            </a:r>
          </a:p>
        </p:txBody>
      </p:sp>
      <p:pic>
        <p:nvPicPr>
          <p:cNvPr id="607" name="图像" descr="图像"/>
          <p:cNvPicPr>
            <a:picLocks noChangeAspect="1"/>
          </p:cNvPicPr>
          <p:nvPr/>
        </p:nvPicPr>
        <p:blipFill>
          <a:blip r:embed="rId5">
            <a:extLst/>
          </a:blip>
          <a:stretch>
            <a:fillRect/>
          </a:stretch>
        </p:blipFill>
        <p:spPr>
          <a:xfrm>
            <a:off x="2150685" y="7814070"/>
            <a:ext cx="8954552" cy="1469228"/>
          </a:xfrm>
          <a:prstGeom prst="rect">
            <a:avLst/>
          </a:prstGeom>
          <a:ln w="12700">
            <a:miter lim="400000"/>
          </a:ln>
        </p:spPr>
      </p:pic>
      <p:sp>
        <p:nvSpPr>
          <p:cNvPr id="608" name="性能与指标"/>
          <p:cNvSpPr>
            <a:spLocks noGrp="1"/>
          </p:cNvSpPr>
          <p:nvPr>
            <p:ph type="title"/>
          </p:nvPr>
        </p:nvSpPr>
        <p:spPr>
          <a:prstGeom prst="rect">
            <a:avLst/>
          </a:prstGeom>
        </p:spPr>
        <p:txBody>
          <a:bodyPr/>
          <a:lstStyle/>
          <a:p>
            <a:r>
              <a:t>性能与指标</a:t>
            </a: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2" name="灵敏度（Sensitivity）"/>
          <p:cNvGrpSpPr/>
          <p:nvPr/>
        </p:nvGrpSpPr>
        <p:grpSpPr>
          <a:xfrm>
            <a:off x="1149002" y="1892299"/>
            <a:ext cx="3874196" cy="812801"/>
            <a:chOff x="0" y="0"/>
            <a:chExt cx="3874194" cy="812800"/>
          </a:xfrm>
        </p:grpSpPr>
        <p:sp>
          <p:nvSpPr>
            <p:cNvPr id="611" name="灵敏度（Sensitivity）"/>
            <p:cNvSpPr txBox="1"/>
            <p:nvPr/>
          </p:nvSpPr>
          <p:spPr>
            <a:xfrm>
              <a:off x="50800" y="50800"/>
              <a:ext cx="3772595" cy="711200"/>
            </a:xfrm>
            <a:prstGeom prst="rect">
              <a:avLst/>
            </a:prstGeom>
            <a:no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marL="342900" indent="-342900" defTabSz="457200">
                <a:defRPr sz="2800">
                  <a:solidFill>
                    <a:schemeClr val="accent5">
                      <a:hueOff val="-82419"/>
                      <a:satOff val="-9513"/>
                      <a:lumOff val="-16343"/>
                    </a:schemeClr>
                  </a:solidFill>
                  <a:latin typeface="Helvetica"/>
                  <a:ea typeface="Helvetica"/>
                  <a:cs typeface="Helvetica"/>
                  <a:sym typeface="Helvetica"/>
                </a:defRPr>
              </a:lvl1pPr>
            </a:lstStyle>
            <a:p>
              <a:r>
                <a:t>灵敏度（Sensitivity）</a:t>
              </a:r>
            </a:p>
          </p:txBody>
        </p:sp>
        <p:pic>
          <p:nvPicPr>
            <p:cNvPr id="610" name="灵敏度（Sensitivity） 灵敏度（Sensitivity）" descr="灵敏度（Sensitivity） 灵敏度（Sensitivity）"/>
            <p:cNvPicPr>
              <a:picLocks/>
            </p:cNvPicPr>
            <p:nvPr/>
          </p:nvPicPr>
          <p:blipFill>
            <a:blip r:embed="rId2">
              <a:extLst/>
            </a:blip>
            <a:stretch>
              <a:fillRect/>
            </a:stretch>
          </p:blipFill>
          <p:spPr>
            <a:xfrm>
              <a:off x="0" y="0"/>
              <a:ext cx="3874195" cy="812800"/>
            </a:xfrm>
            <a:prstGeom prst="rect">
              <a:avLst/>
            </a:prstGeom>
            <a:effectLst/>
          </p:spPr>
        </p:pic>
      </p:grpSp>
      <p:sp>
        <p:nvSpPr>
          <p:cNvPr id="613" name="传感器输出量增量与被测输入量增量之比。"/>
          <p:cNvSpPr txBox="1"/>
          <p:nvPr/>
        </p:nvSpPr>
        <p:spPr>
          <a:xfrm>
            <a:off x="1353951" y="2734245"/>
            <a:ext cx="6870701"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just" defTabSz="457200">
              <a:defRPr sz="2800">
                <a:latin typeface="Helvetica"/>
                <a:ea typeface="Helvetica"/>
                <a:cs typeface="Helvetica"/>
                <a:sym typeface="Helvetica"/>
              </a:defRPr>
            </a:lvl1pPr>
          </a:lstStyle>
          <a:p>
            <a:r>
              <a:t>传感器输出量增量与被测输入量增量之比。</a:t>
            </a:r>
          </a:p>
        </p:txBody>
      </p:sp>
      <p:sp>
        <p:nvSpPr>
          <p:cNvPr id="614" name="线性传感器"/>
          <p:cNvSpPr txBox="1"/>
          <p:nvPr/>
        </p:nvSpPr>
        <p:spPr>
          <a:xfrm>
            <a:off x="1993800" y="3989672"/>
            <a:ext cx="1892301"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defRPr sz="2800">
                <a:solidFill>
                  <a:srgbClr val="008367"/>
                </a:solidFill>
                <a:latin typeface="Helvetica"/>
                <a:ea typeface="Helvetica"/>
                <a:cs typeface="Helvetica"/>
                <a:sym typeface="Helvetica"/>
              </a:defRPr>
            </a:lvl1pPr>
          </a:lstStyle>
          <a:p>
            <a:r>
              <a:t>线性传感器</a:t>
            </a:r>
          </a:p>
        </p:txBody>
      </p:sp>
      <p:pic>
        <p:nvPicPr>
          <p:cNvPr id="615" name="图像" descr="图像"/>
          <p:cNvPicPr>
            <a:picLocks noChangeAspect="1"/>
          </p:cNvPicPr>
          <p:nvPr/>
        </p:nvPicPr>
        <p:blipFill>
          <a:blip r:embed="rId3">
            <a:extLst/>
          </a:blip>
          <a:stretch>
            <a:fillRect/>
          </a:stretch>
        </p:blipFill>
        <p:spPr>
          <a:xfrm>
            <a:off x="5130800" y="4084922"/>
            <a:ext cx="1892300" cy="515127"/>
          </a:xfrm>
          <a:prstGeom prst="rect">
            <a:avLst/>
          </a:prstGeom>
          <a:ln w="12700">
            <a:miter lim="400000"/>
          </a:ln>
        </p:spPr>
      </p:pic>
      <p:sp>
        <p:nvSpPr>
          <p:cNvPr id="616" name="非线性传感器"/>
          <p:cNvSpPr txBox="1"/>
          <p:nvPr/>
        </p:nvSpPr>
        <p:spPr>
          <a:xfrm>
            <a:off x="1962150" y="5245100"/>
            <a:ext cx="2247901"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defRPr sz="2800">
                <a:solidFill>
                  <a:srgbClr val="008367"/>
                </a:solidFill>
                <a:latin typeface="Helvetica"/>
                <a:ea typeface="Helvetica"/>
                <a:cs typeface="Helvetica"/>
                <a:sym typeface="Helvetica"/>
              </a:defRPr>
            </a:lvl1pPr>
          </a:lstStyle>
          <a:p>
            <a:r>
              <a:t>非线性传感器</a:t>
            </a:r>
          </a:p>
        </p:txBody>
      </p:sp>
      <p:pic>
        <p:nvPicPr>
          <p:cNvPr id="617" name="图像" descr="图像"/>
          <p:cNvPicPr>
            <a:picLocks noChangeAspect="1"/>
          </p:cNvPicPr>
          <p:nvPr/>
        </p:nvPicPr>
        <p:blipFill>
          <a:blip r:embed="rId4">
            <a:extLst/>
          </a:blip>
          <a:stretch>
            <a:fillRect/>
          </a:stretch>
        </p:blipFill>
        <p:spPr>
          <a:xfrm>
            <a:off x="5143500" y="5092700"/>
            <a:ext cx="2857792" cy="991479"/>
          </a:xfrm>
          <a:prstGeom prst="rect">
            <a:avLst/>
          </a:prstGeom>
          <a:ln w="12700">
            <a:miter lim="400000"/>
          </a:ln>
        </p:spPr>
      </p:pic>
      <p:sp>
        <p:nvSpPr>
          <p:cNvPr id="618" name="性能与指标"/>
          <p:cNvSpPr>
            <a:spLocks noGrp="1"/>
          </p:cNvSpPr>
          <p:nvPr>
            <p:ph type="title"/>
          </p:nvPr>
        </p:nvSpPr>
        <p:spPr>
          <a:prstGeom prst="rect">
            <a:avLst/>
          </a:prstGeom>
        </p:spPr>
        <p:txBody>
          <a:bodyPr/>
          <a:lstStyle/>
          <a:p>
            <a:r>
              <a:t>性能与指标</a:t>
            </a: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0" name="图像" descr="图像"/>
          <p:cNvPicPr>
            <a:picLocks noChangeAspect="1"/>
          </p:cNvPicPr>
          <p:nvPr/>
        </p:nvPicPr>
        <p:blipFill>
          <a:blip r:embed="rId2">
            <a:extLst/>
          </a:blip>
          <a:stretch>
            <a:fillRect/>
          </a:stretch>
        </p:blipFill>
        <p:spPr>
          <a:xfrm>
            <a:off x="6617325" y="3406033"/>
            <a:ext cx="6131848" cy="4260021"/>
          </a:xfrm>
          <a:prstGeom prst="rect">
            <a:avLst/>
          </a:prstGeom>
          <a:ln w="12700">
            <a:miter lim="400000"/>
          </a:ln>
        </p:spPr>
      </p:pic>
      <p:grpSp>
        <p:nvGrpSpPr>
          <p:cNvPr id="623" name="分辨力（Resolution）"/>
          <p:cNvGrpSpPr/>
          <p:nvPr/>
        </p:nvGrpSpPr>
        <p:grpSpPr>
          <a:xfrm>
            <a:off x="929245" y="1718245"/>
            <a:ext cx="3932710" cy="812801"/>
            <a:chOff x="0" y="0"/>
            <a:chExt cx="3932708" cy="812800"/>
          </a:xfrm>
        </p:grpSpPr>
        <p:sp>
          <p:nvSpPr>
            <p:cNvPr id="622" name="分辨力（Resolution）"/>
            <p:cNvSpPr txBox="1"/>
            <p:nvPr/>
          </p:nvSpPr>
          <p:spPr>
            <a:xfrm>
              <a:off x="50800" y="50800"/>
              <a:ext cx="3831109" cy="711200"/>
            </a:xfrm>
            <a:prstGeom prst="rect">
              <a:avLst/>
            </a:prstGeom>
            <a:no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marL="342900" indent="-342900" defTabSz="457200">
                <a:defRPr sz="2800">
                  <a:solidFill>
                    <a:schemeClr val="accent5">
                      <a:hueOff val="-82419"/>
                      <a:satOff val="-9513"/>
                      <a:lumOff val="-16343"/>
                    </a:schemeClr>
                  </a:solidFill>
                  <a:latin typeface="Helvetica"/>
                  <a:ea typeface="Helvetica"/>
                  <a:cs typeface="Helvetica"/>
                  <a:sym typeface="Helvetica"/>
                </a:defRPr>
              </a:lvl1pPr>
            </a:lstStyle>
            <a:p>
              <a:r>
                <a:t>分辨力（Resolution）</a:t>
              </a:r>
            </a:p>
          </p:txBody>
        </p:sp>
        <p:pic>
          <p:nvPicPr>
            <p:cNvPr id="621" name="分辨力（Resolution） 分辨力（Resolution）" descr="分辨力（Resolution） 分辨力（Resolution）"/>
            <p:cNvPicPr>
              <a:picLocks/>
            </p:cNvPicPr>
            <p:nvPr/>
          </p:nvPicPr>
          <p:blipFill>
            <a:blip r:embed="rId3">
              <a:extLst/>
            </a:blip>
            <a:stretch>
              <a:fillRect/>
            </a:stretch>
          </p:blipFill>
          <p:spPr>
            <a:xfrm>
              <a:off x="0" y="0"/>
              <a:ext cx="3932709" cy="812800"/>
            </a:xfrm>
            <a:prstGeom prst="rect">
              <a:avLst/>
            </a:prstGeom>
            <a:effectLst/>
          </p:spPr>
        </p:pic>
      </p:grpSp>
      <p:sp>
        <p:nvSpPr>
          <p:cNvPr id="624" name="在规定测量范围内能测出的输入量的最小值。"/>
          <p:cNvSpPr txBox="1"/>
          <p:nvPr/>
        </p:nvSpPr>
        <p:spPr>
          <a:xfrm>
            <a:off x="998351" y="2612939"/>
            <a:ext cx="7226301"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just" defTabSz="457200">
              <a:defRPr sz="2800">
                <a:latin typeface="Helvetica"/>
                <a:ea typeface="Helvetica"/>
                <a:cs typeface="Helvetica"/>
                <a:sym typeface="Helvetica"/>
              </a:defRPr>
            </a:lvl1pPr>
          </a:lstStyle>
          <a:p>
            <a:r>
              <a:t>在规定测量范围内能测出的输入量的最小值。</a:t>
            </a:r>
          </a:p>
        </p:txBody>
      </p:sp>
      <p:pic>
        <p:nvPicPr>
          <p:cNvPr id="625" name="图像" descr="图像"/>
          <p:cNvPicPr>
            <a:picLocks noChangeAspect="1"/>
          </p:cNvPicPr>
          <p:nvPr/>
        </p:nvPicPr>
        <p:blipFill>
          <a:blip r:embed="rId4">
            <a:extLst/>
          </a:blip>
          <a:stretch>
            <a:fillRect/>
          </a:stretch>
        </p:blipFill>
        <p:spPr>
          <a:xfrm>
            <a:off x="2603500" y="4454553"/>
            <a:ext cx="939800" cy="533401"/>
          </a:xfrm>
          <a:prstGeom prst="rect">
            <a:avLst/>
          </a:prstGeom>
          <a:ln w="12700">
            <a:miter lim="400000"/>
          </a:ln>
        </p:spPr>
      </p:pic>
      <p:pic>
        <p:nvPicPr>
          <p:cNvPr id="626" name="图像" descr="图像"/>
          <p:cNvPicPr>
            <a:picLocks noChangeAspect="1"/>
          </p:cNvPicPr>
          <p:nvPr/>
        </p:nvPicPr>
        <p:blipFill>
          <a:blip r:embed="rId5">
            <a:extLst/>
          </a:blip>
          <a:stretch>
            <a:fillRect/>
          </a:stretch>
        </p:blipFill>
        <p:spPr>
          <a:xfrm>
            <a:off x="1803400" y="6498108"/>
            <a:ext cx="3607227" cy="1186994"/>
          </a:xfrm>
          <a:prstGeom prst="rect">
            <a:avLst/>
          </a:prstGeom>
          <a:ln w="12700">
            <a:miter lim="400000"/>
          </a:ln>
        </p:spPr>
      </p:pic>
      <p:sp>
        <p:nvSpPr>
          <p:cNvPr id="627" name="分辨率：满量程的百分数，无量纲；"/>
          <p:cNvSpPr txBox="1"/>
          <p:nvPr/>
        </p:nvSpPr>
        <p:spPr>
          <a:xfrm>
            <a:off x="959063" y="5269760"/>
            <a:ext cx="4991101" cy="889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just" defTabSz="457200">
              <a:defRPr b="0">
                <a:latin typeface="Helvetica"/>
                <a:ea typeface="Helvetica"/>
                <a:cs typeface="Helvetica"/>
                <a:sym typeface="Helvetica"/>
              </a:defRPr>
            </a:pPr>
            <a:endParaRPr/>
          </a:p>
          <a:p>
            <a:pPr algn="just" defTabSz="457200">
              <a:defRPr b="0">
                <a:latin typeface="Helvetica"/>
                <a:ea typeface="Helvetica"/>
                <a:cs typeface="Helvetica"/>
                <a:sym typeface="Helvetica"/>
              </a:defRPr>
            </a:pPr>
            <a:r>
              <a:t>分辨率：满量程的百分数，无量纲；</a:t>
            </a:r>
          </a:p>
        </p:txBody>
      </p:sp>
      <p:sp>
        <p:nvSpPr>
          <p:cNvPr id="628" name="分辨力：最小量程的单位值，有量纲；"/>
          <p:cNvSpPr txBox="1"/>
          <p:nvPr/>
        </p:nvSpPr>
        <p:spPr>
          <a:xfrm>
            <a:off x="959063" y="3522200"/>
            <a:ext cx="5295901"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just" defTabSz="457200">
              <a:defRPr b="0">
                <a:latin typeface="Helvetica"/>
                <a:ea typeface="Helvetica"/>
                <a:cs typeface="Helvetica"/>
                <a:sym typeface="Helvetica"/>
              </a:defRPr>
            </a:lvl1pPr>
          </a:lstStyle>
          <a:p>
            <a:r>
              <a:t>分辨力：最小量程的单位值，有量纲；</a:t>
            </a:r>
          </a:p>
        </p:txBody>
      </p:sp>
      <p:sp>
        <p:nvSpPr>
          <p:cNvPr id="629" name="性能与指标"/>
          <p:cNvSpPr>
            <a:spLocks noGrp="1"/>
          </p:cNvSpPr>
          <p:nvPr>
            <p:ph type="title"/>
          </p:nvPr>
        </p:nvSpPr>
        <p:spPr>
          <a:prstGeom prst="rect">
            <a:avLst/>
          </a:prstGeom>
        </p:spPr>
        <p:txBody>
          <a:bodyPr/>
          <a:lstStyle/>
          <a:p>
            <a:r>
              <a:t>性能与指标</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3" name="稳定性（Stability）"/>
          <p:cNvGrpSpPr/>
          <p:nvPr/>
        </p:nvGrpSpPr>
        <p:grpSpPr>
          <a:xfrm>
            <a:off x="953070" y="2010345"/>
            <a:ext cx="3478660" cy="812801"/>
            <a:chOff x="0" y="0"/>
            <a:chExt cx="3478658" cy="812800"/>
          </a:xfrm>
        </p:grpSpPr>
        <p:sp>
          <p:nvSpPr>
            <p:cNvPr id="632" name="稳定性（Stability）"/>
            <p:cNvSpPr txBox="1"/>
            <p:nvPr/>
          </p:nvSpPr>
          <p:spPr>
            <a:xfrm>
              <a:off x="50800" y="50800"/>
              <a:ext cx="3377059" cy="711200"/>
            </a:xfrm>
            <a:prstGeom prst="rect">
              <a:avLst/>
            </a:prstGeom>
            <a:no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marL="342900" indent="-342900" defTabSz="457200">
                <a:defRPr sz="2800">
                  <a:solidFill>
                    <a:schemeClr val="accent5">
                      <a:hueOff val="-82419"/>
                      <a:satOff val="-9513"/>
                      <a:lumOff val="-16343"/>
                    </a:schemeClr>
                  </a:solidFill>
                  <a:latin typeface="Helvetica"/>
                  <a:ea typeface="Helvetica"/>
                  <a:cs typeface="Helvetica"/>
                  <a:sym typeface="Helvetica"/>
                </a:defRPr>
              </a:lvl1pPr>
            </a:lstStyle>
            <a:p>
              <a:r>
                <a:t>稳定性（Stability）</a:t>
              </a:r>
            </a:p>
          </p:txBody>
        </p:sp>
        <p:pic>
          <p:nvPicPr>
            <p:cNvPr id="631" name="稳定性（Stability） 稳定性（Stability）" descr="稳定性（Stability） 稳定性（Stability）"/>
            <p:cNvPicPr>
              <a:picLocks/>
            </p:cNvPicPr>
            <p:nvPr/>
          </p:nvPicPr>
          <p:blipFill>
            <a:blip r:embed="rId2">
              <a:extLst/>
            </a:blip>
            <a:stretch>
              <a:fillRect/>
            </a:stretch>
          </p:blipFill>
          <p:spPr>
            <a:xfrm>
              <a:off x="0" y="0"/>
              <a:ext cx="3478659" cy="812800"/>
            </a:xfrm>
            <a:prstGeom prst="rect">
              <a:avLst/>
            </a:prstGeom>
            <a:effectLst/>
          </p:spPr>
        </p:pic>
      </p:grpSp>
      <p:sp>
        <p:nvSpPr>
          <p:cNvPr id="634" name="用输出值与起始标定之间的差异来表示，也常用有效期来表示"/>
          <p:cNvSpPr txBox="1"/>
          <p:nvPr/>
        </p:nvSpPr>
        <p:spPr>
          <a:xfrm>
            <a:off x="1003444" y="3175000"/>
            <a:ext cx="9715501"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just" defTabSz="457200">
              <a:defRPr sz="2800">
                <a:latin typeface="Helvetica"/>
                <a:ea typeface="Helvetica"/>
                <a:cs typeface="Helvetica"/>
                <a:sym typeface="Helvetica"/>
              </a:defRPr>
            </a:lvl1pPr>
          </a:lstStyle>
          <a:p>
            <a:r>
              <a:t>用输出值与起始标定之间的差异来表示，也常用有效期来表示</a:t>
            </a:r>
          </a:p>
        </p:txBody>
      </p:sp>
      <p:grpSp>
        <p:nvGrpSpPr>
          <p:cNvPr id="637" name="漂移：Drifting"/>
          <p:cNvGrpSpPr/>
          <p:nvPr/>
        </p:nvGrpSpPr>
        <p:grpSpPr>
          <a:xfrm>
            <a:off x="909054" y="4664259"/>
            <a:ext cx="2648348" cy="812801"/>
            <a:chOff x="0" y="0"/>
            <a:chExt cx="2648346" cy="812800"/>
          </a:xfrm>
        </p:grpSpPr>
        <p:sp>
          <p:nvSpPr>
            <p:cNvPr id="636" name="漂移：Drifting"/>
            <p:cNvSpPr txBox="1"/>
            <p:nvPr/>
          </p:nvSpPr>
          <p:spPr>
            <a:xfrm>
              <a:off x="50800" y="50800"/>
              <a:ext cx="2546747" cy="711200"/>
            </a:xfrm>
            <a:prstGeom prst="rect">
              <a:avLst/>
            </a:prstGeom>
            <a:no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marL="342900" indent="-342900" defTabSz="457200">
                <a:defRPr sz="2800">
                  <a:solidFill>
                    <a:schemeClr val="accent5">
                      <a:hueOff val="-82419"/>
                      <a:satOff val="-9513"/>
                      <a:lumOff val="-16343"/>
                    </a:schemeClr>
                  </a:solidFill>
                  <a:latin typeface="Helvetica"/>
                  <a:ea typeface="Helvetica"/>
                  <a:cs typeface="Helvetica"/>
                  <a:sym typeface="Helvetica"/>
                </a:defRPr>
              </a:lvl1pPr>
            </a:lstStyle>
            <a:p>
              <a:r>
                <a:t>漂移：Drifting</a:t>
              </a:r>
            </a:p>
          </p:txBody>
        </p:sp>
        <p:pic>
          <p:nvPicPr>
            <p:cNvPr id="635" name="漂移：Drifting 漂移：Drifting" descr="漂移：Drifting 漂移：Drifting"/>
            <p:cNvPicPr>
              <a:picLocks/>
            </p:cNvPicPr>
            <p:nvPr/>
          </p:nvPicPr>
          <p:blipFill>
            <a:blip r:embed="rId3">
              <a:extLst/>
            </a:blip>
            <a:stretch>
              <a:fillRect/>
            </a:stretch>
          </p:blipFill>
          <p:spPr>
            <a:xfrm>
              <a:off x="0" y="0"/>
              <a:ext cx="2648347" cy="812800"/>
            </a:xfrm>
            <a:prstGeom prst="rect">
              <a:avLst/>
            </a:prstGeom>
            <a:effectLst/>
          </p:spPr>
        </p:pic>
      </p:grpSp>
      <p:sp>
        <p:nvSpPr>
          <p:cNvPr id="638" name="意义：传感器不因输入的原因而发生的变化…"/>
          <p:cNvSpPr txBox="1"/>
          <p:nvPr/>
        </p:nvSpPr>
        <p:spPr>
          <a:xfrm>
            <a:off x="1353951" y="5565774"/>
            <a:ext cx="6969498" cy="205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just" defTabSz="457200">
              <a:defRPr sz="2800">
                <a:latin typeface="Helvetica"/>
                <a:ea typeface="Helvetica"/>
                <a:cs typeface="Helvetica"/>
                <a:sym typeface="Helvetica"/>
              </a:defRPr>
            </a:pPr>
            <a:r>
              <a:t>意义：传感器不因输入的原因而发生的变化</a:t>
            </a:r>
          </a:p>
          <a:p>
            <a:pPr marL="388937" indent="-388937" algn="just" defTabSz="457200">
              <a:buSzPct val="145000"/>
              <a:buChar char="•"/>
              <a:defRPr sz="2800">
                <a:latin typeface="Helvetica"/>
                <a:ea typeface="Helvetica"/>
                <a:cs typeface="Helvetica"/>
                <a:sym typeface="Helvetica"/>
              </a:defRPr>
            </a:pPr>
            <a:r>
              <a:t>零点漂移：时间漂移、温度漂移</a:t>
            </a:r>
          </a:p>
          <a:p>
            <a:pPr marL="388937" indent="-388937" algn="just" defTabSz="457200">
              <a:buSzPct val="145000"/>
              <a:buChar char="•"/>
              <a:defRPr sz="2800">
                <a:latin typeface="Helvetica"/>
                <a:ea typeface="Helvetica"/>
                <a:cs typeface="Helvetica"/>
                <a:sym typeface="Helvetica"/>
              </a:defRPr>
            </a:pPr>
            <a:r>
              <a:t>灵敏度漂移</a:t>
            </a:r>
          </a:p>
        </p:txBody>
      </p:sp>
      <p:sp>
        <p:nvSpPr>
          <p:cNvPr id="639" name="性能与指标"/>
          <p:cNvSpPr>
            <a:spLocks noGrp="1"/>
          </p:cNvSpPr>
          <p:nvPr>
            <p:ph type="title"/>
          </p:nvPr>
        </p:nvSpPr>
        <p:spPr>
          <a:prstGeom prst="rect">
            <a:avLst/>
          </a:prstGeom>
        </p:spPr>
        <p:txBody>
          <a:bodyPr/>
          <a:lstStyle/>
          <a:p>
            <a:r>
              <a:t>性能与指标</a:t>
            </a: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性能与指标"/>
          <p:cNvSpPr>
            <a:spLocks noGrp="1"/>
          </p:cNvSpPr>
          <p:nvPr>
            <p:ph type="title"/>
          </p:nvPr>
        </p:nvSpPr>
        <p:spPr>
          <a:prstGeom prst="rect">
            <a:avLst/>
          </a:prstGeom>
        </p:spPr>
        <p:txBody>
          <a:bodyPr/>
          <a:lstStyle/>
          <a:p>
            <a:r>
              <a:t>性能与指标</a:t>
            </a:r>
          </a:p>
        </p:txBody>
      </p:sp>
      <p:sp>
        <p:nvSpPr>
          <p:cNvPr id="642" name="动态特性：对于动态的输入信号传感器的响应特性。"/>
          <p:cNvSpPr txBox="1"/>
          <p:nvPr/>
        </p:nvSpPr>
        <p:spPr>
          <a:xfrm>
            <a:off x="965730" y="2054795"/>
            <a:ext cx="7708901" cy="57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914400">
              <a:lnSpc>
                <a:spcPct val="110000"/>
              </a:lnSpc>
              <a:buClr>
                <a:srgbClr val="3333CC"/>
              </a:buClr>
              <a:buFont typeface="Wingdings"/>
              <a:defRPr sz="2600">
                <a:solidFill>
                  <a:srgbClr val="FF3300"/>
                </a:solidFill>
                <a:latin typeface="微软雅黑"/>
                <a:ea typeface="微软雅黑"/>
                <a:cs typeface="微软雅黑"/>
                <a:sym typeface="微软雅黑"/>
              </a:defRPr>
            </a:pPr>
            <a:r>
              <a:t>动态特性：</a:t>
            </a:r>
            <a:r>
              <a:rPr>
                <a:solidFill>
                  <a:srgbClr val="000000"/>
                </a:solidFill>
              </a:rPr>
              <a:t>对于动态的输入信号传感器的响应特性。</a:t>
            </a:r>
          </a:p>
        </p:txBody>
      </p:sp>
      <p:sp>
        <p:nvSpPr>
          <p:cNvPr id="643" name="1）输出量达到稳定状态以后与理想输出量之间的差别；…"/>
          <p:cNvSpPr txBox="1"/>
          <p:nvPr/>
        </p:nvSpPr>
        <p:spPr>
          <a:xfrm>
            <a:off x="620115" y="2999129"/>
            <a:ext cx="11561370" cy="11391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spcBef>
                <a:spcPts val="1500"/>
              </a:spcBef>
            </a:pPr>
            <a:r>
              <a:t>1）输出量达到稳定状态以后与理想输出量之间的差别；</a:t>
            </a:r>
          </a:p>
          <a:p>
            <a:pPr algn="l">
              <a:spcBef>
                <a:spcPts val="1500"/>
              </a:spcBef>
            </a:pPr>
            <a:r>
              <a:t>2）当输入量发生跃变时，输出量由一个稳态到另一个稳态之间的过渡状态中的误差。</a:t>
            </a:r>
          </a:p>
        </p:txBody>
      </p:sp>
      <p:pic>
        <p:nvPicPr>
          <p:cNvPr id="644" name="图像" descr="图像"/>
          <p:cNvPicPr>
            <a:picLocks noChangeAspect="1"/>
          </p:cNvPicPr>
          <p:nvPr/>
        </p:nvPicPr>
        <p:blipFill>
          <a:blip r:embed="rId2">
            <a:extLst/>
          </a:blip>
          <a:stretch>
            <a:fillRect/>
          </a:stretch>
        </p:blipFill>
        <p:spPr>
          <a:xfrm>
            <a:off x="1460500" y="4511104"/>
            <a:ext cx="4038600" cy="3175001"/>
          </a:xfrm>
          <a:prstGeom prst="rect">
            <a:avLst/>
          </a:prstGeom>
          <a:ln w="12700">
            <a:miter lim="400000"/>
          </a:ln>
        </p:spPr>
      </p:pic>
      <p:pic>
        <p:nvPicPr>
          <p:cNvPr id="645" name="图像" descr="图像"/>
          <p:cNvPicPr>
            <a:picLocks noChangeAspect="1"/>
          </p:cNvPicPr>
          <p:nvPr/>
        </p:nvPicPr>
        <p:blipFill>
          <a:blip r:embed="rId3">
            <a:extLst/>
          </a:blip>
          <a:stretch>
            <a:fillRect/>
          </a:stretch>
        </p:blipFill>
        <p:spPr>
          <a:xfrm>
            <a:off x="7518400" y="4866704"/>
            <a:ext cx="3276600" cy="2463801"/>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7" name="图像" descr="图像"/>
          <p:cNvPicPr>
            <a:picLocks noChangeAspect="1"/>
          </p:cNvPicPr>
          <p:nvPr/>
        </p:nvPicPr>
        <p:blipFill>
          <a:blip r:embed="rId2">
            <a:extLst/>
          </a:blip>
          <a:stretch>
            <a:fillRect/>
          </a:stretch>
        </p:blipFill>
        <p:spPr>
          <a:xfrm>
            <a:off x="1099122" y="2000250"/>
            <a:ext cx="10254678" cy="6725676"/>
          </a:xfrm>
          <a:prstGeom prst="rect">
            <a:avLst/>
          </a:prstGeom>
          <a:ln w="12700">
            <a:miter lim="400000"/>
          </a:ln>
        </p:spPr>
      </p:pic>
      <p:sp>
        <p:nvSpPr>
          <p:cNvPr id="648" name="性能与指标"/>
          <p:cNvSpPr>
            <a:spLocks noGrp="1"/>
          </p:cNvSpPr>
          <p:nvPr>
            <p:ph type="title"/>
          </p:nvPr>
        </p:nvSpPr>
        <p:spPr>
          <a:prstGeom prst="rect">
            <a:avLst/>
          </a:prstGeom>
        </p:spPr>
        <p:txBody>
          <a:bodyPr/>
          <a:lstStyle/>
          <a:p>
            <a:r>
              <a:t>性能与指标</a:t>
            </a: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 name="任何一种传感器在装配完后都必须按设计指标进行全面严格的性能鉴定。使用一段时间后（中国计量法规定一般为一年）或经过修理，也必须对主要技术指标进行校准试验，以便确保传感器的各项性能指标达到要求。…"/>
          <p:cNvSpPr txBox="1"/>
          <p:nvPr/>
        </p:nvSpPr>
        <p:spPr>
          <a:xfrm>
            <a:off x="617547" y="2489849"/>
            <a:ext cx="11769706" cy="5309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spcBef>
                <a:spcPts val="300"/>
              </a:spcBef>
              <a:defRPr sz="3200" b="0">
                <a:latin typeface="Heiti SC Light"/>
                <a:ea typeface="Heiti SC Light"/>
                <a:cs typeface="Heiti SC Light"/>
                <a:sym typeface="Heiti SC Light"/>
              </a:defRPr>
            </a:pPr>
            <a:r>
              <a:t>任何一种传感器在装配完后都必须按设计指标进行全面严格的性能鉴定。使用一段时间后（中国计量法规定一般为一年）或经过修理，也必须对主要技术指标进行校准试验，以便确保传感器的各项性能指标达到要求。</a:t>
            </a:r>
          </a:p>
          <a:p>
            <a:pPr algn="l">
              <a:spcBef>
                <a:spcPts val="300"/>
              </a:spcBef>
              <a:defRPr sz="3200" b="0">
                <a:latin typeface="Heiti SC Light"/>
                <a:ea typeface="Heiti SC Light"/>
                <a:cs typeface="Heiti SC Light"/>
                <a:sym typeface="Heiti SC Light"/>
              </a:defRPr>
            </a:pPr>
            <a:endParaRPr/>
          </a:p>
          <a:p>
            <a:pPr algn="l">
              <a:spcBef>
                <a:spcPts val="300"/>
              </a:spcBef>
              <a:defRPr sz="3200" b="0">
                <a:latin typeface="Heiti SC Light"/>
                <a:ea typeface="Heiti SC Light"/>
                <a:cs typeface="Heiti SC Light"/>
                <a:sym typeface="Heiti SC Light"/>
              </a:defRPr>
            </a:pPr>
            <a:r>
              <a:t>传感器标定就是利用精度高一级的标准器具对传感器进行定度的过程，从而确立器输出量和输入量之间的对应关系。同时也确定不同使用条件下的误差关系。</a:t>
            </a:r>
          </a:p>
          <a:p>
            <a:pPr algn="l">
              <a:spcBef>
                <a:spcPts val="300"/>
              </a:spcBef>
              <a:defRPr sz="3200" b="0">
                <a:latin typeface="Heiti SC Light"/>
                <a:ea typeface="Heiti SC Light"/>
                <a:cs typeface="Heiti SC Light"/>
                <a:sym typeface="Heiti SC Light"/>
              </a:defRPr>
            </a:pPr>
            <a:endParaRPr/>
          </a:p>
          <a:p>
            <a:pPr algn="l">
              <a:spcBef>
                <a:spcPts val="300"/>
              </a:spcBef>
              <a:defRPr sz="3200" b="0">
                <a:latin typeface="Heiti SC Light"/>
                <a:ea typeface="Heiti SC Light"/>
                <a:cs typeface="Heiti SC Light"/>
                <a:sym typeface="Heiti SC Light"/>
              </a:defRPr>
            </a:pPr>
            <a:r>
              <a:t>根据系统的用途输入可以是静态的也可以是动态的。因此传感器的标定有静态和动态标定二种。</a:t>
            </a:r>
          </a:p>
        </p:txBody>
      </p:sp>
      <p:sp>
        <p:nvSpPr>
          <p:cNvPr id="651" name="标定与校准"/>
          <p:cNvSpPr>
            <a:spLocks noGrp="1"/>
          </p:cNvSpPr>
          <p:nvPr>
            <p:ph type="title"/>
          </p:nvPr>
        </p:nvSpPr>
        <p:spPr>
          <a:prstGeom prst="rect">
            <a:avLst/>
          </a:prstGeom>
        </p:spPr>
        <p:txBody>
          <a:bodyPr/>
          <a:lstStyle/>
          <a:p>
            <a:r>
              <a:t>标定与校准</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 name="标定：在明确输入-输出变换对应关系的前提下，利用某种标准量或标准器具对传感器的量值进行标度。…"/>
          <p:cNvSpPr txBox="1"/>
          <p:nvPr/>
        </p:nvSpPr>
        <p:spPr>
          <a:xfrm>
            <a:off x="556741" y="2501899"/>
            <a:ext cx="12187238" cy="205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342900" indent="-342900" algn="l" defTabSz="457200">
              <a:defRPr sz="2800" b="0">
                <a:latin typeface="Helvetica"/>
                <a:ea typeface="Helvetica"/>
                <a:cs typeface="Helvetica"/>
                <a:sym typeface="Helvetica"/>
              </a:defRPr>
            </a:pPr>
            <a:r>
              <a:rPr b="1"/>
              <a:t>标定：</a:t>
            </a:r>
            <a:r>
              <a:t>在明确输入-输出变换对应关系的前提下，利用某种标准量或标准器具对传感器的量值进行标度。</a:t>
            </a:r>
          </a:p>
          <a:p>
            <a:pPr marL="342900" indent="-342900" algn="l" defTabSz="457200">
              <a:defRPr sz="2800" b="0">
                <a:latin typeface="Helvetica"/>
                <a:ea typeface="Helvetica"/>
                <a:cs typeface="Helvetica"/>
                <a:sym typeface="Helvetica"/>
              </a:defRPr>
            </a:pPr>
            <a:endParaRPr/>
          </a:p>
          <a:p>
            <a:pPr marL="342900" indent="-342900" algn="l" defTabSz="457200">
              <a:defRPr sz="2800" b="0">
                <a:latin typeface="Helvetica"/>
                <a:ea typeface="Helvetica"/>
                <a:cs typeface="Helvetica"/>
                <a:sym typeface="Helvetica"/>
              </a:defRPr>
            </a:pPr>
            <a:r>
              <a:rPr b="1"/>
              <a:t>校准：</a:t>
            </a:r>
            <a:r>
              <a:t>将传感器在使用中或存储后进行的性能复测。</a:t>
            </a:r>
          </a:p>
        </p:txBody>
      </p:sp>
      <p:sp>
        <p:nvSpPr>
          <p:cNvPr id="654" name="标定系统组成："/>
          <p:cNvSpPr txBox="1"/>
          <p:nvPr/>
        </p:nvSpPr>
        <p:spPr>
          <a:xfrm>
            <a:off x="560021" y="4890070"/>
            <a:ext cx="2603501"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defRPr sz="2800">
                <a:latin typeface="Helvetica"/>
                <a:ea typeface="Helvetica"/>
                <a:cs typeface="Helvetica"/>
                <a:sym typeface="Helvetica"/>
              </a:defRPr>
            </a:lvl1pPr>
          </a:lstStyle>
          <a:p>
            <a:r>
              <a:t>标定系统组成：</a:t>
            </a:r>
          </a:p>
        </p:txBody>
      </p:sp>
      <p:sp>
        <p:nvSpPr>
          <p:cNvPr id="655" name="（1）标准发生器…"/>
          <p:cNvSpPr txBox="1"/>
          <p:nvPr/>
        </p:nvSpPr>
        <p:spPr>
          <a:xfrm>
            <a:off x="1534467" y="5930900"/>
            <a:ext cx="9202069" cy="162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57200">
              <a:defRPr sz="2800" b="0">
                <a:solidFill>
                  <a:srgbClr val="021EAA"/>
                </a:solidFill>
                <a:latin typeface="Helvetica"/>
                <a:ea typeface="Helvetica"/>
                <a:cs typeface="Helvetica"/>
                <a:sym typeface="Helvetica"/>
              </a:defRPr>
            </a:pPr>
            <a:r>
              <a:t>（1）标准发生器</a:t>
            </a:r>
          </a:p>
          <a:p>
            <a:pPr algn="l" defTabSz="457200">
              <a:defRPr sz="2800" b="0">
                <a:solidFill>
                  <a:srgbClr val="021EAA"/>
                </a:solidFill>
                <a:latin typeface="Helvetica"/>
                <a:ea typeface="Helvetica"/>
                <a:cs typeface="Helvetica"/>
                <a:sym typeface="Helvetica"/>
              </a:defRPr>
            </a:pPr>
            <a:r>
              <a:t>（2）标准测试系统</a:t>
            </a:r>
          </a:p>
          <a:p>
            <a:pPr algn="l" defTabSz="457200">
              <a:defRPr sz="2800" b="0">
                <a:solidFill>
                  <a:srgbClr val="021EAA"/>
                </a:solidFill>
                <a:latin typeface="Helvetica"/>
                <a:ea typeface="Helvetica"/>
                <a:cs typeface="Helvetica"/>
                <a:sym typeface="Helvetica"/>
              </a:defRPr>
            </a:pPr>
            <a:r>
              <a:t>（3）待标定传感器所配接的信号调节器和显示、记录器等</a:t>
            </a:r>
          </a:p>
        </p:txBody>
      </p:sp>
      <p:sp>
        <p:nvSpPr>
          <p:cNvPr id="656" name="标定与校准"/>
          <p:cNvSpPr>
            <a:spLocks noGrp="1"/>
          </p:cNvSpPr>
          <p:nvPr>
            <p:ph type="title"/>
          </p:nvPr>
        </p:nvSpPr>
        <p:spPr>
          <a:prstGeom prst="rect">
            <a:avLst/>
          </a:prstGeom>
        </p:spPr>
        <p:txBody>
          <a:bodyPr/>
          <a:lstStyle/>
          <a:p>
            <a:r>
              <a:t>标定与校准</a:t>
            </a: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 name="静态标定…"/>
          <p:cNvSpPr txBox="1"/>
          <p:nvPr/>
        </p:nvSpPr>
        <p:spPr>
          <a:xfrm>
            <a:off x="1384994" y="1654350"/>
            <a:ext cx="10844412" cy="220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marL="342900" indent="-342900" algn="just" defTabSz="457200">
              <a:defRPr sz="3200" b="0">
                <a:solidFill>
                  <a:srgbClr val="021EAA"/>
                </a:solidFill>
                <a:latin typeface="Helvetica"/>
                <a:ea typeface="Helvetica"/>
                <a:cs typeface="Helvetica"/>
                <a:sym typeface="Helvetica"/>
              </a:defRPr>
            </a:pPr>
            <a:r>
              <a:t>静态标定</a:t>
            </a:r>
          </a:p>
          <a:p>
            <a:pPr marL="342900" indent="-342900" algn="just" defTabSz="457200">
              <a:defRPr sz="3200" b="0">
                <a:solidFill>
                  <a:srgbClr val="021EAA"/>
                </a:solidFill>
                <a:latin typeface="Helvetica"/>
                <a:ea typeface="Helvetica"/>
                <a:cs typeface="Helvetica"/>
                <a:sym typeface="Helvetica"/>
              </a:defRPr>
            </a:pPr>
            <a:endParaRPr/>
          </a:p>
          <a:p>
            <a:pPr algn="just" defTabSz="457200">
              <a:defRPr sz="3200" b="0">
                <a:solidFill>
                  <a:srgbClr val="021EAA"/>
                </a:solidFill>
                <a:latin typeface="Helvetica"/>
                <a:ea typeface="Helvetica"/>
                <a:cs typeface="Helvetica"/>
                <a:sym typeface="Helvetica"/>
              </a:defRPr>
            </a:pPr>
            <a:r>
              <a:t>	——静态特性指标（灵敏度、非线性、迟滞、重复性等）</a:t>
            </a:r>
          </a:p>
        </p:txBody>
      </p:sp>
      <p:pic>
        <p:nvPicPr>
          <p:cNvPr id="659" name="图像" descr="图像"/>
          <p:cNvPicPr>
            <a:picLocks noChangeAspect="1"/>
          </p:cNvPicPr>
          <p:nvPr/>
        </p:nvPicPr>
        <p:blipFill>
          <a:blip r:embed="rId2">
            <a:extLst/>
          </a:blip>
          <a:stretch>
            <a:fillRect/>
          </a:stretch>
        </p:blipFill>
        <p:spPr>
          <a:xfrm>
            <a:off x="2355850" y="4489450"/>
            <a:ext cx="8293100" cy="3390900"/>
          </a:xfrm>
          <a:prstGeom prst="rect">
            <a:avLst/>
          </a:prstGeom>
          <a:ln w="12700">
            <a:miter lim="400000"/>
          </a:ln>
        </p:spPr>
      </p:pic>
      <p:sp>
        <p:nvSpPr>
          <p:cNvPr id="660" name="标定与校准"/>
          <p:cNvSpPr>
            <a:spLocks noGrp="1"/>
          </p:cNvSpPr>
          <p:nvPr>
            <p:ph type="title"/>
          </p:nvPr>
        </p:nvSpPr>
        <p:spPr>
          <a:prstGeom prst="rect">
            <a:avLst/>
          </a:prstGeom>
        </p:spPr>
        <p:txBody>
          <a:bodyPr/>
          <a:lstStyle/>
          <a:p>
            <a:r>
              <a:t>标定与校准</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误差分析"/>
          <p:cNvSpPr>
            <a:spLocks noGrp="1"/>
          </p:cNvSpPr>
          <p:nvPr>
            <p:ph type="title"/>
          </p:nvPr>
        </p:nvSpPr>
        <p:spPr>
          <a:prstGeom prst="rect">
            <a:avLst/>
          </a:prstGeom>
        </p:spPr>
        <p:txBody>
          <a:bodyPr/>
          <a:lstStyle/>
          <a:p>
            <a:r>
              <a:t>误差分析</a:t>
            </a:r>
          </a:p>
        </p:txBody>
      </p:sp>
      <p:sp>
        <p:nvSpPr>
          <p:cNvPr id="417" name="准确度（accuracy）：测量值与真实值接近的程度。…"/>
          <p:cNvSpPr txBox="1"/>
          <p:nvPr/>
        </p:nvSpPr>
        <p:spPr>
          <a:xfrm>
            <a:off x="655497" y="4127413"/>
            <a:ext cx="8523886" cy="13438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spcBef>
                <a:spcPts val="1700"/>
              </a:spcBef>
              <a:defRPr sz="2800"/>
            </a:pPr>
            <a:r>
              <a:rPr dirty="0" err="1">
                <a:solidFill>
                  <a:schemeClr val="accent5">
                    <a:hueOff val="-82419"/>
                    <a:satOff val="-9513"/>
                    <a:lumOff val="-16343"/>
                  </a:schemeClr>
                </a:solidFill>
              </a:rPr>
              <a:t>准确度（accuracy</a:t>
            </a:r>
            <a:r>
              <a:rPr dirty="0">
                <a:solidFill>
                  <a:schemeClr val="accent5">
                    <a:hueOff val="-82419"/>
                    <a:satOff val="-9513"/>
                    <a:lumOff val="-16343"/>
                  </a:schemeClr>
                </a:solidFill>
              </a:rPr>
              <a:t>）：</a:t>
            </a:r>
            <a:r>
              <a:rPr dirty="0" err="1"/>
              <a:t>测量值与真实值接近的程度</a:t>
            </a:r>
            <a:r>
              <a:rPr dirty="0"/>
              <a:t>。</a:t>
            </a:r>
          </a:p>
          <a:p>
            <a:pPr algn="l">
              <a:spcBef>
                <a:spcPts val="1700"/>
              </a:spcBef>
              <a:defRPr sz="2800"/>
            </a:pPr>
            <a:r>
              <a:rPr dirty="0" err="1">
                <a:solidFill>
                  <a:schemeClr val="accent5">
                    <a:hueOff val="-82419"/>
                    <a:satOff val="-9513"/>
                    <a:lumOff val="-16343"/>
                  </a:schemeClr>
                </a:solidFill>
              </a:rPr>
              <a:t>误差：</a:t>
            </a:r>
            <a:r>
              <a:rPr dirty="0" err="1"/>
              <a:t>衡量准确度高低的尺度</a:t>
            </a:r>
            <a:r>
              <a:rPr dirty="0"/>
              <a:t>。</a:t>
            </a:r>
          </a:p>
        </p:txBody>
      </p:sp>
      <p:sp>
        <p:nvSpPr>
          <p:cNvPr id="418" name="绝对误差（absolute error）"/>
          <p:cNvSpPr txBox="1"/>
          <p:nvPr/>
        </p:nvSpPr>
        <p:spPr>
          <a:xfrm>
            <a:off x="665556" y="5766370"/>
            <a:ext cx="4737101"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800"/>
            </a:lvl1pPr>
          </a:lstStyle>
          <a:p>
            <a:r>
              <a:t>绝对误差（absolute error） </a:t>
            </a:r>
          </a:p>
        </p:txBody>
      </p:sp>
      <p:sp>
        <p:nvSpPr>
          <p:cNvPr id="419" name="相对误差（relative error）"/>
          <p:cNvSpPr txBox="1"/>
          <p:nvPr/>
        </p:nvSpPr>
        <p:spPr>
          <a:xfrm>
            <a:off x="764171" y="6865490"/>
            <a:ext cx="4414571"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800"/>
            </a:lvl1pPr>
          </a:lstStyle>
          <a:p>
            <a:r>
              <a:t>相对误差（relative error）</a:t>
            </a:r>
          </a:p>
        </p:txBody>
      </p:sp>
      <p:sp>
        <p:nvSpPr>
          <p:cNvPr id="420" name="其中x为测量值，A为真值"/>
          <p:cNvSpPr txBox="1"/>
          <p:nvPr/>
        </p:nvSpPr>
        <p:spPr>
          <a:xfrm>
            <a:off x="8853780" y="8097962"/>
            <a:ext cx="3819805" cy="57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600">
                <a:solidFill>
                  <a:srgbClr val="5E5E5E"/>
                </a:solidFill>
              </a:defRPr>
            </a:lvl1pPr>
          </a:lstStyle>
          <a:p>
            <a:r>
              <a:rPr dirty="0" err="1"/>
              <a:t>其中x为测量值，A为真值</a:t>
            </a:r>
            <a:endParaRPr dirty="0"/>
          </a:p>
        </p:txBody>
      </p:sp>
      <p:pic>
        <p:nvPicPr>
          <p:cNvPr id="421" name="图像" descr="图像"/>
          <p:cNvPicPr>
            <a:picLocks noChangeAspect="1"/>
          </p:cNvPicPr>
          <p:nvPr/>
        </p:nvPicPr>
        <p:blipFill>
          <a:blip r:embed="rId2">
            <a:extLst/>
          </a:blip>
          <a:stretch>
            <a:fillRect/>
          </a:stretch>
        </p:blipFill>
        <p:spPr>
          <a:xfrm>
            <a:off x="5760075" y="6687691"/>
            <a:ext cx="7048501" cy="965201"/>
          </a:xfrm>
          <a:prstGeom prst="rect">
            <a:avLst/>
          </a:prstGeom>
          <a:ln w="12700">
            <a:miter lim="400000"/>
          </a:ln>
        </p:spPr>
      </p:pic>
      <p:pic>
        <p:nvPicPr>
          <p:cNvPr id="422" name="图像" descr="图像"/>
          <p:cNvPicPr>
            <a:picLocks noChangeAspect="1"/>
          </p:cNvPicPr>
          <p:nvPr/>
        </p:nvPicPr>
        <p:blipFill>
          <a:blip r:embed="rId3">
            <a:extLst/>
          </a:blip>
          <a:stretch>
            <a:fillRect/>
          </a:stretch>
        </p:blipFill>
        <p:spPr>
          <a:xfrm>
            <a:off x="5776311" y="5899720"/>
            <a:ext cx="1143001" cy="342901"/>
          </a:xfrm>
          <a:prstGeom prst="rect">
            <a:avLst/>
          </a:prstGeom>
          <a:ln w="12700">
            <a:miter lim="400000"/>
          </a:ln>
        </p:spPr>
      </p:pic>
      <p:sp>
        <p:nvSpPr>
          <p:cNvPr id="423" name="对自然界中的所有量进行实验和测量时，由于参与测量的五个要素(测量装置、测量人员、测量方法、测量环境和被测对象)自身都不能够做到完美无缺，使得某量的测量结果与该量的真实值之间存在差异，这个差异反映在数学上就是测量误差。"/>
          <p:cNvSpPr txBox="1"/>
          <p:nvPr/>
        </p:nvSpPr>
        <p:spPr>
          <a:xfrm>
            <a:off x="665556" y="1427601"/>
            <a:ext cx="12083604" cy="26110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457200">
              <a:defRPr b="0">
                <a:solidFill>
                  <a:srgbClr val="333333"/>
                </a:solidFill>
                <a:latin typeface="Arial"/>
                <a:ea typeface="Arial"/>
                <a:cs typeface="Arial"/>
                <a:sym typeface="Arial"/>
              </a:defRPr>
            </a:lvl1pPr>
          </a:lstStyle>
          <a:p>
            <a:pPr>
              <a:lnSpc>
                <a:spcPct val="150000"/>
              </a:lnSpc>
            </a:pPr>
            <a:r>
              <a:rPr sz="2800" dirty="0" err="1"/>
              <a:t>对自然界中的所有量进行实验和测量时，由于参与测量的五个要素</a:t>
            </a:r>
            <a:r>
              <a:rPr sz="2800" dirty="0"/>
              <a:t>(</a:t>
            </a:r>
            <a:r>
              <a:rPr sz="2800" dirty="0" err="1"/>
              <a:t>测量装置、测量人员、测量方法、测量环境和被测对象</a:t>
            </a:r>
            <a:r>
              <a:rPr sz="2800" dirty="0"/>
              <a:t>)</a:t>
            </a:r>
            <a:r>
              <a:rPr sz="2800" dirty="0" err="1"/>
              <a:t>自身都不能够做到完美无缺，使得某量的测量结果与该量的真实值之间存在差异，这个差异反映在数学上就是测量误差</a:t>
            </a:r>
            <a:r>
              <a:rPr sz="2800" dirty="0"/>
              <a:t>。</a:t>
            </a: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 name="标定与校准"/>
          <p:cNvSpPr>
            <a:spLocks noGrp="1"/>
          </p:cNvSpPr>
          <p:nvPr>
            <p:ph type="title"/>
          </p:nvPr>
        </p:nvSpPr>
        <p:spPr>
          <a:prstGeom prst="rect">
            <a:avLst/>
          </a:prstGeom>
        </p:spPr>
        <p:txBody>
          <a:bodyPr/>
          <a:lstStyle/>
          <a:p>
            <a:r>
              <a:t>标定与校准</a:t>
            </a:r>
          </a:p>
        </p:txBody>
      </p:sp>
      <p:sp>
        <p:nvSpPr>
          <p:cNvPr id="663" name="静态误差"/>
          <p:cNvSpPr txBox="1"/>
          <p:nvPr/>
        </p:nvSpPr>
        <p:spPr>
          <a:xfrm>
            <a:off x="5211385" y="1123950"/>
            <a:ext cx="1739901" cy="673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solidFill>
                  <a:schemeClr val="accent5">
                    <a:hueOff val="-82419"/>
                    <a:satOff val="-9513"/>
                    <a:lumOff val="-16343"/>
                  </a:schemeClr>
                </a:solidFill>
              </a:defRPr>
            </a:lvl1pPr>
          </a:lstStyle>
          <a:p>
            <a:r>
              <a:t>静态误差</a:t>
            </a:r>
          </a:p>
        </p:txBody>
      </p:sp>
      <p:sp>
        <p:nvSpPr>
          <p:cNvPr id="664" name="评价传感器静态性能的综合性指标，指传感器在满量程内任一点输出值相对其理论值的可能偏离（逼近 ）程度。"/>
          <p:cNvSpPr txBox="1"/>
          <p:nvPr/>
        </p:nvSpPr>
        <p:spPr>
          <a:xfrm>
            <a:off x="701898" y="2082799"/>
            <a:ext cx="11601004"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lstStyle>
          <a:p>
            <a:r>
              <a:t>评价传感器静态性能的综合性指标，指传感器在满量程内任一点输出值相对其理论值的可能偏离（逼近 ）程度。</a:t>
            </a:r>
          </a:p>
        </p:txBody>
      </p:sp>
      <p:sp>
        <p:nvSpPr>
          <p:cNvPr id="665" name="常用的方法："/>
          <p:cNvSpPr txBox="1"/>
          <p:nvPr/>
        </p:nvSpPr>
        <p:spPr>
          <a:xfrm>
            <a:off x="742950" y="3308350"/>
            <a:ext cx="1943101"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常用的方法：</a:t>
            </a:r>
          </a:p>
        </p:txBody>
      </p:sp>
      <p:sp>
        <p:nvSpPr>
          <p:cNvPr id="666" name="1）将非线性、回差、重复性误差按几何法或代数法综合，即"/>
          <p:cNvSpPr txBox="1"/>
          <p:nvPr/>
        </p:nvSpPr>
        <p:spPr>
          <a:xfrm>
            <a:off x="759815" y="4864229"/>
            <a:ext cx="8208570"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1）将非线性、回差、重复性误差按几何法或代数法综合，即</a:t>
            </a:r>
          </a:p>
        </p:txBody>
      </p:sp>
      <mc:AlternateContent xmlns:mc="http://schemas.openxmlformats.org/markup-compatibility/2006" xmlns:a14="http://schemas.microsoft.com/office/drawing/2010/main">
        <mc:Choice Requires="a14">
          <p:sp>
            <p:nvSpPr>
              <p:cNvPr id="667" name="方程"/>
              <p:cNvSpPr txBox="1"/>
              <p:nvPr/>
            </p:nvSpPr>
            <p:spPr>
              <a:xfrm>
                <a:off x="5190247" y="5523488"/>
                <a:ext cx="2896973" cy="609880"/>
              </a:xfrm>
              <a:prstGeom prst="rect">
                <a:avLst/>
              </a:prstGeom>
              <a:ln w="12700">
                <a:miter lim="400000"/>
              </a:ln>
            </p:spPr>
            <p:txBody>
              <a:bodyPr wrap="none" lIns="0" tIns="0" rIns="0" bIns="0">
                <a:spAutoFit/>
              </a:bodyPr>
              <a:lstStyle/>
              <a:p>
                <a:pPr algn="l" defTabSz="914400" latinLnBrk="1">
                  <a:defRPr sz="1800" b="0"/>
                </a:pPr>
                <a14:m>
                  <m:oMathPara xmlns:m="http://schemas.openxmlformats.org/officeDocument/2006/math">
                    <m:oMathParaPr>
                      <m:jc m:val="centerGroup"/>
                    </m:oMathParaPr>
                    <m:oMath xmlns:m="http://schemas.openxmlformats.org/officeDocument/2006/math">
                      <m:sSub>
                        <m:sSubPr>
                          <m:ctrlPr>
                            <a:rPr sz="2600" i="1">
                              <a:solidFill>
                                <a:srgbClr val="000000"/>
                              </a:solidFill>
                              <a:latin typeface="Cambria Math" panose="02040503050406030204" pitchFamily="18" charset="0"/>
                            </a:rPr>
                          </m:ctrlPr>
                        </m:sSubPr>
                        <m:e>
                          <m:r>
                            <a:rPr sz="2600" i="1">
                              <a:solidFill>
                                <a:srgbClr val="000000"/>
                              </a:solidFill>
                              <a:latin typeface="Cambria Math" panose="02040503050406030204" pitchFamily="18" charset="0"/>
                            </a:rPr>
                            <m:t>𝑒</m:t>
                          </m:r>
                        </m:e>
                        <m:sub>
                          <m:r>
                            <a:rPr sz="2600" i="1">
                              <a:solidFill>
                                <a:srgbClr val="000000"/>
                              </a:solidFill>
                              <a:latin typeface="Cambria Math" panose="02040503050406030204" pitchFamily="18" charset="0"/>
                            </a:rPr>
                            <m:t>𝑠</m:t>
                          </m:r>
                        </m:sub>
                      </m:sSub>
                      <m:r>
                        <a:rPr sz="2600" i="1">
                          <a:solidFill>
                            <a:srgbClr val="000000"/>
                          </a:solidFill>
                          <a:latin typeface="Cambria Math" panose="02040503050406030204" pitchFamily="18" charset="0"/>
                        </a:rPr>
                        <m:t>=±</m:t>
                      </m:r>
                      <m:rad>
                        <m:radPr>
                          <m:degHide m:val="on"/>
                          <m:ctrlPr>
                            <a:rPr sz="2600" i="1">
                              <a:solidFill>
                                <a:srgbClr val="000000"/>
                              </a:solidFill>
                              <a:latin typeface="Cambria Math" panose="02040503050406030204" pitchFamily="18" charset="0"/>
                            </a:rPr>
                          </m:ctrlPr>
                        </m:radPr>
                        <m:deg/>
                        <m:e>
                          <m:sSubSup>
                            <m:sSubSupPr>
                              <m:ctrlPr>
                                <a:rPr sz="2600" i="1">
                                  <a:solidFill>
                                    <a:srgbClr val="000000"/>
                                  </a:solidFill>
                                  <a:latin typeface="Cambria Math" panose="02040503050406030204" pitchFamily="18" charset="0"/>
                                </a:rPr>
                              </m:ctrlPr>
                            </m:sSubSupPr>
                            <m:e>
                              <m:r>
                                <a:rPr sz="2600" i="1">
                                  <a:solidFill>
                                    <a:srgbClr val="000000"/>
                                  </a:solidFill>
                                  <a:latin typeface="Cambria Math" panose="02040503050406030204" pitchFamily="18" charset="0"/>
                                </a:rPr>
                                <m:t>2</m:t>
                              </m:r>
                            </m:e>
                            <m:sub>
                              <m:r>
                                <a:rPr sz="2600" i="1">
                                  <a:solidFill>
                                    <a:srgbClr val="000000"/>
                                  </a:solidFill>
                                  <a:latin typeface="Cambria Math" panose="02040503050406030204" pitchFamily="18" charset="0"/>
                                </a:rPr>
                                <m:t>𝐿</m:t>
                              </m:r>
                            </m:sub>
                            <m:sup>
                              <m:r>
                                <a:rPr sz="2600" i="1">
                                  <a:solidFill>
                                    <a:srgbClr val="000000"/>
                                  </a:solidFill>
                                  <a:latin typeface="Cambria Math" panose="02040503050406030204" pitchFamily="18" charset="0"/>
                                </a:rPr>
                                <m:t>2</m:t>
                              </m:r>
                            </m:sup>
                          </m:sSubSup>
                          <m:r>
                            <a:rPr sz="2600" i="1">
                              <a:solidFill>
                                <a:srgbClr val="000000"/>
                              </a:solidFill>
                              <a:latin typeface="Cambria Math" panose="02040503050406030204" pitchFamily="18" charset="0"/>
                            </a:rPr>
                            <m:t>+</m:t>
                          </m:r>
                          <m:sSubSup>
                            <m:sSubSupPr>
                              <m:ctrlPr>
                                <a:rPr sz="2600" i="1">
                                  <a:solidFill>
                                    <a:srgbClr val="000000"/>
                                  </a:solidFill>
                                  <a:latin typeface="Cambria Math" panose="02040503050406030204" pitchFamily="18" charset="0"/>
                                </a:rPr>
                              </m:ctrlPr>
                            </m:sSubSupPr>
                            <m:e>
                              <m:r>
                                <a:rPr sz="2600" i="1">
                                  <a:solidFill>
                                    <a:srgbClr val="000000"/>
                                  </a:solidFill>
                                  <a:latin typeface="Cambria Math" panose="02040503050406030204" pitchFamily="18" charset="0"/>
                                </a:rPr>
                                <m:t>𝑒</m:t>
                              </m:r>
                            </m:e>
                            <m:sub>
                              <m:r>
                                <a:rPr sz="2600" i="1">
                                  <a:solidFill>
                                    <a:srgbClr val="000000"/>
                                  </a:solidFill>
                                  <a:latin typeface="Cambria Math" panose="02040503050406030204" pitchFamily="18" charset="0"/>
                                </a:rPr>
                                <m:t>𝐻</m:t>
                              </m:r>
                            </m:sub>
                            <m:sup>
                              <m:r>
                                <a:rPr sz="2600" i="1">
                                  <a:solidFill>
                                    <a:srgbClr val="000000"/>
                                  </a:solidFill>
                                  <a:latin typeface="Cambria Math" panose="02040503050406030204" pitchFamily="18" charset="0"/>
                                </a:rPr>
                                <m:t>2</m:t>
                              </m:r>
                            </m:sup>
                          </m:sSubSup>
                          <m:r>
                            <a:rPr sz="2600" i="1">
                              <a:solidFill>
                                <a:srgbClr val="000000"/>
                              </a:solidFill>
                              <a:latin typeface="Cambria Math" panose="02040503050406030204" pitchFamily="18" charset="0"/>
                            </a:rPr>
                            <m:t>+</m:t>
                          </m:r>
                          <m:sSubSup>
                            <m:sSubSupPr>
                              <m:ctrlPr>
                                <a:rPr sz="2600" i="1">
                                  <a:solidFill>
                                    <a:srgbClr val="000000"/>
                                  </a:solidFill>
                                  <a:latin typeface="Cambria Math" panose="02040503050406030204" pitchFamily="18" charset="0"/>
                                </a:rPr>
                              </m:ctrlPr>
                            </m:sSubSupPr>
                            <m:e>
                              <m:r>
                                <a:rPr sz="2600" i="1">
                                  <a:solidFill>
                                    <a:srgbClr val="000000"/>
                                  </a:solidFill>
                                  <a:latin typeface="Cambria Math" panose="02040503050406030204" pitchFamily="18" charset="0"/>
                                </a:rPr>
                                <m:t>𝑒</m:t>
                              </m:r>
                            </m:e>
                            <m:sub>
                              <m:r>
                                <a:rPr sz="2600" i="1">
                                  <a:solidFill>
                                    <a:srgbClr val="000000"/>
                                  </a:solidFill>
                                  <a:latin typeface="Cambria Math" panose="02040503050406030204" pitchFamily="18" charset="0"/>
                                </a:rPr>
                                <m:t>𝑅</m:t>
                              </m:r>
                            </m:sub>
                            <m:sup>
                              <m:r>
                                <a:rPr sz="2600" i="1">
                                  <a:solidFill>
                                    <a:srgbClr val="000000"/>
                                  </a:solidFill>
                                  <a:latin typeface="Cambria Math" panose="02040503050406030204" pitchFamily="18" charset="0"/>
                                </a:rPr>
                                <m:t>2</m:t>
                              </m:r>
                            </m:sup>
                          </m:sSubSup>
                        </m:e>
                      </m:rad>
                    </m:oMath>
                  </m:oMathPara>
                </a14:m>
                <a:endParaRPr sz="2600"/>
              </a:p>
            </p:txBody>
          </p:sp>
        </mc:Choice>
        <mc:Fallback xmlns="">
          <p:sp>
            <p:nvSpPr>
              <p:cNvPr id="667" name="方程"/>
              <p:cNvSpPr txBox="1">
                <a:spLocks noRot="1" noChangeAspect="1" noMove="1" noResize="1" noEditPoints="1" noAdjustHandles="1" noChangeArrowheads="1" noChangeShapeType="1" noTextEdit="1"/>
              </p:cNvSpPr>
              <p:nvPr/>
            </p:nvSpPr>
            <p:spPr>
              <a:xfrm>
                <a:off x="5190247" y="5523488"/>
                <a:ext cx="2896973" cy="609880"/>
              </a:xfrm>
              <a:prstGeom prst="rect">
                <a:avLst/>
              </a:prstGeom>
              <a:blipFill>
                <a:blip r:embed="rId2"/>
                <a:stretch>
                  <a:fillRect r="-4412" b="-33000"/>
                </a:stretch>
              </a:blipFill>
              <a:ln w="12700">
                <a:miter lim="400000"/>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8" name="方程"/>
              <p:cNvSpPr txBox="1"/>
              <p:nvPr/>
            </p:nvSpPr>
            <p:spPr>
              <a:xfrm>
                <a:off x="5153032" y="6329938"/>
                <a:ext cx="2968589" cy="334083"/>
              </a:xfrm>
              <a:prstGeom prst="rect">
                <a:avLst/>
              </a:prstGeom>
              <a:ln w="12700">
                <a:miter lim="400000"/>
              </a:ln>
            </p:spPr>
            <p:txBody>
              <a:bodyPr wrap="none" lIns="0" tIns="0" rIns="0" bIns="0">
                <a:spAutoFit/>
              </a:bodyPr>
              <a:lstStyle/>
              <a:p>
                <a:pPr algn="l" defTabSz="914400" latinLnBrk="1">
                  <a:defRPr sz="1800" b="0"/>
                </a:pPr>
                <a14:m>
                  <m:oMathPara xmlns:m="http://schemas.openxmlformats.org/officeDocument/2006/math">
                    <m:oMathParaPr>
                      <m:jc m:val="centerGroup"/>
                    </m:oMathParaPr>
                    <m:oMath xmlns:m="http://schemas.openxmlformats.org/officeDocument/2006/math">
                      <m:sSub>
                        <m:sSubPr>
                          <m:ctrlPr>
                            <a:rPr sz="2800" i="1">
                              <a:solidFill>
                                <a:srgbClr val="000000"/>
                              </a:solidFill>
                              <a:latin typeface="Cambria Math" panose="02040503050406030204" pitchFamily="18" charset="0"/>
                            </a:rPr>
                          </m:ctrlPr>
                        </m:sSubPr>
                        <m:e>
                          <m:r>
                            <a:rPr sz="2800" i="1">
                              <a:solidFill>
                                <a:srgbClr val="000000"/>
                              </a:solidFill>
                              <a:latin typeface="Cambria Math" panose="02040503050406030204" pitchFamily="18" charset="0"/>
                            </a:rPr>
                            <m:t>𝑒</m:t>
                          </m:r>
                        </m:e>
                        <m:sub>
                          <m:r>
                            <a:rPr sz="2800" i="1">
                              <a:solidFill>
                                <a:srgbClr val="000000"/>
                              </a:solidFill>
                              <a:latin typeface="Cambria Math" panose="02040503050406030204" pitchFamily="18" charset="0"/>
                            </a:rPr>
                            <m:t>𝑆</m:t>
                          </m:r>
                        </m:sub>
                      </m:sSub>
                      <m:r>
                        <a:rPr sz="2800" i="1">
                          <a:solidFill>
                            <a:srgbClr val="000000"/>
                          </a:solidFill>
                          <a:latin typeface="Cambria Math" panose="02040503050406030204" pitchFamily="18" charset="0"/>
                        </a:rPr>
                        <m:t>=±(</m:t>
                      </m:r>
                      <m:sSub>
                        <m:sSubPr>
                          <m:ctrlPr>
                            <a:rPr sz="2800" i="1">
                              <a:solidFill>
                                <a:srgbClr val="000000"/>
                              </a:solidFill>
                              <a:latin typeface="Cambria Math" panose="02040503050406030204" pitchFamily="18" charset="0"/>
                            </a:rPr>
                          </m:ctrlPr>
                        </m:sSubPr>
                        <m:e>
                          <m:r>
                            <a:rPr sz="2800" i="1">
                              <a:solidFill>
                                <a:srgbClr val="000000"/>
                              </a:solidFill>
                              <a:latin typeface="Cambria Math" panose="02040503050406030204" pitchFamily="18" charset="0"/>
                            </a:rPr>
                            <m:t>𝑒</m:t>
                          </m:r>
                        </m:e>
                        <m:sub>
                          <m:r>
                            <a:rPr sz="2800" i="1">
                              <a:solidFill>
                                <a:srgbClr val="000000"/>
                              </a:solidFill>
                              <a:latin typeface="Cambria Math" panose="02040503050406030204" pitchFamily="18" charset="0"/>
                            </a:rPr>
                            <m:t>𝐿</m:t>
                          </m:r>
                        </m:sub>
                      </m:sSub>
                      <m:r>
                        <a:rPr sz="2800" i="1">
                          <a:solidFill>
                            <a:srgbClr val="000000"/>
                          </a:solidFill>
                          <a:latin typeface="Cambria Math" panose="02040503050406030204" pitchFamily="18" charset="0"/>
                        </a:rPr>
                        <m:t>+</m:t>
                      </m:r>
                      <m:sSub>
                        <m:sSubPr>
                          <m:ctrlPr>
                            <a:rPr sz="2800" i="1">
                              <a:solidFill>
                                <a:srgbClr val="000000"/>
                              </a:solidFill>
                              <a:latin typeface="Cambria Math" panose="02040503050406030204" pitchFamily="18" charset="0"/>
                            </a:rPr>
                          </m:ctrlPr>
                        </m:sSubPr>
                        <m:e>
                          <m:r>
                            <a:rPr sz="2800" i="1">
                              <a:solidFill>
                                <a:srgbClr val="000000"/>
                              </a:solidFill>
                              <a:latin typeface="Cambria Math" panose="02040503050406030204" pitchFamily="18" charset="0"/>
                            </a:rPr>
                            <m:t>𝑒</m:t>
                          </m:r>
                        </m:e>
                        <m:sub>
                          <m:r>
                            <a:rPr sz="2800" i="1">
                              <a:solidFill>
                                <a:srgbClr val="000000"/>
                              </a:solidFill>
                              <a:latin typeface="Cambria Math" panose="02040503050406030204" pitchFamily="18" charset="0"/>
                            </a:rPr>
                            <m:t>𝐻</m:t>
                          </m:r>
                        </m:sub>
                      </m:sSub>
                      <m:r>
                        <a:rPr sz="2800" i="1">
                          <a:solidFill>
                            <a:srgbClr val="000000"/>
                          </a:solidFill>
                          <a:latin typeface="Cambria Math" panose="02040503050406030204" pitchFamily="18" charset="0"/>
                        </a:rPr>
                        <m:t>+</m:t>
                      </m:r>
                      <m:sSub>
                        <m:sSubPr>
                          <m:ctrlPr>
                            <a:rPr sz="2800" i="1">
                              <a:solidFill>
                                <a:srgbClr val="000000"/>
                              </a:solidFill>
                              <a:latin typeface="Cambria Math" panose="02040503050406030204" pitchFamily="18" charset="0"/>
                            </a:rPr>
                          </m:ctrlPr>
                        </m:sSubPr>
                        <m:e>
                          <m:r>
                            <a:rPr sz="2800" i="1">
                              <a:solidFill>
                                <a:srgbClr val="000000"/>
                              </a:solidFill>
                              <a:latin typeface="Cambria Math" panose="02040503050406030204" pitchFamily="18" charset="0"/>
                            </a:rPr>
                            <m:t>𝑒</m:t>
                          </m:r>
                        </m:e>
                        <m:sub>
                          <m:r>
                            <a:rPr sz="2800" i="1">
                              <a:solidFill>
                                <a:srgbClr val="000000"/>
                              </a:solidFill>
                              <a:latin typeface="Cambria Math" panose="02040503050406030204" pitchFamily="18" charset="0"/>
                            </a:rPr>
                            <m:t>𝑅</m:t>
                          </m:r>
                        </m:sub>
                      </m:sSub>
                      <m:r>
                        <a:rPr sz="2800" i="1">
                          <a:solidFill>
                            <a:srgbClr val="000000"/>
                          </a:solidFill>
                          <a:latin typeface="Cambria Math" panose="02040503050406030204" pitchFamily="18" charset="0"/>
                        </a:rPr>
                        <m:t>)</m:t>
                      </m:r>
                    </m:oMath>
                  </m:oMathPara>
                </a14:m>
                <a:endParaRPr sz="2800"/>
              </a:p>
            </p:txBody>
          </p:sp>
        </mc:Choice>
        <mc:Fallback xmlns="">
          <p:sp>
            <p:nvSpPr>
              <p:cNvPr id="668" name="方程"/>
              <p:cNvSpPr txBox="1">
                <a:spLocks noRot="1" noChangeAspect="1" noMove="1" noResize="1" noEditPoints="1" noAdjustHandles="1" noChangeArrowheads="1" noChangeShapeType="1" noTextEdit="1"/>
              </p:cNvSpPr>
              <p:nvPr/>
            </p:nvSpPr>
            <p:spPr>
              <a:xfrm>
                <a:off x="5153032" y="6329938"/>
                <a:ext cx="2968589" cy="334083"/>
              </a:xfrm>
              <a:prstGeom prst="rect">
                <a:avLst/>
              </a:prstGeom>
              <a:blipFill>
                <a:blip r:embed="rId3"/>
                <a:stretch>
                  <a:fillRect r="-8830" b="-30909"/>
                </a:stretch>
              </a:blipFill>
              <a:ln w="12700">
                <a:miter lim="400000"/>
              </a:ln>
            </p:spPr>
            <p:txBody>
              <a:bodyPr/>
              <a:lstStyle/>
              <a:p>
                <a:r>
                  <a:rPr lang="zh-CN" altLang="en-US">
                    <a:noFill/>
                  </a:rPr>
                  <a:t> </a:t>
                </a:r>
              </a:p>
            </p:txBody>
          </p:sp>
        </mc:Fallback>
      </mc:AlternateContent>
      <p:sp>
        <p:nvSpPr>
          <p:cNvPr id="669" name="或"/>
          <p:cNvSpPr txBox="1"/>
          <p:nvPr/>
        </p:nvSpPr>
        <p:spPr>
          <a:xfrm>
            <a:off x="4095749" y="5970270"/>
            <a:ext cx="419101"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或</a:t>
            </a: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 name="标题"/>
          <p:cNvSpPr>
            <a:spLocks noGrp="1"/>
          </p:cNvSpPr>
          <p:nvPr>
            <p:ph type="title"/>
          </p:nvPr>
        </p:nvSpPr>
        <p:spPr>
          <a:prstGeom prst="rect">
            <a:avLst/>
          </a:prstGeom>
        </p:spPr>
        <p:txBody>
          <a:bodyPr/>
          <a:lstStyle/>
          <a:p>
            <a:endParaRPr/>
          </a:p>
        </p:txBody>
      </p:sp>
      <p:sp>
        <p:nvSpPr>
          <p:cNvPr id="672" name="2）将全部标准数据相对拟合直线的残差看成随机分布，求出标准偏差σ，然后取2σ或3σ作为静态误差，这时"/>
          <p:cNvSpPr txBox="1"/>
          <p:nvPr/>
        </p:nvSpPr>
        <p:spPr>
          <a:xfrm>
            <a:off x="634441" y="2192071"/>
            <a:ext cx="11941500" cy="9486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lstStyle>
          <a:p>
            <a:r>
              <a:t>2）将全部标准数据相对拟合直线的残差看成随机分布，求出标准偏差σ，然后取2σ或3σ作为静态误差，这时</a:t>
            </a:r>
          </a:p>
        </p:txBody>
      </p:sp>
      <mc:AlternateContent xmlns:mc="http://schemas.openxmlformats.org/markup-compatibility/2006" xmlns:a14="http://schemas.microsoft.com/office/drawing/2010/main">
        <mc:Choice Requires="a14">
          <p:sp>
            <p:nvSpPr>
              <p:cNvPr id="673" name="方程"/>
              <p:cNvSpPr txBox="1"/>
              <p:nvPr/>
            </p:nvSpPr>
            <p:spPr>
              <a:xfrm>
                <a:off x="4705872" y="3069114"/>
                <a:ext cx="2319128" cy="937262"/>
              </a:xfrm>
              <a:prstGeom prst="rect">
                <a:avLst/>
              </a:prstGeom>
              <a:ln w="12700">
                <a:miter lim="400000"/>
              </a:ln>
            </p:spPr>
            <p:txBody>
              <a:bodyPr wrap="none" lIns="0" tIns="0" rIns="0" bIns="0">
                <a:spAutoFit/>
              </a:bodyPr>
              <a:lstStyle/>
              <a:p>
                <a:pPr algn="l" defTabSz="914400" latinLnBrk="1">
                  <a:defRPr sz="1800" b="0"/>
                </a:pPr>
                <a14:m>
                  <m:oMathPara xmlns:m="http://schemas.openxmlformats.org/officeDocument/2006/math">
                    <m:oMathParaPr>
                      <m:jc m:val="centerGroup"/>
                    </m:oMathParaPr>
                    <m:oMath xmlns:m="http://schemas.openxmlformats.org/officeDocument/2006/math">
                      <m:r>
                        <a:rPr sz="2400" i="1">
                          <a:solidFill>
                            <a:srgbClr val="000000"/>
                          </a:solidFill>
                          <a:latin typeface="Cambria Math" panose="02040503050406030204" pitchFamily="18" charset="0"/>
                        </a:rPr>
                        <m:t>𝜎</m:t>
                      </m:r>
                      <m:r>
                        <a:rPr sz="2400" i="1">
                          <a:solidFill>
                            <a:srgbClr val="000000"/>
                          </a:solidFill>
                          <a:latin typeface="Cambria Math" panose="02040503050406030204" pitchFamily="18" charset="0"/>
                        </a:rPr>
                        <m:t>=</m:t>
                      </m:r>
                      <m:rad>
                        <m:radPr>
                          <m:degHide m:val="on"/>
                          <m:ctrlPr>
                            <a:rPr sz="2400" i="1">
                              <a:solidFill>
                                <a:srgbClr val="000000"/>
                              </a:solidFill>
                              <a:latin typeface="Cambria Math" panose="02040503050406030204" pitchFamily="18" charset="0"/>
                            </a:rPr>
                          </m:ctrlPr>
                        </m:radPr>
                        <m:deg/>
                        <m:e>
                          <m:f>
                            <m:fPr>
                              <m:ctrlPr>
                                <a:rPr sz="2400" i="1">
                                  <a:solidFill>
                                    <a:srgbClr val="000000"/>
                                  </a:solidFill>
                                  <a:latin typeface="Cambria Math" panose="02040503050406030204" pitchFamily="18" charset="0"/>
                                </a:rPr>
                              </m:ctrlPr>
                            </m:fPr>
                            <m:num>
                              <m:sSubSup>
                                <m:sSubSupPr>
                                  <m:ctrlPr>
                                    <a:rPr sz="2400" i="1">
                                      <a:solidFill>
                                        <a:srgbClr val="000000"/>
                                      </a:solidFill>
                                      <a:latin typeface="Cambria Math" panose="02040503050406030204" pitchFamily="18" charset="0"/>
                                    </a:rPr>
                                  </m:ctrlPr>
                                </m:sSubSupPr>
                                <m:e>
                                  <m:r>
                                    <a:rPr sz="2400" i="1">
                                      <a:solidFill>
                                        <a:srgbClr val="000000"/>
                                      </a:solidFill>
                                      <a:latin typeface="Cambria Math" panose="02040503050406030204" pitchFamily="18" charset="0"/>
                                    </a:rPr>
                                    <m:t>∑</m:t>
                                  </m:r>
                                </m:e>
                                <m:sub>
                                  <m:r>
                                    <a:rPr sz="2400" i="1">
                                      <a:solidFill>
                                        <a:srgbClr val="000000"/>
                                      </a:solidFill>
                                      <a:latin typeface="Cambria Math" panose="02040503050406030204" pitchFamily="18" charset="0"/>
                                    </a:rPr>
                                    <m:t>𝑖</m:t>
                                  </m:r>
                                  <m:r>
                                    <a:rPr sz="2400" i="1">
                                      <a:solidFill>
                                        <a:srgbClr val="000000"/>
                                      </a:solidFill>
                                      <a:latin typeface="Cambria Math" panose="02040503050406030204" pitchFamily="18" charset="0"/>
                                    </a:rPr>
                                    <m:t>=</m:t>
                                  </m:r>
                                  <m:r>
                                    <a:rPr sz="2400" i="1">
                                      <a:solidFill>
                                        <a:srgbClr val="000000"/>
                                      </a:solidFill>
                                      <a:latin typeface="Cambria Math" panose="02040503050406030204" pitchFamily="18" charset="0"/>
                                    </a:rPr>
                                    <m:t>1</m:t>
                                  </m:r>
                                </m:sub>
                                <m:sup>
                                  <m:r>
                                    <a:rPr sz="2400" i="1">
                                      <a:solidFill>
                                        <a:srgbClr val="000000"/>
                                      </a:solidFill>
                                      <a:latin typeface="Cambria Math" panose="02040503050406030204" pitchFamily="18" charset="0"/>
                                    </a:rPr>
                                    <m:t>𝑝</m:t>
                                  </m:r>
                                </m:sup>
                              </m:sSubSup>
                              <m:r>
                                <a:rPr sz="2400" i="1">
                                  <a:solidFill>
                                    <a:srgbClr val="000000"/>
                                  </a:solidFill>
                                  <a:latin typeface="Cambria Math" panose="02040503050406030204" pitchFamily="18" charset="0"/>
                                </a:rPr>
                                <m:t>(</m:t>
                              </m:r>
                              <m:r>
                                <m:rPr>
                                  <m:sty m:val="p"/>
                                </m:rPr>
                                <a:rPr sz="2400" i="1">
                                  <a:solidFill>
                                    <a:srgbClr val="000000"/>
                                  </a:solidFill>
                                  <a:latin typeface="Cambria Math" panose="02040503050406030204" pitchFamily="18" charset="0"/>
                                </a:rPr>
                                <m:t>Δ</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𝑦</m:t>
                                  </m:r>
                                </m:e>
                                <m:sub>
                                  <m:r>
                                    <a:rPr sz="2400" i="1">
                                      <a:solidFill>
                                        <a:srgbClr val="000000"/>
                                      </a:solidFill>
                                      <a:latin typeface="Cambria Math" panose="02040503050406030204" pitchFamily="18" charset="0"/>
                                    </a:rPr>
                                    <m:t>𝑖</m:t>
                                  </m:r>
                                </m:sub>
                              </m:sSub>
                              <m:sSup>
                                <m:sSupPr>
                                  <m:ctrlPr>
                                    <a:rPr sz="2400" i="1">
                                      <a:solidFill>
                                        <a:srgbClr val="000000"/>
                                      </a:solidFill>
                                      <a:latin typeface="Cambria Math" panose="02040503050406030204" pitchFamily="18" charset="0"/>
                                    </a:rPr>
                                  </m:ctrlPr>
                                </m:sSupPr>
                                <m:e>
                                  <m:r>
                                    <a:rPr sz="2400" i="1">
                                      <a:solidFill>
                                        <a:srgbClr val="000000"/>
                                      </a:solidFill>
                                      <a:latin typeface="Cambria Math" panose="02040503050406030204" pitchFamily="18" charset="0"/>
                                    </a:rPr>
                                    <m:t>)</m:t>
                                  </m:r>
                                </m:e>
                                <m:sup>
                                  <m:r>
                                    <a:rPr sz="2400" i="1">
                                      <a:solidFill>
                                        <a:srgbClr val="000000"/>
                                      </a:solidFill>
                                      <a:latin typeface="Cambria Math" panose="02040503050406030204" pitchFamily="18" charset="0"/>
                                    </a:rPr>
                                    <m:t>2</m:t>
                                  </m:r>
                                </m:sup>
                              </m:sSup>
                            </m:num>
                            <m:den>
                              <m:r>
                                <a:rPr sz="2400" i="1">
                                  <a:solidFill>
                                    <a:srgbClr val="000000"/>
                                  </a:solidFill>
                                  <a:latin typeface="Cambria Math" panose="02040503050406030204" pitchFamily="18" charset="0"/>
                                </a:rPr>
                                <m:t>𝑝</m:t>
                              </m:r>
                              <m:r>
                                <a:rPr sz="2400" i="1">
                                  <a:solidFill>
                                    <a:srgbClr val="000000"/>
                                  </a:solidFill>
                                  <a:latin typeface="Cambria Math" panose="02040503050406030204" pitchFamily="18" charset="0"/>
                                </a:rPr>
                                <m:t>−</m:t>
                              </m:r>
                              <m:r>
                                <a:rPr sz="2400" i="1">
                                  <a:solidFill>
                                    <a:srgbClr val="000000"/>
                                  </a:solidFill>
                                  <a:latin typeface="Cambria Math" panose="02040503050406030204" pitchFamily="18" charset="0"/>
                                </a:rPr>
                                <m:t>1</m:t>
                              </m:r>
                            </m:den>
                          </m:f>
                        </m:e>
                      </m:rad>
                    </m:oMath>
                  </m:oMathPara>
                </a14:m>
                <a:endParaRPr sz="2400"/>
              </a:p>
            </p:txBody>
          </p:sp>
        </mc:Choice>
        <mc:Fallback xmlns="">
          <p:sp>
            <p:nvSpPr>
              <p:cNvPr id="673" name="方程"/>
              <p:cNvSpPr txBox="1">
                <a:spLocks noRot="1" noChangeAspect="1" noMove="1" noResize="1" noEditPoints="1" noAdjustHandles="1" noChangeArrowheads="1" noChangeShapeType="1" noTextEdit="1"/>
              </p:cNvSpPr>
              <p:nvPr/>
            </p:nvSpPr>
            <p:spPr>
              <a:xfrm>
                <a:off x="4705872" y="3069114"/>
                <a:ext cx="2319128" cy="937262"/>
              </a:xfrm>
              <a:prstGeom prst="rect">
                <a:avLst/>
              </a:prstGeom>
              <a:blipFill>
                <a:blip r:embed="rId2"/>
                <a:stretch>
                  <a:fillRect b="-16234"/>
                </a:stretch>
              </a:blipFill>
              <a:ln w="12700">
                <a:miter lim="400000"/>
              </a:ln>
            </p:spPr>
            <p:txBody>
              <a:bodyPr/>
              <a:lstStyle/>
              <a:p>
                <a:r>
                  <a:rPr lang="zh-CN" altLang="en-US">
                    <a:noFill/>
                  </a:rPr>
                  <a:t> </a:t>
                </a:r>
              </a:p>
            </p:txBody>
          </p:sp>
        </mc:Fallback>
      </mc:AlternateContent>
      <p:sp>
        <p:nvSpPr>
          <p:cNvPr id="674" name="仍用相对误差表示静态误差，则有："/>
          <p:cNvSpPr txBox="1"/>
          <p:nvPr/>
        </p:nvSpPr>
        <p:spPr>
          <a:xfrm>
            <a:off x="831849" y="5701408"/>
            <a:ext cx="4991101"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仍用相对误差表示静态误差，则有：</a:t>
            </a:r>
          </a:p>
        </p:txBody>
      </p:sp>
      <mc:AlternateContent xmlns:mc="http://schemas.openxmlformats.org/markup-compatibility/2006" xmlns:a14="http://schemas.microsoft.com/office/drawing/2010/main">
        <mc:Choice Requires="a14">
          <p:sp>
            <p:nvSpPr>
              <p:cNvPr id="675" name="方程"/>
              <p:cNvSpPr txBox="1"/>
              <p:nvPr/>
            </p:nvSpPr>
            <p:spPr>
              <a:xfrm>
                <a:off x="4795515" y="6421451"/>
                <a:ext cx="3886191" cy="900872"/>
              </a:xfrm>
              <a:prstGeom prst="rect">
                <a:avLst/>
              </a:prstGeom>
              <a:ln w="12700">
                <a:miter lim="400000"/>
              </a:ln>
            </p:spPr>
            <p:txBody>
              <a:bodyPr wrap="none" lIns="0" tIns="0" rIns="0" bIns="0">
                <a:spAutoFit/>
              </a:bodyPr>
              <a:lstStyle/>
              <a:p>
                <a:pPr algn="l" defTabSz="914400" latinLnBrk="1">
                  <a:defRPr sz="1800" b="0"/>
                </a:pPr>
                <a14:m>
                  <m:oMathPara xmlns:m="http://schemas.openxmlformats.org/officeDocument/2006/math">
                    <m:oMathParaPr>
                      <m:jc m:val="centerGroup"/>
                    </m:oMathParaPr>
                    <m:oMath xmlns:m="http://schemas.openxmlformats.org/officeDocument/2006/math">
                      <m:sSub>
                        <m:sSubPr>
                          <m:ctrlPr>
                            <a:rPr sz="3000" i="1">
                              <a:solidFill>
                                <a:srgbClr val="000000"/>
                              </a:solidFill>
                              <a:latin typeface="Cambria Math" panose="02040503050406030204" pitchFamily="18" charset="0"/>
                            </a:rPr>
                          </m:ctrlPr>
                        </m:sSubPr>
                        <m:e>
                          <m:r>
                            <a:rPr sz="3000" i="1">
                              <a:solidFill>
                                <a:srgbClr val="000000"/>
                              </a:solidFill>
                              <a:latin typeface="Cambria Math" panose="02040503050406030204" pitchFamily="18" charset="0"/>
                            </a:rPr>
                            <m:t>𝑒</m:t>
                          </m:r>
                        </m:e>
                        <m:sub>
                          <m:r>
                            <a:rPr sz="3000" i="1">
                              <a:solidFill>
                                <a:srgbClr val="000000"/>
                              </a:solidFill>
                              <a:latin typeface="Cambria Math" panose="02040503050406030204" pitchFamily="18" charset="0"/>
                            </a:rPr>
                            <m:t>𝑆</m:t>
                          </m:r>
                        </m:sub>
                      </m:sSub>
                      <m:r>
                        <a:rPr sz="3000" i="1">
                          <a:solidFill>
                            <a:srgbClr val="000000"/>
                          </a:solidFill>
                          <a:latin typeface="Cambria Math" panose="02040503050406030204" pitchFamily="18" charset="0"/>
                        </a:rPr>
                        <m:t>=±</m:t>
                      </m:r>
                      <m:f>
                        <m:fPr>
                          <m:ctrlPr>
                            <a:rPr sz="3000" i="1">
                              <a:solidFill>
                                <a:srgbClr val="000000"/>
                              </a:solidFill>
                              <a:latin typeface="Cambria Math" panose="02040503050406030204" pitchFamily="18" charset="0"/>
                            </a:rPr>
                          </m:ctrlPr>
                        </m:fPr>
                        <m:num>
                          <m:r>
                            <a:rPr sz="3000" i="1">
                              <a:solidFill>
                                <a:srgbClr val="000000"/>
                              </a:solidFill>
                              <a:latin typeface="Cambria Math" panose="02040503050406030204" pitchFamily="18" charset="0"/>
                            </a:rPr>
                            <m:t>(</m:t>
                          </m:r>
                          <m:r>
                            <a:rPr sz="3000" i="1">
                              <a:solidFill>
                                <a:srgbClr val="000000"/>
                              </a:solidFill>
                              <a:latin typeface="Cambria Math" panose="02040503050406030204" pitchFamily="18" charset="0"/>
                            </a:rPr>
                            <m:t>2</m:t>
                          </m:r>
                          <m:r>
                            <a:rPr sz="3000" i="1">
                              <a:solidFill>
                                <a:srgbClr val="000000"/>
                              </a:solidFill>
                              <a:latin typeface="Cambria Math" panose="02040503050406030204" pitchFamily="18" charset="0"/>
                            </a:rPr>
                            <m:t>∼</m:t>
                          </m:r>
                          <m:r>
                            <a:rPr sz="3000" i="1">
                              <a:solidFill>
                                <a:srgbClr val="000000"/>
                              </a:solidFill>
                              <a:latin typeface="Cambria Math" panose="02040503050406030204" pitchFamily="18" charset="0"/>
                            </a:rPr>
                            <m:t>3</m:t>
                          </m:r>
                          <m:r>
                            <a:rPr sz="3000" i="1">
                              <a:solidFill>
                                <a:srgbClr val="000000"/>
                              </a:solidFill>
                              <a:latin typeface="Cambria Math" panose="02040503050406030204" pitchFamily="18" charset="0"/>
                            </a:rPr>
                            <m:t>)</m:t>
                          </m:r>
                          <m:r>
                            <a:rPr sz="3000" i="1">
                              <a:solidFill>
                                <a:srgbClr val="000000"/>
                              </a:solidFill>
                              <a:latin typeface="Cambria Math" panose="02040503050406030204" pitchFamily="18" charset="0"/>
                            </a:rPr>
                            <m:t>𝜎</m:t>
                          </m:r>
                        </m:num>
                        <m:den>
                          <m:sSub>
                            <m:sSubPr>
                              <m:ctrlPr>
                                <a:rPr sz="3000" i="1">
                                  <a:solidFill>
                                    <a:srgbClr val="000000"/>
                                  </a:solidFill>
                                  <a:latin typeface="Cambria Math" panose="02040503050406030204" pitchFamily="18" charset="0"/>
                                </a:rPr>
                              </m:ctrlPr>
                            </m:sSubPr>
                            <m:e>
                              <m:r>
                                <a:rPr sz="3000" i="1">
                                  <a:solidFill>
                                    <a:srgbClr val="000000"/>
                                  </a:solidFill>
                                  <a:latin typeface="Cambria Math" panose="02040503050406030204" pitchFamily="18" charset="0"/>
                                </a:rPr>
                                <m:t>𝑦</m:t>
                              </m:r>
                            </m:e>
                            <m:sub>
                              <m:r>
                                <a:rPr sz="3000" i="1">
                                  <a:solidFill>
                                    <a:srgbClr val="000000"/>
                                  </a:solidFill>
                                  <a:latin typeface="Cambria Math" panose="02040503050406030204" pitchFamily="18" charset="0"/>
                                </a:rPr>
                                <m:t>𝐹</m:t>
                              </m:r>
                              <m:r>
                                <a:rPr sz="3000" i="1">
                                  <a:solidFill>
                                    <a:srgbClr val="000000"/>
                                  </a:solidFill>
                                  <a:latin typeface="Cambria Math" panose="02040503050406030204" pitchFamily="18" charset="0"/>
                                </a:rPr>
                                <m:t>.</m:t>
                              </m:r>
                              <m:r>
                                <a:rPr sz="3000" i="1">
                                  <a:solidFill>
                                    <a:srgbClr val="000000"/>
                                  </a:solidFill>
                                  <a:latin typeface="Cambria Math" panose="02040503050406030204" pitchFamily="18" charset="0"/>
                                </a:rPr>
                                <m:t>𝑆</m:t>
                              </m:r>
                            </m:sub>
                          </m:sSub>
                        </m:den>
                      </m:f>
                      <m:r>
                        <a:rPr sz="3000" i="1">
                          <a:solidFill>
                            <a:srgbClr val="000000"/>
                          </a:solidFill>
                          <a:latin typeface="Cambria Math" panose="02040503050406030204" pitchFamily="18" charset="0"/>
                        </a:rPr>
                        <m:t>×</m:t>
                      </m:r>
                      <m:r>
                        <a:rPr sz="3000" i="1">
                          <a:solidFill>
                            <a:srgbClr val="000000"/>
                          </a:solidFill>
                          <a:latin typeface="Cambria Math" panose="02040503050406030204" pitchFamily="18" charset="0"/>
                        </a:rPr>
                        <m:t>100</m:t>
                      </m:r>
                      <m:r>
                        <a:rPr sz="3000" i="1">
                          <a:solidFill>
                            <a:srgbClr val="000000"/>
                          </a:solidFill>
                          <a:latin typeface="Cambria Math" panose="02040503050406030204" pitchFamily="18" charset="0"/>
                        </a:rPr>
                        <m:t>%</m:t>
                      </m:r>
                    </m:oMath>
                  </m:oMathPara>
                </a14:m>
                <a:endParaRPr sz="3000"/>
              </a:p>
            </p:txBody>
          </p:sp>
        </mc:Choice>
        <mc:Fallback xmlns="">
          <p:sp>
            <p:nvSpPr>
              <p:cNvPr id="675" name="方程"/>
              <p:cNvSpPr txBox="1">
                <a:spLocks noRot="1" noChangeAspect="1" noMove="1" noResize="1" noEditPoints="1" noAdjustHandles="1" noChangeArrowheads="1" noChangeShapeType="1" noTextEdit="1"/>
              </p:cNvSpPr>
              <p:nvPr/>
            </p:nvSpPr>
            <p:spPr>
              <a:xfrm>
                <a:off x="4795515" y="6421451"/>
                <a:ext cx="3886191" cy="900872"/>
              </a:xfrm>
              <a:prstGeom prst="rect">
                <a:avLst/>
              </a:prstGeom>
              <a:blipFill>
                <a:blip r:embed="rId3"/>
                <a:stretch>
                  <a:fillRect r="-4082" b="-6081"/>
                </a:stretch>
              </a:blipFill>
              <a:ln w="12700">
                <a:miter lim="400000"/>
              </a:ln>
            </p:spPr>
            <p:txBody>
              <a:bodyPr/>
              <a:lstStyle/>
              <a:p>
                <a:r>
                  <a:rPr lang="zh-CN" altLang="en-US">
                    <a:noFill/>
                  </a:rPr>
                  <a:t> </a:t>
                </a:r>
              </a:p>
            </p:txBody>
          </p:sp>
        </mc:Fallback>
      </mc:AlternateContent>
      <p:sp>
        <p:nvSpPr>
          <p:cNvPr id="676" name="式中，"/>
          <p:cNvSpPr txBox="1"/>
          <p:nvPr/>
        </p:nvSpPr>
        <p:spPr>
          <a:xfrm>
            <a:off x="648766" y="3981450"/>
            <a:ext cx="1028701"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式中，</a:t>
            </a:r>
          </a:p>
        </p:txBody>
      </p:sp>
      <mc:AlternateContent xmlns:mc="http://schemas.openxmlformats.org/markup-compatibility/2006" xmlns:a14="http://schemas.microsoft.com/office/drawing/2010/main">
        <mc:Choice Requires="a14">
          <p:sp>
            <p:nvSpPr>
              <p:cNvPr id="677" name="方程"/>
              <p:cNvSpPr txBox="1"/>
              <p:nvPr/>
            </p:nvSpPr>
            <p:spPr>
              <a:xfrm>
                <a:off x="1619642" y="4102255"/>
                <a:ext cx="484258" cy="355291"/>
              </a:xfrm>
              <a:prstGeom prst="rect">
                <a:avLst/>
              </a:prstGeom>
              <a:ln w="12700">
                <a:miter lim="400000"/>
              </a:ln>
            </p:spPr>
            <p:txBody>
              <a:bodyPr wrap="none" lIns="0" tIns="0" rIns="0" bIns="0">
                <a:spAutoFit/>
              </a:bodyPr>
              <a:lstStyle/>
              <a:p>
                <a:pPr algn="l" defTabSz="914400" latinLnBrk="1">
                  <a:defRPr sz="1800" b="0"/>
                </a:pPr>
                <a14:m>
                  <m:oMathPara xmlns:m="http://schemas.openxmlformats.org/officeDocument/2006/math">
                    <m:oMathParaPr>
                      <m:jc m:val="centerGroup"/>
                    </m:oMathParaPr>
                    <m:oMath xmlns:m="http://schemas.openxmlformats.org/officeDocument/2006/math">
                      <m:r>
                        <m:rPr>
                          <m:sty m:val="p"/>
                        </m:rPr>
                        <a:rPr sz="3000" i="1">
                          <a:solidFill>
                            <a:srgbClr val="000000"/>
                          </a:solidFill>
                          <a:latin typeface="Cambria Math" panose="02040503050406030204" pitchFamily="18" charset="0"/>
                        </a:rPr>
                        <m:t>Δ</m:t>
                      </m:r>
                      <m:sSub>
                        <m:sSubPr>
                          <m:ctrlPr>
                            <a:rPr sz="3000" i="1">
                              <a:solidFill>
                                <a:srgbClr val="000000"/>
                              </a:solidFill>
                              <a:latin typeface="Cambria Math" panose="02040503050406030204" pitchFamily="18" charset="0"/>
                            </a:rPr>
                          </m:ctrlPr>
                        </m:sSubPr>
                        <m:e>
                          <m:r>
                            <a:rPr sz="3000" i="1">
                              <a:solidFill>
                                <a:srgbClr val="000000"/>
                              </a:solidFill>
                              <a:latin typeface="Cambria Math" panose="02040503050406030204" pitchFamily="18" charset="0"/>
                            </a:rPr>
                            <m:t>𝑦</m:t>
                          </m:r>
                        </m:e>
                        <m:sub>
                          <m:r>
                            <a:rPr sz="3000" i="1">
                              <a:solidFill>
                                <a:srgbClr val="000000"/>
                              </a:solidFill>
                              <a:latin typeface="Cambria Math" panose="02040503050406030204" pitchFamily="18" charset="0"/>
                            </a:rPr>
                            <m:t>𝑖</m:t>
                          </m:r>
                        </m:sub>
                      </m:sSub>
                    </m:oMath>
                  </m:oMathPara>
                </a14:m>
                <a:endParaRPr sz="3000"/>
              </a:p>
            </p:txBody>
          </p:sp>
        </mc:Choice>
        <mc:Fallback xmlns="">
          <p:sp>
            <p:nvSpPr>
              <p:cNvPr id="677" name="方程"/>
              <p:cNvSpPr txBox="1">
                <a:spLocks noRot="1" noChangeAspect="1" noMove="1" noResize="1" noEditPoints="1" noAdjustHandles="1" noChangeArrowheads="1" noChangeShapeType="1" noTextEdit="1"/>
              </p:cNvSpPr>
              <p:nvPr/>
            </p:nvSpPr>
            <p:spPr>
              <a:xfrm>
                <a:off x="1619642" y="4102255"/>
                <a:ext cx="484258" cy="355291"/>
              </a:xfrm>
              <a:prstGeom prst="rect">
                <a:avLst/>
              </a:prstGeom>
              <a:blipFill>
                <a:blip r:embed="rId4"/>
                <a:stretch>
                  <a:fillRect r="-8861" b="-31034"/>
                </a:stretch>
              </a:blipFill>
              <a:ln w="12700">
                <a:miter lim="400000"/>
              </a:ln>
            </p:spPr>
            <p:txBody>
              <a:bodyPr/>
              <a:lstStyle/>
              <a:p>
                <a:r>
                  <a:rPr lang="zh-CN" altLang="en-US">
                    <a:noFill/>
                  </a:rPr>
                  <a:t> </a:t>
                </a:r>
              </a:p>
            </p:txBody>
          </p:sp>
        </mc:Fallback>
      </mc:AlternateContent>
      <p:sp>
        <p:nvSpPr>
          <p:cNvPr id="678" name="为各测试点的残差，"/>
          <p:cNvSpPr txBox="1"/>
          <p:nvPr/>
        </p:nvSpPr>
        <p:spPr>
          <a:xfrm>
            <a:off x="2163923" y="4019550"/>
            <a:ext cx="2857501"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为各测试点的残差，</a:t>
            </a:r>
          </a:p>
        </p:txBody>
      </p:sp>
      <p:sp>
        <p:nvSpPr>
          <p:cNvPr id="679" name="p为测试循环中总的测试点数，例如正反行程共有m个测试点，每测试点重复测量n次，则p=m*n"/>
          <p:cNvSpPr txBox="1"/>
          <p:nvPr/>
        </p:nvSpPr>
        <p:spPr>
          <a:xfrm>
            <a:off x="1577130" y="4553425"/>
            <a:ext cx="10830960" cy="9486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lstStyle>
          <a:p>
            <a:r>
              <a:t>p为测试循环中总的测试点数，例如正反行程共有m个测试点，每测试点重复测量n次，则p=m*n</a:t>
            </a: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 name="标题"/>
          <p:cNvSpPr>
            <a:spLocks noGrp="1"/>
          </p:cNvSpPr>
          <p:nvPr>
            <p:ph type="title"/>
          </p:nvPr>
        </p:nvSpPr>
        <p:spPr>
          <a:prstGeom prst="rect">
            <a:avLst/>
          </a:prstGeom>
        </p:spPr>
        <p:txBody>
          <a:bodyPr/>
          <a:lstStyle/>
          <a:p>
            <a:endParaRPr/>
          </a:p>
        </p:txBody>
      </p:sp>
      <p:sp>
        <p:nvSpPr>
          <p:cNvPr id="682" name="3）将系统误差与随机误差分开考虑，该法从原理上讲比较合理。"/>
          <p:cNvSpPr txBox="1"/>
          <p:nvPr/>
        </p:nvSpPr>
        <p:spPr>
          <a:xfrm>
            <a:off x="721715" y="2152650"/>
            <a:ext cx="8818170"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3）将系统误差与随机误差分开考虑，该法从原理上讲比较合理。</a:t>
            </a:r>
          </a:p>
        </p:txBody>
      </p:sp>
      <mc:AlternateContent xmlns:mc="http://schemas.openxmlformats.org/markup-compatibility/2006" xmlns:a14="http://schemas.microsoft.com/office/drawing/2010/main">
        <mc:Choice Requires="a14">
          <p:sp>
            <p:nvSpPr>
              <p:cNvPr id="683" name="方程"/>
              <p:cNvSpPr txBox="1"/>
              <p:nvPr/>
            </p:nvSpPr>
            <p:spPr>
              <a:xfrm>
                <a:off x="3974480" y="3161561"/>
                <a:ext cx="3512815" cy="922597"/>
              </a:xfrm>
              <a:prstGeom prst="rect">
                <a:avLst/>
              </a:prstGeom>
              <a:ln w="12700">
                <a:miter lim="400000"/>
              </a:ln>
            </p:spPr>
            <p:txBody>
              <a:bodyPr wrap="none" lIns="0" tIns="0" rIns="0" bIns="0">
                <a:spAutoFit/>
              </a:bodyPr>
              <a:lstStyle/>
              <a:p>
                <a:pPr algn="l" defTabSz="914400" latinLnBrk="1">
                  <a:defRPr sz="1800" b="0"/>
                </a:pPr>
                <a14:m>
                  <m:oMathPara xmlns:m="http://schemas.openxmlformats.org/officeDocument/2006/math">
                    <m:oMathParaPr>
                      <m:jc m:val="centerGroup"/>
                    </m:oMathParaPr>
                    <m:oMath xmlns:m="http://schemas.openxmlformats.org/officeDocument/2006/math">
                      <m:sSub>
                        <m:sSubPr>
                          <m:ctrlPr>
                            <a:rPr sz="3000" i="1">
                              <a:solidFill>
                                <a:srgbClr val="000000"/>
                              </a:solidFill>
                              <a:latin typeface="Cambria Math" panose="02040503050406030204" pitchFamily="18" charset="0"/>
                            </a:rPr>
                          </m:ctrlPr>
                        </m:sSubPr>
                        <m:e>
                          <m:r>
                            <a:rPr sz="3000" i="1">
                              <a:solidFill>
                                <a:srgbClr val="000000"/>
                              </a:solidFill>
                              <a:latin typeface="Cambria Math" panose="02040503050406030204" pitchFamily="18" charset="0"/>
                            </a:rPr>
                            <m:t>𝑒</m:t>
                          </m:r>
                        </m:e>
                        <m:sub>
                          <m:r>
                            <a:rPr sz="3000" i="1">
                              <a:solidFill>
                                <a:srgbClr val="000000"/>
                              </a:solidFill>
                              <a:latin typeface="Cambria Math" panose="02040503050406030204" pitchFamily="18" charset="0"/>
                            </a:rPr>
                            <m:t>𝑠</m:t>
                          </m:r>
                        </m:sub>
                      </m:sSub>
                      <m:r>
                        <a:rPr sz="3000" i="1">
                          <a:solidFill>
                            <a:srgbClr val="000000"/>
                          </a:solidFill>
                          <a:latin typeface="Cambria Math" panose="02040503050406030204" pitchFamily="18" charset="0"/>
                        </a:rPr>
                        <m:t>=±</m:t>
                      </m:r>
                      <m:f>
                        <m:fPr>
                          <m:ctrlPr>
                            <a:rPr sz="3000" i="1">
                              <a:solidFill>
                                <a:srgbClr val="000000"/>
                              </a:solidFill>
                              <a:latin typeface="Cambria Math" panose="02040503050406030204" pitchFamily="18" charset="0"/>
                            </a:rPr>
                          </m:ctrlPr>
                        </m:fPr>
                        <m:num>
                          <m:r>
                            <a:rPr sz="3000" i="1">
                              <a:solidFill>
                                <a:srgbClr val="000000"/>
                              </a:solidFill>
                              <a:latin typeface="Cambria Math" panose="02040503050406030204" pitchFamily="18" charset="0"/>
                            </a:rPr>
                            <m:t>|(</m:t>
                          </m:r>
                          <m:r>
                            <m:rPr>
                              <m:sty m:val="p"/>
                            </m:rPr>
                            <a:rPr sz="3000" i="1">
                              <a:solidFill>
                                <a:srgbClr val="000000"/>
                              </a:solidFill>
                              <a:latin typeface="Cambria Math" panose="02040503050406030204" pitchFamily="18" charset="0"/>
                            </a:rPr>
                            <m:t>Δ</m:t>
                          </m:r>
                          <m:r>
                            <a:rPr sz="3000" i="1">
                              <a:solidFill>
                                <a:srgbClr val="000000"/>
                              </a:solidFill>
                              <a:latin typeface="Cambria Math" panose="02040503050406030204" pitchFamily="18" charset="0"/>
                            </a:rPr>
                            <m:t>𝑦</m:t>
                          </m:r>
                          <m:sSub>
                            <m:sSubPr>
                              <m:ctrlPr>
                                <a:rPr sz="3000" i="1">
                                  <a:solidFill>
                                    <a:srgbClr val="000000"/>
                                  </a:solidFill>
                                  <a:latin typeface="Cambria Math" panose="02040503050406030204" pitchFamily="18" charset="0"/>
                                </a:rPr>
                              </m:ctrlPr>
                            </m:sSubPr>
                            <m:e>
                              <m:r>
                                <a:rPr sz="3000" i="1">
                                  <a:solidFill>
                                    <a:srgbClr val="000000"/>
                                  </a:solidFill>
                                  <a:latin typeface="Cambria Math" panose="02040503050406030204" pitchFamily="18" charset="0"/>
                                </a:rPr>
                                <m:t>)</m:t>
                              </m:r>
                            </m:e>
                            <m:sub>
                              <m:r>
                                <a:rPr sz="3000" i="1">
                                  <a:solidFill>
                                    <a:srgbClr val="000000"/>
                                  </a:solidFill>
                                  <a:latin typeface="Cambria Math" panose="02040503050406030204" pitchFamily="18" charset="0"/>
                                </a:rPr>
                                <m:t>𝑚𝑎𝑥</m:t>
                              </m:r>
                            </m:sub>
                          </m:sSub>
                          <m:r>
                            <a:rPr sz="3000" i="1">
                              <a:solidFill>
                                <a:srgbClr val="000000"/>
                              </a:solidFill>
                              <a:latin typeface="Cambria Math" panose="02040503050406030204" pitchFamily="18" charset="0"/>
                            </a:rPr>
                            <m:t>|+</m:t>
                          </m:r>
                          <m:r>
                            <a:rPr sz="3000" i="1">
                              <a:solidFill>
                                <a:srgbClr val="000000"/>
                              </a:solidFill>
                              <a:latin typeface="Cambria Math" panose="02040503050406030204" pitchFamily="18" charset="0"/>
                            </a:rPr>
                            <m:t>𝑎</m:t>
                          </m:r>
                          <m:r>
                            <a:rPr sz="3000" i="1">
                              <a:solidFill>
                                <a:srgbClr val="000000"/>
                              </a:solidFill>
                              <a:latin typeface="Cambria Math" panose="02040503050406030204" pitchFamily="18" charset="0"/>
                            </a:rPr>
                            <m:t>𝜎</m:t>
                          </m:r>
                        </m:num>
                        <m:den>
                          <m:sSub>
                            <m:sSubPr>
                              <m:ctrlPr>
                                <a:rPr sz="3000" i="1">
                                  <a:solidFill>
                                    <a:srgbClr val="000000"/>
                                  </a:solidFill>
                                  <a:latin typeface="Cambria Math" panose="02040503050406030204" pitchFamily="18" charset="0"/>
                                </a:rPr>
                              </m:ctrlPr>
                            </m:sSubPr>
                            <m:e>
                              <m:r>
                                <a:rPr sz="3000" i="1">
                                  <a:solidFill>
                                    <a:srgbClr val="000000"/>
                                  </a:solidFill>
                                  <a:latin typeface="Cambria Math" panose="02040503050406030204" pitchFamily="18" charset="0"/>
                                </a:rPr>
                                <m:t>𝑦</m:t>
                              </m:r>
                            </m:e>
                            <m:sub>
                              <m:r>
                                <a:rPr sz="3000" i="1">
                                  <a:solidFill>
                                    <a:srgbClr val="000000"/>
                                  </a:solidFill>
                                  <a:latin typeface="Cambria Math" panose="02040503050406030204" pitchFamily="18" charset="0"/>
                                </a:rPr>
                                <m:t>𝐹</m:t>
                              </m:r>
                              <m:r>
                                <a:rPr sz="3000" i="1">
                                  <a:solidFill>
                                    <a:srgbClr val="000000"/>
                                  </a:solidFill>
                                  <a:latin typeface="Cambria Math" panose="02040503050406030204" pitchFamily="18" charset="0"/>
                                </a:rPr>
                                <m:t>.</m:t>
                              </m:r>
                              <m:r>
                                <a:rPr sz="3000" i="1">
                                  <a:solidFill>
                                    <a:srgbClr val="000000"/>
                                  </a:solidFill>
                                  <a:latin typeface="Cambria Math" panose="02040503050406030204" pitchFamily="18" charset="0"/>
                                </a:rPr>
                                <m:t>𝑆</m:t>
                              </m:r>
                            </m:sub>
                          </m:sSub>
                        </m:den>
                      </m:f>
                    </m:oMath>
                  </m:oMathPara>
                </a14:m>
                <a:endParaRPr sz="3000"/>
              </a:p>
            </p:txBody>
          </p:sp>
        </mc:Choice>
        <mc:Fallback xmlns="">
          <p:sp>
            <p:nvSpPr>
              <p:cNvPr id="683" name="方程"/>
              <p:cNvSpPr txBox="1">
                <a:spLocks noRot="1" noChangeAspect="1" noMove="1" noResize="1" noEditPoints="1" noAdjustHandles="1" noChangeArrowheads="1" noChangeShapeType="1" noTextEdit="1"/>
              </p:cNvSpPr>
              <p:nvPr/>
            </p:nvSpPr>
            <p:spPr>
              <a:xfrm>
                <a:off x="3974480" y="3161561"/>
                <a:ext cx="3512815" cy="922597"/>
              </a:xfrm>
              <a:prstGeom prst="rect">
                <a:avLst/>
              </a:prstGeom>
              <a:blipFill>
                <a:blip r:embed="rId2"/>
                <a:stretch>
                  <a:fillRect r="-5382" b="-3974"/>
                </a:stretch>
              </a:blipFill>
              <a:ln w="12700">
                <a:miter lim="400000"/>
              </a:ln>
            </p:spPr>
            <p:txBody>
              <a:bodyPr/>
              <a:lstStyle/>
              <a:p>
                <a:r>
                  <a:rPr lang="zh-CN" altLang="en-US">
                    <a:noFill/>
                  </a:rPr>
                  <a:t> </a:t>
                </a:r>
              </a:p>
            </p:txBody>
          </p:sp>
        </mc:Fallback>
      </mc:AlternateContent>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 name="传感器进行动态标定时，需有一标准信号对它激励，常用的标准信号有两类：一类是周期函数，如正弦波等；另一类是瞬变函数，如阶跃波等。"/>
          <p:cNvSpPr txBox="1"/>
          <p:nvPr/>
        </p:nvSpPr>
        <p:spPr>
          <a:xfrm>
            <a:off x="1262558" y="3923283"/>
            <a:ext cx="10731500" cy="11958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spcBef>
                <a:spcPts val="700"/>
              </a:spcBef>
              <a:defRPr sz="2800" b="0">
                <a:latin typeface="Heiti SC Light"/>
                <a:ea typeface="Heiti SC Light"/>
                <a:cs typeface="Heiti SC Light"/>
                <a:sym typeface="Heiti SC Light"/>
              </a:defRPr>
            </a:pPr>
            <a:r>
              <a:t>传感器进行动态标定时，需有一标准信号对它激励，常用的标准信号有两类：一类是</a:t>
            </a:r>
            <a:r>
              <a:rPr>
                <a:solidFill>
                  <a:schemeClr val="accent5">
                    <a:hueOff val="-82419"/>
                    <a:satOff val="-9513"/>
                    <a:lumOff val="-16343"/>
                  </a:schemeClr>
                </a:solidFill>
              </a:rPr>
              <a:t>周期函数</a:t>
            </a:r>
            <a:r>
              <a:t>，如正弦波等；另一类是</a:t>
            </a:r>
            <a:r>
              <a:rPr>
                <a:solidFill>
                  <a:schemeClr val="accent5">
                    <a:hueOff val="-82419"/>
                    <a:satOff val="-9513"/>
                    <a:lumOff val="-16343"/>
                  </a:schemeClr>
                </a:solidFill>
              </a:rPr>
              <a:t>瞬变函数</a:t>
            </a:r>
            <a:r>
              <a:t>，如阶跃波等。</a:t>
            </a:r>
          </a:p>
        </p:txBody>
      </p:sp>
      <p:sp>
        <p:nvSpPr>
          <p:cNvPr id="686" name="动态标定…"/>
          <p:cNvSpPr txBox="1"/>
          <p:nvPr/>
        </p:nvSpPr>
        <p:spPr>
          <a:xfrm>
            <a:off x="1136650" y="1879600"/>
            <a:ext cx="10731501" cy="162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342900" indent="-342900" algn="just" defTabSz="457200">
              <a:defRPr sz="2800">
                <a:solidFill>
                  <a:srgbClr val="021EAA"/>
                </a:solidFill>
                <a:latin typeface="Helvetica"/>
                <a:ea typeface="Helvetica"/>
                <a:cs typeface="Helvetica"/>
                <a:sym typeface="Helvetica"/>
              </a:defRPr>
            </a:pPr>
            <a:r>
              <a:t>动态标定</a:t>
            </a:r>
          </a:p>
          <a:p>
            <a:pPr algn="just" defTabSz="457200">
              <a:defRPr sz="2800">
                <a:solidFill>
                  <a:srgbClr val="021EAA"/>
                </a:solidFill>
                <a:latin typeface="Helvetica"/>
                <a:ea typeface="Helvetica"/>
                <a:cs typeface="Helvetica"/>
                <a:sym typeface="Helvetica"/>
              </a:defRPr>
            </a:pPr>
            <a:r>
              <a:t>	——用于确定传感器的动态性能，如固有频率和频响范围等、动态灵敏度等。</a:t>
            </a:r>
          </a:p>
        </p:txBody>
      </p:sp>
      <p:sp>
        <p:nvSpPr>
          <p:cNvPr id="687" name="传感器的标定与校准"/>
          <p:cNvSpPr>
            <a:spLocks noGrp="1"/>
          </p:cNvSpPr>
          <p:nvPr>
            <p:ph type="title"/>
          </p:nvPr>
        </p:nvSpPr>
        <p:spPr>
          <a:prstGeom prst="rect">
            <a:avLst/>
          </a:prstGeom>
        </p:spPr>
        <p:txBody>
          <a:bodyPr/>
          <a:lstStyle>
            <a:lvl1pPr defTabSz="490727">
              <a:defRPr sz="3780"/>
            </a:lvl1pPr>
          </a:lstStyle>
          <a:p>
            <a:r>
              <a:t>传感器的标定与校准</a:t>
            </a: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9" name="图像" descr="图像"/>
          <p:cNvPicPr>
            <a:picLocks noChangeAspect="1"/>
          </p:cNvPicPr>
          <p:nvPr/>
        </p:nvPicPr>
        <p:blipFill>
          <a:blip r:embed="rId2">
            <a:extLst/>
          </a:blip>
          <a:stretch>
            <a:fillRect/>
          </a:stretch>
        </p:blipFill>
        <p:spPr>
          <a:xfrm>
            <a:off x="6223625" y="5186808"/>
            <a:ext cx="6273801" cy="3644901"/>
          </a:xfrm>
          <a:prstGeom prst="rect">
            <a:avLst/>
          </a:prstGeom>
          <a:ln w="12700">
            <a:miter lim="400000"/>
          </a:ln>
        </p:spPr>
      </p:pic>
      <p:sp>
        <p:nvSpPr>
          <p:cNvPr id="690" name="阶跃信号源：快速卸荷阀，脉冲膜片，闭式爆炸器，激波管等。"/>
          <p:cNvSpPr txBox="1"/>
          <p:nvPr/>
        </p:nvSpPr>
        <p:spPr>
          <a:xfrm>
            <a:off x="757051" y="5577149"/>
            <a:ext cx="5339284" cy="111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just" defTabSz="457200">
              <a:defRPr sz="2800" b="0">
                <a:latin typeface="Helvetica"/>
                <a:ea typeface="Helvetica"/>
                <a:cs typeface="Helvetica"/>
                <a:sym typeface="Helvetica"/>
              </a:defRPr>
            </a:pPr>
            <a:r>
              <a:rPr b="1">
                <a:solidFill>
                  <a:srgbClr val="021EAA"/>
                </a:solidFill>
              </a:rPr>
              <a:t>阶跃信号源：</a:t>
            </a:r>
            <a:r>
              <a:t>快速卸荷阀，脉冲膜片，闭式爆炸器，激波管等。</a:t>
            </a:r>
          </a:p>
        </p:txBody>
      </p:sp>
      <p:pic>
        <p:nvPicPr>
          <p:cNvPr id="691" name="图像" descr="图像"/>
          <p:cNvPicPr>
            <a:picLocks noChangeAspect="1"/>
          </p:cNvPicPr>
          <p:nvPr/>
        </p:nvPicPr>
        <p:blipFill>
          <a:blip r:embed="rId3">
            <a:extLst/>
          </a:blip>
          <a:srcRect l="778" t="778" r="7181" b="25848"/>
          <a:stretch>
            <a:fillRect/>
          </a:stretch>
        </p:blipFill>
        <p:spPr>
          <a:xfrm>
            <a:off x="4902199" y="1089024"/>
            <a:ext cx="7927883" cy="3994167"/>
          </a:xfrm>
          <a:prstGeom prst="rect">
            <a:avLst/>
          </a:prstGeom>
          <a:ln w="12700">
            <a:miter lim="400000"/>
          </a:ln>
        </p:spPr>
      </p:pic>
      <p:sp>
        <p:nvSpPr>
          <p:cNvPr id="692" name="周期信号标定：通过改变频率，记录各频率对应的幅值比和相位差，绘图得到系统的相频和幅频。"/>
          <p:cNvSpPr txBox="1"/>
          <p:nvPr/>
        </p:nvSpPr>
        <p:spPr>
          <a:xfrm>
            <a:off x="705272" y="2228849"/>
            <a:ext cx="4864507" cy="171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spcBef>
                <a:spcPts val="700"/>
              </a:spcBef>
              <a:defRPr sz="2800" b="0">
                <a:latin typeface="Heiti SC Light"/>
                <a:ea typeface="Heiti SC Light"/>
                <a:cs typeface="Heiti SC Light"/>
                <a:sym typeface="Heiti SC Light"/>
              </a:defRPr>
            </a:pPr>
            <a:r>
              <a:rPr b="1">
                <a:solidFill>
                  <a:srgbClr val="021EAA"/>
                </a:solidFill>
                <a:latin typeface="Helvetica"/>
                <a:ea typeface="Helvetica"/>
                <a:cs typeface="Helvetica"/>
                <a:sym typeface="Helvetica"/>
              </a:rPr>
              <a:t>周期信号标定</a:t>
            </a:r>
            <a:r>
              <a:t>：通过改变频率，记录各频率对应的幅值比和相位差，绘图得到系统的相频和幅频。</a:t>
            </a:r>
          </a:p>
        </p:txBody>
      </p:sp>
      <p:sp>
        <p:nvSpPr>
          <p:cNvPr id="693" name="传感器的标定与校准"/>
          <p:cNvSpPr>
            <a:spLocks noGrp="1"/>
          </p:cNvSpPr>
          <p:nvPr>
            <p:ph type="title"/>
          </p:nvPr>
        </p:nvSpPr>
        <p:spPr>
          <a:prstGeom prst="rect">
            <a:avLst/>
          </a:prstGeom>
        </p:spPr>
        <p:txBody>
          <a:bodyPr/>
          <a:lstStyle>
            <a:lvl1pPr defTabSz="490727">
              <a:defRPr sz="3780"/>
            </a:lvl1pPr>
          </a:lstStyle>
          <a:p>
            <a:r>
              <a:t>传感器的标定与校准</a:t>
            </a: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 name="提高检测精度"/>
          <p:cNvSpPr>
            <a:spLocks noGrp="1"/>
          </p:cNvSpPr>
          <p:nvPr>
            <p:ph type="title"/>
          </p:nvPr>
        </p:nvSpPr>
        <p:spPr>
          <a:prstGeom prst="rect">
            <a:avLst/>
          </a:prstGeom>
        </p:spPr>
        <p:txBody>
          <a:bodyPr/>
          <a:lstStyle/>
          <a:p>
            <a:r>
              <a:t>提高检测精度</a:t>
            </a:r>
          </a:p>
        </p:txBody>
      </p:sp>
      <p:sp>
        <p:nvSpPr>
          <p:cNvPr id="696" name="1）合理选择结构、材料和参数"/>
          <p:cNvSpPr txBox="1"/>
          <p:nvPr/>
        </p:nvSpPr>
        <p:spPr>
          <a:xfrm>
            <a:off x="1303889" y="2781299"/>
            <a:ext cx="4732822" cy="584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700" b="0">
                <a:latin typeface="Kaiti SC Bold"/>
                <a:ea typeface="Kaiti SC Bold"/>
                <a:cs typeface="Kaiti SC Bold"/>
                <a:sym typeface="Kaiti SC Bold"/>
              </a:defRPr>
            </a:lvl1pPr>
          </a:lstStyle>
          <a:p>
            <a:r>
              <a:t>1）合理选择结构、材料和参数</a:t>
            </a:r>
          </a:p>
        </p:txBody>
      </p:sp>
      <p:sp>
        <p:nvSpPr>
          <p:cNvPr id="697" name="比如：自动出水龙头的感应器"/>
          <p:cNvSpPr txBox="1"/>
          <p:nvPr/>
        </p:nvSpPr>
        <p:spPr>
          <a:xfrm>
            <a:off x="4933949" y="3485245"/>
            <a:ext cx="4076701"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比如：自动出水龙头的感应器</a:t>
            </a: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 name="使两者输出相减，即："/>
          <p:cNvSpPr txBox="1"/>
          <p:nvPr/>
        </p:nvSpPr>
        <p:spPr>
          <a:xfrm>
            <a:off x="1109947" y="6213195"/>
            <a:ext cx="3162301"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vl1pPr>
          </a:lstStyle>
          <a:p>
            <a:r>
              <a:t>使两者输出相减，即：</a:t>
            </a:r>
          </a:p>
        </p:txBody>
      </p:sp>
      <mc:AlternateContent xmlns:mc="http://schemas.openxmlformats.org/markup-compatibility/2006" xmlns:a14="http://schemas.microsoft.com/office/drawing/2010/main">
        <mc:Choice Requires="a14">
          <p:sp>
            <p:nvSpPr>
              <p:cNvPr id="700" name="方程"/>
              <p:cNvSpPr txBox="1"/>
              <p:nvPr/>
            </p:nvSpPr>
            <p:spPr>
              <a:xfrm>
                <a:off x="3897517" y="6968492"/>
                <a:ext cx="4597561" cy="380829"/>
              </a:xfrm>
              <a:prstGeom prst="rect">
                <a:avLst/>
              </a:prstGeom>
              <a:ln w="12700">
                <a:miter lim="400000"/>
              </a:ln>
            </p:spPr>
            <p:txBody>
              <a:bodyPr wrap="none" lIns="0" tIns="0" rIns="0" bIns="0">
                <a:spAutoFit/>
              </a:bodyPr>
              <a:lstStyle/>
              <a:p>
                <a:pPr algn="l" defTabSz="914400" latinLnBrk="1">
                  <a:defRPr sz="1800" b="0"/>
                </a:pPr>
                <a14:m>
                  <m:oMathPara xmlns:m="http://schemas.openxmlformats.org/officeDocument/2006/math">
                    <m:oMathParaPr>
                      <m:jc m:val="centerGroup"/>
                    </m:oMathParaPr>
                    <m:oMath xmlns:m="http://schemas.openxmlformats.org/officeDocument/2006/math">
                      <m:r>
                        <m:rPr>
                          <m:sty m:val="p"/>
                        </m:rPr>
                        <a:rPr sz="2700" i="1">
                          <a:solidFill>
                            <a:srgbClr val="000000"/>
                          </a:solidFill>
                          <a:latin typeface="Cambria Math" panose="02040503050406030204" pitchFamily="18" charset="0"/>
                        </a:rPr>
                        <m:t>Δ</m:t>
                      </m:r>
                      <m:r>
                        <a:rPr sz="2700" i="1">
                          <a:solidFill>
                            <a:srgbClr val="000000"/>
                          </a:solidFill>
                          <a:latin typeface="Cambria Math" panose="02040503050406030204" pitchFamily="18" charset="0"/>
                        </a:rPr>
                        <m:t>=</m:t>
                      </m:r>
                      <m:sSub>
                        <m:sSubPr>
                          <m:ctrlPr>
                            <a:rPr sz="2700" i="1">
                              <a:solidFill>
                                <a:srgbClr val="000000"/>
                              </a:solidFill>
                              <a:latin typeface="Cambria Math" panose="02040503050406030204" pitchFamily="18" charset="0"/>
                            </a:rPr>
                          </m:ctrlPr>
                        </m:sSubPr>
                        <m:e>
                          <m:r>
                            <a:rPr sz="2700" i="1">
                              <a:solidFill>
                                <a:srgbClr val="000000"/>
                              </a:solidFill>
                              <a:latin typeface="Cambria Math" panose="02040503050406030204" pitchFamily="18" charset="0"/>
                            </a:rPr>
                            <m:t>𝑦</m:t>
                          </m:r>
                        </m:e>
                        <m:sub>
                          <m:r>
                            <a:rPr sz="2700" i="1">
                              <a:solidFill>
                                <a:srgbClr val="000000"/>
                              </a:solidFill>
                              <a:latin typeface="Cambria Math" panose="02040503050406030204" pitchFamily="18" charset="0"/>
                            </a:rPr>
                            <m:t>1</m:t>
                          </m:r>
                        </m:sub>
                      </m:sSub>
                      <m:r>
                        <a:rPr sz="2700" i="1">
                          <a:solidFill>
                            <a:srgbClr val="000000"/>
                          </a:solidFill>
                          <a:latin typeface="Cambria Math" panose="02040503050406030204" pitchFamily="18" charset="0"/>
                        </a:rPr>
                        <m:t>−</m:t>
                      </m:r>
                      <m:sSub>
                        <m:sSubPr>
                          <m:ctrlPr>
                            <a:rPr sz="2700" i="1">
                              <a:solidFill>
                                <a:srgbClr val="000000"/>
                              </a:solidFill>
                              <a:latin typeface="Cambria Math" panose="02040503050406030204" pitchFamily="18" charset="0"/>
                            </a:rPr>
                          </m:ctrlPr>
                        </m:sSubPr>
                        <m:e>
                          <m:r>
                            <a:rPr sz="2700" i="1">
                              <a:solidFill>
                                <a:srgbClr val="000000"/>
                              </a:solidFill>
                              <a:latin typeface="Cambria Math" panose="02040503050406030204" pitchFamily="18" charset="0"/>
                            </a:rPr>
                            <m:t>𝑦</m:t>
                          </m:r>
                        </m:e>
                        <m:sub>
                          <m:r>
                            <a:rPr sz="2700" i="1">
                              <a:solidFill>
                                <a:srgbClr val="000000"/>
                              </a:solidFill>
                              <a:latin typeface="Cambria Math" panose="02040503050406030204" pitchFamily="18" charset="0"/>
                            </a:rPr>
                            <m:t>2</m:t>
                          </m:r>
                        </m:sub>
                      </m:sSub>
                      <m:r>
                        <a:rPr sz="2700" i="1">
                          <a:solidFill>
                            <a:srgbClr val="000000"/>
                          </a:solidFill>
                          <a:latin typeface="Cambria Math" panose="02040503050406030204" pitchFamily="18" charset="0"/>
                        </a:rPr>
                        <m:t>=2(</m:t>
                      </m:r>
                      <m:sSub>
                        <m:sSubPr>
                          <m:ctrlPr>
                            <a:rPr sz="2700" i="1">
                              <a:solidFill>
                                <a:srgbClr val="000000"/>
                              </a:solidFill>
                              <a:latin typeface="Cambria Math" panose="02040503050406030204" pitchFamily="18" charset="0"/>
                            </a:rPr>
                          </m:ctrlPr>
                        </m:sSubPr>
                        <m:e>
                          <m:r>
                            <a:rPr sz="2700" i="1">
                              <a:solidFill>
                                <a:srgbClr val="000000"/>
                              </a:solidFill>
                              <a:latin typeface="Cambria Math" panose="02040503050406030204" pitchFamily="18" charset="0"/>
                            </a:rPr>
                            <m:t>𝑎</m:t>
                          </m:r>
                        </m:e>
                        <m:sub>
                          <m:r>
                            <a:rPr sz="2700" i="1">
                              <a:solidFill>
                                <a:srgbClr val="000000"/>
                              </a:solidFill>
                              <a:latin typeface="Cambria Math" panose="02040503050406030204" pitchFamily="18" charset="0"/>
                            </a:rPr>
                            <m:t>1</m:t>
                          </m:r>
                        </m:sub>
                      </m:sSub>
                      <m:r>
                        <a:rPr sz="2700" i="1">
                          <a:solidFill>
                            <a:srgbClr val="000000"/>
                          </a:solidFill>
                          <a:latin typeface="Cambria Math" panose="02040503050406030204" pitchFamily="18" charset="0"/>
                        </a:rPr>
                        <m:t>𝑥</m:t>
                      </m:r>
                      <m:r>
                        <a:rPr sz="2700" i="1">
                          <a:solidFill>
                            <a:srgbClr val="000000"/>
                          </a:solidFill>
                          <a:latin typeface="Cambria Math" panose="02040503050406030204" pitchFamily="18" charset="0"/>
                        </a:rPr>
                        <m:t>+</m:t>
                      </m:r>
                      <m:sSub>
                        <m:sSubPr>
                          <m:ctrlPr>
                            <a:rPr sz="2700" i="1">
                              <a:solidFill>
                                <a:srgbClr val="000000"/>
                              </a:solidFill>
                              <a:latin typeface="Cambria Math" panose="02040503050406030204" pitchFamily="18" charset="0"/>
                            </a:rPr>
                          </m:ctrlPr>
                        </m:sSubPr>
                        <m:e>
                          <m:r>
                            <a:rPr sz="2700" i="1">
                              <a:solidFill>
                                <a:srgbClr val="000000"/>
                              </a:solidFill>
                              <a:latin typeface="Cambria Math" panose="02040503050406030204" pitchFamily="18" charset="0"/>
                            </a:rPr>
                            <m:t>𝑎</m:t>
                          </m:r>
                        </m:e>
                        <m:sub>
                          <m:r>
                            <a:rPr sz="2700" i="1">
                              <a:solidFill>
                                <a:srgbClr val="000000"/>
                              </a:solidFill>
                              <a:latin typeface="Cambria Math" panose="02040503050406030204" pitchFamily="18" charset="0"/>
                            </a:rPr>
                            <m:t>3</m:t>
                          </m:r>
                        </m:sub>
                      </m:sSub>
                      <m:sSup>
                        <m:sSupPr>
                          <m:ctrlPr>
                            <a:rPr sz="2700" i="1">
                              <a:solidFill>
                                <a:srgbClr val="000000"/>
                              </a:solidFill>
                              <a:latin typeface="Cambria Math" panose="02040503050406030204" pitchFamily="18" charset="0"/>
                            </a:rPr>
                          </m:ctrlPr>
                        </m:sSupPr>
                        <m:e>
                          <m:r>
                            <a:rPr sz="2700" i="1">
                              <a:solidFill>
                                <a:srgbClr val="000000"/>
                              </a:solidFill>
                              <a:latin typeface="Cambria Math" panose="02040503050406030204" pitchFamily="18" charset="0"/>
                            </a:rPr>
                            <m:t>𝑥</m:t>
                          </m:r>
                        </m:e>
                        <m:sup>
                          <m:r>
                            <a:rPr sz="2700" i="1">
                              <a:solidFill>
                                <a:srgbClr val="000000"/>
                              </a:solidFill>
                              <a:latin typeface="Cambria Math" panose="02040503050406030204" pitchFamily="18" charset="0"/>
                            </a:rPr>
                            <m:t>3</m:t>
                          </m:r>
                        </m:sup>
                      </m:sSup>
                      <m:r>
                        <a:rPr sz="2700" i="1">
                          <a:solidFill>
                            <a:srgbClr val="000000"/>
                          </a:solidFill>
                          <a:latin typeface="Cambria Math" panose="02040503050406030204" pitchFamily="18" charset="0"/>
                        </a:rPr>
                        <m:t>+...)</m:t>
                      </m:r>
                    </m:oMath>
                  </m:oMathPara>
                </a14:m>
                <a:endParaRPr sz="2700"/>
              </a:p>
            </p:txBody>
          </p:sp>
        </mc:Choice>
        <mc:Fallback xmlns="">
          <p:sp>
            <p:nvSpPr>
              <p:cNvPr id="700" name="方程"/>
              <p:cNvSpPr txBox="1">
                <a:spLocks noRot="1" noChangeAspect="1" noMove="1" noResize="1" noEditPoints="1" noAdjustHandles="1" noChangeArrowheads="1" noChangeShapeType="1" noTextEdit="1"/>
              </p:cNvSpPr>
              <p:nvPr/>
            </p:nvSpPr>
            <p:spPr>
              <a:xfrm>
                <a:off x="3897517" y="6968492"/>
                <a:ext cx="4597561" cy="380829"/>
              </a:xfrm>
              <a:prstGeom prst="rect">
                <a:avLst/>
              </a:prstGeom>
              <a:blipFill>
                <a:blip r:embed="rId2"/>
                <a:stretch>
                  <a:fillRect r="-6755" b="-9524"/>
                </a:stretch>
              </a:blipFill>
              <a:ln w="12700">
                <a:miter lim="400000"/>
              </a:ln>
            </p:spPr>
            <p:txBody>
              <a:bodyPr/>
              <a:lstStyle/>
              <a:p>
                <a:r>
                  <a:rPr lang="zh-CN" altLang="en-US">
                    <a:noFill/>
                  </a:rPr>
                  <a:t> </a:t>
                </a:r>
              </a:p>
            </p:txBody>
          </p:sp>
        </mc:Fallback>
      </mc:AlternateContent>
      <p:sp>
        <p:nvSpPr>
          <p:cNvPr id="701" name="于是，总输出消除了零位输出和偶次非线性项，得到了对称于原点的相当宽的近似线性范围，减小了非线性，而且使灵敏度提高了一倍，消除了共模误差。"/>
          <p:cNvSpPr txBox="1"/>
          <p:nvPr/>
        </p:nvSpPr>
        <p:spPr>
          <a:xfrm>
            <a:off x="723896" y="7551511"/>
            <a:ext cx="12243149"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lstStyle>
          <a:p>
            <a:r>
              <a:t>于是，总输出消除了零位输出和偶次非线性项，得到了对称于原点的相当宽的近似线性范围，减小了非线性，而且使灵敏度提高了一倍，消除了共模误差。</a:t>
            </a:r>
          </a:p>
        </p:txBody>
      </p:sp>
      <p:sp>
        <p:nvSpPr>
          <p:cNvPr id="702" name="2）差动技术"/>
          <p:cNvSpPr txBox="1"/>
          <p:nvPr/>
        </p:nvSpPr>
        <p:spPr>
          <a:xfrm>
            <a:off x="1081404" y="1665400"/>
            <a:ext cx="1989621" cy="584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700" b="0">
                <a:latin typeface="Kaiti SC Bold"/>
                <a:ea typeface="Kaiti SC Bold"/>
                <a:cs typeface="Kaiti SC Bold"/>
                <a:sym typeface="Kaiti SC Bold"/>
              </a:defRPr>
            </a:lvl1pPr>
          </a:lstStyle>
          <a:p>
            <a:r>
              <a:t>2）差动技术</a:t>
            </a:r>
          </a:p>
        </p:txBody>
      </p:sp>
      <p:sp>
        <p:nvSpPr>
          <p:cNvPr id="703" name="在实际使用中，通常要求传感器输出-输入关系成线性，但实际难以做到。"/>
          <p:cNvSpPr txBox="1"/>
          <p:nvPr/>
        </p:nvSpPr>
        <p:spPr>
          <a:xfrm>
            <a:off x="1109947" y="2493504"/>
            <a:ext cx="9986468"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vl1pPr>
          </a:lstStyle>
          <a:p>
            <a:r>
              <a:t>在实际使用中，通常要求传感器输出-输入关系成线性，但实际难以做到。</a:t>
            </a:r>
          </a:p>
        </p:txBody>
      </p:sp>
      <p:sp>
        <p:nvSpPr>
          <p:cNvPr id="704" name="在对多项式进行分析之后，找到了一种切实可行的减小非线性的方法——差动技术"/>
          <p:cNvSpPr txBox="1"/>
          <p:nvPr/>
        </p:nvSpPr>
        <p:spPr>
          <a:xfrm>
            <a:off x="1109947" y="3165700"/>
            <a:ext cx="11087101"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vl1pPr>
          </a:lstStyle>
          <a:p>
            <a:r>
              <a:t>在对多项式进行分析之后，找到了一种切实可行的减小非线性的方法——差动技术</a:t>
            </a:r>
          </a:p>
        </p:txBody>
      </p:sp>
      <p:sp>
        <p:nvSpPr>
          <p:cNvPr id="705" name="设有一传感器，其输出为："/>
          <p:cNvSpPr txBox="1"/>
          <p:nvPr/>
        </p:nvSpPr>
        <p:spPr>
          <a:xfrm>
            <a:off x="1109947" y="3870325"/>
            <a:ext cx="3771901"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vl1pPr>
          </a:lstStyle>
          <a:p>
            <a:r>
              <a:t>设有一传感器，其输出为：</a:t>
            </a:r>
          </a:p>
        </p:txBody>
      </p:sp>
      <mc:AlternateContent xmlns:mc="http://schemas.openxmlformats.org/markup-compatibility/2006" xmlns:a14="http://schemas.microsoft.com/office/drawing/2010/main">
        <mc:Choice Requires="a14">
          <p:sp>
            <p:nvSpPr>
              <p:cNvPr id="706" name="方程"/>
              <p:cNvSpPr txBox="1"/>
              <p:nvPr/>
            </p:nvSpPr>
            <p:spPr>
              <a:xfrm>
                <a:off x="3980328" y="4574949"/>
                <a:ext cx="4203339" cy="338514"/>
              </a:xfrm>
              <a:prstGeom prst="rect">
                <a:avLst/>
              </a:prstGeom>
              <a:ln w="12700">
                <a:miter lim="400000"/>
              </a:ln>
            </p:spPr>
            <p:txBody>
              <a:bodyPr wrap="none" lIns="0" tIns="0" rIns="0" bIns="0">
                <a:spAutoFit/>
              </a:bodyPr>
              <a:lstStyle/>
              <a:p>
                <a:pPr algn="l" defTabSz="914400" latinLnBrk="1">
                  <a:defRPr sz="1800" b="0"/>
                </a:pPr>
                <a14:m>
                  <m:oMathPara xmlns:m="http://schemas.openxmlformats.org/officeDocument/2006/math">
                    <m:oMathParaPr>
                      <m:jc m:val="centerGroup"/>
                    </m:oMathParaPr>
                    <m:oMath xmlns:m="http://schemas.openxmlformats.org/officeDocument/2006/math">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𝑦</m:t>
                          </m:r>
                        </m:e>
                        <m:sub>
                          <m:r>
                            <a:rPr sz="2400" i="1">
                              <a:solidFill>
                                <a:srgbClr val="000000"/>
                              </a:solidFill>
                              <a:latin typeface="Cambria Math" panose="02040503050406030204" pitchFamily="18" charset="0"/>
                            </a:rPr>
                            <m:t>1</m:t>
                          </m:r>
                        </m:sub>
                      </m:sSub>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𝑎</m:t>
                          </m:r>
                        </m:e>
                        <m:sub>
                          <m:r>
                            <a:rPr sz="2400" i="1">
                              <a:solidFill>
                                <a:srgbClr val="000000"/>
                              </a:solidFill>
                              <a:latin typeface="Cambria Math" panose="02040503050406030204" pitchFamily="18" charset="0"/>
                            </a:rPr>
                            <m:t>0</m:t>
                          </m:r>
                        </m:sub>
                      </m:sSub>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𝑎</m:t>
                          </m:r>
                        </m:e>
                        <m:sub>
                          <m:r>
                            <a:rPr sz="2400" i="1">
                              <a:solidFill>
                                <a:srgbClr val="000000"/>
                              </a:solidFill>
                              <a:latin typeface="Cambria Math" panose="02040503050406030204" pitchFamily="18" charset="0"/>
                            </a:rPr>
                            <m:t>1</m:t>
                          </m:r>
                        </m:sub>
                      </m:sSub>
                      <m:r>
                        <a:rPr sz="2400" i="1">
                          <a:solidFill>
                            <a:srgbClr val="000000"/>
                          </a:solidFill>
                          <a:latin typeface="Cambria Math" panose="02040503050406030204" pitchFamily="18" charset="0"/>
                        </a:rPr>
                        <m:t>𝑥</m:t>
                      </m:r>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𝑎</m:t>
                          </m:r>
                        </m:e>
                        <m:sub>
                          <m:r>
                            <a:rPr sz="2400" i="1">
                              <a:solidFill>
                                <a:srgbClr val="000000"/>
                              </a:solidFill>
                              <a:latin typeface="Cambria Math" panose="02040503050406030204" pitchFamily="18" charset="0"/>
                            </a:rPr>
                            <m:t>2</m:t>
                          </m:r>
                        </m:sub>
                      </m:sSub>
                      <m:sSup>
                        <m:sSupPr>
                          <m:ctrlPr>
                            <a:rPr sz="2400" i="1">
                              <a:solidFill>
                                <a:srgbClr val="000000"/>
                              </a:solidFill>
                              <a:latin typeface="Cambria Math" panose="02040503050406030204" pitchFamily="18" charset="0"/>
                            </a:rPr>
                          </m:ctrlPr>
                        </m:sSupPr>
                        <m:e>
                          <m:r>
                            <a:rPr sz="2400" i="1">
                              <a:solidFill>
                                <a:srgbClr val="000000"/>
                              </a:solidFill>
                              <a:latin typeface="Cambria Math" panose="02040503050406030204" pitchFamily="18" charset="0"/>
                            </a:rPr>
                            <m:t>𝑥</m:t>
                          </m:r>
                        </m:e>
                        <m:sup>
                          <m:r>
                            <a:rPr sz="2400" i="1">
                              <a:solidFill>
                                <a:srgbClr val="000000"/>
                              </a:solidFill>
                              <a:latin typeface="Cambria Math" panose="02040503050406030204" pitchFamily="18" charset="0"/>
                            </a:rPr>
                            <m:t>2</m:t>
                          </m:r>
                        </m:sup>
                      </m:sSup>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𝑎</m:t>
                          </m:r>
                        </m:e>
                        <m:sub>
                          <m:r>
                            <a:rPr sz="2400" i="1">
                              <a:solidFill>
                                <a:srgbClr val="000000"/>
                              </a:solidFill>
                              <a:latin typeface="Cambria Math" panose="02040503050406030204" pitchFamily="18" charset="0"/>
                            </a:rPr>
                            <m:t>3</m:t>
                          </m:r>
                        </m:sub>
                      </m:sSub>
                      <m:sSup>
                        <m:sSupPr>
                          <m:ctrlPr>
                            <a:rPr sz="2400" i="1">
                              <a:solidFill>
                                <a:srgbClr val="000000"/>
                              </a:solidFill>
                              <a:latin typeface="Cambria Math" panose="02040503050406030204" pitchFamily="18" charset="0"/>
                            </a:rPr>
                          </m:ctrlPr>
                        </m:sSupPr>
                        <m:e>
                          <m:r>
                            <a:rPr sz="2400" i="1">
                              <a:solidFill>
                                <a:srgbClr val="000000"/>
                              </a:solidFill>
                              <a:latin typeface="Cambria Math" panose="02040503050406030204" pitchFamily="18" charset="0"/>
                            </a:rPr>
                            <m:t>𝑥</m:t>
                          </m:r>
                        </m:e>
                        <m:sup>
                          <m:r>
                            <a:rPr sz="2400" i="1">
                              <a:solidFill>
                                <a:srgbClr val="000000"/>
                              </a:solidFill>
                              <a:latin typeface="Cambria Math" panose="02040503050406030204" pitchFamily="18" charset="0"/>
                            </a:rPr>
                            <m:t>3</m:t>
                          </m:r>
                        </m:sup>
                      </m:sSup>
                      <m:r>
                        <a:rPr sz="2400" i="1">
                          <a:solidFill>
                            <a:srgbClr val="000000"/>
                          </a:solidFill>
                          <a:latin typeface="Cambria Math" panose="02040503050406030204" pitchFamily="18" charset="0"/>
                        </a:rPr>
                        <m:t>+....</m:t>
                      </m:r>
                    </m:oMath>
                  </m:oMathPara>
                </a14:m>
                <a:endParaRPr sz="2400"/>
              </a:p>
            </p:txBody>
          </p:sp>
        </mc:Choice>
        <mc:Fallback xmlns="">
          <p:sp>
            <p:nvSpPr>
              <p:cNvPr id="706" name="方程"/>
              <p:cNvSpPr txBox="1">
                <a:spLocks noRot="1" noChangeAspect="1" noMove="1" noResize="1" noEditPoints="1" noAdjustHandles="1" noChangeArrowheads="1" noChangeShapeType="1" noTextEdit="1"/>
              </p:cNvSpPr>
              <p:nvPr/>
            </p:nvSpPr>
            <p:spPr>
              <a:xfrm>
                <a:off x="3980328" y="4574949"/>
                <a:ext cx="4203339" cy="338514"/>
              </a:xfrm>
              <a:prstGeom prst="rect">
                <a:avLst/>
              </a:prstGeom>
              <a:blipFill>
                <a:blip r:embed="rId3"/>
                <a:stretch>
                  <a:fillRect l="-2612" r="-6386" b="-39286"/>
                </a:stretch>
              </a:blipFill>
              <a:ln w="12700">
                <a:miter lim="400000"/>
              </a:ln>
            </p:spPr>
            <p:txBody>
              <a:bodyPr/>
              <a:lstStyle/>
              <a:p>
                <a:r>
                  <a:rPr lang="zh-CN" altLang="en-US">
                    <a:noFill/>
                  </a:rPr>
                  <a:t> </a:t>
                </a:r>
              </a:p>
            </p:txBody>
          </p:sp>
        </mc:Fallback>
      </mc:AlternateContent>
      <p:sp>
        <p:nvSpPr>
          <p:cNvPr id="707" name="如果用另一个相同的传感器，输入量符号相反（例如位移传感器反向移动）"/>
          <p:cNvSpPr txBox="1"/>
          <p:nvPr/>
        </p:nvSpPr>
        <p:spPr>
          <a:xfrm>
            <a:off x="1109947" y="5097387"/>
            <a:ext cx="10172701"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vl1pPr>
          </a:lstStyle>
          <a:p>
            <a:r>
              <a:t>如果用另一个相同的传感器，输入量符号相反（例如位移传感器反向移动）</a:t>
            </a:r>
          </a:p>
        </p:txBody>
      </p:sp>
      <mc:AlternateContent xmlns:mc="http://schemas.openxmlformats.org/markup-compatibility/2006" xmlns:a14="http://schemas.microsoft.com/office/drawing/2010/main">
        <mc:Choice Requires="a14">
          <p:sp>
            <p:nvSpPr>
              <p:cNvPr id="708" name="方程"/>
              <p:cNvSpPr txBox="1"/>
              <p:nvPr/>
            </p:nvSpPr>
            <p:spPr>
              <a:xfrm>
                <a:off x="4158128" y="5680588"/>
                <a:ext cx="4076339" cy="338515"/>
              </a:xfrm>
              <a:prstGeom prst="rect">
                <a:avLst/>
              </a:prstGeom>
              <a:ln w="12700">
                <a:miter lim="400000"/>
              </a:ln>
            </p:spPr>
            <p:txBody>
              <a:bodyPr wrap="none" lIns="0" tIns="0" rIns="0" bIns="0">
                <a:spAutoFit/>
              </a:bodyPr>
              <a:lstStyle/>
              <a:p>
                <a:pPr algn="l" defTabSz="914400" latinLnBrk="1">
                  <a:defRPr sz="1800" b="0"/>
                </a:pPr>
                <a14:m>
                  <m:oMathPara xmlns:m="http://schemas.openxmlformats.org/officeDocument/2006/math">
                    <m:oMathParaPr>
                      <m:jc m:val="centerGroup"/>
                    </m:oMathParaPr>
                    <m:oMath xmlns:m="http://schemas.openxmlformats.org/officeDocument/2006/math">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𝑦</m:t>
                          </m:r>
                        </m:e>
                        <m:sub>
                          <m:r>
                            <a:rPr sz="2400" i="1">
                              <a:solidFill>
                                <a:srgbClr val="000000"/>
                              </a:solidFill>
                              <a:latin typeface="Cambria Math" panose="02040503050406030204" pitchFamily="18" charset="0"/>
                            </a:rPr>
                            <m:t>2</m:t>
                          </m:r>
                        </m:sub>
                      </m:sSub>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𝑎</m:t>
                          </m:r>
                        </m:e>
                        <m:sub>
                          <m:r>
                            <a:rPr sz="2400" i="1">
                              <a:solidFill>
                                <a:srgbClr val="000000"/>
                              </a:solidFill>
                              <a:latin typeface="Cambria Math" panose="02040503050406030204" pitchFamily="18" charset="0"/>
                            </a:rPr>
                            <m:t>0</m:t>
                          </m:r>
                        </m:sub>
                      </m:sSub>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𝑎</m:t>
                          </m:r>
                        </m:e>
                        <m:sub>
                          <m:r>
                            <a:rPr sz="2400" i="1">
                              <a:solidFill>
                                <a:srgbClr val="000000"/>
                              </a:solidFill>
                              <a:latin typeface="Cambria Math" panose="02040503050406030204" pitchFamily="18" charset="0"/>
                            </a:rPr>
                            <m:t>1</m:t>
                          </m:r>
                        </m:sub>
                      </m:sSub>
                      <m:r>
                        <a:rPr sz="2400" i="1">
                          <a:solidFill>
                            <a:srgbClr val="000000"/>
                          </a:solidFill>
                          <a:latin typeface="Cambria Math" panose="02040503050406030204" pitchFamily="18" charset="0"/>
                        </a:rPr>
                        <m:t>𝑥</m:t>
                      </m:r>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𝑎</m:t>
                          </m:r>
                        </m:e>
                        <m:sub>
                          <m:r>
                            <a:rPr sz="2400" i="1">
                              <a:solidFill>
                                <a:srgbClr val="000000"/>
                              </a:solidFill>
                              <a:latin typeface="Cambria Math" panose="02040503050406030204" pitchFamily="18" charset="0"/>
                            </a:rPr>
                            <m:t>2</m:t>
                          </m:r>
                        </m:sub>
                      </m:sSub>
                      <m:sSup>
                        <m:sSupPr>
                          <m:ctrlPr>
                            <a:rPr sz="2400" i="1">
                              <a:solidFill>
                                <a:srgbClr val="000000"/>
                              </a:solidFill>
                              <a:latin typeface="Cambria Math" panose="02040503050406030204" pitchFamily="18" charset="0"/>
                            </a:rPr>
                          </m:ctrlPr>
                        </m:sSupPr>
                        <m:e>
                          <m:r>
                            <a:rPr sz="2400" i="1">
                              <a:solidFill>
                                <a:srgbClr val="000000"/>
                              </a:solidFill>
                              <a:latin typeface="Cambria Math" panose="02040503050406030204" pitchFamily="18" charset="0"/>
                            </a:rPr>
                            <m:t>𝑥</m:t>
                          </m:r>
                        </m:e>
                        <m:sup>
                          <m:r>
                            <a:rPr sz="2400" i="1">
                              <a:solidFill>
                                <a:srgbClr val="000000"/>
                              </a:solidFill>
                              <a:latin typeface="Cambria Math" panose="02040503050406030204" pitchFamily="18" charset="0"/>
                            </a:rPr>
                            <m:t>2</m:t>
                          </m:r>
                        </m:sup>
                      </m:sSup>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𝑎</m:t>
                          </m:r>
                        </m:e>
                        <m:sub>
                          <m:r>
                            <a:rPr sz="2400" i="1">
                              <a:solidFill>
                                <a:srgbClr val="000000"/>
                              </a:solidFill>
                              <a:latin typeface="Cambria Math" panose="02040503050406030204" pitchFamily="18" charset="0"/>
                            </a:rPr>
                            <m:t>3</m:t>
                          </m:r>
                        </m:sub>
                      </m:sSub>
                      <m:sSup>
                        <m:sSupPr>
                          <m:ctrlPr>
                            <a:rPr sz="2400" i="1">
                              <a:solidFill>
                                <a:srgbClr val="000000"/>
                              </a:solidFill>
                              <a:latin typeface="Cambria Math" panose="02040503050406030204" pitchFamily="18" charset="0"/>
                            </a:rPr>
                          </m:ctrlPr>
                        </m:sSupPr>
                        <m:e>
                          <m:r>
                            <a:rPr sz="2400" i="1">
                              <a:solidFill>
                                <a:srgbClr val="000000"/>
                              </a:solidFill>
                              <a:latin typeface="Cambria Math" panose="02040503050406030204" pitchFamily="18" charset="0"/>
                            </a:rPr>
                            <m:t>𝑥</m:t>
                          </m:r>
                        </m:e>
                        <m:sup>
                          <m:r>
                            <a:rPr sz="2400" i="1">
                              <a:solidFill>
                                <a:srgbClr val="000000"/>
                              </a:solidFill>
                              <a:latin typeface="Cambria Math" panose="02040503050406030204" pitchFamily="18" charset="0"/>
                            </a:rPr>
                            <m:t>3</m:t>
                          </m:r>
                        </m:sup>
                      </m:sSup>
                      <m:r>
                        <a:rPr sz="2400" i="1">
                          <a:solidFill>
                            <a:srgbClr val="000000"/>
                          </a:solidFill>
                          <a:latin typeface="Cambria Math" panose="02040503050406030204" pitchFamily="18" charset="0"/>
                        </a:rPr>
                        <m:t>+...</m:t>
                      </m:r>
                    </m:oMath>
                  </m:oMathPara>
                </a14:m>
                <a:endParaRPr sz="2400"/>
              </a:p>
            </p:txBody>
          </p:sp>
        </mc:Choice>
        <mc:Fallback xmlns="">
          <p:sp>
            <p:nvSpPr>
              <p:cNvPr id="708" name="方程"/>
              <p:cNvSpPr txBox="1">
                <a:spLocks noRot="1" noChangeAspect="1" noMove="1" noResize="1" noEditPoints="1" noAdjustHandles="1" noChangeArrowheads="1" noChangeShapeType="1" noTextEdit="1"/>
              </p:cNvSpPr>
              <p:nvPr/>
            </p:nvSpPr>
            <p:spPr>
              <a:xfrm>
                <a:off x="4158128" y="5680588"/>
                <a:ext cx="4076339" cy="338515"/>
              </a:xfrm>
              <a:prstGeom prst="rect">
                <a:avLst/>
              </a:prstGeom>
              <a:blipFill>
                <a:blip r:embed="rId4"/>
                <a:stretch>
                  <a:fillRect l="-2691" r="-7175" b="-41818"/>
                </a:stretch>
              </a:blipFill>
              <a:ln w="12700">
                <a:miter lim="400000"/>
              </a:ln>
            </p:spPr>
            <p:txBody>
              <a:bodyPr/>
              <a:lstStyle/>
              <a:p>
                <a:r>
                  <a:rPr lang="zh-CN" altLang="en-US">
                    <a:noFill/>
                  </a:rPr>
                  <a:t> </a:t>
                </a:r>
              </a:p>
            </p:txBody>
          </p:sp>
        </mc:Fallback>
      </mc:AlternateContent>
      <p:sp>
        <p:nvSpPr>
          <p:cNvPr id="709" name="提高检测精度"/>
          <p:cNvSpPr>
            <a:spLocks noGrp="1"/>
          </p:cNvSpPr>
          <p:nvPr>
            <p:ph type="title"/>
          </p:nvPr>
        </p:nvSpPr>
        <p:spPr>
          <a:prstGeom prst="rect">
            <a:avLst/>
          </a:prstGeom>
        </p:spPr>
        <p:txBody>
          <a:bodyPr/>
          <a:lstStyle/>
          <a:p>
            <a:r>
              <a:t>提高检测精度</a:t>
            </a: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3）平均技术"/>
          <p:cNvSpPr txBox="1"/>
          <p:nvPr/>
        </p:nvSpPr>
        <p:spPr>
          <a:xfrm>
            <a:off x="1081404" y="1665400"/>
            <a:ext cx="1989621" cy="584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700" b="0">
                <a:latin typeface="Kaiti SC Bold"/>
                <a:ea typeface="Kaiti SC Bold"/>
                <a:cs typeface="Kaiti SC Bold"/>
                <a:sym typeface="Kaiti SC Bold"/>
              </a:defRPr>
            </a:lvl1pPr>
          </a:lstStyle>
          <a:p>
            <a:r>
              <a:t>3）平均技术</a:t>
            </a:r>
          </a:p>
        </p:txBody>
      </p:sp>
      <p:sp>
        <p:nvSpPr>
          <p:cNvPr id="712" name="用多个相同传感器测量同一输入，或用一个传感器对输入进行多次测量"/>
          <p:cNvSpPr txBox="1"/>
          <p:nvPr/>
        </p:nvSpPr>
        <p:spPr>
          <a:xfrm>
            <a:off x="1601421" y="2559050"/>
            <a:ext cx="9563101"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用多个相同传感器测量同一输入，或用一个传感器对输入进行多次测量</a:t>
            </a:r>
          </a:p>
        </p:txBody>
      </p:sp>
      <mc:AlternateContent xmlns:mc="http://schemas.openxmlformats.org/markup-compatibility/2006" xmlns:a14="http://schemas.microsoft.com/office/drawing/2010/main">
        <mc:Choice Requires="a14">
          <p:sp>
            <p:nvSpPr>
              <p:cNvPr id="713" name="方程"/>
              <p:cNvSpPr txBox="1"/>
              <p:nvPr/>
            </p:nvSpPr>
            <p:spPr>
              <a:xfrm>
                <a:off x="4913425" y="3533343"/>
                <a:ext cx="1995876" cy="453746"/>
              </a:xfrm>
              <a:prstGeom prst="rect">
                <a:avLst/>
              </a:prstGeom>
              <a:ln w="12700">
                <a:miter lim="400000"/>
              </a:ln>
            </p:spPr>
            <p:txBody>
              <a:bodyPr wrap="none" lIns="0" tIns="0" rIns="0" bIns="0">
                <a:spAutoFit/>
              </a:bodyPr>
              <a:lstStyle/>
              <a:p>
                <a:pPr algn="l" defTabSz="914400" latinLnBrk="1">
                  <a:defRPr sz="1800" b="0"/>
                </a:pPr>
                <a14:m>
                  <m:oMathPara xmlns:m="http://schemas.openxmlformats.org/officeDocument/2006/math">
                    <m:oMathParaPr>
                      <m:jc m:val="centerGroup"/>
                    </m:oMathParaPr>
                    <m:oMath xmlns:m="http://schemas.openxmlformats.org/officeDocument/2006/math">
                      <m:r>
                        <m:rPr>
                          <m:sty m:val="p"/>
                        </m:rPr>
                        <a:rPr sz="2900" i="1">
                          <a:solidFill>
                            <a:srgbClr val="000000"/>
                          </a:solidFill>
                          <a:latin typeface="Cambria Math" panose="02040503050406030204" pitchFamily="18" charset="0"/>
                        </a:rPr>
                        <m:t>Δ</m:t>
                      </m:r>
                      <m:r>
                        <a:rPr sz="2900" i="1">
                          <a:solidFill>
                            <a:srgbClr val="000000"/>
                          </a:solidFill>
                          <a:latin typeface="Cambria Math" panose="02040503050406030204" pitchFamily="18" charset="0"/>
                        </a:rPr>
                        <m:t>=±</m:t>
                      </m:r>
                      <m:sSub>
                        <m:sSubPr>
                          <m:ctrlPr>
                            <a:rPr sz="2900" i="1">
                              <a:solidFill>
                                <a:srgbClr val="000000"/>
                              </a:solidFill>
                              <a:latin typeface="Cambria Math" panose="02040503050406030204" pitchFamily="18" charset="0"/>
                            </a:rPr>
                          </m:ctrlPr>
                        </m:sSubPr>
                        <m:e>
                          <m:r>
                            <a:rPr sz="2900" i="1">
                              <a:solidFill>
                                <a:srgbClr val="000000"/>
                              </a:solidFill>
                              <a:latin typeface="Cambria Math" panose="02040503050406030204" pitchFamily="18" charset="0"/>
                            </a:rPr>
                            <m:t>𝛿</m:t>
                          </m:r>
                        </m:e>
                        <m:sub>
                          <m:r>
                            <a:rPr sz="2900" i="1">
                              <a:solidFill>
                                <a:srgbClr val="000000"/>
                              </a:solidFill>
                              <a:latin typeface="Cambria Math" panose="02040503050406030204" pitchFamily="18" charset="0"/>
                            </a:rPr>
                            <m:t>0</m:t>
                          </m:r>
                        </m:sub>
                      </m:sSub>
                      <m:r>
                        <a:rPr sz="2900" i="1">
                          <a:solidFill>
                            <a:srgbClr val="000000"/>
                          </a:solidFill>
                          <a:latin typeface="Cambria Math" panose="02040503050406030204" pitchFamily="18" charset="0"/>
                        </a:rPr>
                        <m:t>/</m:t>
                      </m:r>
                      <m:rad>
                        <m:radPr>
                          <m:degHide m:val="on"/>
                          <m:ctrlPr>
                            <a:rPr sz="2900" i="1">
                              <a:solidFill>
                                <a:srgbClr val="000000"/>
                              </a:solidFill>
                              <a:latin typeface="Cambria Math" panose="02040503050406030204" pitchFamily="18" charset="0"/>
                            </a:rPr>
                          </m:ctrlPr>
                        </m:radPr>
                        <m:deg/>
                        <m:e>
                          <m:r>
                            <a:rPr sz="2900" i="1">
                              <a:solidFill>
                                <a:srgbClr val="000000"/>
                              </a:solidFill>
                              <a:latin typeface="Cambria Math" panose="02040503050406030204" pitchFamily="18" charset="0"/>
                            </a:rPr>
                            <m:t>𝑛</m:t>
                          </m:r>
                        </m:e>
                      </m:rad>
                    </m:oMath>
                  </m:oMathPara>
                </a14:m>
                <a:endParaRPr sz="2900"/>
              </a:p>
            </p:txBody>
          </p:sp>
        </mc:Choice>
        <mc:Fallback xmlns="">
          <p:sp>
            <p:nvSpPr>
              <p:cNvPr id="713" name="方程"/>
              <p:cNvSpPr txBox="1">
                <a:spLocks noRot="1" noChangeAspect="1" noMove="1" noResize="1" noEditPoints="1" noAdjustHandles="1" noChangeArrowheads="1" noChangeShapeType="1" noTextEdit="1"/>
              </p:cNvSpPr>
              <p:nvPr/>
            </p:nvSpPr>
            <p:spPr>
              <a:xfrm>
                <a:off x="4913425" y="3533343"/>
                <a:ext cx="1995876" cy="453746"/>
              </a:xfrm>
              <a:prstGeom prst="rect">
                <a:avLst/>
              </a:prstGeom>
              <a:blipFill>
                <a:blip r:embed="rId2"/>
                <a:stretch>
                  <a:fillRect/>
                </a:stretch>
              </a:blipFill>
              <a:ln w="12700">
                <a:miter lim="400000"/>
              </a:ln>
            </p:spPr>
            <p:txBody>
              <a:bodyPr/>
              <a:lstStyle/>
              <a:p>
                <a:r>
                  <a:rPr lang="zh-CN" altLang="en-US">
                    <a:noFill/>
                  </a:rPr>
                  <a:t> </a:t>
                </a:r>
              </a:p>
            </p:txBody>
          </p:sp>
        </mc:Fallback>
      </mc:AlternateContent>
      <p:sp>
        <p:nvSpPr>
          <p:cNvPr id="714" name="4）稳定性处理"/>
          <p:cNvSpPr txBox="1"/>
          <p:nvPr/>
        </p:nvSpPr>
        <p:spPr>
          <a:xfrm>
            <a:off x="1240154" y="4356099"/>
            <a:ext cx="2332521" cy="584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700" b="0">
                <a:latin typeface="Kaiti SC Bold"/>
                <a:ea typeface="Kaiti SC Bold"/>
                <a:cs typeface="Kaiti SC Bold"/>
                <a:sym typeface="Kaiti SC Bold"/>
              </a:defRPr>
            </a:lvl1pPr>
          </a:lstStyle>
          <a:p>
            <a:r>
              <a:t>4）稳定性处理</a:t>
            </a:r>
          </a:p>
        </p:txBody>
      </p:sp>
      <p:sp>
        <p:nvSpPr>
          <p:cNvPr id="715" name="5）屏蔽、隔离与干扰抑制"/>
          <p:cNvSpPr txBox="1"/>
          <p:nvPr/>
        </p:nvSpPr>
        <p:spPr>
          <a:xfrm>
            <a:off x="1208404" y="5448299"/>
            <a:ext cx="4047021" cy="584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700" b="0">
                <a:latin typeface="Kaiti SC Bold"/>
                <a:ea typeface="Kaiti SC Bold"/>
                <a:cs typeface="Kaiti SC Bold"/>
                <a:sym typeface="Kaiti SC Bold"/>
              </a:defRPr>
            </a:lvl1pPr>
          </a:lstStyle>
          <a:p>
            <a:r>
              <a:t>5）屏蔽、隔离与干扰抑制</a:t>
            </a:r>
          </a:p>
        </p:txBody>
      </p:sp>
      <p:sp>
        <p:nvSpPr>
          <p:cNvPr id="716" name="提高检测精度"/>
          <p:cNvSpPr>
            <a:spLocks noGrp="1"/>
          </p:cNvSpPr>
          <p:nvPr>
            <p:ph type="title"/>
          </p:nvPr>
        </p:nvSpPr>
        <p:spPr>
          <a:prstGeom prst="rect">
            <a:avLst/>
          </a:prstGeom>
        </p:spPr>
        <p:txBody>
          <a:bodyPr/>
          <a:lstStyle/>
          <a:p>
            <a:r>
              <a:t>提高检测精度</a:t>
            </a:r>
          </a:p>
        </p:txBody>
      </p:sp>
      <p:sp>
        <p:nvSpPr>
          <p:cNvPr id="717" name="6）补偿、校正和“有源化”"/>
          <p:cNvSpPr txBox="1"/>
          <p:nvPr/>
        </p:nvSpPr>
        <p:spPr>
          <a:xfrm>
            <a:off x="1241322" y="6403619"/>
            <a:ext cx="3981184" cy="584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700" b="0">
                <a:latin typeface="Kaiti SC Bold"/>
                <a:ea typeface="Kaiti SC Bold"/>
                <a:cs typeface="Kaiti SC Bold"/>
                <a:sym typeface="Kaiti SC Bold"/>
              </a:defRPr>
            </a:lvl1pPr>
          </a:lstStyle>
          <a:p>
            <a:r>
              <a:t>6）补偿、校正和“有源化”</a:t>
            </a: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 name="信号处理"/>
          <p:cNvSpPr>
            <a:spLocks noGrp="1"/>
          </p:cNvSpPr>
          <p:nvPr>
            <p:ph type="title"/>
          </p:nvPr>
        </p:nvSpPr>
        <p:spPr>
          <a:prstGeom prst="rect">
            <a:avLst/>
          </a:prstGeom>
        </p:spPr>
        <p:txBody>
          <a:bodyPr/>
          <a:lstStyle/>
          <a:p>
            <a:r>
              <a:rPr lang="zh-CN" altLang="en-US" dirty="0" smtClean="0"/>
              <a:t>消除误差的方法</a:t>
            </a:r>
            <a:endParaRPr dirty="0"/>
          </a:p>
        </p:txBody>
      </p:sp>
      <p:grpSp>
        <p:nvGrpSpPr>
          <p:cNvPr id="12" name="Shape 695"/>
          <p:cNvGrpSpPr/>
          <p:nvPr/>
        </p:nvGrpSpPr>
        <p:grpSpPr>
          <a:xfrm>
            <a:off x="882122" y="1627203"/>
            <a:ext cx="2699277" cy="785797"/>
            <a:chOff x="0" y="-38138"/>
            <a:chExt cx="2160003" cy="533478"/>
          </a:xfrm>
        </p:grpSpPr>
        <p:sp>
          <p:nvSpPr>
            <p:cNvPr id="13" name="矩形"/>
            <p:cNvSpPr/>
            <p:nvPr/>
          </p:nvSpPr>
          <p:spPr>
            <a:xfrm>
              <a:off x="0" y="26030"/>
              <a:ext cx="2160003" cy="405140"/>
            </a:xfrm>
            <a:prstGeom prst="roundRect">
              <a:avLst>
                <a:gd name="adj" fmla="val 0"/>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defTabSz="914400">
                <a:defRPr sz="2000">
                  <a:latin typeface="华文中宋"/>
                  <a:ea typeface="华文中宋"/>
                  <a:cs typeface="华文中宋"/>
                  <a:sym typeface="华文中宋"/>
                </a:defRPr>
              </a:pPr>
              <a:endParaRPr/>
            </a:p>
          </p:txBody>
        </p:sp>
        <p:sp>
          <p:nvSpPr>
            <p:cNvPr id="14" name="卡尔曼滤波"/>
            <p:cNvSpPr txBox="1"/>
            <p:nvPr/>
          </p:nvSpPr>
          <p:spPr>
            <a:xfrm>
              <a:off x="0" y="-38138"/>
              <a:ext cx="2160003" cy="5334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defTabSz="914400">
                <a:defRPr sz="2000">
                  <a:latin typeface="华文中宋"/>
                  <a:ea typeface="华文中宋"/>
                  <a:cs typeface="华文中宋"/>
                  <a:sym typeface="华文中宋"/>
                </a:defRPr>
              </a:lvl1pPr>
            </a:lstStyle>
            <a:p>
              <a:r>
                <a:rPr sz="2800" dirty="0" err="1"/>
                <a:t>卡尔曼滤波</a:t>
              </a:r>
              <a:endParaRPr sz="2800" dirty="0"/>
            </a:p>
          </p:txBody>
        </p:sp>
      </p:grpSp>
      <p:sp>
        <p:nvSpPr>
          <p:cNvPr id="3" name="矩形 2"/>
          <p:cNvSpPr/>
          <p:nvPr/>
        </p:nvSpPr>
        <p:spPr>
          <a:xfrm>
            <a:off x="508000" y="2507518"/>
            <a:ext cx="11938000" cy="6555641"/>
          </a:xfrm>
          <a:prstGeom prst="rect">
            <a:avLst/>
          </a:prstGeom>
        </p:spPr>
        <p:txBody>
          <a:bodyPr wrap="square">
            <a:spAutoFit/>
          </a:bodyPr>
          <a:lstStyle/>
          <a:p>
            <a:pPr indent="457200" algn="l">
              <a:lnSpc>
                <a:spcPct val="150000"/>
              </a:lnSpc>
            </a:pPr>
            <a:r>
              <a:rPr lang="zh-CN" altLang="en-US" b="0" dirty="0">
                <a:solidFill>
                  <a:schemeClr val="tx1">
                    <a:lumMod val="95000"/>
                    <a:lumOff val="5000"/>
                  </a:schemeClr>
                </a:solidFill>
                <a:latin typeface="arial" panose="020B0604020202020204" pitchFamily="34" charset="0"/>
              </a:rPr>
              <a:t>卡尔曼滤波（</a:t>
            </a:r>
            <a:r>
              <a:rPr lang="en-US" altLang="zh-CN" b="0" dirty="0" err="1">
                <a:solidFill>
                  <a:schemeClr val="tx1">
                    <a:lumMod val="95000"/>
                    <a:lumOff val="5000"/>
                  </a:schemeClr>
                </a:solidFill>
                <a:latin typeface="arial" panose="020B0604020202020204" pitchFamily="34" charset="0"/>
              </a:rPr>
              <a:t>Kalman</a:t>
            </a:r>
            <a:r>
              <a:rPr lang="en-US" altLang="zh-CN" b="0" dirty="0">
                <a:solidFill>
                  <a:schemeClr val="tx1">
                    <a:lumMod val="95000"/>
                    <a:lumOff val="5000"/>
                  </a:schemeClr>
                </a:solidFill>
                <a:latin typeface="arial" panose="020B0604020202020204" pitchFamily="34" charset="0"/>
              </a:rPr>
              <a:t> filtering</a:t>
            </a:r>
            <a:r>
              <a:rPr lang="zh-CN" altLang="en-US" b="0" dirty="0">
                <a:solidFill>
                  <a:schemeClr val="tx1">
                    <a:lumMod val="95000"/>
                    <a:lumOff val="5000"/>
                  </a:schemeClr>
                </a:solidFill>
                <a:latin typeface="arial" panose="020B0604020202020204" pitchFamily="34" charset="0"/>
              </a:rPr>
              <a:t>）一种利用线性系统状态方程，通过系统输入输出观测数据，对系统状态进行最优估计的算法。由于观测数据中包括系统中的噪声和干扰的影响，所以最优估计也可看作是滤波过程。</a:t>
            </a:r>
          </a:p>
          <a:p>
            <a:pPr indent="457200" algn="l">
              <a:lnSpc>
                <a:spcPct val="150000"/>
              </a:lnSpc>
            </a:pPr>
            <a:endParaRPr lang="en-US" altLang="zh-CN" b="0" dirty="0" smtClean="0">
              <a:solidFill>
                <a:schemeClr val="tx1">
                  <a:lumMod val="95000"/>
                  <a:lumOff val="5000"/>
                </a:schemeClr>
              </a:solidFill>
              <a:latin typeface="arial" panose="020B0604020202020204" pitchFamily="34" charset="0"/>
            </a:endParaRPr>
          </a:p>
          <a:p>
            <a:pPr indent="457200" algn="l">
              <a:lnSpc>
                <a:spcPct val="150000"/>
              </a:lnSpc>
            </a:pPr>
            <a:r>
              <a:rPr lang="zh-CN" altLang="en-US" b="0" dirty="0" smtClean="0">
                <a:solidFill>
                  <a:schemeClr val="tx1">
                    <a:lumMod val="95000"/>
                    <a:lumOff val="5000"/>
                  </a:schemeClr>
                </a:solidFill>
                <a:latin typeface="arial" panose="020B0604020202020204" pitchFamily="34" charset="0"/>
              </a:rPr>
              <a:t>卡</a:t>
            </a:r>
            <a:r>
              <a:rPr lang="zh-CN" altLang="en-US" b="0" dirty="0">
                <a:solidFill>
                  <a:schemeClr val="tx1">
                    <a:lumMod val="95000"/>
                    <a:lumOff val="5000"/>
                  </a:schemeClr>
                </a:solidFill>
                <a:latin typeface="arial" panose="020B0604020202020204" pitchFamily="34" charset="0"/>
              </a:rPr>
              <a:t>尔曼在</a:t>
            </a:r>
            <a:r>
              <a:rPr lang="en-US" altLang="zh-CN" b="0" dirty="0">
                <a:solidFill>
                  <a:schemeClr val="tx1">
                    <a:lumMod val="95000"/>
                    <a:lumOff val="5000"/>
                  </a:schemeClr>
                </a:solidFill>
                <a:latin typeface="arial" panose="020B0604020202020204" pitchFamily="34" charset="0"/>
              </a:rPr>
              <a:t>NASA</a:t>
            </a:r>
            <a:r>
              <a:rPr lang="zh-CN" altLang="en-US" b="0" dirty="0">
                <a:solidFill>
                  <a:schemeClr val="tx1">
                    <a:lumMod val="95000"/>
                    <a:lumOff val="5000"/>
                  </a:schemeClr>
                </a:solidFill>
                <a:latin typeface="arial" panose="020B0604020202020204" pitchFamily="34" charset="0"/>
              </a:rPr>
              <a:t>埃姆斯研究中心访问时，发现他的方法对于解决阿波罗计划的轨道预测很有用，后来阿波罗飞船的导航电脑使用了这种滤波器。 </a:t>
            </a:r>
            <a:endParaRPr lang="en-US" altLang="zh-CN" b="0" dirty="0" smtClean="0">
              <a:solidFill>
                <a:schemeClr val="tx1">
                  <a:lumMod val="95000"/>
                  <a:lumOff val="5000"/>
                </a:schemeClr>
              </a:solidFill>
              <a:latin typeface="arial" panose="020B0604020202020204" pitchFamily="34" charset="0"/>
            </a:endParaRPr>
          </a:p>
          <a:p>
            <a:pPr indent="457200" algn="l">
              <a:lnSpc>
                <a:spcPct val="150000"/>
              </a:lnSpc>
            </a:pPr>
            <a:endParaRPr lang="en-US" altLang="zh-CN" b="0" dirty="0">
              <a:solidFill>
                <a:schemeClr val="tx1">
                  <a:lumMod val="95000"/>
                  <a:lumOff val="5000"/>
                </a:schemeClr>
              </a:solidFill>
              <a:latin typeface="arial" panose="020B0604020202020204" pitchFamily="34" charset="0"/>
            </a:endParaRPr>
          </a:p>
          <a:p>
            <a:pPr indent="457200" algn="l">
              <a:lnSpc>
                <a:spcPct val="150000"/>
              </a:lnSpc>
            </a:pPr>
            <a:r>
              <a:rPr lang="zh-CN" altLang="en-US" b="0" dirty="0" smtClean="0">
                <a:solidFill>
                  <a:schemeClr val="tx1">
                    <a:lumMod val="95000"/>
                    <a:lumOff val="5000"/>
                  </a:schemeClr>
                </a:solidFill>
                <a:latin typeface="arial" panose="020B0604020202020204" pitchFamily="34" charset="0"/>
              </a:rPr>
              <a:t>数据</a:t>
            </a:r>
            <a:r>
              <a:rPr lang="zh-CN" altLang="en-US" b="0" dirty="0">
                <a:solidFill>
                  <a:schemeClr val="tx1">
                    <a:lumMod val="95000"/>
                    <a:lumOff val="5000"/>
                  </a:schemeClr>
                </a:solidFill>
                <a:latin typeface="arial" panose="020B0604020202020204" pitchFamily="34" charset="0"/>
              </a:rPr>
              <a:t>滤波是去除噪声还原真实数据的一种数据处理技术，</a:t>
            </a:r>
            <a:r>
              <a:rPr lang="en-US" altLang="zh-CN" b="0" dirty="0" err="1">
                <a:solidFill>
                  <a:schemeClr val="tx1">
                    <a:lumMod val="95000"/>
                    <a:lumOff val="5000"/>
                  </a:schemeClr>
                </a:solidFill>
                <a:latin typeface="arial" panose="020B0604020202020204" pitchFamily="34" charset="0"/>
              </a:rPr>
              <a:t>Kalman</a:t>
            </a:r>
            <a:r>
              <a:rPr lang="zh-CN" altLang="en-US" b="0" dirty="0">
                <a:solidFill>
                  <a:schemeClr val="tx1">
                    <a:lumMod val="95000"/>
                    <a:lumOff val="5000"/>
                  </a:schemeClr>
                </a:solidFill>
                <a:latin typeface="arial" panose="020B0604020202020204" pitchFamily="34" charset="0"/>
              </a:rPr>
              <a:t>滤波在测量方差已知的情况下能够从一系列存在测量噪声的数据中，估计动态系统的状态。由于它便于计算机编程实现，并能够对现场采集的数据进行实时的更新和处理，</a:t>
            </a:r>
            <a:r>
              <a:rPr lang="en-US" altLang="zh-CN" b="0" dirty="0" err="1">
                <a:solidFill>
                  <a:schemeClr val="tx1">
                    <a:lumMod val="95000"/>
                    <a:lumOff val="5000"/>
                  </a:schemeClr>
                </a:solidFill>
                <a:latin typeface="arial" panose="020B0604020202020204" pitchFamily="34" charset="0"/>
              </a:rPr>
              <a:t>Kalman</a:t>
            </a:r>
            <a:r>
              <a:rPr lang="zh-CN" altLang="en-US" b="0" dirty="0">
                <a:solidFill>
                  <a:schemeClr val="tx1">
                    <a:lumMod val="95000"/>
                    <a:lumOff val="5000"/>
                  </a:schemeClr>
                </a:solidFill>
                <a:latin typeface="arial" panose="020B0604020202020204" pitchFamily="34" charset="0"/>
              </a:rPr>
              <a:t>滤波是目前应用最为广泛的滤波方法，在通信，导航，制导与控制等多领域得到了较好的应用。</a:t>
            </a:r>
          </a:p>
          <a:p>
            <a:pPr algn="l"/>
            <a:endParaRPr lang="zh-CN" altLang="en-US" b="0" dirty="0">
              <a:solidFill>
                <a:schemeClr val="tx1">
                  <a:lumMod val="95000"/>
                  <a:lumOff val="5000"/>
                </a:schemeClr>
              </a:solidFill>
              <a:latin typeface="arial" panose="020B0604020202020204" pitchFamily="34" charset="0"/>
            </a:endParaRPr>
          </a:p>
        </p:txBody>
      </p:sp>
    </p:spTree>
    <p:extLst>
      <p:ext uri="{BB962C8B-B14F-4D97-AF65-F5344CB8AC3E}">
        <p14:creationId xmlns:p14="http://schemas.microsoft.com/office/powerpoint/2010/main" val="564017768"/>
      </p:ext>
    </p:extLst>
  </p:cSld>
  <p:clrMapOvr>
    <a:masterClrMapping/>
  </p:clrMapOvr>
  <p:transition spd="med"/>
  <p:timing>
    <p:tnLst>
      <p:par>
        <p:cTn id="1" dur="indefinite" restart="never" fill="hold"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 name="信号处理"/>
          <p:cNvSpPr>
            <a:spLocks noGrp="1"/>
          </p:cNvSpPr>
          <p:nvPr>
            <p:ph type="title"/>
          </p:nvPr>
        </p:nvSpPr>
        <p:spPr>
          <a:prstGeom prst="rect">
            <a:avLst/>
          </a:prstGeom>
        </p:spPr>
        <p:txBody>
          <a:bodyPr/>
          <a:lstStyle/>
          <a:p>
            <a:r>
              <a:rPr lang="zh-CN" altLang="en-US" dirty="0"/>
              <a:t>消除误差的方法</a:t>
            </a:r>
            <a:endParaRPr dirty="0"/>
          </a:p>
        </p:txBody>
      </p:sp>
      <p:pic>
        <p:nvPicPr>
          <p:cNvPr id="2" name="图片 1"/>
          <p:cNvPicPr>
            <a:picLocks noChangeAspect="1"/>
          </p:cNvPicPr>
          <p:nvPr/>
        </p:nvPicPr>
        <p:blipFill>
          <a:blip r:embed="rId2"/>
          <a:stretch>
            <a:fillRect/>
          </a:stretch>
        </p:blipFill>
        <p:spPr>
          <a:xfrm>
            <a:off x="730476" y="1411740"/>
            <a:ext cx="11388953" cy="6267821"/>
          </a:xfrm>
          <a:prstGeom prst="rect">
            <a:avLst/>
          </a:prstGeom>
        </p:spPr>
      </p:pic>
      <p:grpSp>
        <p:nvGrpSpPr>
          <p:cNvPr id="12" name="Shape 695"/>
          <p:cNvGrpSpPr/>
          <p:nvPr/>
        </p:nvGrpSpPr>
        <p:grpSpPr>
          <a:xfrm>
            <a:off x="882122" y="1627203"/>
            <a:ext cx="2699277" cy="785797"/>
            <a:chOff x="0" y="-38138"/>
            <a:chExt cx="2160003" cy="533478"/>
          </a:xfrm>
        </p:grpSpPr>
        <p:sp>
          <p:nvSpPr>
            <p:cNvPr id="13" name="矩形"/>
            <p:cNvSpPr/>
            <p:nvPr/>
          </p:nvSpPr>
          <p:spPr>
            <a:xfrm>
              <a:off x="0" y="26030"/>
              <a:ext cx="2160003" cy="405140"/>
            </a:xfrm>
            <a:prstGeom prst="roundRect">
              <a:avLst>
                <a:gd name="adj" fmla="val 0"/>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defTabSz="914400">
                <a:defRPr sz="2000">
                  <a:latin typeface="华文中宋"/>
                  <a:ea typeface="华文中宋"/>
                  <a:cs typeface="华文中宋"/>
                  <a:sym typeface="华文中宋"/>
                </a:defRPr>
              </a:pPr>
              <a:endParaRPr/>
            </a:p>
          </p:txBody>
        </p:sp>
        <p:sp>
          <p:nvSpPr>
            <p:cNvPr id="14" name="卡尔曼滤波"/>
            <p:cNvSpPr txBox="1"/>
            <p:nvPr/>
          </p:nvSpPr>
          <p:spPr>
            <a:xfrm>
              <a:off x="0" y="-38138"/>
              <a:ext cx="2160003" cy="5334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defTabSz="914400">
                <a:defRPr sz="2000">
                  <a:latin typeface="华文中宋"/>
                  <a:ea typeface="华文中宋"/>
                  <a:cs typeface="华文中宋"/>
                  <a:sym typeface="华文中宋"/>
                </a:defRPr>
              </a:lvl1pPr>
            </a:lstStyle>
            <a:p>
              <a:r>
                <a:rPr sz="2800" dirty="0" err="1"/>
                <a:t>卡尔曼滤波</a:t>
              </a:r>
              <a:endParaRPr sz="2800" dirty="0"/>
            </a:p>
          </p:txBody>
        </p:sp>
      </p:grpSp>
    </p:spTree>
    <p:extLst>
      <p:ext uri="{BB962C8B-B14F-4D97-AF65-F5344CB8AC3E}">
        <p14:creationId xmlns:p14="http://schemas.microsoft.com/office/powerpoint/2010/main" val="1568240415"/>
      </p:ext>
    </p:extLst>
  </p:cSld>
  <p:clrMapOvr>
    <a:masterClrMapping/>
  </p:clrMapOvr>
  <p:transition spd="med"/>
  <p:timing>
    <p:tnLst>
      <p:par>
        <p:cTn id="1" dur="indefinite" restart="never" fill="hold"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真值"/>
          <p:cNvSpPr txBox="1"/>
          <p:nvPr/>
        </p:nvSpPr>
        <p:spPr>
          <a:xfrm>
            <a:off x="819150" y="1641888"/>
            <a:ext cx="820738"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800">
                <a:solidFill>
                  <a:schemeClr val="accent5">
                    <a:hueOff val="-82419"/>
                    <a:satOff val="-9513"/>
                    <a:lumOff val="-16343"/>
                  </a:schemeClr>
                </a:solidFill>
              </a:defRPr>
            </a:lvl1pPr>
          </a:lstStyle>
          <a:p>
            <a:r>
              <a:rPr dirty="0" err="1">
                <a:latin typeface="Helvetica"/>
                <a:ea typeface="Helvetica"/>
                <a:cs typeface="Helvetica"/>
                <a:sym typeface="Helvetica"/>
              </a:rPr>
              <a:t>真值</a:t>
            </a:r>
            <a:endParaRPr dirty="0">
              <a:latin typeface="Helvetica"/>
              <a:ea typeface="Helvetica"/>
              <a:cs typeface="Helvetica"/>
              <a:sym typeface="Helvetica"/>
            </a:endParaRPr>
          </a:p>
        </p:txBody>
      </p:sp>
      <p:sp>
        <p:nvSpPr>
          <p:cNvPr id="426" name="任何测量都存在误差，真值不可能得到，只能尽量接近"/>
          <p:cNvSpPr txBox="1"/>
          <p:nvPr/>
        </p:nvSpPr>
        <p:spPr>
          <a:xfrm>
            <a:off x="819150" y="2495859"/>
            <a:ext cx="8039100" cy="57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2600" b="0"/>
            </a:lvl1pPr>
          </a:lstStyle>
          <a:p>
            <a:r>
              <a:rPr dirty="0" err="1"/>
              <a:t>任何测量都存在误差，真值不可能得到，只能尽量接近</a:t>
            </a:r>
            <a:endParaRPr dirty="0"/>
          </a:p>
        </p:txBody>
      </p:sp>
      <p:sp>
        <p:nvSpPr>
          <p:cNvPr id="427" name="约定真值"/>
          <p:cNvSpPr txBox="1"/>
          <p:nvPr/>
        </p:nvSpPr>
        <p:spPr>
          <a:xfrm>
            <a:off x="819150" y="3528776"/>
            <a:ext cx="1536700"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just" defTabSz="457200">
              <a:defRPr sz="2800">
                <a:solidFill>
                  <a:schemeClr val="accent5">
                    <a:hueOff val="-82419"/>
                    <a:satOff val="-9513"/>
                    <a:lumOff val="-16343"/>
                  </a:schemeClr>
                </a:solidFill>
                <a:latin typeface="Helvetica"/>
                <a:ea typeface="Helvetica"/>
                <a:cs typeface="Helvetica"/>
                <a:sym typeface="Helvetica"/>
              </a:defRPr>
            </a:lvl1pPr>
          </a:lstStyle>
          <a:p>
            <a:r>
              <a:rPr dirty="0" err="1"/>
              <a:t>约定真值</a:t>
            </a:r>
            <a:endParaRPr dirty="0"/>
          </a:p>
        </p:txBody>
      </p:sp>
      <p:sp>
        <p:nvSpPr>
          <p:cNvPr id="428" name="由国际计量大会定义的单位（国际单位）及我国法定的计量单位"/>
          <p:cNvSpPr txBox="1"/>
          <p:nvPr/>
        </p:nvSpPr>
        <p:spPr>
          <a:xfrm>
            <a:off x="840371" y="4343105"/>
            <a:ext cx="9359900" cy="57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2600" b="0"/>
            </a:lvl1pPr>
          </a:lstStyle>
          <a:p>
            <a:r>
              <a:rPr dirty="0" err="1"/>
              <a:t>由国际计量大会定义的单位（国际单位）及我国法定的计量单位</a:t>
            </a:r>
            <a:endParaRPr dirty="0"/>
          </a:p>
        </p:txBody>
      </p:sp>
      <p:sp>
        <p:nvSpPr>
          <p:cNvPr id="429" name="七个基本单位：长度、质量、时间、电流强度、热力学温度、发光强度、物质的量"/>
          <p:cNvSpPr txBox="1"/>
          <p:nvPr/>
        </p:nvSpPr>
        <p:spPr>
          <a:xfrm>
            <a:off x="890221" y="5059695"/>
            <a:ext cx="11782872" cy="1041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2600" b="0"/>
            </a:lvl1pPr>
          </a:lstStyle>
          <a:p>
            <a:r>
              <a:rPr dirty="0" err="1"/>
              <a:t>七个基本单位：长度、质量、时间、电流强度、热力学温度、发光强度、物质的量</a:t>
            </a:r>
            <a:endParaRPr dirty="0"/>
          </a:p>
        </p:txBody>
      </p:sp>
      <p:sp>
        <p:nvSpPr>
          <p:cNvPr id="430" name="例如：一米是光在真空中在1/299792458秒的时间间隔内行程的长度"/>
          <p:cNvSpPr txBox="1"/>
          <p:nvPr/>
        </p:nvSpPr>
        <p:spPr>
          <a:xfrm>
            <a:off x="832068" y="6237859"/>
            <a:ext cx="9938618" cy="5027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600" b="0">
                <a:solidFill>
                  <a:srgbClr val="5E5E5E"/>
                </a:solidFill>
              </a:defRPr>
            </a:lvl1pPr>
          </a:lstStyle>
          <a:p>
            <a:r>
              <a:rPr dirty="0" err="1">
                <a:solidFill>
                  <a:srgbClr val="00B0F0"/>
                </a:solidFill>
              </a:rPr>
              <a:t>例如：一米是光在真空中在1</a:t>
            </a:r>
            <a:r>
              <a:rPr dirty="0">
                <a:solidFill>
                  <a:srgbClr val="00B0F0"/>
                </a:solidFill>
              </a:rPr>
              <a:t>/</a:t>
            </a:r>
            <a:r>
              <a:rPr dirty="0" err="1">
                <a:solidFill>
                  <a:srgbClr val="00B0F0"/>
                </a:solidFill>
              </a:rPr>
              <a:t>299792458秒的时间间隔内行程的长度</a:t>
            </a:r>
            <a:endParaRPr dirty="0">
              <a:solidFill>
                <a:srgbClr val="00B0F0"/>
              </a:solidFill>
            </a:endParaRPr>
          </a:p>
        </p:txBody>
      </p:sp>
      <p:sp>
        <p:nvSpPr>
          <p:cNvPr id="431" name="标准值（相对真值）"/>
          <p:cNvSpPr txBox="1"/>
          <p:nvPr/>
        </p:nvSpPr>
        <p:spPr>
          <a:xfrm>
            <a:off x="842169" y="7014088"/>
            <a:ext cx="3314700"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just" defTabSz="457200">
              <a:defRPr sz="2800">
                <a:solidFill>
                  <a:schemeClr val="accent5">
                    <a:hueOff val="-82419"/>
                    <a:satOff val="-9513"/>
                    <a:lumOff val="-16343"/>
                  </a:schemeClr>
                </a:solidFill>
                <a:latin typeface="Helvetica"/>
                <a:ea typeface="Helvetica"/>
                <a:cs typeface="Helvetica"/>
                <a:sym typeface="Helvetica"/>
              </a:defRPr>
            </a:lvl1pPr>
          </a:lstStyle>
          <a:p>
            <a:r>
              <a:rPr dirty="0" err="1"/>
              <a:t>标准值（相对真值</a:t>
            </a:r>
            <a:r>
              <a:rPr dirty="0"/>
              <a:t>）</a:t>
            </a:r>
          </a:p>
        </p:txBody>
      </p:sp>
      <p:sp>
        <p:nvSpPr>
          <p:cNvPr id="432" name="通过高精度测量得到的更接近真值的值"/>
          <p:cNvSpPr txBox="1"/>
          <p:nvPr/>
        </p:nvSpPr>
        <p:spPr>
          <a:xfrm>
            <a:off x="840371" y="7897216"/>
            <a:ext cx="5727701" cy="57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2600" b="0"/>
            </a:lvl1pPr>
          </a:lstStyle>
          <a:p>
            <a:r>
              <a:t>通过高精度测量得到的更接近真值的值</a:t>
            </a:r>
          </a:p>
        </p:txBody>
      </p:sp>
      <p:sp>
        <p:nvSpPr>
          <p:cNvPr id="433" name="误差分析"/>
          <p:cNvSpPr>
            <a:spLocks noGrp="1"/>
          </p:cNvSpPr>
          <p:nvPr>
            <p:ph type="title"/>
          </p:nvPr>
        </p:nvSpPr>
        <p:spPr>
          <a:prstGeom prst="rect">
            <a:avLst/>
          </a:prstGeom>
        </p:spPr>
        <p:txBody>
          <a:bodyPr/>
          <a:lstStyle/>
          <a:p>
            <a:r>
              <a:t>误差分析</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5" name="表格"/>
          <p:cNvGraphicFramePr/>
          <p:nvPr/>
        </p:nvGraphicFramePr>
        <p:xfrm>
          <a:off x="2324100" y="1850316"/>
          <a:ext cx="7864077" cy="4352970"/>
        </p:xfrm>
        <a:graphic>
          <a:graphicData uri="http://schemas.openxmlformats.org/drawingml/2006/table">
            <a:tbl>
              <a:tblPr firstRow="1" firstCol="1">
                <a:tableStyleId>{2708684C-4D16-4618-839F-0558EEFCDFE6}</a:tableStyleId>
              </a:tblPr>
              <a:tblGrid>
                <a:gridCol w="2621359">
                  <a:extLst>
                    <a:ext uri="{9D8B030D-6E8A-4147-A177-3AD203B41FA5}">
                      <a16:colId xmlns:a16="http://schemas.microsoft.com/office/drawing/2014/main" val="20000"/>
                    </a:ext>
                  </a:extLst>
                </a:gridCol>
                <a:gridCol w="2621359">
                  <a:extLst>
                    <a:ext uri="{9D8B030D-6E8A-4147-A177-3AD203B41FA5}">
                      <a16:colId xmlns:a16="http://schemas.microsoft.com/office/drawing/2014/main" val="20001"/>
                    </a:ext>
                  </a:extLst>
                </a:gridCol>
                <a:gridCol w="2621359">
                  <a:extLst>
                    <a:ext uri="{9D8B030D-6E8A-4147-A177-3AD203B41FA5}">
                      <a16:colId xmlns:a16="http://schemas.microsoft.com/office/drawing/2014/main" val="20002"/>
                    </a:ext>
                  </a:extLst>
                </a:gridCol>
              </a:tblGrid>
              <a:tr h="870594">
                <a:tc>
                  <a:txBody>
                    <a:bodyPr/>
                    <a:lstStyle/>
                    <a:p>
                      <a:pPr defTabSz="914400">
                        <a:tabLst>
                          <a:tab pos="1181100" algn="l"/>
                        </a:tabLst>
                        <a:defRPr sz="1800" b="0"/>
                      </a:pPr>
                      <a:r>
                        <a:rPr sz="2200" b="1">
                          <a:sym typeface="Helvetica Neue"/>
                        </a:rPr>
                        <a:t>样品</a:t>
                      </a:r>
                    </a:p>
                  </a:txBody>
                  <a:tcPr marL="50800" marR="50800" marT="50800" marB="50800" anchor="ctr" horzOverflow="overflow">
                    <a:lnL w="12700">
                      <a:miter lim="400000"/>
                    </a:lnL>
                  </a:tcPr>
                </a:tc>
                <a:tc>
                  <a:txBody>
                    <a:bodyPr/>
                    <a:lstStyle/>
                    <a:p>
                      <a:pPr defTabSz="914400">
                        <a:tabLst>
                          <a:tab pos="1181100" algn="l"/>
                        </a:tabLst>
                        <a:defRPr sz="1800" b="0"/>
                      </a:pPr>
                      <a:r>
                        <a:rPr sz="2200" b="1">
                          <a:sym typeface="Helvetica Neue"/>
                        </a:rPr>
                        <a:t>A</a:t>
                      </a:r>
                    </a:p>
                  </a:txBody>
                  <a:tcPr marL="50800" marR="50800" marT="50800" marB="50800" anchor="ctr" horzOverflow="overflow"/>
                </a:tc>
                <a:tc>
                  <a:txBody>
                    <a:bodyPr/>
                    <a:lstStyle/>
                    <a:p>
                      <a:pPr defTabSz="914400">
                        <a:tabLst>
                          <a:tab pos="1181100" algn="l"/>
                        </a:tabLst>
                        <a:defRPr sz="1800" b="0"/>
                      </a:pPr>
                      <a:r>
                        <a:rPr sz="2200" b="1">
                          <a:sym typeface="Helvetica Neue"/>
                        </a:rPr>
                        <a:t>B</a:t>
                      </a:r>
                    </a:p>
                  </a:txBody>
                  <a:tcPr marL="50800" marR="50800" marT="50800" marB="50800" anchor="ctr" horzOverflow="overflow">
                    <a:lnR w="12700">
                      <a:miter lim="400000"/>
                    </a:lnR>
                  </a:tcPr>
                </a:tc>
                <a:extLst>
                  <a:ext uri="{0D108BD9-81ED-4DB2-BD59-A6C34878D82A}">
                    <a16:rowId xmlns:a16="http://schemas.microsoft.com/office/drawing/2014/main" val="10000"/>
                  </a:ext>
                </a:extLst>
              </a:tr>
              <a:tr h="870594">
                <a:tc>
                  <a:txBody>
                    <a:bodyPr/>
                    <a:lstStyle/>
                    <a:p>
                      <a:pPr defTabSz="914400">
                        <a:tabLst>
                          <a:tab pos="1181100" algn="l"/>
                        </a:tabLst>
                        <a:defRPr sz="1800" b="0"/>
                      </a:pPr>
                      <a:r>
                        <a:rPr sz="2200" b="1">
                          <a:sym typeface="Helvetica Neue"/>
                        </a:rPr>
                        <a:t>真值   </a:t>
                      </a:r>
                    </a:p>
                  </a:txBody>
                  <a:tcPr marL="50800" marR="50800" marT="50800" marB="50800" anchor="ctr" horzOverflow="overflow"/>
                </a:tc>
                <a:tc>
                  <a:txBody>
                    <a:bodyPr/>
                    <a:lstStyle/>
                    <a:p>
                      <a:pPr defTabSz="914400">
                        <a:defRPr sz="1800"/>
                      </a:pPr>
                      <a:r>
                        <a:rPr sz="2200">
                          <a:sym typeface="Helvetica Neue"/>
                        </a:rPr>
                        <a:t>10g</a:t>
                      </a:r>
                    </a:p>
                  </a:txBody>
                  <a:tcPr marL="50800" marR="50800" marT="50800" marB="50800" anchor="ctr" horzOverflow="overflow"/>
                </a:tc>
                <a:tc>
                  <a:txBody>
                    <a:bodyPr/>
                    <a:lstStyle/>
                    <a:p>
                      <a:pPr defTabSz="914400">
                        <a:defRPr sz="1800"/>
                      </a:pPr>
                      <a:r>
                        <a:rPr sz="2200">
                          <a:sym typeface="Helvetica Neue"/>
                        </a:rPr>
                        <a:t>1000g</a:t>
                      </a:r>
                    </a:p>
                  </a:txBody>
                  <a:tcPr marL="50800" marR="50800" marT="50800" marB="50800" anchor="ctr" horzOverflow="overflow">
                    <a:lnR w="12700">
                      <a:miter lim="400000"/>
                    </a:lnR>
                  </a:tcPr>
                </a:tc>
                <a:extLst>
                  <a:ext uri="{0D108BD9-81ED-4DB2-BD59-A6C34878D82A}">
                    <a16:rowId xmlns:a16="http://schemas.microsoft.com/office/drawing/2014/main" val="10001"/>
                  </a:ext>
                </a:extLst>
              </a:tr>
              <a:tr h="870594">
                <a:tc>
                  <a:txBody>
                    <a:bodyPr/>
                    <a:lstStyle/>
                    <a:p>
                      <a:pPr defTabSz="914400">
                        <a:tabLst>
                          <a:tab pos="1181100" algn="l"/>
                        </a:tabLst>
                        <a:defRPr sz="1800" b="0"/>
                      </a:pPr>
                      <a:r>
                        <a:rPr sz="2200" b="1">
                          <a:sym typeface="Helvetica Neue"/>
                        </a:rPr>
                        <a:t>测量值</a:t>
                      </a:r>
                    </a:p>
                  </a:txBody>
                  <a:tcPr marL="50800" marR="50800" marT="50800" marB="50800" anchor="ctr" horzOverflow="overflow"/>
                </a:tc>
                <a:tc>
                  <a:txBody>
                    <a:bodyPr/>
                    <a:lstStyle/>
                    <a:p>
                      <a:pPr defTabSz="914400">
                        <a:defRPr sz="1800"/>
                      </a:pPr>
                      <a:r>
                        <a:rPr sz="2200">
                          <a:sym typeface="Helvetica Neue"/>
                        </a:rPr>
                        <a:t>11g</a:t>
                      </a:r>
                    </a:p>
                  </a:txBody>
                  <a:tcPr marL="50800" marR="50800" marT="50800" marB="50800" anchor="ctr" horzOverflow="overflow"/>
                </a:tc>
                <a:tc>
                  <a:txBody>
                    <a:bodyPr/>
                    <a:lstStyle/>
                    <a:p>
                      <a:pPr defTabSz="914400">
                        <a:defRPr sz="1800"/>
                      </a:pPr>
                      <a:r>
                        <a:rPr sz="2200">
                          <a:sym typeface="Helvetica Neue"/>
                        </a:rPr>
                        <a:t>1001g</a:t>
                      </a:r>
                    </a:p>
                  </a:txBody>
                  <a:tcPr marL="50800" marR="50800" marT="50800" marB="50800" anchor="ctr" horzOverflow="overflow">
                    <a:lnR w="12700">
                      <a:miter lim="400000"/>
                    </a:lnR>
                  </a:tcPr>
                </a:tc>
                <a:extLst>
                  <a:ext uri="{0D108BD9-81ED-4DB2-BD59-A6C34878D82A}">
                    <a16:rowId xmlns:a16="http://schemas.microsoft.com/office/drawing/2014/main" val="10002"/>
                  </a:ext>
                </a:extLst>
              </a:tr>
              <a:tr h="870594">
                <a:tc>
                  <a:txBody>
                    <a:bodyPr/>
                    <a:lstStyle/>
                    <a:p>
                      <a:pPr defTabSz="914400">
                        <a:tabLst>
                          <a:tab pos="1181100" algn="l"/>
                        </a:tabLst>
                        <a:defRPr sz="1800" b="0"/>
                      </a:pPr>
                      <a:r>
                        <a:rPr sz="2200" b="1">
                          <a:sym typeface="Helvetica Neue"/>
                        </a:rPr>
                        <a:t>绝对误差</a:t>
                      </a:r>
                    </a:p>
                  </a:txBody>
                  <a:tcPr marL="50800" marR="50800" marT="50800" marB="50800" anchor="ctr" horzOverflow="overflow"/>
                </a:tc>
                <a:tc>
                  <a:txBody>
                    <a:bodyPr/>
                    <a:lstStyle/>
                    <a:p>
                      <a:pPr defTabSz="914400">
                        <a:defRPr sz="1800"/>
                      </a:pPr>
                      <a:r>
                        <a:rPr sz="2200">
                          <a:sym typeface="Helvetica Neue"/>
                        </a:rPr>
                        <a:t>1</a:t>
                      </a:r>
                    </a:p>
                  </a:txBody>
                  <a:tcPr marL="50800" marR="50800" marT="50800" marB="50800" anchor="ctr" horzOverflow="overflow"/>
                </a:tc>
                <a:tc>
                  <a:txBody>
                    <a:bodyPr/>
                    <a:lstStyle/>
                    <a:p>
                      <a:pPr defTabSz="914400">
                        <a:defRPr sz="1800"/>
                      </a:pPr>
                      <a:r>
                        <a:rPr sz="2200">
                          <a:sym typeface="Helvetica Neue"/>
                        </a:rPr>
                        <a:t>1</a:t>
                      </a:r>
                    </a:p>
                  </a:txBody>
                  <a:tcPr marL="50800" marR="50800" marT="50800" marB="50800" anchor="ctr" horzOverflow="overflow">
                    <a:lnR w="12700">
                      <a:miter lim="400000"/>
                    </a:lnR>
                  </a:tcPr>
                </a:tc>
                <a:extLst>
                  <a:ext uri="{0D108BD9-81ED-4DB2-BD59-A6C34878D82A}">
                    <a16:rowId xmlns:a16="http://schemas.microsoft.com/office/drawing/2014/main" val="10003"/>
                  </a:ext>
                </a:extLst>
              </a:tr>
              <a:tr h="870594">
                <a:tc>
                  <a:txBody>
                    <a:bodyPr/>
                    <a:lstStyle/>
                    <a:p>
                      <a:pPr defTabSz="914400">
                        <a:tabLst>
                          <a:tab pos="1181100" algn="l"/>
                        </a:tabLst>
                        <a:defRPr sz="1800" b="0"/>
                      </a:pPr>
                      <a:r>
                        <a:rPr sz="2200" b="1">
                          <a:sym typeface="Helvetica Neue"/>
                        </a:rPr>
                        <a:t>相对误差</a:t>
                      </a:r>
                    </a:p>
                  </a:txBody>
                  <a:tcPr marL="50800" marR="50800" marT="50800" marB="50800" anchor="ctr" horzOverflow="overflow">
                    <a:lnB w="12700">
                      <a:miter lim="400000"/>
                    </a:lnB>
                  </a:tcPr>
                </a:tc>
                <a:tc>
                  <a:txBody>
                    <a:bodyPr/>
                    <a:lstStyle/>
                    <a:p>
                      <a:pPr defTabSz="914400">
                        <a:defRPr sz="2200">
                          <a:sym typeface="Helvetica Neue"/>
                        </a:defRPr>
                      </a:pPr>
                      <a:endParaRPr/>
                    </a:p>
                  </a:txBody>
                  <a:tcPr marL="50800" marR="50800" marT="50800" marB="50800" anchor="ctr" horzOverflow="overflow">
                    <a:lnB w="12700">
                      <a:miter lim="400000"/>
                    </a:lnB>
                  </a:tcPr>
                </a:tc>
                <a:tc>
                  <a:txBody>
                    <a:bodyPr/>
                    <a:lstStyle/>
                    <a:p>
                      <a:pPr defTabSz="914400">
                        <a:defRPr sz="2200">
                          <a:sym typeface="Helvetica Neue"/>
                        </a:defRPr>
                      </a:pPr>
                      <a:endParaRPr/>
                    </a:p>
                  </a:txBody>
                  <a:tcPr marL="50800" marR="50800" marT="50800" marB="50800" anchor="ctr" horzOverflow="overflow">
                    <a:lnR w="12700">
                      <a:miter lim="400000"/>
                    </a:lnR>
                    <a:lnB w="12700">
                      <a:miter lim="400000"/>
                    </a:lnB>
                  </a:tcPr>
                </a:tc>
                <a:extLst>
                  <a:ext uri="{0D108BD9-81ED-4DB2-BD59-A6C34878D82A}">
                    <a16:rowId xmlns:a16="http://schemas.microsoft.com/office/drawing/2014/main" val="10004"/>
                  </a:ext>
                </a:extLst>
              </a:tr>
            </a:tbl>
          </a:graphicData>
        </a:graphic>
      </p:graphicFrame>
      <p:sp>
        <p:nvSpPr>
          <p:cNvPr id="436" name="10%"/>
          <p:cNvSpPr txBox="1"/>
          <p:nvPr/>
        </p:nvSpPr>
        <p:spPr>
          <a:xfrm>
            <a:off x="5877120" y="5586070"/>
            <a:ext cx="758038"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10%</a:t>
            </a:r>
          </a:p>
        </p:txBody>
      </p:sp>
      <p:sp>
        <p:nvSpPr>
          <p:cNvPr id="437" name="0.1%"/>
          <p:cNvSpPr txBox="1"/>
          <p:nvPr/>
        </p:nvSpPr>
        <p:spPr>
          <a:xfrm>
            <a:off x="8621013" y="5586070"/>
            <a:ext cx="842773"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0.1%</a:t>
            </a:r>
          </a:p>
        </p:txBody>
      </p:sp>
      <p:sp>
        <p:nvSpPr>
          <p:cNvPr id="438" name="需要根据实际问题确定所需精度，而且精度与使用条件也是相对应的，高精度的检测方法或仪器，往往需要更好的使用条件。"/>
          <p:cNvSpPr txBox="1"/>
          <p:nvPr/>
        </p:nvSpPr>
        <p:spPr>
          <a:xfrm>
            <a:off x="1670421" y="6832165"/>
            <a:ext cx="10517635" cy="111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2800"/>
            </a:lvl1pPr>
          </a:lstStyle>
          <a:p>
            <a:r>
              <a:rPr dirty="0" err="1"/>
              <a:t>需要根据实际问题确定所需精度，而且精度与使用条件也是相对应的，高精度的检测方法或仪器，往往需要更好的使用条件</a:t>
            </a:r>
            <a:r>
              <a:rPr dirty="0"/>
              <a:t>。</a:t>
            </a:r>
          </a:p>
        </p:txBody>
      </p:sp>
      <p:sp>
        <p:nvSpPr>
          <p:cNvPr id="439" name="误差分析"/>
          <p:cNvSpPr>
            <a:spLocks noGrp="1"/>
          </p:cNvSpPr>
          <p:nvPr>
            <p:ph type="title"/>
          </p:nvPr>
        </p:nvSpPr>
        <p:spPr>
          <a:prstGeom prst="rect">
            <a:avLst/>
          </a:prstGeom>
        </p:spPr>
        <p:txBody>
          <a:bodyPr/>
          <a:lstStyle/>
          <a:p>
            <a:r>
              <a:t>误差分析</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1" name="图像" descr="图像"/>
          <p:cNvPicPr>
            <a:picLocks noChangeAspect="1"/>
          </p:cNvPicPr>
          <p:nvPr/>
        </p:nvPicPr>
        <p:blipFill>
          <a:blip r:embed="rId2">
            <a:extLst/>
          </a:blip>
          <a:stretch>
            <a:fillRect/>
          </a:stretch>
        </p:blipFill>
        <p:spPr>
          <a:xfrm>
            <a:off x="1223837" y="3195226"/>
            <a:ext cx="9781433" cy="4127110"/>
          </a:xfrm>
          <a:prstGeom prst="rect">
            <a:avLst/>
          </a:prstGeom>
          <a:ln w="12700">
            <a:miter lim="400000"/>
          </a:ln>
        </p:spPr>
      </p:pic>
      <p:sp>
        <p:nvSpPr>
          <p:cNvPr id="442" name="精密度（precision）：平行测量的各测量值间的相互接近程度"/>
          <p:cNvSpPr txBox="1"/>
          <p:nvPr/>
        </p:nvSpPr>
        <p:spPr>
          <a:xfrm>
            <a:off x="1152151" y="2185106"/>
            <a:ext cx="9853119"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sz="2800" dirty="0" err="1">
                <a:solidFill>
                  <a:schemeClr val="accent5">
                    <a:hueOff val="-82419"/>
                    <a:satOff val="-9513"/>
                    <a:lumOff val="-16343"/>
                  </a:schemeClr>
                </a:solidFill>
              </a:rPr>
              <a:t>精密度（precision</a:t>
            </a:r>
            <a:r>
              <a:rPr sz="2800" dirty="0">
                <a:solidFill>
                  <a:schemeClr val="accent5">
                    <a:hueOff val="-82419"/>
                    <a:satOff val="-9513"/>
                    <a:lumOff val="-16343"/>
                  </a:schemeClr>
                </a:solidFill>
              </a:rPr>
              <a:t>）：</a:t>
            </a:r>
            <a:r>
              <a:rPr sz="2800" dirty="0" err="1"/>
              <a:t>平行测量的各测量值间的相互接近程度</a:t>
            </a:r>
            <a:endParaRPr sz="2800" dirty="0"/>
          </a:p>
        </p:txBody>
      </p:sp>
      <p:sp>
        <p:nvSpPr>
          <p:cNvPr id="443" name="需同时兼顾准确度和精密度"/>
          <p:cNvSpPr txBox="1"/>
          <p:nvPr/>
        </p:nvSpPr>
        <p:spPr>
          <a:xfrm>
            <a:off x="4395960" y="7722855"/>
            <a:ext cx="3771901"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需同时兼顾准确度和精密度</a:t>
            </a:r>
          </a:p>
        </p:txBody>
      </p:sp>
      <p:sp>
        <p:nvSpPr>
          <p:cNvPr id="444" name="误差分析"/>
          <p:cNvSpPr>
            <a:spLocks noGrp="1"/>
          </p:cNvSpPr>
          <p:nvPr>
            <p:ph type="title"/>
          </p:nvPr>
        </p:nvSpPr>
        <p:spPr>
          <a:prstGeom prst="rect">
            <a:avLst/>
          </a:prstGeom>
        </p:spPr>
        <p:txBody>
          <a:bodyPr/>
          <a:lstStyle/>
          <a:p>
            <a:r>
              <a:t>误差分析</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误差产生的原因：环境原因，人为原因，检测方法，仪器原因，被测量原因～"/>
          <p:cNvSpPr txBox="1"/>
          <p:nvPr/>
        </p:nvSpPr>
        <p:spPr>
          <a:xfrm>
            <a:off x="534621" y="2162359"/>
            <a:ext cx="12204701"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2800"/>
            </a:pPr>
            <a:r>
              <a:rPr>
                <a:solidFill>
                  <a:schemeClr val="accent5">
                    <a:hueOff val="-82419"/>
                    <a:satOff val="-9513"/>
                    <a:lumOff val="-16343"/>
                  </a:schemeClr>
                </a:solidFill>
              </a:rPr>
              <a:t>误差产生的原因：</a:t>
            </a:r>
            <a:r>
              <a:t>环境原因，人为原因，检测方法，仪器原因，被测量原因～</a:t>
            </a:r>
          </a:p>
        </p:txBody>
      </p:sp>
      <p:sp>
        <p:nvSpPr>
          <p:cNvPr id="447" name="系统误差"/>
          <p:cNvSpPr txBox="1"/>
          <p:nvPr/>
        </p:nvSpPr>
        <p:spPr>
          <a:xfrm>
            <a:off x="2317750" y="3194050"/>
            <a:ext cx="1460501" cy="596901"/>
          </a:xfrm>
          <a:prstGeom prst="rect">
            <a:avLst/>
          </a:prstGeom>
          <a:ln w="25400">
            <a:solidFill>
              <a:schemeClr val="accent3">
                <a:hueOff val="-274225"/>
                <a:satOff val="26768"/>
                <a:lumOff val="11368"/>
              </a:schemeClr>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600"/>
            </a:lvl1pPr>
          </a:lstStyle>
          <a:p>
            <a:r>
              <a:t>系统误差</a:t>
            </a:r>
          </a:p>
        </p:txBody>
      </p:sp>
      <p:sp>
        <p:nvSpPr>
          <p:cNvPr id="448" name="随机误差"/>
          <p:cNvSpPr txBox="1"/>
          <p:nvPr/>
        </p:nvSpPr>
        <p:spPr>
          <a:xfrm>
            <a:off x="4317017" y="3194050"/>
            <a:ext cx="1460501" cy="596901"/>
          </a:xfrm>
          <a:prstGeom prst="rect">
            <a:avLst/>
          </a:prstGeom>
          <a:ln w="25400">
            <a:solidFill>
              <a:schemeClr val="accent3">
                <a:hueOff val="-274225"/>
                <a:satOff val="26768"/>
                <a:lumOff val="11368"/>
              </a:schemeClr>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600"/>
            </a:lvl1pPr>
          </a:lstStyle>
          <a:p>
            <a:r>
              <a:t>随机误差</a:t>
            </a:r>
          </a:p>
        </p:txBody>
      </p:sp>
      <p:sp>
        <p:nvSpPr>
          <p:cNvPr id="449" name="粗大误差"/>
          <p:cNvSpPr txBox="1"/>
          <p:nvPr/>
        </p:nvSpPr>
        <p:spPr>
          <a:xfrm>
            <a:off x="6316285" y="3194050"/>
            <a:ext cx="1460501" cy="596901"/>
          </a:xfrm>
          <a:prstGeom prst="rect">
            <a:avLst/>
          </a:prstGeom>
          <a:ln w="25400">
            <a:solidFill>
              <a:schemeClr val="accent3">
                <a:hueOff val="-274225"/>
                <a:satOff val="26768"/>
                <a:lumOff val="11368"/>
              </a:schemeClr>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600"/>
            </a:lvl1pPr>
          </a:lstStyle>
          <a:p>
            <a:r>
              <a:t>粗大误差</a:t>
            </a:r>
          </a:p>
        </p:txBody>
      </p:sp>
      <p:sp>
        <p:nvSpPr>
          <p:cNvPr id="450" name="误差分析"/>
          <p:cNvSpPr>
            <a:spLocks noGrp="1"/>
          </p:cNvSpPr>
          <p:nvPr>
            <p:ph type="title"/>
          </p:nvPr>
        </p:nvSpPr>
        <p:spPr>
          <a:prstGeom prst="rect">
            <a:avLst/>
          </a:prstGeom>
        </p:spPr>
        <p:txBody>
          <a:bodyPr/>
          <a:lstStyle/>
          <a:p>
            <a:r>
              <a:t>误差分析</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2" name="图像" descr="图像"/>
          <p:cNvPicPr>
            <a:picLocks noChangeAspect="1"/>
          </p:cNvPicPr>
          <p:nvPr/>
        </p:nvPicPr>
        <p:blipFill>
          <a:blip r:embed="rId2">
            <a:extLst/>
          </a:blip>
          <a:stretch>
            <a:fillRect/>
          </a:stretch>
        </p:blipFill>
        <p:spPr>
          <a:xfrm>
            <a:off x="5748357" y="5305715"/>
            <a:ext cx="6982322" cy="3491161"/>
          </a:xfrm>
          <a:prstGeom prst="rect">
            <a:avLst/>
          </a:prstGeom>
          <a:ln w="12700">
            <a:miter lim="400000"/>
          </a:ln>
        </p:spPr>
      </p:pic>
      <p:sp>
        <p:nvSpPr>
          <p:cNvPr id="453" name="随机误差："/>
          <p:cNvSpPr txBox="1"/>
          <p:nvPr/>
        </p:nvSpPr>
        <p:spPr>
          <a:xfrm>
            <a:off x="586823" y="1485899"/>
            <a:ext cx="1892301"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800">
                <a:solidFill>
                  <a:schemeClr val="accent5">
                    <a:hueOff val="-82419"/>
                    <a:satOff val="-9513"/>
                    <a:lumOff val="-16343"/>
                  </a:schemeClr>
                </a:solidFill>
              </a:defRPr>
            </a:lvl1pPr>
          </a:lstStyle>
          <a:p>
            <a:r>
              <a:rPr dirty="0" err="1"/>
              <a:t>随机误差</a:t>
            </a:r>
            <a:r>
              <a:rPr dirty="0"/>
              <a:t>：</a:t>
            </a:r>
          </a:p>
        </p:txBody>
      </p:sp>
      <p:sp>
        <p:nvSpPr>
          <p:cNvPr id="454" name="由概率论的中心极限定理得知：大量的、微小的及独立的随机变量之总和服从正态分布。"/>
          <p:cNvSpPr txBox="1"/>
          <p:nvPr/>
        </p:nvSpPr>
        <p:spPr>
          <a:xfrm>
            <a:off x="586823" y="2167679"/>
            <a:ext cx="12435832" cy="111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2800"/>
            </a:lvl1pPr>
          </a:lstStyle>
          <a:p>
            <a:r>
              <a:rPr dirty="0" err="1"/>
              <a:t>由概率论的中心极限定理得知：大量的、微小的及独立的随机变量之总和服从正态分布</a:t>
            </a:r>
            <a:r>
              <a:rPr dirty="0"/>
              <a:t>。</a:t>
            </a:r>
          </a:p>
        </p:txBody>
      </p:sp>
      <p:sp>
        <p:nvSpPr>
          <p:cNvPr id="455" name="对称性…"/>
          <p:cNvSpPr txBox="1"/>
          <p:nvPr/>
        </p:nvSpPr>
        <p:spPr>
          <a:xfrm>
            <a:off x="11016604" y="4547911"/>
            <a:ext cx="1113435" cy="1778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a:solidFill>
                  <a:schemeClr val="accent1">
                    <a:hueOff val="114395"/>
                    <a:lumOff val="-24975"/>
                  </a:schemeClr>
                </a:solidFill>
              </a:defRPr>
            </a:pPr>
            <a:r>
              <a:t>对称性</a:t>
            </a:r>
          </a:p>
          <a:p>
            <a:pPr>
              <a:defRPr>
                <a:solidFill>
                  <a:schemeClr val="accent1">
                    <a:hueOff val="114395"/>
                    <a:lumOff val="-24975"/>
                  </a:schemeClr>
                </a:solidFill>
              </a:defRPr>
            </a:pPr>
            <a:r>
              <a:t>抵偿性</a:t>
            </a:r>
          </a:p>
          <a:p>
            <a:pPr>
              <a:defRPr>
                <a:solidFill>
                  <a:schemeClr val="accent1">
                    <a:hueOff val="114395"/>
                    <a:lumOff val="-24975"/>
                  </a:schemeClr>
                </a:solidFill>
              </a:defRPr>
            </a:pPr>
            <a:r>
              <a:t>单峰性</a:t>
            </a:r>
          </a:p>
          <a:p>
            <a:pPr>
              <a:defRPr>
                <a:solidFill>
                  <a:schemeClr val="accent1">
                    <a:hueOff val="114395"/>
                    <a:lumOff val="-24975"/>
                  </a:schemeClr>
                </a:solidFill>
              </a:defRPr>
            </a:pPr>
            <a:r>
              <a:t>有界性</a:t>
            </a:r>
          </a:p>
        </p:txBody>
      </p:sp>
      <p:pic>
        <p:nvPicPr>
          <p:cNvPr id="456" name="图像" descr="图像"/>
          <p:cNvPicPr>
            <a:picLocks noChangeAspect="1"/>
          </p:cNvPicPr>
          <p:nvPr/>
        </p:nvPicPr>
        <p:blipFill>
          <a:blip r:embed="rId3">
            <a:extLst/>
          </a:blip>
          <a:stretch>
            <a:fillRect/>
          </a:stretch>
        </p:blipFill>
        <p:spPr>
          <a:xfrm>
            <a:off x="2651571" y="3547970"/>
            <a:ext cx="4305301" cy="1054101"/>
          </a:xfrm>
          <a:prstGeom prst="rect">
            <a:avLst/>
          </a:prstGeom>
          <a:ln w="12700">
            <a:miter lim="400000"/>
          </a:ln>
        </p:spPr>
      </p:pic>
      <p:sp>
        <p:nvSpPr>
          <p:cNvPr id="457" name="计为"/>
          <p:cNvSpPr txBox="1"/>
          <p:nvPr/>
        </p:nvSpPr>
        <p:spPr>
          <a:xfrm>
            <a:off x="7521004" y="4043562"/>
            <a:ext cx="723901"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计为</a:t>
            </a:r>
          </a:p>
        </p:txBody>
      </p:sp>
      <p:pic>
        <p:nvPicPr>
          <p:cNvPr id="458" name="图像" descr="图像"/>
          <p:cNvPicPr>
            <a:picLocks noChangeAspect="1"/>
          </p:cNvPicPr>
          <p:nvPr/>
        </p:nvPicPr>
        <p:blipFill>
          <a:blip r:embed="rId4">
            <a:extLst/>
          </a:blip>
          <a:stretch>
            <a:fillRect/>
          </a:stretch>
        </p:blipFill>
        <p:spPr>
          <a:xfrm>
            <a:off x="8362528" y="4043270"/>
            <a:ext cx="1625601" cy="520701"/>
          </a:xfrm>
          <a:prstGeom prst="rect">
            <a:avLst/>
          </a:prstGeom>
          <a:ln w="12700">
            <a:miter lim="400000"/>
          </a:ln>
        </p:spPr>
      </p:pic>
      <p:sp>
        <p:nvSpPr>
          <p:cNvPr id="459" name="实际数据分析中，常常采用去偏差并归一化的前处理方法，即设标准单位："/>
          <p:cNvSpPr txBox="1"/>
          <p:nvPr/>
        </p:nvSpPr>
        <p:spPr>
          <a:xfrm>
            <a:off x="567902" y="4876800"/>
            <a:ext cx="10172701"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实际数据分析中，常常采用去偏差并归一化的前处理方法，即设标准单位：</a:t>
            </a:r>
          </a:p>
        </p:txBody>
      </p:sp>
      <p:pic>
        <p:nvPicPr>
          <p:cNvPr id="460" name="图像" descr="图像"/>
          <p:cNvPicPr>
            <a:picLocks noChangeAspect="1"/>
          </p:cNvPicPr>
          <p:nvPr/>
        </p:nvPicPr>
        <p:blipFill>
          <a:blip r:embed="rId5">
            <a:extLst/>
          </a:blip>
          <a:stretch>
            <a:fillRect/>
          </a:stretch>
        </p:blipFill>
        <p:spPr>
          <a:xfrm>
            <a:off x="2866474" y="5758259"/>
            <a:ext cx="1930401" cy="838201"/>
          </a:xfrm>
          <a:prstGeom prst="rect">
            <a:avLst/>
          </a:prstGeom>
          <a:ln w="12700">
            <a:miter lim="400000"/>
          </a:ln>
        </p:spPr>
      </p:pic>
      <p:sp>
        <p:nvSpPr>
          <p:cNvPr id="461" name="则得到标准正态分布 N(0,1)"/>
          <p:cNvSpPr txBox="1"/>
          <p:nvPr/>
        </p:nvSpPr>
        <p:spPr>
          <a:xfrm>
            <a:off x="517516" y="6760414"/>
            <a:ext cx="3772206"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则得到标准正态分布 N(0,1)</a:t>
            </a:r>
          </a:p>
        </p:txBody>
      </p:sp>
      <p:pic>
        <p:nvPicPr>
          <p:cNvPr id="462" name="图像" descr="图像"/>
          <p:cNvPicPr>
            <a:picLocks noChangeAspect="1"/>
          </p:cNvPicPr>
          <p:nvPr/>
        </p:nvPicPr>
        <p:blipFill>
          <a:blip r:embed="rId6">
            <a:extLst/>
          </a:blip>
          <a:stretch>
            <a:fillRect/>
          </a:stretch>
        </p:blipFill>
        <p:spPr>
          <a:xfrm>
            <a:off x="2479124" y="7547814"/>
            <a:ext cx="2705101" cy="1054101"/>
          </a:xfrm>
          <a:prstGeom prst="rect">
            <a:avLst/>
          </a:prstGeom>
          <a:ln w="12700">
            <a:miter lim="400000"/>
          </a:ln>
        </p:spPr>
      </p:pic>
      <p:sp>
        <p:nvSpPr>
          <p:cNvPr id="463" name="误差分析"/>
          <p:cNvSpPr>
            <a:spLocks noGrp="1"/>
          </p:cNvSpPr>
          <p:nvPr>
            <p:ph type="title"/>
          </p:nvPr>
        </p:nvSpPr>
        <p:spPr>
          <a:prstGeom prst="rect">
            <a:avLst/>
          </a:prstGeom>
        </p:spPr>
        <p:txBody>
          <a:bodyPr/>
          <a:lstStyle/>
          <a:p>
            <a:r>
              <a:t>误差分析</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置信区间和置信概率"/>
          <p:cNvSpPr txBox="1"/>
          <p:nvPr/>
        </p:nvSpPr>
        <p:spPr>
          <a:xfrm>
            <a:off x="4845050" y="1185874"/>
            <a:ext cx="3314701"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800">
                <a:solidFill>
                  <a:schemeClr val="accent5">
                    <a:hueOff val="-82419"/>
                    <a:satOff val="-9513"/>
                    <a:lumOff val="-16343"/>
                  </a:schemeClr>
                </a:solidFill>
              </a:defRPr>
            </a:lvl1pPr>
          </a:lstStyle>
          <a:p>
            <a:r>
              <a:t>置信区间和置信概率</a:t>
            </a:r>
          </a:p>
        </p:txBody>
      </p:sp>
      <p:sp>
        <p:nvSpPr>
          <p:cNvPr id="466" name="置信区间：定义为随机变量取值的范围，常用正态分布的标准误差的倍数来表示，即"/>
          <p:cNvSpPr txBox="1"/>
          <p:nvPr/>
        </p:nvSpPr>
        <p:spPr>
          <a:xfrm>
            <a:off x="425449" y="2115120"/>
            <a:ext cx="12331701" cy="57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2600"/>
            </a:pPr>
            <a:r>
              <a:rPr>
                <a:solidFill>
                  <a:schemeClr val="accent5">
                    <a:hueOff val="-82419"/>
                    <a:satOff val="-9513"/>
                    <a:lumOff val="-16343"/>
                  </a:schemeClr>
                </a:solidFill>
              </a:rPr>
              <a:t>置信区间：</a:t>
            </a:r>
            <a:r>
              <a:t>定义为随机变量取值的范围，常用正态分布的标准误差的倍数来表示，即</a:t>
            </a:r>
          </a:p>
        </p:txBody>
      </p:sp>
      <p:pic>
        <p:nvPicPr>
          <p:cNvPr id="467" name="图像" descr="图像"/>
          <p:cNvPicPr>
            <a:picLocks noChangeAspect="1"/>
          </p:cNvPicPr>
          <p:nvPr/>
        </p:nvPicPr>
        <p:blipFill>
          <a:blip r:embed="rId2">
            <a:extLst/>
          </a:blip>
          <a:stretch>
            <a:fillRect/>
          </a:stretch>
        </p:blipFill>
        <p:spPr>
          <a:xfrm>
            <a:off x="5442545" y="3019772"/>
            <a:ext cx="774701" cy="342901"/>
          </a:xfrm>
          <a:prstGeom prst="rect">
            <a:avLst/>
          </a:prstGeom>
          <a:ln w="12700">
            <a:miter lim="400000"/>
          </a:ln>
        </p:spPr>
      </p:pic>
      <p:sp>
        <p:nvSpPr>
          <p:cNvPr id="468" name="其中，z为置信系数"/>
          <p:cNvSpPr txBox="1"/>
          <p:nvPr/>
        </p:nvSpPr>
        <p:spPr>
          <a:xfrm>
            <a:off x="7267854" y="2930872"/>
            <a:ext cx="2710892"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rgbClr val="5E5E5E"/>
                </a:solidFill>
              </a:defRPr>
            </a:lvl1pPr>
          </a:lstStyle>
          <a:p>
            <a:r>
              <a:t>其中，z为置信系数</a:t>
            </a:r>
          </a:p>
        </p:txBody>
      </p:sp>
      <p:sp>
        <p:nvSpPr>
          <p:cNvPr id="469" name="置信概率，随机变量在置信区间内取值的概率"/>
          <p:cNvSpPr txBox="1"/>
          <p:nvPr/>
        </p:nvSpPr>
        <p:spPr>
          <a:xfrm>
            <a:off x="463550" y="3869451"/>
            <a:ext cx="6718301" cy="57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2600"/>
            </a:pPr>
            <a:r>
              <a:rPr>
                <a:solidFill>
                  <a:schemeClr val="accent5">
                    <a:hueOff val="-82419"/>
                    <a:satOff val="-9513"/>
                    <a:lumOff val="-16343"/>
                  </a:schemeClr>
                </a:solidFill>
              </a:rPr>
              <a:t>置信概率，</a:t>
            </a:r>
            <a:r>
              <a:t>随机变量在置信区间内取值的概率</a:t>
            </a:r>
          </a:p>
        </p:txBody>
      </p:sp>
      <p:sp>
        <p:nvSpPr>
          <p:cNvPr id="470" name="置信水平，随机变量在置信区间外取值的概率"/>
          <p:cNvSpPr txBox="1"/>
          <p:nvPr/>
        </p:nvSpPr>
        <p:spPr>
          <a:xfrm>
            <a:off x="463550" y="4615662"/>
            <a:ext cx="6718301" cy="57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2600"/>
            </a:pPr>
            <a:r>
              <a:rPr>
                <a:solidFill>
                  <a:schemeClr val="accent5">
                    <a:hueOff val="-82419"/>
                    <a:satOff val="-9513"/>
                    <a:lumOff val="-16343"/>
                  </a:schemeClr>
                </a:solidFill>
              </a:rPr>
              <a:t>置信水平</a:t>
            </a:r>
            <a:r>
              <a:t>，随机变量在置信区间外取值的概率</a:t>
            </a:r>
          </a:p>
        </p:txBody>
      </p:sp>
      <p:pic>
        <p:nvPicPr>
          <p:cNvPr id="471" name="图像" descr="图像"/>
          <p:cNvPicPr>
            <a:picLocks noChangeAspect="1"/>
          </p:cNvPicPr>
          <p:nvPr/>
        </p:nvPicPr>
        <p:blipFill>
          <a:blip r:embed="rId3">
            <a:extLst/>
          </a:blip>
          <a:stretch>
            <a:fillRect/>
          </a:stretch>
        </p:blipFill>
        <p:spPr>
          <a:xfrm>
            <a:off x="3346450" y="5503117"/>
            <a:ext cx="774700" cy="355601"/>
          </a:xfrm>
          <a:prstGeom prst="rect">
            <a:avLst/>
          </a:prstGeom>
          <a:ln w="12700">
            <a:miter lim="400000"/>
          </a:ln>
        </p:spPr>
      </p:pic>
      <p:pic>
        <p:nvPicPr>
          <p:cNvPr id="472" name="图像" descr="图像"/>
          <p:cNvPicPr>
            <a:picLocks noChangeAspect="1"/>
          </p:cNvPicPr>
          <p:nvPr/>
        </p:nvPicPr>
        <p:blipFill>
          <a:blip r:embed="rId4">
            <a:extLst/>
          </a:blip>
          <a:stretch>
            <a:fillRect/>
          </a:stretch>
        </p:blipFill>
        <p:spPr>
          <a:xfrm>
            <a:off x="5322639" y="5361873"/>
            <a:ext cx="6982322" cy="3491161"/>
          </a:xfrm>
          <a:prstGeom prst="rect">
            <a:avLst/>
          </a:prstGeom>
          <a:ln w="12700">
            <a:miter lim="400000"/>
          </a:ln>
        </p:spPr>
      </p:pic>
      <p:sp>
        <p:nvSpPr>
          <p:cNvPr id="473" name="误差分析"/>
          <p:cNvSpPr>
            <a:spLocks noGrp="1"/>
          </p:cNvSpPr>
          <p:nvPr>
            <p:ph type="title"/>
          </p:nvPr>
        </p:nvSpPr>
        <p:spPr>
          <a:prstGeom prst="rect">
            <a:avLst/>
          </a:prstGeom>
        </p:spPr>
        <p:txBody>
          <a:bodyPr/>
          <a:lstStyle/>
          <a:p>
            <a:r>
              <a:t>误差分析</a:t>
            </a: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1044</TotalTime>
  <Words>1049</Words>
  <Application>Microsoft Office PowerPoint</Application>
  <PresentationFormat>自定义</PresentationFormat>
  <Paragraphs>249</Paragraphs>
  <Slides>39</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39</vt:i4>
      </vt:variant>
    </vt:vector>
  </HeadingPairs>
  <TitlesOfParts>
    <vt:vector size="56" baseType="lpstr">
      <vt:lpstr>Heiti SC Light</vt:lpstr>
      <vt:lpstr>Helvetica Light</vt:lpstr>
      <vt:lpstr>Helvetica Neue</vt:lpstr>
      <vt:lpstr>Helvetica Neue Light</vt:lpstr>
      <vt:lpstr>Helvetica Neue Medium</vt:lpstr>
      <vt:lpstr>Helvetica Neue Thin</vt:lpstr>
      <vt:lpstr>Kaiti SC Bold</vt:lpstr>
      <vt:lpstr>华文楷体</vt:lpstr>
      <vt:lpstr>华文中宋</vt:lpstr>
      <vt:lpstr>微软雅黑</vt:lpstr>
      <vt:lpstr>Arial</vt:lpstr>
      <vt:lpstr>Arial</vt:lpstr>
      <vt:lpstr>Cambria Math</vt:lpstr>
      <vt:lpstr>Helvetica</vt:lpstr>
      <vt:lpstr>Times New Roman</vt:lpstr>
      <vt:lpstr>Wingdings</vt:lpstr>
      <vt:lpstr>White</vt:lpstr>
      <vt:lpstr>检测技术与仪器</vt:lpstr>
      <vt:lpstr>主要内容</vt:lpstr>
      <vt:lpstr>误差分析</vt:lpstr>
      <vt:lpstr>误差分析</vt:lpstr>
      <vt:lpstr>误差分析</vt:lpstr>
      <vt:lpstr>误差分析</vt:lpstr>
      <vt:lpstr>误差分析</vt:lpstr>
      <vt:lpstr>误差分析</vt:lpstr>
      <vt:lpstr>误差分析</vt:lpstr>
      <vt:lpstr>误差分析</vt:lpstr>
      <vt:lpstr>传感器的一般数学模型</vt:lpstr>
      <vt:lpstr>一般数学模型</vt:lpstr>
      <vt:lpstr>性能与指标</vt:lpstr>
      <vt:lpstr>一般数学模型</vt:lpstr>
      <vt:lpstr>一般数学模型</vt:lpstr>
      <vt:lpstr>一般数学模型</vt:lpstr>
      <vt:lpstr>性能与指标</vt:lpstr>
      <vt:lpstr>性能与指标</vt:lpstr>
      <vt:lpstr>性能与指标</vt:lpstr>
      <vt:lpstr>性能与指标</vt:lpstr>
      <vt:lpstr>性能与指标</vt:lpstr>
      <vt:lpstr>性能与指标</vt:lpstr>
      <vt:lpstr>性能与指标</vt:lpstr>
      <vt:lpstr>性能与指标</vt:lpstr>
      <vt:lpstr>性能与指标</vt:lpstr>
      <vt:lpstr>性能与指标</vt:lpstr>
      <vt:lpstr>标定与校准</vt:lpstr>
      <vt:lpstr>标定与校准</vt:lpstr>
      <vt:lpstr>标定与校准</vt:lpstr>
      <vt:lpstr>标定与校准</vt:lpstr>
      <vt:lpstr>PowerPoint 演示文稿</vt:lpstr>
      <vt:lpstr>PowerPoint 演示文稿</vt:lpstr>
      <vt:lpstr>传感器的标定与校准</vt:lpstr>
      <vt:lpstr>传感器的标定与校准</vt:lpstr>
      <vt:lpstr>提高检测精度</vt:lpstr>
      <vt:lpstr>提高检测精度</vt:lpstr>
      <vt:lpstr>提高检测精度</vt:lpstr>
      <vt:lpstr>消除误差的方法</vt:lpstr>
      <vt:lpstr>消除误差的方法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检测技术与仪器</dc:title>
  <cp:lastModifiedBy>荣 生辉</cp:lastModifiedBy>
  <cp:revision>9</cp:revision>
  <dcterms:modified xsi:type="dcterms:W3CDTF">2019-09-30T07:15:10Z</dcterms:modified>
</cp:coreProperties>
</file>