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5" d="100"/>
          <a:sy n="75" d="100"/>
        </p:scale>
        <p:origin x="1644" y="72"/>
      </p:cViewPr>
      <p:guideLst>
        <p:guide orient="horz" pos="3072"/>
        <p:guide pos="4096"/>
      </p:guideLst>
    </p:cSldViewPr>
  </p:slideViewPr>
  <p:notesTextViewPr>
    <p:cViewPr>
      <p:scale>
        <a:sx n="1" d="1"/>
        <a:sy n="1" d="1"/>
      </p:scale>
      <p:origin x="0" y="0"/>
    </p:cViewPr>
  </p:notesTextViewPr>
  <p:notesViewPr>
    <p:cSldViewPr snapToGrid="0" showGuides="1">
      <p:cViewPr varScale="1">
        <p:scale>
          <a:sx n="85" d="100"/>
          <a:sy n="85" d="100"/>
        </p:scale>
        <p:origin x="380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xfrm>
            <a:off x="1143000" y="685800"/>
            <a:ext cx="4572000" cy="3429000"/>
          </a:xfrm>
          <a:prstGeom prst="rect">
            <a:avLst/>
          </a:prstGeom>
        </p:spPr>
        <p:txBody>
          <a:bodyPr/>
          <a:lstStyle/>
          <a:p>
            <a:endParaRPr/>
          </a:p>
        </p:txBody>
      </p:sp>
      <p:sp>
        <p:nvSpPr>
          <p:cNvPr id="407" name="Shape 4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Shape 542"/>
          <p:cNvSpPr>
            <a:spLocks noGrp="1" noRot="1" noChangeAspect="1"/>
          </p:cNvSpPr>
          <p:nvPr>
            <p:ph type="sldImg"/>
          </p:nvPr>
        </p:nvSpPr>
        <p:spPr>
          <a:prstGeom prst="rect">
            <a:avLst/>
          </a:prstGeom>
        </p:spPr>
        <p:txBody>
          <a:bodyPr/>
          <a:lstStyle/>
          <a:p>
            <a:endParaRPr/>
          </a:p>
        </p:txBody>
      </p:sp>
      <p:sp>
        <p:nvSpPr>
          <p:cNvPr id="543" name="Shape 543"/>
          <p:cNvSpPr>
            <a:spLocks noGrp="1"/>
          </p:cNvSpPr>
          <p:nvPr>
            <p:ph type="body" sz="quarter" idx="1"/>
          </p:nvPr>
        </p:nvSpPr>
        <p:spPr>
          <a:prstGeom prst="rect">
            <a:avLst/>
          </a:prstGeom>
        </p:spPr>
        <p:txBody>
          <a:bodyPr/>
          <a:lstStyle>
            <a:lvl1pPr defTabSz="914400">
              <a:defRPr sz="1200"/>
            </a:lvl1pPr>
          </a:lstStyle>
          <a:p>
            <a:r>
              <a:t>https://www.baidu.com/sf?pd=video_page&amp;sign=5637202277032423656&amp;word=内光电效应&amp;title=光电效应方程内容及理解&amp;atn=index&amp;alr=1&amp;openapi=1&amp;resource_id=5052&amp;frsrcid=4185&amp;cambrian_id=1584574977447770&amp;sp=0&amp;lid=&amp;backup_lid=&amp;ext=%7B%22src%22%3A%22https%3A%5C%2F%5C%2Fvdse.bdstatic.com%5C%2F%5C%2Fae3f65d929be9305df4186a66f10b660%3Fauthorization%3Dbce-auth-v1%252Ffb297a5cc0fb434c971b8fa103e8dd7b%252F2017-05-11T09%253A02%253A31Z%252F-1%252F%252F32b6c846fe5547ab849461751aa4a03f2a9402ec87122e4c99ac3fcf989f67ab.mp4%22%2C%22loc%22%3A%22http%3A%5C%2F%5C%2Fxzh.aivideo.baidu.com%5C%2Fshortvideo%5C%2F220c20117f4c5bf5deccc04438f12d30a.html%22%2C%22log_loc%22%3A%22http%3A%5C%2F%5C%2Fxzh.aivideo.baidu.com%5C%2Fshortvideo%5C%2F220c20117f4c5bf5deccc04438f12d30a.html%22%2C%22duration%22%3A%22180%22%2C%22poster%22%3A%22http%253A%252F%252Ft11.baidu.com%252Fit%252Fu%253D424556695%252C3255146956%2526fm%253D171%2526app%253D20%2526f%253DJPEG%253Fw%253D854%2526h%253D480%2526s%253D18A8FF170DF2E9CE1ADBB97C03008078%22%2C%22source%22%3A%22%5Cu4e50%5Cu4e50%5Cu8bfe%5Cu5802%22%2C%22s%22%3A%224fc5a291ae508fd21bb2c993d2c599d2%22%2C%22isHttps%22%3A1%2C%22isCompilation%22%3Anull%2C%22jsy%22%3A1%7D&amp;top=%7B%22sfhs%22%3A1%2C%22_hold%22%3A2%7D&amp;fr=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Shape 983"/>
          <p:cNvSpPr>
            <a:spLocks noGrp="1" noRot="1" noChangeAspect="1"/>
          </p:cNvSpPr>
          <p:nvPr>
            <p:ph type="sldImg"/>
          </p:nvPr>
        </p:nvSpPr>
        <p:spPr>
          <a:prstGeom prst="rect">
            <a:avLst/>
          </a:prstGeom>
        </p:spPr>
        <p:txBody>
          <a:bodyPr/>
          <a:lstStyle/>
          <a:p>
            <a:endParaRPr/>
          </a:p>
        </p:txBody>
      </p:sp>
      <p:sp>
        <p:nvSpPr>
          <p:cNvPr id="984" name="Shape 984"/>
          <p:cNvSpPr>
            <a:spLocks noGrp="1"/>
          </p:cNvSpPr>
          <p:nvPr>
            <p:ph type="body" sz="quarter" idx="1"/>
          </p:nvPr>
        </p:nvSpPr>
        <p:spPr>
          <a:prstGeom prst="rect">
            <a:avLst/>
          </a:prstGeom>
        </p:spPr>
        <p:txBody>
          <a:bodyPr/>
          <a:lstStyle>
            <a:lvl1pPr defTabSz="914400">
              <a:defRPr sz="2800">
                <a:latin typeface="宋体"/>
                <a:ea typeface="宋体"/>
                <a:cs typeface="宋体"/>
                <a:sym typeface="宋体"/>
              </a:defRPr>
            </a:lvl1pPr>
          </a:lstStyle>
          <a:p>
            <a:pPr>
              <a:defRPr>
                <a:latin typeface="Helvetica Neue"/>
                <a:ea typeface="Helvetica Neue"/>
                <a:cs typeface="Helvetica Neue"/>
                <a:sym typeface="Helvetica Neue"/>
              </a:defRPr>
            </a:pPr>
            <a:r>
              <a:rPr>
                <a:latin typeface="宋体"/>
                <a:ea typeface="宋体"/>
                <a:cs typeface="宋体"/>
                <a:sym typeface="宋体"/>
              </a:rPr>
              <a:t>实验证明，光敏三极管的截止频率和它的基区厚度成反比关系。如果要求截止频率高，那么基区就要薄；但基区变薄，光电灵敏度将降低，在制造时要适当兼顾两者。</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spcBef>
                <a:spcPts val="0"/>
              </a:spcBef>
              <a:buSzTx/>
              <a:buNone/>
              <a:defRPr sz="3700">
                <a:latin typeface="华文楷体"/>
                <a:ea typeface="华文楷体"/>
                <a:cs typeface="华文楷体"/>
                <a:sym typeface="华文楷体"/>
              </a:defRPr>
            </a:lvl1pPr>
            <a:lvl2pPr marL="0" indent="0">
              <a:spcBef>
                <a:spcPts val="0"/>
              </a:spcBef>
              <a:buSzTx/>
              <a:buNone/>
              <a:defRPr sz="3700">
                <a:latin typeface="华文楷体"/>
                <a:ea typeface="华文楷体"/>
                <a:cs typeface="华文楷体"/>
                <a:sym typeface="华文楷体"/>
              </a:defRPr>
            </a:lvl2pPr>
            <a:lvl3pPr marL="0" indent="0">
              <a:spcBef>
                <a:spcPts val="0"/>
              </a:spcBef>
              <a:buSzTx/>
              <a:buNone/>
              <a:defRPr sz="3700">
                <a:latin typeface="华文楷体"/>
                <a:ea typeface="华文楷体"/>
                <a:cs typeface="华文楷体"/>
                <a:sym typeface="华文楷体"/>
              </a:defRPr>
            </a:lvl3pPr>
            <a:lvl4pPr marL="0" indent="0">
              <a:spcBef>
                <a:spcPts val="0"/>
              </a:spcBef>
              <a:buSzTx/>
              <a:buNone/>
              <a:defRPr sz="3700">
                <a:latin typeface="华文楷体"/>
                <a:ea typeface="华文楷体"/>
                <a:cs typeface="华文楷体"/>
                <a:sym typeface="华文楷体"/>
              </a:defRPr>
            </a:lvl4pPr>
            <a:lvl5pPr marL="0" indent="0">
              <a:spcBef>
                <a:spcPts val="0"/>
              </a:spcBef>
              <a:buSzTx/>
              <a:buNone/>
              <a:defRPr sz="3700">
                <a:latin typeface="华文楷体"/>
                <a:ea typeface="华文楷体"/>
                <a:cs typeface="华文楷体"/>
                <a:sym typeface="华文楷体"/>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38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38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3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392" name="图像"/>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39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40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spcBef>
                <a:spcPts val="0"/>
              </a:spcBef>
              <a:buSzTx/>
              <a:buNone/>
              <a:defRPr sz="3700">
                <a:latin typeface="华文楷体"/>
                <a:ea typeface="华文楷体"/>
                <a:cs typeface="华文楷体"/>
                <a:sym typeface="华文楷体"/>
              </a:defRPr>
            </a:lvl1pPr>
            <a:lvl2pPr marL="0" indent="0">
              <a:spcBef>
                <a:spcPts val="0"/>
              </a:spcBef>
              <a:buSzTx/>
              <a:buNone/>
              <a:defRPr sz="3700">
                <a:latin typeface="华文楷体"/>
                <a:ea typeface="华文楷体"/>
                <a:cs typeface="华文楷体"/>
                <a:sym typeface="华文楷体"/>
              </a:defRPr>
            </a:lvl2pPr>
            <a:lvl3pPr marL="0" indent="0">
              <a:spcBef>
                <a:spcPts val="0"/>
              </a:spcBef>
              <a:buSzTx/>
              <a:buNone/>
              <a:defRPr sz="3700">
                <a:latin typeface="华文楷体"/>
                <a:ea typeface="华文楷体"/>
                <a:cs typeface="华文楷体"/>
                <a:sym typeface="华文楷体"/>
              </a:defRPr>
            </a:lvl3pPr>
            <a:lvl4pPr marL="0" indent="0">
              <a:spcBef>
                <a:spcPts val="0"/>
              </a:spcBef>
              <a:buSzTx/>
              <a:buNone/>
              <a:defRPr sz="3700">
                <a:latin typeface="华文楷体"/>
                <a:ea typeface="华文楷体"/>
                <a:cs typeface="华文楷体"/>
                <a:sym typeface="华文楷体"/>
              </a:defRPr>
            </a:lvl4pPr>
            <a:lvl5pPr marL="0" indent="0">
              <a:spcBef>
                <a:spcPts val="0"/>
              </a:spcBef>
              <a:buSzTx/>
              <a:buNone/>
              <a:defRPr sz="3700">
                <a:latin typeface="华文楷体"/>
                <a:ea typeface="华文楷体"/>
                <a:cs typeface="华文楷体"/>
                <a:sym typeface="华文楷体"/>
              </a:defRPr>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spcBef>
                <a:spcPts val="0"/>
              </a:spcBef>
              <a:buSzTx/>
              <a:buNone/>
              <a:defRPr sz="3700">
                <a:latin typeface="华文楷体"/>
                <a:ea typeface="华文楷体"/>
                <a:cs typeface="华文楷体"/>
                <a:sym typeface="华文楷体"/>
              </a:defRPr>
            </a:lvl1pPr>
            <a:lvl2pPr marL="0" indent="0">
              <a:spcBef>
                <a:spcPts val="0"/>
              </a:spcBef>
              <a:buSzTx/>
              <a:buNone/>
              <a:defRPr sz="3700">
                <a:latin typeface="华文楷体"/>
                <a:ea typeface="华文楷体"/>
                <a:cs typeface="华文楷体"/>
                <a:sym typeface="华文楷体"/>
              </a:defRPr>
            </a:lvl2pPr>
            <a:lvl3pPr marL="0" indent="0">
              <a:spcBef>
                <a:spcPts val="0"/>
              </a:spcBef>
              <a:buSzTx/>
              <a:buNone/>
              <a:defRPr sz="3700">
                <a:latin typeface="华文楷体"/>
                <a:ea typeface="华文楷体"/>
                <a:cs typeface="华文楷体"/>
                <a:sym typeface="华文楷体"/>
              </a:defRPr>
            </a:lvl3pPr>
            <a:lvl4pPr marL="0" indent="0">
              <a:spcBef>
                <a:spcPts val="0"/>
              </a:spcBef>
              <a:buSzTx/>
              <a:buNone/>
              <a:defRPr sz="3700">
                <a:latin typeface="华文楷体"/>
                <a:ea typeface="华文楷体"/>
                <a:cs typeface="华文楷体"/>
                <a:sym typeface="华文楷体"/>
              </a:defRPr>
            </a:lvl4pPr>
            <a:lvl5pPr marL="0" indent="0">
              <a:spcBef>
                <a:spcPts val="0"/>
              </a:spcBef>
              <a:buSzTx/>
              <a:buNone/>
              <a:defRPr sz="3700">
                <a:latin typeface="华文楷体"/>
                <a:ea typeface="华文楷体"/>
                <a:cs typeface="华文楷体"/>
                <a:sym typeface="华文楷体"/>
              </a:defRPr>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正文级别 1…"/>
          <p:cNvSpPr txBox="1">
            <a:spLocks noGrp="1"/>
          </p:cNvSpPr>
          <p:nvPr>
            <p:ph type="body" idx="1"/>
          </p:nvPr>
        </p:nvSpPr>
        <p:spPr>
          <a:xfrm>
            <a:off x="634959" y="1680957"/>
            <a:ext cx="11099800" cy="62865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pic>
        <p:nvPicPr>
          <p:cNvPr id="57" name="线条" descr="线条"/>
          <p:cNvPicPr>
            <a:picLocks/>
          </p:cNvPicPr>
          <p:nvPr/>
        </p:nvPicPr>
        <p:blipFill>
          <a:blip r:embed="rId2">
            <a:extLst/>
          </a:blip>
          <a:stretch>
            <a:fillRect/>
          </a:stretch>
        </p:blipFill>
        <p:spPr>
          <a:xfrm>
            <a:off x="-127357" y="909191"/>
            <a:ext cx="11350585" cy="76201"/>
          </a:xfrm>
          <a:prstGeom prst="rect">
            <a:avLst/>
          </a:prstGeom>
        </p:spPr>
      </p:pic>
      <p:pic>
        <p:nvPicPr>
          <p:cNvPr id="59" name="线条" descr="线条"/>
          <p:cNvPicPr>
            <a:picLocks/>
          </p:cNvPicPr>
          <p:nvPr/>
        </p:nvPicPr>
        <p:blipFill>
          <a:blip r:embed="rId3">
            <a:extLst/>
          </a:blip>
          <a:stretch>
            <a:fillRect/>
          </a:stretch>
        </p:blipFill>
        <p:spPr>
          <a:xfrm rot="16200000">
            <a:off x="-4444615" y="5106304"/>
            <a:ext cx="9396832" cy="76201"/>
          </a:xfrm>
          <a:prstGeom prst="rect">
            <a:avLst/>
          </a:prstGeom>
        </p:spPr>
      </p:pic>
      <p:sp>
        <p:nvSpPr>
          <p:cNvPr id="61" name="中国海洋大学  电子工程系     wangnan@ouc.edu.cn"/>
          <p:cNvSpPr txBox="1"/>
          <p:nvPr/>
        </p:nvSpPr>
        <p:spPr>
          <a:xfrm>
            <a:off x="409724" y="9420443"/>
            <a:ext cx="4565352" cy="3488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600">
                <a:solidFill>
                  <a:srgbClr val="929292"/>
                </a:solidFill>
              </a:defRPr>
            </a:lvl1pPr>
          </a:lstStyle>
          <a:p>
            <a:r>
              <a:rPr dirty="0" err="1"/>
              <a:t>中国海洋大学</a:t>
            </a:r>
            <a:r>
              <a:rPr dirty="0"/>
              <a:t>  </a:t>
            </a:r>
            <a:r>
              <a:rPr dirty="0" err="1"/>
              <a:t>电子工程系</a:t>
            </a:r>
            <a:r>
              <a:rPr dirty="0"/>
              <a:t>     </a:t>
            </a:r>
            <a:r>
              <a:rPr lang="en-US" altLang="zh-CN" dirty="0" err="1" smtClean="0"/>
              <a:t>rsh</a:t>
            </a:r>
            <a:r>
              <a:rPr dirty="0" err="1" smtClean="0"/>
              <a:t>@ouc.edu.cn</a:t>
            </a:r>
            <a:endParaRPr dirty="0"/>
          </a:p>
        </p:txBody>
      </p:sp>
      <p:pic>
        <p:nvPicPr>
          <p:cNvPr id="62" name="线条" descr="线条"/>
          <p:cNvPicPr>
            <a:picLocks/>
          </p:cNvPicPr>
          <p:nvPr/>
        </p:nvPicPr>
        <p:blipFill>
          <a:blip r:embed="rId4">
            <a:extLst/>
          </a:blip>
          <a:stretch>
            <a:fillRect/>
          </a:stretch>
        </p:blipFill>
        <p:spPr>
          <a:xfrm>
            <a:off x="-136437" y="-62013"/>
            <a:ext cx="5924616" cy="1016001"/>
          </a:xfrm>
          <a:prstGeom prst="rect">
            <a:avLst/>
          </a:prstGeom>
        </p:spPr>
      </p:pic>
      <p:sp>
        <p:nvSpPr>
          <p:cNvPr id="64" name="标题文本"/>
          <p:cNvSpPr txBox="1">
            <a:spLocks noGrp="1"/>
          </p:cNvSpPr>
          <p:nvPr>
            <p:ph type="title"/>
          </p:nvPr>
        </p:nvSpPr>
        <p:spPr>
          <a:xfrm rot="21575834">
            <a:off x="413526" y="-102622"/>
            <a:ext cx="4443999" cy="1097220"/>
          </a:xfrm>
          <a:prstGeom prst="rect">
            <a:avLst/>
          </a:prstGeom>
        </p:spPr>
        <p:txBody>
          <a:bodyPr/>
          <a:lstStyle>
            <a:lvl1pPr>
              <a:defRPr sz="4500">
                <a:latin typeface="华文楷体"/>
                <a:ea typeface="华文楷体"/>
                <a:cs typeface="华文楷体"/>
                <a:sym typeface="华文楷体"/>
              </a:defRPr>
            </a:lvl1pPr>
          </a:lstStyle>
          <a:p>
            <a:r>
              <a:rPr dirty="0" err="1"/>
              <a:t>标题文本</a:t>
            </a:r>
            <a:endParaRPr dirty="0"/>
          </a:p>
        </p:txBody>
      </p:sp>
      <p:sp>
        <p:nvSpPr>
          <p:cNvPr id="3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355" name="图像"/>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356" name="标题文本"/>
          <p:cNvSpPr txBox="1">
            <a:spLocks noGrp="1"/>
          </p:cNvSpPr>
          <p:nvPr>
            <p:ph type="title"/>
          </p:nvPr>
        </p:nvSpPr>
        <p:spPr>
          <a:prstGeom prst="rect">
            <a:avLst/>
          </a:prstGeom>
        </p:spPr>
        <p:txBody>
          <a:bodyPr/>
          <a:lstStyle/>
          <a:p>
            <a:r>
              <a:t>标题文本</a:t>
            </a:r>
          </a:p>
        </p:txBody>
      </p:sp>
      <p:sp>
        <p:nvSpPr>
          <p:cNvPr id="35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35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36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6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373" name="图像"/>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374" name="图像"/>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375" name="图像"/>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3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t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6%97%A5%E5%85%89%E7%81%AF" TargetMode="External"/><Relationship Id="rId2" Type="http://schemas.openxmlformats.org/officeDocument/2006/relationships/hyperlink" Target="https://baike.baidu.com/item/%E5%85%89%E9%80%9A%E9%87%8F/1422628" TargetMode="External"/><Relationship Id="rId1" Type="http://schemas.openxmlformats.org/officeDocument/2006/relationships/slideLayout" Target="../slideLayouts/slideLayout6.xml"/><Relationship Id="rId6" Type="http://schemas.openxmlformats.org/officeDocument/2006/relationships/hyperlink" Target="https://baike.baidu.com/item/%E7%85%A7%E5%BA%A6" TargetMode="External"/><Relationship Id="rId5" Type="http://schemas.openxmlformats.org/officeDocument/2006/relationships/hyperlink" Target="https://baike.baidu.com/item/LED%E7%81%AF" TargetMode="External"/><Relationship Id="rId4" Type="http://schemas.openxmlformats.org/officeDocument/2006/relationships/hyperlink" Target="https://baike.baidu.com/item/%E8%8A%82%E8%83%BD%E7%81%A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jpeg"/><Relationship Id="rId12" Type="http://schemas.openxmlformats.org/officeDocument/2006/relationships/image" Target="../media/image49.png"/><Relationship Id="rId2" Type="http://schemas.openxmlformats.org/officeDocument/2006/relationships/image" Target="../media/image39.jpe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4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jpe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6.xml"/><Relationship Id="rId4" Type="http://schemas.openxmlformats.org/officeDocument/2006/relationships/image" Target="../media/image68.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t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检测技术与仪器"/>
          <p:cNvSpPr txBox="1">
            <a:spLocks noGrp="1"/>
          </p:cNvSpPr>
          <p:nvPr>
            <p:ph type="title"/>
          </p:nvPr>
        </p:nvSpPr>
        <p:spPr>
          <a:prstGeom prst="rect">
            <a:avLst/>
          </a:prstGeom>
        </p:spPr>
        <p:txBody>
          <a:bodyPr/>
          <a:lstStyle>
            <a:lvl1pPr defTabSz="543305">
              <a:defRPr sz="7440"/>
            </a:lvl1pPr>
          </a:lstStyle>
          <a:p>
            <a:r>
              <a:t>检测技术与仪器</a:t>
            </a:r>
          </a:p>
        </p:txBody>
      </p:sp>
      <p:sp>
        <p:nvSpPr>
          <p:cNvPr id="410" name="光电式传感器"/>
          <p:cNvSpPr txBox="1">
            <a:spLocks noGrp="1"/>
          </p:cNvSpPr>
          <p:nvPr>
            <p:ph type="body" sz="quarter" idx="1"/>
          </p:nvPr>
        </p:nvSpPr>
        <p:spPr>
          <a:xfrm>
            <a:off x="1270000" y="8159750"/>
            <a:ext cx="10464800" cy="1130300"/>
          </a:xfrm>
          <a:prstGeom prst="rect">
            <a:avLst/>
          </a:prstGeom>
        </p:spPr>
        <p:txBody>
          <a:bodyPr/>
          <a:lstStyle>
            <a:lvl1pPr algn="ctr"/>
          </a:lstStyle>
          <a:p>
            <a:r>
              <a:t>光电式传感器</a:t>
            </a:r>
          </a:p>
        </p:txBody>
      </p:sp>
      <p:pic>
        <p:nvPicPr>
          <p:cNvPr id="411" name="timg-4.jpeg" descr="timg-4.jpeg"/>
          <p:cNvPicPr>
            <a:picLocks noChangeAspect="1"/>
          </p:cNvPicPr>
          <p:nvPr/>
        </p:nvPicPr>
        <p:blipFill>
          <a:blip r:embed="rId2">
            <a:extLst/>
          </a:blip>
          <a:srcRect r="906" b="4598"/>
          <a:stretch>
            <a:fillRect/>
          </a:stretch>
        </p:blipFill>
        <p:spPr>
          <a:xfrm>
            <a:off x="1328386" y="408582"/>
            <a:ext cx="10615488" cy="644708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激光器"/>
          <p:cNvSpPr txBox="1">
            <a:spLocks noGrp="1"/>
          </p:cNvSpPr>
          <p:nvPr>
            <p:ph type="title"/>
          </p:nvPr>
        </p:nvSpPr>
        <p:spPr>
          <a:prstGeom prst="rect">
            <a:avLst/>
          </a:prstGeom>
        </p:spPr>
        <p:txBody>
          <a:bodyPr/>
          <a:lstStyle/>
          <a:p>
            <a:r>
              <a:t>激光器</a:t>
            </a:r>
          </a:p>
        </p:txBody>
      </p:sp>
      <p:sp>
        <p:nvSpPr>
          <p:cNvPr id="494" name="定义：能够产生光受激辐射放大现象的器件…"/>
          <p:cNvSpPr txBox="1"/>
          <p:nvPr/>
        </p:nvSpPr>
        <p:spPr>
          <a:xfrm>
            <a:off x="1050995" y="1877342"/>
            <a:ext cx="12237157" cy="203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lgn="l">
              <a:lnSpc>
                <a:spcPct val="140000"/>
              </a:lnSpc>
              <a:defRPr sz="2800" b="0">
                <a:latin typeface="宋体"/>
                <a:ea typeface="宋体"/>
                <a:cs typeface="宋体"/>
                <a:sym typeface="宋体"/>
              </a:defRPr>
            </a:pPr>
            <a:r>
              <a:t>定义：能够产生光受激辐射放大现象的器件</a:t>
            </a:r>
          </a:p>
          <a:p>
            <a:pPr algn="l">
              <a:lnSpc>
                <a:spcPct val="140000"/>
              </a:lnSpc>
              <a:defRPr sz="2800" b="0">
                <a:latin typeface="宋体"/>
                <a:ea typeface="宋体"/>
                <a:cs typeface="宋体"/>
                <a:sym typeface="宋体"/>
              </a:defRPr>
            </a:pPr>
            <a:r>
              <a:t>特点：单色性好、方向性好、亮度高</a:t>
            </a:r>
          </a:p>
          <a:p>
            <a:pPr algn="l">
              <a:lnSpc>
                <a:spcPct val="140000"/>
              </a:lnSpc>
              <a:defRPr sz="2800" b="0">
                <a:latin typeface="宋体"/>
                <a:ea typeface="宋体"/>
                <a:cs typeface="宋体"/>
                <a:sym typeface="宋体"/>
              </a:defRPr>
            </a:pPr>
            <a:r>
              <a:t>分类：固体激光器、气体激光器、半导体激光器、液体激光器</a:t>
            </a:r>
          </a:p>
        </p:txBody>
      </p:sp>
      <p:pic>
        <p:nvPicPr>
          <p:cNvPr id="495" name="图像" descr="图像"/>
          <p:cNvPicPr>
            <a:picLocks noChangeAspect="1"/>
          </p:cNvPicPr>
          <p:nvPr/>
        </p:nvPicPr>
        <p:blipFill>
          <a:blip r:embed="rId2">
            <a:extLst/>
          </a:blip>
          <a:stretch>
            <a:fillRect/>
          </a:stretch>
        </p:blipFill>
        <p:spPr>
          <a:xfrm>
            <a:off x="4682767" y="4333001"/>
            <a:ext cx="6350001" cy="26670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固体激光器"/>
          <p:cNvSpPr txBox="1"/>
          <p:nvPr/>
        </p:nvSpPr>
        <p:spPr>
          <a:xfrm>
            <a:off x="1134465" y="1691640"/>
            <a:ext cx="2463801"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b="0">
                <a:latin typeface="华文楷体"/>
                <a:ea typeface="华文楷体"/>
                <a:cs typeface="华文楷体"/>
                <a:sym typeface="华文楷体"/>
              </a:defRPr>
            </a:lvl1pPr>
          </a:lstStyle>
          <a:p>
            <a:r>
              <a:t>固体激光器</a:t>
            </a:r>
          </a:p>
        </p:txBody>
      </p:sp>
      <p:sp>
        <p:nvSpPr>
          <p:cNvPr id="498" name="固体激光器的典型实例就是红宝石激光器，它是人类发明的第一种激光器，诞生于1960年。…"/>
          <p:cNvSpPr txBox="1"/>
          <p:nvPr/>
        </p:nvSpPr>
        <p:spPr>
          <a:xfrm>
            <a:off x="807719" y="2922840"/>
            <a:ext cx="11981023" cy="306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00050" indent="-400050" algn="l">
              <a:spcBef>
                <a:spcPts val="2100"/>
              </a:spcBef>
              <a:buClr>
                <a:schemeClr val="accent4">
                  <a:hueOff val="-1081314"/>
                  <a:satOff val="4338"/>
                  <a:lumOff val="-8931"/>
                </a:schemeClr>
              </a:buClr>
              <a:buSzPct val="75000"/>
              <a:buChar char="✴"/>
              <a:defRPr sz="2800" b="0">
                <a:latin typeface="Heiti SC Light"/>
                <a:ea typeface="Heiti SC Light"/>
                <a:cs typeface="Heiti SC Light"/>
                <a:sym typeface="Heiti SC Light"/>
              </a:defRPr>
            </a:pPr>
            <a:r>
              <a:t>固体激光器的典型实例就是</a:t>
            </a:r>
            <a:r>
              <a:rPr>
                <a:solidFill>
                  <a:srgbClr val="FF3300"/>
                </a:solidFill>
              </a:rPr>
              <a:t>红宝石激光器</a:t>
            </a:r>
            <a:r>
              <a:t>，它是人类发明的第一种激光器，诞生于1960年。</a:t>
            </a:r>
            <a:endParaRPr sz="3400" b="1">
              <a:latin typeface="微软雅黑"/>
              <a:ea typeface="微软雅黑"/>
              <a:cs typeface="微软雅黑"/>
              <a:sym typeface="微软雅黑"/>
            </a:endParaRPr>
          </a:p>
          <a:p>
            <a:pPr marL="400050" indent="-400050" algn="l">
              <a:spcBef>
                <a:spcPts val="2100"/>
              </a:spcBef>
              <a:buClr>
                <a:schemeClr val="accent4">
                  <a:hueOff val="-1081314"/>
                  <a:satOff val="4338"/>
                  <a:lumOff val="-8931"/>
                </a:schemeClr>
              </a:buClr>
              <a:buSzPct val="75000"/>
              <a:buChar char="✴"/>
              <a:defRPr sz="2800" b="0">
                <a:latin typeface="Heiti SC Light"/>
                <a:ea typeface="Heiti SC Light"/>
                <a:cs typeface="Heiti SC Light"/>
                <a:sym typeface="Heiti SC Light"/>
              </a:defRPr>
            </a:pPr>
            <a:r>
              <a:t>固体激光器通常工作在脉冲状态下，功率大，在光谱吸收测量方面有一些应用。</a:t>
            </a:r>
            <a:endParaRPr sz="3400" b="1">
              <a:latin typeface="微软雅黑"/>
              <a:ea typeface="微软雅黑"/>
              <a:cs typeface="微软雅黑"/>
              <a:sym typeface="微软雅黑"/>
            </a:endParaRPr>
          </a:p>
          <a:p>
            <a:pPr marL="400050" indent="-400050" algn="l">
              <a:spcBef>
                <a:spcPts val="2100"/>
              </a:spcBef>
              <a:buClr>
                <a:schemeClr val="accent4">
                  <a:hueOff val="-1081314"/>
                  <a:satOff val="4338"/>
                  <a:lumOff val="-8931"/>
                </a:schemeClr>
              </a:buClr>
              <a:buSzPct val="75000"/>
              <a:buChar char="✴"/>
              <a:defRPr sz="2800" b="0">
                <a:latin typeface="Heiti SC Light"/>
                <a:ea typeface="Heiti SC Light"/>
                <a:cs typeface="Heiti SC Light"/>
                <a:sym typeface="Heiti SC Light"/>
              </a:defRPr>
            </a:pPr>
            <a:r>
              <a:t>利用阿波罗登月留下的反射镜，</a:t>
            </a:r>
            <a:r>
              <a:rPr>
                <a:solidFill>
                  <a:srgbClr val="321AE6"/>
                </a:solidFill>
              </a:rPr>
              <a:t>红宝石激光器还曾成功地用于地球到月球的距离测量</a:t>
            </a:r>
            <a:r>
              <a:t>。</a:t>
            </a:r>
            <a:r>
              <a:rPr sz="3800">
                <a:latin typeface="微软雅黑"/>
                <a:ea typeface="微软雅黑"/>
                <a:cs typeface="微软雅黑"/>
                <a:sym typeface="微软雅黑"/>
              </a:rPr>
              <a:t> </a:t>
            </a:r>
          </a:p>
        </p:txBody>
      </p:sp>
      <p:sp>
        <p:nvSpPr>
          <p:cNvPr id="499" name="激光器"/>
          <p:cNvSpPr txBox="1">
            <a:spLocks noGrp="1"/>
          </p:cNvSpPr>
          <p:nvPr>
            <p:ph type="title"/>
          </p:nvPr>
        </p:nvSpPr>
        <p:spPr>
          <a:prstGeom prst="rect">
            <a:avLst/>
          </a:prstGeom>
        </p:spPr>
        <p:txBody>
          <a:bodyPr/>
          <a:lstStyle/>
          <a:p>
            <a:r>
              <a:t>激光器</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气体激光器"/>
          <p:cNvSpPr txBox="1"/>
          <p:nvPr/>
        </p:nvSpPr>
        <p:spPr>
          <a:xfrm>
            <a:off x="1250256" y="1833879"/>
            <a:ext cx="2463801"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b="0">
                <a:latin typeface="华文楷体"/>
                <a:ea typeface="华文楷体"/>
                <a:cs typeface="华文楷体"/>
                <a:sym typeface="华文楷体"/>
              </a:defRPr>
            </a:lvl1pPr>
          </a:lstStyle>
          <a:p>
            <a:r>
              <a:t>气体激光器</a:t>
            </a:r>
          </a:p>
        </p:txBody>
      </p:sp>
      <p:sp>
        <p:nvSpPr>
          <p:cNvPr id="502" name="特点：…"/>
          <p:cNvSpPr txBox="1"/>
          <p:nvPr/>
        </p:nvSpPr>
        <p:spPr>
          <a:xfrm>
            <a:off x="721161" y="2826804"/>
            <a:ext cx="11562478" cy="3837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2300"/>
              </a:spcBef>
              <a:defRPr sz="2800" b="0">
                <a:latin typeface="Heiti SC Light"/>
                <a:ea typeface="Heiti SC Light"/>
                <a:cs typeface="Heiti SC Light"/>
                <a:sym typeface="Heiti SC Light"/>
              </a:defRPr>
            </a:pPr>
            <a:r>
              <a:t>特点：</a:t>
            </a:r>
            <a:endParaRPr sz="3400" b="1">
              <a:solidFill>
                <a:srgbClr val="321AE6"/>
              </a:solidFill>
              <a:latin typeface="微软雅黑"/>
              <a:ea typeface="微软雅黑"/>
              <a:cs typeface="微软雅黑"/>
              <a:sym typeface="微软雅黑"/>
            </a:endParaRPr>
          </a:p>
          <a:p>
            <a:pPr marL="777875" lvl="1" indent="-333375" algn="l">
              <a:spcBef>
                <a:spcPts val="2300"/>
              </a:spcBef>
              <a:buClr>
                <a:srgbClr val="000000"/>
              </a:buClr>
              <a:buSzPct val="145000"/>
              <a:buChar char="➢"/>
              <a:defRPr sz="2800" b="0">
                <a:latin typeface="Heiti SC Light"/>
                <a:ea typeface="Heiti SC Light"/>
                <a:cs typeface="Heiti SC Light"/>
                <a:sym typeface="Heiti SC Light"/>
              </a:defRPr>
            </a:pPr>
            <a:r>
              <a:t>工作物质是气体。</a:t>
            </a:r>
            <a:endParaRPr sz="3400" b="1">
              <a:latin typeface="微软雅黑"/>
              <a:ea typeface="微软雅黑"/>
              <a:cs typeface="微软雅黑"/>
              <a:sym typeface="微软雅黑"/>
            </a:endParaRPr>
          </a:p>
          <a:p>
            <a:pPr marL="777875" lvl="1" indent="-333375" algn="l">
              <a:spcBef>
                <a:spcPts val="2300"/>
              </a:spcBef>
              <a:buClr>
                <a:srgbClr val="000000"/>
              </a:buClr>
              <a:buSzPct val="145000"/>
              <a:buChar char="➢"/>
              <a:defRPr sz="2800" b="0">
                <a:latin typeface="Heiti SC Light"/>
                <a:ea typeface="Heiti SC Light"/>
                <a:cs typeface="Heiti SC Light"/>
                <a:sym typeface="Heiti SC Light"/>
              </a:defRPr>
            </a:pPr>
            <a:r>
              <a:t>气体激光器的</a:t>
            </a:r>
            <a:r>
              <a:rPr>
                <a:solidFill>
                  <a:srgbClr val="FF3300"/>
                </a:solidFill>
              </a:rPr>
              <a:t>体积一般都比较大</a:t>
            </a:r>
            <a:r>
              <a:t>。</a:t>
            </a:r>
            <a:endParaRPr sz="3400" b="1">
              <a:latin typeface="微软雅黑"/>
              <a:ea typeface="微软雅黑"/>
              <a:cs typeface="微软雅黑"/>
              <a:sym typeface="微软雅黑"/>
            </a:endParaRPr>
          </a:p>
          <a:p>
            <a:pPr marL="777875" lvl="1" indent="-333375" algn="l">
              <a:spcBef>
                <a:spcPts val="2300"/>
              </a:spcBef>
              <a:buClr>
                <a:srgbClr val="000000"/>
              </a:buClr>
              <a:buSzPct val="145000"/>
              <a:buChar char="➢"/>
              <a:defRPr sz="2800" b="0">
                <a:latin typeface="Heiti SC Light"/>
                <a:ea typeface="Heiti SC Light"/>
                <a:cs typeface="Heiti SC Light"/>
                <a:sym typeface="Heiti SC Light"/>
              </a:defRPr>
            </a:pPr>
            <a:r>
              <a:t>气体介质均匀，激光稳定性好，另外气体可在腔内循环，有利于散热，这是固体激光器所不具备的。</a:t>
            </a:r>
            <a:endParaRPr sz="3400" b="1">
              <a:latin typeface="微软雅黑"/>
              <a:ea typeface="微软雅黑"/>
              <a:cs typeface="微软雅黑"/>
              <a:sym typeface="微软雅黑"/>
            </a:endParaRPr>
          </a:p>
          <a:p>
            <a:pPr algn="l">
              <a:spcBef>
                <a:spcPts val="2300"/>
              </a:spcBef>
              <a:defRPr sz="2800" b="0">
                <a:latin typeface="Heiti SC Light"/>
                <a:ea typeface="Heiti SC Light"/>
                <a:cs typeface="Heiti SC Light"/>
                <a:sym typeface="Heiti SC Light"/>
              </a:defRPr>
            </a:pPr>
            <a:r>
              <a:t>种类：氦氖激光器、氩离子激光器、氪离子激光器，以及二氧化碳激光器、准分子激光器。它们的波长覆盖了从</a:t>
            </a:r>
            <a:r>
              <a:rPr>
                <a:solidFill>
                  <a:srgbClr val="FF3300"/>
                </a:solidFill>
              </a:rPr>
              <a:t>紫外到远红外的频谱区域</a:t>
            </a:r>
            <a:r>
              <a:t>。</a:t>
            </a:r>
          </a:p>
        </p:txBody>
      </p:sp>
      <p:sp>
        <p:nvSpPr>
          <p:cNvPr id="503" name="激光器"/>
          <p:cNvSpPr txBox="1">
            <a:spLocks noGrp="1"/>
          </p:cNvSpPr>
          <p:nvPr>
            <p:ph type="title"/>
          </p:nvPr>
        </p:nvSpPr>
        <p:spPr>
          <a:prstGeom prst="rect">
            <a:avLst/>
          </a:prstGeom>
        </p:spPr>
        <p:txBody>
          <a:bodyPr/>
          <a:lstStyle/>
          <a:p>
            <a:r>
              <a:t>激光器</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半导体激光器除了具有一般激光器的特点外，还具有体积小、能量高的特点。…"/>
          <p:cNvSpPr txBox="1"/>
          <p:nvPr/>
        </p:nvSpPr>
        <p:spPr>
          <a:xfrm>
            <a:off x="1082039" y="3028594"/>
            <a:ext cx="11599745" cy="36964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00050" indent="-400050" algn="l">
              <a:lnSpc>
                <a:spcPct val="110000"/>
              </a:lnSpc>
              <a:spcBef>
                <a:spcPts val="1600"/>
              </a:spcBef>
              <a:buClr>
                <a:schemeClr val="accent4">
                  <a:hueOff val="-461056"/>
                  <a:satOff val="4338"/>
                  <a:lumOff val="-10225"/>
                </a:schemeClr>
              </a:buClr>
              <a:buSzPct val="75000"/>
              <a:buChar char="★"/>
              <a:defRPr sz="2800" b="0">
                <a:latin typeface="Heiti SC Light"/>
                <a:ea typeface="Heiti SC Light"/>
                <a:cs typeface="Heiti SC Light"/>
                <a:sym typeface="Heiti SC Light"/>
              </a:defRPr>
            </a:pPr>
            <a:r>
              <a:t>半导体激光器除了具有一般激光器的特点外，还具有</a:t>
            </a:r>
            <a:r>
              <a:rPr>
                <a:solidFill>
                  <a:srgbClr val="321AE6"/>
                </a:solidFill>
              </a:rPr>
              <a:t>体积小、能量高</a:t>
            </a:r>
            <a:r>
              <a:t>的特点。</a:t>
            </a:r>
            <a:endParaRPr sz="3400" b="1">
              <a:latin typeface="微软雅黑"/>
              <a:ea typeface="微软雅黑"/>
              <a:cs typeface="微软雅黑"/>
              <a:sym typeface="微软雅黑"/>
            </a:endParaRPr>
          </a:p>
          <a:p>
            <a:pPr marL="400050" indent="-400050" algn="l">
              <a:lnSpc>
                <a:spcPct val="110000"/>
              </a:lnSpc>
              <a:spcBef>
                <a:spcPts val="1600"/>
              </a:spcBef>
              <a:buClr>
                <a:schemeClr val="accent4">
                  <a:hueOff val="-461056"/>
                  <a:satOff val="4338"/>
                  <a:lumOff val="-10225"/>
                </a:schemeClr>
              </a:buClr>
              <a:buSzPct val="75000"/>
              <a:buChar char="★"/>
              <a:defRPr sz="2800" b="0">
                <a:latin typeface="Heiti SC Light"/>
                <a:ea typeface="Heiti SC Light"/>
                <a:cs typeface="Heiti SC Light"/>
                <a:sym typeface="Heiti SC Light"/>
              </a:defRPr>
            </a:pPr>
            <a:r>
              <a:t>它对供电电源的要求极其简单，使用低压电源，可用电池供电，在很多科技领域得到了广泛应用。</a:t>
            </a:r>
            <a:endParaRPr sz="3400" b="1">
              <a:latin typeface="微软雅黑"/>
              <a:ea typeface="微软雅黑"/>
              <a:cs typeface="微软雅黑"/>
              <a:sym typeface="微软雅黑"/>
            </a:endParaRPr>
          </a:p>
          <a:p>
            <a:pPr marL="400050" indent="-400050" algn="l">
              <a:lnSpc>
                <a:spcPct val="110000"/>
              </a:lnSpc>
              <a:spcBef>
                <a:spcPts val="1600"/>
              </a:spcBef>
              <a:buClr>
                <a:schemeClr val="accent4">
                  <a:hueOff val="-461056"/>
                  <a:satOff val="4338"/>
                  <a:lumOff val="-10225"/>
                </a:schemeClr>
              </a:buClr>
              <a:buSzPct val="75000"/>
              <a:buChar char="★"/>
              <a:defRPr sz="2800" b="0">
                <a:latin typeface="Heiti SC Light"/>
                <a:ea typeface="Heiti SC Light"/>
                <a:cs typeface="Heiti SC Light"/>
                <a:sym typeface="Heiti SC Light"/>
              </a:defRPr>
            </a:pPr>
            <a:r>
              <a:t>与前几种相比出现较晚，其成熟产品是</a:t>
            </a:r>
            <a:r>
              <a:rPr>
                <a:solidFill>
                  <a:srgbClr val="C00000"/>
                </a:solidFill>
              </a:rPr>
              <a:t>砷化镓激光器</a:t>
            </a:r>
            <a:r>
              <a:t>。</a:t>
            </a:r>
            <a:endParaRPr sz="3400" b="1">
              <a:latin typeface="微软雅黑"/>
              <a:ea typeface="微软雅黑"/>
              <a:cs typeface="微软雅黑"/>
              <a:sym typeface="微软雅黑"/>
            </a:endParaRPr>
          </a:p>
          <a:p>
            <a:pPr marL="400050" indent="-400050" algn="l">
              <a:lnSpc>
                <a:spcPct val="110000"/>
              </a:lnSpc>
              <a:spcBef>
                <a:spcPts val="1600"/>
              </a:spcBef>
              <a:buClr>
                <a:schemeClr val="accent4">
                  <a:hueOff val="-461056"/>
                  <a:satOff val="4338"/>
                  <a:lumOff val="-10225"/>
                </a:schemeClr>
              </a:buClr>
              <a:buSzPct val="75000"/>
              <a:buChar char="★"/>
              <a:defRPr sz="2800" b="0">
                <a:latin typeface="Heiti SC Light"/>
                <a:ea typeface="Heiti SC Light"/>
                <a:cs typeface="Heiti SC Light"/>
                <a:sym typeface="Heiti SC Light"/>
              </a:defRPr>
            </a:pPr>
            <a:r>
              <a:t>其缺点是输出功率较小。</a:t>
            </a:r>
            <a:endParaRPr sz="3400" b="1">
              <a:latin typeface="微软雅黑"/>
              <a:ea typeface="微软雅黑"/>
              <a:cs typeface="微软雅黑"/>
              <a:sym typeface="微软雅黑"/>
            </a:endParaRPr>
          </a:p>
          <a:p>
            <a:pPr marL="400050" indent="-400050" algn="l">
              <a:lnSpc>
                <a:spcPct val="110000"/>
              </a:lnSpc>
              <a:spcBef>
                <a:spcPts val="1600"/>
              </a:spcBef>
              <a:buClr>
                <a:schemeClr val="accent4">
                  <a:hueOff val="-461056"/>
                  <a:satOff val="4338"/>
                  <a:lumOff val="-10225"/>
                </a:schemeClr>
              </a:buClr>
              <a:buSzPct val="75000"/>
              <a:buChar char="★"/>
              <a:defRPr sz="2800" b="0">
                <a:latin typeface="Heiti SC Light"/>
                <a:ea typeface="Heiti SC Light"/>
                <a:cs typeface="Heiti SC Light"/>
                <a:sym typeface="Heiti SC Light"/>
              </a:defRPr>
            </a:pPr>
            <a:r>
              <a:t>目前半导体激光器可选择的波长主要局限在红光和红外区域。</a:t>
            </a:r>
          </a:p>
        </p:txBody>
      </p:sp>
      <p:sp>
        <p:nvSpPr>
          <p:cNvPr id="506" name="半导体激光器"/>
          <p:cNvSpPr txBox="1"/>
          <p:nvPr/>
        </p:nvSpPr>
        <p:spPr>
          <a:xfrm>
            <a:off x="1283969" y="1864360"/>
            <a:ext cx="2933701"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b="0">
                <a:latin typeface="华文楷体"/>
                <a:ea typeface="华文楷体"/>
                <a:cs typeface="华文楷体"/>
                <a:sym typeface="华文楷体"/>
              </a:defRPr>
            </a:lvl1pPr>
          </a:lstStyle>
          <a:p>
            <a:r>
              <a:t>半导体激光器</a:t>
            </a:r>
          </a:p>
        </p:txBody>
      </p:sp>
      <p:sp>
        <p:nvSpPr>
          <p:cNvPr id="507" name="激光器"/>
          <p:cNvSpPr txBox="1">
            <a:spLocks noGrp="1"/>
          </p:cNvSpPr>
          <p:nvPr>
            <p:ph type="title"/>
          </p:nvPr>
        </p:nvSpPr>
        <p:spPr>
          <a:prstGeom prst="rect">
            <a:avLst/>
          </a:prstGeom>
        </p:spPr>
        <p:txBody>
          <a:bodyPr/>
          <a:lstStyle/>
          <a:p>
            <a:r>
              <a:t>激光器</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激光器"/>
          <p:cNvSpPr txBox="1">
            <a:spLocks noGrp="1"/>
          </p:cNvSpPr>
          <p:nvPr>
            <p:ph type="title"/>
          </p:nvPr>
        </p:nvSpPr>
        <p:spPr>
          <a:prstGeom prst="rect">
            <a:avLst/>
          </a:prstGeom>
        </p:spPr>
        <p:txBody>
          <a:bodyPr/>
          <a:lstStyle/>
          <a:p>
            <a:r>
              <a:t>激光器</a:t>
            </a:r>
          </a:p>
        </p:txBody>
      </p:sp>
      <p:sp>
        <p:nvSpPr>
          <p:cNvPr id="510" name="工作物质是液体。…"/>
          <p:cNvSpPr txBox="1"/>
          <p:nvPr/>
        </p:nvSpPr>
        <p:spPr>
          <a:xfrm>
            <a:off x="960684" y="2985918"/>
            <a:ext cx="11266312" cy="2624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00050" indent="-400050" algn="l">
              <a:lnSpc>
                <a:spcPct val="120000"/>
              </a:lnSpc>
              <a:spcBef>
                <a:spcPts val="1600"/>
              </a:spcBef>
              <a:buClr>
                <a:schemeClr val="accent4">
                  <a:hueOff val="-461056"/>
                  <a:satOff val="4338"/>
                  <a:lumOff val="-10225"/>
                </a:schemeClr>
              </a:buClr>
              <a:buSzPct val="75000"/>
              <a:buChar char="★"/>
              <a:defRPr sz="2800" b="0">
                <a:latin typeface="Heiti SC Light"/>
                <a:ea typeface="Heiti SC Light"/>
                <a:cs typeface="Heiti SC Light"/>
                <a:sym typeface="Heiti SC Light"/>
              </a:defRPr>
            </a:pPr>
            <a:r>
              <a:t>工作物质是液体。</a:t>
            </a:r>
          </a:p>
          <a:p>
            <a:pPr marL="400050" indent="-400050" algn="l">
              <a:lnSpc>
                <a:spcPct val="120000"/>
              </a:lnSpc>
              <a:spcBef>
                <a:spcPts val="1600"/>
              </a:spcBef>
              <a:buClr>
                <a:schemeClr val="accent4">
                  <a:hueOff val="-461056"/>
                  <a:satOff val="4338"/>
                  <a:lumOff val="-10225"/>
                </a:schemeClr>
              </a:buClr>
              <a:buSzPct val="75000"/>
              <a:buChar char="★"/>
              <a:defRPr sz="2800" b="0">
                <a:latin typeface="Heiti SC Light"/>
                <a:ea typeface="Heiti SC Light"/>
                <a:cs typeface="Heiti SC Light"/>
                <a:sym typeface="Heiti SC Light"/>
              </a:defRPr>
            </a:pPr>
            <a:r>
              <a:t>种类：螯合物激光器、无机液体激光器和有机染料激光器，其中较为重要的是有机染料激光器。</a:t>
            </a:r>
          </a:p>
          <a:p>
            <a:pPr marL="400050" indent="-400050" algn="l">
              <a:lnSpc>
                <a:spcPct val="120000"/>
              </a:lnSpc>
              <a:spcBef>
                <a:spcPts val="1600"/>
              </a:spcBef>
              <a:buClr>
                <a:schemeClr val="accent4">
                  <a:hueOff val="-461056"/>
                  <a:satOff val="4338"/>
                  <a:lumOff val="-10225"/>
                </a:schemeClr>
              </a:buClr>
              <a:buSzPct val="75000"/>
              <a:buChar char="★"/>
              <a:defRPr sz="2800" b="0">
                <a:latin typeface="Heiti SC Light"/>
                <a:ea typeface="Heiti SC Light"/>
                <a:cs typeface="Heiti SC Light"/>
                <a:sym typeface="Heiti SC Light"/>
              </a:defRPr>
            </a:pPr>
            <a:r>
              <a:t>它的最大特点是发出的激光波长可在一段范围内调节，而且效率也不会降低，因而它能起着其他激光器不能起的作用。       </a:t>
            </a:r>
          </a:p>
        </p:txBody>
      </p:sp>
      <p:sp>
        <p:nvSpPr>
          <p:cNvPr id="511" name="液体激光器"/>
          <p:cNvSpPr txBox="1"/>
          <p:nvPr/>
        </p:nvSpPr>
        <p:spPr>
          <a:xfrm>
            <a:off x="1127759" y="1736328"/>
            <a:ext cx="2463801"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700" b="0">
                <a:latin typeface="华文楷体"/>
                <a:ea typeface="华文楷体"/>
                <a:cs typeface="华文楷体"/>
                <a:sym typeface="华文楷体"/>
              </a:defRPr>
            </a:lvl1pPr>
          </a:lstStyle>
          <a:p>
            <a:r>
              <a:t>液体激光器</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 name="爱因斯坦1" descr="爱因斯坦1"/>
          <p:cNvPicPr>
            <a:picLocks noChangeAspect="1"/>
          </p:cNvPicPr>
          <p:nvPr/>
        </p:nvPicPr>
        <p:blipFill>
          <a:blip r:embed="rId2">
            <a:extLst/>
          </a:blip>
          <a:stretch>
            <a:fillRect/>
          </a:stretch>
        </p:blipFill>
        <p:spPr>
          <a:xfrm>
            <a:off x="7876258" y="1818311"/>
            <a:ext cx="4060647" cy="5854419"/>
          </a:xfrm>
          <a:prstGeom prst="rect">
            <a:avLst/>
          </a:prstGeom>
          <a:ln w="12700">
            <a:miter lim="400000"/>
          </a:ln>
        </p:spPr>
      </p:pic>
      <p:sp>
        <p:nvSpPr>
          <p:cNvPr id="514" name="1887年由德国科学家赫兹发现了光电现象。1905年德国物理学家爱因斯坦用光量子学说解释了光电发射效应，并提出光的波粒二象性，为此而获得1921年诺贝尔物理学奖。"/>
          <p:cNvSpPr txBox="1"/>
          <p:nvPr/>
        </p:nvSpPr>
        <p:spPr>
          <a:xfrm>
            <a:off x="599859" y="3189274"/>
            <a:ext cx="6968440" cy="1993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140000"/>
              </a:lnSpc>
              <a:defRPr sz="2800" b="0">
                <a:latin typeface="Heiti SC Light"/>
                <a:ea typeface="Heiti SC Light"/>
                <a:cs typeface="Heiti SC Light"/>
                <a:sym typeface="Heiti SC Light"/>
              </a:defRPr>
            </a:lvl1pPr>
          </a:lstStyle>
          <a:p>
            <a:r>
              <a:t>1887年由德国科学家赫兹发现了光电现象。1905年德国物理学家爱因斯坦用光量子学说解释了光电发射效应，并提出光的波粒二象性，为此而获得1921年诺贝尔物理学奖。</a:t>
            </a:r>
          </a:p>
        </p:txBody>
      </p:sp>
      <p:sp>
        <p:nvSpPr>
          <p:cNvPr id="515" name="光电效应"/>
          <p:cNvSpPr txBox="1">
            <a:spLocks noGrp="1"/>
          </p:cNvSpPr>
          <p:nvPr>
            <p:ph type="title"/>
          </p:nvPr>
        </p:nvSpPr>
        <p:spPr>
          <a:prstGeom prst="rect">
            <a:avLst/>
          </a:prstGeom>
        </p:spPr>
        <p:txBody>
          <a:bodyPr/>
          <a:lstStyle/>
          <a:p>
            <a:r>
              <a:t>光电效应</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513"/>
                                        </p:tgtEl>
                                        <p:attrNameLst>
                                          <p:attrName>style.visibility</p:attrName>
                                        </p:attrNameLst>
                                      </p:cBhvr>
                                      <p:to>
                                        <p:strVal val="visible"/>
                                      </p:to>
                                    </p:set>
                                    <p:animEffect transition="in" filter="dissolve">
                                      <p:cBhvr>
                                        <p:cTn id="7" dur="500"/>
                                        <p:tgtEl>
                                          <p:spTgt spid="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3" name="成组">
            <a:hlinkClick r:id="" action="ppaction://hlinkshowjump?jump=previousslide"/>
          </p:cNvPr>
          <p:cNvGrpSpPr/>
          <p:nvPr/>
        </p:nvGrpSpPr>
        <p:grpSpPr>
          <a:xfrm>
            <a:off x="8648206" y="-965412"/>
            <a:ext cx="113313" cy="113313"/>
            <a:chOff x="0" y="0"/>
            <a:chExt cx="113312" cy="113312"/>
          </a:xfrm>
        </p:grpSpPr>
        <p:sp>
          <p:nvSpPr>
            <p:cNvPr id="517" name="正方形"/>
            <p:cNvSpPr/>
            <p:nvPr/>
          </p:nvSpPr>
          <p:spPr>
            <a:xfrm>
              <a:off x="5856" y="5856"/>
              <a:ext cx="101601" cy="101601"/>
            </a:xfrm>
            <a:prstGeom prst="rect">
              <a:avLst/>
            </a:prstGeom>
            <a:solidFill>
              <a:srgbClr val="00E4A8"/>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518" name="形状"/>
            <p:cNvSpPr/>
            <p:nvPr/>
          </p:nvSpPr>
          <p:spPr>
            <a:xfrm>
              <a:off x="5856" y="0"/>
              <a:ext cx="101601" cy="180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0" y="21600"/>
                  </a:lnTo>
                  <a:lnTo>
                    <a:pt x="20250" y="21600"/>
                  </a:lnTo>
                  <a:lnTo>
                    <a:pt x="21600" y="0"/>
                  </a:lnTo>
                  <a:close/>
                </a:path>
              </a:pathLst>
            </a:custGeom>
            <a:solidFill>
              <a:srgbClr val="33E9B9"/>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519" name="形状"/>
            <p:cNvSpPr/>
            <p:nvPr/>
          </p:nvSpPr>
          <p:spPr>
            <a:xfrm>
              <a:off x="0" y="5856"/>
              <a:ext cx="18063" cy="101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50"/>
                  </a:lnTo>
                  <a:lnTo>
                    <a:pt x="21600" y="20250"/>
                  </a:lnTo>
                  <a:lnTo>
                    <a:pt x="0" y="21600"/>
                  </a:lnTo>
                  <a:close/>
                </a:path>
              </a:pathLst>
            </a:custGeom>
            <a:solidFill>
              <a:srgbClr val="66EFCB"/>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520" name="形状"/>
            <p:cNvSpPr/>
            <p:nvPr/>
          </p:nvSpPr>
          <p:spPr>
            <a:xfrm>
              <a:off x="95250" y="5856"/>
              <a:ext cx="18063" cy="1016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50"/>
                  </a:lnTo>
                  <a:lnTo>
                    <a:pt x="0" y="20250"/>
                  </a:lnTo>
                  <a:lnTo>
                    <a:pt x="21600" y="21600"/>
                  </a:lnTo>
                  <a:close/>
                </a:path>
              </a:pathLst>
            </a:custGeom>
            <a:solidFill>
              <a:srgbClr val="008965"/>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521" name="形状"/>
            <p:cNvSpPr/>
            <p:nvPr/>
          </p:nvSpPr>
          <p:spPr>
            <a:xfrm>
              <a:off x="5856" y="95250"/>
              <a:ext cx="101601" cy="180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250" y="0"/>
                  </a:lnTo>
                  <a:lnTo>
                    <a:pt x="1350" y="0"/>
                  </a:lnTo>
                  <a:lnTo>
                    <a:pt x="0" y="21600"/>
                  </a:lnTo>
                  <a:close/>
                </a:path>
              </a:pathLst>
            </a:custGeom>
            <a:solidFill>
              <a:srgbClr val="00B686"/>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522" name="三角形"/>
            <p:cNvSpPr/>
            <p:nvPr/>
          </p:nvSpPr>
          <p:spPr>
            <a:xfrm>
              <a:off x="24906" y="24906"/>
              <a:ext cx="63501" cy="63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800"/>
                  </a:lnTo>
                  <a:lnTo>
                    <a:pt x="21600" y="21600"/>
                  </a:lnTo>
                  <a:close/>
                </a:path>
              </a:pathLst>
            </a:custGeom>
            <a:solidFill>
              <a:srgbClr val="008965"/>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grpSp>
      <p:sp>
        <p:nvSpPr>
          <p:cNvPr id="524" name="由光的粒子说可知，光是由具有一定能量、动量和能量的粒子所组成，这种粒子称为光子。每个光子都具有一定的能量，其大小与它的频率成正比，即"/>
          <p:cNvSpPr txBox="1"/>
          <p:nvPr/>
        </p:nvSpPr>
        <p:spPr>
          <a:xfrm>
            <a:off x="624839" y="2893645"/>
            <a:ext cx="11755122" cy="1481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140000"/>
              </a:lnSpc>
              <a:defRPr sz="2800" b="0">
                <a:latin typeface="Heiti SC Light"/>
                <a:ea typeface="Heiti SC Light"/>
                <a:cs typeface="Heiti SC Light"/>
                <a:sym typeface="Heiti SC Light"/>
              </a:defRPr>
            </a:lvl1pPr>
          </a:lstStyle>
          <a:p>
            <a:r>
              <a:t>        由光的粒子说可知，光是由具有一定能量、动量和能量的粒子所组成，这种粒子称为光子。每个光子都具有一定的能量，其大小与它的频率成正比，即</a:t>
            </a:r>
          </a:p>
        </p:txBody>
      </p:sp>
      <p:sp>
        <p:nvSpPr>
          <p:cNvPr id="525" name="光具有波粒二重性，既具有波动的本性，又具有粒子的特性。"/>
          <p:cNvSpPr txBox="1"/>
          <p:nvPr/>
        </p:nvSpPr>
        <p:spPr>
          <a:xfrm>
            <a:off x="1400810" y="2195958"/>
            <a:ext cx="9715501" cy="4592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140000"/>
              </a:lnSpc>
              <a:defRPr sz="2800" b="0">
                <a:latin typeface="Heiti SC Medium"/>
                <a:ea typeface="Heiti SC Medium"/>
                <a:cs typeface="Heiti SC Medium"/>
                <a:sym typeface="Heiti SC Medium"/>
              </a:defRPr>
            </a:lvl1pPr>
          </a:lstStyle>
          <a:p>
            <a:r>
              <a:t>光具有波粒二重性，既具有波动的本性，又具有粒子的特性。</a:t>
            </a:r>
          </a:p>
        </p:txBody>
      </p:sp>
      <p:sp>
        <p:nvSpPr>
          <p:cNvPr id="526" name="E=hf=hc/λ"/>
          <p:cNvSpPr txBox="1"/>
          <p:nvPr/>
        </p:nvSpPr>
        <p:spPr>
          <a:xfrm>
            <a:off x="4998534" y="4602059"/>
            <a:ext cx="2133973" cy="6155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marL="487680" indent="-487680" algn="l">
              <a:lnSpc>
                <a:spcPct val="120000"/>
              </a:lnSpc>
              <a:defRPr sz="3600" i="1">
                <a:solidFill>
                  <a:srgbClr val="FF0000"/>
                </a:solidFill>
                <a:latin typeface="Times New Roman"/>
                <a:ea typeface="Times New Roman"/>
                <a:cs typeface="Times New Roman"/>
                <a:sym typeface="Times New Roman"/>
              </a:defRPr>
            </a:lvl1pPr>
          </a:lstStyle>
          <a:p>
            <a:pPr>
              <a:defRPr i="0"/>
            </a:pPr>
            <a:r>
              <a:rPr i="1"/>
              <a:t>E=hf=hc/λ</a:t>
            </a:r>
          </a:p>
        </p:txBody>
      </p:sp>
      <p:sp>
        <p:nvSpPr>
          <p:cNvPr id="527" name="式中，h为普朗克常数，h=6.626×10-34（J.S）； f为光子的频率（S-1）；…"/>
          <p:cNvSpPr txBox="1"/>
          <p:nvPr/>
        </p:nvSpPr>
        <p:spPr>
          <a:xfrm>
            <a:off x="1178401" y="5444113"/>
            <a:ext cx="11350585" cy="1036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87680" indent="-487680" algn="l">
              <a:lnSpc>
                <a:spcPct val="120000"/>
              </a:lnSpc>
              <a:defRPr b="0">
                <a:solidFill>
                  <a:srgbClr val="5E5E5E"/>
                </a:solidFill>
                <a:latin typeface="Times New Roman"/>
                <a:ea typeface="Times New Roman"/>
                <a:cs typeface="Times New Roman"/>
                <a:sym typeface="Times New Roman"/>
              </a:defRPr>
            </a:pPr>
            <a:r>
              <a:t>式中，h为普朗克常数，h=6.626×10-34（J.S）； f为光子的频率（S</a:t>
            </a:r>
            <a:r>
              <a:rPr baseline="29833"/>
              <a:t>-1</a:t>
            </a:r>
            <a:r>
              <a:t>）；</a:t>
            </a:r>
          </a:p>
          <a:p>
            <a:pPr marL="487680" indent="-487680" algn="l">
              <a:lnSpc>
                <a:spcPct val="120000"/>
              </a:lnSpc>
              <a:defRPr b="0">
                <a:solidFill>
                  <a:srgbClr val="5E5E5E"/>
                </a:solidFill>
                <a:latin typeface="Times New Roman"/>
                <a:ea typeface="Times New Roman"/>
                <a:cs typeface="Times New Roman"/>
                <a:sym typeface="Times New Roman"/>
              </a:defRPr>
            </a:pPr>
            <a:r>
              <a:t>  C为光速，C=3×10</a:t>
            </a:r>
            <a:r>
              <a:rPr baseline="29833"/>
              <a:t>8</a:t>
            </a:r>
            <a:r>
              <a:t>（m/S）；λ为光的波长（m）。</a:t>
            </a:r>
          </a:p>
        </p:txBody>
      </p:sp>
      <p:sp>
        <p:nvSpPr>
          <p:cNvPr id="528" name="光电效应"/>
          <p:cNvSpPr txBox="1">
            <a:spLocks noGrp="1"/>
          </p:cNvSpPr>
          <p:nvPr>
            <p:ph type="title"/>
          </p:nvPr>
        </p:nvSpPr>
        <p:spPr>
          <a:prstGeom prst="rect">
            <a:avLst/>
          </a:prstGeom>
        </p:spPr>
        <p:txBody>
          <a:bodyPr/>
          <a:lstStyle/>
          <a:p>
            <a:r>
              <a:t>光电效应</a:t>
            </a:r>
          </a:p>
        </p:txBody>
      </p:sp>
    </p:spTree>
  </p:cSld>
  <p:clrMapOvr>
    <a:masterClrMapping/>
  </p:clrMapOvr>
  <mc:AlternateContent xmlns:mc="http://schemas.openxmlformats.org/markup-compatibility/2006" xmlns:p14="http://schemas.microsoft.com/office/powerpoint/2010/main">
    <mc:Choice Requires="p14">
      <p:transition>
        <p:push dir="r"/>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光电效应"/>
          <p:cNvSpPr txBox="1">
            <a:spLocks noGrp="1"/>
          </p:cNvSpPr>
          <p:nvPr>
            <p:ph type="title"/>
          </p:nvPr>
        </p:nvSpPr>
        <p:spPr>
          <a:prstGeom prst="rect">
            <a:avLst/>
          </a:prstGeom>
        </p:spPr>
        <p:txBody>
          <a:bodyPr/>
          <a:lstStyle/>
          <a:p>
            <a:r>
              <a:t>光电效应</a:t>
            </a:r>
          </a:p>
        </p:txBody>
      </p:sp>
      <p:sp>
        <p:nvSpPr>
          <p:cNvPr id="531" name="是指物体吸收了光能后转换为该物体中某些电子的能量，从而产生的电效应。光电传感器的工作原理基于光电效应。光电效应分为外光电效应和内光电效应两大类。"/>
          <p:cNvSpPr txBox="1"/>
          <p:nvPr/>
        </p:nvSpPr>
        <p:spPr>
          <a:xfrm>
            <a:off x="944304" y="2093670"/>
            <a:ext cx="11603872" cy="14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40000"/>
              </a:lnSpc>
              <a:defRPr sz="2800" b="0">
                <a:latin typeface="Heiti SC Light"/>
                <a:ea typeface="Heiti SC Light"/>
                <a:cs typeface="Heiti SC Light"/>
                <a:sym typeface="Heiti SC Light"/>
              </a:defRPr>
            </a:pPr>
            <a:r>
              <a:t>是指物体吸收了光能后转换为该物体中某些电子的能量，从而产生的电效应。光电传感器的工作原理基于光电效应。光电效应分为</a:t>
            </a:r>
            <a:r>
              <a:rPr>
                <a:solidFill>
                  <a:srgbClr val="0000CC"/>
                </a:solidFill>
              </a:rPr>
              <a:t>外光电效应</a:t>
            </a:r>
            <a:r>
              <a:t>和</a:t>
            </a:r>
            <a:r>
              <a:rPr>
                <a:solidFill>
                  <a:srgbClr val="0000CC"/>
                </a:solidFill>
              </a:rPr>
              <a:t>内光电效应</a:t>
            </a:r>
            <a:r>
              <a:t>两大类。</a:t>
            </a:r>
          </a:p>
        </p:txBody>
      </p:sp>
      <p:sp>
        <p:nvSpPr>
          <p:cNvPr id="532" name="外光电效应"/>
          <p:cNvSpPr txBox="1"/>
          <p:nvPr/>
        </p:nvSpPr>
        <p:spPr>
          <a:xfrm>
            <a:off x="648921" y="3812249"/>
            <a:ext cx="201930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130000"/>
              </a:lnSpc>
              <a:tabLst>
                <a:tab pos="698500" algn="l"/>
              </a:tabLst>
              <a:defRPr sz="3000">
                <a:solidFill>
                  <a:srgbClr val="993300"/>
                </a:solidFill>
                <a:latin typeface="黑体"/>
                <a:ea typeface="黑体"/>
                <a:cs typeface="黑体"/>
                <a:sym typeface="黑体"/>
              </a:defRPr>
            </a:lvl1pPr>
          </a:lstStyle>
          <a:p>
            <a:pPr>
              <a:defRPr>
                <a:latin typeface="Helvetica Neue"/>
                <a:ea typeface="Helvetica Neue"/>
                <a:cs typeface="Helvetica Neue"/>
                <a:sym typeface="Helvetica Neue"/>
              </a:defRPr>
            </a:pPr>
            <a:r>
              <a:rPr>
                <a:latin typeface="黑体"/>
                <a:ea typeface="黑体"/>
                <a:cs typeface="黑体"/>
                <a:sym typeface="黑体"/>
              </a:rPr>
              <a:t>外光电效应</a:t>
            </a:r>
          </a:p>
        </p:txBody>
      </p:sp>
      <p:sp>
        <p:nvSpPr>
          <p:cNvPr id="533" name="在光线的作用下，物体内的电子逸出物体表面向外发射的现象称为外光电效应。向外发射的电子叫做光电子。基于外光电效应的光电器件有光电管、光电倍增管等。"/>
          <p:cNvSpPr txBox="1"/>
          <p:nvPr/>
        </p:nvSpPr>
        <p:spPr>
          <a:xfrm>
            <a:off x="812799" y="4683889"/>
            <a:ext cx="12054362" cy="1481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40000"/>
              </a:lnSpc>
              <a:defRPr sz="2800" b="0">
                <a:latin typeface="Heiti SC Light"/>
                <a:ea typeface="Heiti SC Light"/>
                <a:cs typeface="Heiti SC Light"/>
                <a:sym typeface="Heiti SC Light"/>
              </a:defRPr>
            </a:pPr>
            <a:r>
              <a:t>    在光线的作用下，物体内的电子逸出物体表面向外发射的现象称为外光电效应。向外发射的电子叫做光电子。基于外光电效应的光电器件有</a:t>
            </a:r>
            <a:r>
              <a:rPr>
                <a:solidFill>
                  <a:schemeClr val="accent5">
                    <a:lumOff val="-29866"/>
                  </a:schemeClr>
                </a:solidFill>
              </a:rPr>
              <a:t>光电管、光电倍增管</a:t>
            </a:r>
            <a:r>
              <a:t>等。</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根据爱因斯坦假设，一个电子只能接受一个光子的能量，所以要使一个电子从物体表面逸出，必须使光子的能量大于该物体的表面逸出功，超过部分的能量表现为逸出电子的动能。外光电效应多发生于金属和金属氧化物，从光开始照射至金属释放电子所需时间不超过10-9s。…"/>
          <p:cNvSpPr txBox="1"/>
          <p:nvPr/>
        </p:nvSpPr>
        <p:spPr>
          <a:xfrm>
            <a:off x="732648" y="1684961"/>
            <a:ext cx="11903852" cy="3118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lnSpc>
                <a:spcPct val="140000"/>
              </a:lnSpc>
              <a:defRPr sz="2800" b="0">
                <a:latin typeface="Heiti SC Light"/>
                <a:ea typeface="Heiti SC Light"/>
                <a:cs typeface="Heiti SC Light"/>
                <a:sym typeface="Heiti SC Light"/>
              </a:defRPr>
            </a:pPr>
            <a:r>
              <a:rPr dirty="0"/>
              <a:t>    根据爱因斯坦假设，一个电子只能接受一个光子的能量，所以要使一个电子从物体表面逸出，</a:t>
            </a:r>
            <a:r>
              <a:rPr dirty="0" smtClean="0"/>
              <a:t>必须使光子的能量大于该物体的表面逸出功</a:t>
            </a:r>
            <a:r>
              <a:rPr lang="en-US" altLang="zh-CN" dirty="0" smtClean="0"/>
              <a:t>A</a:t>
            </a:r>
            <a:r>
              <a:rPr lang="en-US" altLang="zh-CN" baseline="-25000" dirty="0" smtClean="0"/>
              <a:t>0</a:t>
            </a:r>
            <a:r>
              <a:rPr dirty="0" smtClean="0"/>
              <a:t>，</a:t>
            </a:r>
            <a:r>
              <a:rPr dirty="0"/>
              <a:t>超过部分的能量表现为逸出电子的动能。外光电效应多发生于金属和金属氧化物，从光开始照射至金属释放电子所需时间不超过10</a:t>
            </a:r>
            <a:r>
              <a:rPr baseline="31999" dirty="0"/>
              <a:t>-9</a:t>
            </a:r>
            <a:r>
              <a:rPr dirty="0"/>
              <a:t>s。</a:t>
            </a:r>
          </a:p>
          <a:p>
            <a:pPr algn="l">
              <a:lnSpc>
                <a:spcPct val="140000"/>
              </a:lnSpc>
              <a:defRPr sz="2800" b="0">
                <a:latin typeface="Heiti SC Light"/>
                <a:ea typeface="Heiti SC Light"/>
                <a:cs typeface="Heiti SC Light"/>
                <a:sym typeface="Heiti SC Light"/>
              </a:defRPr>
            </a:pPr>
            <a:r>
              <a:rPr lang="en-US" dirty="0" smtClean="0"/>
              <a:t>    </a:t>
            </a:r>
            <a:r>
              <a:rPr dirty="0" err="1" smtClean="0"/>
              <a:t>根据能量守恒定理</a:t>
            </a:r>
            <a:r>
              <a:rPr dirty="0" smtClean="0"/>
              <a:t> </a:t>
            </a:r>
            <a:endParaRPr dirty="0"/>
          </a:p>
        </p:txBody>
      </p:sp>
      <p:grpSp>
        <p:nvGrpSpPr>
          <p:cNvPr id="538" name="成组"/>
          <p:cNvGrpSpPr/>
          <p:nvPr/>
        </p:nvGrpSpPr>
        <p:grpSpPr>
          <a:xfrm>
            <a:off x="3672275" y="4714047"/>
            <a:ext cx="4938909" cy="1329424"/>
            <a:chOff x="0" y="0"/>
            <a:chExt cx="4938908" cy="1329423"/>
          </a:xfrm>
        </p:grpSpPr>
        <p:sp>
          <p:nvSpPr>
            <p:cNvPr id="536" name="矩形"/>
            <p:cNvSpPr/>
            <p:nvPr/>
          </p:nvSpPr>
          <p:spPr>
            <a:xfrm>
              <a:off x="0" y="0"/>
              <a:ext cx="4938909" cy="1329424"/>
            </a:xfrm>
            <a:prstGeom prst="rect">
              <a:avLst/>
            </a:prstGeom>
            <a:solidFill>
              <a:srgbClr val="CC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537" name="image.pdf" descr="image.pdf"/>
            <p:cNvPicPr>
              <a:picLocks noChangeAspect="1"/>
            </p:cNvPicPr>
            <p:nvPr/>
          </p:nvPicPr>
          <p:blipFill>
            <a:blip r:embed="rId3">
              <a:extLst/>
            </a:blip>
            <a:stretch>
              <a:fillRect/>
            </a:stretch>
          </p:blipFill>
          <p:spPr>
            <a:xfrm>
              <a:off x="0" y="0"/>
              <a:ext cx="4938909" cy="1329424"/>
            </a:xfrm>
            <a:prstGeom prst="rect">
              <a:avLst/>
            </a:prstGeom>
            <a:ln w="76200" cap="flat">
              <a:solidFill>
                <a:srgbClr val="FF0000"/>
              </a:solidFill>
              <a:prstDash val="solid"/>
              <a:round/>
            </a:ln>
            <a:effectLst/>
          </p:spPr>
        </p:pic>
      </p:grpSp>
      <p:sp>
        <p:nvSpPr>
          <p:cNvPr id="539" name="该方程称为爱因斯坦光电效应方程。由上式可知："/>
          <p:cNvSpPr txBox="1"/>
          <p:nvPr/>
        </p:nvSpPr>
        <p:spPr>
          <a:xfrm>
            <a:off x="736035" y="6969759"/>
            <a:ext cx="11309210"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40000"/>
              </a:lnSpc>
              <a:defRPr sz="2800" b="0">
                <a:latin typeface="Heiti SC Light"/>
                <a:ea typeface="Heiti SC Light"/>
                <a:cs typeface="Heiti SC Light"/>
                <a:sym typeface="Heiti SC Light"/>
              </a:defRPr>
            </a:pPr>
            <a:r>
              <a:rPr>
                <a:latin typeface="微软雅黑"/>
                <a:ea typeface="微软雅黑"/>
                <a:cs typeface="微软雅黑"/>
                <a:sym typeface="微软雅黑"/>
              </a:rPr>
              <a:t>该方程称为爱因斯坦光电效应方程。由上式可知：</a:t>
            </a:r>
          </a:p>
        </p:txBody>
      </p:sp>
      <p:sp>
        <p:nvSpPr>
          <p:cNvPr id="540" name="式中 m—电子质量；v0—电子逸出速度。"/>
          <p:cNvSpPr txBox="1"/>
          <p:nvPr/>
        </p:nvSpPr>
        <p:spPr>
          <a:xfrm>
            <a:off x="6482079" y="6116743"/>
            <a:ext cx="5558385"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487680" indent="-487680" algn="l">
              <a:lnSpc>
                <a:spcPct val="120000"/>
              </a:lnSpc>
              <a:defRPr b="0">
                <a:solidFill>
                  <a:srgbClr val="5E5E5E"/>
                </a:solidFill>
                <a:latin typeface="Times New Roman"/>
                <a:ea typeface="Times New Roman"/>
                <a:cs typeface="Times New Roman"/>
                <a:sym typeface="Times New Roman"/>
              </a:defRPr>
            </a:pPr>
            <a:r>
              <a:t>式中 m—电子质量；v</a:t>
            </a:r>
            <a:r>
              <a:rPr baseline="-5999"/>
              <a:t>0</a:t>
            </a:r>
            <a:r>
              <a:t>—电子逸出速度。</a:t>
            </a:r>
          </a:p>
        </p:txBody>
      </p:sp>
      <p:sp>
        <p:nvSpPr>
          <p:cNvPr id="541" name="光电效应"/>
          <p:cNvSpPr txBox="1">
            <a:spLocks noGrp="1"/>
          </p:cNvSpPr>
          <p:nvPr>
            <p:ph type="title"/>
          </p:nvPr>
        </p:nvSpPr>
        <p:spPr>
          <a:prstGeom prst="rect">
            <a:avLst/>
          </a:prstGeom>
        </p:spPr>
        <p:txBody>
          <a:bodyPr/>
          <a:lstStyle/>
          <a:p>
            <a:r>
              <a:t>光电效应</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 name="成组"/>
          <p:cNvGrpSpPr/>
          <p:nvPr/>
        </p:nvGrpSpPr>
        <p:grpSpPr>
          <a:xfrm>
            <a:off x="554030" y="1281316"/>
            <a:ext cx="11896740" cy="6592683"/>
            <a:chOff x="-46538" y="-660401"/>
            <a:chExt cx="11896738" cy="6592682"/>
          </a:xfrm>
        </p:grpSpPr>
        <p:sp>
          <p:nvSpPr>
            <p:cNvPr id="545" name="（1）光电子能否产生，取决于入射光子的能量是否大于该物体的表面电子逸出功A0。不同的物质具有不同的逸出功，这意味着每一种物质都有一个对应的光频阈值，称为红限频率或波长限。…"/>
            <p:cNvSpPr txBox="1"/>
            <p:nvPr/>
          </p:nvSpPr>
          <p:spPr>
            <a:xfrm>
              <a:off x="-46538" y="-660401"/>
              <a:ext cx="11896738" cy="65926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indent="189653" algn="l">
                <a:spcBef>
                  <a:spcPts val="500"/>
                </a:spcBef>
                <a:defRPr sz="2600"/>
              </a:pPr>
              <a:r>
                <a:rPr dirty="0">
                  <a:latin typeface="宋体"/>
                  <a:ea typeface="宋体"/>
                  <a:cs typeface="宋体"/>
                  <a:sym typeface="宋体"/>
                </a:rPr>
                <a:t>（</a:t>
              </a:r>
              <a:r>
                <a:rPr dirty="0"/>
                <a:t>1</a:t>
              </a:r>
              <a:r>
                <a:rPr dirty="0">
                  <a:latin typeface="宋体"/>
                  <a:ea typeface="宋体"/>
                  <a:cs typeface="宋体"/>
                  <a:sym typeface="宋体"/>
                </a:rPr>
                <a:t>）光电子能否产生，取决于入射光子的能量是否大于该物体的表面电子逸出功</a:t>
              </a:r>
              <a:r>
                <a:rPr dirty="0">
                  <a:latin typeface="Tahoma"/>
                  <a:ea typeface="Tahoma"/>
                  <a:cs typeface="Tahoma"/>
                  <a:sym typeface="Tahoma"/>
                </a:rPr>
                <a:t>A</a:t>
              </a:r>
              <a:r>
                <a:rPr baseline="-22076" dirty="0">
                  <a:latin typeface="Tahoma"/>
                  <a:ea typeface="Tahoma"/>
                  <a:cs typeface="Tahoma"/>
                  <a:sym typeface="Tahoma"/>
                </a:rPr>
                <a:t>0</a:t>
              </a:r>
              <a:r>
                <a:rPr dirty="0">
                  <a:latin typeface="宋体"/>
                  <a:ea typeface="宋体"/>
                  <a:cs typeface="宋体"/>
                  <a:sym typeface="宋体"/>
                </a:rPr>
                <a:t>。不同的物质具有不同的逸出功，这意味着每一种物质都有一个对应的光频阈值，称为红限频率或波长限。</a:t>
              </a:r>
            </a:p>
            <a:p>
              <a:pPr indent="189653" algn="l">
                <a:spcBef>
                  <a:spcPts val="500"/>
                </a:spcBef>
                <a:defRPr sz="2600"/>
              </a:pPr>
              <a:r>
                <a:rPr dirty="0">
                  <a:latin typeface="宋体"/>
                  <a:ea typeface="宋体"/>
                  <a:cs typeface="宋体"/>
                  <a:sym typeface="宋体"/>
                </a:rPr>
                <a:t>（2）光线频率低于红限频率，光子的能量不足以使物体内的电子逸出，因而小于红限频率的入射光，光强再大也不会产生光电子发射；反之入射光频率高于红限频率，即使光线微弱，也会有光电子射出。</a:t>
              </a:r>
            </a:p>
            <a:p>
              <a:pPr indent="189653" algn="l">
                <a:spcBef>
                  <a:spcPts val="500"/>
                </a:spcBef>
                <a:defRPr sz="2600"/>
              </a:pPr>
              <a:r>
                <a:rPr dirty="0">
                  <a:latin typeface="宋体"/>
                  <a:ea typeface="宋体"/>
                  <a:cs typeface="宋体"/>
                  <a:sym typeface="宋体"/>
                </a:rPr>
                <a:t>（</a:t>
              </a:r>
              <a:r>
                <a:rPr dirty="0" err="1"/>
                <a:t>3</a:t>
              </a:r>
              <a:r>
                <a:rPr dirty="0" err="1">
                  <a:latin typeface="宋体"/>
                  <a:ea typeface="宋体"/>
                  <a:cs typeface="宋体"/>
                  <a:sym typeface="宋体"/>
                </a:rPr>
                <a:t>）当入射光的频谱成分不变时，产生的光电流与光强成正比。即光强愈大，意味着入射光子数目越多，逸出的电子数也就越多</a:t>
              </a:r>
              <a:r>
                <a:rPr dirty="0">
                  <a:latin typeface="宋体"/>
                  <a:ea typeface="宋体"/>
                  <a:cs typeface="宋体"/>
                  <a:sym typeface="宋体"/>
                </a:rPr>
                <a:t>。</a:t>
              </a:r>
            </a:p>
            <a:p>
              <a:pPr indent="189653" algn="l">
                <a:spcBef>
                  <a:spcPts val="500"/>
                </a:spcBef>
                <a:defRPr sz="2600"/>
              </a:pPr>
              <a:r>
                <a:rPr dirty="0">
                  <a:latin typeface="宋体"/>
                  <a:ea typeface="宋体"/>
                  <a:cs typeface="宋体"/>
                  <a:sym typeface="宋体"/>
                </a:rPr>
                <a:t>（</a:t>
              </a:r>
              <a:r>
                <a:rPr dirty="0" err="1"/>
                <a:t>4</a:t>
              </a:r>
              <a:r>
                <a:rPr dirty="0" err="1">
                  <a:latin typeface="宋体"/>
                  <a:ea typeface="宋体"/>
                  <a:cs typeface="宋体"/>
                  <a:sym typeface="宋体"/>
                </a:rPr>
                <a:t>）光电子逸出物体表面具有初始动能</a:t>
              </a:r>
              <a:r>
                <a:rPr dirty="0">
                  <a:latin typeface="宋体"/>
                  <a:ea typeface="宋体"/>
                  <a:cs typeface="宋体"/>
                  <a:sym typeface="宋体"/>
                </a:rPr>
                <a:t>         ，因此外光电效应器件（如光电管）即使没有加阳极电压，也会有光电流产生。为了使光电流为零，必须加负的</a:t>
              </a:r>
              <a:r>
                <a:rPr dirty="0">
                  <a:solidFill>
                    <a:srgbClr val="0000CC"/>
                  </a:solidFill>
                  <a:latin typeface="宋体"/>
                  <a:ea typeface="宋体"/>
                  <a:cs typeface="宋体"/>
                  <a:sym typeface="宋体"/>
                </a:rPr>
                <a:t>截止电压</a:t>
              </a:r>
              <a:r>
                <a:rPr dirty="0">
                  <a:latin typeface="宋体"/>
                  <a:ea typeface="宋体"/>
                  <a:cs typeface="宋体"/>
                  <a:sym typeface="宋体"/>
                </a:rPr>
                <a:t>，而且截止电压与入射光的频率成正比。</a:t>
              </a:r>
            </a:p>
          </p:txBody>
        </p:sp>
        <p:pic>
          <p:nvPicPr>
            <p:cNvPr id="546" name="image.pdf" descr="image.pdf"/>
            <p:cNvPicPr>
              <a:picLocks noChangeAspect="1"/>
            </p:cNvPicPr>
            <p:nvPr/>
          </p:nvPicPr>
          <p:blipFill>
            <a:blip r:embed="rId2">
              <a:extLst/>
            </a:blip>
            <a:stretch>
              <a:fillRect/>
            </a:stretch>
          </p:blipFill>
          <p:spPr>
            <a:xfrm>
              <a:off x="6449076" y="3624146"/>
              <a:ext cx="653431" cy="623139"/>
            </a:xfrm>
            <a:prstGeom prst="rect">
              <a:avLst/>
            </a:prstGeom>
            <a:ln w="12700" cap="flat">
              <a:noFill/>
              <a:miter lim="400000"/>
            </a:ln>
            <a:effectLst/>
          </p:spPr>
        </p:pic>
      </p:grpSp>
      <p:sp>
        <p:nvSpPr>
          <p:cNvPr id="548" name="光电效应"/>
          <p:cNvSpPr txBox="1">
            <a:spLocks noGrp="1"/>
          </p:cNvSpPr>
          <p:nvPr>
            <p:ph type="title"/>
          </p:nvPr>
        </p:nvSpPr>
        <p:spPr>
          <a:prstGeom prst="rect">
            <a:avLst/>
          </a:prstGeom>
        </p:spPr>
        <p:txBody>
          <a:bodyPr/>
          <a:lstStyle/>
          <a:p>
            <a:r>
              <a:t>光电效应</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主要内容"/>
          <p:cNvSpPr txBox="1">
            <a:spLocks noGrp="1"/>
          </p:cNvSpPr>
          <p:nvPr>
            <p:ph type="title"/>
          </p:nvPr>
        </p:nvSpPr>
        <p:spPr>
          <a:prstGeom prst="rect">
            <a:avLst/>
          </a:prstGeom>
        </p:spPr>
        <p:txBody>
          <a:bodyPr/>
          <a:lstStyle/>
          <a:p>
            <a:r>
              <a:t>主要内容</a:t>
            </a:r>
          </a:p>
        </p:txBody>
      </p:sp>
      <p:sp>
        <p:nvSpPr>
          <p:cNvPr id="414" name="光源…"/>
          <p:cNvSpPr txBox="1"/>
          <p:nvPr/>
        </p:nvSpPr>
        <p:spPr>
          <a:xfrm>
            <a:off x="2650489" y="2409472"/>
            <a:ext cx="4361181" cy="295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444500" indent="-444500" algn="l">
              <a:spcBef>
                <a:spcPts val="1500"/>
              </a:spcBef>
              <a:buClr>
                <a:schemeClr val="accent4"/>
              </a:buClr>
              <a:buSzPct val="145000"/>
              <a:buChar char="★"/>
              <a:defRPr sz="3200" b="0"/>
            </a:pPr>
            <a:r>
              <a:t>光源</a:t>
            </a:r>
          </a:p>
          <a:p>
            <a:pPr marL="444500" indent="-444500" algn="l">
              <a:spcBef>
                <a:spcPts val="1500"/>
              </a:spcBef>
              <a:buClr>
                <a:schemeClr val="accent4"/>
              </a:buClr>
              <a:buSzPct val="145000"/>
              <a:buChar char="★"/>
              <a:defRPr sz="3200" b="0"/>
            </a:pPr>
            <a:r>
              <a:t>光电效应</a:t>
            </a:r>
          </a:p>
          <a:p>
            <a:pPr marL="444500" indent="-444500" algn="l">
              <a:spcBef>
                <a:spcPts val="1500"/>
              </a:spcBef>
              <a:buClr>
                <a:schemeClr val="accent4"/>
              </a:buClr>
              <a:buSzPct val="145000"/>
              <a:buChar char="★"/>
              <a:defRPr sz="3200" b="0"/>
            </a:pPr>
            <a:r>
              <a:t>光电器件和特性</a:t>
            </a:r>
          </a:p>
          <a:p>
            <a:pPr marL="444500" indent="-444500" algn="l">
              <a:spcBef>
                <a:spcPts val="1500"/>
              </a:spcBef>
              <a:buClr>
                <a:schemeClr val="accent4"/>
              </a:buClr>
              <a:buSzPct val="145000"/>
              <a:buChar char="★"/>
              <a:defRPr sz="3200" b="0"/>
            </a:pPr>
            <a:r>
              <a:t>光电式传感器的应用</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当光照射在物体上，电子吸收光子能量从键合状态过度到自由状态而使物体的电导率发生变化的现象…"/>
          <p:cNvSpPr txBox="1"/>
          <p:nvPr/>
        </p:nvSpPr>
        <p:spPr>
          <a:xfrm>
            <a:off x="1033929" y="3592247"/>
            <a:ext cx="10297293"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latin typeface="Heiti SC Light"/>
                <a:ea typeface="Heiti SC Light"/>
                <a:cs typeface="Heiti SC Light"/>
                <a:sym typeface="Heiti SC Light"/>
              </a:defRPr>
            </a:pPr>
            <a:r>
              <a:rPr>
                <a:latin typeface="宋体"/>
                <a:ea typeface="宋体"/>
                <a:cs typeface="宋体"/>
                <a:sym typeface="宋体"/>
              </a:rPr>
              <a:t>当光照射在物体上，电子吸收光子能量从键合状态过度到自由状态而使物体的电导率发生变化的现象</a:t>
            </a:r>
            <a:endParaRPr sz="3600"/>
          </a:p>
          <a:p>
            <a:pPr algn="l">
              <a:defRPr sz="2800" b="0">
                <a:latin typeface="Heiti SC Light"/>
                <a:ea typeface="Heiti SC Light"/>
                <a:cs typeface="Heiti SC Light"/>
                <a:sym typeface="Heiti SC Light"/>
              </a:defRPr>
            </a:pPr>
            <a:r>
              <a:rPr>
                <a:latin typeface="宋体"/>
                <a:ea typeface="宋体"/>
                <a:cs typeface="宋体"/>
                <a:sym typeface="宋体"/>
              </a:rPr>
              <a:t>常见器件：光敏电阻</a:t>
            </a:r>
          </a:p>
        </p:txBody>
      </p:sp>
      <p:sp>
        <p:nvSpPr>
          <p:cNvPr id="551" name="（1）光电导效应"/>
          <p:cNvSpPr txBox="1"/>
          <p:nvPr/>
        </p:nvSpPr>
        <p:spPr>
          <a:xfrm>
            <a:off x="381776" y="2861464"/>
            <a:ext cx="2959990"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000" b="0">
                <a:latin typeface="华文楷体"/>
                <a:ea typeface="华文楷体"/>
                <a:cs typeface="华文楷体"/>
                <a:sym typeface="华文楷体"/>
              </a:defRPr>
            </a:pPr>
            <a:r>
              <a:rPr>
                <a:latin typeface="宋体"/>
                <a:ea typeface="宋体"/>
                <a:cs typeface="宋体"/>
                <a:sym typeface="宋体"/>
              </a:rPr>
              <a:t>（</a:t>
            </a:r>
            <a:r>
              <a:t>1</a:t>
            </a:r>
            <a:r>
              <a:rPr>
                <a:latin typeface="宋体"/>
                <a:ea typeface="宋体"/>
                <a:cs typeface="宋体"/>
                <a:sym typeface="宋体"/>
              </a:rPr>
              <a:t>）光电导效应</a:t>
            </a:r>
          </a:p>
        </p:txBody>
      </p:sp>
      <p:grpSp>
        <p:nvGrpSpPr>
          <p:cNvPr id="554" name="成组"/>
          <p:cNvGrpSpPr/>
          <p:nvPr/>
        </p:nvGrpSpPr>
        <p:grpSpPr>
          <a:xfrm>
            <a:off x="731909" y="6547625"/>
            <a:ext cx="6495628" cy="785088"/>
            <a:chOff x="0" y="32870"/>
            <a:chExt cx="6495626" cy="785086"/>
          </a:xfrm>
        </p:grpSpPr>
        <p:sp>
          <p:nvSpPr>
            <p:cNvPr id="552" name="光→半导体→电子吸收能量（            ）→跃迁→电子-空穴对→阻值降低，导电性能增强，电导率增大"/>
            <p:cNvSpPr/>
            <p:nvPr/>
          </p:nvSpPr>
          <p:spPr>
            <a:xfrm>
              <a:off x="0" y="817957"/>
              <a:ext cx="649562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lgn="l">
                <a:defRPr sz="2800"/>
              </a:pPr>
              <a:r>
                <a:rPr>
                  <a:latin typeface="宋体"/>
                  <a:ea typeface="宋体"/>
                  <a:cs typeface="宋体"/>
                  <a:sym typeface="宋体"/>
                </a:rPr>
                <a:t>光</a:t>
              </a:r>
              <a:r>
                <a:t>→</a:t>
              </a:r>
              <a:r>
                <a:rPr>
                  <a:latin typeface="宋体"/>
                  <a:ea typeface="宋体"/>
                  <a:cs typeface="宋体"/>
                  <a:sym typeface="宋体"/>
                </a:rPr>
                <a:t>半导体</a:t>
              </a:r>
              <a:r>
                <a:t>→</a:t>
              </a:r>
              <a:r>
                <a:rPr>
                  <a:latin typeface="宋体"/>
                  <a:ea typeface="宋体"/>
                  <a:cs typeface="宋体"/>
                  <a:sym typeface="宋体"/>
                </a:rPr>
                <a:t>电子吸收能量（            ）</a:t>
              </a:r>
              <a:r>
                <a:t>→</a:t>
              </a:r>
              <a:r>
                <a:rPr>
                  <a:latin typeface="宋体"/>
                  <a:ea typeface="宋体"/>
                  <a:cs typeface="宋体"/>
                  <a:sym typeface="宋体"/>
                </a:rPr>
                <a:t>跃迁</a:t>
              </a:r>
              <a:r>
                <a:t>→</a:t>
              </a:r>
              <a:r>
                <a:rPr>
                  <a:latin typeface="宋体"/>
                  <a:ea typeface="宋体"/>
                  <a:cs typeface="宋体"/>
                  <a:sym typeface="宋体"/>
                </a:rPr>
                <a:t>电子</a:t>
              </a:r>
              <a:r>
                <a:t>-</a:t>
              </a:r>
              <a:r>
                <a:rPr>
                  <a:latin typeface="宋体"/>
                  <a:ea typeface="宋体"/>
                  <a:cs typeface="宋体"/>
                  <a:sym typeface="宋体"/>
                </a:rPr>
                <a:t>空穴对</a:t>
              </a:r>
              <a:r>
                <a:t>→</a:t>
              </a:r>
              <a:r>
                <a:rPr>
                  <a:latin typeface="宋体"/>
                  <a:ea typeface="宋体"/>
                  <a:cs typeface="宋体"/>
                  <a:sym typeface="宋体"/>
                </a:rPr>
                <a:t>阻值降低，导电性能增强，电导率增大</a:t>
              </a:r>
            </a:p>
          </p:txBody>
        </p:sp>
        <p:pic>
          <p:nvPicPr>
            <p:cNvPr id="553" name="image.pdf" descr="image.pdf"/>
            <p:cNvPicPr>
              <a:picLocks noChangeAspect="1"/>
            </p:cNvPicPr>
            <p:nvPr/>
          </p:nvPicPr>
          <p:blipFill>
            <a:blip r:embed="rId2">
              <a:extLst/>
            </a:blip>
            <a:srcRect/>
            <a:stretch>
              <a:fillRect/>
            </a:stretch>
          </p:blipFill>
          <p:spPr>
            <a:xfrm>
              <a:off x="4711717" y="32870"/>
              <a:ext cx="1105219" cy="628406"/>
            </a:xfrm>
            <a:prstGeom prst="rect">
              <a:avLst/>
            </a:prstGeom>
            <a:ln w="12700" cap="flat">
              <a:noFill/>
              <a:miter lim="400000"/>
            </a:ln>
            <a:effectLst/>
          </p:spPr>
        </p:pic>
      </p:grpSp>
      <p:sp>
        <p:nvSpPr>
          <p:cNvPr id="555" name="原理："/>
          <p:cNvSpPr txBox="1"/>
          <p:nvPr/>
        </p:nvSpPr>
        <p:spPr>
          <a:xfrm>
            <a:off x="731909" y="5871218"/>
            <a:ext cx="1181101" cy="609601"/>
          </a:xfrm>
          <a:prstGeom prst="rect">
            <a:avLst/>
          </a:prstGeom>
          <a:solidFill>
            <a:schemeClr val="accent4">
              <a:hueOff val="366961"/>
              <a:satOff val="4172"/>
              <a:lumOff val="11129"/>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rgbClr val="0000FF"/>
                </a:solidFill>
                <a:latin typeface="宋体"/>
                <a:ea typeface="宋体"/>
                <a:cs typeface="宋体"/>
                <a:sym typeface="宋体"/>
              </a:defRPr>
            </a:lvl1pPr>
          </a:lstStyle>
          <a:p>
            <a:pPr>
              <a:defRPr>
                <a:latin typeface="Helvetica Neue"/>
                <a:ea typeface="Helvetica Neue"/>
                <a:cs typeface="Helvetica Neue"/>
                <a:sym typeface="Helvetica Neue"/>
              </a:defRPr>
            </a:pPr>
            <a:r>
              <a:rPr>
                <a:latin typeface="宋体"/>
                <a:ea typeface="宋体"/>
                <a:cs typeface="宋体"/>
                <a:sym typeface="宋体"/>
              </a:rPr>
              <a:t>原理：</a:t>
            </a:r>
          </a:p>
        </p:txBody>
      </p:sp>
      <p:grpSp>
        <p:nvGrpSpPr>
          <p:cNvPr id="558" name="成组"/>
          <p:cNvGrpSpPr/>
          <p:nvPr/>
        </p:nvGrpSpPr>
        <p:grpSpPr>
          <a:xfrm>
            <a:off x="7667545" y="4690526"/>
            <a:ext cx="4685820" cy="3615918"/>
            <a:chOff x="0" y="0"/>
            <a:chExt cx="4685819" cy="3615917"/>
          </a:xfrm>
        </p:grpSpPr>
        <p:pic>
          <p:nvPicPr>
            <p:cNvPr id="556" name="成组" descr="成组"/>
            <p:cNvPicPr>
              <a:picLocks noChangeAspect="1"/>
            </p:cNvPicPr>
            <p:nvPr/>
          </p:nvPicPr>
          <p:blipFill>
            <a:blip r:embed="rId3">
              <a:extLst/>
            </a:blip>
            <a:srcRect l="16676" b="15353"/>
            <a:stretch>
              <a:fillRect/>
            </a:stretch>
          </p:blipFill>
          <p:spPr>
            <a:xfrm>
              <a:off x="0" y="0"/>
              <a:ext cx="4685820" cy="3615918"/>
            </a:xfrm>
            <a:prstGeom prst="rect">
              <a:avLst/>
            </a:prstGeom>
            <a:ln w="12700" cap="flat">
              <a:noFill/>
              <a:miter lim="400000"/>
            </a:ln>
            <a:effectLst/>
          </p:spPr>
        </p:pic>
        <p:sp>
          <p:nvSpPr>
            <p:cNvPr id="557" name="Eg"/>
            <p:cNvSpPr/>
            <p:nvPr/>
          </p:nvSpPr>
          <p:spPr>
            <a:xfrm>
              <a:off x="2802035" y="2041737"/>
              <a:ext cx="81957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r>
                <a:t>E</a:t>
              </a:r>
              <a:r>
                <a:rPr baseline="-20250"/>
                <a:t>g</a:t>
              </a:r>
            </a:p>
          </p:txBody>
        </p:sp>
      </p:grpSp>
      <p:sp>
        <p:nvSpPr>
          <p:cNvPr id="559" name="光电效应"/>
          <p:cNvSpPr txBox="1">
            <a:spLocks noGrp="1"/>
          </p:cNvSpPr>
          <p:nvPr>
            <p:ph type="title"/>
          </p:nvPr>
        </p:nvSpPr>
        <p:spPr>
          <a:prstGeom prst="rect">
            <a:avLst/>
          </a:prstGeom>
        </p:spPr>
        <p:txBody>
          <a:bodyPr/>
          <a:lstStyle/>
          <a:p>
            <a:r>
              <a:t>光电效应</a:t>
            </a:r>
          </a:p>
        </p:txBody>
      </p:sp>
      <p:grpSp>
        <p:nvGrpSpPr>
          <p:cNvPr id="564" name="成组"/>
          <p:cNvGrpSpPr/>
          <p:nvPr/>
        </p:nvGrpSpPr>
        <p:grpSpPr>
          <a:xfrm>
            <a:off x="2634734" y="1347338"/>
            <a:ext cx="5338062" cy="1171099"/>
            <a:chOff x="-1" y="-1"/>
            <a:chExt cx="5338061" cy="1171098"/>
          </a:xfrm>
        </p:grpSpPr>
        <p:sp>
          <p:nvSpPr>
            <p:cNvPr id="560" name="光电导效应"/>
            <p:cNvSpPr txBox="1"/>
            <p:nvPr/>
          </p:nvSpPr>
          <p:spPr>
            <a:xfrm>
              <a:off x="2202486" y="-1"/>
              <a:ext cx="2019302" cy="4592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140000"/>
                </a:lnSpc>
                <a:defRPr sz="2800" b="0">
                  <a:latin typeface="Heiti SC Light"/>
                  <a:ea typeface="Heiti SC Light"/>
                  <a:cs typeface="Heiti SC Light"/>
                  <a:sym typeface="Heiti SC Light"/>
                </a:defRPr>
              </a:lvl1pPr>
            </a:lstStyle>
            <a:p>
              <a:r>
                <a:t>光电导效应 </a:t>
              </a:r>
            </a:p>
          </p:txBody>
        </p:sp>
        <p:sp>
          <p:nvSpPr>
            <p:cNvPr id="561" name="内光电效应"/>
            <p:cNvSpPr txBox="1"/>
            <p:nvPr/>
          </p:nvSpPr>
          <p:spPr>
            <a:xfrm>
              <a:off x="-1" y="313001"/>
              <a:ext cx="2019301" cy="635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nSpc>
                  <a:spcPct val="130000"/>
                </a:lnSpc>
                <a:tabLst>
                  <a:tab pos="698500" algn="l"/>
                </a:tabLst>
                <a:defRPr sz="3000">
                  <a:solidFill>
                    <a:srgbClr val="993300"/>
                  </a:solidFill>
                  <a:latin typeface="黑体"/>
                  <a:ea typeface="黑体"/>
                  <a:cs typeface="黑体"/>
                  <a:sym typeface="黑体"/>
                </a:defRPr>
              </a:lvl1pPr>
            </a:lstStyle>
            <a:p>
              <a:r>
                <a:t>内光电效应</a:t>
              </a:r>
            </a:p>
          </p:txBody>
        </p:sp>
        <p:sp>
          <p:nvSpPr>
            <p:cNvPr id="562" name="光生伏特效应"/>
            <p:cNvSpPr txBox="1"/>
            <p:nvPr/>
          </p:nvSpPr>
          <p:spPr>
            <a:xfrm>
              <a:off x="2202486" y="711864"/>
              <a:ext cx="3135574" cy="4592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lnSpc>
                  <a:spcPct val="140000"/>
                </a:lnSpc>
                <a:defRPr sz="2800" b="0">
                  <a:latin typeface="Heiti SC Light"/>
                  <a:ea typeface="Heiti SC Light"/>
                  <a:cs typeface="Heiti SC Light"/>
                  <a:sym typeface="Heiti SC Light"/>
                </a:defRPr>
              </a:lvl1pPr>
            </a:lstStyle>
            <a:p>
              <a:r>
                <a:t>光生伏特效应 </a:t>
              </a:r>
            </a:p>
          </p:txBody>
        </p:sp>
        <p:sp>
          <p:nvSpPr>
            <p:cNvPr id="563" name="{"/>
            <p:cNvSpPr txBox="1"/>
            <p:nvPr/>
          </p:nvSpPr>
          <p:spPr>
            <a:xfrm>
              <a:off x="2023426" y="334496"/>
              <a:ext cx="203166"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r>
                <a:rPr dirty="0"/>
                <a:t>{</a:t>
              </a:r>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材料的光导性能决定于禁带宽度，对于一种光电导材料，总存在一个照射光波长限λ0，只有波长小于λ0的光照射在光电导体上，才能产生电子能级间的跃进，从而使光电导体的电导率增加。"/>
          <p:cNvSpPr txBox="1"/>
          <p:nvPr/>
        </p:nvSpPr>
        <p:spPr>
          <a:xfrm>
            <a:off x="602826" y="4750607"/>
            <a:ext cx="12029441" cy="1698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latin typeface="Songti SC Regular"/>
                <a:ea typeface="Songti SC Regular"/>
                <a:cs typeface="Songti SC Regular"/>
                <a:sym typeface="Songti SC Regular"/>
              </a:defRPr>
            </a:pPr>
            <a:r>
              <a:t>材料的光导性能决定于禁带宽度，对于一种光电导材料，总存在一个照射光波长限λ</a:t>
            </a:r>
            <a:r>
              <a:rPr baseline="-26571"/>
              <a:t>0</a:t>
            </a:r>
            <a:r>
              <a:t>，只有波长小于λ</a:t>
            </a:r>
            <a:r>
              <a:rPr baseline="-26571"/>
              <a:t>0</a:t>
            </a:r>
            <a:r>
              <a:t>的光照射在光电导体上，才能产生电子能级间的跃进，从而使光电导体的电导率增加。</a:t>
            </a:r>
          </a:p>
        </p:txBody>
      </p:sp>
      <p:sp>
        <p:nvSpPr>
          <p:cNvPr id="567" name="式中，f、λ分别为入射光的频率和波长。"/>
          <p:cNvSpPr txBox="1"/>
          <p:nvPr/>
        </p:nvSpPr>
        <p:spPr>
          <a:xfrm>
            <a:off x="6287061" y="4130033"/>
            <a:ext cx="6146929"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2000"/>
              </a:spcBef>
              <a:defRPr b="0">
                <a:latin typeface="Times New Roman"/>
                <a:ea typeface="Times New Roman"/>
                <a:cs typeface="Times New Roman"/>
                <a:sym typeface="Times New Roman"/>
              </a:defRPr>
            </a:pPr>
            <a:r>
              <a:rPr>
                <a:latin typeface="黑体"/>
                <a:ea typeface="黑体"/>
                <a:cs typeface="黑体"/>
                <a:sym typeface="黑体"/>
              </a:rPr>
              <a:t>式中，</a:t>
            </a:r>
            <a:r>
              <a:rPr i="1"/>
              <a:t>f</a:t>
            </a:r>
            <a:r>
              <a:rPr>
                <a:latin typeface="黑体"/>
                <a:ea typeface="黑体"/>
                <a:cs typeface="黑体"/>
                <a:sym typeface="黑体"/>
              </a:rPr>
              <a:t>、</a:t>
            </a:r>
            <a:r>
              <a:t>λ</a:t>
            </a:r>
            <a:r>
              <a:rPr>
                <a:latin typeface="黑体"/>
                <a:ea typeface="黑体"/>
                <a:cs typeface="黑体"/>
                <a:sym typeface="黑体"/>
              </a:rPr>
              <a:t>分别为入射光的频率和波长。</a:t>
            </a:r>
          </a:p>
        </p:txBody>
      </p:sp>
      <p:grpSp>
        <p:nvGrpSpPr>
          <p:cNvPr id="570" name="成组"/>
          <p:cNvGrpSpPr/>
          <p:nvPr/>
        </p:nvGrpSpPr>
        <p:grpSpPr>
          <a:xfrm>
            <a:off x="3296355" y="2937254"/>
            <a:ext cx="4305583" cy="1132173"/>
            <a:chOff x="0" y="0"/>
            <a:chExt cx="4305582" cy="1132171"/>
          </a:xfrm>
        </p:grpSpPr>
        <p:sp>
          <p:nvSpPr>
            <p:cNvPr id="568" name="矩形"/>
            <p:cNvSpPr/>
            <p:nvPr/>
          </p:nvSpPr>
          <p:spPr>
            <a:xfrm>
              <a:off x="0" y="0"/>
              <a:ext cx="4305583" cy="1132172"/>
            </a:xfrm>
            <a:prstGeom prst="rect">
              <a:avLst/>
            </a:prstGeom>
            <a:solidFill>
              <a:srgbClr val="00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569" name="image.pdf" descr="image.pdf"/>
            <p:cNvPicPr>
              <a:picLocks noChangeAspect="1"/>
            </p:cNvPicPr>
            <p:nvPr/>
          </p:nvPicPr>
          <p:blipFill>
            <a:blip r:embed="rId2">
              <a:extLst/>
            </a:blip>
            <a:stretch>
              <a:fillRect/>
            </a:stretch>
          </p:blipFill>
          <p:spPr>
            <a:xfrm>
              <a:off x="0" y="0"/>
              <a:ext cx="4305583" cy="1132172"/>
            </a:xfrm>
            <a:prstGeom prst="rect">
              <a:avLst/>
            </a:prstGeom>
            <a:ln w="12700" cap="flat">
              <a:noFill/>
              <a:miter lim="400000"/>
            </a:ln>
            <a:effectLst/>
          </p:spPr>
        </p:pic>
      </p:grpSp>
      <p:sp>
        <p:nvSpPr>
          <p:cNvPr id="571" name="为了实现能级的跃迁，入射光的能量必须大于光电导材料的禁带宽度Eg，即："/>
          <p:cNvSpPr txBox="1"/>
          <p:nvPr/>
        </p:nvSpPr>
        <p:spPr>
          <a:xfrm>
            <a:off x="602826" y="1933278"/>
            <a:ext cx="12029441" cy="1248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10000"/>
              </a:lnSpc>
              <a:spcBef>
                <a:spcPts val="600"/>
              </a:spcBef>
              <a:defRPr sz="2800" b="0">
                <a:latin typeface="Songti SC Regular"/>
                <a:ea typeface="Songti SC Regular"/>
                <a:cs typeface="Songti SC Regular"/>
                <a:sym typeface="Songti SC Regular"/>
              </a:defRPr>
            </a:pPr>
            <a:r>
              <a:t>    为了实现能级的跃迁，入射光的能量必须大于光电导材料的禁带宽度E</a:t>
            </a:r>
            <a:r>
              <a:rPr baseline="-26571"/>
              <a:t>g</a:t>
            </a:r>
            <a:r>
              <a:t>，即：</a:t>
            </a:r>
          </a:p>
        </p:txBody>
      </p:sp>
      <p:sp>
        <p:nvSpPr>
          <p:cNvPr id="572" name="光电效应"/>
          <p:cNvSpPr txBox="1">
            <a:spLocks noGrp="1"/>
          </p:cNvSpPr>
          <p:nvPr>
            <p:ph type="title"/>
          </p:nvPr>
        </p:nvSpPr>
        <p:spPr>
          <a:prstGeom prst="rect">
            <a:avLst/>
          </a:prstGeom>
        </p:spPr>
        <p:txBody>
          <a:bodyPr/>
          <a:lstStyle/>
          <a:p>
            <a:r>
              <a:t>光电效应</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在光线作用下能够使物体产生一定方向的电动势的现象叫做光生伏特效应。基于该效应的光电器件有光电池。"/>
          <p:cNvSpPr txBox="1"/>
          <p:nvPr/>
        </p:nvSpPr>
        <p:spPr>
          <a:xfrm>
            <a:off x="950258" y="2631834"/>
            <a:ext cx="12029441" cy="168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a:solidFill>
                  <a:srgbClr val="CC0099"/>
                </a:solidFill>
              </a:defRPr>
            </a:pPr>
            <a:endParaRPr/>
          </a:p>
          <a:p>
            <a:pPr algn="l">
              <a:lnSpc>
                <a:spcPct val="140000"/>
              </a:lnSpc>
              <a:defRPr sz="2800" b="0">
                <a:latin typeface="Heiti SC Light"/>
                <a:ea typeface="Heiti SC Light"/>
                <a:cs typeface="Heiti SC Light"/>
                <a:sym typeface="Heiti SC Light"/>
              </a:defRPr>
            </a:pPr>
            <a:r>
              <a:rPr>
                <a:latin typeface="黑体"/>
                <a:ea typeface="黑体"/>
                <a:cs typeface="黑体"/>
                <a:sym typeface="黑体"/>
              </a:rPr>
              <a:t>    在光线作用下能够使物体产生一定方向的电动势的现象叫做光生伏特效应。基于该效应的光电器件有光电池。  </a:t>
            </a:r>
          </a:p>
        </p:txBody>
      </p:sp>
      <p:sp>
        <p:nvSpPr>
          <p:cNvPr id="575" name="光电效应"/>
          <p:cNvSpPr txBox="1">
            <a:spLocks noGrp="1"/>
          </p:cNvSpPr>
          <p:nvPr>
            <p:ph type="title"/>
          </p:nvPr>
        </p:nvSpPr>
        <p:spPr>
          <a:prstGeom prst="rect">
            <a:avLst/>
          </a:prstGeom>
        </p:spPr>
        <p:txBody>
          <a:bodyPr/>
          <a:lstStyle/>
          <a:p>
            <a:r>
              <a:t>光电效应</a:t>
            </a:r>
          </a:p>
        </p:txBody>
      </p:sp>
      <p:sp>
        <p:nvSpPr>
          <p:cNvPr id="576" name="(2)光生伏特效应"/>
          <p:cNvSpPr txBox="1"/>
          <p:nvPr/>
        </p:nvSpPr>
        <p:spPr>
          <a:xfrm>
            <a:off x="1224777" y="2011729"/>
            <a:ext cx="3135573"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b="0">
                <a:latin typeface="宋体"/>
                <a:ea typeface="宋体"/>
                <a:cs typeface="宋体"/>
                <a:sym typeface="宋体"/>
              </a:defRPr>
            </a:lvl1pPr>
          </a:lstStyle>
          <a:p>
            <a:r>
              <a:t>(2)光生伏特效应 </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光电器件"/>
          <p:cNvSpPr txBox="1">
            <a:spLocks noGrp="1"/>
          </p:cNvSpPr>
          <p:nvPr>
            <p:ph type="title"/>
          </p:nvPr>
        </p:nvSpPr>
        <p:spPr>
          <a:prstGeom prst="rect">
            <a:avLst/>
          </a:prstGeom>
        </p:spPr>
        <p:txBody>
          <a:bodyPr/>
          <a:lstStyle/>
          <a:p>
            <a:r>
              <a:t>光电器件</a:t>
            </a:r>
          </a:p>
        </p:txBody>
      </p:sp>
      <p:sp>
        <p:nvSpPr>
          <p:cNvPr id="579" name="利用物质在光的照射下发射电子的所谓外光电效应而制成的外光电效应器件，一般都是真空的或充气的光电器件，如光电管和光电倍增管等；利用物质在光的照射下电导性能改变的内光电效应器件，常见的有光敏电阻（光导管）、光敏二极管、光敏三极管、光敏晶闸管等；利用物质在光的照射下产生电动势的光生伏特效应器件，光电池等。"/>
          <p:cNvSpPr txBox="1"/>
          <p:nvPr/>
        </p:nvSpPr>
        <p:spPr>
          <a:xfrm>
            <a:off x="704426" y="2380042"/>
            <a:ext cx="11755915" cy="25573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10000"/>
              </a:lnSpc>
              <a:defRPr sz="2800" b="0">
                <a:latin typeface="Heiti SC Light"/>
                <a:ea typeface="Heiti SC Light"/>
                <a:cs typeface="Heiti SC Light"/>
                <a:sym typeface="Heiti SC Light"/>
              </a:defRPr>
            </a:pPr>
            <a:r>
              <a:t>利用物质在光的照射下</a:t>
            </a:r>
            <a:r>
              <a:rPr b="1">
                <a:latin typeface="楷体_GB2312"/>
                <a:ea typeface="楷体_GB2312"/>
                <a:cs typeface="楷体_GB2312"/>
                <a:sym typeface="楷体_GB2312"/>
              </a:rPr>
              <a:t>发射电子</a:t>
            </a:r>
            <a:r>
              <a:t>的所谓</a:t>
            </a:r>
            <a:r>
              <a:rPr b="1">
                <a:latin typeface="楷体_GB2312"/>
                <a:ea typeface="楷体_GB2312"/>
                <a:cs typeface="楷体_GB2312"/>
                <a:sym typeface="楷体_GB2312"/>
              </a:rPr>
              <a:t>外光电效应</a:t>
            </a:r>
            <a:r>
              <a:t>而制成的外光电效应器件，一般都是真空的或充气的光电器件，如</a:t>
            </a:r>
            <a:r>
              <a:rPr u="sng"/>
              <a:t>光电管和光电倍增管等</a:t>
            </a:r>
            <a:r>
              <a:t>；利用物质在光的照射下</a:t>
            </a:r>
            <a:r>
              <a:rPr b="1">
                <a:latin typeface="楷体_GB2312"/>
                <a:ea typeface="楷体_GB2312"/>
                <a:cs typeface="楷体_GB2312"/>
                <a:sym typeface="楷体_GB2312"/>
              </a:rPr>
              <a:t>电导性能改变</a:t>
            </a:r>
            <a:r>
              <a:t>的</a:t>
            </a:r>
            <a:r>
              <a:rPr b="1">
                <a:latin typeface="楷体_GB2312"/>
                <a:ea typeface="楷体_GB2312"/>
                <a:cs typeface="楷体_GB2312"/>
                <a:sym typeface="楷体_GB2312"/>
              </a:rPr>
              <a:t>内光电效应</a:t>
            </a:r>
            <a:r>
              <a:t>器件，常见的有</a:t>
            </a:r>
            <a:r>
              <a:rPr u="sng"/>
              <a:t>光敏电阻（光导管）、光敏二极管、光敏三极管、光敏晶闸管等</a:t>
            </a:r>
            <a:r>
              <a:t>；利用物质在光的照射下</a:t>
            </a:r>
            <a:r>
              <a:rPr b="1">
                <a:latin typeface="楷体_GB2312"/>
                <a:ea typeface="楷体_GB2312"/>
                <a:cs typeface="楷体_GB2312"/>
                <a:sym typeface="楷体_GB2312"/>
              </a:rPr>
              <a:t>产生电动势</a:t>
            </a:r>
            <a:r>
              <a:t>的</a:t>
            </a:r>
            <a:r>
              <a:rPr b="1">
                <a:latin typeface="楷体_GB2312"/>
                <a:ea typeface="楷体_GB2312"/>
                <a:cs typeface="楷体_GB2312"/>
                <a:sym typeface="楷体_GB2312"/>
              </a:rPr>
              <a:t>光生伏特效应</a:t>
            </a:r>
            <a:r>
              <a:t>器件，</a:t>
            </a:r>
            <a:r>
              <a:rPr u="sng"/>
              <a:t>光电池等</a:t>
            </a:r>
            <a:r>
              <a:t>。 </a:t>
            </a:r>
          </a:p>
        </p:txBody>
      </p:sp>
      <p:sp>
        <p:nvSpPr>
          <p:cNvPr id="580" name="光电管…"/>
          <p:cNvSpPr txBox="1"/>
          <p:nvPr/>
        </p:nvSpPr>
        <p:spPr>
          <a:xfrm>
            <a:off x="2247617" y="5291574"/>
            <a:ext cx="9162967" cy="24962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458148" anchor="ctr"/>
          <a:lstStyle/>
          <a:p>
            <a:pPr marL="388937" indent="-388937" algn="l">
              <a:lnSpc>
                <a:spcPct val="116999"/>
              </a:lnSpc>
              <a:spcBef>
                <a:spcPts val="1000"/>
              </a:spcBef>
              <a:buClr>
                <a:schemeClr val="accent4"/>
              </a:buClr>
              <a:buSzPct val="145000"/>
              <a:buChar char="✴"/>
              <a:defRPr sz="2800" u="sng">
                <a:solidFill>
                  <a:srgbClr val="FF0000"/>
                </a:solidFill>
                <a:latin typeface="Times New Roman"/>
                <a:ea typeface="Times New Roman"/>
                <a:cs typeface="Times New Roman"/>
                <a:sym typeface="Times New Roman"/>
              </a:defRPr>
            </a:pPr>
            <a:r>
              <a:rPr b="0">
                <a:latin typeface="宋体"/>
                <a:ea typeface="宋体"/>
                <a:cs typeface="宋体"/>
                <a:sym typeface="宋体"/>
              </a:rPr>
              <a:t>光电管</a:t>
            </a:r>
          </a:p>
          <a:p>
            <a:pPr marL="388937" indent="-388937" algn="l">
              <a:lnSpc>
                <a:spcPct val="116999"/>
              </a:lnSpc>
              <a:spcBef>
                <a:spcPts val="1000"/>
              </a:spcBef>
              <a:buClr>
                <a:schemeClr val="accent4"/>
              </a:buClr>
              <a:buSzPct val="145000"/>
              <a:buChar char="✴"/>
              <a:defRPr sz="2800" u="sng">
                <a:solidFill>
                  <a:srgbClr val="FF0000"/>
                </a:solidFill>
                <a:latin typeface="Times New Roman"/>
                <a:ea typeface="Times New Roman"/>
                <a:cs typeface="Times New Roman"/>
                <a:sym typeface="Times New Roman"/>
              </a:defRPr>
            </a:pPr>
            <a:r>
              <a:rPr b="0">
                <a:latin typeface="宋体"/>
                <a:ea typeface="宋体"/>
                <a:cs typeface="宋体"/>
                <a:sym typeface="宋体"/>
              </a:rPr>
              <a:t>光电倍增管</a:t>
            </a:r>
          </a:p>
          <a:p>
            <a:pPr marL="388937" indent="-388937" algn="l">
              <a:lnSpc>
                <a:spcPct val="116999"/>
              </a:lnSpc>
              <a:spcBef>
                <a:spcPts val="1000"/>
              </a:spcBef>
              <a:buClr>
                <a:schemeClr val="accent4"/>
              </a:buClr>
              <a:buSzPct val="145000"/>
              <a:buChar char="✴"/>
              <a:defRPr sz="2800" u="sng">
                <a:solidFill>
                  <a:srgbClr val="FF0000"/>
                </a:solidFill>
                <a:latin typeface="Times New Roman"/>
                <a:ea typeface="Times New Roman"/>
                <a:cs typeface="Times New Roman"/>
                <a:sym typeface="Times New Roman"/>
              </a:defRPr>
            </a:pPr>
            <a:r>
              <a:rPr b="0">
                <a:latin typeface="宋体"/>
                <a:ea typeface="宋体"/>
                <a:cs typeface="宋体"/>
                <a:sym typeface="宋体"/>
              </a:rPr>
              <a:t>光敏电阻</a:t>
            </a:r>
          </a:p>
          <a:p>
            <a:pPr marL="388937" indent="-388937" algn="l">
              <a:lnSpc>
                <a:spcPct val="116999"/>
              </a:lnSpc>
              <a:spcBef>
                <a:spcPts val="1000"/>
              </a:spcBef>
              <a:buClr>
                <a:schemeClr val="accent4"/>
              </a:buClr>
              <a:buSzPct val="145000"/>
              <a:buChar char="✴"/>
              <a:defRPr sz="2800" u="sng">
                <a:solidFill>
                  <a:srgbClr val="FF0000"/>
                </a:solidFill>
                <a:latin typeface="Times New Roman"/>
                <a:ea typeface="Times New Roman"/>
                <a:cs typeface="Times New Roman"/>
                <a:sym typeface="Times New Roman"/>
              </a:defRPr>
            </a:pPr>
            <a:r>
              <a:rPr b="0">
                <a:latin typeface="宋体"/>
                <a:ea typeface="宋体"/>
                <a:cs typeface="宋体"/>
                <a:sym typeface="宋体"/>
              </a:rPr>
              <a:t>光敏晶体管</a:t>
            </a:r>
          </a:p>
          <a:p>
            <a:pPr marL="388937" indent="-388937" algn="l">
              <a:lnSpc>
                <a:spcPct val="116999"/>
              </a:lnSpc>
              <a:spcBef>
                <a:spcPts val="1000"/>
              </a:spcBef>
              <a:buClr>
                <a:schemeClr val="accent4"/>
              </a:buClr>
              <a:buSzPct val="145000"/>
              <a:buChar char="✴"/>
              <a:defRPr sz="2800" u="sng">
                <a:solidFill>
                  <a:srgbClr val="FF0000"/>
                </a:solidFill>
                <a:latin typeface="Times New Roman"/>
                <a:ea typeface="Times New Roman"/>
                <a:cs typeface="Times New Roman"/>
                <a:sym typeface="Times New Roman"/>
              </a:defRPr>
            </a:pPr>
            <a:r>
              <a:rPr b="0">
                <a:latin typeface="宋体"/>
                <a:ea typeface="宋体"/>
                <a:cs typeface="宋体"/>
                <a:sym typeface="宋体"/>
              </a:rPr>
              <a:t>光电池</a:t>
            </a:r>
          </a:p>
          <a:p>
            <a:pPr marL="388937" indent="-388937" algn="l">
              <a:lnSpc>
                <a:spcPct val="116999"/>
              </a:lnSpc>
              <a:spcBef>
                <a:spcPts val="1000"/>
              </a:spcBef>
              <a:buClr>
                <a:schemeClr val="accent4"/>
              </a:buClr>
              <a:buSzPct val="145000"/>
              <a:buChar char="✴"/>
              <a:defRPr sz="2800" u="sng">
                <a:solidFill>
                  <a:srgbClr val="FF0000"/>
                </a:solidFill>
                <a:latin typeface="Times New Roman"/>
                <a:ea typeface="Times New Roman"/>
                <a:cs typeface="Times New Roman"/>
                <a:sym typeface="Times New Roman"/>
              </a:defRPr>
            </a:pPr>
            <a:r>
              <a:rPr b="0">
                <a:latin typeface="宋体"/>
                <a:ea typeface="宋体"/>
                <a:cs typeface="宋体"/>
                <a:sym typeface="宋体"/>
              </a:rPr>
              <a:t>其它光电传感器</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标题"/>
          <p:cNvSpPr txBox="1">
            <a:spLocks noGrp="1"/>
          </p:cNvSpPr>
          <p:nvPr>
            <p:ph type="title"/>
          </p:nvPr>
        </p:nvSpPr>
        <p:spPr>
          <a:prstGeom prst="rect">
            <a:avLst/>
          </a:prstGeom>
        </p:spPr>
        <p:txBody>
          <a:bodyPr/>
          <a:lstStyle/>
          <a:p>
            <a:endParaRPr/>
          </a:p>
        </p:txBody>
      </p:sp>
      <p:pic>
        <p:nvPicPr>
          <p:cNvPr id="583" name="image.png" descr="image.png"/>
          <p:cNvPicPr>
            <a:picLocks noChangeAspect="1"/>
          </p:cNvPicPr>
          <p:nvPr/>
        </p:nvPicPr>
        <p:blipFill>
          <a:blip r:embed="rId2">
            <a:extLst/>
          </a:blip>
          <a:stretch>
            <a:fillRect/>
          </a:stretch>
        </p:blipFill>
        <p:spPr>
          <a:xfrm>
            <a:off x="2554190" y="1313505"/>
            <a:ext cx="8512668" cy="5836141"/>
          </a:xfrm>
          <a:prstGeom prst="rect">
            <a:avLst/>
          </a:prstGeom>
          <a:ln w="12700">
            <a:miter lim="400000"/>
          </a:ln>
        </p:spPr>
      </p:pic>
      <p:sp>
        <p:nvSpPr>
          <p:cNvPr id="584" name="光电器件的性能主要由伏安特性、光照特性、光谱特性、响应时间、峰值探测率和温度特性来描述。"/>
          <p:cNvSpPr txBox="1"/>
          <p:nvPr/>
        </p:nvSpPr>
        <p:spPr>
          <a:xfrm>
            <a:off x="791850" y="7370447"/>
            <a:ext cx="11197581"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tabLst>
                <a:tab pos="1028700" algn="l"/>
              </a:tabLst>
              <a:defRPr sz="2800" b="0">
                <a:latin typeface="黑体"/>
                <a:ea typeface="黑体"/>
                <a:cs typeface="黑体"/>
                <a:sym typeface="黑体"/>
              </a:defRPr>
            </a:lvl1pPr>
          </a:lstStyle>
          <a:p>
            <a:pPr>
              <a:defRPr>
                <a:latin typeface="Helvetica Neue"/>
                <a:ea typeface="Helvetica Neue"/>
                <a:cs typeface="Helvetica Neue"/>
                <a:sym typeface="Helvetica Neue"/>
              </a:defRPr>
            </a:pPr>
            <a:r>
              <a:rPr>
                <a:latin typeface="黑体"/>
                <a:ea typeface="黑体"/>
                <a:cs typeface="黑体"/>
                <a:sym typeface="黑体"/>
              </a:rPr>
              <a:t>光电器件的性能主要由伏安特性、光照特性、光谱特性、响应时间、峰值探测率和温度特性来描述。</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光电器件和特性"/>
          <p:cNvSpPr txBox="1">
            <a:spLocks noGrp="1"/>
          </p:cNvSpPr>
          <p:nvPr>
            <p:ph type="title"/>
          </p:nvPr>
        </p:nvSpPr>
        <p:spPr>
          <a:prstGeom prst="rect">
            <a:avLst/>
          </a:prstGeom>
        </p:spPr>
        <p:txBody>
          <a:bodyPr/>
          <a:lstStyle/>
          <a:p>
            <a:r>
              <a:t>光电器件和特性</a:t>
            </a:r>
          </a:p>
        </p:txBody>
      </p:sp>
      <p:sp>
        <p:nvSpPr>
          <p:cNvPr id="587" name="1、光电管"/>
          <p:cNvSpPr txBox="1"/>
          <p:nvPr/>
        </p:nvSpPr>
        <p:spPr>
          <a:xfrm>
            <a:off x="3223450" y="1126129"/>
            <a:ext cx="2081648"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487680" indent="-487680" algn="l">
              <a:spcBef>
                <a:spcPts val="800"/>
              </a:spcBef>
              <a:defRPr sz="3400" b="0">
                <a:solidFill>
                  <a:srgbClr val="CC0099"/>
                </a:solidFill>
                <a:latin typeface="黑体"/>
                <a:ea typeface="黑体"/>
                <a:cs typeface="黑体"/>
                <a:sym typeface="黑体"/>
              </a:defRPr>
            </a:pPr>
            <a:r>
              <a:t>1、光电管</a:t>
            </a:r>
          </a:p>
        </p:txBody>
      </p:sp>
      <p:sp>
        <p:nvSpPr>
          <p:cNvPr id="588" name="结构组成：在一个抽成真空或充以惰性气体的玻璃泡内装有两个电极：光电阴极和光电阳极。光电阴极通常是用逸出功小的光敏材料（如铯）涂敷在玻璃泡内壁上做成，其感光面对准光的照射孔。"/>
          <p:cNvSpPr txBox="1"/>
          <p:nvPr/>
        </p:nvSpPr>
        <p:spPr>
          <a:xfrm>
            <a:off x="528751" y="2045483"/>
            <a:ext cx="11734801"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500"/>
              </a:spcBef>
              <a:defRPr sz="2800" b="0">
                <a:solidFill>
                  <a:srgbClr val="008000"/>
                </a:solidFill>
                <a:latin typeface="Songti SC Regular"/>
                <a:ea typeface="Songti SC Regular"/>
                <a:cs typeface="Songti SC Regular"/>
                <a:sym typeface="Songti SC Regular"/>
              </a:defRPr>
            </a:pPr>
            <a:r>
              <a:t>结构组成：</a:t>
            </a:r>
            <a:r>
              <a:rPr>
                <a:solidFill>
                  <a:srgbClr val="000000"/>
                </a:solidFill>
              </a:rPr>
              <a:t>在一个抽成真空或充以惰性气体的玻璃泡内装有两个电极：光电阴极和光电阳极。光电阴极通常是用逸出功小的光敏材料（如铯）涂敷在玻璃泡内壁上做成，其感光面对准光的照射孔。 </a:t>
            </a:r>
          </a:p>
        </p:txBody>
      </p:sp>
      <p:sp>
        <p:nvSpPr>
          <p:cNvPr id="589" name="工作原理：当光线照射到阴极的光敏材料上，便有电子逸出，这些电子被具有正电位的阳极所吸引，在光电管内形成空间电子流，在外电路就产生电流。外电路串入一适当阻值的电阻，在该电阻上的电压降或电路中的电流大小都与光强成函数关系，从而实现了光电转换。"/>
          <p:cNvSpPr txBox="1"/>
          <p:nvPr/>
        </p:nvSpPr>
        <p:spPr>
          <a:xfrm>
            <a:off x="503385" y="3708602"/>
            <a:ext cx="11566748" cy="213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500"/>
              </a:spcBef>
              <a:defRPr sz="2800" b="0">
                <a:latin typeface="Songti SC Regular"/>
                <a:ea typeface="Songti SC Regular"/>
                <a:cs typeface="Songti SC Regular"/>
                <a:sym typeface="Songti SC Regular"/>
              </a:defRPr>
            </a:pPr>
            <a:r>
              <a:rPr>
                <a:solidFill>
                  <a:srgbClr val="008000"/>
                </a:solidFill>
              </a:rPr>
              <a:t>工作原理：</a:t>
            </a:r>
            <a:r>
              <a:t>当光线照射到阴极的光敏材料上，便有电子逸出，这些电子被具有正电位的阳极所吸引，在光电管内形成空间电子流，在外电路就产生电流。外电路串入一适当阻值的电阻，在该电阻上的电压降或电路中的电流大小都与光强成函数关系，从而实现了光电转换。</a:t>
            </a:r>
          </a:p>
        </p:txBody>
      </p:sp>
      <p:grpSp>
        <p:nvGrpSpPr>
          <p:cNvPr id="592" name="成组"/>
          <p:cNvGrpSpPr/>
          <p:nvPr/>
        </p:nvGrpSpPr>
        <p:grpSpPr>
          <a:xfrm>
            <a:off x="1016766" y="6050356"/>
            <a:ext cx="3757706" cy="3462365"/>
            <a:chOff x="0" y="0"/>
            <a:chExt cx="3757705" cy="3462363"/>
          </a:xfrm>
        </p:grpSpPr>
        <p:pic>
          <p:nvPicPr>
            <p:cNvPr id="590" name="image.png" descr="image.png"/>
            <p:cNvPicPr>
              <a:picLocks noChangeAspect="1"/>
            </p:cNvPicPr>
            <p:nvPr/>
          </p:nvPicPr>
          <p:blipFill>
            <a:blip r:embed="rId2">
              <a:extLst/>
            </a:blip>
            <a:srcRect/>
            <a:stretch>
              <a:fillRect/>
            </a:stretch>
          </p:blipFill>
          <p:spPr>
            <a:xfrm>
              <a:off x="0" y="0"/>
              <a:ext cx="3757706" cy="3063405"/>
            </a:xfrm>
            <a:prstGeom prst="rect">
              <a:avLst/>
            </a:prstGeom>
            <a:ln w="12700" cap="flat">
              <a:noFill/>
              <a:miter lim="400000"/>
            </a:ln>
            <a:effectLst/>
          </p:spPr>
        </p:pic>
        <p:sp>
          <p:nvSpPr>
            <p:cNvPr id="591" name="结构图"/>
            <p:cNvSpPr txBox="1"/>
            <p:nvPr/>
          </p:nvSpPr>
          <p:spPr>
            <a:xfrm>
              <a:off x="1364456" y="2941663"/>
              <a:ext cx="1028701"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b="0">
                  <a:latin typeface="Songti SC Regular"/>
                  <a:ea typeface="Songti SC Regular"/>
                  <a:cs typeface="Songti SC Regular"/>
                  <a:sym typeface="Songti SC Regular"/>
                </a:defRPr>
              </a:lvl1pPr>
            </a:lstStyle>
            <a:p>
              <a:r>
                <a:t>结构图</a:t>
              </a:r>
            </a:p>
          </p:txBody>
        </p:sp>
      </p:grpSp>
      <p:sp>
        <p:nvSpPr>
          <p:cNvPr id="593" name="结构简单，灵敏度较高（可达20～220uA/lm),暗电流小（最低可达10 -14 A)。体积比较大，工作电压高达几百伏到数千伏，玻壳容易破粹。"/>
          <p:cNvSpPr txBox="1"/>
          <p:nvPr/>
        </p:nvSpPr>
        <p:spPr>
          <a:xfrm>
            <a:off x="5629324" y="6276085"/>
            <a:ext cx="6067146" cy="17956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r>
              <a:t>结构简单，灵敏度较高（可达20～220uA/lm),暗电流小（最低可达10 </a:t>
            </a:r>
            <a:r>
              <a:rPr baseline="31999"/>
              <a:t>-14</a:t>
            </a:r>
            <a:r>
              <a:t> A)。体积比较大，工作电压高达几百伏到数千伏，玻壳容易破粹。</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二、光电倍增管"/>
          <p:cNvSpPr txBox="1"/>
          <p:nvPr/>
        </p:nvSpPr>
        <p:spPr>
          <a:xfrm>
            <a:off x="3352800" y="1221456"/>
            <a:ext cx="3438671"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487680" indent="-487680" algn="l">
              <a:spcBef>
                <a:spcPts val="800"/>
              </a:spcBef>
              <a:defRPr sz="3400" b="0">
                <a:solidFill>
                  <a:srgbClr val="CC0099"/>
                </a:solidFill>
                <a:latin typeface="黑体"/>
                <a:ea typeface="黑体"/>
                <a:cs typeface="黑体"/>
                <a:sym typeface="黑体"/>
              </a:defRPr>
            </a:lvl1pPr>
          </a:lstStyle>
          <a:p>
            <a:r>
              <a:t>二、光电倍增管</a:t>
            </a:r>
          </a:p>
        </p:txBody>
      </p:sp>
      <p:sp>
        <p:nvSpPr>
          <p:cNvPr id="596" name="当入射光很微弱时，普通光电管产生的光电流很小，只有零点几μA，不容易探测，需要用光电倍增管对电流进行放大。"/>
          <p:cNvSpPr txBox="1"/>
          <p:nvPr/>
        </p:nvSpPr>
        <p:spPr>
          <a:xfrm>
            <a:off x="694864" y="2176461"/>
            <a:ext cx="12153868" cy="11275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pPr>
            <a:r>
              <a:rPr>
                <a:latin typeface="黑体"/>
                <a:ea typeface="黑体"/>
                <a:cs typeface="黑体"/>
                <a:sym typeface="黑体"/>
              </a:rPr>
              <a:t>    当入射光很微弱时，普通光电管产生的光电流很小，只有零点几</a:t>
            </a:r>
            <a:r>
              <a:t>μA</a:t>
            </a:r>
            <a:r>
              <a:rPr>
                <a:latin typeface="黑体"/>
                <a:ea typeface="黑体"/>
                <a:cs typeface="黑体"/>
                <a:sym typeface="黑体"/>
              </a:rPr>
              <a:t>，不容易探测，需要用光电倍增管对电流进行放大。</a:t>
            </a:r>
          </a:p>
        </p:txBody>
      </p:sp>
      <p:grpSp>
        <p:nvGrpSpPr>
          <p:cNvPr id="599" name="成组"/>
          <p:cNvGrpSpPr/>
          <p:nvPr/>
        </p:nvGrpSpPr>
        <p:grpSpPr>
          <a:xfrm>
            <a:off x="4767023" y="3760891"/>
            <a:ext cx="4257081" cy="3815224"/>
            <a:chOff x="0" y="0"/>
            <a:chExt cx="4257079" cy="3815222"/>
          </a:xfrm>
        </p:grpSpPr>
        <p:pic>
          <p:nvPicPr>
            <p:cNvPr id="597" name="timg.jpeg" descr="timg.jpeg"/>
            <p:cNvPicPr>
              <a:picLocks noChangeAspect="1"/>
            </p:cNvPicPr>
            <p:nvPr/>
          </p:nvPicPr>
          <p:blipFill>
            <a:blip r:embed="rId2">
              <a:extLst/>
            </a:blip>
            <a:stretch>
              <a:fillRect/>
            </a:stretch>
          </p:blipFill>
          <p:spPr>
            <a:xfrm>
              <a:off x="0" y="0"/>
              <a:ext cx="4257080" cy="3348903"/>
            </a:xfrm>
            <a:prstGeom prst="rect">
              <a:avLst/>
            </a:prstGeom>
            <a:ln w="12700" cap="flat">
              <a:noFill/>
              <a:miter lim="400000"/>
            </a:ln>
            <a:effectLst/>
          </p:spPr>
        </p:pic>
        <p:sp>
          <p:nvSpPr>
            <p:cNvPr id="598" name="几种光电倍增管的外形"/>
            <p:cNvSpPr txBox="1"/>
            <p:nvPr/>
          </p:nvSpPr>
          <p:spPr>
            <a:xfrm>
              <a:off x="1132561" y="3276748"/>
              <a:ext cx="2248237" cy="5384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l">
                <a:spcBef>
                  <a:spcPts val="1500"/>
                </a:spcBef>
                <a:defRPr>
                  <a:latin typeface="宋体"/>
                  <a:ea typeface="宋体"/>
                  <a:cs typeface="宋体"/>
                  <a:sym typeface="宋体"/>
                </a:defRPr>
              </a:lvl1pPr>
            </a:lstStyle>
            <a:p>
              <a:pPr>
                <a:defRPr>
                  <a:latin typeface="Helvetica Neue"/>
                  <a:ea typeface="Helvetica Neue"/>
                  <a:cs typeface="Helvetica Neue"/>
                  <a:sym typeface="Helvetica Neue"/>
                </a:defRPr>
              </a:pPr>
              <a:r>
                <a:rPr>
                  <a:latin typeface="宋体"/>
                  <a:ea typeface="宋体"/>
                  <a:cs typeface="宋体"/>
                  <a:sym typeface="宋体"/>
                </a:rPr>
                <a:t>几种光电倍增管的外形 </a:t>
              </a:r>
            </a:p>
          </p:txBody>
        </p:sp>
      </p:grpSp>
      <p:sp>
        <p:nvSpPr>
          <p:cNvPr id="600" name="光电器件和特性"/>
          <p:cNvSpPr txBox="1">
            <a:spLocks noGrp="1"/>
          </p:cNvSpPr>
          <p:nvPr>
            <p:ph type="title"/>
          </p:nvPr>
        </p:nvSpPr>
        <p:spPr>
          <a:prstGeom prst="rect">
            <a:avLst/>
          </a:prstGeom>
        </p:spPr>
        <p:txBody>
          <a:bodyPr/>
          <a:lstStyle/>
          <a:p>
            <a:r>
              <a:t>光电器件和特性</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由光阴极、次阴极(倍增电极)以及阳极三部分组成。光阴极是由半导体光电材料锑铯做成；次阴极是在镍或铜-铍的衬底上涂上锑铯材料而形成的，次阴极多的可达30级；阳极是最后用来收集电子的，收集到的电子数是阴极发射电子数的105~106倍。即光电倍增管的放大倍数可达几万到几百万倍。因此在很微弱的光照时，它就能产生很大的光电流。"/>
          <p:cNvSpPr txBox="1"/>
          <p:nvPr/>
        </p:nvSpPr>
        <p:spPr>
          <a:xfrm>
            <a:off x="549951" y="2015754"/>
            <a:ext cx="12122610" cy="26814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pPr>
            <a:r>
              <a:rPr dirty="0" err="1">
                <a:latin typeface="黑体"/>
                <a:ea typeface="黑体"/>
                <a:cs typeface="黑体"/>
                <a:sym typeface="黑体"/>
              </a:rPr>
              <a:t>由</a:t>
            </a:r>
            <a:r>
              <a:rPr dirty="0" err="1">
                <a:solidFill>
                  <a:srgbClr val="FF3300"/>
                </a:solidFill>
                <a:latin typeface="黑体"/>
                <a:ea typeface="黑体"/>
                <a:cs typeface="黑体"/>
                <a:sym typeface="黑体"/>
              </a:rPr>
              <a:t>光阴极、</a:t>
            </a:r>
            <a:r>
              <a:rPr dirty="0" err="1">
                <a:latin typeface="黑体"/>
                <a:ea typeface="黑体"/>
                <a:cs typeface="黑体"/>
                <a:sym typeface="黑体"/>
              </a:rPr>
              <a:t>次阴极</a:t>
            </a:r>
            <a:r>
              <a:rPr dirty="0"/>
              <a:t>(</a:t>
            </a:r>
            <a:r>
              <a:rPr dirty="0" err="1">
                <a:solidFill>
                  <a:srgbClr val="FF3300"/>
                </a:solidFill>
                <a:latin typeface="黑体"/>
                <a:ea typeface="黑体"/>
                <a:cs typeface="黑体"/>
                <a:sym typeface="黑体"/>
              </a:rPr>
              <a:t>倍增电极</a:t>
            </a:r>
            <a:r>
              <a:rPr dirty="0"/>
              <a:t>)</a:t>
            </a:r>
            <a:r>
              <a:rPr dirty="0">
                <a:latin typeface="黑体"/>
                <a:ea typeface="黑体"/>
                <a:cs typeface="黑体"/>
                <a:sym typeface="黑体"/>
              </a:rPr>
              <a:t>以及</a:t>
            </a:r>
            <a:r>
              <a:rPr dirty="0">
                <a:solidFill>
                  <a:srgbClr val="FF3300"/>
                </a:solidFill>
                <a:latin typeface="黑体"/>
                <a:ea typeface="黑体"/>
                <a:cs typeface="黑体"/>
                <a:sym typeface="黑体"/>
              </a:rPr>
              <a:t>阳极</a:t>
            </a:r>
            <a:r>
              <a:rPr dirty="0">
                <a:latin typeface="黑体"/>
                <a:ea typeface="黑体"/>
                <a:cs typeface="黑体"/>
                <a:sym typeface="黑体"/>
              </a:rPr>
              <a:t>三部分组成。光阴极是由半导体光电材料锑铯做成；次阴极是在镍或铜</a:t>
            </a:r>
            <a:r>
              <a:rPr dirty="0"/>
              <a:t>-</a:t>
            </a:r>
            <a:r>
              <a:rPr dirty="0">
                <a:latin typeface="黑体"/>
                <a:ea typeface="黑体"/>
                <a:cs typeface="黑体"/>
                <a:sym typeface="黑体"/>
              </a:rPr>
              <a:t>铍的衬底上涂上锑铯材料而形成的，次阴极多的可达</a:t>
            </a:r>
            <a:r>
              <a:rPr dirty="0"/>
              <a:t>30</a:t>
            </a:r>
            <a:r>
              <a:rPr dirty="0">
                <a:latin typeface="黑体"/>
                <a:ea typeface="黑体"/>
                <a:cs typeface="黑体"/>
                <a:sym typeface="黑体"/>
              </a:rPr>
              <a:t>级；阳极是最后用来收集电子的，收集到的电子数是阴极发射电子数的</a:t>
            </a:r>
            <a:r>
              <a:rPr dirty="0"/>
              <a:t>10</a:t>
            </a:r>
            <a:r>
              <a:rPr baseline="30285" dirty="0"/>
              <a:t>5</a:t>
            </a:r>
            <a:r>
              <a:rPr dirty="0"/>
              <a:t>~10</a:t>
            </a:r>
            <a:r>
              <a:rPr baseline="30285" dirty="0"/>
              <a:t>6</a:t>
            </a:r>
            <a:r>
              <a:rPr dirty="0">
                <a:latin typeface="黑体"/>
                <a:ea typeface="黑体"/>
                <a:cs typeface="黑体"/>
                <a:sym typeface="黑体"/>
              </a:rPr>
              <a:t>倍。即光电倍增管的放大倍数可达几万到几百万倍。因此在很微弱的光照时，它就能产生很大的光电流。</a:t>
            </a:r>
          </a:p>
        </p:txBody>
      </p:sp>
      <p:sp>
        <p:nvSpPr>
          <p:cNvPr id="603" name="光电倍增管结构和工作原理"/>
          <p:cNvSpPr txBox="1"/>
          <p:nvPr/>
        </p:nvSpPr>
        <p:spPr>
          <a:xfrm>
            <a:off x="685006" y="1304740"/>
            <a:ext cx="43815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spcBef>
                <a:spcPts val="800"/>
              </a:spcBef>
              <a:defRPr sz="2800">
                <a:latin typeface="黑体"/>
                <a:ea typeface="黑体"/>
                <a:cs typeface="黑体"/>
                <a:sym typeface="黑体"/>
              </a:defRPr>
            </a:lvl1pPr>
          </a:lstStyle>
          <a:p>
            <a:pPr>
              <a:defRPr>
                <a:latin typeface="Helvetica Neue"/>
                <a:ea typeface="Helvetica Neue"/>
                <a:cs typeface="Helvetica Neue"/>
                <a:sym typeface="Helvetica Neue"/>
              </a:defRPr>
            </a:pPr>
            <a:r>
              <a:rPr dirty="0" err="1">
                <a:latin typeface="黑体"/>
                <a:ea typeface="黑体"/>
                <a:cs typeface="黑体"/>
                <a:sym typeface="黑体"/>
              </a:rPr>
              <a:t>光电倍增管结构和工作原理</a:t>
            </a:r>
            <a:endParaRPr dirty="0">
              <a:latin typeface="黑体"/>
              <a:ea typeface="黑体"/>
              <a:cs typeface="黑体"/>
              <a:sym typeface="黑体"/>
            </a:endParaRPr>
          </a:p>
        </p:txBody>
      </p:sp>
      <p:pic>
        <p:nvPicPr>
          <p:cNvPr id="604" name="timg.jpeg" descr="timg.jpeg"/>
          <p:cNvPicPr>
            <a:picLocks noChangeAspect="1"/>
          </p:cNvPicPr>
          <p:nvPr/>
        </p:nvPicPr>
        <p:blipFill>
          <a:blip r:embed="rId2">
            <a:extLst/>
          </a:blip>
          <a:stretch>
            <a:fillRect/>
          </a:stretch>
        </p:blipFill>
        <p:spPr>
          <a:xfrm>
            <a:off x="1004139" y="4798595"/>
            <a:ext cx="7714376" cy="3662140"/>
          </a:xfrm>
          <a:prstGeom prst="rect">
            <a:avLst/>
          </a:prstGeom>
          <a:ln w="12700">
            <a:miter lim="400000"/>
          </a:ln>
        </p:spPr>
      </p:pic>
      <p:sp>
        <p:nvSpPr>
          <p:cNvPr id="605" name="光电流大，灵敏度高，其倍增率为N=δn，其中δ为单极倍增率（3～6），n为倍增级数（4～14）"/>
          <p:cNvSpPr txBox="1"/>
          <p:nvPr/>
        </p:nvSpPr>
        <p:spPr>
          <a:xfrm>
            <a:off x="8970149" y="4697182"/>
            <a:ext cx="3702412" cy="17956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r>
              <a:rPr dirty="0" err="1"/>
              <a:t>光电流大，灵敏度高，其倍增率为N</a:t>
            </a:r>
            <a:r>
              <a:rPr dirty="0"/>
              <a:t>=</a:t>
            </a:r>
            <a:r>
              <a:rPr dirty="0" err="1"/>
              <a:t>δ</a:t>
            </a:r>
            <a:r>
              <a:rPr baseline="31999" dirty="0" err="1"/>
              <a:t>n</a:t>
            </a:r>
            <a:r>
              <a:rPr dirty="0" err="1"/>
              <a:t>，其中δ为单极倍增率（3～6</a:t>
            </a:r>
            <a:r>
              <a:rPr dirty="0"/>
              <a:t>），</a:t>
            </a:r>
            <a:r>
              <a:rPr dirty="0" err="1"/>
              <a:t>n为倍增级数（4～14</a:t>
            </a:r>
            <a:r>
              <a:rPr dirty="0"/>
              <a:t>）</a:t>
            </a:r>
          </a:p>
        </p:txBody>
      </p:sp>
      <p:sp>
        <p:nvSpPr>
          <p:cNvPr id="606" name="光电器件和特性"/>
          <p:cNvSpPr>
            <a:spLocks noGrp="1"/>
          </p:cNvSpPr>
          <p:nvPr>
            <p:ph type="title"/>
          </p:nvPr>
        </p:nvSpPr>
        <p:spPr>
          <a:prstGeom prst="rect">
            <a:avLst/>
          </a:prstGeom>
        </p:spPr>
        <p:txBody>
          <a:bodyPr/>
          <a:lstStyle/>
          <a:p>
            <a:r>
              <a:t>光电器件和特性</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利用物质在光的照射下电导性能改变或产生电动势的光电器件称内光电效应器件，常见的有光敏电阻光电池和光敏晶体管等。"/>
          <p:cNvSpPr txBox="1"/>
          <p:nvPr/>
        </p:nvSpPr>
        <p:spPr>
          <a:xfrm>
            <a:off x="448091" y="1422095"/>
            <a:ext cx="12214578"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2000"/>
              </a:spcBef>
              <a:defRPr sz="2800" b="0">
                <a:latin typeface="Songti SC Regular"/>
                <a:ea typeface="Songti SC Regular"/>
                <a:cs typeface="Songti SC Regular"/>
                <a:sym typeface="Songti SC Regular"/>
              </a:defRPr>
            </a:lvl1pPr>
          </a:lstStyle>
          <a:p>
            <a:r>
              <a:rPr dirty="0"/>
              <a:t>    </a:t>
            </a:r>
            <a:r>
              <a:rPr dirty="0" err="1"/>
              <a:t>利用物质在光的照射下电导性能改变或产生电动势的光电器件称内光电效应器件，常见的有光敏电阻光电池和光敏晶体管等</a:t>
            </a:r>
            <a:r>
              <a:rPr dirty="0"/>
              <a:t>。</a:t>
            </a:r>
          </a:p>
        </p:txBody>
      </p:sp>
      <p:sp>
        <p:nvSpPr>
          <p:cNvPr id="609" name="一、光敏电阻"/>
          <p:cNvSpPr txBox="1"/>
          <p:nvPr/>
        </p:nvSpPr>
        <p:spPr>
          <a:xfrm>
            <a:off x="568077" y="2961550"/>
            <a:ext cx="22479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spcBef>
                <a:spcPts val="600"/>
              </a:spcBef>
              <a:defRPr sz="2800">
                <a:solidFill>
                  <a:srgbClr val="FF3300"/>
                </a:solidFill>
                <a:latin typeface="黑体"/>
                <a:ea typeface="黑体"/>
                <a:cs typeface="黑体"/>
                <a:sym typeface="黑体"/>
              </a:defRPr>
            </a:lvl1pPr>
          </a:lstStyle>
          <a:p>
            <a:pPr>
              <a:defRPr>
                <a:latin typeface="Helvetica Neue"/>
                <a:ea typeface="Helvetica Neue"/>
                <a:cs typeface="Helvetica Neue"/>
                <a:sym typeface="Helvetica Neue"/>
              </a:defRPr>
            </a:pPr>
            <a:r>
              <a:rPr dirty="0" err="1">
                <a:latin typeface="黑体"/>
                <a:ea typeface="黑体"/>
                <a:cs typeface="黑体"/>
                <a:sym typeface="黑体"/>
              </a:rPr>
              <a:t>一、光敏电阻</a:t>
            </a:r>
            <a:endParaRPr dirty="0">
              <a:latin typeface="黑体"/>
              <a:ea typeface="黑体"/>
              <a:cs typeface="黑体"/>
              <a:sym typeface="黑体"/>
            </a:endParaRPr>
          </a:p>
        </p:txBody>
      </p:sp>
      <p:sp>
        <p:nvSpPr>
          <p:cNvPr id="610" name="光敏电阻又称光导管，为纯电阻元件，其工作原理是基于光电导效应，其阻值随光照增强而减小。…"/>
          <p:cNvSpPr txBox="1"/>
          <p:nvPr/>
        </p:nvSpPr>
        <p:spPr>
          <a:xfrm>
            <a:off x="568077" y="3751708"/>
            <a:ext cx="11868647" cy="3048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20000"/>
              </a:lnSpc>
              <a:defRPr sz="2800" b="0">
                <a:latin typeface="Songti SC Regular"/>
                <a:ea typeface="Songti SC Regular"/>
                <a:cs typeface="Songti SC Regular"/>
                <a:sym typeface="Songti SC Regular"/>
              </a:defRPr>
            </a:pPr>
            <a:r>
              <a:rPr dirty="0"/>
              <a:t>    </a:t>
            </a:r>
            <a:r>
              <a:rPr dirty="0" err="1"/>
              <a:t>光敏电阻又称光导管，为纯电阻元件，其工作原理是基于光电导效应，其阻值随光照增强而减小</a:t>
            </a:r>
            <a:r>
              <a:rPr dirty="0"/>
              <a:t>。</a:t>
            </a:r>
          </a:p>
          <a:p>
            <a:pPr algn="l">
              <a:lnSpc>
                <a:spcPct val="120000"/>
              </a:lnSpc>
              <a:defRPr sz="2800" b="0">
                <a:latin typeface="Songti SC Regular"/>
                <a:ea typeface="Songti SC Regular"/>
                <a:cs typeface="Songti SC Regular"/>
                <a:sym typeface="Songti SC Regular"/>
              </a:defRPr>
            </a:pPr>
            <a:r>
              <a:rPr dirty="0" err="1"/>
              <a:t>优点：灵敏度高，光谱响应范围宽，体积小、重量轻、机械强度高，耐冲击、耐振动、抗过载能力强和寿命长等</a:t>
            </a:r>
            <a:r>
              <a:rPr dirty="0"/>
              <a:t>。</a:t>
            </a:r>
          </a:p>
          <a:p>
            <a:pPr algn="l">
              <a:lnSpc>
                <a:spcPct val="120000"/>
              </a:lnSpc>
              <a:defRPr sz="2800" b="0">
                <a:latin typeface="Songti SC Regular"/>
                <a:ea typeface="Songti SC Regular"/>
                <a:cs typeface="Songti SC Regular"/>
                <a:sym typeface="Songti SC Regular"/>
              </a:defRPr>
            </a:pPr>
            <a:r>
              <a:rPr dirty="0" err="1"/>
              <a:t>不足：需要外部电源，有电流时会发热</a:t>
            </a:r>
            <a:r>
              <a:rPr dirty="0"/>
              <a:t>。 </a:t>
            </a:r>
          </a:p>
        </p:txBody>
      </p:sp>
      <p:sp>
        <p:nvSpPr>
          <p:cNvPr id="611" name="光电器件和特性"/>
          <p:cNvSpPr txBox="1">
            <a:spLocks noGrp="1"/>
          </p:cNvSpPr>
          <p:nvPr>
            <p:ph type="title"/>
          </p:nvPr>
        </p:nvSpPr>
        <p:spPr>
          <a:prstGeom prst="rect">
            <a:avLst/>
          </a:prstGeom>
        </p:spPr>
        <p:txBody>
          <a:bodyPr/>
          <a:lstStyle/>
          <a:p>
            <a:r>
              <a:t>光电器件和特性</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当光照射到光电导体上时，若光电导体为本征半导体材料，而且光辐射能量又足够强，光导材料价带上的电子将激发到导带上去，从而使导带的电子和价带的空穴增加，致使光导体的电导率变大。为实现能级的跃迁，入射光的能量必须大于光导体材料的禁带宽度Eg，即"/>
          <p:cNvSpPr txBox="1"/>
          <p:nvPr/>
        </p:nvSpPr>
        <p:spPr>
          <a:xfrm>
            <a:off x="700644" y="2245516"/>
            <a:ext cx="11603512" cy="2206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2000"/>
              </a:spcBef>
              <a:defRPr sz="2800" b="0">
                <a:latin typeface="Songti SC Regular"/>
                <a:ea typeface="Songti SC Regular"/>
                <a:cs typeface="Songti SC Regular"/>
                <a:sym typeface="Songti SC Regular"/>
              </a:defRPr>
            </a:pPr>
            <a:r>
              <a:t>当光照射到光电导体上时，若光电导体为本征半导体材料，而且光辐射能量又足够强，光导材料价带上的电子将激发到导带上去，从而使导带的电子和价带的空穴增加，致使光导体的电导率变大。为实现能级的跃迁，入射光的能量必须大于光导体材料的禁带宽度E</a:t>
            </a:r>
            <a:r>
              <a:rPr baseline="-26571"/>
              <a:t>g</a:t>
            </a:r>
            <a:r>
              <a:t>，即</a:t>
            </a:r>
          </a:p>
        </p:txBody>
      </p:sp>
      <p:grpSp>
        <p:nvGrpSpPr>
          <p:cNvPr id="621" name="成组"/>
          <p:cNvGrpSpPr/>
          <p:nvPr/>
        </p:nvGrpSpPr>
        <p:grpSpPr>
          <a:xfrm>
            <a:off x="3335248" y="4308418"/>
            <a:ext cx="5598262" cy="1434330"/>
            <a:chOff x="0" y="0"/>
            <a:chExt cx="5598261" cy="1434329"/>
          </a:xfrm>
        </p:grpSpPr>
        <p:sp>
          <p:nvSpPr>
            <p:cNvPr id="614" name="hν=         =              ≥Eg(eV)"/>
            <p:cNvSpPr txBox="1"/>
            <p:nvPr/>
          </p:nvSpPr>
          <p:spPr>
            <a:xfrm>
              <a:off x="-1" y="0"/>
              <a:ext cx="5598262" cy="14343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spcBef>
                  <a:spcPts val="2700"/>
                </a:spcBef>
                <a:defRPr sz="4400">
                  <a:latin typeface="宋体"/>
                  <a:ea typeface="宋体"/>
                  <a:cs typeface="宋体"/>
                  <a:sym typeface="宋体"/>
                </a:defRPr>
              </a:pPr>
              <a:r>
                <a:t> </a:t>
              </a:r>
              <a:r>
                <a:rPr sz="3400"/>
                <a:t>   h</a:t>
              </a:r>
              <a:r>
                <a:rPr sz="3400">
                  <a:latin typeface="Times New Roman"/>
                  <a:ea typeface="Times New Roman"/>
                  <a:cs typeface="Times New Roman"/>
                  <a:sym typeface="Times New Roman"/>
                </a:rPr>
                <a:t>ν=         =              ≥</a:t>
              </a:r>
              <a:r>
                <a:rPr sz="3400" i="1">
                  <a:latin typeface="Times New Roman"/>
                  <a:ea typeface="Times New Roman"/>
                  <a:cs typeface="Times New Roman"/>
                  <a:sym typeface="Times New Roman"/>
                </a:rPr>
                <a:t>E</a:t>
              </a:r>
              <a:r>
                <a:rPr sz="3400" baseline="-28588">
                  <a:latin typeface="Times New Roman"/>
                  <a:ea typeface="Times New Roman"/>
                  <a:cs typeface="Times New Roman"/>
                  <a:sym typeface="Times New Roman"/>
                </a:rPr>
                <a:t>g</a:t>
              </a:r>
              <a:r>
                <a:rPr sz="3400">
                  <a:latin typeface="Times New Roman"/>
                  <a:ea typeface="Times New Roman"/>
                  <a:cs typeface="Times New Roman"/>
                  <a:sym typeface="Times New Roman"/>
                </a:rPr>
                <a:t>(eV)</a:t>
              </a:r>
              <a:r>
                <a:rPr sz="2400">
                  <a:latin typeface="Times New Roman"/>
                  <a:ea typeface="Times New Roman"/>
                  <a:cs typeface="Times New Roman"/>
                  <a:sym typeface="Times New Roman"/>
                </a:rPr>
                <a:t> </a:t>
              </a:r>
            </a:p>
          </p:txBody>
        </p:sp>
        <p:grpSp>
          <p:nvGrpSpPr>
            <p:cNvPr id="617" name="成组"/>
            <p:cNvGrpSpPr/>
            <p:nvPr/>
          </p:nvGrpSpPr>
          <p:grpSpPr>
            <a:xfrm>
              <a:off x="1323195" y="0"/>
              <a:ext cx="872651" cy="1118610"/>
              <a:chOff x="0" y="0"/>
              <a:chExt cx="872649" cy="1118608"/>
            </a:xfrm>
          </p:grpSpPr>
          <p:sp>
            <p:nvSpPr>
              <p:cNvPr id="615" name="矩形"/>
              <p:cNvSpPr/>
              <p:nvPr/>
            </p:nvSpPr>
            <p:spPr>
              <a:xfrm>
                <a:off x="0" y="0"/>
                <a:ext cx="872650" cy="1118609"/>
              </a:xfrm>
              <a:prstGeom prst="rect">
                <a:avLst/>
              </a:prstGeom>
              <a:solidFill>
                <a:srgbClr val="00CC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616" name="image.pdf" descr="image.pdf"/>
              <p:cNvPicPr>
                <a:picLocks noChangeAspect="1"/>
              </p:cNvPicPr>
              <p:nvPr/>
            </p:nvPicPr>
            <p:blipFill>
              <a:blip r:embed="rId2">
                <a:extLst/>
              </a:blip>
              <a:stretch>
                <a:fillRect/>
              </a:stretch>
            </p:blipFill>
            <p:spPr>
              <a:xfrm>
                <a:off x="0" y="0"/>
                <a:ext cx="872650" cy="1118609"/>
              </a:xfrm>
              <a:prstGeom prst="rect">
                <a:avLst/>
              </a:prstGeom>
              <a:ln w="12700" cap="flat">
                <a:noFill/>
                <a:miter lim="400000"/>
              </a:ln>
              <a:effectLst/>
            </p:spPr>
          </p:pic>
        </p:grpSp>
        <p:grpSp>
          <p:nvGrpSpPr>
            <p:cNvPr id="620" name="成组"/>
            <p:cNvGrpSpPr/>
            <p:nvPr/>
          </p:nvGrpSpPr>
          <p:grpSpPr>
            <a:xfrm>
              <a:off x="2532180" y="32763"/>
              <a:ext cx="1408965" cy="979756"/>
              <a:chOff x="0" y="0"/>
              <a:chExt cx="1408963" cy="979755"/>
            </a:xfrm>
          </p:grpSpPr>
          <p:sp>
            <p:nvSpPr>
              <p:cNvPr id="618" name="矩形"/>
              <p:cNvSpPr/>
              <p:nvPr/>
            </p:nvSpPr>
            <p:spPr>
              <a:xfrm>
                <a:off x="0" y="0"/>
                <a:ext cx="1408964" cy="979756"/>
              </a:xfrm>
              <a:prstGeom prst="rect">
                <a:avLst/>
              </a:prstGeom>
              <a:solidFill>
                <a:srgbClr val="00FF00"/>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619" name="image.pdf" descr="image.pdf"/>
              <p:cNvPicPr>
                <a:picLocks noChangeAspect="1"/>
              </p:cNvPicPr>
              <p:nvPr/>
            </p:nvPicPr>
            <p:blipFill>
              <a:blip r:embed="rId3">
                <a:extLst/>
              </a:blip>
              <a:stretch>
                <a:fillRect/>
              </a:stretch>
            </p:blipFill>
            <p:spPr>
              <a:xfrm>
                <a:off x="0" y="0"/>
                <a:ext cx="1408964" cy="979756"/>
              </a:xfrm>
              <a:prstGeom prst="rect">
                <a:avLst/>
              </a:prstGeom>
              <a:ln w="12700" cap="flat">
                <a:noFill/>
                <a:miter lim="400000"/>
              </a:ln>
              <a:effectLst/>
            </p:spPr>
          </p:pic>
        </p:grpSp>
      </p:grpSp>
      <p:sp>
        <p:nvSpPr>
          <p:cNvPr id="622" name="一种光电导体，存在一个照射光的波长限λC，只有波长小于λC的光照射在光电导体上，才能产生电子在能级间的跃迁，从而使光电导体电导率增加。"/>
          <p:cNvSpPr txBox="1"/>
          <p:nvPr/>
        </p:nvSpPr>
        <p:spPr>
          <a:xfrm>
            <a:off x="827108" y="6334232"/>
            <a:ext cx="11350584" cy="1698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solidFill>
                  <a:schemeClr val="accent5">
                    <a:lumOff val="-29866"/>
                  </a:schemeClr>
                </a:solidFill>
                <a:latin typeface="Songti SC Bold"/>
                <a:ea typeface="Songti SC Bold"/>
                <a:cs typeface="Songti SC Bold"/>
                <a:sym typeface="Songti SC Bold"/>
              </a:defRPr>
            </a:pPr>
            <a:r>
              <a:t>一种光电导体，存在一个照射光的波长限λ</a:t>
            </a:r>
            <a:r>
              <a:rPr baseline="-26571"/>
              <a:t>C</a:t>
            </a:r>
            <a:r>
              <a:t>，只有波长小于λ</a:t>
            </a:r>
            <a:r>
              <a:rPr baseline="-26571"/>
              <a:t>C</a:t>
            </a:r>
            <a:r>
              <a:t>的光照射在光电导体上，才能产生电子在能级间的跃迁，从而使光电导体电导率增加。</a:t>
            </a:r>
          </a:p>
        </p:txBody>
      </p:sp>
      <p:sp>
        <p:nvSpPr>
          <p:cNvPr id="623" name="式中， v和λ为入射光的频率和波长。"/>
          <p:cNvSpPr txBox="1"/>
          <p:nvPr/>
        </p:nvSpPr>
        <p:spPr>
          <a:xfrm>
            <a:off x="816381" y="5598897"/>
            <a:ext cx="5037735"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125000"/>
              </a:lnSpc>
              <a:spcBef>
                <a:spcPts val="2000"/>
              </a:spcBef>
              <a:defRPr b="0">
                <a:latin typeface="Songti SC Bold"/>
                <a:ea typeface="Songti SC Bold"/>
                <a:cs typeface="Songti SC Bold"/>
                <a:sym typeface="Songti SC Bold"/>
              </a:defRPr>
            </a:pPr>
            <a:r>
              <a:t>式中， v和λ为入射光的频率和波长。</a:t>
            </a:r>
          </a:p>
        </p:txBody>
      </p:sp>
      <p:sp>
        <p:nvSpPr>
          <p:cNvPr id="624" name="光电器件和特性"/>
          <p:cNvSpPr txBox="1">
            <a:spLocks noGrp="1"/>
          </p:cNvSpPr>
          <p:nvPr>
            <p:ph type="title"/>
          </p:nvPr>
        </p:nvSpPr>
        <p:spPr>
          <a:prstGeom prst="rect">
            <a:avLst/>
          </a:prstGeom>
        </p:spPr>
        <p:txBody>
          <a:bodyPr/>
          <a:lstStyle/>
          <a:p>
            <a:r>
              <a:t>光电器件和特性</a:t>
            </a:r>
          </a:p>
        </p:txBody>
      </p:sp>
      <p:sp>
        <p:nvSpPr>
          <p:cNvPr id="625" name="1. 光敏电阻的工作原理和结构"/>
          <p:cNvSpPr txBox="1"/>
          <p:nvPr/>
        </p:nvSpPr>
        <p:spPr>
          <a:xfrm>
            <a:off x="2710850" y="1440840"/>
            <a:ext cx="471505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spcBef>
                <a:spcPts val="2000"/>
              </a:spcBef>
              <a:defRPr sz="2800" b="0">
                <a:latin typeface="Songti SC Bold"/>
                <a:ea typeface="Songti SC Bold"/>
                <a:cs typeface="Songti SC Bold"/>
                <a:sym typeface="Songti SC Bold"/>
              </a:defRPr>
            </a:pPr>
            <a:r>
              <a:t>1. </a:t>
            </a:r>
            <a:r>
              <a:rPr b="1">
                <a:latin typeface="黑体"/>
                <a:ea typeface="黑体"/>
                <a:cs typeface="黑体"/>
                <a:sym typeface="黑体"/>
              </a:rPr>
              <a:t>光敏电阻的工作原理和结构</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概述"/>
          <p:cNvSpPr txBox="1">
            <a:spLocks noGrp="1"/>
          </p:cNvSpPr>
          <p:nvPr>
            <p:ph type="title"/>
          </p:nvPr>
        </p:nvSpPr>
        <p:spPr>
          <a:prstGeom prst="rect">
            <a:avLst/>
          </a:prstGeom>
        </p:spPr>
        <p:txBody>
          <a:bodyPr/>
          <a:lstStyle/>
          <a:p>
            <a:r>
              <a:rPr dirty="0" err="1"/>
              <a:t>概述</a:t>
            </a:r>
            <a:endParaRPr dirty="0"/>
          </a:p>
        </p:txBody>
      </p:sp>
      <p:sp>
        <p:nvSpPr>
          <p:cNvPr id="417" name="优点：响应快、非接触测量、体积小、重量轻等"/>
          <p:cNvSpPr txBox="1"/>
          <p:nvPr/>
        </p:nvSpPr>
        <p:spPr>
          <a:xfrm>
            <a:off x="1298222" y="6991509"/>
            <a:ext cx="8410280" cy="638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476" tIns="65476" rIns="65476" bIns="65476" anchor="ctr">
            <a:spAutoFit/>
          </a:bodyPr>
          <a:lstStyle>
            <a:lvl1pPr marL="487680" indent="-487680" algn="l">
              <a:defRPr sz="2800">
                <a:solidFill>
                  <a:schemeClr val="accent5">
                    <a:hueOff val="-82419"/>
                    <a:satOff val="-9513"/>
                    <a:lumOff val="-16343"/>
                  </a:schemeClr>
                </a:solidFill>
                <a:latin typeface="隶书"/>
                <a:ea typeface="隶书"/>
                <a:cs typeface="隶书"/>
                <a:sym typeface="隶书"/>
              </a:defRPr>
            </a:lvl1pPr>
          </a:lstStyle>
          <a:p>
            <a:pPr>
              <a:defRPr>
                <a:latin typeface="Arial"/>
                <a:ea typeface="Arial"/>
                <a:cs typeface="Arial"/>
                <a:sym typeface="Arial"/>
              </a:defRPr>
            </a:pPr>
            <a:r>
              <a:rPr>
                <a:latin typeface="隶书"/>
                <a:ea typeface="隶书"/>
                <a:cs typeface="隶书"/>
                <a:sym typeface="隶书"/>
              </a:rPr>
              <a:t>优点：响应快、非接触测量、体积小、重量轻等</a:t>
            </a:r>
          </a:p>
        </p:txBody>
      </p:sp>
      <p:sp>
        <p:nvSpPr>
          <p:cNvPr id="418" name="光电传感器是以光为测量媒介、以光电器件为转换元件的传感器"/>
          <p:cNvSpPr txBox="1"/>
          <p:nvPr/>
        </p:nvSpPr>
        <p:spPr>
          <a:xfrm>
            <a:off x="645724" y="2088205"/>
            <a:ext cx="11469512" cy="488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476" tIns="65476" rIns="65476" bIns="65476" anchor="ctr">
            <a:spAutoFit/>
          </a:bodyPr>
          <a:lstStyle/>
          <a:p>
            <a:pPr lvl="2" indent="719137" algn="l">
              <a:lnSpc>
                <a:spcPct val="140000"/>
              </a:lnSpc>
              <a:defRPr sz="2800" b="0">
                <a:latin typeface="Heiti SC Light"/>
                <a:ea typeface="Heiti SC Light"/>
                <a:cs typeface="Heiti SC Light"/>
                <a:sym typeface="Heiti SC Light"/>
              </a:defRPr>
            </a:pPr>
            <a:r>
              <a:rPr>
                <a:solidFill>
                  <a:schemeClr val="accent5">
                    <a:hueOff val="-82419"/>
                    <a:satOff val="-9513"/>
                    <a:lumOff val="-16343"/>
                  </a:schemeClr>
                </a:solidFill>
              </a:rPr>
              <a:t>光电传感器</a:t>
            </a:r>
            <a:r>
              <a:t>是以光为测量媒介、以光电器件为转换元件的传感器</a:t>
            </a:r>
          </a:p>
        </p:txBody>
      </p:sp>
      <p:grpSp>
        <p:nvGrpSpPr>
          <p:cNvPr id="456" name="成组"/>
          <p:cNvGrpSpPr/>
          <p:nvPr/>
        </p:nvGrpSpPr>
        <p:grpSpPr>
          <a:xfrm>
            <a:off x="1249680" y="3170292"/>
            <a:ext cx="10714192" cy="2780180"/>
            <a:chOff x="0" y="0"/>
            <a:chExt cx="10714190" cy="2780178"/>
          </a:xfrm>
        </p:grpSpPr>
        <p:grpSp>
          <p:nvGrpSpPr>
            <p:cNvPr id="453" name="成组"/>
            <p:cNvGrpSpPr/>
            <p:nvPr/>
          </p:nvGrpSpPr>
          <p:grpSpPr>
            <a:xfrm>
              <a:off x="0" y="847521"/>
              <a:ext cx="10714192" cy="1932658"/>
              <a:chOff x="0" y="0"/>
              <a:chExt cx="10714191" cy="1932657"/>
            </a:xfrm>
          </p:grpSpPr>
          <p:grpSp>
            <p:nvGrpSpPr>
              <p:cNvPr id="421" name="成组"/>
              <p:cNvGrpSpPr/>
              <p:nvPr/>
            </p:nvGrpSpPr>
            <p:grpSpPr>
              <a:xfrm>
                <a:off x="0" y="-1"/>
                <a:ext cx="2157574" cy="1781388"/>
                <a:chOff x="0" y="0"/>
                <a:chExt cx="2157573" cy="1781386"/>
              </a:xfrm>
            </p:grpSpPr>
            <p:sp>
              <p:nvSpPr>
                <p:cNvPr id="419" name="矩形"/>
                <p:cNvSpPr/>
                <p:nvPr/>
              </p:nvSpPr>
              <p:spPr>
                <a:xfrm>
                  <a:off x="0" y="0"/>
                  <a:ext cx="1775148" cy="1022774"/>
                </a:xfrm>
                <a:prstGeom prst="rect">
                  <a:avLst/>
                </a:prstGeom>
                <a:gradFill flip="none" rotWithShape="1">
                  <a:gsLst>
                    <a:gs pos="0">
                      <a:srgbClr val="007676"/>
                    </a:gs>
                    <a:gs pos="50000">
                      <a:srgbClr val="00FFFF"/>
                    </a:gs>
                    <a:gs pos="100000">
                      <a:srgbClr val="007676"/>
                    </a:gs>
                  </a:gsLst>
                  <a:lin ang="16200000" scaled="0"/>
                </a:gradFill>
                <a:ln w="12700" cap="flat">
                  <a:noFill/>
                  <a:miter lim="400000"/>
                </a:ln>
                <a:effectLst/>
              </p:spPr>
              <p:txBody>
                <a:bodyPr wrap="square" lIns="50800" tIns="50800" rIns="50800" bIns="50800" numCol="1" anchor="ctr">
                  <a:noAutofit/>
                </a:bodyPr>
                <a:lstStyle/>
                <a:p>
                  <a:pPr marL="487680" indent="-487680">
                    <a:spcBef>
                      <a:spcPts val="600"/>
                    </a:spcBef>
                    <a:defRPr>
                      <a:solidFill>
                        <a:srgbClr val="FFFFFF"/>
                      </a:solidFill>
                      <a:latin typeface="Arial"/>
                      <a:ea typeface="Arial"/>
                      <a:cs typeface="Arial"/>
                      <a:sym typeface="Arial"/>
                    </a:defRPr>
                  </a:pPr>
                  <a:endParaRPr/>
                </a:p>
              </p:txBody>
            </p:sp>
            <p:sp>
              <p:nvSpPr>
                <p:cNvPr id="420" name="光源"/>
                <p:cNvSpPr/>
                <p:nvPr/>
              </p:nvSpPr>
              <p:spPr>
                <a:xfrm>
                  <a:off x="887573" y="51138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476" tIns="65476" rIns="65476" bIns="65476" numCol="1" anchor="ctr">
                  <a:spAutoFit/>
                </a:bodyPr>
                <a:lstStyle>
                  <a:lvl1pPr marL="487680" indent="-487680">
                    <a:spcBef>
                      <a:spcPts val="600"/>
                    </a:spcBef>
                    <a:defRPr b="0">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光源</a:t>
                  </a:r>
                </a:p>
              </p:txBody>
            </p:sp>
          </p:grpSp>
          <p:grpSp>
            <p:nvGrpSpPr>
              <p:cNvPr id="425" name="成组"/>
              <p:cNvGrpSpPr/>
              <p:nvPr/>
            </p:nvGrpSpPr>
            <p:grpSpPr>
              <a:xfrm>
                <a:off x="1851736" y="307057"/>
                <a:ext cx="847578" cy="410917"/>
                <a:chOff x="0" y="0"/>
                <a:chExt cx="847577" cy="410915"/>
              </a:xfrm>
            </p:grpSpPr>
            <p:sp>
              <p:nvSpPr>
                <p:cNvPr id="422" name="形状"/>
                <p:cNvSpPr/>
                <p:nvPr/>
              </p:nvSpPr>
              <p:spPr>
                <a:xfrm>
                  <a:off x="132433" y="0"/>
                  <a:ext cx="715145" cy="410916"/>
                </a:xfrm>
                <a:custGeom>
                  <a:avLst/>
                  <a:gdLst/>
                  <a:ahLst/>
                  <a:cxnLst>
                    <a:cxn ang="0">
                      <a:pos x="wd2" y="hd2"/>
                    </a:cxn>
                    <a:cxn ang="5400000">
                      <a:pos x="wd2" y="hd2"/>
                    </a:cxn>
                    <a:cxn ang="10800000">
                      <a:pos x="wd2" y="hd2"/>
                    </a:cxn>
                    <a:cxn ang="16200000">
                      <a:pos x="wd2" y="hd2"/>
                    </a:cxn>
                  </a:cxnLst>
                  <a:rect l="0" t="0" r="r" b="b"/>
                  <a:pathLst>
                    <a:path w="21600" h="21600" extrusionOk="0">
                      <a:moveTo>
                        <a:pt x="15200" y="0"/>
                      </a:moveTo>
                      <a:lnTo>
                        <a:pt x="15200" y="5400"/>
                      </a:lnTo>
                      <a:lnTo>
                        <a:pt x="0" y="5400"/>
                      </a:lnTo>
                      <a:lnTo>
                        <a:pt x="0" y="16200"/>
                      </a:lnTo>
                      <a:lnTo>
                        <a:pt x="15200" y="16200"/>
                      </a:lnTo>
                      <a:lnTo>
                        <a:pt x="15200" y="21600"/>
                      </a:lnTo>
                      <a:lnTo>
                        <a:pt x="21600" y="10800"/>
                      </a:lnTo>
                      <a:lnTo>
                        <a:pt x="15200" y="0"/>
                      </a:lnTo>
                      <a:close/>
                    </a:path>
                  </a:pathLst>
                </a:cu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23" name="矩形"/>
                <p:cNvSpPr/>
                <p:nvPr/>
              </p:nvSpPr>
              <p:spPr>
                <a:xfrm>
                  <a:off x="52973" y="102728"/>
                  <a:ext cx="52975" cy="205459"/>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24" name="矩形"/>
                <p:cNvSpPr/>
                <p:nvPr/>
              </p:nvSpPr>
              <p:spPr>
                <a:xfrm>
                  <a:off x="-1" y="102728"/>
                  <a:ext cx="26488" cy="205459"/>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grpSp>
          <p:grpSp>
            <p:nvGrpSpPr>
              <p:cNvPr id="428" name="成组"/>
              <p:cNvGrpSpPr/>
              <p:nvPr/>
            </p:nvGrpSpPr>
            <p:grpSpPr>
              <a:xfrm>
                <a:off x="2701016" y="-1"/>
                <a:ext cx="2235014" cy="1781388"/>
                <a:chOff x="0" y="0"/>
                <a:chExt cx="2235013" cy="1781386"/>
              </a:xfrm>
            </p:grpSpPr>
            <p:sp>
              <p:nvSpPr>
                <p:cNvPr id="426" name="矩形"/>
                <p:cNvSpPr/>
                <p:nvPr/>
              </p:nvSpPr>
              <p:spPr>
                <a:xfrm>
                  <a:off x="0" y="0"/>
                  <a:ext cx="1930027" cy="1022774"/>
                </a:xfrm>
                <a:prstGeom prst="rect">
                  <a:avLst/>
                </a:prstGeom>
                <a:gradFill flip="none" rotWithShape="1">
                  <a:gsLst>
                    <a:gs pos="0">
                      <a:srgbClr val="007676"/>
                    </a:gs>
                    <a:gs pos="50000">
                      <a:srgbClr val="00FFFF"/>
                    </a:gs>
                    <a:gs pos="100000">
                      <a:srgbClr val="007676"/>
                    </a:gs>
                  </a:gsLst>
                  <a:lin ang="16200000" scaled="0"/>
                </a:gradFill>
                <a:ln w="12700" cap="flat">
                  <a:noFill/>
                  <a:miter lim="400000"/>
                </a:ln>
                <a:effectLst/>
              </p:spPr>
              <p:txBody>
                <a:bodyPr wrap="square" lIns="50800" tIns="50800" rIns="50800" bIns="50800" numCol="1" anchor="ctr">
                  <a:noAutofit/>
                </a:bodyPr>
                <a:lstStyle/>
                <a:p>
                  <a:pPr marL="487680" indent="-487680">
                    <a:spcBef>
                      <a:spcPts val="600"/>
                    </a:spcBef>
                    <a:defRPr>
                      <a:solidFill>
                        <a:srgbClr val="FFFFFF"/>
                      </a:solidFill>
                      <a:latin typeface="Arial"/>
                      <a:ea typeface="Arial"/>
                      <a:cs typeface="Arial"/>
                      <a:sym typeface="Arial"/>
                    </a:defRPr>
                  </a:pPr>
                  <a:endParaRPr/>
                </a:p>
              </p:txBody>
            </p:sp>
            <p:sp>
              <p:nvSpPr>
                <p:cNvPr id="427" name="光通路"/>
                <p:cNvSpPr/>
                <p:nvPr/>
              </p:nvSpPr>
              <p:spPr>
                <a:xfrm>
                  <a:off x="965013" y="51138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476" tIns="65476" rIns="65476" bIns="65476" numCol="1" anchor="ctr">
                  <a:spAutoFit/>
                </a:bodyPr>
                <a:lstStyle>
                  <a:lvl1pPr marL="487680" indent="-487680">
                    <a:spcBef>
                      <a:spcPts val="600"/>
                    </a:spcBef>
                    <a:defRPr b="0">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光通路</a:t>
                  </a:r>
                </a:p>
              </p:txBody>
            </p:sp>
          </p:grpSp>
          <p:grpSp>
            <p:nvGrpSpPr>
              <p:cNvPr id="432" name="成组"/>
              <p:cNvGrpSpPr/>
              <p:nvPr/>
            </p:nvGrpSpPr>
            <p:grpSpPr>
              <a:xfrm>
                <a:off x="4608841" y="307057"/>
                <a:ext cx="847578" cy="410917"/>
                <a:chOff x="0" y="0"/>
                <a:chExt cx="847577" cy="410915"/>
              </a:xfrm>
            </p:grpSpPr>
            <p:sp>
              <p:nvSpPr>
                <p:cNvPr id="429" name="形状"/>
                <p:cNvSpPr/>
                <p:nvPr/>
              </p:nvSpPr>
              <p:spPr>
                <a:xfrm>
                  <a:off x="132433" y="0"/>
                  <a:ext cx="715145" cy="410916"/>
                </a:xfrm>
                <a:custGeom>
                  <a:avLst/>
                  <a:gdLst/>
                  <a:ahLst/>
                  <a:cxnLst>
                    <a:cxn ang="0">
                      <a:pos x="wd2" y="hd2"/>
                    </a:cxn>
                    <a:cxn ang="5400000">
                      <a:pos x="wd2" y="hd2"/>
                    </a:cxn>
                    <a:cxn ang="10800000">
                      <a:pos x="wd2" y="hd2"/>
                    </a:cxn>
                    <a:cxn ang="16200000">
                      <a:pos x="wd2" y="hd2"/>
                    </a:cxn>
                  </a:cxnLst>
                  <a:rect l="0" t="0" r="r" b="b"/>
                  <a:pathLst>
                    <a:path w="21600" h="21600" extrusionOk="0">
                      <a:moveTo>
                        <a:pt x="15200" y="0"/>
                      </a:moveTo>
                      <a:lnTo>
                        <a:pt x="15200" y="5400"/>
                      </a:lnTo>
                      <a:lnTo>
                        <a:pt x="0" y="5400"/>
                      </a:lnTo>
                      <a:lnTo>
                        <a:pt x="0" y="16200"/>
                      </a:lnTo>
                      <a:lnTo>
                        <a:pt x="15200" y="16200"/>
                      </a:lnTo>
                      <a:lnTo>
                        <a:pt x="15200" y="21600"/>
                      </a:lnTo>
                      <a:lnTo>
                        <a:pt x="21600" y="10800"/>
                      </a:lnTo>
                      <a:lnTo>
                        <a:pt x="15200" y="0"/>
                      </a:lnTo>
                      <a:close/>
                    </a:path>
                  </a:pathLst>
                </a:cu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30" name="矩形"/>
                <p:cNvSpPr/>
                <p:nvPr/>
              </p:nvSpPr>
              <p:spPr>
                <a:xfrm>
                  <a:off x="52973" y="102728"/>
                  <a:ext cx="52975" cy="205459"/>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31" name="矩形"/>
                <p:cNvSpPr/>
                <p:nvPr/>
              </p:nvSpPr>
              <p:spPr>
                <a:xfrm>
                  <a:off x="-1" y="102728"/>
                  <a:ext cx="26488" cy="205459"/>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grpSp>
          <p:grpSp>
            <p:nvGrpSpPr>
              <p:cNvPr id="435" name="成组"/>
              <p:cNvGrpSpPr/>
              <p:nvPr/>
            </p:nvGrpSpPr>
            <p:grpSpPr>
              <a:xfrm>
                <a:off x="5456418" y="-1"/>
                <a:ext cx="2324405" cy="1781388"/>
                <a:chOff x="0" y="0"/>
                <a:chExt cx="2324403" cy="1781386"/>
              </a:xfrm>
            </p:grpSpPr>
            <p:sp>
              <p:nvSpPr>
                <p:cNvPr id="433" name="矩形"/>
                <p:cNvSpPr/>
                <p:nvPr/>
              </p:nvSpPr>
              <p:spPr>
                <a:xfrm>
                  <a:off x="0" y="0"/>
                  <a:ext cx="2108808" cy="1022774"/>
                </a:xfrm>
                <a:prstGeom prst="rect">
                  <a:avLst/>
                </a:prstGeom>
                <a:gradFill flip="none" rotWithShape="1">
                  <a:gsLst>
                    <a:gs pos="0">
                      <a:srgbClr val="007676"/>
                    </a:gs>
                    <a:gs pos="50000">
                      <a:srgbClr val="00FFFF"/>
                    </a:gs>
                    <a:gs pos="100000">
                      <a:srgbClr val="007676"/>
                    </a:gs>
                  </a:gsLst>
                  <a:lin ang="16200000" scaled="0"/>
                </a:gradFill>
                <a:ln w="12700" cap="flat">
                  <a:noFill/>
                  <a:miter lim="400000"/>
                </a:ln>
                <a:effectLst/>
              </p:spPr>
              <p:txBody>
                <a:bodyPr wrap="square" lIns="50800" tIns="50800" rIns="50800" bIns="50800" numCol="1" anchor="ctr">
                  <a:noAutofit/>
                </a:bodyPr>
                <a:lstStyle/>
                <a:p>
                  <a:pPr marL="487680" indent="-487680">
                    <a:spcBef>
                      <a:spcPts val="600"/>
                    </a:spcBef>
                    <a:defRPr>
                      <a:solidFill>
                        <a:srgbClr val="FFFFFF"/>
                      </a:solidFill>
                      <a:latin typeface="Arial"/>
                      <a:ea typeface="Arial"/>
                      <a:cs typeface="Arial"/>
                      <a:sym typeface="Arial"/>
                    </a:defRPr>
                  </a:pPr>
                  <a:endParaRPr/>
                </a:p>
              </p:txBody>
            </p:sp>
            <p:sp>
              <p:nvSpPr>
                <p:cNvPr id="434" name="光电元件"/>
                <p:cNvSpPr/>
                <p:nvPr/>
              </p:nvSpPr>
              <p:spPr>
                <a:xfrm>
                  <a:off x="1054403" y="51138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476" tIns="65476" rIns="65476" bIns="65476" numCol="1" anchor="ctr">
                  <a:spAutoFit/>
                </a:bodyPr>
                <a:lstStyle>
                  <a:lvl1pPr marL="487680" indent="-487680">
                    <a:spcBef>
                      <a:spcPts val="600"/>
                    </a:spcBef>
                    <a:defRPr b="0">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光电元件</a:t>
                  </a:r>
                </a:p>
              </p:txBody>
            </p:sp>
          </p:grpSp>
          <p:grpSp>
            <p:nvGrpSpPr>
              <p:cNvPr id="439" name="成组"/>
              <p:cNvGrpSpPr/>
              <p:nvPr/>
            </p:nvGrpSpPr>
            <p:grpSpPr>
              <a:xfrm>
                <a:off x="7565225" y="307057"/>
                <a:ext cx="847578" cy="410917"/>
                <a:chOff x="0" y="0"/>
                <a:chExt cx="847577" cy="410915"/>
              </a:xfrm>
            </p:grpSpPr>
            <p:sp>
              <p:nvSpPr>
                <p:cNvPr id="436" name="形状"/>
                <p:cNvSpPr/>
                <p:nvPr/>
              </p:nvSpPr>
              <p:spPr>
                <a:xfrm>
                  <a:off x="132433" y="0"/>
                  <a:ext cx="715145" cy="410916"/>
                </a:xfrm>
                <a:custGeom>
                  <a:avLst/>
                  <a:gdLst/>
                  <a:ahLst/>
                  <a:cxnLst>
                    <a:cxn ang="0">
                      <a:pos x="wd2" y="hd2"/>
                    </a:cxn>
                    <a:cxn ang="5400000">
                      <a:pos x="wd2" y="hd2"/>
                    </a:cxn>
                    <a:cxn ang="10800000">
                      <a:pos x="wd2" y="hd2"/>
                    </a:cxn>
                    <a:cxn ang="16200000">
                      <a:pos x="wd2" y="hd2"/>
                    </a:cxn>
                  </a:cxnLst>
                  <a:rect l="0" t="0" r="r" b="b"/>
                  <a:pathLst>
                    <a:path w="21600" h="21600" extrusionOk="0">
                      <a:moveTo>
                        <a:pt x="15200" y="0"/>
                      </a:moveTo>
                      <a:lnTo>
                        <a:pt x="15200" y="5400"/>
                      </a:lnTo>
                      <a:lnTo>
                        <a:pt x="0" y="5400"/>
                      </a:lnTo>
                      <a:lnTo>
                        <a:pt x="0" y="16200"/>
                      </a:lnTo>
                      <a:lnTo>
                        <a:pt x="15200" y="16200"/>
                      </a:lnTo>
                      <a:lnTo>
                        <a:pt x="15200" y="21600"/>
                      </a:lnTo>
                      <a:lnTo>
                        <a:pt x="21600" y="10800"/>
                      </a:lnTo>
                      <a:lnTo>
                        <a:pt x="15200" y="0"/>
                      </a:lnTo>
                      <a:close/>
                    </a:path>
                  </a:pathLst>
                </a:cu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37" name="矩形"/>
                <p:cNvSpPr/>
                <p:nvPr/>
              </p:nvSpPr>
              <p:spPr>
                <a:xfrm>
                  <a:off x="52973" y="102728"/>
                  <a:ext cx="52975" cy="205459"/>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38" name="矩形"/>
                <p:cNvSpPr/>
                <p:nvPr/>
              </p:nvSpPr>
              <p:spPr>
                <a:xfrm>
                  <a:off x="-1" y="102728"/>
                  <a:ext cx="26488" cy="205459"/>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grpSp>
          <p:sp>
            <p:nvSpPr>
              <p:cNvPr id="440" name="输出y"/>
              <p:cNvSpPr/>
              <p:nvPr/>
            </p:nvSpPr>
            <p:spPr>
              <a:xfrm>
                <a:off x="8838397" y="1932657"/>
                <a:ext cx="143475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476" tIns="65476" rIns="65476" bIns="65476" numCol="1" anchor="ctr">
                <a:spAutoFit/>
              </a:bodyPr>
              <a:lstStyle/>
              <a:p>
                <a:pPr marL="487680" indent="-487680">
                  <a:defRPr sz="3400">
                    <a:solidFill>
                      <a:srgbClr val="6600FF"/>
                    </a:solidFill>
                    <a:latin typeface="Arial"/>
                    <a:ea typeface="Arial"/>
                    <a:cs typeface="Arial"/>
                    <a:sym typeface="Arial"/>
                  </a:defRPr>
                </a:pPr>
                <a:r>
                  <a:rPr>
                    <a:latin typeface="隶书"/>
                    <a:ea typeface="隶书"/>
                    <a:cs typeface="隶书"/>
                    <a:sym typeface="隶书"/>
                  </a:rPr>
                  <a:t>输出</a:t>
                </a:r>
                <a:r>
                  <a:t>y</a:t>
                </a:r>
              </a:p>
            </p:txBody>
          </p:sp>
          <p:sp>
            <p:nvSpPr>
              <p:cNvPr id="441" name="被测量"/>
              <p:cNvSpPr/>
              <p:nvPr/>
            </p:nvSpPr>
            <p:spPr>
              <a:xfrm>
                <a:off x="40846" y="1932657"/>
                <a:ext cx="166111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5476" tIns="65476" rIns="65476" bIns="65476" numCol="1" anchor="ctr">
                <a:spAutoFit/>
              </a:bodyPr>
              <a:lstStyle>
                <a:lvl1pPr marL="487680" indent="-487680">
                  <a:defRPr sz="3400">
                    <a:solidFill>
                      <a:srgbClr val="6600FF"/>
                    </a:solidFill>
                    <a:latin typeface="隶书"/>
                    <a:ea typeface="隶书"/>
                    <a:cs typeface="隶书"/>
                    <a:sym typeface="隶书"/>
                  </a:defRPr>
                </a:lvl1pPr>
              </a:lstStyle>
              <a:p>
                <a:pPr>
                  <a:defRPr>
                    <a:latin typeface="Arial"/>
                    <a:ea typeface="Arial"/>
                    <a:cs typeface="Arial"/>
                    <a:sym typeface="Arial"/>
                  </a:defRPr>
                </a:pPr>
                <a:r>
                  <a:rPr>
                    <a:latin typeface="隶书"/>
                    <a:ea typeface="隶书"/>
                    <a:cs typeface="隶书"/>
                    <a:sym typeface="隶书"/>
                  </a:rPr>
                  <a:t>被测量</a:t>
                </a:r>
              </a:p>
            </p:txBody>
          </p:sp>
          <p:grpSp>
            <p:nvGrpSpPr>
              <p:cNvPr id="445" name="成组"/>
              <p:cNvGrpSpPr/>
              <p:nvPr/>
            </p:nvGrpSpPr>
            <p:grpSpPr>
              <a:xfrm>
                <a:off x="735247" y="1022773"/>
                <a:ext cx="272315" cy="767646"/>
                <a:chOff x="0" y="0"/>
                <a:chExt cx="272313" cy="767644"/>
              </a:xfrm>
            </p:grpSpPr>
            <p:sp>
              <p:nvSpPr>
                <p:cNvPr id="442" name="形状"/>
                <p:cNvSpPr/>
                <p:nvPr/>
              </p:nvSpPr>
              <p:spPr>
                <a:xfrm rot="16200000">
                  <a:off x="-187694" y="187692"/>
                  <a:ext cx="647701" cy="272315"/>
                </a:xfrm>
                <a:custGeom>
                  <a:avLst/>
                  <a:gdLst/>
                  <a:ahLst/>
                  <a:cxnLst>
                    <a:cxn ang="0">
                      <a:pos x="wd2" y="hd2"/>
                    </a:cxn>
                    <a:cxn ang="5400000">
                      <a:pos x="wd2" y="hd2"/>
                    </a:cxn>
                    <a:cxn ang="10800000">
                      <a:pos x="wd2" y="hd2"/>
                    </a:cxn>
                    <a:cxn ang="16200000">
                      <a:pos x="wd2" y="hd2"/>
                    </a:cxn>
                  </a:cxnLst>
                  <a:rect l="0" t="0" r="r" b="b"/>
                  <a:pathLst>
                    <a:path w="21600" h="21600" extrusionOk="0">
                      <a:moveTo>
                        <a:pt x="15200" y="0"/>
                      </a:moveTo>
                      <a:lnTo>
                        <a:pt x="15200" y="5400"/>
                      </a:lnTo>
                      <a:lnTo>
                        <a:pt x="0" y="5400"/>
                      </a:lnTo>
                      <a:lnTo>
                        <a:pt x="0" y="16200"/>
                      </a:lnTo>
                      <a:lnTo>
                        <a:pt x="15200" y="16200"/>
                      </a:lnTo>
                      <a:lnTo>
                        <a:pt x="15200" y="21600"/>
                      </a:lnTo>
                      <a:lnTo>
                        <a:pt x="21600" y="10800"/>
                      </a:lnTo>
                      <a:lnTo>
                        <a:pt x="15200" y="0"/>
                      </a:lnTo>
                      <a:close/>
                    </a:path>
                  </a:pathLst>
                </a:cu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43" name="矩形"/>
                <p:cNvSpPr/>
                <p:nvPr/>
              </p:nvSpPr>
              <p:spPr>
                <a:xfrm rot="16200000">
                  <a:off x="112168" y="627599"/>
                  <a:ext cx="47978" cy="136158"/>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44" name="矩形"/>
                <p:cNvSpPr/>
                <p:nvPr/>
              </p:nvSpPr>
              <p:spPr>
                <a:xfrm rot="16200000">
                  <a:off x="124162" y="687571"/>
                  <a:ext cx="23990" cy="136158"/>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grpSp>
          <p:grpSp>
            <p:nvGrpSpPr>
              <p:cNvPr id="448" name="成组"/>
              <p:cNvGrpSpPr/>
              <p:nvPr/>
            </p:nvGrpSpPr>
            <p:grpSpPr>
              <a:xfrm>
                <a:off x="8382942" y="7962"/>
                <a:ext cx="2331250" cy="1781388"/>
                <a:chOff x="0" y="0"/>
                <a:chExt cx="2331248" cy="1781386"/>
              </a:xfrm>
            </p:grpSpPr>
            <p:sp>
              <p:nvSpPr>
                <p:cNvPr id="446" name="矩形"/>
                <p:cNvSpPr/>
                <p:nvPr/>
              </p:nvSpPr>
              <p:spPr>
                <a:xfrm>
                  <a:off x="-1" y="0"/>
                  <a:ext cx="2122499" cy="1022774"/>
                </a:xfrm>
                <a:prstGeom prst="rect">
                  <a:avLst/>
                </a:prstGeom>
                <a:gradFill flip="none" rotWithShape="1">
                  <a:gsLst>
                    <a:gs pos="0">
                      <a:srgbClr val="007676"/>
                    </a:gs>
                    <a:gs pos="50000">
                      <a:srgbClr val="00FFFF"/>
                    </a:gs>
                    <a:gs pos="100000">
                      <a:srgbClr val="007676"/>
                    </a:gs>
                  </a:gsLst>
                  <a:lin ang="16200000" scaled="0"/>
                </a:gradFill>
                <a:ln w="12700" cap="flat">
                  <a:noFill/>
                  <a:miter lim="400000"/>
                </a:ln>
                <a:effectLst/>
              </p:spPr>
              <p:txBody>
                <a:bodyPr wrap="square" lIns="50800" tIns="50800" rIns="50800" bIns="50800" numCol="1" anchor="ctr">
                  <a:noAutofit/>
                </a:bodyPr>
                <a:lstStyle/>
                <a:p>
                  <a:pPr marL="487680" indent="-487680">
                    <a:spcBef>
                      <a:spcPts val="600"/>
                    </a:spcBef>
                    <a:defRPr>
                      <a:solidFill>
                        <a:srgbClr val="FFFFFF"/>
                      </a:solidFill>
                      <a:latin typeface="Arial"/>
                      <a:ea typeface="Arial"/>
                      <a:cs typeface="Arial"/>
                      <a:sym typeface="Arial"/>
                    </a:defRPr>
                  </a:pPr>
                  <a:endParaRPr/>
                </a:p>
              </p:txBody>
            </p:sp>
            <p:sp>
              <p:nvSpPr>
                <p:cNvPr id="447" name="测量电路"/>
                <p:cNvSpPr/>
                <p:nvPr/>
              </p:nvSpPr>
              <p:spPr>
                <a:xfrm>
                  <a:off x="1061248" y="51138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476" tIns="65476" rIns="65476" bIns="65476" numCol="1" anchor="ctr">
                  <a:spAutoFit/>
                </a:bodyPr>
                <a:lstStyle>
                  <a:lvl1pPr marL="487680" indent="-487680">
                    <a:spcBef>
                      <a:spcPts val="600"/>
                    </a:spcBef>
                    <a:defRPr b="0">
                      <a:latin typeface="宋体"/>
                      <a:ea typeface="宋体"/>
                      <a:cs typeface="宋体"/>
                      <a:sym typeface="宋体"/>
                    </a:defRPr>
                  </a:lvl1pPr>
                </a:lstStyle>
                <a:p>
                  <a:pPr>
                    <a:defRPr b="1">
                      <a:latin typeface="Arial"/>
                      <a:ea typeface="Arial"/>
                      <a:cs typeface="Arial"/>
                      <a:sym typeface="Arial"/>
                    </a:defRPr>
                  </a:pPr>
                  <a:r>
                    <a:rPr b="0">
                      <a:latin typeface="宋体"/>
                      <a:ea typeface="宋体"/>
                      <a:cs typeface="宋体"/>
                      <a:sym typeface="宋体"/>
                    </a:rPr>
                    <a:t>测量电路</a:t>
                  </a:r>
                </a:p>
              </p:txBody>
            </p:sp>
          </p:grpSp>
          <p:grpSp>
            <p:nvGrpSpPr>
              <p:cNvPr id="452" name="成组"/>
              <p:cNvGrpSpPr/>
              <p:nvPr/>
            </p:nvGrpSpPr>
            <p:grpSpPr>
              <a:xfrm>
                <a:off x="9289998" y="1033360"/>
                <a:ext cx="308386" cy="699428"/>
                <a:chOff x="0" y="0"/>
                <a:chExt cx="308385" cy="699426"/>
              </a:xfrm>
            </p:grpSpPr>
            <p:sp>
              <p:nvSpPr>
                <p:cNvPr id="449" name="形状"/>
                <p:cNvSpPr/>
                <p:nvPr/>
              </p:nvSpPr>
              <p:spPr>
                <a:xfrm rot="5400000">
                  <a:off x="-140878" y="250163"/>
                  <a:ext cx="590141" cy="308386"/>
                </a:xfrm>
                <a:custGeom>
                  <a:avLst/>
                  <a:gdLst/>
                  <a:ahLst/>
                  <a:cxnLst>
                    <a:cxn ang="0">
                      <a:pos x="wd2" y="hd2"/>
                    </a:cxn>
                    <a:cxn ang="5400000">
                      <a:pos x="wd2" y="hd2"/>
                    </a:cxn>
                    <a:cxn ang="10800000">
                      <a:pos x="wd2" y="hd2"/>
                    </a:cxn>
                    <a:cxn ang="16200000">
                      <a:pos x="wd2" y="hd2"/>
                    </a:cxn>
                  </a:cxnLst>
                  <a:rect l="0" t="0" r="r" b="b"/>
                  <a:pathLst>
                    <a:path w="21600" h="21600" extrusionOk="0">
                      <a:moveTo>
                        <a:pt x="15200" y="0"/>
                      </a:moveTo>
                      <a:lnTo>
                        <a:pt x="15200" y="5400"/>
                      </a:lnTo>
                      <a:lnTo>
                        <a:pt x="0" y="5400"/>
                      </a:lnTo>
                      <a:lnTo>
                        <a:pt x="0" y="16200"/>
                      </a:lnTo>
                      <a:lnTo>
                        <a:pt x="15200" y="16200"/>
                      </a:lnTo>
                      <a:lnTo>
                        <a:pt x="15200" y="21600"/>
                      </a:lnTo>
                      <a:lnTo>
                        <a:pt x="21600" y="10800"/>
                      </a:lnTo>
                      <a:lnTo>
                        <a:pt x="15200" y="0"/>
                      </a:lnTo>
                      <a:close/>
                    </a:path>
                  </a:pathLst>
                </a:cu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50" name="矩形"/>
                <p:cNvSpPr/>
                <p:nvPr/>
              </p:nvSpPr>
              <p:spPr>
                <a:xfrm rot="5400000">
                  <a:off x="132335" y="-11526"/>
                  <a:ext cx="43715" cy="154194"/>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451" name="矩形"/>
                <p:cNvSpPr/>
                <p:nvPr/>
              </p:nvSpPr>
              <p:spPr>
                <a:xfrm rot="5400000">
                  <a:off x="143264" y="-66168"/>
                  <a:ext cx="21858" cy="154193"/>
                </a:xfrm>
                <a:prstGeom prst="rect">
                  <a:avLst/>
                </a:prstGeom>
                <a:gradFill flip="none" rotWithShape="1">
                  <a:gsLst>
                    <a:gs pos="0">
                      <a:srgbClr val="FF0000"/>
                    </a:gs>
                    <a:gs pos="100000">
                      <a:srgbClr val="760000"/>
                    </a:gs>
                  </a:gsLst>
                  <a:path path="circle">
                    <a:fillToRect l="37721" t="-19636" r="62278" b="119636"/>
                  </a:path>
                </a:gradFill>
                <a:ln w="12700" cap="flat">
                  <a:noFill/>
                  <a:miter lim="400000"/>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grpSp>
        </p:grpSp>
        <p:sp>
          <p:nvSpPr>
            <p:cNvPr id="454" name="电信号"/>
            <p:cNvSpPr txBox="1"/>
            <p:nvPr/>
          </p:nvSpPr>
          <p:spPr>
            <a:xfrm>
              <a:off x="7354371" y="0"/>
              <a:ext cx="729179" cy="1358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lvl="2" indent="914400">
                <a:defRPr>
                  <a:latin typeface="Tahoma"/>
                  <a:ea typeface="Tahoma"/>
                  <a:cs typeface="Tahoma"/>
                  <a:sym typeface="Tahoma"/>
                </a:defRPr>
              </a:pPr>
              <a:r>
                <a:rPr b="0">
                  <a:latin typeface="黑体"/>
                  <a:ea typeface="黑体"/>
                  <a:cs typeface="黑体"/>
                  <a:sym typeface="黑体"/>
                </a:rPr>
                <a:t>电信号</a:t>
              </a:r>
            </a:p>
          </p:txBody>
        </p:sp>
        <p:sp>
          <p:nvSpPr>
            <p:cNvPr id="455" name="光信号"/>
            <p:cNvSpPr txBox="1"/>
            <p:nvPr/>
          </p:nvSpPr>
          <p:spPr>
            <a:xfrm>
              <a:off x="1659890" y="0"/>
              <a:ext cx="729179" cy="1358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lvl="2" indent="914400">
                <a:defRPr>
                  <a:latin typeface="Tahoma"/>
                  <a:ea typeface="Tahoma"/>
                  <a:cs typeface="Tahoma"/>
                  <a:sym typeface="Tahoma"/>
                </a:defRPr>
              </a:pPr>
              <a:r>
                <a:rPr b="0">
                  <a:latin typeface="黑体"/>
                  <a:ea typeface="黑体"/>
                  <a:cs typeface="黑体"/>
                  <a:sym typeface="黑体"/>
                </a:rPr>
                <a:t>光信号</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417"/>
                                        </p:tgtEl>
                                        <p:attrNameLst>
                                          <p:attrName>style.visibility</p:attrName>
                                        </p:attrNameLst>
                                      </p:cBhvr>
                                      <p:to>
                                        <p:strVal val="visible"/>
                                      </p:to>
                                    </p:set>
                                    <p:anim calcmode="lin" valueType="num">
                                      <p:cBhvr>
                                        <p:cTn id="7" dur="500" fill="hold"/>
                                        <p:tgtEl>
                                          <p:spTgt spid="417"/>
                                        </p:tgtEl>
                                        <p:attrNameLst>
                                          <p:attrName>ppt_x</p:attrName>
                                        </p:attrNameLst>
                                      </p:cBhvr>
                                      <p:tavLst>
                                        <p:tav tm="0">
                                          <p:val>
                                            <p:strVal val="#ppt_x"/>
                                          </p:val>
                                        </p:tav>
                                        <p:tav tm="100000">
                                          <p:val>
                                            <p:strVal val="#ppt_x"/>
                                          </p:val>
                                        </p:tav>
                                      </p:tavLst>
                                    </p:anim>
                                    <p:anim calcmode="lin" valueType="num">
                                      <p:cBhvr>
                                        <p:cTn id="8" dur="500" fill="hold"/>
                                        <p:tgtEl>
                                          <p:spTgt spid="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标题"/>
          <p:cNvSpPr txBox="1">
            <a:spLocks noGrp="1"/>
          </p:cNvSpPr>
          <p:nvPr>
            <p:ph type="title"/>
          </p:nvPr>
        </p:nvSpPr>
        <p:spPr>
          <a:prstGeom prst="rect">
            <a:avLst/>
          </a:prstGeom>
        </p:spPr>
        <p:txBody>
          <a:bodyPr/>
          <a:lstStyle/>
          <a:p>
            <a:endParaRPr/>
          </a:p>
        </p:txBody>
      </p:sp>
      <p:sp>
        <p:nvSpPr>
          <p:cNvPr id="628" name="光导体吸收光子而产生的光电效应，只限于光照的表面薄层，虽然产生的载流子也有少数扩散到内部去，但扩散深度有限，因此光电导体一般都做成薄层。为了获得高的灵敏度，光敏电阻的电极一般采用梳状图案，结构见图。"/>
          <p:cNvSpPr txBox="1"/>
          <p:nvPr/>
        </p:nvSpPr>
        <p:spPr>
          <a:xfrm>
            <a:off x="432796" y="1913035"/>
            <a:ext cx="11947961"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800" b="0">
                <a:latin typeface="Songti SC Bold"/>
                <a:ea typeface="Songti SC Bold"/>
                <a:cs typeface="Songti SC Bold"/>
                <a:sym typeface="Songti SC Bold"/>
              </a:defRPr>
            </a:lvl1pPr>
          </a:lstStyle>
          <a:p>
            <a:r>
              <a:t>光导体吸收光子而产生的光电效应，只限于光照的表面薄层，虽然产生的载流子也有少数扩散到内部去，但扩散深度有限，因此光电导体一般都做成薄层。为了获得高的灵敏度，光敏电阻的电极一般采用梳状图案，结构见图。</a:t>
            </a:r>
          </a:p>
        </p:txBody>
      </p:sp>
      <p:pic>
        <p:nvPicPr>
          <p:cNvPr id="629" name="u=2354388531,3671620444&amp;fm=26&amp;gp=0.jpg" descr="u=2354388531,3671620444&amp;fm=26&amp;gp=0.jpg"/>
          <p:cNvPicPr>
            <a:picLocks noChangeAspect="1"/>
          </p:cNvPicPr>
          <p:nvPr/>
        </p:nvPicPr>
        <p:blipFill>
          <a:blip r:embed="rId2">
            <a:extLst/>
          </a:blip>
          <a:srcRect l="11067" t="2429" r="7776" b="10939"/>
          <a:stretch>
            <a:fillRect/>
          </a:stretch>
        </p:blipFill>
        <p:spPr>
          <a:xfrm>
            <a:off x="9032533" y="3944229"/>
            <a:ext cx="1641079" cy="1602583"/>
          </a:xfrm>
          <a:custGeom>
            <a:avLst/>
            <a:gdLst/>
            <a:ahLst/>
            <a:cxnLst>
              <a:cxn ang="0">
                <a:pos x="wd2" y="hd2"/>
              </a:cxn>
              <a:cxn ang="5400000">
                <a:pos x="wd2" y="hd2"/>
              </a:cxn>
              <a:cxn ang="10800000">
                <a:pos x="wd2" y="hd2"/>
              </a:cxn>
              <a:cxn ang="16200000">
                <a:pos x="wd2" y="hd2"/>
              </a:cxn>
            </a:cxnLst>
            <a:rect l="0" t="0" r="r" b="b"/>
            <a:pathLst>
              <a:path w="21600" h="21599" extrusionOk="0">
                <a:moveTo>
                  <a:pt x="4989" y="0"/>
                </a:moveTo>
                <a:lnTo>
                  <a:pt x="5286" y="203"/>
                </a:lnTo>
                <a:cubicBezTo>
                  <a:pt x="5648" y="448"/>
                  <a:pt x="5631" y="448"/>
                  <a:pt x="5631" y="203"/>
                </a:cubicBezTo>
                <a:cubicBezTo>
                  <a:pt x="5631" y="42"/>
                  <a:pt x="5567" y="-1"/>
                  <a:pt x="5313" y="0"/>
                </a:cubicBezTo>
                <a:lnTo>
                  <a:pt x="4989" y="0"/>
                </a:lnTo>
                <a:close/>
                <a:moveTo>
                  <a:pt x="3657" y="304"/>
                </a:moveTo>
                <a:cubicBezTo>
                  <a:pt x="3428" y="304"/>
                  <a:pt x="3423" y="338"/>
                  <a:pt x="3578" y="593"/>
                </a:cubicBezTo>
                <a:cubicBezTo>
                  <a:pt x="3699" y="792"/>
                  <a:pt x="3631" y="1112"/>
                  <a:pt x="3469" y="1112"/>
                </a:cubicBezTo>
                <a:cubicBezTo>
                  <a:pt x="3415" y="1112"/>
                  <a:pt x="3297" y="953"/>
                  <a:pt x="3207" y="759"/>
                </a:cubicBezTo>
                <a:cubicBezTo>
                  <a:pt x="3117" y="565"/>
                  <a:pt x="3009" y="401"/>
                  <a:pt x="2967" y="401"/>
                </a:cubicBezTo>
                <a:cubicBezTo>
                  <a:pt x="2925" y="401"/>
                  <a:pt x="2817" y="565"/>
                  <a:pt x="2727" y="759"/>
                </a:cubicBezTo>
                <a:cubicBezTo>
                  <a:pt x="2586" y="1062"/>
                  <a:pt x="2517" y="1112"/>
                  <a:pt x="2225" y="1112"/>
                </a:cubicBezTo>
                <a:cubicBezTo>
                  <a:pt x="1887" y="1112"/>
                  <a:pt x="1886" y="1113"/>
                  <a:pt x="1886" y="1567"/>
                </a:cubicBezTo>
                <a:cubicBezTo>
                  <a:pt x="1886" y="1962"/>
                  <a:pt x="1850" y="2034"/>
                  <a:pt x="1635" y="2118"/>
                </a:cubicBezTo>
                <a:cubicBezTo>
                  <a:pt x="1499" y="2171"/>
                  <a:pt x="1347" y="2331"/>
                  <a:pt x="1295" y="2471"/>
                </a:cubicBezTo>
                <a:cubicBezTo>
                  <a:pt x="1244" y="2611"/>
                  <a:pt x="1136" y="2728"/>
                  <a:pt x="1055" y="2728"/>
                </a:cubicBezTo>
                <a:cubicBezTo>
                  <a:pt x="941" y="2728"/>
                  <a:pt x="900" y="2898"/>
                  <a:pt x="878" y="3509"/>
                </a:cubicBezTo>
                <a:cubicBezTo>
                  <a:pt x="849" y="4279"/>
                  <a:pt x="847" y="4290"/>
                  <a:pt x="580" y="4322"/>
                </a:cubicBezTo>
                <a:lnTo>
                  <a:pt x="308" y="4354"/>
                </a:lnTo>
                <a:lnTo>
                  <a:pt x="308" y="5862"/>
                </a:lnTo>
                <a:lnTo>
                  <a:pt x="308" y="7371"/>
                </a:lnTo>
                <a:lnTo>
                  <a:pt x="679" y="7381"/>
                </a:lnTo>
                <a:cubicBezTo>
                  <a:pt x="882" y="7388"/>
                  <a:pt x="1115" y="7400"/>
                  <a:pt x="1196" y="7408"/>
                </a:cubicBezTo>
                <a:cubicBezTo>
                  <a:pt x="1277" y="7415"/>
                  <a:pt x="1393" y="7573"/>
                  <a:pt x="1452" y="7761"/>
                </a:cubicBezTo>
                <a:cubicBezTo>
                  <a:pt x="1540" y="8038"/>
                  <a:pt x="1569" y="8069"/>
                  <a:pt x="1625" y="7921"/>
                </a:cubicBezTo>
                <a:cubicBezTo>
                  <a:pt x="1780" y="7508"/>
                  <a:pt x="1892" y="7980"/>
                  <a:pt x="1865" y="8943"/>
                </a:cubicBezTo>
                <a:cubicBezTo>
                  <a:pt x="1837" y="9925"/>
                  <a:pt x="1830" y="9941"/>
                  <a:pt x="1588" y="9976"/>
                </a:cubicBezTo>
                <a:cubicBezTo>
                  <a:pt x="1452" y="9995"/>
                  <a:pt x="1285" y="10058"/>
                  <a:pt x="1217" y="10115"/>
                </a:cubicBezTo>
                <a:cubicBezTo>
                  <a:pt x="1049" y="10256"/>
                  <a:pt x="1067" y="10564"/>
                  <a:pt x="1243" y="10633"/>
                </a:cubicBezTo>
                <a:cubicBezTo>
                  <a:pt x="1394" y="10693"/>
                  <a:pt x="1383" y="11184"/>
                  <a:pt x="1228" y="11430"/>
                </a:cubicBezTo>
                <a:cubicBezTo>
                  <a:pt x="1183" y="11501"/>
                  <a:pt x="1144" y="11738"/>
                  <a:pt x="1144" y="11960"/>
                </a:cubicBezTo>
                <a:cubicBezTo>
                  <a:pt x="1144" y="12363"/>
                  <a:pt x="1144" y="12368"/>
                  <a:pt x="726" y="12399"/>
                </a:cubicBezTo>
                <a:lnTo>
                  <a:pt x="308" y="12425"/>
                </a:lnTo>
                <a:lnTo>
                  <a:pt x="308" y="14394"/>
                </a:lnTo>
                <a:cubicBezTo>
                  <a:pt x="308" y="16048"/>
                  <a:pt x="286" y="16367"/>
                  <a:pt x="162" y="16416"/>
                </a:cubicBezTo>
                <a:cubicBezTo>
                  <a:pt x="56" y="16458"/>
                  <a:pt x="0" y="16808"/>
                  <a:pt x="0" y="17159"/>
                </a:cubicBezTo>
                <a:cubicBezTo>
                  <a:pt x="0" y="17511"/>
                  <a:pt x="56" y="17861"/>
                  <a:pt x="162" y="17903"/>
                </a:cubicBezTo>
                <a:cubicBezTo>
                  <a:pt x="255" y="17939"/>
                  <a:pt x="308" y="18091"/>
                  <a:pt x="308" y="18315"/>
                </a:cubicBezTo>
                <a:lnTo>
                  <a:pt x="308" y="18673"/>
                </a:lnTo>
                <a:lnTo>
                  <a:pt x="1238" y="18673"/>
                </a:lnTo>
                <a:lnTo>
                  <a:pt x="2168" y="18673"/>
                </a:lnTo>
                <a:lnTo>
                  <a:pt x="2199" y="18293"/>
                </a:lnTo>
                <a:cubicBezTo>
                  <a:pt x="2218" y="18055"/>
                  <a:pt x="2177" y="17877"/>
                  <a:pt x="2089" y="17807"/>
                </a:cubicBezTo>
                <a:cubicBezTo>
                  <a:pt x="1910" y="17662"/>
                  <a:pt x="2022" y="17347"/>
                  <a:pt x="2225" y="17427"/>
                </a:cubicBezTo>
                <a:cubicBezTo>
                  <a:pt x="2325" y="17466"/>
                  <a:pt x="2377" y="17422"/>
                  <a:pt x="2377" y="17309"/>
                </a:cubicBezTo>
                <a:cubicBezTo>
                  <a:pt x="2377" y="17215"/>
                  <a:pt x="2465" y="17118"/>
                  <a:pt x="2570" y="17090"/>
                </a:cubicBezTo>
                <a:cubicBezTo>
                  <a:pt x="2708" y="17053"/>
                  <a:pt x="2768" y="16937"/>
                  <a:pt x="2789" y="16673"/>
                </a:cubicBezTo>
                <a:cubicBezTo>
                  <a:pt x="2829" y="16191"/>
                  <a:pt x="3011" y="16193"/>
                  <a:pt x="3051" y="16678"/>
                </a:cubicBezTo>
                <a:cubicBezTo>
                  <a:pt x="3104" y="17335"/>
                  <a:pt x="3265" y="17089"/>
                  <a:pt x="3265" y="16352"/>
                </a:cubicBezTo>
                <a:cubicBezTo>
                  <a:pt x="3265" y="15670"/>
                  <a:pt x="3257" y="15646"/>
                  <a:pt x="3025" y="15646"/>
                </a:cubicBezTo>
                <a:cubicBezTo>
                  <a:pt x="2892" y="15646"/>
                  <a:pt x="2757" y="15602"/>
                  <a:pt x="2722" y="15544"/>
                </a:cubicBezTo>
                <a:cubicBezTo>
                  <a:pt x="2632" y="15395"/>
                  <a:pt x="2957" y="14912"/>
                  <a:pt x="3108" y="14972"/>
                </a:cubicBezTo>
                <a:cubicBezTo>
                  <a:pt x="3203" y="15009"/>
                  <a:pt x="3234" y="14817"/>
                  <a:pt x="3244" y="14175"/>
                </a:cubicBezTo>
                <a:cubicBezTo>
                  <a:pt x="3254" y="13499"/>
                  <a:pt x="3221" y="13247"/>
                  <a:pt x="3066" y="12966"/>
                </a:cubicBezTo>
                <a:cubicBezTo>
                  <a:pt x="2907" y="12675"/>
                  <a:pt x="2885" y="12522"/>
                  <a:pt x="2946" y="12088"/>
                </a:cubicBezTo>
                <a:cubicBezTo>
                  <a:pt x="2987" y="11798"/>
                  <a:pt x="3072" y="11559"/>
                  <a:pt x="3134" y="11559"/>
                </a:cubicBezTo>
                <a:cubicBezTo>
                  <a:pt x="3197" y="11559"/>
                  <a:pt x="3282" y="11526"/>
                  <a:pt x="3322" y="11484"/>
                </a:cubicBezTo>
                <a:cubicBezTo>
                  <a:pt x="3363" y="11442"/>
                  <a:pt x="3479" y="11404"/>
                  <a:pt x="3578" y="11404"/>
                </a:cubicBezTo>
                <a:cubicBezTo>
                  <a:pt x="3808" y="11404"/>
                  <a:pt x="3830" y="10851"/>
                  <a:pt x="3604" y="10762"/>
                </a:cubicBezTo>
                <a:cubicBezTo>
                  <a:pt x="3494" y="10719"/>
                  <a:pt x="3483" y="10658"/>
                  <a:pt x="3552" y="10526"/>
                </a:cubicBezTo>
                <a:cubicBezTo>
                  <a:pt x="3604" y="10428"/>
                  <a:pt x="3669" y="10265"/>
                  <a:pt x="3698" y="10168"/>
                </a:cubicBezTo>
                <a:cubicBezTo>
                  <a:pt x="3741" y="10028"/>
                  <a:pt x="3862" y="9992"/>
                  <a:pt x="4289" y="9992"/>
                </a:cubicBezTo>
                <a:cubicBezTo>
                  <a:pt x="4772" y="9992"/>
                  <a:pt x="4830" y="9971"/>
                  <a:pt x="4858" y="9767"/>
                </a:cubicBezTo>
                <a:cubicBezTo>
                  <a:pt x="4884" y="9583"/>
                  <a:pt x="4961" y="9531"/>
                  <a:pt x="5271" y="9505"/>
                </a:cubicBezTo>
                <a:cubicBezTo>
                  <a:pt x="5481" y="9487"/>
                  <a:pt x="5704" y="9526"/>
                  <a:pt x="5762" y="9585"/>
                </a:cubicBezTo>
                <a:cubicBezTo>
                  <a:pt x="5820" y="9644"/>
                  <a:pt x="5934" y="9693"/>
                  <a:pt x="6018" y="9692"/>
                </a:cubicBezTo>
                <a:cubicBezTo>
                  <a:pt x="6108" y="9691"/>
                  <a:pt x="6069" y="9634"/>
                  <a:pt x="5924" y="9558"/>
                </a:cubicBezTo>
                <a:cubicBezTo>
                  <a:pt x="5523" y="9351"/>
                  <a:pt x="5611" y="9129"/>
                  <a:pt x="6075" y="9168"/>
                </a:cubicBezTo>
                <a:cubicBezTo>
                  <a:pt x="6292" y="9186"/>
                  <a:pt x="6503" y="9233"/>
                  <a:pt x="6545" y="9275"/>
                </a:cubicBezTo>
                <a:cubicBezTo>
                  <a:pt x="6661" y="9388"/>
                  <a:pt x="6585" y="12373"/>
                  <a:pt x="6467" y="12345"/>
                </a:cubicBezTo>
                <a:cubicBezTo>
                  <a:pt x="6413" y="12332"/>
                  <a:pt x="6353" y="12161"/>
                  <a:pt x="6336" y="11965"/>
                </a:cubicBezTo>
                <a:cubicBezTo>
                  <a:pt x="6313" y="11692"/>
                  <a:pt x="6264" y="11607"/>
                  <a:pt x="6117" y="11607"/>
                </a:cubicBezTo>
                <a:cubicBezTo>
                  <a:pt x="5973" y="11607"/>
                  <a:pt x="5924" y="11678"/>
                  <a:pt x="5924" y="11890"/>
                </a:cubicBezTo>
                <a:cubicBezTo>
                  <a:pt x="5924" y="12046"/>
                  <a:pt x="5972" y="12223"/>
                  <a:pt x="6028" y="12281"/>
                </a:cubicBezTo>
                <a:cubicBezTo>
                  <a:pt x="6088" y="12342"/>
                  <a:pt x="6118" y="12718"/>
                  <a:pt x="6101" y="13180"/>
                </a:cubicBezTo>
                <a:lnTo>
                  <a:pt x="6075" y="13982"/>
                </a:lnTo>
                <a:lnTo>
                  <a:pt x="5558" y="14014"/>
                </a:lnTo>
                <a:lnTo>
                  <a:pt x="5041" y="14041"/>
                </a:lnTo>
                <a:lnTo>
                  <a:pt x="5041" y="15934"/>
                </a:lnTo>
                <a:cubicBezTo>
                  <a:pt x="5041" y="17272"/>
                  <a:pt x="5072" y="17860"/>
                  <a:pt x="5156" y="17946"/>
                </a:cubicBezTo>
                <a:cubicBezTo>
                  <a:pt x="5248" y="18040"/>
                  <a:pt x="5248" y="18092"/>
                  <a:pt x="5156" y="18186"/>
                </a:cubicBezTo>
                <a:cubicBezTo>
                  <a:pt x="5091" y="18253"/>
                  <a:pt x="5041" y="18391"/>
                  <a:pt x="5041" y="18491"/>
                </a:cubicBezTo>
                <a:cubicBezTo>
                  <a:pt x="5041" y="18656"/>
                  <a:pt x="5148" y="18673"/>
                  <a:pt x="6216" y="18673"/>
                </a:cubicBezTo>
                <a:cubicBezTo>
                  <a:pt x="6957" y="18673"/>
                  <a:pt x="7418" y="18630"/>
                  <a:pt x="7459" y="18561"/>
                </a:cubicBezTo>
                <a:cubicBezTo>
                  <a:pt x="7507" y="18482"/>
                  <a:pt x="7555" y="18482"/>
                  <a:pt x="7632" y="18561"/>
                </a:cubicBezTo>
                <a:cubicBezTo>
                  <a:pt x="7691" y="18621"/>
                  <a:pt x="7796" y="18673"/>
                  <a:pt x="7867" y="18673"/>
                </a:cubicBezTo>
                <a:cubicBezTo>
                  <a:pt x="7927" y="18673"/>
                  <a:pt x="7959" y="18445"/>
                  <a:pt x="7977" y="18047"/>
                </a:cubicBezTo>
                <a:cubicBezTo>
                  <a:pt x="7923" y="18033"/>
                  <a:pt x="7861" y="17996"/>
                  <a:pt x="7794" y="17914"/>
                </a:cubicBezTo>
                <a:cubicBezTo>
                  <a:pt x="7713" y="17814"/>
                  <a:pt x="7707" y="17724"/>
                  <a:pt x="7768" y="17662"/>
                </a:cubicBezTo>
                <a:cubicBezTo>
                  <a:pt x="7818" y="17610"/>
                  <a:pt x="7902" y="17631"/>
                  <a:pt x="7982" y="17673"/>
                </a:cubicBezTo>
                <a:cubicBezTo>
                  <a:pt x="7986" y="17445"/>
                  <a:pt x="7997" y="17309"/>
                  <a:pt x="7997" y="16961"/>
                </a:cubicBezTo>
                <a:cubicBezTo>
                  <a:pt x="7997" y="15193"/>
                  <a:pt x="8046" y="14973"/>
                  <a:pt x="8379" y="15282"/>
                </a:cubicBezTo>
                <a:cubicBezTo>
                  <a:pt x="8737" y="15614"/>
                  <a:pt x="8940" y="15384"/>
                  <a:pt x="8614" y="15014"/>
                </a:cubicBezTo>
                <a:cubicBezTo>
                  <a:pt x="8451" y="14830"/>
                  <a:pt x="8451" y="14815"/>
                  <a:pt x="8614" y="14693"/>
                </a:cubicBezTo>
                <a:cubicBezTo>
                  <a:pt x="8708" y="14623"/>
                  <a:pt x="8786" y="14446"/>
                  <a:pt x="8786" y="14303"/>
                </a:cubicBezTo>
                <a:cubicBezTo>
                  <a:pt x="8786" y="14075"/>
                  <a:pt x="8739" y="14041"/>
                  <a:pt x="8415" y="14014"/>
                </a:cubicBezTo>
                <a:cubicBezTo>
                  <a:pt x="7986" y="13978"/>
                  <a:pt x="7926" y="13782"/>
                  <a:pt x="8290" y="13597"/>
                </a:cubicBezTo>
                <a:cubicBezTo>
                  <a:pt x="8501" y="13489"/>
                  <a:pt x="8545" y="13381"/>
                  <a:pt x="8588" y="12864"/>
                </a:cubicBezTo>
                <a:lnTo>
                  <a:pt x="8635" y="12265"/>
                </a:lnTo>
                <a:lnTo>
                  <a:pt x="9105" y="12233"/>
                </a:lnTo>
                <a:cubicBezTo>
                  <a:pt x="9611" y="12200"/>
                  <a:pt x="9655" y="12137"/>
                  <a:pt x="9418" y="11767"/>
                </a:cubicBezTo>
                <a:cubicBezTo>
                  <a:pt x="9281" y="11552"/>
                  <a:pt x="9284" y="11513"/>
                  <a:pt x="9418" y="11436"/>
                </a:cubicBezTo>
                <a:cubicBezTo>
                  <a:pt x="9537" y="11368"/>
                  <a:pt x="9574" y="11102"/>
                  <a:pt x="9596" y="10189"/>
                </a:cubicBezTo>
                <a:lnTo>
                  <a:pt x="9622" y="9034"/>
                </a:lnTo>
                <a:lnTo>
                  <a:pt x="9988" y="9002"/>
                </a:lnTo>
                <a:lnTo>
                  <a:pt x="10353" y="8970"/>
                </a:lnTo>
                <a:lnTo>
                  <a:pt x="10379" y="8446"/>
                </a:lnTo>
                <a:lnTo>
                  <a:pt x="10411" y="7921"/>
                </a:lnTo>
                <a:lnTo>
                  <a:pt x="10855" y="7921"/>
                </a:lnTo>
                <a:lnTo>
                  <a:pt x="11299" y="7921"/>
                </a:lnTo>
                <a:lnTo>
                  <a:pt x="11325" y="9430"/>
                </a:lnTo>
                <a:cubicBezTo>
                  <a:pt x="11345" y="10546"/>
                  <a:pt x="11388" y="10964"/>
                  <a:pt x="11487" y="11045"/>
                </a:cubicBezTo>
                <a:cubicBezTo>
                  <a:pt x="11729" y="11245"/>
                  <a:pt x="11759" y="11660"/>
                  <a:pt x="11544" y="11858"/>
                </a:cubicBezTo>
                <a:cubicBezTo>
                  <a:pt x="11280" y="12103"/>
                  <a:pt x="11296" y="12195"/>
                  <a:pt x="11618" y="12233"/>
                </a:cubicBezTo>
                <a:lnTo>
                  <a:pt x="11889" y="12265"/>
                </a:lnTo>
                <a:lnTo>
                  <a:pt x="11889" y="13276"/>
                </a:lnTo>
                <a:lnTo>
                  <a:pt x="11889" y="14281"/>
                </a:lnTo>
                <a:lnTo>
                  <a:pt x="11623" y="14314"/>
                </a:lnTo>
                <a:cubicBezTo>
                  <a:pt x="11437" y="14336"/>
                  <a:pt x="11352" y="14410"/>
                  <a:pt x="11330" y="14565"/>
                </a:cubicBezTo>
                <a:cubicBezTo>
                  <a:pt x="11311" y="14705"/>
                  <a:pt x="11215" y="14796"/>
                  <a:pt x="11074" y="14816"/>
                </a:cubicBezTo>
                <a:cubicBezTo>
                  <a:pt x="10774" y="14860"/>
                  <a:pt x="10750" y="15442"/>
                  <a:pt x="11048" y="15442"/>
                </a:cubicBezTo>
                <a:cubicBezTo>
                  <a:pt x="11153" y="15442"/>
                  <a:pt x="11264" y="15484"/>
                  <a:pt x="11294" y="15533"/>
                </a:cubicBezTo>
                <a:cubicBezTo>
                  <a:pt x="11379" y="15675"/>
                  <a:pt x="11391" y="17002"/>
                  <a:pt x="11309" y="17138"/>
                </a:cubicBezTo>
                <a:cubicBezTo>
                  <a:pt x="11262" y="17216"/>
                  <a:pt x="10973" y="17261"/>
                  <a:pt x="10505" y="17261"/>
                </a:cubicBezTo>
                <a:lnTo>
                  <a:pt x="9768" y="17261"/>
                </a:lnTo>
                <a:lnTo>
                  <a:pt x="9768" y="18769"/>
                </a:lnTo>
                <a:lnTo>
                  <a:pt x="9768" y="20278"/>
                </a:lnTo>
                <a:lnTo>
                  <a:pt x="10238" y="20310"/>
                </a:lnTo>
                <a:cubicBezTo>
                  <a:pt x="10704" y="20340"/>
                  <a:pt x="10709" y="20341"/>
                  <a:pt x="10740" y="20727"/>
                </a:cubicBezTo>
                <a:cubicBezTo>
                  <a:pt x="10771" y="21110"/>
                  <a:pt x="10773" y="21113"/>
                  <a:pt x="10970" y="20930"/>
                </a:cubicBezTo>
                <a:cubicBezTo>
                  <a:pt x="11159" y="20755"/>
                  <a:pt x="11175" y="20754"/>
                  <a:pt x="11294" y="20920"/>
                </a:cubicBezTo>
                <a:cubicBezTo>
                  <a:pt x="11463" y="21156"/>
                  <a:pt x="11583" y="21141"/>
                  <a:pt x="11858" y="20845"/>
                </a:cubicBezTo>
                <a:cubicBezTo>
                  <a:pt x="12113" y="20570"/>
                  <a:pt x="12697" y="20495"/>
                  <a:pt x="12908" y="20711"/>
                </a:cubicBezTo>
                <a:cubicBezTo>
                  <a:pt x="12973" y="20778"/>
                  <a:pt x="13028" y="20791"/>
                  <a:pt x="13033" y="20738"/>
                </a:cubicBezTo>
                <a:cubicBezTo>
                  <a:pt x="13038" y="20685"/>
                  <a:pt x="13095" y="20211"/>
                  <a:pt x="13158" y="19684"/>
                </a:cubicBezTo>
                <a:cubicBezTo>
                  <a:pt x="13263" y="18808"/>
                  <a:pt x="13290" y="18724"/>
                  <a:pt x="13493" y="18694"/>
                </a:cubicBezTo>
                <a:cubicBezTo>
                  <a:pt x="13698" y="18665"/>
                  <a:pt x="13712" y="18607"/>
                  <a:pt x="13712" y="17967"/>
                </a:cubicBezTo>
                <a:cubicBezTo>
                  <a:pt x="13712" y="17545"/>
                  <a:pt x="13670" y="17263"/>
                  <a:pt x="13603" y="17240"/>
                </a:cubicBezTo>
                <a:cubicBezTo>
                  <a:pt x="13540" y="17218"/>
                  <a:pt x="13481" y="16920"/>
                  <a:pt x="13467" y="16549"/>
                </a:cubicBezTo>
                <a:cubicBezTo>
                  <a:pt x="13453" y="16191"/>
                  <a:pt x="13424" y="15809"/>
                  <a:pt x="13404" y="15699"/>
                </a:cubicBezTo>
                <a:cubicBezTo>
                  <a:pt x="13373" y="15531"/>
                  <a:pt x="13422" y="15497"/>
                  <a:pt x="13712" y="15496"/>
                </a:cubicBezTo>
                <a:lnTo>
                  <a:pt x="14057" y="15496"/>
                </a:lnTo>
                <a:lnTo>
                  <a:pt x="14088" y="16277"/>
                </a:lnTo>
                <a:cubicBezTo>
                  <a:pt x="14104" y="16707"/>
                  <a:pt x="14158" y="17058"/>
                  <a:pt x="14208" y="17058"/>
                </a:cubicBezTo>
                <a:cubicBezTo>
                  <a:pt x="14262" y="17058"/>
                  <a:pt x="14313" y="16162"/>
                  <a:pt x="14329" y="14913"/>
                </a:cubicBezTo>
                <a:lnTo>
                  <a:pt x="14355" y="12768"/>
                </a:lnTo>
                <a:lnTo>
                  <a:pt x="14726" y="12736"/>
                </a:lnTo>
                <a:cubicBezTo>
                  <a:pt x="15007" y="12712"/>
                  <a:pt x="15091" y="12662"/>
                  <a:pt x="15091" y="12522"/>
                </a:cubicBezTo>
                <a:cubicBezTo>
                  <a:pt x="15091" y="12301"/>
                  <a:pt x="15525" y="11988"/>
                  <a:pt x="15650" y="12115"/>
                </a:cubicBezTo>
                <a:cubicBezTo>
                  <a:pt x="15698" y="12164"/>
                  <a:pt x="15979" y="12216"/>
                  <a:pt x="16277" y="12233"/>
                </a:cubicBezTo>
                <a:cubicBezTo>
                  <a:pt x="16749" y="12260"/>
                  <a:pt x="16825" y="12292"/>
                  <a:pt x="16852" y="12484"/>
                </a:cubicBezTo>
                <a:cubicBezTo>
                  <a:pt x="16876" y="12659"/>
                  <a:pt x="16956" y="12711"/>
                  <a:pt x="17243" y="12736"/>
                </a:cubicBezTo>
                <a:cubicBezTo>
                  <a:pt x="17741" y="12778"/>
                  <a:pt x="17754" y="13100"/>
                  <a:pt x="17264" y="13281"/>
                </a:cubicBezTo>
                <a:cubicBezTo>
                  <a:pt x="17029" y="13368"/>
                  <a:pt x="16980" y="13415"/>
                  <a:pt x="17118" y="13420"/>
                </a:cubicBezTo>
                <a:cubicBezTo>
                  <a:pt x="17424" y="13432"/>
                  <a:pt x="17569" y="13616"/>
                  <a:pt x="17447" y="13848"/>
                </a:cubicBezTo>
                <a:cubicBezTo>
                  <a:pt x="17391" y="13955"/>
                  <a:pt x="17286" y="14022"/>
                  <a:pt x="17212" y="13993"/>
                </a:cubicBezTo>
                <a:cubicBezTo>
                  <a:pt x="17119" y="13956"/>
                  <a:pt x="17066" y="14042"/>
                  <a:pt x="17045" y="14265"/>
                </a:cubicBezTo>
                <a:cubicBezTo>
                  <a:pt x="17020" y="14534"/>
                  <a:pt x="16973" y="14586"/>
                  <a:pt x="16768" y="14586"/>
                </a:cubicBezTo>
                <a:cubicBezTo>
                  <a:pt x="16573" y="14586"/>
                  <a:pt x="16516" y="14529"/>
                  <a:pt x="16491" y="14308"/>
                </a:cubicBezTo>
                <a:cubicBezTo>
                  <a:pt x="16469" y="14112"/>
                  <a:pt x="16406" y="14030"/>
                  <a:pt x="16272" y="14030"/>
                </a:cubicBezTo>
                <a:cubicBezTo>
                  <a:pt x="16088" y="14030"/>
                  <a:pt x="16079" y="14130"/>
                  <a:pt x="16079" y="16801"/>
                </a:cubicBezTo>
                <a:cubicBezTo>
                  <a:pt x="16079" y="18539"/>
                  <a:pt x="16041" y="19591"/>
                  <a:pt x="15979" y="19631"/>
                </a:cubicBezTo>
                <a:cubicBezTo>
                  <a:pt x="15925" y="19665"/>
                  <a:pt x="15880" y="19824"/>
                  <a:pt x="15880" y="19984"/>
                </a:cubicBezTo>
                <a:cubicBezTo>
                  <a:pt x="15880" y="20144"/>
                  <a:pt x="15925" y="20302"/>
                  <a:pt x="15979" y="20337"/>
                </a:cubicBezTo>
                <a:cubicBezTo>
                  <a:pt x="16034" y="20371"/>
                  <a:pt x="16079" y="20670"/>
                  <a:pt x="16079" y="21000"/>
                </a:cubicBezTo>
                <a:lnTo>
                  <a:pt x="16079" y="21599"/>
                </a:lnTo>
                <a:lnTo>
                  <a:pt x="16763" y="21599"/>
                </a:lnTo>
                <a:cubicBezTo>
                  <a:pt x="17396" y="21599"/>
                  <a:pt x="17449" y="21585"/>
                  <a:pt x="17478" y="21374"/>
                </a:cubicBezTo>
                <a:cubicBezTo>
                  <a:pt x="17504" y="21193"/>
                  <a:pt x="17579" y="21142"/>
                  <a:pt x="17870" y="21118"/>
                </a:cubicBezTo>
                <a:cubicBezTo>
                  <a:pt x="18212" y="21088"/>
                  <a:pt x="18239" y="21061"/>
                  <a:pt x="18267" y="20711"/>
                </a:cubicBezTo>
                <a:cubicBezTo>
                  <a:pt x="18296" y="20360"/>
                  <a:pt x="18321" y="20339"/>
                  <a:pt x="18670" y="20310"/>
                </a:cubicBezTo>
                <a:lnTo>
                  <a:pt x="19035" y="20278"/>
                </a:lnTo>
                <a:lnTo>
                  <a:pt x="19030" y="19802"/>
                </a:lnTo>
                <a:lnTo>
                  <a:pt x="19019" y="19331"/>
                </a:lnTo>
                <a:lnTo>
                  <a:pt x="18878" y="19663"/>
                </a:lnTo>
                <a:cubicBezTo>
                  <a:pt x="18709" y="20061"/>
                  <a:pt x="18497" y="19992"/>
                  <a:pt x="18581" y="19566"/>
                </a:cubicBezTo>
                <a:cubicBezTo>
                  <a:pt x="18627" y="19327"/>
                  <a:pt x="18607" y="19275"/>
                  <a:pt x="18471" y="19299"/>
                </a:cubicBezTo>
                <a:cubicBezTo>
                  <a:pt x="18265" y="19335"/>
                  <a:pt x="18187" y="19020"/>
                  <a:pt x="18351" y="18817"/>
                </a:cubicBezTo>
                <a:cubicBezTo>
                  <a:pt x="18416" y="18737"/>
                  <a:pt x="18596" y="18673"/>
                  <a:pt x="18753" y="18673"/>
                </a:cubicBezTo>
                <a:lnTo>
                  <a:pt x="19040" y="18673"/>
                </a:lnTo>
                <a:lnTo>
                  <a:pt x="19025" y="17577"/>
                </a:lnTo>
                <a:cubicBezTo>
                  <a:pt x="19017" y="16972"/>
                  <a:pt x="19045" y="16424"/>
                  <a:pt x="19082" y="16362"/>
                </a:cubicBezTo>
                <a:cubicBezTo>
                  <a:pt x="19119" y="16301"/>
                  <a:pt x="19233" y="16250"/>
                  <a:pt x="19338" y="16250"/>
                </a:cubicBezTo>
                <a:cubicBezTo>
                  <a:pt x="19491" y="16250"/>
                  <a:pt x="19531" y="16182"/>
                  <a:pt x="19531" y="15897"/>
                </a:cubicBezTo>
                <a:cubicBezTo>
                  <a:pt x="19531" y="15673"/>
                  <a:pt x="19585" y="15516"/>
                  <a:pt x="19678" y="15480"/>
                </a:cubicBezTo>
                <a:cubicBezTo>
                  <a:pt x="19789" y="15436"/>
                  <a:pt x="19824" y="15256"/>
                  <a:pt x="19824" y="14736"/>
                </a:cubicBezTo>
                <a:lnTo>
                  <a:pt x="19824" y="14041"/>
                </a:lnTo>
                <a:lnTo>
                  <a:pt x="19453" y="14014"/>
                </a:lnTo>
                <a:cubicBezTo>
                  <a:pt x="19085" y="13983"/>
                  <a:pt x="19087" y="13979"/>
                  <a:pt x="19087" y="13527"/>
                </a:cubicBezTo>
                <a:cubicBezTo>
                  <a:pt x="19087" y="13109"/>
                  <a:pt x="19104" y="13069"/>
                  <a:pt x="19349" y="13041"/>
                </a:cubicBezTo>
                <a:cubicBezTo>
                  <a:pt x="19577" y="13014"/>
                  <a:pt x="19620" y="12954"/>
                  <a:pt x="19646" y="12634"/>
                </a:cubicBezTo>
                <a:cubicBezTo>
                  <a:pt x="19675" y="12284"/>
                  <a:pt x="19699" y="12260"/>
                  <a:pt x="20022" y="12249"/>
                </a:cubicBezTo>
                <a:cubicBezTo>
                  <a:pt x="20212" y="12242"/>
                  <a:pt x="20425" y="12235"/>
                  <a:pt x="20493" y="12227"/>
                </a:cubicBezTo>
                <a:cubicBezTo>
                  <a:pt x="20579" y="12218"/>
                  <a:pt x="20613" y="11990"/>
                  <a:pt x="20613" y="11463"/>
                </a:cubicBezTo>
                <a:cubicBezTo>
                  <a:pt x="20613" y="10873"/>
                  <a:pt x="20649" y="10689"/>
                  <a:pt x="20775" y="10617"/>
                </a:cubicBezTo>
                <a:cubicBezTo>
                  <a:pt x="20893" y="10550"/>
                  <a:pt x="20922" y="10426"/>
                  <a:pt x="20890" y="10141"/>
                </a:cubicBezTo>
                <a:cubicBezTo>
                  <a:pt x="20823" y="9559"/>
                  <a:pt x="21030" y="9041"/>
                  <a:pt x="21344" y="9002"/>
                </a:cubicBezTo>
                <a:cubicBezTo>
                  <a:pt x="21592" y="8971"/>
                  <a:pt x="21600" y="8945"/>
                  <a:pt x="21600" y="8275"/>
                </a:cubicBezTo>
                <a:cubicBezTo>
                  <a:pt x="21600" y="7633"/>
                  <a:pt x="21581" y="7582"/>
                  <a:pt x="21375" y="7552"/>
                </a:cubicBezTo>
                <a:cubicBezTo>
                  <a:pt x="21197" y="7526"/>
                  <a:pt x="21149" y="7445"/>
                  <a:pt x="21125" y="7141"/>
                </a:cubicBezTo>
                <a:cubicBezTo>
                  <a:pt x="21086" y="6666"/>
                  <a:pt x="20910" y="6639"/>
                  <a:pt x="20910" y="7108"/>
                </a:cubicBezTo>
                <a:cubicBezTo>
                  <a:pt x="20910" y="7463"/>
                  <a:pt x="20779" y="7656"/>
                  <a:pt x="20665" y="7467"/>
                </a:cubicBezTo>
                <a:cubicBezTo>
                  <a:pt x="20630" y="7409"/>
                  <a:pt x="20603" y="6683"/>
                  <a:pt x="20607" y="5851"/>
                </a:cubicBezTo>
                <a:lnTo>
                  <a:pt x="20618" y="4338"/>
                </a:lnTo>
                <a:lnTo>
                  <a:pt x="20294" y="4338"/>
                </a:lnTo>
                <a:cubicBezTo>
                  <a:pt x="20115" y="4338"/>
                  <a:pt x="19864" y="4266"/>
                  <a:pt x="19740" y="4177"/>
                </a:cubicBezTo>
                <a:cubicBezTo>
                  <a:pt x="19532" y="4028"/>
                  <a:pt x="19526" y="4006"/>
                  <a:pt x="19672" y="3840"/>
                </a:cubicBezTo>
                <a:cubicBezTo>
                  <a:pt x="19818" y="3676"/>
                  <a:pt x="19819" y="3652"/>
                  <a:pt x="19672" y="3594"/>
                </a:cubicBezTo>
                <a:cubicBezTo>
                  <a:pt x="19585" y="3560"/>
                  <a:pt x="19432" y="3580"/>
                  <a:pt x="19328" y="3637"/>
                </a:cubicBezTo>
                <a:cubicBezTo>
                  <a:pt x="19223" y="3694"/>
                  <a:pt x="19134" y="3716"/>
                  <a:pt x="19134" y="3680"/>
                </a:cubicBezTo>
                <a:cubicBezTo>
                  <a:pt x="19134" y="3644"/>
                  <a:pt x="19045" y="3714"/>
                  <a:pt x="18936" y="3845"/>
                </a:cubicBezTo>
                <a:lnTo>
                  <a:pt x="18743" y="4086"/>
                </a:lnTo>
                <a:lnTo>
                  <a:pt x="18518" y="3819"/>
                </a:lnTo>
                <a:cubicBezTo>
                  <a:pt x="18302" y="3557"/>
                  <a:pt x="18270" y="3555"/>
                  <a:pt x="17181" y="3557"/>
                </a:cubicBezTo>
                <a:cubicBezTo>
                  <a:pt x="16490" y="3558"/>
                  <a:pt x="16021" y="3514"/>
                  <a:pt x="15953" y="3444"/>
                </a:cubicBezTo>
                <a:cubicBezTo>
                  <a:pt x="15794" y="3282"/>
                  <a:pt x="15577" y="3306"/>
                  <a:pt x="15436" y="3503"/>
                </a:cubicBezTo>
                <a:cubicBezTo>
                  <a:pt x="15332" y="3649"/>
                  <a:pt x="15252" y="3659"/>
                  <a:pt x="14882" y="3573"/>
                </a:cubicBezTo>
                <a:cubicBezTo>
                  <a:pt x="14520" y="3488"/>
                  <a:pt x="14390" y="3501"/>
                  <a:pt x="14125" y="3653"/>
                </a:cubicBezTo>
                <a:cubicBezTo>
                  <a:pt x="13950" y="3753"/>
                  <a:pt x="13773" y="3830"/>
                  <a:pt x="13733" y="3824"/>
                </a:cubicBezTo>
                <a:cubicBezTo>
                  <a:pt x="13694" y="3818"/>
                  <a:pt x="13499" y="3818"/>
                  <a:pt x="13300" y="3824"/>
                </a:cubicBezTo>
                <a:cubicBezTo>
                  <a:pt x="13003" y="3834"/>
                  <a:pt x="12934" y="3879"/>
                  <a:pt x="12908" y="4065"/>
                </a:cubicBezTo>
                <a:cubicBezTo>
                  <a:pt x="12877" y="4283"/>
                  <a:pt x="12836" y="4289"/>
                  <a:pt x="11889" y="4289"/>
                </a:cubicBezTo>
                <a:lnTo>
                  <a:pt x="10902" y="4289"/>
                </a:lnTo>
                <a:lnTo>
                  <a:pt x="10902" y="3835"/>
                </a:lnTo>
                <a:cubicBezTo>
                  <a:pt x="10902" y="3525"/>
                  <a:pt x="10943" y="3390"/>
                  <a:pt x="11027" y="3407"/>
                </a:cubicBezTo>
                <a:cubicBezTo>
                  <a:pt x="11107" y="3423"/>
                  <a:pt x="11153" y="3309"/>
                  <a:pt x="11153" y="3081"/>
                </a:cubicBezTo>
                <a:cubicBezTo>
                  <a:pt x="11153" y="2735"/>
                  <a:pt x="11028" y="2616"/>
                  <a:pt x="10897" y="2835"/>
                </a:cubicBezTo>
                <a:cubicBezTo>
                  <a:pt x="10849" y="2914"/>
                  <a:pt x="10801" y="2914"/>
                  <a:pt x="10724" y="2835"/>
                </a:cubicBezTo>
                <a:cubicBezTo>
                  <a:pt x="10582" y="2689"/>
                  <a:pt x="9998" y="2693"/>
                  <a:pt x="9909" y="2840"/>
                </a:cubicBezTo>
                <a:cubicBezTo>
                  <a:pt x="9774" y="3064"/>
                  <a:pt x="9575" y="2594"/>
                  <a:pt x="9575" y="2054"/>
                </a:cubicBezTo>
                <a:cubicBezTo>
                  <a:pt x="9575" y="1762"/>
                  <a:pt x="9527" y="1496"/>
                  <a:pt x="9471" y="1460"/>
                </a:cubicBezTo>
                <a:cubicBezTo>
                  <a:pt x="9400" y="1415"/>
                  <a:pt x="9399" y="1352"/>
                  <a:pt x="9476" y="1257"/>
                </a:cubicBezTo>
                <a:cubicBezTo>
                  <a:pt x="9569" y="1142"/>
                  <a:pt x="9453" y="1110"/>
                  <a:pt x="8771" y="1085"/>
                </a:cubicBezTo>
                <a:cubicBezTo>
                  <a:pt x="8003" y="1058"/>
                  <a:pt x="7943" y="1046"/>
                  <a:pt x="7914" y="834"/>
                </a:cubicBezTo>
                <a:cubicBezTo>
                  <a:pt x="7873" y="542"/>
                  <a:pt x="7530" y="524"/>
                  <a:pt x="7486" y="813"/>
                </a:cubicBezTo>
                <a:cubicBezTo>
                  <a:pt x="7433" y="1154"/>
                  <a:pt x="7256" y="1029"/>
                  <a:pt x="7256" y="652"/>
                </a:cubicBezTo>
                <a:cubicBezTo>
                  <a:pt x="7256" y="324"/>
                  <a:pt x="7236" y="304"/>
                  <a:pt x="6942" y="304"/>
                </a:cubicBezTo>
                <a:cubicBezTo>
                  <a:pt x="6650" y="304"/>
                  <a:pt x="6626" y="327"/>
                  <a:pt x="6598" y="679"/>
                </a:cubicBezTo>
                <a:cubicBezTo>
                  <a:pt x="6568" y="1044"/>
                  <a:pt x="6552" y="1062"/>
                  <a:pt x="6164" y="1091"/>
                </a:cubicBezTo>
                <a:cubicBezTo>
                  <a:pt x="5892" y="1111"/>
                  <a:pt x="5717" y="1068"/>
                  <a:pt x="5631" y="962"/>
                </a:cubicBezTo>
                <a:cubicBezTo>
                  <a:pt x="5561" y="876"/>
                  <a:pt x="5374" y="807"/>
                  <a:pt x="5213" y="807"/>
                </a:cubicBezTo>
                <a:cubicBezTo>
                  <a:pt x="5003" y="807"/>
                  <a:pt x="4905" y="749"/>
                  <a:pt x="4868" y="604"/>
                </a:cubicBezTo>
                <a:cubicBezTo>
                  <a:pt x="4794" y="311"/>
                  <a:pt x="4291" y="324"/>
                  <a:pt x="4216" y="620"/>
                </a:cubicBezTo>
                <a:cubicBezTo>
                  <a:pt x="4168" y="805"/>
                  <a:pt x="4141" y="821"/>
                  <a:pt x="4012" y="711"/>
                </a:cubicBezTo>
                <a:cubicBezTo>
                  <a:pt x="3928" y="640"/>
                  <a:pt x="3855" y="520"/>
                  <a:pt x="3855" y="444"/>
                </a:cubicBezTo>
                <a:cubicBezTo>
                  <a:pt x="3855" y="367"/>
                  <a:pt x="3765" y="304"/>
                  <a:pt x="3657" y="304"/>
                </a:cubicBezTo>
                <a:close/>
                <a:moveTo>
                  <a:pt x="15514" y="2728"/>
                </a:moveTo>
                <a:cubicBezTo>
                  <a:pt x="15242" y="2729"/>
                  <a:pt x="15181" y="2753"/>
                  <a:pt x="15290" y="2824"/>
                </a:cubicBezTo>
                <a:cubicBezTo>
                  <a:pt x="15461" y="2935"/>
                  <a:pt x="15880" y="2919"/>
                  <a:pt x="15880" y="2802"/>
                </a:cubicBezTo>
                <a:cubicBezTo>
                  <a:pt x="15880" y="2759"/>
                  <a:pt x="15718" y="2727"/>
                  <a:pt x="15514" y="2728"/>
                </a:cubicBezTo>
                <a:close/>
                <a:moveTo>
                  <a:pt x="15436" y="19770"/>
                </a:moveTo>
                <a:cubicBezTo>
                  <a:pt x="15420" y="19760"/>
                  <a:pt x="15410" y="19838"/>
                  <a:pt x="15410" y="19984"/>
                </a:cubicBezTo>
                <a:cubicBezTo>
                  <a:pt x="15410" y="20178"/>
                  <a:pt x="15432" y="20257"/>
                  <a:pt x="15457" y="20160"/>
                </a:cubicBezTo>
                <a:cubicBezTo>
                  <a:pt x="15482" y="20063"/>
                  <a:pt x="15482" y="19904"/>
                  <a:pt x="15457" y="19807"/>
                </a:cubicBezTo>
                <a:cubicBezTo>
                  <a:pt x="15451" y="19783"/>
                  <a:pt x="15441" y="19773"/>
                  <a:pt x="15436" y="19770"/>
                </a:cubicBezTo>
                <a:close/>
              </a:path>
            </a:pathLst>
          </a:custGeom>
          <a:ln w="12700">
            <a:miter lim="400000"/>
          </a:ln>
        </p:spPr>
      </p:pic>
      <p:pic>
        <p:nvPicPr>
          <p:cNvPr id="630" name="u=3225535894,1881148256&amp;fm=26&amp;gp=0.jpg" descr="u=3225535894,1881148256&amp;fm=26&amp;gp=0.jpg"/>
          <p:cNvPicPr>
            <a:picLocks noChangeAspect="1"/>
          </p:cNvPicPr>
          <p:nvPr/>
        </p:nvPicPr>
        <p:blipFill>
          <a:blip r:embed="rId3">
            <a:extLst/>
          </a:blip>
          <a:stretch>
            <a:fillRect/>
          </a:stretch>
        </p:blipFill>
        <p:spPr>
          <a:xfrm>
            <a:off x="3821538" y="3460750"/>
            <a:ext cx="3514395" cy="2569541"/>
          </a:xfrm>
          <a:prstGeom prst="rect">
            <a:avLst/>
          </a:prstGeom>
          <a:ln w="12700">
            <a:miter lim="400000"/>
          </a:ln>
        </p:spPr>
      </p:pic>
      <p:sp>
        <p:nvSpPr>
          <p:cNvPr id="631" name="光敏电阻的灵敏度易受湿度的影响，因此要将导光电导体严密封装在玻璃壳体中。如果把光敏电阻连接到外电路中，在外加电压的作用下，用光照射就能改变电路中电流的大小。"/>
          <p:cNvSpPr txBox="1"/>
          <p:nvPr/>
        </p:nvSpPr>
        <p:spPr>
          <a:xfrm>
            <a:off x="305928" y="5952404"/>
            <a:ext cx="12392944"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2000"/>
              </a:spcBef>
              <a:defRPr sz="2800" b="0">
                <a:latin typeface="Songti SC Regular"/>
                <a:ea typeface="Songti SC Regular"/>
                <a:cs typeface="Songti SC Regular"/>
                <a:sym typeface="Songti SC Regular"/>
              </a:defRPr>
            </a:lvl1pPr>
          </a:lstStyle>
          <a:p>
            <a:r>
              <a:t>    光敏电阻的灵敏度易受湿度的影响，因此要将导光电导体严密封装在玻璃壳体中。如果把光敏电阻连接到外电路中，在外加电压的作用下，用光照射就能改变电路中电流的大小。</a:t>
            </a:r>
          </a:p>
        </p:txBody>
      </p:sp>
      <p:sp>
        <p:nvSpPr>
          <p:cNvPr id="632" name="光敏电阻具有很高的灵敏度，很好的光谱特性，光谱响应可从紫外区到红外区范围内。而且体积小、重量轻、性能稳定、价格便宜，因此应用比较广泛。"/>
          <p:cNvSpPr txBox="1"/>
          <p:nvPr/>
        </p:nvSpPr>
        <p:spPr>
          <a:xfrm>
            <a:off x="443420" y="7283325"/>
            <a:ext cx="12117960"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2000"/>
              </a:spcBef>
              <a:defRPr sz="2800" b="0">
                <a:latin typeface="Songti SC Regular"/>
                <a:ea typeface="Songti SC Regular"/>
                <a:cs typeface="Songti SC Regular"/>
                <a:sym typeface="Songti SC Regular"/>
              </a:defRPr>
            </a:lvl1pPr>
          </a:lstStyle>
          <a:p>
            <a:r>
              <a:t> 光敏电阻具有很高的灵敏度，很好的光谱特性，光谱响应可从紫外区到红外区范围内。而且体积小、重量轻、性能稳定、价格便宜，因此应用比较广泛。</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标题"/>
          <p:cNvSpPr txBox="1">
            <a:spLocks noGrp="1"/>
          </p:cNvSpPr>
          <p:nvPr>
            <p:ph type="title"/>
          </p:nvPr>
        </p:nvSpPr>
        <p:spPr>
          <a:prstGeom prst="rect">
            <a:avLst/>
          </a:prstGeom>
        </p:spPr>
        <p:txBody>
          <a:bodyPr/>
          <a:lstStyle/>
          <a:p>
            <a:endParaRPr/>
          </a:p>
        </p:txBody>
      </p:sp>
      <p:grpSp>
        <p:nvGrpSpPr>
          <p:cNvPr id="661" name="成组"/>
          <p:cNvGrpSpPr/>
          <p:nvPr/>
        </p:nvGrpSpPr>
        <p:grpSpPr>
          <a:xfrm>
            <a:off x="1913134" y="5672121"/>
            <a:ext cx="3797583" cy="3927313"/>
            <a:chOff x="0" y="0"/>
            <a:chExt cx="3797582" cy="3927311"/>
          </a:xfrm>
        </p:grpSpPr>
        <p:grpSp>
          <p:nvGrpSpPr>
            <p:cNvPr id="644" name="成组"/>
            <p:cNvGrpSpPr/>
            <p:nvPr/>
          </p:nvGrpSpPr>
          <p:grpSpPr>
            <a:xfrm>
              <a:off x="1535934" y="423116"/>
              <a:ext cx="495495" cy="422184"/>
              <a:chOff x="2519" y="0"/>
              <a:chExt cx="495494" cy="422182"/>
            </a:xfrm>
          </p:grpSpPr>
          <p:grpSp>
            <p:nvGrpSpPr>
              <p:cNvPr id="637" name="成组"/>
              <p:cNvGrpSpPr/>
              <p:nvPr/>
            </p:nvGrpSpPr>
            <p:grpSpPr>
              <a:xfrm>
                <a:off x="230481" y="149013"/>
                <a:ext cx="267533" cy="273170"/>
                <a:chOff x="2519" y="0"/>
                <a:chExt cx="267532" cy="273169"/>
              </a:xfrm>
            </p:grpSpPr>
            <p:sp>
              <p:nvSpPr>
                <p:cNvPr id="635" name="三角形"/>
                <p:cNvSpPr/>
                <p:nvPr/>
              </p:nvSpPr>
              <p:spPr>
                <a:xfrm rot="13500000">
                  <a:off x="63897" y="92420"/>
                  <a:ext cx="46060" cy="192683"/>
                </a:xfrm>
                <a:prstGeom prst="triangle">
                  <a:avLst/>
                </a:prstGeom>
                <a:solidFill>
                  <a:srgbClr val="000000"/>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36" name="线条"/>
                <p:cNvSpPr/>
                <p:nvPr/>
              </p:nvSpPr>
              <p:spPr>
                <a:xfrm flipH="1">
                  <a:off x="91586" y="0"/>
                  <a:ext cx="178466" cy="178465"/>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640" name="成组"/>
              <p:cNvGrpSpPr/>
              <p:nvPr/>
            </p:nvGrpSpPr>
            <p:grpSpPr>
              <a:xfrm>
                <a:off x="116500" y="75861"/>
                <a:ext cx="267533" cy="273170"/>
                <a:chOff x="2519" y="0"/>
                <a:chExt cx="267531" cy="273169"/>
              </a:xfrm>
            </p:grpSpPr>
            <p:sp>
              <p:nvSpPr>
                <p:cNvPr id="638" name="三角形"/>
                <p:cNvSpPr/>
                <p:nvPr/>
              </p:nvSpPr>
              <p:spPr>
                <a:xfrm rot="13500000">
                  <a:off x="63897" y="92420"/>
                  <a:ext cx="46060" cy="192683"/>
                </a:xfrm>
                <a:prstGeom prst="triangle">
                  <a:avLst/>
                </a:prstGeom>
                <a:solidFill>
                  <a:srgbClr val="000000"/>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39" name="线条"/>
                <p:cNvSpPr/>
                <p:nvPr/>
              </p:nvSpPr>
              <p:spPr>
                <a:xfrm flipH="1">
                  <a:off x="91586" y="0"/>
                  <a:ext cx="178466" cy="178465"/>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643" name="成组"/>
              <p:cNvGrpSpPr/>
              <p:nvPr/>
            </p:nvGrpSpPr>
            <p:grpSpPr>
              <a:xfrm>
                <a:off x="2519" y="0"/>
                <a:ext cx="267533" cy="273170"/>
                <a:chOff x="2519" y="0"/>
                <a:chExt cx="267531" cy="273169"/>
              </a:xfrm>
            </p:grpSpPr>
            <p:sp>
              <p:nvSpPr>
                <p:cNvPr id="641" name="三角形"/>
                <p:cNvSpPr/>
                <p:nvPr/>
              </p:nvSpPr>
              <p:spPr>
                <a:xfrm rot="13500000">
                  <a:off x="63897" y="92420"/>
                  <a:ext cx="46059" cy="192683"/>
                </a:xfrm>
                <a:prstGeom prst="triangle">
                  <a:avLst/>
                </a:prstGeom>
                <a:solidFill>
                  <a:srgbClr val="000000"/>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42" name="线条"/>
                <p:cNvSpPr/>
                <p:nvPr/>
              </p:nvSpPr>
              <p:spPr>
                <a:xfrm flipH="1">
                  <a:off x="91586" y="0"/>
                  <a:ext cx="178466" cy="178465"/>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645" name="线条"/>
            <p:cNvSpPr/>
            <p:nvPr/>
          </p:nvSpPr>
          <p:spPr>
            <a:xfrm>
              <a:off x="474133" y="1036791"/>
              <a:ext cx="2390988"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6" name="线条"/>
            <p:cNvSpPr/>
            <p:nvPr/>
          </p:nvSpPr>
          <p:spPr>
            <a:xfrm>
              <a:off x="1898791" y="878747"/>
              <a:ext cx="1" cy="338667"/>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7" name="线条"/>
            <p:cNvSpPr/>
            <p:nvPr/>
          </p:nvSpPr>
          <p:spPr>
            <a:xfrm flipH="1">
              <a:off x="474134" y="1036791"/>
              <a:ext cx="1" cy="176784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8" name="线条"/>
            <p:cNvSpPr/>
            <p:nvPr/>
          </p:nvSpPr>
          <p:spPr>
            <a:xfrm flipH="1">
              <a:off x="2865120" y="1036791"/>
              <a:ext cx="1" cy="176784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49" name="矩形"/>
            <p:cNvSpPr/>
            <p:nvPr/>
          </p:nvSpPr>
          <p:spPr>
            <a:xfrm>
              <a:off x="2808675" y="1709609"/>
              <a:ext cx="112890" cy="422206"/>
            </a:xfrm>
            <a:prstGeom prst="rect">
              <a:avLst/>
            </a:prstGeom>
            <a:solidFill>
              <a:srgbClr val="FFFFFF"/>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grpSp>
          <p:nvGrpSpPr>
            <p:cNvPr id="652" name="成组"/>
            <p:cNvGrpSpPr/>
            <p:nvPr/>
          </p:nvGrpSpPr>
          <p:grpSpPr>
            <a:xfrm>
              <a:off x="1603925" y="2552663"/>
              <a:ext cx="117405" cy="476392"/>
              <a:chOff x="0" y="0"/>
              <a:chExt cx="117404" cy="476391"/>
            </a:xfrm>
          </p:grpSpPr>
          <p:sp>
            <p:nvSpPr>
              <p:cNvPr id="650" name="线条"/>
              <p:cNvSpPr/>
              <p:nvPr/>
            </p:nvSpPr>
            <p:spPr>
              <a:xfrm flipH="1">
                <a:off x="117404" y="0"/>
                <a:ext cx="1" cy="476392"/>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1" name="线条"/>
              <p:cNvSpPr/>
              <p:nvPr/>
            </p:nvSpPr>
            <p:spPr>
              <a:xfrm flipH="1">
                <a:off x="-1" y="120098"/>
                <a:ext cx="2" cy="254210"/>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653" name="线条"/>
            <p:cNvSpPr/>
            <p:nvPr/>
          </p:nvSpPr>
          <p:spPr>
            <a:xfrm>
              <a:off x="474133" y="2804631"/>
              <a:ext cx="1140179"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4" name="线条"/>
            <p:cNvSpPr/>
            <p:nvPr/>
          </p:nvSpPr>
          <p:spPr>
            <a:xfrm>
              <a:off x="1727200" y="2804631"/>
              <a:ext cx="1137921"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55" name="RL"/>
            <p:cNvSpPr txBox="1"/>
            <p:nvPr/>
          </p:nvSpPr>
          <p:spPr>
            <a:xfrm>
              <a:off x="2880924" y="1211413"/>
              <a:ext cx="684108" cy="8293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i="1">
                  <a:latin typeface="Times New Roman"/>
                  <a:ea typeface="Times New Roman"/>
                  <a:cs typeface="Times New Roman"/>
                  <a:sym typeface="Times New Roman"/>
                </a:defRPr>
              </a:pPr>
              <a:r>
                <a:t>R</a:t>
              </a:r>
              <a:r>
                <a:rPr baseline="-24000"/>
                <a:t>L</a:t>
              </a:r>
              <a:r>
                <a:t> </a:t>
              </a:r>
            </a:p>
          </p:txBody>
        </p:sp>
        <p:sp>
          <p:nvSpPr>
            <p:cNvPr id="656" name="光"/>
            <p:cNvSpPr txBox="1"/>
            <p:nvPr/>
          </p:nvSpPr>
          <p:spPr>
            <a:xfrm>
              <a:off x="1785504" y="-1"/>
              <a:ext cx="740553" cy="8506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光</a:t>
              </a:r>
            </a:p>
          </p:txBody>
        </p:sp>
        <p:sp>
          <p:nvSpPr>
            <p:cNvPr id="657" name="P"/>
            <p:cNvSpPr txBox="1"/>
            <p:nvPr/>
          </p:nvSpPr>
          <p:spPr>
            <a:xfrm>
              <a:off x="1025031" y="669885"/>
              <a:ext cx="625405"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P</a:t>
              </a:r>
            </a:p>
          </p:txBody>
        </p:sp>
        <p:sp>
          <p:nvSpPr>
            <p:cNvPr id="658" name="N"/>
            <p:cNvSpPr txBox="1"/>
            <p:nvPr/>
          </p:nvSpPr>
          <p:spPr>
            <a:xfrm>
              <a:off x="1959751" y="669885"/>
              <a:ext cx="627663"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N</a:t>
              </a:r>
            </a:p>
          </p:txBody>
        </p:sp>
        <p:sp>
          <p:nvSpPr>
            <p:cNvPr id="659" name="光敏二极管接线"/>
            <p:cNvSpPr txBox="1"/>
            <p:nvPr/>
          </p:nvSpPr>
          <p:spPr>
            <a:xfrm>
              <a:off x="0" y="3063711"/>
              <a:ext cx="3797583" cy="863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a:latin typeface="Times New Roman"/>
                  <a:ea typeface="Times New Roman"/>
                  <a:cs typeface="Times New Roman"/>
                  <a:sym typeface="Times New Roman"/>
                </a:defRPr>
              </a:pPr>
              <a:r>
                <a:rPr b="0">
                  <a:latin typeface="宋体"/>
                  <a:ea typeface="宋体"/>
                  <a:cs typeface="宋体"/>
                  <a:sym typeface="宋体"/>
                </a:rPr>
                <a:t>光敏二极管接线</a:t>
              </a:r>
              <a:r>
                <a:t> </a:t>
              </a:r>
            </a:p>
          </p:txBody>
        </p:sp>
        <p:sp>
          <p:nvSpPr>
            <p:cNvPr id="660" name="三角形"/>
            <p:cNvSpPr/>
            <p:nvPr/>
          </p:nvSpPr>
          <p:spPr>
            <a:xfrm rot="5400000">
              <a:off x="1524001" y="788436"/>
              <a:ext cx="340925" cy="503485"/>
            </a:xfrm>
            <a:prstGeom prst="triangle">
              <a:avLst/>
            </a:prstGeom>
            <a:solidFill>
              <a:srgbClr val="FFFFFF"/>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grpSp>
      <p:sp>
        <p:nvSpPr>
          <p:cNvPr id="662" name="二. 光敏二极管"/>
          <p:cNvSpPr txBox="1"/>
          <p:nvPr/>
        </p:nvSpPr>
        <p:spPr>
          <a:xfrm>
            <a:off x="2702327" y="1490797"/>
            <a:ext cx="244561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800">
                <a:solidFill>
                  <a:srgbClr val="FF3300"/>
                </a:solidFill>
              </a:defRPr>
            </a:pPr>
            <a:r>
              <a:t>二. </a:t>
            </a:r>
            <a:r>
              <a:rPr>
                <a:latin typeface="黑体"/>
                <a:ea typeface="黑体"/>
                <a:cs typeface="黑体"/>
                <a:sym typeface="黑体"/>
              </a:rPr>
              <a:t>光敏二极管</a:t>
            </a:r>
          </a:p>
        </p:txBody>
      </p:sp>
      <p:sp>
        <p:nvSpPr>
          <p:cNvPr id="663" name="光敏二极管的结构与一般二极管相似、它装在透明玻璃外壳中，其PN结装在管顶，可直接受到光照射。光敏二极管在电路中一般是处于反向工作状态。"/>
          <p:cNvSpPr txBox="1"/>
          <p:nvPr/>
        </p:nvSpPr>
        <p:spPr>
          <a:xfrm>
            <a:off x="518416" y="2333356"/>
            <a:ext cx="11967967"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800"/>
              </a:spcBef>
              <a:defRPr sz="2800" b="0">
                <a:latin typeface="Songti SC Regular"/>
                <a:ea typeface="Songti SC Regular"/>
                <a:cs typeface="Songti SC Regular"/>
                <a:sym typeface="Songti SC Regular"/>
              </a:defRPr>
            </a:pPr>
            <a:r>
              <a:t>光敏二极管的结构与一般二极管相似、它装在透明玻璃外壳中，其PN结装在管顶，可直接受到光照射。光敏二极管在电路中一般是处于</a:t>
            </a:r>
            <a:r>
              <a:rPr>
                <a:solidFill>
                  <a:srgbClr val="FF0000"/>
                </a:solidFill>
              </a:rPr>
              <a:t>反向工作状态</a:t>
            </a:r>
            <a:r>
              <a:t>。</a:t>
            </a:r>
          </a:p>
        </p:txBody>
      </p:sp>
      <p:sp>
        <p:nvSpPr>
          <p:cNvPr id="664" name="处于反向偏置的PN结，在无光照时具有高阻特性，反向暗电流很小。当光照时，结区产生电子-空穴对，在结电场作用下，电子向N区运动，空穴向P区运动，形成光电流，方向与反向电流一致。光的照度愈大光电流愈大。"/>
          <p:cNvSpPr txBox="1"/>
          <p:nvPr/>
        </p:nvSpPr>
        <p:spPr>
          <a:xfrm>
            <a:off x="561386" y="3683914"/>
            <a:ext cx="11882028"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800" b="0">
                <a:latin typeface="Songti SC Regular"/>
                <a:ea typeface="Songti SC Regular"/>
                <a:cs typeface="Songti SC Regular"/>
                <a:sym typeface="Songti SC Regular"/>
              </a:defRPr>
            </a:lvl1pPr>
          </a:lstStyle>
          <a:p>
            <a:r>
              <a:t>处于反向偏置的PN结，在无光照时具有高阻特性，反向暗电流很小。当光照时，结区产生电子-空穴对，在结电场作用下，电子向N区运动，空穴向P区运动，形成光电流，方向与反向电流一致。光的照度愈大光电流愈大。</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标题"/>
          <p:cNvSpPr txBox="1">
            <a:spLocks noGrp="1"/>
          </p:cNvSpPr>
          <p:nvPr>
            <p:ph type="title"/>
          </p:nvPr>
        </p:nvSpPr>
        <p:spPr>
          <a:prstGeom prst="rect">
            <a:avLst/>
          </a:prstGeom>
        </p:spPr>
        <p:txBody>
          <a:bodyPr/>
          <a:lstStyle/>
          <a:p>
            <a:endParaRPr/>
          </a:p>
        </p:txBody>
      </p:sp>
      <p:sp>
        <p:nvSpPr>
          <p:cNvPr id="667" name="光敏三极管有PNP型和NPN型两种，如图。其结构与一般三极管很相似，具有电流增益,只是它的发射极一边做的很大,以扩大光的照射面积,且其基极不接引线。当集电极加上正电压,基极开路时,集电极处于反向偏置状态。当光线照射在集电结的基区时,会产生电子-空穴对,在内电场的作用下,光生电子被拉到集电极,基区留下空穴,使基极与发射极间的电压升高,这样便有大量的电子流向集电极,形成输出电流,且集电极电流为光电流的β倍。"/>
          <p:cNvSpPr txBox="1"/>
          <p:nvPr/>
        </p:nvSpPr>
        <p:spPr>
          <a:xfrm>
            <a:off x="569622" y="2200366"/>
            <a:ext cx="12014799" cy="304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l">
              <a:defRPr sz="2800" b="0">
                <a:latin typeface="Songti SC Regular"/>
                <a:ea typeface="Songti SC Regular"/>
                <a:cs typeface="Songti SC Regular"/>
                <a:sym typeface="Songti SC Regular"/>
              </a:defRPr>
            </a:pPr>
            <a:r>
              <a:t>光敏三极管有PNP型和NPN型两种，如图。其结构与一般三极管很相似，具有电流增益,只是它的发射极一边做的很大,以扩大光的照射面积,且其基极不接引线。当集电极加上正电压,基极开路时,集电极处于反向偏置状态。当光线照射在集电结的基区时,会产生电子-空穴对,在内电场的作用下,光生电子被拉到集电极,基区留下空穴,使基极与发射极间的电压升高,这样便有大量的电子流向集电极,形成输出电流,且集电极电流为光电流的β倍。 </a:t>
            </a:r>
          </a:p>
        </p:txBody>
      </p:sp>
      <p:grpSp>
        <p:nvGrpSpPr>
          <p:cNvPr id="683" name="成组"/>
          <p:cNvGrpSpPr/>
          <p:nvPr/>
        </p:nvGrpSpPr>
        <p:grpSpPr>
          <a:xfrm>
            <a:off x="799874" y="7444268"/>
            <a:ext cx="3785052" cy="1597757"/>
            <a:chOff x="0" y="0"/>
            <a:chExt cx="3785051" cy="1597755"/>
          </a:xfrm>
        </p:grpSpPr>
        <p:sp>
          <p:nvSpPr>
            <p:cNvPr id="668" name="矩形"/>
            <p:cNvSpPr/>
            <p:nvPr/>
          </p:nvSpPr>
          <p:spPr>
            <a:xfrm>
              <a:off x="832903" y="189873"/>
              <a:ext cx="2138116" cy="670561"/>
            </a:xfrm>
            <a:prstGeom prst="rect">
              <a:avLst/>
            </a:prstGeom>
            <a:no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69" name="线条"/>
            <p:cNvSpPr/>
            <p:nvPr/>
          </p:nvSpPr>
          <p:spPr>
            <a:xfrm flipH="1">
              <a:off x="1546360" y="189873"/>
              <a:ext cx="1" cy="67056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0" name="线条"/>
            <p:cNvSpPr/>
            <p:nvPr/>
          </p:nvSpPr>
          <p:spPr>
            <a:xfrm>
              <a:off x="2257560" y="189873"/>
              <a:ext cx="1" cy="67056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1" name="N"/>
            <p:cNvSpPr txBox="1"/>
            <p:nvPr/>
          </p:nvSpPr>
          <p:spPr>
            <a:xfrm>
              <a:off x="965941" y="296291"/>
              <a:ext cx="469619"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N</a:t>
              </a:r>
            </a:p>
          </p:txBody>
        </p:sp>
        <p:sp>
          <p:nvSpPr>
            <p:cNvPr id="672" name="N"/>
            <p:cNvSpPr txBox="1"/>
            <p:nvPr/>
          </p:nvSpPr>
          <p:spPr>
            <a:xfrm>
              <a:off x="2372425" y="245171"/>
              <a:ext cx="471877"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N</a:t>
              </a:r>
            </a:p>
          </p:txBody>
        </p:sp>
        <p:sp>
          <p:nvSpPr>
            <p:cNvPr id="673" name="P"/>
            <p:cNvSpPr txBox="1"/>
            <p:nvPr/>
          </p:nvSpPr>
          <p:spPr>
            <a:xfrm>
              <a:off x="1736014" y="296291"/>
              <a:ext cx="406401"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P</a:t>
              </a:r>
            </a:p>
          </p:txBody>
        </p:sp>
        <p:sp>
          <p:nvSpPr>
            <p:cNvPr id="674" name="线条"/>
            <p:cNvSpPr/>
            <p:nvPr/>
          </p:nvSpPr>
          <p:spPr>
            <a:xfrm>
              <a:off x="2971018" y="524024"/>
              <a:ext cx="476392"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5" name="圆形"/>
            <p:cNvSpPr/>
            <p:nvPr/>
          </p:nvSpPr>
          <p:spPr>
            <a:xfrm>
              <a:off x="3447409" y="424682"/>
              <a:ext cx="153530" cy="153530"/>
            </a:xfrm>
            <a:prstGeom prst="ellipse">
              <a:avLst/>
            </a:prstGeom>
            <a:solidFill>
              <a:srgbClr val="FFFFFF"/>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76" name="线条"/>
            <p:cNvSpPr/>
            <p:nvPr/>
          </p:nvSpPr>
          <p:spPr>
            <a:xfrm flipH="1" flipV="1">
              <a:off x="365542" y="562406"/>
              <a:ext cx="474135"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7" name="圆形"/>
            <p:cNvSpPr/>
            <p:nvPr/>
          </p:nvSpPr>
          <p:spPr>
            <a:xfrm flipH="1">
              <a:off x="277489" y="490157"/>
              <a:ext cx="153530" cy="153530"/>
            </a:xfrm>
            <a:prstGeom prst="ellipse">
              <a:avLst/>
            </a:prstGeom>
            <a:solidFill>
              <a:srgbClr val="FFFFFF"/>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78" name="线条"/>
            <p:cNvSpPr/>
            <p:nvPr/>
          </p:nvSpPr>
          <p:spPr>
            <a:xfrm>
              <a:off x="1903992" y="859078"/>
              <a:ext cx="1" cy="451557"/>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79" name="圆形"/>
            <p:cNvSpPr/>
            <p:nvPr/>
          </p:nvSpPr>
          <p:spPr>
            <a:xfrm rot="5400000">
              <a:off x="1819552" y="1305215"/>
              <a:ext cx="153530" cy="153530"/>
            </a:xfrm>
            <a:prstGeom prst="ellipse">
              <a:avLst/>
            </a:prstGeom>
            <a:solidFill>
              <a:srgbClr val="FFFFFF"/>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80" name="e"/>
            <p:cNvSpPr txBox="1"/>
            <p:nvPr/>
          </p:nvSpPr>
          <p:spPr>
            <a:xfrm>
              <a:off x="0" y="-1"/>
              <a:ext cx="758614" cy="4315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i="1">
                  <a:latin typeface="Times New Roman"/>
                  <a:ea typeface="Times New Roman"/>
                  <a:cs typeface="Times New Roman"/>
                  <a:sym typeface="Times New Roman"/>
                </a:defRPr>
              </a:lvl1pPr>
            </a:lstStyle>
            <a:p>
              <a:r>
                <a:t>e</a:t>
              </a:r>
            </a:p>
          </p:txBody>
        </p:sp>
        <p:sp>
          <p:nvSpPr>
            <p:cNvPr id="681" name="b"/>
            <p:cNvSpPr txBox="1"/>
            <p:nvPr/>
          </p:nvSpPr>
          <p:spPr>
            <a:xfrm>
              <a:off x="1661225" y="1166204"/>
              <a:ext cx="711201" cy="431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i="1">
                  <a:latin typeface="Times New Roman"/>
                  <a:ea typeface="Times New Roman"/>
                  <a:cs typeface="Times New Roman"/>
                  <a:sym typeface="Times New Roman"/>
                </a:defRPr>
              </a:pPr>
              <a:r>
                <a:t>  b</a:t>
              </a:r>
            </a:p>
          </p:txBody>
        </p:sp>
        <p:sp>
          <p:nvSpPr>
            <p:cNvPr id="682" name="c"/>
            <p:cNvSpPr txBox="1"/>
            <p:nvPr/>
          </p:nvSpPr>
          <p:spPr>
            <a:xfrm>
              <a:off x="2963220" y="114220"/>
              <a:ext cx="821832"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i="1">
                  <a:latin typeface="Times New Roman"/>
                  <a:ea typeface="Times New Roman"/>
                  <a:cs typeface="Times New Roman"/>
                  <a:sym typeface="Times New Roman"/>
                </a:defRPr>
              </a:lvl1pPr>
            </a:lstStyle>
            <a:p>
              <a:r>
                <a:t>c</a:t>
              </a:r>
            </a:p>
          </p:txBody>
        </p:sp>
      </p:grpSp>
      <p:grpSp>
        <p:nvGrpSpPr>
          <p:cNvPr id="714" name="成组"/>
          <p:cNvGrpSpPr/>
          <p:nvPr/>
        </p:nvGrpSpPr>
        <p:grpSpPr>
          <a:xfrm>
            <a:off x="7278182" y="5905884"/>
            <a:ext cx="1884058" cy="2467753"/>
            <a:chOff x="0" y="0"/>
            <a:chExt cx="1884056" cy="2467752"/>
          </a:xfrm>
        </p:grpSpPr>
        <p:grpSp>
          <p:nvGrpSpPr>
            <p:cNvPr id="711" name="成组"/>
            <p:cNvGrpSpPr/>
            <p:nvPr/>
          </p:nvGrpSpPr>
          <p:grpSpPr>
            <a:xfrm>
              <a:off x="-1" y="0"/>
              <a:ext cx="1452646" cy="2467753"/>
              <a:chOff x="0" y="0"/>
              <a:chExt cx="1452644" cy="2467752"/>
            </a:xfrm>
          </p:grpSpPr>
          <p:sp>
            <p:nvSpPr>
              <p:cNvPr id="684" name="线条"/>
              <p:cNvSpPr/>
              <p:nvPr/>
            </p:nvSpPr>
            <p:spPr>
              <a:xfrm>
                <a:off x="690843" y="21860"/>
                <a:ext cx="609601"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710" name="成组"/>
              <p:cNvGrpSpPr/>
              <p:nvPr/>
            </p:nvGrpSpPr>
            <p:grpSpPr>
              <a:xfrm>
                <a:off x="-1" y="0"/>
                <a:ext cx="1452646" cy="2467753"/>
                <a:chOff x="0" y="0"/>
                <a:chExt cx="1452644" cy="2467752"/>
              </a:xfrm>
            </p:grpSpPr>
            <p:sp>
              <p:nvSpPr>
                <p:cNvPr id="685" name="线条"/>
                <p:cNvSpPr/>
                <p:nvPr/>
              </p:nvSpPr>
              <p:spPr>
                <a:xfrm flipH="1">
                  <a:off x="364395" y="1336605"/>
                  <a:ext cx="1" cy="67056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6" name="线条"/>
                <p:cNvSpPr/>
                <p:nvPr/>
              </p:nvSpPr>
              <p:spPr>
                <a:xfrm flipV="1">
                  <a:off x="364396" y="1295965"/>
                  <a:ext cx="356730" cy="336410"/>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7" name="线条"/>
                <p:cNvSpPr/>
                <p:nvPr/>
              </p:nvSpPr>
              <p:spPr>
                <a:xfrm>
                  <a:off x="377942" y="1670756"/>
                  <a:ext cx="363503" cy="279965"/>
                </a:xfrm>
                <a:prstGeom prst="line">
                  <a:avLst/>
                </a:prstGeom>
                <a:solidFill>
                  <a:srgbClr val="FFFFFF"/>
                </a:solidFill>
                <a:ln w="381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8" name="线条"/>
                <p:cNvSpPr/>
                <p:nvPr/>
              </p:nvSpPr>
              <p:spPr>
                <a:xfrm flipH="1" flipV="1">
                  <a:off x="716709" y="673026"/>
                  <a:ext cx="24837" cy="69088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9" name="线条"/>
                <p:cNvSpPr/>
                <p:nvPr/>
              </p:nvSpPr>
              <p:spPr>
                <a:xfrm flipV="1">
                  <a:off x="721124" y="1966525"/>
                  <a:ext cx="1" cy="501228"/>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692" name="成组"/>
                <p:cNvGrpSpPr/>
                <p:nvPr/>
              </p:nvGrpSpPr>
              <p:grpSpPr>
                <a:xfrm>
                  <a:off x="0" y="1229698"/>
                  <a:ext cx="276496" cy="267175"/>
                  <a:chOff x="0" y="0"/>
                  <a:chExt cx="276495" cy="267173"/>
                </a:xfrm>
              </p:grpSpPr>
              <p:sp>
                <p:nvSpPr>
                  <p:cNvPr id="690" name="三角形"/>
                  <p:cNvSpPr/>
                  <p:nvPr/>
                </p:nvSpPr>
                <p:spPr>
                  <a:xfrm rot="8100000">
                    <a:off x="167618" y="85859"/>
                    <a:ext cx="47765" cy="192639"/>
                  </a:xfrm>
                  <a:prstGeom prst="triangle">
                    <a:avLst/>
                  </a:prstGeom>
                  <a:solidFill>
                    <a:srgbClr val="000000"/>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91" name="线条"/>
                  <p:cNvSpPr/>
                  <p:nvPr/>
                </p:nvSpPr>
                <p:spPr>
                  <a:xfrm>
                    <a:off x="0" y="0"/>
                    <a:ext cx="178424" cy="178424"/>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695" name="成组"/>
                <p:cNvGrpSpPr/>
                <p:nvPr/>
              </p:nvGrpSpPr>
              <p:grpSpPr>
                <a:xfrm>
                  <a:off x="6773" y="1437414"/>
                  <a:ext cx="278629" cy="267476"/>
                  <a:chOff x="0" y="0"/>
                  <a:chExt cx="278627" cy="267475"/>
                </a:xfrm>
              </p:grpSpPr>
              <p:sp>
                <p:nvSpPr>
                  <p:cNvPr id="693" name="三角形"/>
                  <p:cNvSpPr/>
                  <p:nvPr/>
                </p:nvSpPr>
                <p:spPr>
                  <a:xfrm rot="8100000">
                    <a:off x="169022" y="85859"/>
                    <a:ext cx="48618" cy="192639"/>
                  </a:xfrm>
                  <a:prstGeom prst="triangle">
                    <a:avLst/>
                  </a:prstGeom>
                  <a:solidFill>
                    <a:srgbClr val="000000"/>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94" name="线条"/>
                  <p:cNvSpPr/>
                  <p:nvPr/>
                </p:nvSpPr>
                <p:spPr>
                  <a:xfrm>
                    <a:off x="0" y="0"/>
                    <a:ext cx="178424" cy="178424"/>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698" name="成组"/>
                <p:cNvGrpSpPr/>
                <p:nvPr/>
              </p:nvGrpSpPr>
              <p:grpSpPr>
                <a:xfrm>
                  <a:off x="7410" y="1626803"/>
                  <a:ext cx="277505" cy="265684"/>
                  <a:chOff x="0" y="0"/>
                  <a:chExt cx="277504" cy="265682"/>
                </a:xfrm>
              </p:grpSpPr>
              <p:sp>
                <p:nvSpPr>
                  <p:cNvPr id="696" name="三角形"/>
                  <p:cNvSpPr/>
                  <p:nvPr/>
                </p:nvSpPr>
                <p:spPr>
                  <a:xfrm rot="8100000">
                    <a:off x="168385" y="85241"/>
                    <a:ext cx="48618" cy="191263"/>
                  </a:xfrm>
                  <a:prstGeom prst="triangle">
                    <a:avLst/>
                  </a:prstGeom>
                  <a:solidFill>
                    <a:srgbClr val="000000"/>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697" name="线条"/>
                  <p:cNvSpPr/>
                  <p:nvPr/>
                </p:nvSpPr>
                <p:spPr>
                  <a:xfrm>
                    <a:off x="-1" y="-1"/>
                    <a:ext cx="177150" cy="177150"/>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699" name="线条"/>
                <p:cNvSpPr/>
                <p:nvPr/>
              </p:nvSpPr>
              <p:spPr>
                <a:xfrm>
                  <a:off x="712093" y="2467752"/>
                  <a:ext cx="593797"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0" name="线条"/>
                <p:cNvSpPr/>
                <p:nvPr/>
              </p:nvSpPr>
              <p:spPr>
                <a:xfrm flipV="1">
                  <a:off x="1305889" y="1381760"/>
                  <a:ext cx="1" cy="1085993"/>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703" name="成组"/>
                <p:cNvGrpSpPr/>
                <p:nvPr/>
              </p:nvGrpSpPr>
              <p:grpSpPr>
                <a:xfrm>
                  <a:off x="1116235" y="1250809"/>
                  <a:ext cx="336410" cy="117406"/>
                  <a:chOff x="0" y="0"/>
                  <a:chExt cx="336408" cy="117404"/>
                </a:xfrm>
              </p:grpSpPr>
              <p:sp>
                <p:nvSpPr>
                  <p:cNvPr id="701" name="线条"/>
                  <p:cNvSpPr/>
                  <p:nvPr/>
                </p:nvSpPr>
                <p:spPr>
                  <a:xfrm>
                    <a:off x="0" y="0"/>
                    <a:ext cx="336409"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2" name="线条"/>
                  <p:cNvSpPr/>
                  <p:nvPr/>
                </p:nvSpPr>
                <p:spPr>
                  <a:xfrm>
                    <a:off x="84808" y="117404"/>
                    <a:ext cx="179514"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706" name="成组"/>
                <p:cNvGrpSpPr/>
                <p:nvPr/>
              </p:nvGrpSpPr>
              <p:grpSpPr>
                <a:xfrm>
                  <a:off x="1116235" y="1002453"/>
                  <a:ext cx="336410" cy="117406"/>
                  <a:chOff x="0" y="0"/>
                  <a:chExt cx="336408" cy="117404"/>
                </a:xfrm>
              </p:grpSpPr>
              <p:sp>
                <p:nvSpPr>
                  <p:cNvPr id="704" name="线条"/>
                  <p:cNvSpPr/>
                  <p:nvPr/>
                </p:nvSpPr>
                <p:spPr>
                  <a:xfrm>
                    <a:off x="0" y="0"/>
                    <a:ext cx="336409"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5" name="线条"/>
                  <p:cNvSpPr/>
                  <p:nvPr/>
                </p:nvSpPr>
                <p:spPr>
                  <a:xfrm>
                    <a:off x="84808" y="117404"/>
                    <a:ext cx="179514"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707" name="线条"/>
                <p:cNvSpPr/>
                <p:nvPr/>
              </p:nvSpPr>
              <p:spPr>
                <a:xfrm flipV="1">
                  <a:off x="1305889" y="-1"/>
                  <a:ext cx="1" cy="1002455"/>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8" name="线条"/>
                <p:cNvSpPr/>
                <p:nvPr/>
              </p:nvSpPr>
              <p:spPr>
                <a:xfrm flipV="1">
                  <a:off x="712093" y="0"/>
                  <a:ext cx="1" cy="717974"/>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09" name="矩形"/>
                <p:cNvSpPr/>
                <p:nvPr/>
              </p:nvSpPr>
              <p:spPr>
                <a:xfrm>
                  <a:off x="1235898" y="1632374"/>
                  <a:ext cx="119663" cy="417690"/>
                </a:xfrm>
                <a:prstGeom prst="rect">
                  <a:avLst/>
                </a:prstGeom>
                <a:solidFill>
                  <a:srgbClr val="FFFFFF"/>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grpSp>
        </p:grpSp>
        <p:sp>
          <p:nvSpPr>
            <p:cNvPr id="712" name="RL"/>
            <p:cNvSpPr txBox="1"/>
            <p:nvPr/>
          </p:nvSpPr>
          <p:spPr>
            <a:xfrm>
              <a:off x="1111896" y="1701081"/>
              <a:ext cx="772161" cy="4864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i="1">
                  <a:latin typeface="Times New Roman"/>
                  <a:ea typeface="Times New Roman"/>
                  <a:cs typeface="Times New Roman"/>
                  <a:sym typeface="Times New Roman"/>
                </a:defRPr>
              </a:pPr>
              <a:r>
                <a:t>  R</a:t>
              </a:r>
              <a:r>
                <a:rPr baseline="-24000"/>
                <a:t>L</a:t>
              </a:r>
            </a:p>
          </p:txBody>
        </p:sp>
        <p:sp>
          <p:nvSpPr>
            <p:cNvPr id="713" name="E"/>
            <p:cNvSpPr txBox="1"/>
            <p:nvPr/>
          </p:nvSpPr>
          <p:spPr>
            <a:xfrm>
              <a:off x="1111896" y="984760"/>
              <a:ext cx="772161" cy="4315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i="1">
                  <a:latin typeface="Times New Roman"/>
                  <a:ea typeface="Times New Roman"/>
                  <a:cs typeface="Times New Roman"/>
                  <a:sym typeface="Times New Roman"/>
                </a:defRPr>
              </a:pPr>
              <a:r>
                <a:t>  E</a:t>
              </a:r>
            </a:p>
          </p:txBody>
        </p:sp>
      </p:grpSp>
      <p:grpSp>
        <p:nvGrpSpPr>
          <p:cNvPr id="731" name="成组"/>
          <p:cNvGrpSpPr/>
          <p:nvPr/>
        </p:nvGrpSpPr>
        <p:grpSpPr>
          <a:xfrm>
            <a:off x="804228" y="5618415"/>
            <a:ext cx="4076346" cy="1620319"/>
            <a:chOff x="0" y="0"/>
            <a:chExt cx="4076344" cy="1620318"/>
          </a:xfrm>
        </p:grpSpPr>
        <p:sp>
          <p:nvSpPr>
            <p:cNvPr id="715" name="圆形"/>
            <p:cNvSpPr/>
            <p:nvPr/>
          </p:nvSpPr>
          <p:spPr>
            <a:xfrm rot="5400000">
              <a:off x="1948707" y="1326801"/>
              <a:ext cx="153530" cy="153530"/>
            </a:xfrm>
            <a:prstGeom prst="ellipse">
              <a:avLst/>
            </a:prstGeom>
            <a:solidFill>
              <a:srgbClr val="FFFFFF"/>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grpSp>
          <p:nvGrpSpPr>
            <p:cNvPr id="730" name="成组"/>
            <p:cNvGrpSpPr/>
            <p:nvPr/>
          </p:nvGrpSpPr>
          <p:grpSpPr>
            <a:xfrm>
              <a:off x="-1" y="0"/>
              <a:ext cx="4076346" cy="1620319"/>
              <a:chOff x="0" y="0"/>
              <a:chExt cx="4076344" cy="1620318"/>
            </a:xfrm>
          </p:grpSpPr>
          <p:sp>
            <p:nvSpPr>
              <p:cNvPr id="716" name="矩形"/>
              <p:cNvSpPr/>
              <p:nvPr/>
            </p:nvSpPr>
            <p:spPr>
              <a:xfrm>
                <a:off x="953734" y="211385"/>
                <a:ext cx="2138117" cy="668303"/>
              </a:xfrm>
              <a:prstGeom prst="rect">
                <a:avLst/>
              </a:prstGeom>
              <a:no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717" name="线条"/>
              <p:cNvSpPr/>
              <p:nvPr/>
            </p:nvSpPr>
            <p:spPr>
              <a:xfrm>
                <a:off x="1667192" y="211385"/>
                <a:ext cx="1" cy="668303"/>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8" name="线条"/>
              <p:cNvSpPr/>
              <p:nvPr/>
            </p:nvSpPr>
            <p:spPr>
              <a:xfrm>
                <a:off x="2380650" y="211385"/>
                <a:ext cx="1" cy="668303"/>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9" name="P"/>
              <p:cNvSpPr txBox="1"/>
              <p:nvPr/>
            </p:nvSpPr>
            <p:spPr>
              <a:xfrm>
                <a:off x="1113726" y="280450"/>
                <a:ext cx="577992"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P</a:t>
                </a:r>
              </a:p>
            </p:txBody>
          </p:sp>
          <p:sp>
            <p:nvSpPr>
              <p:cNvPr id="720" name="P"/>
              <p:cNvSpPr txBox="1"/>
              <p:nvPr/>
            </p:nvSpPr>
            <p:spPr>
              <a:xfrm>
                <a:off x="2478693" y="277972"/>
                <a:ext cx="363503"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P</a:t>
                </a:r>
              </a:p>
            </p:txBody>
          </p:sp>
          <p:sp>
            <p:nvSpPr>
              <p:cNvPr id="721" name="N"/>
              <p:cNvSpPr txBox="1"/>
              <p:nvPr/>
            </p:nvSpPr>
            <p:spPr>
              <a:xfrm>
                <a:off x="1848820" y="280450"/>
                <a:ext cx="406401"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N</a:t>
                </a:r>
              </a:p>
            </p:txBody>
          </p:sp>
          <p:sp>
            <p:nvSpPr>
              <p:cNvPr id="722" name="线条"/>
              <p:cNvSpPr/>
              <p:nvPr/>
            </p:nvSpPr>
            <p:spPr>
              <a:xfrm>
                <a:off x="3091850" y="545536"/>
                <a:ext cx="476392"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3" name="圆形"/>
              <p:cNvSpPr/>
              <p:nvPr/>
            </p:nvSpPr>
            <p:spPr>
              <a:xfrm>
                <a:off x="3568241" y="446194"/>
                <a:ext cx="153530" cy="153530"/>
              </a:xfrm>
              <a:prstGeom prst="ellipse">
                <a:avLst/>
              </a:prstGeom>
              <a:solidFill>
                <a:srgbClr val="FFFFFF"/>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724" name="线条"/>
              <p:cNvSpPr/>
              <p:nvPr/>
            </p:nvSpPr>
            <p:spPr>
              <a:xfrm flipH="1" flipV="1">
                <a:off x="468312" y="545536"/>
                <a:ext cx="474134" cy="1"/>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5" name="圆形"/>
              <p:cNvSpPr/>
              <p:nvPr/>
            </p:nvSpPr>
            <p:spPr>
              <a:xfrm flipH="1">
                <a:off x="380259" y="446194"/>
                <a:ext cx="153530" cy="153530"/>
              </a:xfrm>
              <a:prstGeom prst="ellipse">
                <a:avLst/>
              </a:prstGeom>
              <a:solidFill>
                <a:srgbClr val="FFFFFF"/>
              </a:solidFill>
              <a:ln w="381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726" name="线条"/>
              <p:cNvSpPr/>
              <p:nvPr/>
            </p:nvSpPr>
            <p:spPr>
              <a:xfrm>
                <a:off x="2024824" y="878332"/>
                <a:ext cx="1" cy="453815"/>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27" name="b"/>
              <p:cNvSpPr txBox="1"/>
              <p:nvPr/>
            </p:nvSpPr>
            <p:spPr>
              <a:xfrm>
                <a:off x="1642868" y="1188766"/>
                <a:ext cx="1128890" cy="4315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i="1">
                    <a:latin typeface="Times New Roman"/>
                    <a:ea typeface="Times New Roman"/>
                    <a:cs typeface="Times New Roman"/>
                    <a:sym typeface="Times New Roman"/>
                  </a:defRPr>
                </a:pPr>
                <a:r>
                  <a:t>  b</a:t>
                </a:r>
              </a:p>
            </p:txBody>
          </p:sp>
          <p:sp>
            <p:nvSpPr>
              <p:cNvPr id="728" name="e"/>
              <p:cNvSpPr txBox="1"/>
              <p:nvPr/>
            </p:nvSpPr>
            <p:spPr>
              <a:xfrm>
                <a:off x="0" y="-1"/>
                <a:ext cx="758614" cy="5658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400" i="1">
                    <a:latin typeface="Times New Roman"/>
                    <a:ea typeface="Times New Roman"/>
                    <a:cs typeface="Times New Roman"/>
                    <a:sym typeface="Times New Roman"/>
                  </a:defRPr>
                </a:lvl1pPr>
              </a:lstStyle>
              <a:p>
                <a:r>
                  <a:t>e</a:t>
                </a:r>
              </a:p>
            </p:txBody>
          </p:sp>
          <p:sp>
            <p:nvSpPr>
              <p:cNvPr id="729" name="c"/>
              <p:cNvSpPr txBox="1"/>
              <p:nvPr/>
            </p:nvSpPr>
            <p:spPr>
              <a:xfrm>
                <a:off x="3254513" y="-1"/>
                <a:ext cx="821832" cy="5658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400" i="1">
                    <a:latin typeface="Times New Roman"/>
                    <a:ea typeface="Times New Roman"/>
                    <a:cs typeface="Times New Roman"/>
                    <a:sym typeface="Times New Roman"/>
                  </a:defRPr>
                </a:lvl1pPr>
              </a:lstStyle>
              <a:p>
                <a:r>
                  <a:t>c</a:t>
                </a:r>
              </a:p>
            </p:txBody>
          </p:sp>
        </p:grpSp>
      </p:grpSp>
      <p:grpSp>
        <p:nvGrpSpPr>
          <p:cNvPr id="758" name="成组"/>
          <p:cNvGrpSpPr/>
          <p:nvPr/>
        </p:nvGrpSpPr>
        <p:grpSpPr>
          <a:xfrm>
            <a:off x="4668626" y="5318195"/>
            <a:ext cx="986650" cy="3831450"/>
            <a:chOff x="0" y="0"/>
            <a:chExt cx="986649" cy="3831448"/>
          </a:xfrm>
        </p:grpSpPr>
        <p:sp>
          <p:nvSpPr>
            <p:cNvPr id="732" name="线条"/>
            <p:cNvSpPr/>
            <p:nvPr/>
          </p:nvSpPr>
          <p:spPr>
            <a:xfrm>
              <a:off x="679558" y="981095"/>
              <a:ext cx="156715" cy="165653"/>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3" name="线条"/>
            <p:cNvSpPr/>
            <p:nvPr/>
          </p:nvSpPr>
          <p:spPr>
            <a:xfrm flipH="1">
              <a:off x="537351" y="521546"/>
              <a:ext cx="1" cy="668303"/>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4" name="线条"/>
            <p:cNvSpPr/>
            <p:nvPr/>
          </p:nvSpPr>
          <p:spPr>
            <a:xfrm flipV="1">
              <a:off x="537351" y="521546"/>
              <a:ext cx="354472" cy="334152"/>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5" name="线条"/>
            <p:cNvSpPr/>
            <p:nvPr/>
          </p:nvSpPr>
          <p:spPr>
            <a:xfrm>
              <a:off x="510258" y="846666"/>
              <a:ext cx="381565" cy="343183"/>
            </a:xfrm>
            <a:prstGeom prst="line">
              <a:avLst/>
            </a:prstGeom>
            <a:noFill/>
            <a:ln w="38100" cap="flat">
              <a:solidFill>
                <a:schemeClr val="accent1">
                  <a:hueOff val="114395"/>
                  <a:lumOff val="-24975"/>
                </a:schemeClr>
              </a:solidFill>
              <a:prstDash val="solid"/>
              <a:round/>
              <a:head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6" name="线条"/>
            <p:cNvSpPr/>
            <p:nvPr/>
          </p:nvSpPr>
          <p:spPr>
            <a:xfrm flipH="1" flipV="1">
              <a:off x="595242" y="3006922"/>
              <a:ext cx="169229" cy="169229"/>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7" name="线条"/>
            <p:cNvSpPr/>
            <p:nvPr/>
          </p:nvSpPr>
          <p:spPr>
            <a:xfrm flipH="1">
              <a:off x="537351" y="2591928"/>
              <a:ext cx="1" cy="668304"/>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8" name="线条"/>
            <p:cNvSpPr/>
            <p:nvPr/>
          </p:nvSpPr>
          <p:spPr>
            <a:xfrm flipV="1">
              <a:off x="537351" y="2591928"/>
              <a:ext cx="354472" cy="334152"/>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39" name="线条"/>
            <p:cNvSpPr/>
            <p:nvPr/>
          </p:nvSpPr>
          <p:spPr>
            <a:xfrm>
              <a:off x="550898" y="2966719"/>
              <a:ext cx="370276" cy="338668"/>
            </a:xfrm>
            <a:prstGeom prst="line">
              <a:avLst/>
            </a:prstGeom>
            <a:noFill/>
            <a:ln w="38100" cap="flat">
              <a:solidFill>
                <a:schemeClr val="accent1">
                  <a:hueOff val="114395"/>
                  <a:lumOff val="-24975"/>
                </a:schemeClr>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0" name="线条"/>
            <p:cNvSpPr/>
            <p:nvPr/>
          </p:nvSpPr>
          <p:spPr>
            <a:xfrm flipV="1">
              <a:off x="891822" y="18062"/>
              <a:ext cx="1" cy="503485"/>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1" name="线条"/>
            <p:cNvSpPr/>
            <p:nvPr/>
          </p:nvSpPr>
          <p:spPr>
            <a:xfrm flipV="1">
              <a:off x="891822" y="1189848"/>
              <a:ext cx="1" cy="501228"/>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2" name="线条"/>
            <p:cNvSpPr/>
            <p:nvPr/>
          </p:nvSpPr>
          <p:spPr>
            <a:xfrm flipV="1">
              <a:off x="891822" y="2090702"/>
              <a:ext cx="1" cy="501227"/>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3" name="线条"/>
            <p:cNvSpPr/>
            <p:nvPr/>
          </p:nvSpPr>
          <p:spPr>
            <a:xfrm flipV="1">
              <a:off x="918916" y="3260230"/>
              <a:ext cx="1" cy="501228"/>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4" name="线条"/>
            <p:cNvSpPr/>
            <p:nvPr/>
          </p:nvSpPr>
          <p:spPr>
            <a:xfrm flipH="1">
              <a:off x="180622" y="2926079"/>
              <a:ext cx="356730" cy="1"/>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5" name="线条"/>
            <p:cNvSpPr/>
            <p:nvPr/>
          </p:nvSpPr>
          <p:spPr>
            <a:xfrm flipH="1">
              <a:off x="180622" y="855697"/>
              <a:ext cx="356730" cy="1"/>
            </a:xfrm>
            <a:prstGeom prst="line">
              <a:avLst/>
            </a:pr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46" name="圆形"/>
            <p:cNvSpPr/>
            <p:nvPr/>
          </p:nvSpPr>
          <p:spPr>
            <a:xfrm>
              <a:off x="833120" y="0"/>
              <a:ext cx="153530" cy="153529"/>
            </a:xfrm>
            <a:prstGeom prst="ellipse">
              <a:avLst/>
            </a:prstGeom>
            <a:solidFill>
              <a:srgbClr val="FFFFFF"/>
            </a:solid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747" name="圆形"/>
            <p:cNvSpPr/>
            <p:nvPr/>
          </p:nvSpPr>
          <p:spPr>
            <a:xfrm>
              <a:off x="806027" y="1691075"/>
              <a:ext cx="153530" cy="153530"/>
            </a:xfrm>
            <a:prstGeom prst="ellipse">
              <a:avLst/>
            </a:prstGeom>
            <a:solidFill>
              <a:srgbClr val="FFFFFF"/>
            </a:solid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748" name="圆形"/>
            <p:cNvSpPr/>
            <p:nvPr/>
          </p:nvSpPr>
          <p:spPr>
            <a:xfrm>
              <a:off x="806027" y="2007164"/>
              <a:ext cx="153530" cy="153530"/>
            </a:xfrm>
            <a:prstGeom prst="ellipse">
              <a:avLst/>
            </a:prstGeom>
            <a:solidFill>
              <a:srgbClr val="FFFFFF"/>
            </a:solid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749" name="圆形"/>
            <p:cNvSpPr/>
            <p:nvPr/>
          </p:nvSpPr>
          <p:spPr>
            <a:xfrm>
              <a:off x="833120" y="3677920"/>
              <a:ext cx="153530" cy="153529"/>
            </a:xfrm>
            <a:prstGeom prst="ellipse">
              <a:avLst/>
            </a:prstGeom>
            <a:solidFill>
              <a:srgbClr val="FFFFFF"/>
            </a:solid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750" name="圆形"/>
            <p:cNvSpPr/>
            <p:nvPr/>
          </p:nvSpPr>
          <p:spPr>
            <a:xfrm>
              <a:off x="121920" y="790221"/>
              <a:ext cx="153530" cy="153530"/>
            </a:xfrm>
            <a:prstGeom prst="ellipse">
              <a:avLst/>
            </a:prstGeom>
            <a:solidFill>
              <a:srgbClr val="FFFFFF"/>
            </a:solid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751" name="圆形"/>
            <p:cNvSpPr/>
            <p:nvPr/>
          </p:nvSpPr>
          <p:spPr>
            <a:xfrm>
              <a:off x="112889" y="2871893"/>
              <a:ext cx="153530" cy="153530"/>
            </a:xfrm>
            <a:prstGeom prst="ellipse">
              <a:avLst/>
            </a:prstGeom>
            <a:solidFill>
              <a:srgbClr val="FFFFFF"/>
            </a:solid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752" name="线条"/>
            <p:cNvSpPr/>
            <p:nvPr/>
          </p:nvSpPr>
          <p:spPr>
            <a:xfrm>
              <a:off x="-1" y="2384213"/>
              <a:ext cx="203201" cy="307059"/>
            </a:xfrm>
            <a:prstGeom prst="line">
              <a:avLst/>
            </a:prstGeom>
            <a:noFill/>
            <a:ln w="12700" cap="flat">
              <a:solidFill>
                <a:schemeClr val="accent1">
                  <a:hueOff val="114395"/>
                  <a:lumOff val="-24975"/>
                </a:schemeClr>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3" name="线条"/>
            <p:cNvSpPr/>
            <p:nvPr/>
          </p:nvSpPr>
          <p:spPr>
            <a:xfrm>
              <a:off x="121920" y="2384213"/>
              <a:ext cx="203201" cy="307059"/>
            </a:xfrm>
            <a:prstGeom prst="line">
              <a:avLst/>
            </a:prstGeom>
            <a:noFill/>
            <a:ln w="12700" cap="flat">
              <a:solidFill>
                <a:schemeClr val="accent1">
                  <a:hueOff val="114395"/>
                  <a:lumOff val="-24975"/>
                </a:schemeClr>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4" name="线条"/>
            <p:cNvSpPr/>
            <p:nvPr/>
          </p:nvSpPr>
          <p:spPr>
            <a:xfrm>
              <a:off x="243840" y="2384213"/>
              <a:ext cx="203201" cy="307059"/>
            </a:xfrm>
            <a:prstGeom prst="line">
              <a:avLst/>
            </a:prstGeom>
            <a:noFill/>
            <a:ln w="12700" cap="flat">
              <a:solidFill>
                <a:schemeClr val="accent1">
                  <a:hueOff val="114395"/>
                  <a:lumOff val="-24975"/>
                </a:schemeClr>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5" name="线条"/>
            <p:cNvSpPr/>
            <p:nvPr/>
          </p:nvSpPr>
          <p:spPr>
            <a:xfrm>
              <a:off x="81280" y="334151"/>
              <a:ext cx="203201" cy="307058"/>
            </a:xfrm>
            <a:prstGeom prst="line">
              <a:avLst/>
            </a:prstGeom>
            <a:noFill/>
            <a:ln w="12700" cap="flat">
              <a:solidFill>
                <a:schemeClr val="accent1">
                  <a:hueOff val="114395"/>
                  <a:lumOff val="-24975"/>
                </a:schemeClr>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6" name="线条"/>
            <p:cNvSpPr/>
            <p:nvPr/>
          </p:nvSpPr>
          <p:spPr>
            <a:xfrm>
              <a:off x="203200" y="334151"/>
              <a:ext cx="203200" cy="307058"/>
            </a:xfrm>
            <a:prstGeom prst="line">
              <a:avLst/>
            </a:prstGeom>
            <a:noFill/>
            <a:ln w="12700" cap="flat">
              <a:solidFill>
                <a:schemeClr val="accent1">
                  <a:hueOff val="114395"/>
                  <a:lumOff val="-24975"/>
                </a:schemeClr>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57" name="线条"/>
            <p:cNvSpPr/>
            <p:nvPr/>
          </p:nvSpPr>
          <p:spPr>
            <a:xfrm>
              <a:off x="325120" y="334151"/>
              <a:ext cx="203201" cy="307058"/>
            </a:xfrm>
            <a:prstGeom prst="line">
              <a:avLst/>
            </a:prstGeom>
            <a:noFill/>
            <a:ln w="12700" cap="flat">
              <a:solidFill>
                <a:schemeClr val="accent1">
                  <a:hueOff val="114395"/>
                  <a:lumOff val="-24975"/>
                </a:schemeClr>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759" name="2. 光敏三极管"/>
          <p:cNvSpPr txBox="1"/>
          <p:nvPr/>
        </p:nvSpPr>
        <p:spPr>
          <a:xfrm>
            <a:off x="2511080" y="1222881"/>
            <a:ext cx="2287728"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800">
                <a:solidFill>
                  <a:srgbClr val="FF3300"/>
                </a:solidFill>
              </a:defRPr>
            </a:pPr>
            <a:r>
              <a:t>2. </a:t>
            </a:r>
            <a:r>
              <a:rPr>
                <a:latin typeface="黑体"/>
                <a:ea typeface="黑体"/>
                <a:cs typeface="黑体"/>
                <a:sym typeface="黑体"/>
              </a:rPr>
              <a:t>光敏三极管</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标题"/>
          <p:cNvSpPr txBox="1">
            <a:spLocks noGrp="1"/>
          </p:cNvSpPr>
          <p:nvPr>
            <p:ph type="title"/>
          </p:nvPr>
        </p:nvSpPr>
        <p:spPr>
          <a:prstGeom prst="rect">
            <a:avLst/>
          </a:prstGeom>
        </p:spPr>
        <p:txBody>
          <a:bodyPr/>
          <a:lstStyle/>
          <a:p>
            <a:endParaRPr/>
          </a:p>
        </p:txBody>
      </p:sp>
      <p:sp>
        <p:nvSpPr>
          <p:cNvPr id="762" name="光敏三极管的主要特性："/>
          <p:cNvSpPr txBox="1"/>
          <p:nvPr/>
        </p:nvSpPr>
        <p:spPr>
          <a:xfrm>
            <a:off x="2424300" y="1002785"/>
            <a:ext cx="6247272"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000">
                <a:solidFill>
                  <a:srgbClr val="CC0000"/>
                </a:solidFill>
                <a:latin typeface="黑体"/>
                <a:ea typeface="黑体"/>
                <a:cs typeface="黑体"/>
                <a:sym typeface="黑体"/>
              </a:defRPr>
            </a:lvl1pPr>
          </a:lstStyle>
          <a:p>
            <a:pPr>
              <a:defRPr>
                <a:latin typeface="Times New Roman"/>
                <a:ea typeface="Times New Roman"/>
                <a:cs typeface="Times New Roman"/>
                <a:sym typeface="Times New Roman"/>
              </a:defRPr>
            </a:pPr>
            <a:r>
              <a:rPr>
                <a:latin typeface="黑体"/>
                <a:ea typeface="黑体"/>
                <a:cs typeface="黑体"/>
                <a:sym typeface="黑体"/>
              </a:rPr>
              <a:t>光敏三极管的主要特性：</a:t>
            </a:r>
          </a:p>
        </p:txBody>
      </p:sp>
      <p:sp>
        <p:nvSpPr>
          <p:cNvPr id="763" name="光敏三极管存在一个最佳灵敏度的峰值波长。当入射光的波长增加时，相对灵敏度要下降。因为光子能量太小，不足以激发电子空穴对。当入射光的波长缩短时，相对灵敏度也下降，这是由于光子在半导体表面附近就被吸收，并且在表面激发的电子空穴对不能到达PN结，因而使相对灵敏度下降。"/>
          <p:cNvSpPr txBox="1"/>
          <p:nvPr/>
        </p:nvSpPr>
        <p:spPr>
          <a:xfrm>
            <a:off x="325119" y="2207588"/>
            <a:ext cx="12354562" cy="2140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169" tIns="54169" rIns="54169" bIns="54169" anchor="ctr">
            <a:spAutoFit/>
          </a:bodyPr>
          <a:lstStyle/>
          <a:p>
            <a:pPr algn="l">
              <a:defRPr sz="2800" b="0">
                <a:solidFill>
                  <a:srgbClr val="1A1416"/>
                </a:solidFill>
                <a:latin typeface="Songti SC Regular"/>
                <a:ea typeface="Songti SC Regular"/>
                <a:cs typeface="Songti SC Regular"/>
                <a:sym typeface="Songti SC Regular"/>
              </a:defRPr>
            </a:pPr>
            <a:r>
              <a:t>光敏三极管存在一个最佳灵敏度的峰值波长。当入射光的波长增加时，相对灵敏度要下降。因为光子能量太小，不足以激发电子空穴对。当入射光的波长缩短时，相对灵敏度也下降，这是由于光子在半导体表面附近就被吸收，并且在表面激发的电子空穴对不能到达PN结，因而使相对灵敏度下降。</a:t>
            </a:r>
          </a:p>
        </p:txBody>
      </p:sp>
      <p:sp>
        <p:nvSpPr>
          <p:cNvPr id="764" name="（1）光谱特性"/>
          <p:cNvSpPr txBox="1"/>
          <p:nvPr/>
        </p:nvSpPr>
        <p:spPr>
          <a:xfrm>
            <a:off x="1083069" y="1726201"/>
            <a:ext cx="628565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a:solidFill>
                  <a:srgbClr val="FF3300"/>
                </a:solidFill>
              </a:defRPr>
            </a:pPr>
            <a:r>
              <a:rPr>
                <a:latin typeface="黑体"/>
                <a:ea typeface="黑体"/>
                <a:cs typeface="黑体"/>
                <a:sym typeface="黑体"/>
              </a:rPr>
              <a:t>（</a:t>
            </a:r>
            <a:r>
              <a:t>1</a:t>
            </a:r>
            <a:r>
              <a:rPr>
                <a:latin typeface="黑体"/>
                <a:ea typeface="黑体"/>
                <a:cs typeface="黑体"/>
                <a:sym typeface="黑体"/>
              </a:rPr>
              <a:t>）光谱特性</a:t>
            </a:r>
          </a:p>
        </p:txBody>
      </p:sp>
      <p:sp>
        <p:nvSpPr>
          <p:cNvPr id="765" name="线条"/>
          <p:cNvSpPr/>
          <p:nvPr/>
        </p:nvSpPr>
        <p:spPr>
          <a:xfrm>
            <a:off x="7511626" y="8893386"/>
            <a:ext cx="1" cy="126437"/>
          </a:xfrm>
          <a:prstGeom prst="line">
            <a:avLst/>
          </a:prstGeom>
          <a:ln w="12700">
            <a:solidFill>
              <a:srgbClr val="00FF00"/>
            </a:solidFill>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grpSp>
        <p:nvGrpSpPr>
          <p:cNvPr id="768" name="成组"/>
          <p:cNvGrpSpPr/>
          <p:nvPr/>
        </p:nvGrpSpPr>
        <p:grpSpPr>
          <a:xfrm>
            <a:off x="6651014" y="4592316"/>
            <a:ext cx="5666111" cy="3955846"/>
            <a:chOff x="0" y="0"/>
            <a:chExt cx="5666109" cy="3955844"/>
          </a:xfrm>
        </p:grpSpPr>
        <p:sp>
          <p:nvSpPr>
            <p:cNvPr id="766" name="形状"/>
            <p:cNvSpPr/>
            <p:nvPr/>
          </p:nvSpPr>
          <p:spPr>
            <a:xfrm>
              <a:off x="0" y="0"/>
              <a:ext cx="5666110" cy="3955845"/>
            </a:xfrm>
            <a:custGeom>
              <a:avLst/>
              <a:gdLst/>
              <a:ahLst/>
              <a:cxnLst>
                <a:cxn ang="0">
                  <a:pos x="wd2" y="hd2"/>
                </a:cxn>
                <a:cxn ang="5400000">
                  <a:pos x="wd2" y="hd2"/>
                </a:cxn>
                <a:cxn ang="10800000">
                  <a:pos x="wd2" y="hd2"/>
                </a:cxn>
                <a:cxn ang="16200000">
                  <a:pos x="wd2" y="hd2"/>
                </a:cxn>
              </a:cxnLst>
              <a:rect l="0" t="0" r="r" b="b"/>
              <a:pathLst>
                <a:path w="21600" h="21600" extrusionOk="0">
                  <a:moveTo>
                    <a:pt x="3380" y="0"/>
                  </a:moveTo>
                  <a:lnTo>
                    <a:pt x="3380" y="12600"/>
                  </a:lnTo>
                  <a:lnTo>
                    <a:pt x="0" y="11918"/>
                  </a:lnTo>
                  <a:lnTo>
                    <a:pt x="3380" y="18000"/>
                  </a:lnTo>
                  <a:lnTo>
                    <a:pt x="3380" y="21600"/>
                  </a:lnTo>
                  <a:lnTo>
                    <a:pt x="21600" y="21600"/>
                  </a:lnTo>
                  <a:lnTo>
                    <a:pt x="21600" y="0"/>
                  </a:lnTo>
                  <a:lnTo>
                    <a:pt x="6417" y="0"/>
                  </a:lnTo>
                  <a:close/>
                </a:path>
              </a:pathLst>
            </a:custGeom>
            <a:noFill/>
            <a:ln w="12700" cap="flat">
              <a:solidFill>
                <a:srgbClr val="000000"/>
              </a:solidFill>
              <a:prstDash val="solid"/>
              <a:round/>
            </a:ln>
            <a:effectLst/>
          </p:spPr>
          <p:txBody>
            <a:bodyPr wrap="square" lIns="50800" tIns="50800" rIns="50800" bIns="50800" numCol="1" anchor="ctr">
              <a:noAutofit/>
            </a:bodyPr>
            <a:lstStyle/>
            <a:p>
              <a:pPr>
                <a:defRPr sz="2800" b="0">
                  <a:solidFill>
                    <a:srgbClr val="FFFFFF"/>
                  </a:solidFill>
                  <a:latin typeface="Times New Roman"/>
                  <a:ea typeface="Times New Roman"/>
                  <a:cs typeface="Times New Roman"/>
                  <a:sym typeface="Times New Roman"/>
                </a:defRPr>
              </a:pPr>
              <a:endParaRPr/>
            </a:p>
          </p:txBody>
        </p:sp>
        <p:sp>
          <p:nvSpPr>
            <p:cNvPr id="767" name="硅的峰值波长为9000Å，锗的峰值波长为15000Å。由于锗管的暗电流比硅管大，因此锗管的性能较差。故在可见光或探测赤热状态物体时，一般选用硅管；但对红外线进行探测时,则采用锗管较合适。"/>
            <p:cNvSpPr/>
            <p:nvPr/>
          </p:nvSpPr>
          <p:spPr>
            <a:xfrm>
              <a:off x="1030089" y="2156704"/>
              <a:ext cx="445459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600">
                  <a:solidFill>
                    <a:srgbClr val="993300"/>
                  </a:solidFill>
                  <a:latin typeface="Times New Roman"/>
                  <a:ea typeface="Times New Roman"/>
                  <a:cs typeface="Times New Roman"/>
                  <a:sym typeface="Times New Roman"/>
                </a:defRPr>
              </a:pPr>
              <a:r>
                <a:rPr b="0">
                  <a:latin typeface="宋体"/>
                  <a:ea typeface="宋体"/>
                  <a:cs typeface="宋体"/>
                  <a:sym typeface="宋体"/>
                </a:rPr>
                <a:t>硅的峰值波长为</a:t>
              </a:r>
              <a:r>
                <a:t>9000Å</a:t>
              </a:r>
              <a:r>
                <a:rPr b="0">
                  <a:latin typeface="宋体"/>
                  <a:ea typeface="宋体"/>
                  <a:cs typeface="宋体"/>
                  <a:sym typeface="宋体"/>
                </a:rPr>
                <a:t>，锗的峰值波长为</a:t>
              </a:r>
              <a:r>
                <a:t>15000Å</a:t>
              </a:r>
              <a:r>
                <a:rPr b="0">
                  <a:latin typeface="宋体"/>
                  <a:ea typeface="宋体"/>
                  <a:cs typeface="宋体"/>
                  <a:sym typeface="宋体"/>
                </a:rPr>
                <a:t>。由于锗管的暗电流比硅管大，因此锗管的性能较差。故在可见光或探测赤热状态物体时，一般选用硅管；但对红外线进行探测时</a:t>
              </a:r>
              <a:r>
                <a:t>,</a:t>
              </a:r>
              <a:r>
                <a:rPr b="0">
                  <a:latin typeface="宋体"/>
                  <a:ea typeface="宋体"/>
                  <a:cs typeface="宋体"/>
                  <a:sym typeface="宋体"/>
                </a:rPr>
                <a:t>则采用锗管较合适。</a:t>
              </a:r>
            </a:p>
          </p:txBody>
        </p:sp>
      </p:grpSp>
      <p:grpSp>
        <p:nvGrpSpPr>
          <p:cNvPr id="802" name="成组"/>
          <p:cNvGrpSpPr/>
          <p:nvPr/>
        </p:nvGrpSpPr>
        <p:grpSpPr>
          <a:xfrm>
            <a:off x="149900" y="4643389"/>
            <a:ext cx="6568346" cy="4263629"/>
            <a:chOff x="0" y="0"/>
            <a:chExt cx="6568345" cy="4263628"/>
          </a:xfrm>
        </p:grpSpPr>
        <p:sp>
          <p:nvSpPr>
            <p:cNvPr id="769" name="线条"/>
            <p:cNvSpPr/>
            <p:nvPr/>
          </p:nvSpPr>
          <p:spPr>
            <a:xfrm>
              <a:off x="1784483" y="3594898"/>
              <a:ext cx="1" cy="124610"/>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0" name="相对灵敏度/%"/>
            <p:cNvSpPr txBox="1"/>
            <p:nvPr/>
          </p:nvSpPr>
          <p:spPr>
            <a:xfrm rot="5400000">
              <a:off x="-487523" y="842173"/>
              <a:ext cx="2164114" cy="11890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rPr>
                  <a:latin typeface="宋体"/>
                  <a:ea typeface="宋体"/>
                  <a:cs typeface="宋体"/>
                  <a:sym typeface="宋体"/>
                </a:rPr>
                <a:t>相对灵敏度</a:t>
              </a:r>
              <a:r>
                <a:t>/%</a:t>
              </a:r>
            </a:p>
          </p:txBody>
        </p:sp>
        <p:sp>
          <p:nvSpPr>
            <p:cNvPr id="771" name="线条"/>
            <p:cNvSpPr/>
            <p:nvPr/>
          </p:nvSpPr>
          <p:spPr>
            <a:xfrm flipV="1">
              <a:off x="1282395" y="181506"/>
              <a:ext cx="1" cy="3551353"/>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2" name="线条"/>
            <p:cNvSpPr/>
            <p:nvPr/>
          </p:nvSpPr>
          <p:spPr>
            <a:xfrm>
              <a:off x="1282395" y="3732857"/>
              <a:ext cx="4857803" cy="1"/>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3" name="线条"/>
            <p:cNvSpPr/>
            <p:nvPr/>
          </p:nvSpPr>
          <p:spPr>
            <a:xfrm>
              <a:off x="2284740" y="3594898"/>
              <a:ext cx="1" cy="124610"/>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4" name="线条"/>
            <p:cNvSpPr/>
            <p:nvPr/>
          </p:nvSpPr>
          <p:spPr>
            <a:xfrm>
              <a:off x="2784996" y="3594898"/>
              <a:ext cx="1" cy="124610"/>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5" name="线条"/>
            <p:cNvSpPr/>
            <p:nvPr/>
          </p:nvSpPr>
          <p:spPr>
            <a:xfrm>
              <a:off x="3285253" y="3594898"/>
              <a:ext cx="1" cy="124610"/>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6" name="线条"/>
            <p:cNvSpPr/>
            <p:nvPr/>
          </p:nvSpPr>
          <p:spPr>
            <a:xfrm>
              <a:off x="3787342" y="3594898"/>
              <a:ext cx="1" cy="124610"/>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7" name="线条"/>
            <p:cNvSpPr/>
            <p:nvPr/>
          </p:nvSpPr>
          <p:spPr>
            <a:xfrm>
              <a:off x="4287599" y="3594898"/>
              <a:ext cx="1" cy="124610"/>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8" name="线条"/>
            <p:cNvSpPr/>
            <p:nvPr/>
          </p:nvSpPr>
          <p:spPr>
            <a:xfrm>
              <a:off x="4787855" y="3594898"/>
              <a:ext cx="1" cy="124610"/>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79" name="线条"/>
            <p:cNvSpPr/>
            <p:nvPr/>
          </p:nvSpPr>
          <p:spPr>
            <a:xfrm>
              <a:off x="5289944" y="3594898"/>
              <a:ext cx="1" cy="124610"/>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0" name="线条"/>
            <p:cNvSpPr/>
            <p:nvPr/>
          </p:nvSpPr>
          <p:spPr>
            <a:xfrm>
              <a:off x="5289944" y="3594898"/>
              <a:ext cx="1" cy="124610"/>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1" name="线条"/>
            <p:cNvSpPr/>
            <p:nvPr/>
          </p:nvSpPr>
          <p:spPr>
            <a:xfrm>
              <a:off x="1300719" y="3094237"/>
              <a:ext cx="100785"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2" name="线条"/>
            <p:cNvSpPr/>
            <p:nvPr/>
          </p:nvSpPr>
          <p:spPr>
            <a:xfrm>
              <a:off x="1300719" y="2457842"/>
              <a:ext cx="100785"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3" name="线条"/>
            <p:cNvSpPr/>
            <p:nvPr/>
          </p:nvSpPr>
          <p:spPr>
            <a:xfrm>
              <a:off x="1300719" y="1819222"/>
              <a:ext cx="100785"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4" name="线条"/>
            <p:cNvSpPr/>
            <p:nvPr/>
          </p:nvSpPr>
          <p:spPr>
            <a:xfrm>
              <a:off x="1300719" y="1182827"/>
              <a:ext cx="100785"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5" name="线条"/>
            <p:cNvSpPr/>
            <p:nvPr/>
          </p:nvSpPr>
          <p:spPr>
            <a:xfrm>
              <a:off x="1300719" y="546432"/>
              <a:ext cx="100785"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86" name="线条"/>
            <p:cNvSpPr/>
            <p:nvPr/>
          </p:nvSpPr>
          <p:spPr>
            <a:xfrm>
              <a:off x="1783704" y="589329"/>
              <a:ext cx="2002860" cy="2815070"/>
            </a:xfrm>
            <a:custGeom>
              <a:avLst/>
              <a:gdLst/>
              <a:ahLst/>
              <a:cxnLst>
                <a:cxn ang="0">
                  <a:pos x="wd2" y="hd2"/>
                </a:cxn>
                <a:cxn ang="5400000">
                  <a:pos x="wd2" y="hd2"/>
                </a:cxn>
                <a:cxn ang="10800000">
                  <a:pos x="wd2" y="hd2"/>
                </a:cxn>
                <a:cxn ang="16200000">
                  <a:pos x="wd2" y="hd2"/>
                </a:cxn>
              </a:cxnLst>
              <a:rect l="0" t="0" r="r" b="b"/>
              <a:pathLst>
                <a:path w="21600" h="21118" extrusionOk="0">
                  <a:moveTo>
                    <a:pt x="0" y="21118"/>
                  </a:moveTo>
                  <a:cubicBezTo>
                    <a:pt x="1083" y="19566"/>
                    <a:pt x="4853" y="14533"/>
                    <a:pt x="6523" y="11849"/>
                  </a:cubicBezTo>
                  <a:cubicBezTo>
                    <a:pt x="8193" y="9165"/>
                    <a:pt x="9096" y="6732"/>
                    <a:pt x="10044" y="5054"/>
                  </a:cubicBezTo>
                  <a:cubicBezTo>
                    <a:pt x="10992" y="3377"/>
                    <a:pt x="11714" y="2454"/>
                    <a:pt x="12211" y="1783"/>
                  </a:cubicBezTo>
                  <a:cubicBezTo>
                    <a:pt x="12707" y="1112"/>
                    <a:pt x="12617" y="1321"/>
                    <a:pt x="13023" y="1028"/>
                  </a:cubicBezTo>
                  <a:cubicBezTo>
                    <a:pt x="13429" y="734"/>
                    <a:pt x="14016" y="-146"/>
                    <a:pt x="14648" y="21"/>
                  </a:cubicBezTo>
                  <a:cubicBezTo>
                    <a:pt x="15280" y="189"/>
                    <a:pt x="15957" y="-482"/>
                    <a:pt x="16815" y="2035"/>
                  </a:cubicBezTo>
                  <a:cubicBezTo>
                    <a:pt x="17673" y="4551"/>
                    <a:pt x="18959" y="12059"/>
                    <a:pt x="19749" y="15099"/>
                  </a:cubicBezTo>
                  <a:cubicBezTo>
                    <a:pt x="20539" y="18140"/>
                    <a:pt x="21284" y="19839"/>
                    <a:pt x="21600" y="20258"/>
                  </a:cubicBez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787" name="线条"/>
            <p:cNvSpPr/>
            <p:nvPr/>
          </p:nvSpPr>
          <p:spPr>
            <a:xfrm>
              <a:off x="2062036" y="607004"/>
              <a:ext cx="3454153" cy="2976984"/>
            </a:xfrm>
            <a:custGeom>
              <a:avLst/>
              <a:gdLst/>
              <a:ahLst/>
              <a:cxnLst>
                <a:cxn ang="0">
                  <a:pos x="wd2" y="hd2"/>
                </a:cxn>
                <a:cxn ang="5400000">
                  <a:pos x="wd2" y="hd2"/>
                </a:cxn>
                <a:cxn ang="10800000">
                  <a:pos x="wd2" y="hd2"/>
                </a:cxn>
                <a:cxn ang="16200000">
                  <a:pos x="wd2" y="hd2"/>
                </a:cxn>
              </a:cxnLst>
              <a:rect l="0" t="0" r="r" b="b"/>
              <a:pathLst>
                <a:path w="21600" h="20096" extrusionOk="0">
                  <a:moveTo>
                    <a:pt x="0" y="16956"/>
                  </a:moveTo>
                  <a:lnTo>
                    <a:pt x="12209" y="984"/>
                  </a:lnTo>
                  <a:cubicBezTo>
                    <a:pt x="14974" y="-1265"/>
                    <a:pt x="15235" y="677"/>
                    <a:pt x="16591" y="3441"/>
                  </a:cubicBezTo>
                  <a:cubicBezTo>
                    <a:pt x="17948" y="6206"/>
                    <a:pt x="19513" y="14806"/>
                    <a:pt x="20348" y="17571"/>
                  </a:cubicBezTo>
                  <a:cubicBezTo>
                    <a:pt x="21183" y="20335"/>
                    <a:pt x="21391" y="20176"/>
                    <a:pt x="21600" y="20028"/>
                  </a:cubicBezTo>
                </a:path>
              </a:pathLst>
            </a:custGeom>
            <a:noFill/>
            <a:ln w="38100" cap="flat">
              <a:solidFill>
                <a:schemeClr val="accent1">
                  <a:hueOff val="114395"/>
                  <a:lumOff val="-24975"/>
                </a:schemeClr>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788" name="锗"/>
            <p:cNvSpPr txBox="1"/>
            <p:nvPr/>
          </p:nvSpPr>
          <p:spPr>
            <a:xfrm>
              <a:off x="4312337" y="570066"/>
              <a:ext cx="951038" cy="6007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80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锗</a:t>
              </a:r>
            </a:p>
          </p:txBody>
        </p:sp>
        <p:sp>
          <p:nvSpPr>
            <p:cNvPr id="789" name="入射光"/>
            <p:cNvSpPr txBox="1"/>
            <p:nvPr/>
          </p:nvSpPr>
          <p:spPr>
            <a:xfrm>
              <a:off x="5366263" y="3094237"/>
              <a:ext cx="1202082" cy="513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入射光</a:t>
              </a:r>
            </a:p>
          </p:txBody>
        </p:sp>
        <p:sp>
          <p:nvSpPr>
            <p:cNvPr id="790" name="λ/Å"/>
            <p:cNvSpPr txBox="1"/>
            <p:nvPr/>
          </p:nvSpPr>
          <p:spPr>
            <a:xfrm>
              <a:off x="5363413" y="3705947"/>
              <a:ext cx="1062817" cy="5576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3400">
                  <a:latin typeface="Times New Roman"/>
                  <a:ea typeface="Times New Roman"/>
                  <a:cs typeface="Times New Roman"/>
                  <a:sym typeface="Times New Roman"/>
                </a:defRPr>
              </a:lvl1pPr>
            </a:lstStyle>
            <a:p>
              <a:r>
                <a:t>λ/Å</a:t>
              </a:r>
            </a:p>
          </p:txBody>
        </p:sp>
        <p:sp>
          <p:nvSpPr>
            <p:cNvPr id="791" name="4000"/>
            <p:cNvSpPr txBox="1"/>
            <p:nvPr/>
          </p:nvSpPr>
          <p:spPr>
            <a:xfrm>
              <a:off x="1257384" y="3736175"/>
              <a:ext cx="951038" cy="4253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4000</a:t>
              </a:r>
            </a:p>
          </p:txBody>
        </p:sp>
        <p:sp>
          <p:nvSpPr>
            <p:cNvPr id="792" name="8000"/>
            <p:cNvSpPr txBox="1"/>
            <p:nvPr/>
          </p:nvSpPr>
          <p:spPr>
            <a:xfrm>
              <a:off x="2286894" y="3750659"/>
              <a:ext cx="952871" cy="425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8000</a:t>
              </a:r>
            </a:p>
          </p:txBody>
        </p:sp>
        <p:sp>
          <p:nvSpPr>
            <p:cNvPr id="793" name="12000"/>
            <p:cNvSpPr txBox="1"/>
            <p:nvPr/>
          </p:nvSpPr>
          <p:spPr>
            <a:xfrm>
              <a:off x="3186301" y="3760225"/>
              <a:ext cx="1202083" cy="425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12000</a:t>
              </a:r>
            </a:p>
          </p:txBody>
        </p:sp>
        <p:sp>
          <p:nvSpPr>
            <p:cNvPr id="794" name="16000"/>
            <p:cNvSpPr txBox="1"/>
            <p:nvPr/>
          </p:nvSpPr>
          <p:spPr>
            <a:xfrm>
              <a:off x="4231115" y="3743983"/>
              <a:ext cx="1202082" cy="425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16000</a:t>
              </a:r>
            </a:p>
          </p:txBody>
        </p:sp>
        <p:sp>
          <p:nvSpPr>
            <p:cNvPr id="795" name="100"/>
            <p:cNvSpPr txBox="1"/>
            <p:nvPr/>
          </p:nvSpPr>
          <p:spPr>
            <a:xfrm>
              <a:off x="573240" y="0"/>
              <a:ext cx="791615" cy="4253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100</a:t>
              </a:r>
            </a:p>
          </p:txBody>
        </p:sp>
        <p:sp>
          <p:nvSpPr>
            <p:cNvPr id="796" name="80"/>
            <p:cNvSpPr txBox="1"/>
            <p:nvPr/>
          </p:nvSpPr>
          <p:spPr>
            <a:xfrm>
              <a:off x="683186" y="587441"/>
              <a:ext cx="791616" cy="425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80</a:t>
              </a:r>
            </a:p>
          </p:txBody>
        </p:sp>
        <p:sp>
          <p:nvSpPr>
            <p:cNvPr id="797" name="60"/>
            <p:cNvSpPr txBox="1"/>
            <p:nvPr/>
          </p:nvSpPr>
          <p:spPr>
            <a:xfrm>
              <a:off x="683186" y="1254988"/>
              <a:ext cx="791616" cy="425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60</a:t>
              </a:r>
            </a:p>
          </p:txBody>
        </p:sp>
        <p:sp>
          <p:nvSpPr>
            <p:cNvPr id="798" name="40"/>
            <p:cNvSpPr txBox="1"/>
            <p:nvPr/>
          </p:nvSpPr>
          <p:spPr>
            <a:xfrm>
              <a:off x="683186" y="1940338"/>
              <a:ext cx="791616" cy="425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40</a:t>
              </a:r>
            </a:p>
          </p:txBody>
        </p:sp>
        <p:sp>
          <p:nvSpPr>
            <p:cNvPr id="799" name="20"/>
            <p:cNvSpPr txBox="1"/>
            <p:nvPr/>
          </p:nvSpPr>
          <p:spPr>
            <a:xfrm>
              <a:off x="683186" y="2563381"/>
              <a:ext cx="791616" cy="425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20</a:t>
              </a:r>
            </a:p>
          </p:txBody>
        </p:sp>
        <p:sp>
          <p:nvSpPr>
            <p:cNvPr id="800" name="0"/>
            <p:cNvSpPr txBox="1"/>
            <p:nvPr/>
          </p:nvSpPr>
          <p:spPr>
            <a:xfrm>
              <a:off x="683186" y="3097419"/>
              <a:ext cx="791616" cy="425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spcBef>
                  <a:spcPts val="2000"/>
                </a:spcBef>
                <a:defRPr>
                  <a:latin typeface="Times New Roman"/>
                  <a:ea typeface="Times New Roman"/>
                  <a:cs typeface="Times New Roman"/>
                  <a:sym typeface="Times New Roman"/>
                </a:defRPr>
              </a:lvl1pPr>
            </a:lstStyle>
            <a:p>
              <a:r>
                <a:t> 0</a:t>
              </a:r>
            </a:p>
          </p:txBody>
        </p:sp>
        <p:sp>
          <p:nvSpPr>
            <p:cNvPr id="801" name="硅"/>
            <p:cNvSpPr txBox="1"/>
            <p:nvPr/>
          </p:nvSpPr>
          <p:spPr>
            <a:xfrm>
              <a:off x="3182064" y="343539"/>
              <a:ext cx="340148" cy="5131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r>
                <a:t>硅</a:t>
              </a:r>
            </a:p>
          </p:txBody>
        </p:sp>
      </p:gr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标题"/>
          <p:cNvSpPr txBox="1">
            <a:spLocks noGrp="1"/>
          </p:cNvSpPr>
          <p:nvPr>
            <p:ph type="title"/>
          </p:nvPr>
        </p:nvSpPr>
        <p:spPr>
          <a:prstGeom prst="rect">
            <a:avLst/>
          </a:prstGeom>
        </p:spPr>
        <p:txBody>
          <a:bodyPr/>
          <a:lstStyle/>
          <a:p>
            <a:endParaRPr/>
          </a:p>
        </p:txBody>
      </p:sp>
      <p:sp>
        <p:nvSpPr>
          <p:cNvPr id="805" name="线条"/>
          <p:cNvSpPr/>
          <p:nvPr/>
        </p:nvSpPr>
        <p:spPr>
          <a:xfrm>
            <a:off x="6331871" y="7985494"/>
            <a:ext cx="1" cy="88055"/>
          </a:xfrm>
          <a:prstGeom prst="line">
            <a:avLst/>
          </a:prstGeom>
          <a:ln w="12700">
            <a:solidFill>
              <a:srgbClr val="00FF00"/>
            </a:solidFill>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06" name="线条"/>
          <p:cNvSpPr/>
          <p:nvPr/>
        </p:nvSpPr>
        <p:spPr>
          <a:xfrm>
            <a:off x="7040813" y="7985494"/>
            <a:ext cx="1" cy="88055"/>
          </a:xfrm>
          <a:prstGeom prst="line">
            <a:avLst/>
          </a:prstGeom>
          <a:ln w="12700">
            <a:solidFill>
              <a:srgbClr val="00FF00"/>
            </a:solidFill>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07" name="线条"/>
          <p:cNvSpPr/>
          <p:nvPr/>
        </p:nvSpPr>
        <p:spPr>
          <a:xfrm>
            <a:off x="7752013" y="7985494"/>
            <a:ext cx="1" cy="88055"/>
          </a:xfrm>
          <a:prstGeom prst="line">
            <a:avLst/>
          </a:prstGeom>
          <a:ln w="12700">
            <a:solidFill>
              <a:srgbClr val="00FF00"/>
            </a:solidFill>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08" name="80"/>
          <p:cNvSpPr txBox="1"/>
          <p:nvPr/>
        </p:nvSpPr>
        <p:spPr>
          <a:xfrm>
            <a:off x="7485595" y="7652455"/>
            <a:ext cx="625406" cy="774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a:latin typeface="Times New Roman"/>
                <a:ea typeface="Times New Roman"/>
                <a:cs typeface="Times New Roman"/>
                <a:sym typeface="Times New Roman"/>
              </a:defRPr>
            </a:lvl1pPr>
          </a:lstStyle>
          <a:p>
            <a:r>
              <a:t>80</a:t>
            </a:r>
          </a:p>
        </p:txBody>
      </p:sp>
      <p:sp>
        <p:nvSpPr>
          <p:cNvPr id="809" name="（2）伏安特性"/>
          <p:cNvSpPr txBox="1"/>
          <p:nvPr/>
        </p:nvSpPr>
        <p:spPr>
          <a:xfrm>
            <a:off x="860744" y="1609328"/>
            <a:ext cx="7044268"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800">
                <a:solidFill>
                  <a:srgbClr val="FF3300"/>
                </a:solidFill>
                <a:latin typeface="黑体"/>
                <a:ea typeface="黑体"/>
                <a:cs typeface="黑体"/>
                <a:sym typeface="黑体"/>
              </a:defRPr>
            </a:lvl1pPr>
          </a:lstStyle>
          <a:p>
            <a:r>
              <a:t>（2）伏安特性</a:t>
            </a:r>
          </a:p>
        </p:txBody>
      </p:sp>
      <p:sp>
        <p:nvSpPr>
          <p:cNvPr id="810" name="如图所示。光敏三极管在不同的照度下的伏安特性，就像一般晶体管在不同的基极电流时的输出特性一样。因此，只要将入射光照在发射极e与基极b之间的PN结附近，所产生的光电流看作基极电流，就可将光敏三极管看作一般的晶体管。光敏三极管能把光信号变成电信号，而且输出的电信号较大。"/>
          <p:cNvSpPr txBox="1"/>
          <p:nvPr/>
        </p:nvSpPr>
        <p:spPr>
          <a:xfrm>
            <a:off x="430106" y="2128872"/>
            <a:ext cx="12246188" cy="213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solidFill>
                  <a:srgbClr val="1A1416"/>
                </a:solidFill>
                <a:latin typeface="Songti SC Regular"/>
                <a:ea typeface="Songti SC Regular"/>
                <a:cs typeface="Songti SC Regular"/>
                <a:sym typeface="Songti SC Regular"/>
              </a:defRPr>
            </a:pPr>
            <a:r>
              <a:t>如图所示。光敏三极管在不同的照度下的伏安特性，就像一般晶体管在不同的基极电流时的输出特性一样。因此，只要将入射光照在发射极e与基极b之间的PN结附近，所产生的光电流看作基极电流，就可将光敏三极管看作一般的晶体管。光敏三极管能把光信号变成电信号，而且输出的电信号较大。</a:t>
            </a:r>
          </a:p>
        </p:txBody>
      </p:sp>
      <p:sp>
        <p:nvSpPr>
          <p:cNvPr id="811" name="U/V"/>
          <p:cNvSpPr txBox="1"/>
          <p:nvPr/>
        </p:nvSpPr>
        <p:spPr>
          <a:xfrm>
            <a:off x="6808677" y="8348805"/>
            <a:ext cx="1047610" cy="4928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i="1">
                <a:latin typeface="Times New Roman"/>
                <a:ea typeface="Times New Roman"/>
                <a:cs typeface="Times New Roman"/>
                <a:sym typeface="Times New Roman"/>
              </a:defRPr>
            </a:pPr>
            <a:r>
              <a:t>U</a:t>
            </a:r>
            <a:r>
              <a:rPr i="0"/>
              <a:t>/V</a:t>
            </a:r>
          </a:p>
        </p:txBody>
      </p:sp>
      <p:grpSp>
        <p:nvGrpSpPr>
          <p:cNvPr id="844" name="成组"/>
          <p:cNvGrpSpPr/>
          <p:nvPr/>
        </p:nvGrpSpPr>
        <p:grpSpPr>
          <a:xfrm>
            <a:off x="1066733" y="4490104"/>
            <a:ext cx="7112001" cy="4173430"/>
            <a:chOff x="0" y="0"/>
            <a:chExt cx="7112000" cy="4173428"/>
          </a:xfrm>
        </p:grpSpPr>
        <p:sp>
          <p:nvSpPr>
            <p:cNvPr id="812" name="线条"/>
            <p:cNvSpPr/>
            <p:nvPr/>
          </p:nvSpPr>
          <p:spPr>
            <a:xfrm>
              <a:off x="1027288" y="3140918"/>
              <a:ext cx="144499"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3" name="0"/>
            <p:cNvSpPr txBox="1"/>
            <p:nvPr/>
          </p:nvSpPr>
          <p:spPr>
            <a:xfrm>
              <a:off x="568959" y="3108163"/>
              <a:ext cx="487681"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0</a:t>
              </a:r>
            </a:p>
          </p:txBody>
        </p:sp>
        <p:sp>
          <p:nvSpPr>
            <p:cNvPr id="814" name="线条"/>
            <p:cNvSpPr/>
            <p:nvPr/>
          </p:nvSpPr>
          <p:spPr>
            <a:xfrm flipV="1">
              <a:off x="1002453" y="449647"/>
              <a:ext cx="1" cy="3154116"/>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5" name="线条"/>
            <p:cNvSpPr/>
            <p:nvPr/>
          </p:nvSpPr>
          <p:spPr>
            <a:xfrm>
              <a:off x="1002453" y="3603762"/>
              <a:ext cx="6109548" cy="1"/>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6" name="线条"/>
            <p:cNvSpPr/>
            <p:nvPr/>
          </p:nvSpPr>
          <p:spPr>
            <a:xfrm>
              <a:off x="1027288" y="2691620"/>
              <a:ext cx="144499"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7" name="线条"/>
            <p:cNvSpPr/>
            <p:nvPr/>
          </p:nvSpPr>
          <p:spPr>
            <a:xfrm>
              <a:off x="1027288" y="2240065"/>
              <a:ext cx="144499"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8" name="线条"/>
            <p:cNvSpPr/>
            <p:nvPr/>
          </p:nvSpPr>
          <p:spPr>
            <a:xfrm>
              <a:off x="1027288" y="1790767"/>
              <a:ext cx="144499"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19" name="线条"/>
            <p:cNvSpPr/>
            <p:nvPr/>
          </p:nvSpPr>
          <p:spPr>
            <a:xfrm>
              <a:off x="1027288" y="1339211"/>
              <a:ext cx="144499"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0" name="线条"/>
            <p:cNvSpPr/>
            <p:nvPr/>
          </p:nvSpPr>
          <p:spPr>
            <a:xfrm>
              <a:off x="1027288" y="889913"/>
              <a:ext cx="144499"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1" name="线条"/>
            <p:cNvSpPr/>
            <p:nvPr/>
          </p:nvSpPr>
          <p:spPr>
            <a:xfrm>
              <a:off x="1711395" y="3495389"/>
              <a:ext cx="1" cy="88055"/>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2" name="线条"/>
            <p:cNvSpPr/>
            <p:nvPr/>
          </p:nvSpPr>
          <p:spPr>
            <a:xfrm>
              <a:off x="2422595" y="3495389"/>
              <a:ext cx="1" cy="88055"/>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3" name="线条"/>
            <p:cNvSpPr/>
            <p:nvPr/>
          </p:nvSpPr>
          <p:spPr>
            <a:xfrm>
              <a:off x="3133795" y="3495389"/>
              <a:ext cx="1" cy="88055"/>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4" name="线条"/>
            <p:cNvSpPr/>
            <p:nvPr/>
          </p:nvSpPr>
          <p:spPr>
            <a:xfrm>
              <a:off x="3842737" y="3495389"/>
              <a:ext cx="1" cy="88055"/>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5" name="线条"/>
            <p:cNvSpPr/>
            <p:nvPr/>
          </p:nvSpPr>
          <p:spPr>
            <a:xfrm>
              <a:off x="4553937" y="3495389"/>
              <a:ext cx="1" cy="88055"/>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26" name="线条"/>
            <p:cNvSpPr/>
            <p:nvPr/>
          </p:nvSpPr>
          <p:spPr>
            <a:xfrm>
              <a:off x="1056640" y="3224707"/>
              <a:ext cx="4253654" cy="381314"/>
            </a:xfrm>
            <a:custGeom>
              <a:avLst/>
              <a:gdLst/>
              <a:ahLst/>
              <a:cxnLst>
                <a:cxn ang="0">
                  <a:pos x="wd2" y="hd2"/>
                </a:cxn>
                <a:cxn ang="5400000">
                  <a:pos x="wd2" y="hd2"/>
                </a:cxn>
                <a:cxn ang="10800000">
                  <a:pos x="wd2" y="hd2"/>
                </a:cxn>
                <a:cxn ang="16200000">
                  <a:pos x="wd2" y="hd2"/>
                </a:cxn>
              </a:cxnLst>
              <a:rect l="0" t="0" r="r" b="b"/>
              <a:pathLst>
                <a:path w="21600" h="21459" extrusionOk="0">
                  <a:moveTo>
                    <a:pt x="0" y="21459"/>
                  </a:moveTo>
                  <a:cubicBezTo>
                    <a:pt x="229" y="19172"/>
                    <a:pt x="1055" y="12565"/>
                    <a:pt x="1513" y="9261"/>
                  </a:cubicBezTo>
                  <a:cubicBezTo>
                    <a:pt x="1972" y="5958"/>
                    <a:pt x="2178" y="3163"/>
                    <a:pt x="2752" y="1638"/>
                  </a:cubicBezTo>
                  <a:cubicBezTo>
                    <a:pt x="3325" y="113"/>
                    <a:pt x="4104" y="367"/>
                    <a:pt x="4953" y="113"/>
                  </a:cubicBezTo>
                  <a:cubicBezTo>
                    <a:pt x="5801" y="-141"/>
                    <a:pt x="7039" y="113"/>
                    <a:pt x="7842" y="113"/>
                  </a:cubicBezTo>
                  <a:cubicBezTo>
                    <a:pt x="8645" y="113"/>
                    <a:pt x="7475" y="113"/>
                    <a:pt x="9768" y="113"/>
                  </a:cubicBezTo>
                  <a:lnTo>
                    <a:pt x="21600" y="113"/>
                  </a:ln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827" name="线条"/>
            <p:cNvSpPr/>
            <p:nvPr/>
          </p:nvSpPr>
          <p:spPr>
            <a:xfrm>
              <a:off x="1002453" y="2752580"/>
              <a:ext cx="4402668" cy="5825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87" y="18000"/>
                    <a:pt x="665" y="3684"/>
                    <a:pt x="4265" y="84"/>
                  </a:cubicBezTo>
                  <a:lnTo>
                    <a:pt x="21600" y="0"/>
                  </a:ln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828" name="线条"/>
            <p:cNvSpPr/>
            <p:nvPr/>
          </p:nvSpPr>
          <p:spPr>
            <a:xfrm>
              <a:off x="1002453" y="2251354"/>
              <a:ext cx="4321388" cy="632178"/>
            </a:xfrm>
            <a:custGeom>
              <a:avLst/>
              <a:gdLst/>
              <a:ahLst/>
              <a:cxnLst>
                <a:cxn ang="0">
                  <a:pos x="wd2" y="hd2"/>
                </a:cxn>
                <a:cxn ang="5400000">
                  <a:pos x="wd2" y="hd2"/>
                </a:cxn>
                <a:cxn ang="10800000">
                  <a:pos x="wd2" y="hd2"/>
                </a:cxn>
                <a:cxn ang="16200000">
                  <a:pos x="wd2" y="hd2"/>
                </a:cxn>
              </a:cxnLst>
              <a:rect l="0" t="0" r="r" b="b"/>
              <a:pathLst>
                <a:path w="21600" h="21523" extrusionOk="0">
                  <a:moveTo>
                    <a:pt x="0" y="21523"/>
                  </a:moveTo>
                  <a:cubicBezTo>
                    <a:pt x="1185" y="15450"/>
                    <a:pt x="2754" y="9685"/>
                    <a:pt x="3905" y="6226"/>
                  </a:cubicBezTo>
                  <a:cubicBezTo>
                    <a:pt x="5056" y="2767"/>
                    <a:pt x="6071" y="1922"/>
                    <a:pt x="6907" y="922"/>
                  </a:cubicBezTo>
                  <a:cubicBezTo>
                    <a:pt x="7742" y="-77"/>
                    <a:pt x="6489" y="154"/>
                    <a:pt x="8938" y="0"/>
                  </a:cubicBezTo>
                  <a:lnTo>
                    <a:pt x="21600" y="0"/>
                  </a:ln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829" name="线条"/>
            <p:cNvSpPr/>
            <p:nvPr/>
          </p:nvSpPr>
          <p:spPr>
            <a:xfrm>
              <a:off x="1002453" y="1165613"/>
              <a:ext cx="4362028" cy="1011234"/>
            </a:xfrm>
            <a:custGeom>
              <a:avLst/>
              <a:gdLst/>
              <a:ahLst/>
              <a:cxnLst>
                <a:cxn ang="0">
                  <a:pos x="wd2" y="hd2"/>
                </a:cxn>
                <a:cxn ang="5400000">
                  <a:pos x="wd2" y="hd2"/>
                </a:cxn>
                <a:cxn ang="10800000">
                  <a:pos x="wd2" y="hd2"/>
                </a:cxn>
                <a:cxn ang="16200000">
                  <a:pos x="wd2" y="hd2"/>
                </a:cxn>
              </a:cxnLst>
              <a:rect l="0" t="0" r="r" b="b"/>
              <a:pathLst>
                <a:path w="21600" h="21547" extrusionOk="0">
                  <a:moveTo>
                    <a:pt x="0" y="21547"/>
                  </a:moveTo>
                  <a:cubicBezTo>
                    <a:pt x="246" y="20633"/>
                    <a:pt x="1051" y="17650"/>
                    <a:pt x="1476" y="16207"/>
                  </a:cubicBezTo>
                  <a:cubicBezTo>
                    <a:pt x="1901" y="14764"/>
                    <a:pt x="2191" y="13898"/>
                    <a:pt x="2549" y="12743"/>
                  </a:cubicBezTo>
                  <a:cubicBezTo>
                    <a:pt x="2907" y="11589"/>
                    <a:pt x="3332" y="10146"/>
                    <a:pt x="3622" y="9280"/>
                  </a:cubicBezTo>
                  <a:cubicBezTo>
                    <a:pt x="3913" y="8414"/>
                    <a:pt x="4025" y="8318"/>
                    <a:pt x="4293" y="7548"/>
                  </a:cubicBezTo>
                  <a:cubicBezTo>
                    <a:pt x="4561" y="6778"/>
                    <a:pt x="4964" y="5527"/>
                    <a:pt x="5232" y="4661"/>
                  </a:cubicBezTo>
                  <a:cubicBezTo>
                    <a:pt x="5501" y="3796"/>
                    <a:pt x="5635" y="3026"/>
                    <a:pt x="5903" y="2352"/>
                  </a:cubicBezTo>
                  <a:cubicBezTo>
                    <a:pt x="6171" y="1679"/>
                    <a:pt x="6596" y="1005"/>
                    <a:pt x="6842" y="620"/>
                  </a:cubicBezTo>
                  <a:cubicBezTo>
                    <a:pt x="7088" y="236"/>
                    <a:pt x="6507" y="139"/>
                    <a:pt x="7379" y="43"/>
                  </a:cubicBezTo>
                  <a:cubicBezTo>
                    <a:pt x="8251" y="-53"/>
                    <a:pt x="9704" y="43"/>
                    <a:pt x="12075" y="43"/>
                  </a:cubicBezTo>
                  <a:cubicBezTo>
                    <a:pt x="14445" y="43"/>
                    <a:pt x="19621" y="43"/>
                    <a:pt x="21600" y="43"/>
                  </a:cubicBez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830" name="500lx"/>
            <p:cNvSpPr txBox="1"/>
            <p:nvPr/>
          </p:nvSpPr>
          <p:spPr>
            <a:xfrm>
              <a:off x="4165600" y="2765520"/>
              <a:ext cx="1099538" cy="4315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500lx</a:t>
              </a:r>
            </a:p>
          </p:txBody>
        </p:sp>
        <p:sp>
          <p:nvSpPr>
            <p:cNvPr id="831" name="1000lx"/>
            <p:cNvSpPr txBox="1"/>
            <p:nvPr/>
          </p:nvSpPr>
          <p:spPr>
            <a:xfrm>
              <a:off x="4111413" y="2304897"/>
              <a:ext cx="1207912" cy="4315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1000lx</a:t>
              </a:r>
            </a:p>
          </p:txBody>
        </p:sp>
        <p:sp>
          <p:nvSpPr>
            <p:cNvPr id="832" name="1500lx"/>
            <p:cNvSpPr txBox="1"/>
            <p:nvPr/>
          </p:nvSpPr>
          <p:spPr>
            <a:xfrm>
              <a:off x="4115928" y="1808513"/>
              <a:ext cx="1207912" cy="4315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1500lx</a:t>
              </a:r>
            </a:p>
          </p:txBody>
        </p:sp>
        <p:sp>
          <p:nvSpPr>
            <p:cNvPr id="833" name="2000lx"/>
            <p:cNvSpPr txBox="1"/>
            <p:nvPr/>
          </p:nvSpPr>
          <p:spPr>
            <a:xfrm>
              <a:off x="4111413" y="1349213"/>
              <a:ext cx="1316285" cy="4315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2000lx</a:t>
              </a:r>
            </a:p>
          </p:txBody>
        </p:sp>
        <p:sp>
          <p:nvSpPr>
            <p:cNvPr id="834" name="2500lx"/>
            <p:cNvSpPr txBox="1"/>
            <p:nvPr/>
          </p:nvSpPr>
          <p:spPr>
            <a:xfrm>
              <a:off x="3980064" y="746211"/>
              <a:ext cx="1316285" cy="4315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2500lx</a:t>
              </a:r>
            </a:p>
          </p:txBody>
        </p:sp>
        <p:sp>
          <p:nvSpPr>
            <p:cNvPr id="835" name="I/mA"/>
            <p:cNvSpPr txBox="1"/>
            <p:nvPr/>
          </p:nvSpPr>
          <p:spPr>
            <a:xfrm>
              <a:off x="1083733" y="-1"/>
              <a:ext cx="1047610" cy="4928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800" i="1">
                  <a:latin typeface="Times New Roman"/>
                  <a:ea typeface="Times New Roman"/>
                  <a:cs typeface="Times New Roman"/>
                  <a:sym typeface="Times New Roman"/>
                </a:defRPr>
              </a:pPr>
              <a:r>
                <a:t>I</a:t>
              </a:r>
              <a:r>
                <a:rPr i="0"/>
                <a:t>/mA</a:t>
              </a:r>
            </a:p>
          </p:txBody>
        </p:sp>
        <p:sp>
          <p:nvSpPr>
            <p:cNvPr id="836" name="2"/>
            <p:cNvSpPr txBox="1"/>
            <p:nvPr/>
          </p:nvSpPr>
          <p:spPr>
            <a:xfrm>
              <a:off x="541866" y="2089905"/>
              <a:ext cx="433494"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2</a:t>
              </a:r>
            </a:p>
          </p:txBody>
        </p:sp>
        <p:sp>
          <p:nvSpPr>
            <p:cNvPr id="837" name="4"/>
            <p:cNvSpPr txBox="1"/>
            <p:nvPr/>
          </p:nvSpPr>
          <p:spPr>
            <a:xfrm>
              <a:off x="546382" y="1177763"/>
              <a:ext cx="428978"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4</a:t>
              </a:r>
            </a:p>
          </p:txBody>
        </p:sp>
        <p:sp>
          <p:nvSpPr>
            <p:cNvPr id="838" name="6"/>
            <p:cNvSpPr txBox="1"/>
            <p:nvPr/>
          </p:nvSpPr>
          <p:spPr>
            <a:xfrm>
              <a:off x="562186" y="276909"/>
              <a:ext cx="413174"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6</a:t>
              </a:r>
            </a:p>
          </p:txBody>
        </p:sp>
        <p:sp>
          <p:nvSpPr>
            <p:cNvPr id="839" name="20"/>
            <p:cNvSpPr txBox="1"/>
            <p:nvPr/>
          </p:nvSpPr>
          <p:spPr>
            <a:xfrm>
              <a:off x="2149404" y="3162350"/>
              <a:ext cx="668303"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20</a:t>
              </a:r>
            </a:p>
          </p:txBody>
        </p:sp>
        <p:sp>
          <p:nvSpPr>
            <p:cNvPr id="840" name="40"/>
            <p:cNvSpPr txBox="1"/>
            <p:nvPr/>
          </p:nvSpPr>
          <p:spPr>
            <a:xfrm>
              <a:off x="3571804" y="3162350"/>
              <a:ext cx="763130"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40</a:t>
              </a:r>
            </a:p>
          </p:txBody>
        </p:sp>
        <p:sp>
          <p:nvSpPr>
            <p:cNvPr id="841" name="60"/>
            <p:cNvSpPr txBox="1"/>
            <p:nvPr/>
          </p:nvSpPr>
          <p:spPr>
            <a:xfrm>
              <a:off x="4976141" y="3162350"/>
              <a:ext cx="632179" cy="7744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60</a:t>
              </a:r>
            </a:p>
          </p:txBody>
        </p:sp>
        <p:sp>
          <p:nvSpPr>
            <p:cNvPr id="842" name="光敏晶体管的伏安特性"/>
            <p:cNvSpPr txBox="1"/>
            <p:nvPr/>
          </p:nvSpPr>
          <p:spPr>
            <a:xfrm>
              <a:off x="0" y="3652728"/>
              <a:ext cx="6969760"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b="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光敏晶体管的伏安特性</a:t>
              </a:r>
            </a:p>
          </p:txBody>
        </p:sp>
        <p:sp>
          <p:nvSpPr>
            <p:cNvPr id="843" name="线条"/>
            <p:cNvSpPr/>
            <p:nvPr/>
          </p:nvSpPr>
          <p:spPr>
            <a:xfrm>
              <a:off x="1016000" y="1763673"/>
              <a:ext cx="4294294" cy="85344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201" y="0"/>
                  </a:lnTo>
                  <a:lnTo>
                    <a:pt x="4974" y="2057"/>
                  </a:lnTo>
                  <a:lnTo>
                    <a:pt x="4020" y="5486"/>
                  </a:lnTo>
                  <a:lnTo>
                    <a:pt x="2589" y="10286"/>
                  </a:lnTo>
                  <a:lnTo>
                    <a:pt x="1567" y="14400"/>
                  </a:lnTo>
                  <a:lnTo>
                    <a:pt x="0" y="21600"/>
                  </a:ln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gr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标题"/>
          <p:cNvSpPr txBox="1">
            <a:spLocks noGrp="1"/>
          </p:cNvSpPr>
          <p:nvPr>
            <p:ph type="title"/>
          </p:nvPr>
        </p:nvSpPr>
        <p:spPr>
          <a:prstGeom prst="rect">
            <a:avLst/>
          </a:prstGeom>
        </p:spPr>
        <p:txBody>
          <a:bodyPr/>
          <a:lstStyle/>
          <a:p>
            <a:endParaRPr/>
          </a:p>
        </p:txBody>
      </p:sp>
      <p:grpSp>
        <p:nvGrpSpPr>
          <p:cNvPr id="879" name="成组"/>
          <p:cNvGrpSpPr/>
          <p:nvPr/>
        </p:nvGrpSpPr>
        <p:grpSpPr>
          <a:xfrm>
            <a:off x="2105307" y="4407190"/>
            <a:ext cx="6699837" cy="3639843"/>
            <a:chOff x="0" y="34600"/>
            <a:chExt cx="6699836" cy="3639842"/>
          </a:xfrm>
        </p:grpSpPr>
        <p:sp>
          <p:nvSpPr>
            <p:cNvPr id="847" name="I / μA"/>
            <p:cNvSpPr/>
            <p:nvPr/>
          </p:nvSpPr>
          <p:spPr>
            <a:xfrm>
              <a:off x="0" y="449646"/>
              <a:ext cx="155109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800" i="1">
                  <a:latin typeface="Times New Roman"/>
                  <a:ea typeface="Times New Roman"/>
                  <a:cs typeface="Times New Roman"/>
                  <a:sym typeface="Times New Roman"/>
                </a:defRPr>
              </a:pPr>
              <a:r>
                <a:t>I </a:t>
              </a:r>
              <a:r>
                <a:rPr i="0"/>
                <a:t>/ μA</a:t>
              </a:r>
            </a:p>
          </p:txBody>
        </p:sp>
        <p:grpSp>
          <p:nvGrpSpPr>
            <p:cNvPr id="878" name="成组"/>
            <p:cNvGrpSpPr/>
            <p:nvPr/>
          </p:nvGrpSpPr>
          <p:grpSpPr>
            <a:xfrm>
              <a:off x="1174712" y="34600"/>
              <a:ext cx="5525125" cy="3639843"/>
              <a:chOff x="0" y="0"/>
              <a:chExt cx="5525123" cy="3639842"/>
            </a:xfrm>
          </p:grpSpPr>
          <p:sp>
            <p:nvSpPr>
              <p:cNvPr id="848" name="光敏晶体管的光照特性"/>
              <p:cNvSpPr txBox="1"/>
              <p:nvPr/>
            </p:nvSpPr>
            <p:spPr>
              <a:xfrm>
                <a:off x="596528" y="2988736"/>
                <a:ext cx="3762415" cy="6511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光敏晶体管的光照特性</a:t>
                </a:r>
              </a:p>
            </p:txBody>
          </p:sp>
          <p:sp>
            <p:nvSpPr>
              <p:cNvPr id="849" name="线条"/>
              <p:cNvSpPr/>
              <p:nvPr/>
            </p:nvSpPr>
            <p:spPr>
              <a:xfrm flipV="1">
                <a:off x="609114" y="0"/>
                <a:ext cx="1" cy="2687103"/>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0" name="线条"/>
              <p:cNvSpPr/>
              <p:nvPr/>
            </p:nvSpPr>
            <p:spPr>
              <a:xfrm>
                <a:off x="609114" y="2687103"/>
                <a:ext cx="4045693" cy="1"/>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1" name="线条"/>
              <p:cNvSpPr/>
              <p:nvPr/>
            </p:nvSpPr>
            <p:spPr>
              <a:xfrm>
                <a:off x="619754" y="2288171"/>
                <a:ext cx="77137"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2" name="线条"/>
              <p:cNvSpPr/>
              <p:nvPr/>
            </p:nvSpPr>
            <p:spPr>
              <a:xfrm>
                <a:off x="619754" y="1887172"/>
                <a:ext cx="77137"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3" name="线条"/>
              <p:cNvSpPr/>
              <p:nvPr/>
            </p:nvSpPr>
            <p:spPr>
              <a:xfrm>
                <a:off x="619754" y="1486174"/>
                <a:ext cx="77137"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4" name="线条"/>
              <p:cNvSpPr/>
              <p:nvPr/>
            </p:nvSpPr>
            <p:spPr>
              <a:xfrm>
                <a:off x="619754" y="1085176"/>
                <a:ext cx="77137"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5" name="线条"/>
              <p:cNvSpPr/>
              <p:nvPr/>
            </p:nvSpPr>
            <p:spPr>
              <a:xfrm>
                <a:off x="619754" y="686244"/>
                <a:ext cx="77137"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6" name="线条"/>
              <p:cNvSpPr/>
              <p:nvPr/>
            </p:nvSpPr>
            <p:spPr>
              <a:xfrm>
                <a:off x="619754" y="285246"/>
                <a:ext cx="77137"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7" name="线条"/>
              <p:cNvSpPr/>
              <p:nvPr/>
            </p:nvSpPr>
            <p:spPr>
              <a:xfrm>
                <a:off x="989478"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8" name="线条"/>
              <p:cNvSpPr/>
              <p:nvPr/>
            </p:nvSpPr>
            <p:spPr>
              <a:xfrm>
                <a:off x="1369843"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59" name="线条"/>
              <p:cNvSpPr/>
              <p:nvPr/>
            </p:nvSpPr>
            <p:spPr>
              <a:xfrm>
                <a:off x="1750207"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0" name="线条"/>
              <p:cNvSpPr/>
              <p:nvPr/>
            </p:nvSpPr>
            <p:spPr>
              <a:xfrm>
                <a:off x="2130571"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1" name="线条"/>
              <p:cNvSpPr/>
              <p:nvPr/>
            </p:nvSpPr>
            <p:spPr>
              <a:xfrm>
                <a:off x="2510935"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2" name="线条"/>
              <p:cNvSpPr/>
              <p:nvPr/>
            </p:nvSpPr>
            <p:spPr>
              <a:xfrm>
                <a:off x="2889969"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3" name="线条"/>
              <p:cNvSpPr/>
              <p:nvPr/>
            </p:nvSpPr>
            <p:spPr>
              <a:xfrm>
                <a:off x="3270333"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4" name="线条"/>
              <p:cNvSpPr/>
              <p:nvPr/>
            </p:nvSpPr>
            <p:spPr>
              <a:xfrm>
                <a:off x="3650697"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5" name="线条"/>
              <p:cNvSpPr/>
              <p:nvPr/>
            </p:nvSpPr>
            <p:spPr>
              <a:xfrm>
                <a:off x="4031062"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6" name="线条"/>
              <p:cNvSpPr/>
              <p:nvPr/>
            </p:nvSpPr>
            <p:spPr>
              <a:xfrm>
                <a:off x="4411426" y="2602355"/>
                <a:ext cx="1" cy="78547"/>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67" name="L/lx"/>
              <p:cNvSpPr txBox="1"/>
              <p:nvPr/>
            </p:nvSpPr>
            <p:spPr>
              <a:xfrm>
                <a:off x="4753222" y="2443971"/>
                <a:ext cx="771902" cy="8233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i="1">
                    <a:latin typeface="Times New Roman"/>
                    <a:ea typeface="Times New Roman"/>
                    <a:cs typeface="Times New Roman"/>
                    <a:sym typeface="Times New Roman"/>
                  </a:defRPr>
                </a:pPr>
                <a:r>
                  <a:t>L/</a:t>
                </a:r>
                <a:r>
                  <a:rPr i="0"/>
                  <a:t>lx</a:t>
                </a:r>
              </a:p>
            </p:txBody>
          </p:sp>
          <p:sp>
            <p:nvSpPr>
              <p:cNvPr id="868" name="线条"/>
              <p:cNvSpPr/>
              <p:nvPr/>
            </p:nvSpPr>
            <p:spPr>
              <a:xfrm>
                <a:off x="723489" y="113685"/>
                <a:ext cx="3497756" cy="2517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422" y="19961"/>
                      <a:pt x="8843" y="18330"/>
                      <a:pt x="12443" y="14727"/>
                    </a:cubicBezTo>
                    <a:cubicBezTo>
                      <a:pt x="16043" y="11125"/>
                      <a:pt x="18822" y="5558"/>
                      <a:pt x="21600" y="0"/>
                    </a:cubicBez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869" name="200"/>
              <p:cNvSpPr txBox="1"/>
              <p:nvPr/>
            </p:nvSpPr>
            <p:spPr>
              <a:xfrm>
                <a:off x="1008763" y="2658080"/>
                <a:ext cx="722161" cy="395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Times New Roman"/>
                    <a:ea typeface="Times New Roman"/>
                    <a:cs typeface="Times New Roman"/>
                    <a:sym typeface="Times New Roman"/>
                  </a:defRPr>
                </a:lvl1pPr>
              </a:lstStyle>
              <a:p>
                <a:r>
                  <a:t>200</a:t>
                </a:r>
              </a:p>
            </p:txBody>
          </p:sp>
          <p:sp>
            <p:nvSpPr>
              <p:cNvPr id="870" name="400"/>
              <p:cNvSpPr txBox="1"/>
              <p:nvPr/>
            </p:nvSpPr>
            <p:spPr>
              <a:xfrm>
                <a:off x="1836986" y="2658080"/>
                <a:ext cx="722161" cy="395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Times New Roman"/>
                    <a:ea typeface="Times New Roman"/>
                    <a:cs typeface="Times New Roman"/>
                    <a:sym typeface="Times New Roman"/>
                  </a:defRPr>
                </a:lvl1pPr>
              </a:lstStyle>
              <a:p>
                <a:r>
                  <a:t>400</a:t>
                </a:r>
              </a:p>
            </p:txBody>
          </p:sp>
          <p:sp>
            <p:nvSpPr>
              <p:cNvPr id="871" name="600"/>
              <p:cNvSpPr txBox="1"/>
              <p:nvPr/>
            </p:nvSpPr>
            <p:spPr>
              <a:xfrm>
                <a:off x="2665749" y="2658080"/>
                <a:ext cx="530649" cy="395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Times New Roman"/>
                    <a:ea typeface="Times New Roman"/>
                    <a:cs typeface="Times New Roman"/>
                    <a:sym typeface="Times New Roman"/>
                  </a:defRPr>
                </a:lvl1pPr>
              </a:lstStyle>
              <a:p>
                <a:r>
                  <a:t>600</a:t>
                </a:r>
              </a:p>
            </p:txBody>
          </p:sp>
          <p:sp>
            <p:nvSpPr>
              <p:cNvPr id="872" name="800"/>
              <p:cNvSpPr txBox="1"/>
              <p:nvPr/>
            </p:nvSpPr>
            <p:spPr>
              <a:xfrm>
                <a:off x="3377124" y="2658080"/>
                <a:ext cx="469472" cy="395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Times New Roman"/>
                    <a:ea typeface="Times New Roman"/>
                    <a:cs typeface="Times New Roman"/>
                    <a:sym typeface="Times New Roman"/>
                  </a:defRPr>
                </a:lvl1pPr>
              </a:lstStyle>
              <a:p>
                <a:r>
                  <a:t>800</a:t>
                </a:r>
              </a:p>
            </p:txBody>
          </p:sp>
          <p:sp>
            <p:nvSpPr>
              <p:cNvPr id="873" name="1000"/>
              <p:cNvSpPr txBox="1"/>
              <p:nvPr/>
            </p:nvSpPr>
            <p:spPr>
              <a:xfrm>
                <a:off x="4050346" y="2658080"/>
                <a:ext cx="722161" cy="395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Times New Roman"/>
                    <a:ea typeface="Times New Roman"/>
                    <a:cs typeface="Times New Roman"/>
                    <a:sym typeface="Times New Roman"/>
                  </a:defRPr>
                </a:lvl1pPr>
              </a:lstStyle>
              <a:p>
                <a:r>
                  <a:t>1000</a:t>
                </a:r>
              </a:p>
            </p:txBody>
          </p:sp>
          <p:sp>
            <p:nvSpPr>
              <p:cNvPr id="874" name="0"/>
              <p:cNvSpPr txBox="1"/>
              <p:nvPr/>
            </p:nvSpPr>
            <p:spPr>
              <a:xfrm>
                <a:off x="27014" y="2444085"/>
                <a:ext cx="722161" cy="395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Times New Roman"/>
                    <a:ea typeface="Times New Roman"/>
                    <a:cs typeface="Times New Roman"/>
                    <a:sym typeface="Times New Roman"/>
                  </a:defRPr>
                </a:lvl1pPr>
              </a:lstStyle>
              <a:p>
                <a:r>
                  <a:t>0</a:t>
                </a:r>
              </a:p>
            </p:txBody>
          </p:sp>
          <p:sp>
            <p:nvSpPr>
              <p:cNvPr id="875" name="1.0"/>
              <p:cNvSpPr txBox="1"/>
              <p:nvPr/>
            </p:nvSpPr>
            <p:spPr>
              <a:xfrm>
                <a:off x="0" y="1689629"/>
                <a:ext cx="722160" cy="395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Times New Roman"/>
                    <a:ea typeface="Times New Roman"/>
                    <a:cs typeface="Times New Roman"/>
                    <a:sym typeface="Times New Roman"/>
                  </a:defRPr>
                </a:lvl1pPr>
              </a:lstStyle>
              <a:p>
                <a:r>
                  <a:t>1.0</a:t>
                </a:r>
              </a:p>
            </p:txBody>
          </p:sp>
          <p:sp>
            <p:nvSpPr>
              <p:cNvPr id="876" name="2.0"/>
              <p:cNvSpPr txBox="1"/>
              <p:nvPr/>
            </p:nvSpPr>
            <p:spPr>
              <a:xfrm>
                <a:off x="27014" y="887632"/>
                <a:ext cx="722161" cy="395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Times New Roman"/>
                    <a:ea typeface="Times New Roman"/>
                    <a:cs typeface="Times New Roman"/>
                    <a:sym typeface="Times New Roman"/>
                  </a:defRPr>
                </a:lvl1pPr>
              </a:lstStyle>
              <a:p>
                <a:r>
                  <a:t>2.0</a:t>
                </a:r>
              </a:p>
            </p:txBody>
          </p:sp>
          <p:sp>
            <p:nvSpPr>
              <p:cNvPr id="877" name="3.0"/>
              <p:cNvSpPr txBox="1"/>
              <p:nvPr/>
            </p:nvSpPr>
            <p:spPr>
              <a:xfrm>
                <a:off x="27014" y="43780"/>
                <a:ext cx="722161" cy="395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Times New Roman"/>
                    <a:ea typeface="Times New Roman"/>
                    <a:cs typeface="Times New Roman"/>
                    <a:sym typeface="Times New Roman"/>
                  </a:defRPr>
                </a:lvl1pPr>
              </a:lstStyle>
              <a:p>
                <a:r>
                  <a:t>3.0</a:t>
                </a:r>
              </a:p>
            </p:txBody>
          </p:sp>
        </p:grpSp>
      </p:grpSp>
      <p:sp>
        <p:nvSpPr>
          <p:cNvPr id="880" name="光敏三极管的光照特性如图所示。它给出了光敏三极管的输出电流 I 和照度之间的关系。它们之间呈现了近似线性关系。当光照足够大(几klx)时，会出现饱和现象，从而使光敏三极管既可作线性转换元件，也可作开关元件。"/>
          <p:cNvSpPr txBox="1"/>
          <p:nvPr/>
        </p:nvSpPr>
        <p:spPr>
          <a:xfrm>
            <a:off x="346333" y="2154663"/>
            <a:ext cx="11980241" cy="1632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169" tIns="54169" rIns="54169" bIns="54169" anchor="ctr">
            <a:spAutoFit/>
          </a:bodyPr>
          <a:lstStyle/>
          <a:p>
            <a:pPr algn="l">
              <a:defRPr sz="2800" b="0">
                <a:latin typeface="Songti SC Regular"/>
                <a:ea typeface="Songti SC Regular"/>
                <a:cs typeface="Songti SC Regular"/>
                <a:sym typeface="Songti SC Regular"/>
              </a:defRPr>
            </a:pPr>
            <a:r>
              <a:t>   光敏三极管的光照特性如图所示。它给出了光敏三极管的输出电流 I 和照度之间的关系。它们之间呈现了近似线性关系。当光照足够大(几klx)时，会出现饱和现象，从而使光敏三极管既可作线性转换元件，也可作开关元件。 </a:t>
            </a:r>
          </a:p>
        </p:txBody>
      </p:sp>
      <p:sp>
        <p:nvSpPr>
          <p:cNvPr id="881" name="（3）光照特性"/>
          <p:cNvSpPr txBox="1"/>
          <p:nvPr/>
        </p:nvSpPr>
        <p:spPr>
          <a:xfrm>
            <a:off x="1469593" y="1574817"/>
            <a:ext cx="244561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800">
                <a:solidFill>
                  <a:srgbClr val="FF3300"/>
                </a:solidFill>
              </a:defRPr>
            </a:pPr>
            <a:r>
              <a:rPr>
                <a:latin typeface="黑体"/>
                <a:ea typeface="黑体"/>
                <a:cs typeface="黑体"/>
                <a:sym typeface="黑体"/>
              </a:rPr>
              <a:t>（</a:t>
            </a:r>
            <a:r>
              <a:t>3</a:t>
            </a:r>
            <a:r>
              <a:rPr>
                <a:latin typeface="黑体"/>
                <a:ea typeface="黑体"/>
                <a:cs typeface="黑体"/>
                <a:sym typeface="黑体"/>
              </a:rPr>
              <a:t>）光照特性</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标题"/>
          <p:cNvSpPr txBox="1">
            <a:spLocks noGrp="1"/>
          </p:cNvSpPr>
          <p:nvPr>
            <p:ph type="title"/>
          </p:nvPr>
        </p:nvSpPr>
        <p:spPr>
          <a:prstGeom prst="rect">
            <a:avLst/>
          </a:prstGeom>
        </p:spPr>
        <p:txBody>
          <a:bodyPr/>
          <a:lstStyle/>
          <a:p>
            <a:endParaRPr/>
          </a:p>
        </p:txBody>
      </p:sp>
      <p:sp>
        <p:nvSpPr>
          <p:cNvPr id="884" name="光敏三极管的温度特性曲线反映的是光敏三极管的暗电流及光电流与温度的关系。从特性曲线可以看出，温度变化对光电流的影响很小，而对暗电流的影响很大．所以电子线路中应该对暗电流进行温度补偿，否则将会导致输出误差。"/>
          <p:cNvSpPr txBox="1"/>
          <p:nvPr/>
        </p:nvSpPr>
        <p:spPr>
          <a:xfrm>
            <a:off x="392853" y="2747305"/>
            <a:ext cx="12392944"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1400"/>
              </a:spcBef>
              <a:defRPr sz="2800" b="0">
                <a:latin typeface="Songti SC Regular"/>
                <a:ea typeface="Songti SC Regular"/>
                <a:cs typeface="Songti SC Regular"/>
                <a:sym typeface="Songti SC Regular"/>
              </a:defRPr>
            </a:lvl1pPr>
          </a:lstStyle>
          <a:p>
            <a:r>
              <a:t>光敏三极管的温度特性曲线反映的是光敏三极管的暗电流及光电流与温度的关系。从特性曲线可以看出，温度变化对光电流的影响很小，而对暗电流的影响很大．所以电子线路中应该对暗电流进行温度补偿，否则将会导致输出误差。</a:t>
            </a:r>
          </a:p>
        </p:txBody>
      </p:sp>
      <p:sp>
        <p:nvSpPr>
          <p:cNvPr id="885" name="（4）温度特性"/>
          <p:cNvSpPr txBox="1"/>
          <p:nvPr/>
        </p:nvSpPr>
        <p:spPr>
          <a:xfrm>
            <a:off x="1469593" y="1937040"/>
            <a:ext cx="244561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800">
                <a:solidFill>
                  <a:srgbClr val="FF3300"/>
                </a:solidFill>
              </a:defRPr>
            </a:pPr>
            <a:r>
              <a:rPr>
                <a:latin typeface="黑体"/>
                <a:ea typeface="黑体"/>
                <a:cs typeface="黑体"/>
                <a:sym typeface="黑体"/>
              </a:rPr>
              <a:t>（</a:t>
            </a:r>
            <a:r>
              <a:t>4</a:t>
            </a:r>
            <a:r>
              <a:rPr>
                <a:latin typeface="黑体"/>
                <a:ea typeface="黑体"/>
                <a:cs typeface="黑体"/>
                <a:sym typeface="黑体"/>
              </a:rPr>
              <a:t>）温度特性</a:t>
            </a:r>
          </a:p>
        </p:txBody>
      </p:sp>
      <p:grpSp>
        <p:nvGrpSpPr>
          <p:cNvPr id="944" name="成组"/>
          <p:cNvGrpSpPr/>
          <p:nvPr/>
        </p:nvGrpSpPr>
        <p:grpSpPr>
          <a:xfrm>
            <a:off x="897310" y="4665326"/>
            <a:ext cx="9994078" cy="3848456"/>
            <a:chOff x="0" y="0"/>
            <a:chExt cx="9994077" cy="3848455"/>
          </a:xfrm>
        </p:grpSpPr>
        <p:grpSp>
          <p:nvGrpSpPr>
            <p:cNvPr id="916" name="成组"/>
            <p:cNvGrpSpPr/>
            <p:nvPr/>
          </p:nvGrpSpPr>
          <p:grpSpPr>
            <a:xfrm>
              <a:off x="4523482" y="-1"/>
              <a:ext cx="5470596" cy="3547905"/>
              <a:chOff x="0" y="0"/>
              <a:chExt cx="5470595" cy="3547903"/>
            </a:xfrm>
          </p:grpSpPr>
          <p:sp>
            <p:nvSpPr>
              <p:cNvPr id="886" name="光电流/mA"/>
              <p:cNvSpPr txBox="1"/>
              <p:nvPr/>
            </p:nvSpPr>
            <p:spPr>
              <a:xfrm>
                <a:off x="1081940" y="-1"/>
                <a:ext cx="2210365"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a:latin typeface="Times New Roman"/>
                    <a:ea typeface="Times New Roman"/>
                    <a:cs typeface="Times New Roman"/>
                    <a:sym typeface="Times New Roman"/>
                  </a:defRPr>
                </a:pPr>
                <a:r>
                  <a:rPr>
                    <a:latin typeface="宋体"/>
                    <a:ea typeface="宋体"/>
                    <a:cs typeface="宋体"/>
                    <a:sym typeface="宋体"/>
                  </a:rPr>
                  <a:t>光电流</a:t>
                </a:r>
                <a:r>
                  <a:t>/mA</a:t>
                </a:r>
              </a:p>
            </p:txBody>
          </p:sp>
          <p:grpSp>
            <p:nvGrpSpPr>
              <p:cNvPr id="915" name="成组"/>
              <p:cNvGrpSpPr/>
              <p:nvPr/>
            </p:nvGrpSpPr>
            <p:grpSpPr>
              <a:xfrm>
                <a:off x="0" y="212946"/>
                <a:ext cx="5470596" cy="3334958"/>
                <a:chOff x="0" y="0"/>
                <a:chExt cx="5470595" cy="3334957"/>
              </a:xfrm>
            </p:grpSpPr>
            <p:sp>
              <p:nvSpPr>
                <p:cNvPr id="887" name="线条"/>
                <p:cNvSpPr/>
                <p:nvPr/>
              </p:nvSpPr>
              <p:spPr>
                <a:xfrm flipV="1">
                  <a:off x="675075" y="-1"/>
                  <a:ext cx="1" cy="2569353"/>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8" name="线条"/>
                <p:cNvSpPr/>
                <p:nvPr/>
              </p:nvSpPr>
              <p:spPr>
                <a:xfrm>
                  <a:off x="675075" y="2569350"/>
                  <a:ext cx="4097867" cy="1"/>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89" name="线条"/>
                <p:cNvSpPr/>
                <p:nvPr/>
              </p:nvSpPr>
              <p:spPr>
                <a:xfrm flipV="1">
                  <a:off x="3228622" y="2442915"/>
                  <a:ext cx="1" cy="108374"/>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0" name="线条"/>
                <p:cNvSpPr/>
                <p:nvPr/>
              </p:nvSpPr>
              <p:spPr>
                <a:xfrm flipV="1">
                  <a:off x="1198879" y="2440657"/>
                  <a:ext cx="1" cy="108374"/>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1" name="线条"/>
                <p:cNvSpPr/>
                <p:nvPr/>
              </p:nvSpPr>
              <p:spPr>
                <a:xfrm flipV="1">
                  <a:off x="1718168" y="2436141"/>
                  <a:ext cx="1" cy="108374"/>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2" name="线条"/>
                <p:cNvSpPr/>
                <p:nvPr/>
              </p:nvSpPr>
              <p:spPr>
                <a:xfrm flipV="1">
                  <a:off x="2221653" y="2442915"/>
                  <a:ext cx="1" cy="108374"/>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3" name="线条"/>
                <p:cNvSpPr/>
                <p:nvPr/>
              </p:nvSpPr>
              <p:spPr>
                <a:xfrm flipV="1">
                  <a:off x="2725137" y="2442915"/>
                  <a:ext cx="1" cy="108374"/>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4" name="线条"/>
                <p:cNvSpPr/>
                <p:nvPr/>
              </p:nvSpPr>
              <p:spPr>
                <a:xfrm flipV="1">
                  <a:off x="3732106" y="2442915"/>
                  <a:ext cx="1" cy="108374"/>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5" name="线条"/>
                <p:cNvSpPr/>
                <p:nvPr/>
              </p:nvSpPr>
              <p:spPr>
                <a:xfrm flipV="1">
                  <a:off x="4235591" y="2436141"/>
                  <a:ext cx="1" cy="108374"/>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6" name="线条"/>
                <p:cNvSpPr/>
                <p:nvPr/>
              </p:nvSpPr>
              <p:spPr>
                <a:xfrm>
                  <a:off x="714360" y="2078509"/>
                  <a:ext cx="101601"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7" name="线条"/>
                <p:cNvSpPr/>
                <p:nvPr/>
              </p:nvSpPr>
              <p:spPr>
                <a:xfrm>
                  <a:off x="714360" y="1606634"/>
                  <a:ext cx="101601"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8" name="线条"/>
                <p:cNvSpPr/>
                <p:nvPr/>
              </p:nvSpPr>
              <p:spPr>
                <a:xfrm>
                  <a:off x="714360" y="1132501"/>
                  <a:ext cx="101601"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899" name="线条"/>
                <p:cNvSpPr/>
                <p:nvPr/>
              </p:nvSpPr>
              <p:spPr>
                <a:xfrm>
                  <a:off x="714360" y="660625"/>
                  <a:ext cx="101601"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00" name="100"/>
                <p:cNvSpPr txBox="1"/>
                <p:nvPr/>
              </p:nvSpPr>
              <p:spPr>
                <a:xfrm>
                  <a:off x="10477" y="1876399"/>
                  <a:ext cx="936979" cy="4199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100</a:t>
                  </a:r>
                </a:p>
              </p:txBody>
            </p:sp>
            <p:sp>
              <p:nvSpPr>
                <p:cNvPr id="901" name="0"/>
                <p:cNvSpPr txBox="1"/>
                <p:nvPr/>
              </p:nvSpPr>
              <p:spPr>
                <a:xfrm>
                  <a:off x="6773" y="2544514"/>
                  <a:ext cx="936979" cy="750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200">
                      <a:latin typeface="Times New Roman"/>
                      <a:ea typeface="Times New Roman"/>
                      <a:cs typeface="Times New Roman"/>
                      <a:sym typeface="Times New Roman"/>
                    </a:defRPr>
                  </a:pPr>
                  <a:r>
                    <a:t>  0</a:t>
                  </a:r>
                </a:p>
              </p:txBody>
            </p:sp>
            <p:sp>
              <p:nvSpPr>
                <p:cNvPr id="902" name="200"/>
                <p:cNvSpPr txBox="1"/>
                <p:nvPr/>
              </p:nvSpPr>
              <p:spPr>
                <a:xfrm>
                  <a:off x="10477" y="1362572"/>
                  <a:ext cx="936979" cy="4199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200</a:t>
                  </a:r>
                </a:p>
              </p:txBody>
            </p:sp>
            <p:sp>
              <p:nvSpPr>
                <p:cNvPr id="903" name="300"/>
                <p:cNvSpPr txBox="1"/>
                <p:nvPr/>
              </p:nvSpPr>
              <p:spPr>
                <a:xfrm>
                  <a:off x="0" y="916429"/>
                  <a:ext cx="936978" cy="4199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300</a:t>
                  </a:r>
                </a:p>
              </p:txBody>
            </p:sp>
            <p:sp>
              <p:nvSpPr>
                <p:cNvPr id="904" name="400"/>
                <p:cNvSpPr txBox="1"/>
                <p:nvPr/>
              </p:nvSpPr>
              <p:spPr>
                <a:xfrm>
                  <a:off x="0" y="415198"/>
                  <a:ext cx="936978" cy="4199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400</a:t>
                  </a:r>
                </a:p>
              </p:txBody>
            </p:sp>
            <p:sp>
              <p:nvSpPr>
                <p:cNvPr id="905" name="10"/>
                <p:cNvSpPr txBox="1"/>
                <p:nvPr/>
              </p:nvSpPr>
              <p:spPr>
                <a:xfrm>
                  <a:off x="860212" y="2544514"/>
                  <a:ext cx="677335" cy="750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10</a:t>
                  </a:r>
                </a:p>
              </p:txBody>
            </p:sp>
            <p:sp>
              <p:nvSpPr>
                <p:cNvPr id="906" name="20"/>
                <p:cNvSpPr txBox="1"/>
                <p:nvPr/>
              </p:nvSpPr>
              <p:spPr>
                <a:xfrm>
                  <a:off x="1411164" y="2544514"/>
                  <a:ext cx="677334" cy="750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20</a:t>
                  </a:r>
                </a:p>
              </p:txBody>
            </p:sp>
            <p:sp>
              <p:nvSpPr>
                <p:cNvPr id="907" name="30"/>
                <p:cNvSpPr txBox="1"/>
                <p:nvPr/>
              </p:nvSpPr>
              <p:spPr>
                <a:xfrm>
                  <a:off x="1922829" y="2544514"/>
                  <a:ext cx="677335" cy="750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30</a:t>
                  </a:r>
                </a:p>
              </p:txBody>
            </p:sp>
            <p:sp>
              <p:nvSpPr>
                <p:cNvPr id="908" name="40"/>
                <p:cNvSpPr txBox="1"/>
                <p:nvPr/>
              </p:nvSpPr>
              <p:spPr>
                <a:xfrm>
                  <a:off x="2386470" y="2544514"/>
                  <a:ext cx="675077" cy="750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40</a:t>
                  </a:r>
                </a:p>
              </p:txBody>
            </p:sp>
            <p:sp>
              <p:nvSpPr>
                <p:cNvPr id="909" name="50"/>
                <p:cNvSpPr txBox="1"/>
                <p:nvPr/>
              </p:nvSpPr>
              <p:spPr>
                <a:xfrm>
                  <a:off x="2895931" y="2544514"/>
                  <a:ext cx="677335" cy="750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50</a:t>
                  </a:r>
                </a:p>
              </p:txBody>
            </p:sp>
            <p:sp>
              <p:nvSpPr>
                <p:cNvPr id="910" name="60"/>
                <p:cNvSpPr txBox="1"/>
                <p:nvPr/>
              </p:nvSpPr>
              <p:spPr>
                <a:xfrm>
                  <a:off x="3495947" y="2544514"/>
                  <a:ext cx="675076" cy="750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60</a:t>
                  </a:r>
                </a:p>
              </p:txBody>
            </p:sp>
            <p:sp>
              <p:nvSpPr>
                <p:cNvPr id="911" name="70"/>
                <p:cNvSpPr txBox="1"/>
                <p:nvPr/>
              </p:nvSpPr>
              <p:spPr>
                <a:xfrm>
                  <a:off x="3990157" y="2582569"/>
                  <a:ext cx="675076" cy="750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70</a:t>
                  </a:r>
                </a:p>
              </p:txBody>
            </p:sp>
            <p:sp>
              <p:nvSpPr>
                <p:cNvPr id="912" name="80"/>
                <p:cNvSpPr txBox="1"/>
                <p:nvPr/>
              </p:nvSpPr>
              <p:spPr>
                <a:xfrm>
                  <a:off x="4484610" y="2584826"/>
                  <a:ext cx="677335" cy="750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200">
                      <a:latin typeface="Times New Roman"/>
                      <a:ea typeface="Times New Roman"/>
                      <a:cs typeface="Times New Roman"/>
                      <a:sym typeface="Times New Roman"/>
                    </a:defRPr>
                  </a:lvl1pPr>
                </a:lstStyle>
                <a:p>
                  <a:r>
                    <a:t>80</a:t>
                  </a:r>
                </a:p>
              </p:txBody>
            </p:sp>
            <p:sp>
              <p:nvSpPr>
                <p:cNvPr id="913" name="T/ºC"/>
                <p:cNvSpPr txBox="1"/>
                <p:nvPr/>
              </p:nvSpPr>
              <p:spPr>
                <a:xfrm>
                  <a:off x="4235591" y="2047455"/>
                  <a:ext cx="1235005" cy="8992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800" i="1">
                      <a:latin typeface="Times New Roman"/>
                      <a:ea typeface="Times New Roman"/>
                      <a:cs typeface="Times New Roman"/>
                      <a:sym typeface="Times New Roman"/>
                    </a:defRPr>
                  </a:pPr>
                  <a:r>
                    <a:t>T</a:t>
                  </a:r>
                  <a:r>
                    <a:rPr i="0"/>
                    <a:t>/ºC</a:t>
                  </a:r>
                </a:p>
              </p:txBody>
            </p:sp>
            <p:sp>
              <p:nvSpPr>
                <p:cNvPr id="914" name="线条"/>
                <p:cNvSpPr/>
                <p:nvPr/>
              </p:nvSpPr>
              <p:spPr>
                <a:xfrm flipV="1">
                  <a:off x="672817" y="438008"/>
                  <a:ext cx="3666633" cy="991166"/>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917" name="光敏晶体管的温度特性"/>
            <p:cNvSpPr txBox="1"/>
            <p:nvPr/>
          </p:nvSpPr>
          <p:spPr>
            <a:xfrm>
              <a:off x="608733" y="3327755"/>
              <a:ext cx="6827522"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光敏晶体管的温度特性</a:t>
              </a:r>
            </a:p>
          </p:txBody>
        </p:sp>
        <p:grpSp>
          <p:nvGrpSpPr>
            <p:cNvPr id="943" name="成组"/>
            <p:cNvGrpSpPr/>
            <p:nvPr/>
          </p:nvGrpSpPr>
          <p:grpSpPr>
            <a:xfrm>
              <a:off x="0" y="45685"/>
              <a:ext cx="4080932" cy="3435803"/>
              <a:chOff x="0" y="0"/>
              <a:chExt cx="4080931" cy="3435802"/>
            </a:xfrm>
          </p:grpSpPr>
          <p:sp>
            <p:nvSpPr>
              <p:cNvPr id="918" name="暗电流/mA"/>
              <p:cNvSpPr txBox="1"/>
              <p:nvPr/>
            </p:nvSpPr>
            <p:spPr>
              <a:xfrm>
                <a:off x="422294" y="-1"/>
                <a:ext cx="2492588"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a:latin typeface="Times New Roman"/>
                    <a:ea typeface="Times New Roman"/>
                    <a:cs typeface="Times New Roman"/>
                    <a:sym typeface="Times New Roman"/>
                  </a:defRPr>
                </a:pPr>
                <a:r>
                  <a:rPr>
                    <a:latin typeface="宋体"/>
                    <a:ea typeface="宋体"/>
                    <a:cs typeface="宋体"/>
                    <a:sym typeface="宋体"/>
                  </a:rPr>
                  <a:t>暗电流</a:t>
                </a:r>
                <a:r>
                  <a:t>/mA</a:t>
                </a:r>
              </a:p>
            </p:txBody>
          </p:sp>
          <p:grpSp>
            <p:nvGrpSpPr>
              <p:cNvPr id="942" name="成组"/>
              <p:cNvGrpSpPr/>
              <p:nvPr/>
            </p:nvGrpSpPr>
            <p:grpSpPr>
              <a:xfrm>
                <a:off x="0" y="165834"/>
                <a:ext cx="4080932" cy="3269968"/>
                <a:chOff x="0" y="0"/>
                <a:chExt cx="4080931" cy="3269967"/>
              </a:xfrm>
            </p:grpSpPr>
            <p:sp>
              <p:nvSpPr>
                <p:cNvPr id="919" name="线条"/>
                <p:cNvSpPr/>
                <p:nvPr/>
              </p:nvSpPr>
              <p:spPr>
                <a:xfrm flipV="1">
                  <a:off x="561047" y="0"/>
                  <a:ext cx="1" cy="2541020"/>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0" name="线条"/>
                <p:cNvSpPr/>
                <p:nvPr/>
              </p:nvSpPr>
              <p:spPr>
                <a:xfrm>
                  <a:off x="556965" y="2541019"/>
                  <a:ext cx="2947014" cy="1"/>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1" name="线条"/>
                <p:cNvSpPr/>
                <p:nvPr/>
              </p:nvSpPr>
              <p:spPr>
                <a:xfrm>
                  <a:off x="561047" y="1541460"/>
                  <a:ext cx="91840"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2" name="线条"/>
                <p:cNvSpPr/>
                <p:nvPr/>
              </p:nvSpPr>
              <p:spPr>
                <a:xfrm>
                  <a:off x="561047" y="541901"/>
                  <a:ext cx="91840"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3" name="线条"/>
                <p:cNvSpPr/>
                <p:nvPr/>
              </p:nvSpPr>
              <p:spPr>
                <a:xfrm>
                  <a:off x="1341475" y="2432638"/>
                  <a:ext cx="1" cy="109292"/>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4" name="线条"/>
                <p:cNvSpPr/>
                <p:nvPr/>
              </p:nvSpPr>
              <p:spPr>
                <a:xfrm>
                  <a:off x="1733321" y="2432638"/>
                  <a:ext cx="1" cy="109292"/>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5" name="线条"/>
                <p:cNvSpPr/>
                <p:nvPr/>
              </p:nvSpPr>
              <p:spPr>
                <a:xfrm>
                  <a:off x="951669" y="2432638"/>
                  <a:ext cx="1" cy="109292"/>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6" name="线条"/>
                <p:cNvSpPr/>
                <p:nvPr/>
              </p:nvSpPr>
              <p:spPr>
                <a:xfrm>
                  <a:off x="2123127" y="2432638"/>
                  <a:ext cx="1" cy="109292"/>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7" name="线条"/>
                <p:cNvSpPr/>
                <p:nvPr/>
              </p:nvSpPr>
              <p:spPr>
                <a:xfrm>
                  <a:off x="2512933" y="2432638"/>
                  <a:ext cx="1" cy="109292"/>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8" name="线条"/>
                <p:cNvSpPr/>
                <p:nvPr/>
              </p:nvSpPr>
              <p:spPr>
                <a:xfrm>
                  <a:off x="2902738" y="2432638"/>
                  <a:ext cx="1" cy="109292"/>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29" name="10"/>
                <p:cNvSpPr txBox="1"/>
                <p:nvPr/>
              </p:nvSpPr>
              <p:spPr>
                <a:xfrm>
                  <a:off x="515100" y="2513483"/>
                  <a:ext cx="648997"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a:latin typeface="Times New Roman"/>
                      <a:ea typeface="Times New Roman"/>
                      <a:cs typeface="Times New Roman"/>
                      <a:sym typeface="Times New Roman"/>
                    </a:defRPr>
                  </a:lvl1pPr>
                </a:lstStyle>
                <a:p>
                  <a:r>
                    <a:t>10 </a:t>
                  </a:r>
                </a:p>
              </p:txBody>
            </p:sp>
            <p:sp>
              <p:nvSpPr>
                <p:cNvPr id="930" name="20"/>
                <p:cNvSpPr txBox="1"/>
                <p:nvPr/>
              </p:nvSpPr>
              <p:spPr>
                <a:xfrm>
                  <a:off x="956308" y="2513483"/>
                  <a:ext cx="583689"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a:latin typeface="Times New Roman"/>
                      <a:ea typeface="Times New Roman"/>
                      <a:cs typeface="Times New Roman"/>
                      <a:sym typeface="Times New Roman"/>
                    </a:defRPr>
                  </a:lvl1pPr>
                </a:lstStyle>
                <a:p>
                  <a:r>
                    <a:t>20</a:t>
                  </a:r>
                </a:p>
              </p:txBody>
            </p:sp>
            <p:sp>
              <p:nvSpPr>
                <p:cNvPr id="931" name="30"/>
                <p:cNvSpPr txBox="1"/>
                <p:nvPr/>
              </p:nvSpPr>
              <p:spPr>
                <a:xfrm>
                  <a:off x="1364863" y="2513483"/>
                  <a:ext cx="583689"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a:latin typeface="Times New Roman"/>
                      <a:ea typeface="Times New Roman"/>
                      <a:cs typeface="Times New Roman"/>
                      <a:sym typeface="Times New Roman"/>
                    </a:defRPr>
                  </a:lvl1pPr>
                </a:lstStyle>
                <a:p>
                  <a:r>
                    <a:t>30</a:t>
                  </a:r>
                </a:p>
              </p:txBody>
            </p:sp>
            <p:sp>
              <p:nvSpPr>
                <p:cNvPr id="932" name="40"/>
                <p:cNvSpPr txBox="1"/>
                <p:nvPr/>
              </p:nvSpPr>
              <p:spPr>
                <a:xfrm>
                  <a:off x="1773417" y="2513483"/>
                  <a:ext cx="583689"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a:latin typeface="Times New Roman"/>
                      <a:ea typeface="Times New Roman"/>
                      <a:cs typeface="Times New Roman"/>
                      <a:sym typeface="Times New Roman"/>
                    </a:defRPr>
                  </a:lvl1pPr>
                </a:lstStyle>
                <a:p>
                  <a:r>
                    <a:t>40</a:t>
                  </a:r>
                </a:p>
              </p:txBody>
            </p:sp>
            <p:sp>
              <p:nvSpPr>
                <p:cNvPr id="933" name="50"/>
                <p:cNvSpPr txBox="1"/>
                <p:nvPr/>
              </p:nvSpPr>
              <p:spPr>
                <a:xfrm>
                  <a:off x="2181971" y="2513483"/>
                  <a:ext cx="583689"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a:latin typeface="Times New Roman"/>
                      <a:ea typeface="Times New Roman"/>
                      <a:cs typeface="Times New Roman"/>
                      <a:sym typeface="Times New Roman"/>
                    </a:defRPr>
                  </a:lvl1pPr>
                </a:lstStyle>
                <a:p>
                  <a:r>
                    <a:t>50</a:t>
                  </a:r>
                </a:p>
              </p:txBody>
            </p:sp>
            <p:sp>
              <p:nvSpPr>
                <p:cNvPr id="934" name="60"/>
                <p:cNvSpPr txBox="1"/>
                <p:nvPr/>
              </p:nvSpPr>
              <p:spPr>
                <a:xfrm>
                  <a:off x="2590526" y="2513483"/>
                  <a:ext cx="583689"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a:latin typeface="Times New Roman"/>
                      <a:ea typeface="Times New Roman"/>
                      <a:cs typeface="Times New Roman"/>
                      <a:sym typeface="Times New Roman"/>
                    </a:defRPr>
                  </a:lvl1pPr>
                </a:lstStyle>
                <a:p>
                  <a:r>
                    <a:t>60</a:t>
                  </a:r>
                </a:p>
              </p:txBody>
            </p:sp>
            <p:sp>
              <p:nvSpPr>
                <p:cNvPr id="935" name="70"/>
                <p:cNvSpPr txBox="1"/>
                <p:nvPr/>
              </p:nvSpPr>
              <p:spPr>
                <a:xfrm>
                  <a:off x="2999080" y="2513483"/>
                  <a:ext cx="583689"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a:latin typeface="Times New Roman"/>
                      <a:ea typeface="Times New Roman"/>
                      <a:cs typeface="Times New Roman"/>
                      <a:sym typeface="Times New Roman"/>
                    </a:defRPr>
                  </a:lvl1pPr>
                </a:lstStyle>
                <a:p>
                  <a:r>
                    <a:t>70</a:t>
                  </a:r>
                </a:p>
              </p:txBody>
            </p:sp>
            <p:sp>
              <p:nvSpPr>
                <p:cNvPr id="936" name="线条"/>
                <p:cNvSpPr/>
                <p:nvPr/>
              </p:nvSpPr>
              <p:spPr>
                <a:xfrm flipV="1">
                  <a:off x="1036569" y="539624"/>
                  <a:ext cx="1865354" cy="1996842"/>
                </a:xfrm>
                <a:prstGeom prst="line">
                  <a:avLst/>
                </a:pr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37" name="T /ºC"/>
                <p:cNvSpPr txBox="1"/>
                <p:nvPr/>
              </p:nvSpPr>
              <p:spPr>
                <a:xfrm>
                  <a:off x="3093151" y="2043357"/>
                  <a:ext cx="987781" cy="4352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i="1">
                      <a:latin typeface="Times New Roman"/>
                      <a:ea typeface="Times New Roman"/>
                      <a:cs typeface="Times New Roman"/>
                      <a:sym typeface="Times New Roman"/>
                    </a:defRPr>
                  </a:pPr>
                  <a:r>
                    <a:t>T </a:t>
                  </a:r>
                  <a:r>
                    <a:rPr i="0"/>
                    <a:t>/ºC</a:t>
                  </a:r>
                </a:p>
              </p:txBody>
            </p:sp>
            <p:sp>
              <p:nvSpPr>
                <p:cNvPr id="938" name="25"/>
                <p:cNvSpPr txBox="1"/>
                <p:nvPr/>
              </p:nvSpPr>
              <p:spPr>
                <a:xfrm>
                  <a:off x="0" y="1270588"/>
                  <a:ext cx="585730"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a:latin typeface="Times New Roman"/>
                      <a:ea typeface="Times New Roman"/>
                      <a:cs typeface="Times New Roman"/>
                      <a:sym typeface="Times New Roman"/>
                    </a:defRPr>
                  </a:lvl1pPr>
                </a:lstStyle>
                <a:p>
                  <a:r>
                    <a:t>25</a:t>
                  </a:r>
                </a:p>
              </p:txBody>
            </p:sp>
            <p:sp>
              <p:nvSpPr>
                <p:cNvPr id="939" name="0"/>
                <p:cNvSpPr txBox="1"/>
                <p:nvPr/>
              </p:nvSpPr>
              <p:spPr>
                <a:xfrm>
                  <a:off x="138179" y="2513483"/>
                  <a:ext cx="585730"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defRPr sz="2200">
                      <a:latin typeface="Times New Roman"/>
                      <a:ea typeface="Times New Roman"/>
                      <a:cs typeface="Times New Roman"/>
                      <a:sym typeface="Times New Roman"/>
                    </a:defRPr>
                  </a:pPr>
                  <a:r>
                    <a:t> 0</a:t>
                  </a:r>
                </a:p>
              </p:txBody>
            </p:sp>
            <p:sp>
              <p:nvSpPr>
                <p:cNvPr id="940" name="50"/>
                <p:cNvSpPr txBox="1"/>
                <p:nvPr/>
              </p:nvSpPr>
              <p:spPr>
                <a:xfrm>
                  <a:off x="2040" y="337793"/>
                  <a:ext cx="583690" cy="7564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sz="2200">
                      <a:latin typeface="Times New Roman"/>
                      <a:ea typeface="Times New Roman"/>
                      <a:cs typeface="Times New Roman"/>
                      <a:sym typeface="Times New Roman"/>
                    </a:defRPr>
                  </a:lvl1pPr>
                </a:lstStyle>
                <a:p>
                  <a:r>
                    <a:t>50</a:t>
                  </a:r>
                </a:p>
              </p:txBody>
            </p:sp>
            <p:sp>
              <p:nvSpPr>
                <p:cNvPr id="941" name="线条"/>
                <p:cNvSpPr/>
                <p:nvPr/>
              </p:nvSpPr>
              <p:spPr>
                <a:xfrm>
                  <a:off x="3258615" y="2419830"/>
                  <a:ext cx="1" cy="109293"/>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gr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标题"/>
          <p:cNvSpPr txBox="1">
            <a:spLocks noGrp="1"/>
          </p:cNvSpPr>
          <p:nvPr>
            <p:ph type="title"/>
          </p:nvPr>
        </p:nvSpPr>
        <p:spPr>
          <a:prstGeom prst="rect">
            <a:avLst/>
          </a:prstGeom>
        </p:spPr>
        <p:txBody>
          <a:bodyPr/>
          <a:lstStyle/>
          <a:p>
            <a:endParaRPr/>
          </a:p>
        </p:txBody>
      </p:sp>
      <p:sp>
        <p:nvSpPr>
          <p:cNvPr id="947" name="光敏三极管的频率特性曲线如图所示。光敏三极管的频率特性受负载电阻的影响，减小负载电阻可以提高频率响应。一般来说，光敏三极管的频率响应比光敏二极管差。对于锗管，入射光的调制频率要求在5kHz以下。硅管的频率响应要比锗管好。"/>
          <p:cNvSpPr txBox="1"/>
          <p:nvPr/>
        </p:nvSpPr>
        <p:spPr>
          <a:xfrm>
            <a:off x="612322" y="2135731"/>
            <a:ext cx="12322953" cy="2140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169" tIns="54169" rIns="54169" bIns="54169" anchor="ctr">
            <a:spAutoFit/>
          </a:bodyPr>
          <a:lstStyle/>
          <a:p>
            <a:pPr algn="l">
              <a:spcBef>
                <a:spcPts val="2000"/>
              </a:spcBef>
              <a:defRPr sz="2800" b="0">
                <a:latin typeface="Songti SC Bold"/>
                <a:ea typeface="Songti SC Bold"/>
                <a:cs typeface="Songti SC Bold"/>
                <a:sym typeface="Songti SC Bold"/>
              </a:defRPr>
            </a:pPr>
            <a:r>
              <a:t>光敏三极管的频率特性曲线如图所示。光敏三极管的频率特性受负载电阻的影响，减小负载电阻可以提高频率响应。一般来说，光敏三极管的频率响应比光敏二极管差。对于锗管，入射光的调制频率要求在5kHz以下。硅管的频率响应要比锗管好。</a:t>
            </a:r>
          </a:p>
        </p:txBody>
      </p:sp>
      <p:grpSp>
        <p:nvGrpSpPr>
          <p:cNvPr id="981" name="成组"/>
          <p:cNvGrpSpPr/>
          <p:nvPr/>
        </p:nvGrpSpPr>
        <p:grpSpPr>
          <a:xfrm>
            <a:off x="2446899" y="4593515"/>
            <a:ext cx="8334980" cy="3685127"/>
            <a:chOff x="0" y="0"/>
            <a:chExt cx="8334978" cy="3685126"/>
          </a:xfrm>
        </p:grpSpPr>
        <p:sp>
          <p:nvSpPr>
            <p:cNvPr id="948" name="线条"/>
            <p:cNvSpPr/>
            <p:nvPr/>
          </p:nvSpPr>
          <p:spPr>
            <a:xfrm>
              <a:off x="2110623" y="240784"/>
              <a:ext cx="153530"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49" name="100"/>
            <p:cNvSpPr txBox="1"/>
            <p:nvPr/>
          </p:nvSpPr>
          <p:spPr>
            <a:xfrm>
              <a:off x="1308982" y="116192"/>
              <a:ext cx="1022774" cy="4315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100</a:t>
              </a:r>
            </a:p>
          </p:txBody>
        </p:sp>
        <p:grpSp>
          <p:nvGrpSpPr>
            <p:cNvPr id="980" name="成组"/>
            <p:cNvGrpSpPr/>
            <p:nvPr/>
          </p:nvGrpSpPr>
          <p:grpSpPr>
            <a:xfrm>
              <a:off x="0" y="-1"/>
              <a:ext cx="8334979" cy="3685128"/>
              <a:chOff x="0" y="0"/>
              <a:chExt cx="8334978" cy="3685126"/>
            </a:xfrm>
          </p:grpSpPr>
          <p:sp>
            <p:nvSpPr>
              <p:cNvPr id="950" name="线条"/>
              <p:cNvSpPr/>
              <p:nvPr/>
            </p:nvSpPr>
            <p:spPr>
              <a:xfrm flipV="1">
                <a:off x="2115139" y="-1"/>
                <a:ext cx="1" cy="2700304"/>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1" name="线条"/>
              <p:cNvSpPr/>
              <p:nvPr/>
            </p:nvSpPr>
            <p:spPr>
              <a:xfrm>
                <a:off x="2115139" y="2700302"/>
                <a:ext cx="6165992" cy="1"/>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2" name="线条"/>
              <p:cNvSpPr/>
              <p:nvPr/>
            </p:nvSpPr>
            <p:spPr>
              <a:xfrm>
                <a:off x="2110623" y="2210364"/>
                <a:ext cx="153530"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3" name="线条"/>
              <p:cNvSpPr/>
              <p:nvPr/>
            </p:nvSpPr>
            <p:spPr>
              <a:xfrm>
                <a:off x="2110623" y="1720426"/>
                <a:ext cx="153530"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4" name="线条"/>
              <p:cNvSpPr/>
              <p:nvPr/>
            </p:nvSpPr>
            <p:spPr>
              <a:xfrm>
                <a:off x="2110623" y="1228230"/>
                <a:ext cx="153530"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5" name="线条"/>
              <p:cNvSpPr/>
              <p:nvPr/>
            </p:nvSpPr>
            <p:spPr>
              <a:xfrm>
                <a:off x="2110623" y="736035"/>
                <a:ext cx="153530"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6" name="线条"/>
              <p:cNvSpPr/>
              <p:nvPr/>
            </p:nvSpPr>
            <p:spPr>
              <a:xfrm>
                <a:off x="3174939" y="2617667"/>
                <a:ext cx="1" cy="83539"/>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7" name="线条"/>
              <p:cNvSpPr/>
              <p:nvPr/>
            </p:nvSpPr>
            <p:spPr>
              <a:xfrm>
                <a:off x="4240611" y="2617667"/>
                <a:ext cx="1" cy="83539"/>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8" name="线条"/>
              <p:cNvSpPr/>
              <p:nvPr/>
            </p:nvSpPr>
            <p:spPr>
              <a:xfrm>
                <a:off x="5306282" y="2617667"/>
                <a:ext cx="1" cy="83539"/>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59" name="线条"/>
              <p:cNvSpPr/>
              <p:nvPr/>
            </p:nvSpPr>
            <p:spPr>
              <a:xfrm>
                <a:off x="6374211" y="2617667"/>
                <a:ext cx="1" cy="83539"/>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0" name="线条"/>
              <p:cNvSpPr/>
              <p:nvPr/>
            </p:nvSpPr>
            <p:spPr>
              <a:xfrm>
                <a:off x="7439882" y="2617667"/>
                <a:ext cx="1" cy="83539"/>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61" name="线条"/>
              <p:cNvSpPr/>
              <p:nvPr/>
            </p:nvSpPr>
            <p:spPr>
              <a:xfrm>
                <a:off x="2115139" y="243839"/>
                <a:ext cx="5328357" cy="2456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531" y="87"/>
                      <a:pt x="13063" y="183"/>
                      <a:pt x="16663" y="3780"/>
                    </a:cubicBezTo>
                    <a:cubicBezTo>
                      <a:pt x="20263" y="7377"/>
                      <a:pt x="20777" y="18630"/>
                      <a:pt x="21600" y="21600"/>
                    </a:cubicBez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962" name="线条"/>
              <p:cNvSpPr/>
              <p:nvPr/>
            </p:nvSpPr>
            <p:spPr>
              <a:xfrm>
                <a:off x="5835957" y="550897"/>
                <a:ext cx="483165" cy="1871699"/>
              </a:xfrm>
              <a:custGeom>
                <a:avLst/>
                <a:gdLst/>
                <a:ahLst/>
                <a:cxnLst>
                  <a:cxn ang="0">
                    <a:pos x="wd2" y="hd2"/>
                  </a:cxn>
                  <a:cxn ang="5400000">
                    <a:pos x="wd2" y="hd2"/>
                  </a:cxn>
                  <a:cxn ang="10800000">
                    <a:pos x="wd2" y="hd2"/>
                  </a:cxn>
                  <a:cxn ang="16200000">
                    <a:pos x="wd2" y="hd2"/>
                  </a:cxn>
                </a:cxnLst>
                <a:rect l="0" t="0" r="r" b="b"/>
                <a:pathLst>
                  <a:path w="21011" h="21600" extrusionOk="0">
                    <a:moveTo>
                      <a:pt x="0" y="0"/>
                    </a:moveTo>
                    <a:cubicBezTo>
                      <a:pt x="3240" y="417"/>
                      <a:pt x="6578" y="834"/>
                      <a:pt x="9818" y="2137"/>
                    </a:cubicBezTo>
                    <a:cubicBezTo>
                      <a:pt x="13156" y="3439"/>
                      <a:pt x="17869" y="4586"/>
                      <a:pt x="19735" y="7817"/>
                    </a:cubicBezTo>
                    <a:cubicBezTo>
                      <a:pt x="21600" y="11048"/>
                      <a:pt x="20716" y="18734"/>
                      <a:pt x="21011" y="21600"/>
                    </a:cubicBez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963" name="线条"/>
              <p:cNvSpPr/>
              <p:nvPr/>
            </p:nvSpPr>
            <p:spPr>
              <a:xfrm>
                <a:off x="4171975" y="307057"/>
                <a:ext cx="494454" cy="1980072"/>
              </a:xfrm>
              <a:custGeom>
                <a:avLst/>
                <a:gdLst/>
                <a:ahLst/>
                <a:cxnLst>
                  <a:cxn ang="0">
                    <a:pos x="wd2" y="hd2"/>
                  </a:cxn>
                  <a:cxn ang="5400000">
                    <a:pos x="wd2" y="hd2"/>
                  </a:cxn>
                  <a:cxn ang="10800000">
                    <a:pos x="wd2" y="hd2"/>
                  </a:cxn>
                  <a:cxn ang="16200000">
                    <a:pos x="wd2" y="hd2"/>
                  </a:cxn>
                </a:cxnLst>
                <a:rect l="0" t="0" r="r" b="b"/>
                <a:pathLst>
                  <a:path w="21405" h="21600" extrusionOk="0">
                    <a:moveTo>
                      <a:pt x="0" y="0"/>
                    </a:moveTo>
                    <a:cubicBezTo>
                      <a:pt x="3323" y="419"/>
                      <a:pt x="6548" y="862"/>
                      <a:pt x="9871" y="2217"/>
                    </a:cubicBezTo>
                    <a:cubicBezTo>
                      <a:pt x="13097" y="3571"/>
                      <a:pt x="17690" y="4901"/>
                      <a:pt x="19645" y="8128"/>
                    </a:cubicBezTo>
                    <a:cubicBezTo>
                      <a:pt x="21600" y="11354"/>
                      <a:pt x="21014" y="18792"/>
                      <a:pt x="21405" y="21600"/>
                    </a:cubicBez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964" name="0"/>
              <p:cNvSpPr/>
              <p:nvPr/>
            </p:nvSpPr>
            <p:spPr>
              <a:xfrm>
                <a:off x="1602172" y="2891666"/>
                <a:ext cx="96633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0</a:t>
                </a:r>
              </a:p>
            </p:txBody>
          </p:sp>
          <p:sp>
            <p:nvSpPr>
              <p:cNvPr id="965" name="100"/>
              <p:cNvSpPr/>
              <p:nvPr/>
            </p:nvSpPr>
            <p:spPr>
              <a:xfrm>
                <a:off x="2663553" y="2891666"/>
                <a:ext cx="102277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100</a:t>
                </a:r>
              </a:p>
            </p:txBody>
          </p:sp>
          <p:sp>
            <p:nvSpPr>
              <p:cNvPr id="966" name="1000"/>
              <p:cNvSpPr/>
              <p:nvPr/>
            </p:nvSpPr>
            <p:spPr>
              <a:xfrm>
                <a:off x="4836834" y="2888772"/>
                <a:ext cx="102503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1000</a:t>
                </a:r>
              </a:p>
            </p:txBody>
          </p:sp>
          <p:sp>
            <p:nvSpPr>
              <p:cNvPr id="967" name="500"/>
              <p:cNvSpPr/>
              <p:nvPr/>
            </p:nvSpPr>
            <p:spPr>
              <a:xfrm>
                <a:off x="3760946" y="2891666"/>
                <a:ext cx="102503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500</a:t>
                </a:r>
              </a:p>
            </p:txBody>
          </p:sp>
          <p:sp>
            <p:nvSpPr>
              <p:cNvPr id="968" name="5000"/>
              <p:cNvSpPr/>
              <p:nvPr/>
            </p:nvSpPr>
            <p:spPr>
              <a:xfrm>
                <a:off x="5818628" y="2891666"/>
                <a:ext cx="121920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5000</a:t>
                </a:r>
              </a:p>
            </p:txBody>
          </p:sp>
          <p:sp>
            <p:nvSpPr>
              <p:cNvPr id="969" name="10000"/>
              <p:cNvSpPr/>
              <p:nvPr/>
            </p:nvSpPr>
            <p:spPr>
              <a:xfrm>
                <a:off x="6894516" y="2831763"/>
                <a:ext cx="144046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10000</a:t>
                </a:r>
              </a:p>
            </p:txBody>
          </p:sp>
          <p:sp>
            <p:nvSpPr>
              <p:cNvPr id="970" name="20"/>
              <p:cNvSpPr/>
              <p:nvPr/>
            </p:nvSpPr>
            <p:spPr>
              <a:xfrm>
                <a:off x="1391324" y="2270309"/>
                <a:ext cx="102277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20</a:t>
                </a:r>
              </a:p>
            </p:txBody>
          </p:sp>
          <p:sp>
            <p:nvSpPr>
              <p:cNvPr id="971" name="40"/>
              <p:cNvSpPr/>
              <p:nvPr/>
            </p:nvSpPr>
            <p:spPr>
              <a:xfrm>
                <a:off x="1391324" y="1760051"/>
                <a:ext cx="102277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40</a:t>
                </a:r>
              </a:p>
            </p:txBody>
          </p:sp>
          <p:sp>
            <p:nvSpPr>
              <p:cNvPr id="972" name="60"/>
              <p:cNvSpPr/>
              <p:nvPr/>
            </p:nvSpPr>
            <p:spPr>
              <a:xfrm>
                <a:off x="1391324" y="1228230"/>
                <a:ext cx="102277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60</a:t>
                </a:r>
              </a:p>
            </p:txBody>
          </p:sp>
          <p:sp>
            <p:nvSpPr>
              <p:cNvPr id="973" name="80"/>
              <p:cNvSpPr/>
              <p:nvPr/>
            </p:nvSpPr>
            <p:spPr>
              <a:xfrm>
                <a:off x="1391324" y="798238"/>
                <a:ext cx="102277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Times New Roman"/>
                    <a:ea typeface="Times New Roman"/>
                    <a:cs typeface="Times New Roman"/>
                    <a:sym typeface="Times New Roman"/>
                  </a:defRPr>
                </a:lvl1pPr>
              </a:lstStyle>
              <a:p>
                <a:r>
                  <a:t>80</a:t>
                </a:r>
              </a:p>
            </p:txBody>
          </p:sp>
          <p:sp>
            <p:nvSpPr>
              <p:cNvPr id="974" name="RL=1kΩ"/>
              <p:cNvSpPr/>
              <p:nvPr/>
            </p:nvSpPr>
            <p:spPr>
              <a:xfrm rot="5400000">
                <a:off x="6412394" y="1720426"/>
                <a:ext cx="190330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a:latin typeface="Times New Roman"/>
                    <a:ea typeface="Times New Roman"/>
                    <a:cs typeface="Times New Roman"/>
                    <a:sym typeface="Times New Roman"/>
                  </a:defRPr>
                </a:pPr>
                <a:r>
                  <a:t>R</a:t>
                </a:r>
                <a:r>
                  <a:rPr baseline="-20250"/>
                  <a:t>L</a:t>
                </a:r>
                <a:r>
                  <a:t>=1kΩ</a:t>
                </a:r>
              </a:p>
            </p:txBody>
          </p:sp>
          <p:sp>
            <p:nvSpPr>
              <p:cNvPr id="975" name="RL=10kΩ"/>
              <p:cNvSpPr/>
              <p:nvPr/>
            </p:nvSpPr>
            <p:spPr>
              <a:xfrm rot="5400000">
                <a:off x="5370011" y="1720426"/>
                <a:ext cx="190330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a:latin typeface="Times New Roman"/>
                    <a:ea typeface="Times New Roman"/>
                    <a:cs typeface="Times New Roman"/>
                    <a:sym typeface="Times New Roman"/>
                  </a:defRPr>
                </a:pPr>
                <a:r>
                  <a:t>R</a:t>
                </a:r>
                <a:r>
                  <a:rPr baseline="-20250"/>
                  <a:t>L</a:t>
                </a:r>
                <a:r>
                  <a:t>=10kΩ</a:t>
                </a:r>
              </a:p>
            </p:txBody>
          </p:sp>
          <p:sp>
            <p:nvSpPr>
              <p:cNvPr id="976" name="RL=100kΩ"/>
              <p:cNvSpPr/>
              <p:nvPr/>
            </p:nvSpPr>
            <p:spPr>
              <a:xfrm rot="5400000">
                <a:off x="3743700" y="1613138"/>
                <a:ext cx="190330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a:latin typeface="Times New Roman"/>
                    <a:ea typeface="Times New Roman"/>
                    <a:cs typeface="Times New Roman"/>
                    <a:sym typeface="Times New Roman"/>
                  </a:defRPr>
                </a:pPr>
                <a:r>
                  <a:t>R</a:t>
                </a:r>
                <a:r>
                  <a:rPr baseline="-20250"/>
                  <a:t>L</a:t>
                </a:r>
                <a:r>
                  <a:t>=100kΩ</a:t>
                </a:r>
              </a:p>
            </p:txBody>
          </p:sp>
          <p:sp>
            <p:nvSpPr>
              <p:cNvPr id="977" name="入射光调制频率 / HZ"/>
              <p:cNvSpPr/>
              <p:nvPr/>
            </p:nvSpPr>
            <p:spPr>
              <a:xfrm>
                <a:off x="3164723" y="3243599"/>
                <a:ext cx="357632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a:latin typeface="Times New Roman"/>
                    <a:ea typeface="Times New Roman"/>
                    <a:cs typeface="Times New Roman"/>
                    <a:sym typeface="Times New Roman"/>
                  </a:defRPr>
                </a:pPr>
                <a:r>
                  <a:rPr>
                    <a:latin typeface="宋体"/>
                    <a:ea typeface="宋体"/>
                    <a:cs typeface="宋体"/>
                    <a:sym typeface="宋体"/>
                  </a:rPr>
                  <a:t>入射光调制频率 </a:t>
                </a:r>
                <a:r>
                  <a:t>/ H</a:t>
                </a:r>
                <a:r>
                  <a:rPr baseline="-20250"/>
                  <a:t>Z</a:t>
                </a:r>
              </a:p>
            </p:txBody>
          </p:sp>
          <p:sp>
            <p:nvSpPr>
              <p:cNvPr id="978" name="相对灵敏度/%"/>
              <p:cNvSpPr/>
              <p:nvPr/>
            </p:nvSpPr>
            <p:spPr>
              <a:xfrm>
                <a:off x="935482" y="1288907"/>
                <a:ext cx="63124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a:latin typeface="Times New Roman"/>
                    <a:ea typeface="Times New Roman"/>
                    <a:cs typeface="Times New Roman"/>
                    <a:sym typeface="Times New Roman"/>
                  </a:defRPr>
                </a:pPr>
                <a:r>
                  <a:rPr>
                    <a:latin typeface="宋体"/>
                    <a:ea typeface="宋体"/>
                    <a:cs typeface="宋体"/>
                    <a:sym typeface="宋体"/>
                  </a:rPr>
                  <a:t>相对灵敏度</a:t>
                </a:r>
                <a:r>
                  <a:t>/%</a:t>
                </a:r>
              </a:p>
            </p:txBody>
          </p:sp>
          <p:sp>
            <p:nvSpPr>
              <p:cNvPr id="979" name="光敏晶体管的频率特性"/>
              <p:cNvSpPr/>
              <p:nvPr/>
            </p:nvSpPr>
            <p:spPr>
              <a:xfrm>
                <a:off x="0" y="3685126"/>
                <a:ext cx="617728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光敏晶体管的频率特性</a:t>
                </a:r>
              </a:p>
            </p:txBody>
          </p:sp>
        </p:grpSp>
      </p:grpSp>
      <p:sp>
        <p:nvSpPr>
          <p:cNvPr id="982" name="（5）光敏三极管的频率特性"/>
          <p:cNvSpPr txBox="1"/>
          <p:nvPr/>
        </p:nvSpPr>
        <p:spPr>
          <a:xfrm>
            <a:off x="2247198" y="1373924"/>
            <a:ext cx="4579215"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120000"/>
              </a:lnSpc>
              <a:spcBef>
                <a:spcPts val="2000"/>
              </a:spcBef>
              <a:defRPr sz="2800">
                <a:solidFill>
                  <a:srgbClr val="FF3300"/>
                </a:solidFill>
              </a:defRPr>
            </a:pPr>
            <a:r>
              <a:rPr>
                <a:latin typeface="黑体"/>
                <a:ea typeface="黑体"/>
                <a:cs typeface="黑体"/>
                <a:sym typeface="黑体"/>
              </a:rPr>
              <a:t>（</a:t>
            </a:r>
            <a:r>
              <a:t>5</a:t>
            </a:r>
            <a:r>
              <a:rPr>
                <a:latin typeface="黑体"/>
                <a:ea typeface="黑体"/>
                <a:cs typeface="黑体"/>
                <a:sym typeface="黑体"/>
              </a:rPr>
              <a:t>）光敏三极管的频率特性</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标题"/>
          <p:cNvSpPr txBox="1">
            <a:spLocks noGrp="1"/>
          </p:cNvSpPr>
          <p:nvPr>
            <p:ph type="title"/>
          </p:nvPr>
        </p:nvSpPr>
        <p:spPr>
          <a:prstGeom prst="rect">
            <a:avLst/>
          </a:prstGeom>
        </p:spPr>
        <p:txBody>
          <a:bodyPr/>
          <a:lstStyle/>
          <a:p>
            <a:endParaRPr/>
          </a:p>
        </p:txBody>
      </p:sp>
      <p:sp>
        <p:nvSpPr>
          <p:cNvPr id="987" name="三、光电池"/>
          <p:cNvSpPr txBox="1"/>
          <p:nvPr/>
        </p:nvSpPr>
        <p:spPr>
          <a:xfrm>
            <a:off x="1232480" y="1609328"/>
            <a:ext cx="6394028"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600"/>
              </a:spcBef>
              <a:defRPr sz="2800">
                <a:solidFill>
                  <a:srgbClr val="FF3300"/>
                </a:solidFill>
                <a:latin typeface="黑体"/>
                <a:ea typeface="黑体"/>
                <a:cs typeface="黑体"/>
                <a:sym typeface="黑体"/>
              </a:defRPr>
            </a:lvl1pPr>
          </a:lstStyle>
          <a:p>
            <a:r>
              <a:t>三、光电池 </a:t>
            </a:r>
          </a:p>
        </p:txBody>
      </p:sp>
      <p:sp>
        <p:nvSpPr>
          <p:cNvPr id="988" name="光电池是利用光生伏特效应把光直接转变成电能的器件。又称为太阳能电池。"/>
          <p:cNvSpPr txBox="1"/>
          <p:nvPr/>
        </p:nvSpPr>
        <p:spPr>
          <a:xfrm>
            <a:off x="637391" y="2113788"/>
            <a:ext cx="1224063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800" b="0">
                <a:latin typeface="Songti SC Regular"/>
                <a:ea typeface="Songti SC Regular"/>
                <a:cs typeface="Songti SC Regular"/>
                <a:sym typeface="Songti SC Regular"/>
              </a:defRPr>
            </a:lvl1pPr>
          </a:lstStyle>
          <a:p>
            <a:r>
              <a:t>光电池是利用光生伏特效应把光直接转变成电能的器件。又称为太阳能电池。</a:t>
            </a:r>
          </a:p>
        </p:txBody>
      </p:sp>
      <p:sp>
        <p:nvSpPr>
          <p:cNvPr id="989" name="它有较大面积的PN结，当光照射在PN结上时，在结的两端出现电动势。…"/>
          <p:cNvSpPr txBox="1"/>
          <p:nvPr/>
        </p:nvSpPr>
        <p:spPr>
          <a:xfrm>
            <a:off x="862562" y="2752368"/>
            <a:ext cx="11464531" cy="54937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latin typeface="Songti SC Regular"/>
                <a:ea typeface="Songti SC Regular"/>
                <a:cs typeface="Songti SC Regular"/>
                <a:sym typeface="Songti SC Regular"/>
              </a:defRPr>
            </a:pPr>
            <a:r>
              <a:t>它有较大面积的PN结，当光照射在PN结上时，在结的两端出现电动势。</a:t>
            </a:r>
          </a:p>
          <a:p>
            <a:pPr algn="l">
              <a:defRPr sz="2800" b="0">
                <a:latin typeface="Songti SC Regular"/>
                <a:ea typeface="Songti SC Regular"/>
                <a:cs typeface="Songti SC Regular"/>
                <a:sym typeface="Songti SC Regular"/>
              </a:defRPr>
            </a:pPr>
            <a:r>
              <a:t>命名方式：把光电池的半导体材料的名称冠于光电池之前。如，硒光电池、砷化镓光电池、硅光电池等。</a:t>
            </a:r>
          </a:p>
          <a:p>
            <a:pPr algn="l">
              <a:defRPr sz="2800" b="0">
                <a:latin typeface="Songti SC Regular"/>
                <a:ea typeface="Songti SC Regular"/>
                <a:cs typeface="Songti SC Regular"/>
                <a:sym typeface="Songti SC Regular"/>
              </a:defRPr>
            </a:pPr>
            <a:r>
              <a:t>目前,应用最广、最有发展前途的是硅光电池。</a:t>
            </a:r>
          </a:p>
          <a:p>
            <a:pPr algn="l">
              <a:spcBef>
                <a:spcPts val="800"/>
              </a:spcBef>
              <a:buClr>
                <a:srgbClr val="FF3300"/>
              </a:buClr>
              <a:buSzPct val="100000"/>
              <a:buChar char="●"/>
              <a:defRPr sz="2800" b="0">
                <a:latin typeface="Songti SC Regular"/>
                <a:ea typeface="Songti SC Regular"/>
                <a:cs typeface="Songti SC Regular"/>
                <a:sym typeface="Songti SC Regular"/>
              </a:defRPr>
            </a:pPr>
            <a:r>
              <a:t> 硅光电池价格便宜，转换效率高，寿命长，适于接受红外光。</a:t>
            </a:r>
          </a:p>
          <a:p>
            <a:pPr algn="l">
              <a:spcBef>
                <a:spcPts val="800"/>
              </a:spcBef>
              <a:buClr>
                <a:srgbClr val="FF3300"/>
              </a:buClr>
              <a:buSzPct val="100000"/>
              <a:buChar char="●"/>
              <a:defRPr sz="2800" b="0">
                <a:latin typeface="Songti SC Regular"/>
                <a:ea typeface="Songti SC Regular"/>
                <a:cs typeface="Songti SC Regular"/>
                <a:sym typeface="Songti SC Regular"/>
              </a:defRPr>
            </a:pPr>
            <a:r>
              <a:t> 硒光电池光电转换效率低(0.02％)、寿命短，适于接收可见光(响应峰值波长0.56μm)，最适宜制造照度计。</a:t>
            </a:r>
          </a:p>
          <a:p>
            <a:pPr algn="l">
              <a:spcBef>
                <a:spcPts val="800"/>
              </a:spcBef>
              <a:buClr>
                <a:srgbClr val="FF3300"/>
              </a:buClr>
              <a:buSzPct val="100000"/>
              <a:buChar char="●"/>
              <a:defRPr sz="2800" b="0">
                <a:latin typeface="Songti SC Regular"/>
                <a:ea typeface="Songti SC Regular"/>
                <a:cs typeface="Songti SC Regular"/>
                <a:sym typeface="Songti SC Regular"/>
              </a:defRPr>
            </a:pPr>
            <a:r>
              <a:t> 砷化镓光电池转换效率比硅光电池稍高，光谱响应特性则与太阳光谱最吻合。且工作温度最高，更耐受宇宙射线的辐射。因此，它主要用于宇宙飞船、卫星、太空探测器等的电源。</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标题"/>
          <p:cNvSpPr txBox="1">
            <a:spLocks noGrp="1"/>
          </p:cNvSpPr>
          <p:nvPr>
            <p:ph type="title"/>
          </p:nvPr>
        </p:nvSpPr>
        <p:spPr>
          <a:prstGeom prst="rect">
            <a:avLst/>
          </a:prstGeom>
        </p:spPr>
        <p:txBody>
          <a:bodyPr/>
          <a:lstStyle/>
          <a:p>
            <a:endParaRPr/>
          </a:p>
        </p:txBody>
      </p:sp>
      <p:sp>
        <p:nvSpPr>
          <p:cNvPr id="992" name="硅光电池的结构如图所示。它是在一块N型硅片上用扩散的办法掺入一些P型杂质(如硼)形成PN结。当光照到PN结区时，如果光子能量足够大，将在结区附近激发出电子-空穴对，在N区聚积负电荷，P区聚积正电荷，这样N区和P区之间出现电位差。若将PN结两端用导线连起来，电路中有电流流过，电流的方向由P区流经外电路至N区。若将外电路断开，就可测出光生电动势。"/>
          <p:cNvSpPr txBox="1"/>
          <p:nvPr/>
        </p:nvSpPr>
        <p:spPr>
          <a:xfrm>
            <a:off x="404523" y="2305052"/>
            <a:ext cx="12494544" cy="2756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8339" tIns="108339" rIns="108339" bIns="108339" anchor="ctr">
            <a:spAutoFit/>
          </a:bodyPr>
          <a:lstStyle/>
          <a:p>
            <a:pPr algn="l">
              <a:defRPr sz="2800" b="0">
                <a:latin typeface="Songti SC Regular"/>
                <a:ea typeface="Songti SC Regular"/>
                <a:cs typeface="Songti SC Regular"/>
                <a:sym typeface="Songti SC Regular"/>
              </a:defRPr>
            </a:pPr>
            <a:r>
              <a:t>硅光电池的结构如图所示。它是在一块N型硅片上用扩散的办法掺入一些P型杂质(如硼)形成PN结。当光照到PN结区时，如果光子能量足够大，将在结区附近激发出电子-空穴对，在N区聚积负电荷，P区聚积正电荷，这样N区和P区之间出现电位差。若将PN结两端用导线连起来，电路中有电流流过，电流的方向由P区流经外电路至N区。若将外电路断开，就可测出光生电动势。</a:t>
            </a:r>
          </a:p>
        </p:txBody>
      </p:sp>
      <p:sp>
        <p:nvSpPr>
          <p:cNvPr id="993" name="1. 光电池的结构和工作原理"/>
          <p:cNvSpPr txBox="1"/>
          <p:nvPr/>
        </p:nvSpPr>
        <p:spPr>
          <a:xfrm>
            <a:off x="255128" y="1609328"/>
            <a:ext cx="8954348"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a:solidFill>
                  <a:srgbClr val="FF3300"/>
                </a:solidFill>
              </a:defRPr>
            </a:pPr>
            <a:r>
              <a:t>1. </a:t>
            </a:r>
            <a:r>
              <a:rPr>
                <a:latin typeface="黑体"/>
                <a:ea typeface="黑体"/>
                <a:cs typeface="黑体"/>
                <a:sym typeface="黑体"/>
              </a:rPr>
              <a:t>光电池的结构和工作原理</a:t>
            </a:r>
          </a:p>
        </p:txBody>
      </p:sp>
      <p:grpSp>
        <p:nvGrpSpPr>
          <p:cNvPr id="1013" name="成组"/>
          <p:cNvGrpSpPr/>
          <p:nvPr/>
        </p:nvGrpSpPr>
        <p:grpSpPr>
          <a:xfrm>
            <a:off x="3888275" y="5528529"/>
            <a:ext cx="5527041" cy="2187363"/>
            <a:chOff x="0" y="118110"/>
            <a:chExt cx="5527040" cy="2187362"/>
          </a:xfrm>
        </p:grpSpPr>
        <p:sp>
          <p:nvSpPr>
            <p:cNvPr id="994" name="线条"/>
            <p:cNvSpPr/>
            <p:nvPr/>
          </p:nvSpPr>
          <p:spPr>
            <a:xfrm flipH="1" flipV="1">
              <a:off x="463704" y="705132"/>
              <a:ext cx="769903" cy="1"/>
            </a:xfrm>
            <a:prstGeom prst="line">
              <a:avLst/>
            </a:prstGeom>
            <a:noFill/>
            <a:ln w="508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998" name="成组"/>
            <p:cNvGrpSpPr/>
            <p:nvPr/>
          </p:nvGrpSpPr>
          <p:grpSpPr>
            <a:xfrm>
              <a:off x="2380557" y="118110"/>
              <a:ext cx="693139" cy="399628"/>
              <a:chOff x="0" y="0"/>
              <a:chExt cx="693137" cy="399626"/>
            </a:xfrm>
          </p:grpSpPr>
          <p:sp>
            <p:nvSpPr>
              <p:cNvPr id="995" name="线条"/>
              <p:cNvSpPr/>
              <p:nvPr/>
            </p:nvSpPr>
            <p:spPr>
              <a:xfrm flipH="1">
                <a:off x="354931" y="0"/>
                <a:ext cx="1" cy="399627"/>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6" name="线条"/>
              <p:cNvSpPr/>
              <p:nvPr/>
            </p:nvSpPr>
            <p:spPr>
              <a:xfrm flipH="1">
                <a:off x="693137" y="0"/>
                <a:ext cx="1" cy="399627"/>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97" name="线条"/>
              <p:cNvSpPr/>
              <p:nvPr/>
            </p:nvSpPr>
            <p:spPr>
              <a:xfrm flipH="1">
                <a:off x="-1" y="0"/>
                <a:ext cx="2" cy="399627"/>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999" name="I"/>
            <p:cNvSpPr/>
            <p:nvPr/>
          </p:nvSpPr>
          <p:spPr>
            <a:xfrm>
              <a:off x="361041" y="388197"/>
              <a:ext cx="112663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800">
                  <a:latin typeface="宋体"/>
                  <a:ea typeface="宋体"/>
                  <a:cs typeface="宋体"/>
                  <a:sym typeface="宋体"/>
                </a:defRPr>
              </a:lvl1pPr>
            </a:lstStyle>
            <a:p>
              <a:r>
                <a:t>I</a:t>
              </a:r>
            </a:p>
          </p:txBody>
        </p:sp>
        <p:sp>
          <p:nvSpPr>
            <p:cNvPr id="1000" name="光"/>
            <p:cNvSpPr/>
            <p:nvPr/>
          </p:nvSpPr>
          <p:spPr>
            <a:xfrm>
              <a:off x="2736490" y="260349"/>
              <a:ext cx="117178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b="0">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光</a:t>
              </a:r>
            </a:p>
          </p:txBody>
        </p:sp>
        <p:grpSp>
          <p:nvGrpSpPr>
            <p:cNvPr id="1006" name="成组"/>
            <p:cNvGrpSpPr/>
            <p:nvPr/>
          </p:nvGrpSpPr>
          <p:grpSpPr>
            <a:xfrm>
              <a:off x="2066726" y="605790"/>
              <a:ext cx="1332090" cy="512516"/>
              <a:chOff x="0" y="0"/>
              <a:chExt cx="1332088" cy="512515"/>
            </a:xfrm>
          </p:grpSpPr>
          <p:sp>
            <p:nvSpPr>
              <p:cNvPr id="1001" name="线条"/>
              <p:cNvSpPr/>
              <p:nvPr/>
            </p:nvSpPr>
            <p:spPr>
              <a:xfrm flipH="1">
                <a:off x="700511" y="0"/>
                <a:ext cx="1" cy="509519"/>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2" name="矩形"/>
              <p:cNvSpPr/>
              <p:nvPr/>
            </p:nvSpPr>
            <p:spPr>
              <a:xfrm>
                <a:off x="0" y="0"/>
                <a:ext cx="158361" cy="509519"/>
              </a:xfrm>
              <a:prstGeom prst="rect">
                <a:avLst/>
              </a:prstGeom>
              <a:solidFill>
                <a:srgbClr val="969696"/>
              </a:solidFill>
              <a:ln w="127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1003" name="矩形"/>
              <p:cNvSpPr/>
              <p:nvPr/>
            </p:nvSpPr>
            <p:spPr>
              <a:xfrm>
                <a:off x="1173728" y="0"/>
                <a:ext cx="158361" cy="509519"/>
              </a:xfrm>
              <a:prstGeom prst="rect">
                <a:avLst/>
              </a:prstGeom>
              <a:solidFill>
                <a:srgbClr val="969696"/>
              </a:solidFill>
              <a:ln w="127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1004" name="线条"/>
              <p:cNvSpPr/>
              <p:nvPr/>
            </p:nvSpPr>
            <p:spPr>
              <a:xfrm>
                <a:off x="83837" y="0"/>
                <a:ext cx="1173730"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05" name="线条"/>
              <p:cNvSpPr/>
              <p:nvPr/>
            </p:nvSpPr>
            <p:spPr>
              <a:xfrm>
                <a:off x="55891" y="512515"/>
                <a:ext cx="1173730" cy="1"/>
              </a:xfrm>
              <a:prstGeom prst="line">
                <a:avLst/>
              </a:prstGeom>
              <a:noFill/>
              <a:ln w="127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07" name="光电池的工作原理示意图"/>
            <p:cNvSpPr/>
            <p:nvPr/>
          </p:nvSpPr>
          <p:spPr>
            <a:xfrm>
              <a:off x="0" y="2305473"/>
              <a:ext cx="552704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a:defRPr>
                  <a:latin typeface="Times New Roman"/>
                  <a:ea typeface="Times New Roman"/>
                  <a:cs typeface="Times New Roman"/>
                  <a:sym typeface="Times New Roman"/>
                </a:defRPr>
              </a:pPr>
              <a:r>
                <a:t> </a:t>
              </a:r>
              <a:r>
                <a:rPr>
                  <a:latin typeface="宋体"/>
                  <a:ea typeface="宋体"/>
                  <a:cs typeface="宋体"/>
                  <a:sym typeface="宋体"/>
                </a:rPr>
                <a:t>光电池的工作原理示意图</a:t>
              </a:r>
            </a:p>
          </p:txBody>
        </p:sp>
        <p:sp>
          <p:nvSpPr>
            <p:cNvPr id="1008" name="线条"/>
            <p:cNvSpPr/>
            <p:nvPr/>
          </p:nvSpPr>
          <p:spPr>
            <a:xfrm>
              <a:off x="307917" y="840599"/>
              <a:ext cx="4495236" cy="932463"/>
            </a:xfrm>
            <a:custGeom>
              <a:avLst/>
              <a:gdLst/>
              <a:ahLst/>
              <a:cxnLst>
                <a:cxn ang="0">
                  <a:pos x="wd2" y="hd2"/>
                </a:cxn>
                <a:cxn ang="5400000">
                  <a:pos x="wd2" y="hd2"/>
                </a:cxn>
                <a:cxn ang="10800000">
                  <a:pos x="wd2" y="hd2"/>
                </a:cxn>
                <a:cxn ang="16200000">
                  <a:pos x="wd2" y="hd2"/>
                </a:cxn>
              </a:cxnLst>
              <a:rect l="0" t="0" r="r" b="b"/>
              <a:pathLst>
                <a:path w="21600" h="21600" extrusionOk="0">
                  <a:moveTo>
                    <a:pt x="8452" y="0"/>
                  </a:moveTo>
                  <a:lnTo>
                    <a:pt x="0" y="0"/>
                  </a:lnTo>
                  <a:lnTo>
                    <a:pt x="0" y="21600"/>
                  </a:lnTo>
                  <a:lnTo>
                    <a:pt x="21600" y="21600"/>
                  </a:lnTo>
                  <a:lnTo>
                    <a:pt x="21600" y="0"/>
                  </a:lnTo>
                  <a:lnTo>
                    <a:pt x="15026" y="0"/>
                  </a:lnTo>
                </a:path>
              </a:pathLst>
            </a:custGeom>
            <a:noFill/>
            <a:ln w="38100" cap="flat">
              <a:solidFill>
                <a:srgbClr val="00FF00"/>
              </a:solidFill>
              <a:prstDash val="solid"/>
              <a:round/>
            </a:ln>
            <a:effectLst/>
          </p:spPr>
          <p:txBody>
            <a:bodyPr wrap="square" lIns="50800" tIns="50800" rIns="50800" bIns="50800" numCol="1" anchor="ctr">
              <a:noAutofit/>
            </a:bodyPr>
            <a:lstStyle/>
            <a:p>
              <a:pPr>
                <a:defRPr sz="2200" b="0">
                  <a:solidFill>
                    <a:srgbClr val="FFFFFF"/>
                  </a:solidFill>
                  <a:latin typeface="黑体"/>
                  <a:ea typeface="黑体"/>
                  <a:cs typeface="黑体"/>
                  <a:sym typeface="黑体"/>
                </a:defRPr>
              </a:pPr>
              <a:endParaRPr/>
            </a:p>
          </p:txBody>
        </p:sp>
        <p:sp>
          <p:nvSpPr>
            <p:cNvPr id="1009" name="椭圆形"/>
            <p:cNvSpPr/>
            <p:nvPr/>
          </p:nvSpPr>
          <p:spPr>
            <a:xfrm>
              <a:off x="2457322" y="1540510"/>
              <a:ext cx="568961" cy="492197"/>
            </a:xfrm>
            <a:prstGeom prst="ellipse">
              <a:avLst/>
            </a:prstGeom>
            <a:solidFill>
              <a:srgbClr val="FFFFFF"/>
            </a:solidFill>
            <a:ln w="12700" cap="flat">
              <a:solidFill>
                <a:srgbClr val="00FF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1010" name="线条"/>
            <p:cNvSpPr/>
            <p:nvPr/>
          </p:nvSpPr>
          <p:spPr>
            <a:xfrm flipV="1">
              <a:off x="2570210" y="1617274"/>
              <a:ext cx="390597" cy="313832"/>
            </a:xfrm>
            <a:prstGeom prst="line">
              <a:avLst/>
            </a:prstGeom>
            <a:noFill/>
            <a:ln w="12700" cap="flat">
              <a:solidFill>
                <a:srgbClr val="00FF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1" name="P"/>
            <p:cNvSpPr/>
            <p:nvPr/>
          </p:nvSpPr>
          <p:spPr>
            <a:xfrm>
              <a:off x="2146656" y="848850"/>
              <a:ext cx="67056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800">
                  <a:latin typeface="Times New Roman"/>
                  <a:ea typeface="Times New Roman"/>
                  <a:cs typeface="Times New Roman"/>
                  <a:sym typeface="Times New Roman"/>
                </a:defRPr>
              </a:pPr>
              <a:r>
                <a:t> P</a:t>
              </a:r>
            </a:p>
          </p:txBody>
        </p:sp>
        <p:sp>
          <p:nvSpPr>
            <p:cNvPr id="1012" name="N"/>
            <p:cNvSpPr/>
            <p:nvPr/>
          </p:nvSpPr>
          <p:spPr>
            <a:xfrm>
              <a:off x="2636084" y="874465"/>
              <a:ext cx="71120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800">
                  <a:latin typeface="Times New Roman"/>
                  <a:ea typeface="Times New Roman"/>
                  <a:cs typeface="Times New Roman"/>
                  <a:sym typeface="Times New Roman"/>
                </a:defRPr>
              </a:pPr>
              <a:r>
                <a:t> N</a:t>
              </a:r>
            </a:p>
          </p:txBody>
        </p:sp>
      </p:gr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标题"/>
          <p:cNvSpPr>
            <a:spLocks noGrp="1"/>
          </p:cNvSpPr>
          <p:nvPr>
            <p:ph type="title"/>
          </p:nvPr>
        </p:nvSpPr>
        <p:spPr>
          <a:prstGeom prst="rect">
            <a:avLst/>
          </a:prstGeom>
        </p:spPr>
        <p:txBody>
          <a:bodyPr/>
          <a:lstStyle/>
          <a:p>
            <a:endParaRPr/>
          </a:p>
        </p:txBody>
      </p:sp>
      <p:sp>
        <p:nvSpPr>
          <p:cNvPr id="459" name="勒克斯：是照度的单位，它表示被摄主体表面单位面积上受到的光通量。"/>
          <p:cNvSpPr txBox="1"/>
          <p:nvPr/>
        </p:nvSpPr>
        <p:spPr>
          <a:xfrm>
            <a:off x="798987" y="4184339"/>
            <a:ext cx="11704322" cy="662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defRPr sz="1400" b="0">
                <a:solidFill>
                  <a:srgbClr val="333333"/>
                </a:solidFill>
                <a:latin typeface="Arial"/>
                <a:ea typeface="Arial"/>
                <a:cs typeface="Arial"/>
                <a:sym typeface="Arial"/>
              </a:defRPr>
            </a:pPr>
            <a:endParaRPr/>
          </a:p>
          <a:p>
            <a:pPr algn="l">
              <a:lnSpc>
                <a:spcPct val="140000"/>
              </a:lnSpc>
              <a:defRPr sz="2800" b="0">
                <a:latin typeface="Heiti SC Light"/>
                <a:ea typeface="Heiti SC Light"/>
                <a:cs typeface="Heiti SC Light"/>
                <a:sym typeface="Heiti SC Light"/>
              </a:defRPr>
            </a:pPr>
            <a:r>
              <a:rPr>
                <a:solidFill>
                  <a:schemeClr val="accent5">
                    <a:hueOff val="-82419"/>
                    <a:satOff val="-9513"/>
                    <a:lumOff val="-16343"/>
                  </a:schemeClr>
                </a:solidFill>
              </a:rPr>
              <a:t>勒克斯：</a:t>
            </a:r>
            <a:r>
              <a:t>是照度的单位，它表示被摄主体表面单位面积上受到的</a:t>
            </a:r>
            <a:r>
              <a:rPr>
                <a:solidFill>
                  <a:srgbClr val="136EC2"/>
                </a:solidFill>
                <a:hlinkClick r:id="rId2"/>
              </a:rPr>
              <a:t>光通量</a:t>
            </a:r>
            <a:r>
              <a:t>。 </a:t>
            </a:r>
          </a:p>
        </p:txBody>
      </p:sp>
      <p:sp>
        <p:nvSpPr>
          <p:cNvPr id="460" name="两个常用光学单位"/>
          <p:cNvSpPr txBox="1"/>
          <p:nvPr/>
        </p:nvSpPr>
        <p:spPr>
          <a:xfrm>
            <a:off x="1237420" y="1778685"/>
            <a:ext cx="3568701"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116999"/>
              </a:lnSpc>
              <a:spcBef>
                <a:spcPts val="800"/>
              </a:spcBef>
              <a:defRPr sz="3400">
                <a:solidFill>
                  <a:srgbClr val="FF33CC"/>
                </a:solidFill>
                <a:latin typeface="黑体"/>
                <a:ea typeface="黑体"/>
                <a:cs typeface="黑体"/>
                <a:sym typeface="黑体"/>
              </a:defRPr>
            </a:lvl1pPr>
          </a:lstStyle>
          <a:p>
            <a:pPr>
              <a:defRPr>
                <a:latin typeface="Helvetica Neue"/>
                <a:ea typeface="Helvetica Neue"/>
                <a:cs typeface="Helvetica Neue"/>
                <a:sym typeface="Helvetica Neue"/>
              </a:defRPr>
            </a:pPr>
            <a:r>
              <a:rPr>
                <a:latin typeface="黑体"/>
                <a:ea typeface="黑体"/>
                <a:cs typeface="黑体"/>
                <a:sym typeface="黑体"/>
              </a:rPr>
              <a:t>两个常用光学单位</a:t>
            </a:r>
          </a:p>
        </p:txBody>
      </p:sp>
      <p:sp>
        <p:nvSpPr>
          <p:cNvPr id="461" name="流明：是光通量的单位，所有的灯都以流明表征输出光通量的大小。…"/>
          <p:cNvSpPr txBox="1"/>
          <p:nvPr/>
        </p:nvSpPr>
        <p:spPr>
          <a:xfrm>
            <a:off x="769304" y="3000643"/>
            <a:ext cx="10871201" cy="97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140000"/>
              </a:lnSpc>
              <a:defRPr sz="2800" b="0">
                <a:latin typeface="Heiti SC Light"/>
                <a:ea typeface="Heiti SC Light"/>
                <a:cs typeface="Heiti SC Light"/>
                <a:sym typeface="Heiti SC Light"/>
              </a:defRPr>
            </a:pPr>
            <a:r>
              <a:rPr>
                <a:solidFill>
                  <a:schemeClr val="accent5">
                    <a:hueOff val="-82419"/>
                    <a:satOff val="-9513"/>
                    <a:lumOff val="-16343"/>
                  </a:schemeClr>
                </a:solidFill>
              </a:rPr>
              <a:t>流明：</a:t>
            </a:r>
            <a:r>
              <a:t>是光通量的单位，所有的灯都以流明表征输出光通量的大小。</a:t>
            </a:r>
          </a:p>
          <a:p>
            <a:pPr algn="l">
              <a:lnSpc>
                <a:spcPct val="140000"/>
              </a:lnSpc>
              <a:defRPr sz="2800" b="0">
                <a:latin typeface="Heiti SC Light"/>
                <a:ea typeface="Heiti SC Light"/>
                <a:cs typeface="Heiti SC Light"/>
                <a:sym typeface="Heiti SC Light"/>
              </a:defRPr>
            </a:pPr>
            <a:r>
              <a:t>光通量反映的是单位时间内光源辐射产生的视觉响应的强弱。</a:t>
            </a:r>
          </a:p>
        </p:txBody>
      </p:sp>
      <p:sp>
        <p:nvSpPr>
          <p:cNvPr id="462" name="白炽灯，15…"/>
          <p:cNvSpPr txBox="1"/>
          <p:nvPr/>
        </p:nvSpPr>
        <p:spPr>
          <a:xfrm>
            <a:off x="1202345" y="5242810"/>
            <a:ext cx="3018210" cy="3765502"/>
          </a:xfrm>
          <a:prstGeom prst="rect">
            <a:avLst/>
          </a:prstGeom>
          <a:ln w="38100">
            <a:solidFill>
              <a:srgbClr val="00FF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2800" b="0">
                <a:latin typeface="Arial"/>
                <a:ea typeface="Arial"/>
                <a:cs typeface="Arial"/>
                <a:sym typeface="Arial"/>
              </a:defRPr>
            </a:pPr>
            <a:r>
              <a:t>白炽灯，15</a:t>
            </a:r>
          </a:p>
          <a:p>
            <a:pPr algn="l" defTabSz="457200">
              <a:defRPr sz="2800" b="0">
                <a:latin typeface="Arial"/>
                <a:ea typeface="Arial"/>
                <a:cs typeface="Arial"/>
                <a:sym typeface="Arial"/>
              </a:defRPr>
            </a:pPr>
            <a:r>
              <a:rPr>
                <a:hlinkClick r:id="rId3"/>
              </a:rPr>
              <a:t>日光灯</a:t>
            </a:r>
            <a:r>
              <a:t>，50</a:t>
            </a:r>
          </a:p>
          <a:p>
            <a:pPr algn="l" defTabSz="457200">
              <a:defRPr sz="2800" b="0">
                <a:latin typeface="Arial"/>
                <a:ea typeface="Arial"/>
                <a:cs typeface="Arial"/>
                <a:sym typeface="Arial"/>
              </a:defRPr>
            </a:pPr>
            <a:r>
              <a:rPr>
                <a:hlinkClick r:id="rId4"/>
              </a:rPr>
              <a:t>节能灯</a:t>
            </a:r>
            <a:r>
              <a:t>，60-80</a:t>
            </a:r>
          </a:p>
          <a:p>
            <a:pPr algn="l" defTabSz="457200">
              <a:defRPr sz="2800" b="0">
                <a:latin typeface="Arial"/>
                <a:ea typeface="Arial"/>
                <a:cs typeface="Arial"/>
                <a:sym typeface="Arial"/>
              </a:defRPr>
            </a:pPr>
            <a:r>
              <a:t>太阳灯，94</a:t>
            </a:r>
          </a:p>
          <a:p>
            <a:pPr algn="l" defTabSz="457200">
              <a:defRPr sz="2800" b="0">
                <a:latin typeface="Arial"/>
                <a:ea typeface="Arial"/>
                <a:cs typeface="Arial"/>
                <a:sym typeface="Arial"/>
              </a:defRPr>
            </a:pPr>
            <a:r>
              <a:t>钠灯，120</a:t>
            </a:r>
          </a:p>
          <a:p>
            <a:pPr algn="l" defTabSz="457200">
              <a:defRPr sz="2800" b="0">
                <a:latin typeface="Arial"/>
                <a:ea typeface="Arial"/>
                <a:cs typeface="Arial"/>
                <a:sym typeface="Arial"/>
              </a:defRPr>
            </a:pPr>
            <a:r>
              <a:rPr>
                <a:hlinkClick r:id="rId5"/>
              </a:rPr>
              <a:t>LED灯</a:t>
            </a:r>
            <a:r>
              <a:t>，80-130</a:t>
            </a:r>
          </a:p>
          <a:p>
            <a:pPr algn="l" defTabSz="457200">
              <a:defRPr sz="2800" b="0">
                <a:latin typeface="Arial"/>
                <a:ea typeface="Arial"/>
                <a:cs typeface="Arial"/>
                <a:sym typeface="Arial"/>
              </a:defRPr>
            </a:pPr>
            <a:r>
              <a:t>白色LED，80-200</a:t>
            </a:r>
          </a:p>
        </p:txBody>
      </p:sp>
      <p:sp>
        <p:nvSpPr>
          <p:cNvPr id="463" name="黑夜：0.001—0.02；…"/>
          <p:cNvSpPr txBox="1"/>
          <p:nvPr/>
        </p:nvSpPr>
        <p:spPr>
          <a:xfrm>
            <a:off x="5299571" y="5196140"/>
            <a:ext cx="6536967" cy="3974518"/>
          </a:xfrm>
          <a:prstGeom prst="rect">
            <a:avLst/>
          </a:prstGeom>
          <a:ln w="38100">
            <a:solidFill>
              <a:schemeClr val="accent4">
                <a:hueOff val="366961"/>
                <a:satOff val="4172"/>
                <a:lumOff val="11129"/>
              </a:scheme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2600" b="0">
                <a:latin typeface="Arial"/>
                <a:ea typeface="Arial"/>
                <a:cs typeface="Arial"/>
                <a:sym typeface="Arial"/>
              </a:defRPr>
            </a:pPr>
            <a:r>
              <a:t>黑夜：0.001—0.02；</a:t>
            </a:r>
          </a:p>
          <a:p>
            <a:pPr algn="l" defTabSz="457200">
              <a:defRPr sz="2600" b="0">
                <a:latin typeface="Arial"/>
                <a:ea typeface="Arial"/>
                <a:cs typeface="Arial"/>
                <a:sym typeface="Arial"/>
              </a:defRPr>
            </a:pPr>
            <a:r>
              <a:t>月夜：0.02—0.3；</a:t>
            </a:r>
          </a:p>
          <a:p>
            <a:pPr algn="l" defTabSz="457200">
              <a:defRPr sz="2600" b="0">
                <a:latin typeface="Arial"/>
                <a:ea typeface="Arial"/>
                <a:cs typeface="Arial"/>
                <a:sym typeface="Arial"/>
              </a:defRPr>
            </a:pPr>
            <a:r>
              <a:t>阴天室内：5—50；</a:t>
            </a:r>
          </a:p>
          <a:p>
            <a:pPr algn="l" defTabSz="457200">
              <a:defRPr sz="2600" b="0">
                <a:latin typeface="Arial"/>
                <a:ea typeface="Arial"/>
                <a:cs typeface="Arial"/>
                <a:sym typeface="Arial"/>
              </a:defRPr>
            </a:pPr>
            <a:r>
              <a:t>阴天室外：50—500；</a:t>
            </a:r>
          </a:p>
          <a:p>
            <a:pPr algn="l" defTabSz="457200">
              <a:defRPr sz="2600" b="0">
                <a:latin typeface="Arial"/>
                <a:ea typeface="Arial"/>
                <a:cs typeface="Arial"/>
                <a:sym typeface="Arial"/>
              </a:defRPr>
            </a:pPr>
            <a:r>
              <a:t>晴天室内：100—1000；</a:t>
            </a:r>
          </a:p>
          <a:p>
            <a:pPr algn="l" defTabSz="457200">
              <a:defRPr sz="2600" b="0">
                <a:latin typeface="Arial"/>
                <a:ea typeface="Arial"/>
                <a:cs typeface="Arial"/>
                <a:sym typeface="Arial"/>
              </a:defRPr>
            </a:pPr>
            <a:r>
              <a:t>夏季中午太阳光下的</a:t>
            </a:r>
            <a:r>
              <a:rPr>
                <a:hlinkClick r:id="rId6"/>
              </a:rPr>
              <a:t>照度</a:t>
            </a:r>
            <a:r>
              <a:t>：约为10*9次方；</a:t>
            </a:r>
          </a:p>
          <a:p>
            <a:pPr algn="l" defTabSz="457200">
              <a:defRPr sz="2600" b="0">
                <a:latin typeface="Arial"/>
                <a:ea typeface="Arial"/>
                <a:cs typeface="Arial"/>
                <a:sym typeface="Arial"/>
              </a:defRPr>
            </a:pPr>
            <a:r>
              <a:t>阅读书刊时所需的照度：500—600；</a:t>
            </a:r>
          </a:p>
          <a:p>
            <a:pPr algn="l" defTabSz="457200">
              <a:defRPr sz="2600" b="0">
                <a:latin typeface="Arial"/>
                <a:ea typeface="Arial"/>
                <a:cs typeface="Arial"/>
                <a:sym typeface="Arial"/>
              </a:defRPr>
            </a:pPr>
            <a:r>
              <a:t>家用摄像机标准照度：1400。</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其他光电器件"/>
          <p:cNvSpPr txBox="1">
            <a:spLocks noGrp="1"/>
          </p:cNvSpPr>
          <p:nvPr>
            <p:ph type="title"/>
          </p:nvPr>
        </p:nvSpPr>
        <p:spPr>
          <a:prstGeom prst="rect">
            <a:avLst/>
          </a:prstGeom>
        </p:spPr>
        <p:txBody>
          <a:bodyPr/>
          <a:lstStyle/>
          <a:p>
            <a:r>
              <a:t>其他光电器件</a:t>
            </a:r>
          </a:p>
        </p:txBody>
      </p:sp>
      <p:sp>
        <p:nvSpPr>
          <p:cNvPr id="1016" name="光电耦合器：发光和接收元件都封装在一个外壳内。它以光为媒介，实现输入电信号耦合到输出端。"/>
          <p:cNvSpPr txBox="1"/>
          <p:nvPr/>
        </p:nvSpPr>
        <p:spPr>
          <a:xfrm>
            <a:off x="437097" y="2215816"/>
            <a:ext cx="7373903" cy="2047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a:pPr>
            <a:r>
              <a:rPr>
                <a:latin typeface="宋体"/>
                <a:ea typeface="宋体"/>
                <a:cs typeface="宋体"/>
                <a:sym typeface="宋体"/>
              </a:rPr>
              <a:t>光电耦合器：发光和接收元件都封装在一个外壳内。它以光为媒介，实现输入电信号耦合到输出端。</a:t>
            </a:r>
          </a:p>
          <a:p>
            <a:pPr algn="l">
              <a:defRPr sz="2800"/>
            </a:pPr>
            <a:r>
              <a:t>  </a:t>
            </a:r>
          </a:p>
        </p:txBody>
      </p:sp>
      <p:sp>
        <p:nvSpPr>
          <p:cNvPr id="1017" name="应用:电路中的强弱电隔离。"/>
          <p:cNvSpPr txBox="1"/>
          <p:nvPr/>
        </p:nvSpPr>
        <p:spPr>
          <a:xfrm>
            <a:off x="606108" y="7379782"/>
            <a:ext cx="10945708"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1500"/>
              </a:spcBef>
              <a:defRPr sz="2800" b="0">
                <a:solidFill>
                  <a:srgbClr val="0000CC"/>
                </a:solidFill>
              </a:defRPr>
            </a:pPr>
            <a:r>
              <a:rPr>
                <a:latin typeface="宋体"/>
                <a:ea typeface="宋体"/>
                <a:cs typeface="宋体"/>
                <a:sym typeface="宋体"/>
              </a:rPr>
              <a:t>应用</a:t>
            </a:r>
            <a:r>
              <a:t>:</a:t>
            </a:r>
            <a:r>
              <a:rPr>
                <a:latin typeface="宋体"/>
                <a:ea typeface="宋体"/>
                <a:cs typeface="宋体"/>
                <a:sym typeface="宋体"/>
              </a:rPr>
              <a:t>电路中的强弱电隔离。</a:t>
            </a:r>
          </a:p>
        </p:txBody>
      </p:sp>
      <p:grpSp>
        <p:nvGrpSpPr>
          <p:cNvPr id="1037" name="成组"/>
          <p:cNvGrpSpPr/>
          <p:nvPr/>
        </p:nvGrpSpPr>
        <p:grpSpPr>
          <a:xfrm>
            <a:off x="8070626" y="1617267"/>
            <a:ext cx="3845883" cy="2273732"/>
            <a:chOff x="0" y="0"/>
            <a:chExt cx="3845882" cy="2273730"/>
          </a:xfrm>
        </p:grpSpPr>
        <p:grpSp>
          <p:nvGrpSpPr>
            <p:cNvPr id="1034" name="成组"/>
            <p:cNvGrpSpPr/>
            <p:nvPr/>
          </p:nvGrpSpPr>
          <p:grpSpPr>
            <a:xfrm>
              <a:off x="369166" y="596009"/>
              <a:ext cx="3211414" cy="1677722"/>
              <a:chOff x="0" y="0"/>
              <a:chExt cx="3211413" cy="1677720"/>
            </a:xfrm>
          </p:grpSpPr>
          <p:sp>
            <p:nvSpPr>
              <p:cNvPr id="1018" name="线条"/>
              <p:cNvSpPr/>
              <p:nvPr/>
            </p:nvSpPr>
            <p:spPr>
              <a:xfrm>
                <a:off x="548290" y="583554"/>
                <a:ext cx="469964" cy="1"/>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19" name="线条"/>
              <p:cNvSpPr/>
              <p:nvPr/>
            </p:nvSpPr>
            <p:spPr>
              <a:xfrm>
                <a:off x="548290" y="948276"/>
                <a:ext cx="469964" cy="1"/>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0" name="线条"/>
              <p:cNvSpPr/>
              <p:nvPr/>
            </p:nvSpPr>
            <p:spPr>
              <a:xfrm>
                <a:off x="548290" y="583554"/>
                <a:ext cx="234982" cy="364723"/>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1" name="线条"/>
              <p:cNvSpPr/>
              <p:nvPr/>
            </p:nvSpPr>
            <p:spPr>
              <a:xfrm flipV="1">
                <a:off x="783271" y="583554"/>
                <a:ext cx="234983" cy="364723"/>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2" name="线条"/>
              <p:cNvSpPr/>
              <p:nvPr/>
            </p:nvSpPr>
            <p:spPr>
              <a:xfrm flipH="1">
                <a:off x="783271" y="72944"/>
                <a:ext cx="1" cy="1604777"/>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3" name="线条"/>
              <p:cNvSpPr/>
              <p:nvPr/>
            </p:nvSpPr>
            <p:spPr>
              <a:xfrm flipH="1" flipV="1">
                <a:off x="0" y="72944"/>
                <a:ext cx="783272" cy="1"/>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4" name="线条"/>
              <p:cNvSpPr/>
              <p:nvPr/>
            </p:nvSpPr>
            <p:spPr>
              <a:xfrm flipH="1">
                <a:off x="0" y="1677720"/>
                <a:ext cx="783272" cy="1"/>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5" name="线条"/>
              <p:cNvSpPr/>
              <p:nvPr/>
            </p:nvSpPr>
            <p:spPr>
              <a:xfrm>
                <a:off x="1096580" y="802387"/>
                <a:ext cx="548291" cy="729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2700" cap="flat">
                <a:solidFill>
                  <a:srgbClr val="0000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6" name="线条"/>
              <p:cNvSpPr/>
              <p:nvPr/>
            </p:nvSpPr>
            <p:spPr>
              <a:xfrm>
                <a:off x="1723197" y="583554"/>
                <a:ext cx="1" cy="510612"/>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7" name="线条"/>
              <p:cNvSpPr/>
              <p:nvPr/>
            </p:nvSpPr>
            <p:spPr>
              <a:xfrm flipV="1">
                <a:off x="1723197" y="510610"/>
                <a:ext cx="391637" cy="218834"/>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8" name="线条"/>
              <p:cNvSpPr/>
              <p:nvPr/>
            </p:nvSpPr>
            <p:spPr>
              <a:xfrm>
                <a:off x="1723197" y="875332"/>
                <a:ext cx="469964" cy="218834"/>
              </a:xfrm>
              <a:prstGeom prst="line">
                <a:avLst/>
              </a:prstGeom>
              <a:noFill/>
              <a:ln w="12700" cap="flat">
                <a:solidFill>
                  <a:srgbClr val="0000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9" name="线条"/>
              <p:cNvSpPr/>
              <p:nvPr/>
            </p:nvSpPr>
            <p:spPr>
              <a:xfrm>
                <a:off x="2114833" y="-1"/>
                <a:ext cx="1" cy="510612"/>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0" name="线条"/>
              <p:cNvSpPr/>
              <p:nvPr/>
            </p:nvSpPr>
            <p:spPr>
              <a:xfrm>
                <a:off x="2193160" y="1094165"/>
                <a:ext cx="1" cy="583556"/>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1" name="线条"/>
              <p:cNvSpPr/>
              <p:nvPr/>
            </p:nvSpPr>
            <p:spPr>
              <a:xfrm>
                <a:off x="2114832" y="-1"/>
                <a:ext cx="1096582" cy="1"/>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2" name="线条"/>
              <p:cNvSpPr/>
              <p:nvPr/>
            </p:nvSpPr>
            <p:spPr>
              <a:xfrm>
                <a:off x="2193160" y="1677720"/>
                <a:ext cx="1018254" cy="1"/>
              </a:xfrm>
              <a:prstGeom prst="line">
                <a:avLst/>
              </a:prstGeom>
              <a:noFill/>
              <a:ln w="12700" cap="flat">
                <a:solidFill>
                  <a:srgbClr val="000000"/>
                </a:solidFill>
                <a:prstDash val="solid"/>
                <a:roun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3" name="形状"/>
              <p:cNvSpPr/>
              <p:nvPr/>
            </p:nvSpPr>
            <p:spPr>
              <a:xfrm>
                <a:off x="313308" y="437666"/>
                <a:ext cx="2114834" cy="802388"/>
              </a:xfrm>
              <a:custGeom>
                <a:avLst/>
                <a:gdLst/>
                <a:ahLst/>
                <a:cxnLst>
                  <a:cxn ang="0">
                    <a:pos x="wd2" y="hd2"/>
                  </a:cxn>
                  <a:cxn ang="5400000">
                    <a:pos x="wd2" y="hd2"/>
                  </a:cxn>
                  <a:cxn ang="10800000">
                    <a:pos x="wd2" y="hd2"/>
                  </a:cxn>
                  <a:cxn ang="16200000">
                    <a:pos x="wd2" y="hd2"/>
                  </a:cxn>
                </a:cxnLst>
                <a:rect l="0" t="0" r="r" b="b"/>
                <a:pathLst>
                  <a:path w="21600" h="21600" extrusionOk="0">
                    <a:moveTo>
                      <a:pt x="1024" y="0"/>
                    </a:moveTo>
                    <a:cubicBezTo>
                      <a:pt x="459" y="0"/>
                      <a:pt x="0" y="1209"/>
                      <a:pt x="0" y="2700"/>
                    </a:cubicBezTo>
                    <a:lnTo>
                      <a:pt x="0" y="18900"/>
                    </a:lnTo>
                    <a:cubicBezTo>
                      <a:pt x="0" y="20391"/>
                      <a:pt x="459" y="21600"/>
                      <a:pt x="1024" y="21600"/>
                    </a:cubicBezTo>
                    <a:lnTo>
                      <a:pt x="20576" y="21600"/>
                    </a:lnTo>
                    <a:cubicBezTo>
                      <a:pt x="21141" y="21600"/>
                      <a:pt x="21600" y="20391"/>
                      <a:pt x="21600" y="18900"/>
                    </a:cubicBezTo>
                    <a:lnTo>
                      <a:pt x="21600" y="2700"/>
                    </a:lnTo>
                    <a:cubicBezTo>
                      <a:pt x="21600" y="1209"/>
                      <a:pt x="21141" y="0"/>
                      <a:pt x="20576" y="0"/>
                    </a:cubicBezTo>
                    <a:close/>
                  </a:path>
                </a:pathLst>
              </a:custGeom>
              <a:noFill/>
              <a:ln w="12700" cap="flat">
                <a:solidFill>
                  <a:srgbClr val="0000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grpSp>
        <p:sp>
          <p:nvSpPr>
            <p:cNvPr id="1035" name="发光二极管"/>
            <p:cNvSpPr txBox="1"/>
            <p:nvPr/>
          </p:nvSpPr>
          <p:spPr>
            <a:xfrm>
              <a:off x="0" y="42623"/>
              <a:ext cx="1846749" cy="5762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宋体"/>
                  <a:ea typeface="宋体"/>
                  <a:cs typeface="宋体"/>
                  <a:sym typeface="宋体"/>
                </a:defRPr>
              </a:lvl1pPr>
            </a:lstStyle>
            <a:p>
              <a:pPr>
                <a:defRPr>
                  <a:latin typeface="Helvetica Neue"/>
                  <a:ea typeface="Helvetica Neue"/>
                  <a:cs typeface="Helvetica Neue"/>
                  <a:sym typeface="Helvetica Neue"/>
                </a:defRPr>
              </a:pPr>
              <a:r>
                <a:rPr>
                  <a:latin typeface="宋体"/>
                  <a:ea typeface="宋体"/>
                  <a:cs typeface="宋体"/>
                  <a:sym typeface="宋体"/>
                </a:rPr>
                <a:t>发光二极管</a:t>
              </a:r>
            </a:p>
          </p:txBody>
        </p:sp>
        <p:sp>
          <p:nvSpPr>
            <p:cNvPr id="1036" name="光敏三极管"/>
            <p:cNvSpPr txBox="1"/>
            <p:nvPr/>
          </p:nvSpPr>
          <p:spPr>
            <a:xfrm>
              <a:off x="2138211" y="0"/>
              <a:ext cx="1707672" cy="6160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defRPr>
                  <a:latin typeface="宋体"/>
                  <a:ea typeface="宋体"/>
                  <a:cs typeface="宋体"/>
                  <a:sym typeface="宋体"/>
                </a:defRPr>
              </a:lvl1pPr>
            </a:lstStyle>
            <a:p>
              <a:pPr>
                <a:defRPr>
                  <a:latin typeface="Helvetica Neue"/>
                  <a:ea typeface="Helvetica Neue"/>
                  <a:cs typeface="Helvetica Neue"/>
                  <a:sym typeface="Helvetica Neue"/>
                </a:defRPr>
              </a:pPr>
              <a:r>
                <a:rPr>
                  <a:latin typeface="宋体"/>
                  <a:ea typeface="宋体"/>
                  <a:cs typeface="宋体"/>
                  <a:sym typeface="宋体"/>
                </a:rPr>
                <a:t>光敏三极管</a:t>
              </a:r>
            </a:p>
          </p:txBody>
        </p:sp>
      </p:grpSp>
      <p:sp>
        <p:nvSpPr>
          <p:cNvPr id="1038" name="①强弱电隔离:输入输出之间绝缘电阻很高。耐压达2000V以上。能避免输出端对输入端的干扰。…"/>
          <p:cNvSpPr txBox="1"/>
          <p:nvPr/>
        </p:nvSpPr>
        <p:spPr>
          <a:xfrm>
            <a:off x="921173" y="5004225"/>
            <a:ext cx="11162454" cy="213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latin typeface="Songti SC Regular"/>
                <a:ea typeface="Songti SC Regular"/>
                <a:cs typeface="Songti SC Regular"/>
                <a:sym typeface="Songti SC Regular"/>
              </a:defRPr>
            </a:pPr>
            <a:r>
              <a:t>①</a:t>
            </a:r>
            <a:r>
              <a:rPr>
                <a:latin typeface="宋体"/>
                <a:ea typeface="宋体"/>
                <a:cs typeface="宋体"/>
                <a:sym typeface="宋体"/>
              </a:rPr>
              <a:t>强弱电隔离:输入输出之间绝缘电阻很高。耐压达</a:t>
            </a:r>
            <a:r>
              <a:t>2000V</a:t>
            </a:r>
            <a:r>
              <a:rPr>
                <a:latin typeface="宋体"/>
                <a:ea typeface="宋体"/>
                <a:cs typeface="宋体"/>
                <a:sym typeface="宋体"/>
              </a:rPr>
              <a:t>以上。能避免输出端对输入端的干扰。</a:t>
            </a:r>
          </a:p>
          <a:p>
            <a:pPr algn="l">
              <a:defRPr sz="2800" b="0">
                <a:latin typeface="Songti SC Regular"/>
                <a:ea typeface="Songti SC Regular"/>
                <a:cs typeface="Songti SC Regular"/>
                <a:sym typeface="Songti SC Regular"/>
              </a:defRPr>
            </a:pPr>
            <a:r>
              <a:t>②</a:t>
            </a:r>
            <a:r>
              <a:rPr>
                <a:latin typeface="宋体"/>
                <a:ea typeface="宋体"/>
                <a:cs typeface="宋体"/>
                <a:sym typeface="宋体"/>
              </a:rPr>
              <a:t>对系统内部噪声有很强的抑制作用:发光二极管为电流驱动元件，动态电阻很小，对系统内部的噪声有旁路作用。（滤除噪声）</a:t>
            </a:r>
          </a:p>
        </p:txBody>
      </p:sp>
      <p:sp>
        <p:nvSpPr>
          <p:cNvPr id="1039" name="特点："/>
          <p:cNvSpPr txBox="1"/>
          <p:nvPr/>
        </p:nvSpPr>
        <p:spPr>
          <a:xfrm>
            <a:off x="635232" y="4322413"/>
            <a:ext cx="1219201" cy="62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b="0">
                <a:solidFill>
                  <a:schemeClr val="accent1">
                    <a:hueOff val="114395"/>
                    <a:lumOff val="-24975"/>
                  </a:schemeClr>
                </a:solidFill>
                <a:latin typeface="宋体"/>
                <a:ea typeface="宋体"/>
                <a:cs typeface="宋体"/>
                <a:sym typeface="宋体"/>
              </a:defRPr>
            </a:lvl1pPr>
          </a:lstStyle>
          <a:p>
            <a:pPr>
              <a:defRPr>
                <a:latin typeface="Tahoma"/>
                <a:ea typeface="Tahoma"/>
                <a:cs typeface="Tahoma"/>
                <a:sym typeface="Tahoma"/>
              </a:defRPr>
            </a:pPr>
            <a:r>
              <a:rPr>
                <a:latin typeface="宋体"/>
                <a:ea typeface="宋体"/>
                <a:cs typeface="宋体"/>
                <a:sym typeface="宋体"/>
              </a:rPr>
              <a:t>特点：</a:t>
            </a:r>
          </a:p>
        </p:txBody>
      </p:sp>
      <p:sp>
        <p:nvSpPr>
          <p:cNvPr id="1040" name="1) 光电耦合器"/>
          <p:cNvSpPr txBox="1"/>
          <p:nvPr/>
        </p:nvSpPr>
        <p:spPr>
          <a:xfrm>
            <a:off x="2583838" y="1442904"/>
            <a:ext cx="2294070"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116999"/>
              </a:lnSpc>
              <a:spcBef>
                <a:spcPts val="2700"/>
              </a:spcBef>
              <a:defRPr sz="2800">
                <a:solidFill>
                  <a:srgbClr val="008000"/>
                </a:solidFill>
              </a:defRPr>
            </a:pPr>
            <a:r>
              <a:t>1)</a:t>
            </a:r>
            <a:r>
              <a:rPr>
                <a:latin typeface="华文新魏"/>
                <a:ea typeface="华文新魏"/>
                <a:cs typeface="华文新魏"/>
                <a:sym typeface="华文新魏"/>
              </a:rPr>
              <a:t> </a:t>
            </a:r>
            <a:r>
              <a:rPr>
                <a:latin typeface="隶书"/>
                <a:ea typeface="隶书"/>
                <a:cs typeface="隶书"/>
                <a:sym typeface="隶书"/>
              </a:rPr>
              <a:t>光电耦合器</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标题"/>
          <p:cNvSpPr txBox="1">
            <a:spLocks noGrp="1"/>
          </p:cNvSpPr>
          <p:nvPr>
            <p:ph type="title"/>
          </p:nvPr>
        </p:nvSpPr>
        <p:spPr>
          <a:prstGeom prst="rect">
            <a:avLst/>
          </a:prstGeom>
        </p:spPr>
        <p:txBody>
          <a:bodyPr/>
          <a:lstStyle/>
          <a:p>
            <a:endParaRPr/>
          </a:p>
        </p:txBody>
      </p:sp>
      <p:sp>
        <p:nvSpPr>
          <p:cNvPr id="1043" name="2) 光电开关"/>
          <p:cNvSpPr txBox="1"/>
          <p:nvPr/>
        </p:nvSpPr>
        <p:spPr>
          <a:xfrm>
            <a:off x="2027484" y="1443002"/>
            <a:ext cx="737390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116999"/>
              </a:lnSpc>
              <a:spcBef>
                <a:spcPts val="2700"/>
              </a:spcBef>
              <a:defRPr sz="2800">
                <a:solidFill>
                  <a:srgbClr val="008000"/>
                </a:solidFill>
              </a:defRPr>
            </a:lvl1pPr>
          </a:lstStyle>
          <a:p>
            <a:r>
              <a:t>2) 光电开关</a:t>
            </a:r>
          </a:p>
        </p:txBody>
      </p:sp>
      <p:sp>
        <p:nvSpPr>
          <p:cNvPr id="1044" name="光电开关在制造业自动化包装线及安全装置中作光控制和光探测装置。可实现限位控制、产品计数, 料位检测，越限安全报警及计算机输入接口等用途。"/>
          <p:cNvSpPr txBox="1"/>
          <p:nvPr/>
        </p:nvSpPr>
        <p:spPr>
          <a:xfrm>
            <a:off x="510165" y="2185032"/>
            <a:ext cx="12307489"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2200"/>
              </a:spcBef>
              <a:defRPr sz="2800" b="0">
                <a:latin typeface="Songti SC Regular"/>
                <a:ea typeface="Songti SC Regular"/>
                <a:cs typeface="Songti SC Regular"/>
                <a:sym typeface="Songti SC Regular"/>
              </a:defRPr>
            </a:pPr>
            <a:r>
              <a:t>    光电开关在制造业自动化包装线及安全装置中作光控制和光探测装置。可实现限位控制、产品计数, 料位检测，越限安全报警及计算机输入接口等用途。</a:t>
            </a:r>
          </a:p>
        </p:txBody>
      </p:sp>
      <p:grpSp>
        <p:nvGrpSpPr>
          <p:cNvPr id="1047" name="成组"/>
          <p:cNvGrpSpPr/>
          <p:nvPr/>
        </p:nvGrpSpPr>
        <p:grpSpPr>
          <a:xfrm>
            <a:off x="927017" y="3602380"/>
            <a:ext cx="7579361" cy="5285690"/>
            <a:chOff x="0" y="0"/>
            <a:chExt cx="7579359" cy="5285688"/>
          </a:xfrm>
        </p:grpSpPr>
        <p:sp>
          <p:nvSpPr>
            <p:cNvPr id="1045" name="透射式                                            反射式"/>
            <p:cNvSpPr/>
            <p:nvPr/>
          </p:nvSpPr>
          <p:spPr>
            <a:xfrm>
              <a:off x="3965710" y="4015688"/>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latin typeface="宋体"/>
                  <a:ea typeface="宋体"/>
                  <a:cs typeface="宋体"/>
                  <a:sym typeface="宋体"/>
                </a:defRPr>
              </a:lvl1pPr>
            </a:lstStyle>
            <a:p>
              <a:pPr>
                <a:defRPr>
                  <a:latin typeface="Helvetica Neue"/>
                  <a:ea typeface="Helvetica Neue"/>
                  <a:cs typeface="Helvetica Neue"/>
                  <a:sym typeface="Helvetica Neue"/>
                </a:defRPr>
              </a:pPr>
              <a:r>
                <a:rPr>
                  <a:latin typeface="宋体"/>
                  <a:ea typeface="宋体"/>
                  <a:cs typeface="宋体"/>
                  <a:sym typeface="宋体"/>
                </a:rPr>
                <a:t>透射式                                            反射式</a:t>
              </a:r>
            </a:p>
          </p:txBody>
        </p:sp>
        <p:pic>
          <p:nvPicPr>
            <p:cNvPr id="1046" name="C:\WINDOWS\Desktop\多媒体\8-16.gif" descr="C:\WINDOWS\Desktop\多媒体\8-16.gif"/>
            <p:cNvPicPr>
              <a:picLocks noChangeAspect="1"/>
            </p:cNvPicPr>
            <p:nvPr/>
          </p:nvPicPr>
          <p:blipFill>
            <a:blip r:embed="rId2">
              <a:extLst/>
            </a:blip>
            <a:srcRect b="24392"/>
            <a:stretch>
              <a:fillRect/>
            </a:stretch>
          </p:blipFill>
          <p:spPr>
            <a:xfrm>
              <a:off x="0" y="0"/>
              <a:ext cx="7579360" cy="3775566"/>
            </a:xfrm>
            <a:prstGeom prst="rect">
              <a:avLst/>
            </a:prstGeom>
            <a:ln w="12700" cap="flat">
              <a:noFill/>
              <a:miter lim="400000"/>
            </a:ln>
            <a:effectLst/>
          </p:spPr>
        </p:pic>
      </p:gr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标题"/>
          <p:cNvSpPr txBox="1">
            <a:spLocks noGrp="1"/>
          </p:cNvSpPr>
          <p:nvPr>
            <p:ph type="title"/>
          </p:nvPr>
        </p:nvSpPr>
        <p:spPr>
          <a:prstGeom prst="rect">
            <a:avLst/>
          </a:prstGeom>
        </p:spPr>
        <p:txBody>
          <a:bodyPr/>
          <a:lstStyle/>
          <a:p>
            <a:endParaRPr/>
          </a:p>
        </p:txBody>
      </p:sp>
      <p:sp>
        <p:nvSpPr>
          <p:cNvPr id="1050" name="3) 光位置传感器"/>
          <p:cNvSpPr txBox="1"/>
          <p:nvPr/>
        </p:nvSpPr>
        <p:spPr>
          <a:xfrm>
            <a:off x="2240645" y="1221192"/>
            <a:ext cx="531029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16999"/>
              </a:lnSpc>
              <a:spcBef>
                <a:spcPts val="2700"/>
              </a:spcBef>
              <a:defRPr sz="2800">
                <a:solidFill>
                  <a:srgbClr val="008000"/>
                </a:solidFill>
              </a:defRPr>
            </a:lvl1pPr>
          </a:lstStyle>
          <a:p>
            <a:r>
              <a:t>3) 光位置传感器 </a:t>
            </a:r>
          </a:p>
        </p:txBody>
      </p:sp>
      <p:grpSp>
        <p:nvGrpSpPr>
          <p:cNvPr id="1054" name="成组"/>
          <p:cNvGrpSpPr/>
          <p:nvPr/>
        </p:nvGrpSpPr>
        <p:grpSpPr>
          <a:xfrm>
            <a:off x="0" y="3934538"/>
            <a:ext cx="12246188" cy="1660707"/>
            <a:chOff x="0" y="-99667"/>
            <a:chExt cx="12246187" cy="1660704"/>
          </a:xfrm>
        </p:grpSpPr>
        <p:sp>
          <p:nvSpPr>
            <p:cNvPr id="1051" name="当电阻层均匀分布时，            ，则                        ，故只要测出I1 和 I2  就可以求得光照射的位置。"/>
            <p:cNvSpPr/>
            <p:nvPr/>
          </p:nvSpPr>
          <p:spPr>
            <a:xfrm>
              <a:off x="0" y="365840"/>
              <a:ext cx="12246187" cy="119519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lgn="l">
                <a:spcBef>
                  <a:spcPts val="1800"/>
                </a:spcBef>
                <a:defRPr sz="2800" b="0">
                  <a:latin typeface="Songti SC Bold"/>
                  <a:ea typeface="Songti SC Bold"/>
                  <a:cs typeface="Songti SC Bold"/>
                  <a:sym typeface="Songti SC Bold"/>
                </a:defRPr>
              </a:pPr>
              <a:r>
                <a:rPr dirty="0"/>
                <a:t>  </a:t>
              </a:r>
              <a:r>
                <a:rPr dirty="0">
                  <a:latin typeface="Songti SC Regular"/>
                  <a:ea typeface="Songti SC Regular"/>
                  <a:cs typeface="Songti SC Regular"/>
                  <a:sym typeface="Songti SC Regular"/>
                </a:rPr>
                <a:t>  </a:t>
              </a:r>
              <a:r>
                <a:rPr dirty="0" err="1">
                  <a:latin typeface="楷体_GB2312"/>
                  <a:ea typeface="楷体_GB2312"/>
                  <a:cs typeface="楷体_GB2312"/>
                  <a:sym typeface="楷体_GB2312"/>
                </a:rPr>
                <a:t>当电阻层均匀分布时</a:t>
              </a:r>
              <a:r>
                <a:rPr dirty="0">
                  <a:latin typeface="宋体"/>
                  <a:ea typeface="宋体"/>
                  <a:cs typeface="宋体"/>
                  <a:sym typeface="宋体"/>
                </a:rPr>
                <a:t>，            ，</a:t>
              </a:r>
              <a:r>
                <a:rPr dirty="0">
                  <a:latin typeface="楷体_GB2312"/>
                  <a:ea typeface="楷体_GB2312"/>
                  <a:cs typeface="楷体_GB2312"/>
                  <a:sym typeface="楷体_GB2312"/>
                </a:rPr>
                <a:t>则</a:t>
              </a:r>
              <a:r>
                <a:rPr dirty="0">
                  <a:latin typeface="宋体"/>
                  <a:ea typeface="宋体"/>
                  <a:cs typeface="宋体"/>
                  <a:sym typeface="宋体"/>
                </a:rPr>
                <a:t>               </a:t>
              </a:r>
              <a:r>
                <a:rPr dirty="0" smtClean="0">
                  <a:latin typeface="宋体"/>
                  <a:ea typeface="宋体"/>
                  <a:cs typeface="宋体"/>
                  <a:sym typeface="宋体"/>
                </a:rPr>
                <a:t> </a:t>
              </a:r>
              <a:r>
                <a:rPr dirty="0">
                  <a:latin typeface="宋体"/>
                  <a:ea typeface="宋体"/>
                  <a:cs typeface="宋体"/>
                  <a:sym typeface="宋体"/>
                </a:rPr>
                <a:t>，</a:t>
              </a:r>
              <a:r>
                <a:rPr dirty="0" err="1" smtClean="0">
                  <a:latin typeface="楷体_GB2312"/>
                  <a:ea typeface="楷体_GB2312"/>
                  <a:cs typeface="楷体_GB2312"/>
                  <a:sym typeface="楷体_GB2312"/>
                </a:rPr>
                <a:t>故只要测出</a:t>
              </a:r>
              <a:r>
                <a:rPr lang="en-US" dirty="0" smtClean="0">
                  <a:latin typeface="楷体_GB2312"/>
                  <a:ea typeface="楷体_GB2312"/>
                  <a:cs typeface="楷体_GB2312"/>
                  <a:sym typeface="楷体_GB2312"/>
                </a:rPr>
                <a:t>     </a:t>
              </a:r>
            </a:p>
            <a:p>
              <a:pPr algn="l">
                <a:spcBef>
                  <a:spcPts val="1800"/>
                </a:spcBef>
                <a:defRPr sz="2800" b="0">
                  <a:latin typeface="Songti SC Bold"/>
                  <a:ea typeface="Songti SC Bold"/>
                  <a:cs typeface="Songti SC Bold"/>
                  <a:sym typeface="Songti SC Bold"/>
                </a:defRPr>
              </a:pPr>
              <a:r>
                <a:rPr lang="en-US" dirty="0">
                  <a:latin typeface="楷体_GB2312"/>
                  <a:sym typeface="楷体_GB2312"/>
                </a:rPr>
                <a:t> </a:t>
              </a:r>
              <a:r>
                <a:rPr lang="en-US" dirty="0" smtClean="0">
                  <a:latin typeface="楷体_GB2312"/>
                  <a:sym typeface="楷体_GB2312"/>
                </a:rPr>
                <a:t>   </a:t>
              </a:r>
              <a:r>
                <a:rPr dirty="0" err="1" smtClean="0"/>
                <a:t>I</a:t>
              </a:r>
              <a:r>
                <a:rPr baseline="-24857" dirty="0" err="1" smtClean="0">
                  <a:latin typeface="Songti SC Regular"/>
                  <a:ea typeface="Songti SC Regular"/>
                  <a:cs typeface="Songti SC Regular"/>
                  <a:sym typeface="Songti SC Regular"/>
                </a:rPr>
                <a:t>1</a:t>
              </a:r>
              <a:r>
                <a:rPr dirty="0" smtClean="0">
                  <a:latin typeface="Songti SC Regular"/>
                  <a:ea typeface="Songti SC Regular"/>
                  <a:cs typeface="Songti SC Regular"/>
                  <a:sym typeface="Songti SC Regular"/>
                </a:rPr>
                <a:t> </a:t>
              </a:r>
              <a:r>
                <a:rPr dirty="0">
                  <a:latin typeface="楷体_GB2312"/>
                  <a:ea typeface="楷体_GB2312"/>
                  <a:cs typeface="楷体_GB2312"/>
                  <a:sym typeface="楷体_GB2312"/>
                </a:rPr>
                <a:t>和 </a:t>
              </a:r>
              <a:r>
                <a:rPr dirty="0" err="1"/>
                <a:t>I</a:t>
              </a:r>
              <a:r>
                <a:rPr baseline="-24857" dirty="0" err="1">
                  <a:latin typeface="Songti SC Regular"/>
                  <a:ea typeface="Songti SC Regular"/>
                  <a:cs typeface="Songti SC Regular"/>
                  <a:sym typeface="Songti SC Regular"/>
                </a:rPr>
                <a:t>2</a:t>
              </a:r>
              <a:r>
                <a:rPr dirty="0">
                  <a:latin typeface="Songti SC Regular"/>
                  <a:ea typeface="Songti SC Regular"/>
                  <a:cs typeface="Songti SC Regular"/>
                  <a:sym typeface="Songti SC Regular"/>
                </a:rPr>
                <a:t>  </a:t>
              </a:r>
              <a:r>
                <a:rPr dirty="0" err="1">
                  <a:latin typeface="楷体_GB2312"/>
                  <a:ea typeface="楷体_GB2312"/>
                  <a:cs typeface="楷体_GB2312"/>
                  <a:sym typeface="楷体_GB2312"/>
                </a:rPr>
                <a:t>就可以求得光照射的位置</a:t>
              </a:r>
              <a:r>
                <a:rPr dirty="0">
                  <a:latin typeface="楷体_GB2312"/>
                  <a:ea typeface="楷体_GB2312"/>
                  <a:cs typeface="楷体_GB2312"/>
                  <a:sym typeface="楷体_GB2312"/>
                </a:rPr>
                <a:t>。</a:t>
              </a:r>
            </a:p>
          </p:txBody>
        </p:sp>
        <p:pic>
          <p:nvPicPr>
            <p:cNvPr id="1052" name="image.pdf" descr="image.pdf"/>
            <p:cNvPicPr>
              <a:picLocks noChangeAspect="1"/>
            </p:cNvPicPr>
            <p:nvPr/>
          </p:nvPicPr>
          <p:blipFill>
            <a:blip r:embed="rId2">
              <a:extLst/>
            </a:blip>
            <a:stretch>
              <a:fillRect/>
            </a:stretch>
          </p:blipFill>
          <p:spPr>
            <a:xfrm>
              <a:off x="4668144" y="38040"/>
              <a:ext cx="1234160" cy="943769"/>
            </a:xfrm>
            <a:prstGeom prst="rect">
              <a:avLst/>
            </a:prstGeom>
            <a:ln w="12700" cap="flat">
              <a:noFill/>
              <a:miter lim="400000"/>
            </a:ln>
            <a:effectLst/>
          </p:spPr>
        </p:pic>
        <p:pic>
          <p:nvPicPr>
            <p:cNvPr id="1053" name="image.pdf" descr="image.pdf"/>
            <p:cNvPicPr>
              <a:picLocks noChangeAspect="1"/>
            </p:cNvPicPr>
            <p:nvPr/>
          </p:nvPicPr>
          <p:blipFill>
            <a:blip r:embed="rId3">
              <a:extLst/>
            </a:blip>
            <a:stretch>
              <a:fillRect/>
            </a:stretch>
          </p:blipFill>
          <p:spPr>
            <a:xfrm>
              <a:off x="7410212" y="-99667"/>
              <a:ext cx="2151663" cy="1081476"/>
            </a:xfrm>
            <a:prstGeom prst="rect">
              <a:avLst/>
            </a:prstGeom>
            <a:ln w="12700" cap="flat">
              <a:noFill/>
              <a:miter lim="400000"/>
            </a:ln>
            <a:effectLst/>
          </p:spPr>
        </p:pic>
      </p:grpSp>
      <p:pic>
        <p:nvPicPr>
          <p:cNvPr id="1055" name="image.png" descr="image.png"/>
          <p:cNvPicPr>
            <a:picLocks noChangeAspect="1"/>
          </p:cNvPicPr>
          <p:nvPr/>
        </p:nvPicPr>
        <p:blipFill>
          <a:blip r:embed="rId4">
            <a:extLst/>
          </a:blip>
          <a:stretch>
            <a:fillRect/>
          </a:stretch>
        </p:blipFill>
        <p:spPr>
          <a:xfrm>
            <a:off x="5285224" y="5870483"/>
            <a:ext cx="3783871" cy="3114603"/>
          </a:xfrm>
          <a:prstGeom prst="rect">
            <a:avLst/>
          </a:prstGeom>
          <a:ln w="12700">
            <a:miter lim="400000"/>
          </a:ln>
        </p:spPr>
      </p:pic>
      <p:sp>
        <p:nvSpPr>
          <p:cNvPr id="1056" name="光位置传感器是一种硅光电二极管，它利用光线来检测位置。当光线照射到硅光电二极管的某一位置时，结区的光电子向N层漂移，空穴向P层漂移。到达P层的空穴分成两部分；一部分沿表面电阻 R1 流向1端，形成光电流 I1 ；另一部分沿着表面电阻 R2 流向2端形成光电流 I2。"/>
          <p:cNvSpPr txBox="1"/>
          <p:nvPr/>
        </p:nvSpPr>
        <p:spPr>
          <a:xfrm>
            <a:off x="595966" y="1766492"/>
            <a:ext cx="11812868" cy="22677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latin typeface="Songti SC Regular"/>
                <a:ea typeface="Songti SC Regular"/>
                <a:cs typeface="Songti SC Regular"/>
                <a:sym typeface="Songti SC Regular"/>
              </a:defRPr>
            </a:pPr>
            <a:r>
              <a:t>    </a:t>
            </a:r>
            <a:r>
              <a:rPr>
                <a:latin typeface="楷体_GB2312"/>
                <a:ea typeface="楷体_GB2312"/>
                <a:cs typeface="楷体_GB2312"/>
                <a:sym typeface="楷体_GB2312"/>
              </a:rPr>
              <a:t>光位置传感器是一种硅光电二极管，它利用光线来检测位置。当光线照射到硅光电二极管的某一位置时，结区的光电子向</a:t>
            </a:r>
            <a:r>
              <a:t>N</a:t>
            </a:r>
            <a:r>
              <a:rPr>
                <a:latin typeface="楷体_GB2312"/>
                <a:ea typeface="楷体_GB2312"/>
                <a:cs typeface="楷体_GB2312"/>
                <a:sym typeface="楷体_GB2312"/>
              </a:rPr>
              <a:t>层漂移，空穴向</a:t>
            </a:r>
            <a:r>
              <a:t>P</a:t>
            </a:r>
            <a:r>
              <a:rPr>
                <a:latin typeface="楷体_GB2312"/>
                <a:ea typeface="楷体_GB2312"/>
                <a:cs typeface="楷体_GB2312"/>
                <a:sym typeface="楷体_GB2312"/>
              </a:rPr>
              <a:t>层漂移。到达</a:t>
            </a:r>
            <a:r>
              <a:t>P</a:t>
            </a:r>
            <a:r>
              <a:rPr>
                <a:latin typeface="楷体_GB2312"/>
                <a:ea typeface="楷体_GB2312"/>
                <a:cs typeface="楷体_GB2312"/>
                <a:sym typeface="楷体_GB2312"/>
              </a:rPr>
              <a:t>层的空穴分成两部分；一部分沿表面电阻 </a:t>
            </a:r>
            <a:r>
              <a:t>R</a:t>
            </a:r>
            <a:r>
              <a:rPr baseline="-24857"/>
              <a:t>1 </a:t>
            </a:r>
            <a:r>
              <a:rPr>
                <a:latin typeface="楷体_GB2312"/>
                <a:ea typeface="楷体_GB2312"/>
                <a:cs typeface="楷体_GB2312"/>
                <a:sym typeface="楷体_GB2312"/>
              </a:rPr>
              <a:t>流向</a:t>
            </a:r>
            <a:r>
              <a:t>1</a:t>
            </a:r>
            <a:r>
              <a:rPr>
                <a:latin typeface="楷体_GB2312"/>
                <a:ea typeface="楷体_GB2312"/>
                <a:cs typeface="楷体_GB2312"/>
                <a:sym typeface="楷体_GB2312"/>
              </a:rPr>
              <a:t>端，形成光电流 </a:t>
            </a:r>
            <a:r>
              <a:t>I</a:t>
            </a:r>
            <a:r>
              <a:rPr baseline="-24857"/>
              <a:t>1 </a:t>
            </a:r>
            <a:r>
              <a:rPr>
                <a:latin typeface="宋体"/>
                <a:ea typeface="宋体"/>
                <a:cs typeface="宋体"/>
                <a:sym typeface="宋体"/>
              </a:rPr>
              <a:t>；</a:t>
            </a:r>
            <a:r>
              <a:rPr>
                <a:latin typeface="楷体_GB2312"/>
                <a:ea typeface="楷体_GB2312"/>
                <a:cs typeface="楷体_GB2312"/>
                <a:sym typeface="楷体_GB2312"/>
              </a:rPr>
              <a:t>另一部分沿着表面电阻 </a:t>
            </a:r>
            <a:r>
              <a:t>R</a:t>
            </a:r>
            <a:r>
              <a:rPr baseline="-24857"/>
              <a:t>2 </a:t>
            </a:r>
            <a:r>
              <a:rPr>
                <a:latin typeface="楷体_GB2312"/>
                <a:ea typeface="楷体_GB2312"/>
                <a:cs typeface="楷体_GB2312"/>
                <a:sym typeface="楷体_GB2312"/>
              </a:rPr>
              <a:t>流向</a:t>
            </a:r>
            <a:r>
              <a:t>2</a:t>
            </a:r>
            <a:r>
              <a:rPr>
                <a:latin typeface="楷体_GB2312"/>
                <a:ea typeface="楷体_GB2312"/>
                <a:cs typeface="楷体_GB2312"/>
                <a:sym typeface="楷体_GB2312"/>
              </a:rPr>
              <a:t>端形成光电流 </a:t>
            </a:r>
            <a:r>
              <a:t>I</a:t>
            </a:r>
            <a:r>
              <a:rPr baseline="-24857"/>
              <a:t>2</a:t>
            </a:r>
            <a:r>
              <a:rPr>
                <a:latin typeface="宋体"/>
                <a:ea typeface="宋体"/>
                <a:cs typeface="宋体"/>
                <a:sym typeface="宋体"/>
              </a:rPr>
              <a:t>。</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标题"/>
          <p:cNvSpPr txBox="1">
            <a:spLocks noGrp="1"/>
          </p:cNvSpPr>
          <p:nvPr>
            <p:ph type="title"/>
          </p:nvPr>
        </p:nvSpPr>
        <p:spPr>
          <a:prstGeom prst="rect">
            <a:avLst/>
          </a:prstGeom>
        </p:spPr>
        <p:txBody>
          <a:bodyPr/>
          <a:lstStyle/>
          <a:p>
            <a:endParaRPr/>
          </a:p>
        </p:txBody>
      </p:sp>
      <p:sp>
        <p:nvSpPr>
          <p:cNvPr id="1059" name="光位置传感器常用于机械加工的定位装置，也可以作为机器人的眼睛。"/>
          <p:cNvSpPr txBox="1"/>
          <p:nvPr/>
        </p:nvSpPr>
        <p:spPr>
          <a:xfrm>
            <a:off x="445313" y="7608976"/>
            <a:ext cx="11776570"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16999"/>
              </a:lnSpc>
              <a:spcBef>
                <a:spcPts val="2000"/>
              </a:spcBef>
              <a:defRPr sz="2800">
                <a:solidFill>
                  <a:schemeClr val="accent5">
                    <a:lumOff val="-29866"/>
                  </a:schemeClr>
                </a:solidFill>
                <a:latin typeface="Times New Roman"/>
                <a:ea typeface="Times New Roman"/>
                <a:cs typeface="Times New Roman"/>
                <a:sym typeface="Times New Roman"/>
              </a:defRPr>
            </a:pPr>
            <a:r>
              <a:t>    </a:t>
            </a:r>
            <a:r>
              <a:rPr>
                <a:latin typeface="楷体_GB2312"/>
                <a:ea typeface="楷体_GB2312"/>
                <a:cs typeface="楷体_GB2312"/>
                <a:sym typeface="楷体_GB2312"/>
              </a:rPr>
              <a:t>光位置传感器常用于机械加工的定位装置，也可以作为机器人的眼睛。 </a:t>
            </a:r>
          </a:p>
        </p:txBody>
      </p:sp>
      <p:sp>
        <p:nvSpPr>
          <p:cNvPr id="1060" name="光位置传感器同样适用二维位置检测，其原理如图所示。a，b 极用于检测 x 方向，a’，b’ 用于检测 y 方向。目前该位置传感器能测定的面积为数十毫米*数十毫米。"/>
          <p:cNvSpPr txBox="1"/>
          <p:nvPr/>
        </p:nvSpPr>
        <p:spPr>
          <a:xfrm>
            <a:off x="732213" y="1641593"/>
            <a:ext cx="11982027" cy="162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800" b="0">
                <a:latin typeface="Songti SC Regular"/>
                <a:ea typeface="Songti SC Regular"/>
                <a:cs typeface="Songti SC Regular"/>
                <a:sym typeface="Songti SC Regular"/>
              </a:defRPr>
            </a:pPr>
            <a:r>
              <a:t>       </a:t>
            </a:r>
            <a:r>
              <a:rPr>
                <a:latin typeface="楷体_GB2312"/>
                <a:ea typeface="楷体_GB2312"/>
                <a:cs typeface="楷体_GB2312"/>
                <a:sym typeface="楷体_GB2312"/>
              </a:rPr>
              <a:t>光位置传感器同样适用二维位置检测，其原理如图所示。</a:t>
            </a:r>
            <a:r>
              <a:rPr>
                <a:latin typeface="Songti SC Bold"/>
                <a:ea typeface="Songti SC Bold"/>
                <a:cs typeface="Songti SC Bold"/>
                <a:sym typeface="Songti SC Bold"/>
              </a:rPr>
              <a:t>a</a:t>
            </a:r>
            <a:r>
              <a:rPr>
                <a:latin typeface="宋体"/>
                <a:ea typeface="宋体"/>
                <a:cs typeface="宋体"/>
                <a:sym typeface="宋体"/>
              </a:rPr>
              <a:t>，</a:t>
            </a:r>
            <a:r>
              <a:rPr>
                <a:latin typeface="Songti SC Bold"/>
                <a:ea typeface="Songti SC Bold"/>
                <a:cs typeface="Songti SC Bold"/>
                <a:sym typeface="Songti SC Bold"/>
              </a:rPr>
              <a:t>b </a:t>
            </a:r>
            <a:r>
              <a:rPr>
                <a:latin typeface="楷体_GB2312"/>
                <a:ea typeface="楷体_GB2312"/>
                <a:cs typeface="楷体_GB2312"/>
                <a:sym typeface="楷体_GB2312"/>
              </a:rPr>
              <a:t>极用于检测 </a:t>
            </a:r>
            <a:r>
              <a:rPr>
                <a:latin typeface="Songti SC Bold"/>
                <a:ea typeface="Songti SC Bold"/>
                <a:cs typeface="Songti SC Bold"/>
                <a:sym typeface="Songti SC Bold"/>
              </a:rPr>
              <a:t>x </a:t>
            </a:r>
            <a:r>
              <a:rPr>
                <a:latin typeface="楷体_GB2312"/>
                <a:ea typeface="楷体_GB2312"/>
                <a:cs typeface="楷体_GB2312"/>
                <a:sym typeface="楷体_GB2312"/>
              </a:rPr>
              <a:t>方向</a:t>
            </a:r>
            <a:r>
              <a:rPr>
                <a:latin typeface="宋体"/>
                <a:ea typeface="宋体"/>
                <a:cs typeface="宋体"/>
                <a:sym typeface="宋体"/>
              </a:rPr>
              <a:t>，</a:t>
            </a:r>
            <a:r>
              <a:rPr>
                <a:latin typeface="Songti SC Bold"/>
                <a:ea typeface="Songti SC Bold"/>
                <a:cs typeface="Songti SC Bold"/>
                <a:sym typeface="Songti SC Bold"/>
              </a:rPr>
              <a:t>a</a:t>
            </a:r>
            <a:r>
              <a:t>’</a:t>
            </a:r>
            <a:r>
              <a:rPr>
                <a:latin typeface="宋体"/>
                <a:ea typeface="宋体"/>
                <a:cs typeface="宋体"/>
                <a:sym typeface="宋体"/>
              </a:rPr>
              <a:t>，</a:t>
            </a:r>
            <a:r>
              <a:rPr>
                <a:latin typeface="Songti SC Bold"/>
                <a:ea typeface="Songti SC Bold"/>
                <a:cs typeface="Songti SC Bold"/>
                <a:sym typeface="Songti SC Bold"/>
              </a:rPr>
              <a:t>b</a:t>
            </a:r>
            <a:r>
              <a:t>’ </a:t>
            </a:r>
            <a:r>
              <a:rPr>
                <a:latin typeface="楷体_GB2312"/>
                <a:ea typeface="楷体_GB2312"/>
                <a:cs typeface="楷体_GB2312"/>
                <a:sym typeface="楷体_GB2312"/>
              </a:rPr>
              <a:t>用于检测 </a:t>
            </a:r>
            <a:r>
              <a:rPr>
                <a:latin typeface="Songti SC Bold"/>
                <a:ea typeface="Songti SC Bold"/>
                <a:cs typeface="Songti SC Bold"/>
                <a:sym typeface="Songti SC Bold"/>
              </a:rPr>
              <a:t>y </a:t>
            </a:r>
            <a:r>
              <a:rPr>
                <a:latin typeface="楷体_GB2312"/>
                <a:ea typeface="楷体_GB2312"/>
                <a:cs typeface="楷体_GB2312"/>
                <a:sym typeface="楷体_GB2312"/>
              </a:rPr>
              <a:t>方向。目前该位置传感器能测定的面积为</a:t>
            </a:r>
            <a:r>
              <a:rPr>
                <a:latin typeface="宋体"/>
                <a:ea typeface="宋体"/>
                <a:cs typeface="宋体"/>
                <a:sym typeface="宋体"/>
              </a:rPr>
              <a:t>数十毫米*数十毫米。</a:t>
            </a:r>
            <a:r>
              <a:t> </a:t>
            </a:r>
          </a:p>
        </p:txBody>
      </p:sp>
      <p:pic>
        <p:nvPicPr>
          <p:cNvPr id="1061" name="image.png" descr="image.png"/>
          <p:cNvPicPr>
            <a:picLocks noChangeAspect="1"/>
          </p:cNvPicPr>
          <p:nvPr/>
        </p:nvPicPr>
        <p:blipFill>
          <a:blip r:embed="rId2">
            <a:extLst/>
          </a:blip>
          <a:stretch>
            <a:fillRect/>
          </a:stretch>
        </p:blipFill>
        <p:spPr>
          <a:xfrm>
            <a:off x="1384924" y="3580425"/>
            <a:ext cx="3788552" cy="3072837"/>
          </a:xfrm>
          <a:prstGeom prst="rect">
            <a:avLst/>
          </a:prstGeom>
          <a:ln w="12700">
            <a:miter lim="400000"/>
          </a:ln>
        </p:spPr>
      </p:pic>
      <p:pic>
        <p:nvPicPr>
          <p:cNvPr id="1062" name="u=2282167430,2913992617&amp;fm=15&amp;gp=0.jpg" descr="u=2282167430,2913992617&amp;fm=15&amp;gp=0.jpg"/>
          <p:cNvPicPr>
            <a:picLocks noChangeAspect="1"/>
          </p:cNvPicPr>
          <p:nvPr/>
        </p:nvPicPr>
        <p:blipFill>
          <a:blip r:embed="rId3">
            <a:extLst/>
          </a:blip>
          <a:stretch>
            <a:fillRect/>
          </a:stretch>
        </p:blipFill>
        <p:spPr>
          <a:xfrm>
            <a:off x="7450832" y="3719843"/>
            <a:ext cx="2794001" cy="27940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标题"/>
          <p:cNvSpPr txBox="1">
            <a:spLocks noGrp="1"/>
          </p:cNvSpPr>
          <p:nvPr>
            <p:ph type="title"/>
          </p:nvPr>
        </p:nvSpPr>
        <p:spPr>
          <a:prstGeom prst="rect">
            <a:avLst/>
          </a:prstGeom>
        </p:spPr>
        <p:txBody>
          <a:bodyPr/>
          <a:lstStyle/>
          <a:p>
            <a:endParaRPr/>
          </a:p>
        </p:txBody>
      </p:sp>
      <p:sp>
        <p:nvSpPr>
          <p:cNvPr id="1065" name="光固态图象传感器由光敏元件阵列和电荷转移器件集合而成。它的核心是电荷转移器件CTD(Charge Transfer Device),最常用的是电荷耦合器件CCD(Charge Coupled Device)。CCD自1970年问世以后，由于它的低噪声等特点，被广泛应用在微光电视摄像、信息存储和信息处理等方面。"/>
          <p:cNvSpPr txBox="1"/>
          <p:nvPr/>
        </p:nvSpPr>
        <p:spPr>
          <a:xfrm>
            <a:off x="541617" y="2499541"/>
            <a:ext cx="11200837" cy="27773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8339" tIns="108339" rIns="108339" bIns="108339" anchor="ctr">
            <a:spAutoFit/>
          </a:bodyPr>
          <a:lstStyle/>
          <a:p>
            <a:pPr algn="l">
              <a:defRPr sz="2800"/>
            </a:pPr>
            <a:r>
              <a:rPr>
                <a:latin typeface="黑体"/>
                <a:ea typeface="黑体"/>
                <a:cs typeface="黑体"/>
                <a:sym typeface="黑体"/>
              </a:rPr>
              <a:t>    光固态图象传感器由</a:t>
            </a:r>
            <a:r>
              <a:rPr>
                <a:solidFill>
                  <a:srgbClr val="FF0000"/>
                </a:solidFill>
                <a:latin typeface="黑体"/>
                <a:ea typeface="黑体"/>
                <a:cs typeface="黑体"/>
                <a:sym typeface="黑体"/>
              </a:rPr>
              <a:t>光敏元件阵列</a:t>
            </a:r>
            <a:r>
              <a:rPr>
                <a:latin typeface="黑体"/>
                <a:ea typeface="黑体"/>
                <a:cs typeface="黑体"/>
                <a:sym typeface="黑体"/>
              </a:rPr>
              <a:t>和</a:t>
            </a:r>
            <a:r>
              <a:rPr>
                <a:solidFill>
                  <a:srgbClr val="FF0000"/>
                </a:solidFill>
                <a:latin typeface="黑体"/>
                <a:ea typeface="黑体"/>
                <a:cs typeface="黑体"/>
                <a:sym typeface="黑体"/>
              </a:rPr>
              <a:t>电荷转移器件</a:t>
            </a:r>
            <a:r>
              <a:rPr>
                <a:latin typeface="黑体"/>
                <a:ea typeface="黑体"/>
                <a:cs typeface="黑体"/>
                <a:sym typeface="黑体"/>
              </a:rPr>
              <a:t>集合而成。它的核心是</a:t>
            </a:r>
            <a:r>
              <a:rPr>
                <a:solidFill>
                  <a:srgbClr val="FF0000"/>
                </a:solidFill>
                <a:latin typeface="黑体"/>
                <a:ea typeface="黑体"/>
                <a:cs typeface="黑体"/>
                <a:sym typeface="黑体"/>
              </a:rPr>
              <a:t>电荷转移器件</a:t>
            </a:r>
            <a:r>
              <a:t>CTD(Charge Transfer Device),</a:t>
            </a:r>
            <a:r>
              <a:rPr>
                <a:latin typeface="黑体"/>
                <a:ea typeface="黑体"/>
                <a:cs typeface="黑体"/>
                <a:sym typeface="黑体"/>
              </a:rPr>
              <a:t>最常用的是电荷耦合器件</a:t>
            </a:r>
            <a:r>
              <a:t>CCD(Charge Coupled Device)</a:t>
            </a:r>
            <a:r>
              <a:rPr>
                <a:latin typeface="黑体"/>
                <a:ea typeface="黑体"/>
                <a:cs typeface="黑体"/>
                <a:sym typeface="黑体"/>
              </a:rPr>
              <a:t>。</a:t>
            </a:r>
            <a:r>
              <a:t>CCD</a:t>
            </a:r>
            <a:r>
              <a:rPr>
                <a:latin typeface="黑体"/>
                <a:ea typeface="黑体"/>
                <a:cs typeface="黑体"/>
                <a:sym typeface="黑体"/>
              </a:rPr>
              <a:t>自</a:t>
            </a:r>
            <a:r>
              <a:t>1970</a:t>
            </a:r>
            <a:r>
              <a:rPr>
                <a:latin typeface="黑体"/>
                <a:ea typeface="黑体"/>
                <a:cs typeface="黑体"/>
                <a:sym typeface="黑体"/>
              </a:rPr>
              <a:t>年问世以后，由于它的低噪声等特点，被广泛应用在微光电视摄像、信息存储和信息处理等方面。</a:t>
            </a:r>
          </a:p>
        </p:txBody>
      </p:sp>
      <p:sp>
        <p:nvSpPr>
          <p:cNvPr id="1066" name="3) 光固态图像传感器"/>
          <p:cNvSpPr txBox="1"/>
          <p:nvPr/>
        </p:nvSpPr>
        <p:spPr>
          <a:xfrm>
            <a:off x="668813" y="1626911"/>
            <a:ext cx="531029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nSpc>
                <a:spcPct val="116999"/>
              </a:lnSpc>
              <a:spcBef>
                <a:spcPts val="2700"/>
              </a:spcBef>
              <a:defRPr sz="2800">
                <a:solidFill>
                  <a:srgbClr val="008000"/>
                </a:solidFill>
                <a:latin typeface="Times New Roman"/>
                <a:ea typeface="Times New Roman"/>
                <a:cs typeface="Times New Roman"/>
                <a:sym typeface="Times New Roman"/>
              </a:defRPr>
            </a:pPr>
            <a:r>
              <a:t>3)</a:t>
            </a:r>
            <a:r>
              <a:rPr>
                <a:latin typeface="华文新魏"/>
                <a:ea typeface="华文新魏"/>
                <a:cs typeface="华文新魏"/>
                <a:sym typeface="华文新魏"/>
              </a:rPr>
              <a:t> </a:t>
            </a:r>
            <a:r>
              <a:rPr>
                <a:latin typeface="隶书"/>
                <a:ea typeface="隶书"/>
                <a:cs typeface="隶书"/>
                <a:sym typeface="隶书"/>
              </a:rPr>
              <a:t>光固态图像传感器</a:t>
            </a:r>
          </a:p>
        </p:txBody>
      </p:sp>
      <p:pic>
        <p:nvPicPr>
          <p:cNvPr id="1067" name="timg.jpeg" descr="timg.jpeg"/>
          <p:cNvPicPr>
            <a:picLocks noChangeAspect="1"/>
          </p:cNvPicPr>
          <p:nvPr/>
        </p:nvPicPr>
        <p:blipFill>
          <a:blip r:embed="rId2">
            <a:extLst/>
          </a:blip>
          <a:stretch>
            <a:fillRect/>
          </a:stretch>
        </p:blipFill>
        <p:spPr>
          <a:xfrm>
            <a:off x="1092200" y="5740400"/>
            <a:ext cx="3200400" cy="3200400"/>
          </a:xfrm>
          <a:prstGeom prst="rect">
            <a:avLst/>
          </a:prstGeom>
          <a:ln w="12700">
            <a:miter lim="400000"/>
          </a:ln>
        </p:spPr>
      </p:pic>
      <p:pic>
        <p:nvPicPr>
          <p:cNvPr id="1068" name="timg.jpeg" descr="timg.jpeg"/>
          <p:cNvPicPr>
            <a:picLocks noChangeAspect="1"/>
          </p:cNvPicPr>
          <p:nvPr/>
        </p:nvPicPr>
        <p:blipFill>
          <a:blip r:embed="rId3">
            <a:extLst/>
          </a:blip>
          <a:stretch>
            <a:fillRect/>
          </a:stretch>
        </p:blipFill>
        <p:spPr>
          <a:xfrm>
            <a:off x="5917899" y="5842000"/>
            <a:ext cx="3810001" cy="29972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标题"/>
          <p:cNvSpPr>
            <a:spLocks noGrp="1"/>
          </p:cNvSpPr>
          <p:nvPr>
            <p:ph type="title"/>
          </p:nvPr>
        </p:nvSpPr>
        <p:spPr>
          <a:prstGeom prst="rect">
            <a:avLst/>
          </a:prstGeom>
        </p:spPr>
        <p:txBody>
          <a:bodyPr/>
          <a:lstStyle/>
          <a:p>
            <a:endParaRPr/>
          </a:p>
        </p:txBody>
      </p:sp>
      <p:sp>
        <p:nvSpPr>
          <p:cNvPr id="1071" name="CMOS图像传感器"/>
          <p:cNvSpPr txBox="1"/>
          <p:nvPr/>
        </p:nvSpPr>
        <p:spPr>
          <a:xfrm>
            <a:off x="1813494" y="1609328"/>
            <a:ext cx="29591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116999"/>
              </a:lnSpc>
              <a:spcBef>
                <a:spcPts val="2700"/>
              </a:spcBef>
              <a:defRPr sz="2800">
                <a:solidFill>
                  <a:srgbClr val="008000"/>
                </a:solidFill>
                <a:latin typeface="Times New Roman"/>
                <a:ea typeface="Times New Roman"/>
                <a:cs typeface="Times New Roman"/>
                <a:sym typeface="Times New Roman"/>
              </a:defRPr>
            </a:lvl1pPr>
          </a:lstStyle>
          <a:p>
            <a:r>
              <a:t>CMOS图像传感器</a:t>
            </a:r>
          </a:p>
        </p:txBody>
      </p:sp>
      <p:sp>
        <p:nvSpPr>
          <p:cNvPr id="1072" name="CMOS图像传感器是一种典型的固体成像传感器，与CCD有着共同的历史渊源。CMOS图像传感器通常由像敏单元阵列、行驱动器、列驱动器、时序控制逻辑、AD转换器、数据总线输出接口、控制接口等几部分组成,这几部分通常都被集成在同一块硅片上。其工作过程一般可分为复位、光电转换、积分、读出几部分。"/>
          <p:cNvSpPr txBox="1"/>
          <p:nvPr/>
        </p:nvSpPr>
        <p:spPr>
          <a:xfrm>
            <a:off x="794513" y="2407084"/>
            <a:ext cx="11572909" cy="2756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8339" tIns="108339" rIns="108339" bIns="108339" anchor="ctr">
            <a:spAutoFit/>
          </a:bodyPr>
          <a:lstStyle>
            <a:lvl1pPr algn="just">
              <a:defRPr sz="2800">
                <a:latin typeface="黑体"/>
                <a:ea typeface="黑体"/>
                <a:cs typeface="黑体"/>
                <a:sym typeface="黑体"/>
              </a:defRPr>
            </a:lvl1pPr>
          </a:lstStyle>
          <a:p>
            <a:r>
              <a:t>CMOS图像传感器是一种典型的固体成像传感器，与CCD有着共同的历史渊源。CMOS图像传感器通常由像敏单元阵列、行驱动器、列驱动器、时序控制逻辑、AD转换器、数据总线输出接口、控制接口等几部分组成,这几部分通常都被集成在同一块硅片上。其工作过程一般可分为复位、光电转换、积分、读出几部分。</a:t>
            </a:r>
          </a:p>
        </p:txBody>
      </p:sp>
      <p:pic>
        <p:nvPicPr>
          <p:cNvPr id="1073" name="timg.jpeg" descr="timg.jpeg"/>
          <p:cNvPicPr>
            <a:picLocks noChangeAspect="1"/>
          </p:cNvPicPr>
          <p:nvPr/>
        </p:nvPicPr>
        <p:blipFill>
          <a:blip r:embed="rId2">
            <a:extLst/>
          </a:blip>
          <a:srcRect r="13688"/>
          <a:stretch>
            <a:fillRect/>
          </a:stretch>
        </p:blipFill>
        <p:spPr>
          <a:xfrm>
            <a:off x="588151" y="5082106"/>
            <a:ext cx="4854753" cy="374981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 name="标题"/>
          <p:cNvSpPr txBox="1">
            <a:spLocks noGrp="1"/>
          </p:cNvSpPr>
          <p:nvPr>
            <p:ph type="title"/>
          </p:nvPr>
        </p:nvSpPr>
        <p:spPr>
          <a:prstGeom prst="rect">
            <a:avLst/>
          </a:prstGeom>
        </p:spPr>
        <p:txBody>
          <a:bodyPr/>
          <a:lstStyle/>
          <a:p>
            <a:endParaRPr/>
          </a:p>
        </p:txBody>
      </p:sp>
      <p:sp>
        <p:nvSpPr>
          <p:cNvPr id="1076" name="例1.反射式烟雾报警器"/>
          <p:cNvSpPr txBox="1"/>
          <p:nvPr/>
        </p:nvSpPr>
        <p:spPr>
          <a:xfrm>
            <a:off x="224972" y="1340024"/>
            <a:ext cx="5637672"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87680" indent="-487680">
              <a:lnSpc>
                <a:spcPct val="120000"/>
              </a:lnSpc>
              <a:defRPr sz="2800">
                <a:solidFill>
                  <a:srgbClr val="0000CC"/>
                </a:solidFill>
                <a:latin typeface="宋体"/>
                <a:ea typeface="宋体"/>
                <a:cs typeface="宋体"/>
                <a:sym typeface="宋体"/>
              </a:defRPr>
            </a:pPr>
            <a:r>
              <a:rPr dirty="0" err="1"/>
              <a:t>例1.反射式烟雾报警器</a:t>
            </a:r>
            <a:r>
              <a:rPr dirty="0"/>
              <a:t> </a:t>
            </a:r>
          </a:p>
        </p:txBody>
      </p:sp>
      <p:sp>
        <p:nvSpPr>
          <p:cNvPr id="1077" name="在没有烟雾时，由于红外对管相互垂直，烟雾室内又涂有黑色吸光材料，所以红外LED发出的红外光无法到达红外光敏三极管。"/>
          <p:cNvSpPr txBox="1"/>
          <p:nvPr/>
        </p:nvSpPr>
        <p:spPr>
          <a:xfrm>
            <a:off x="659145" y="2237591"/>
            <a:ext cx="11350585"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spcBef>
                <a:spcPts val="2200"/>
              </a:spcBef>
              <a:defRPr sz="2800">
                <a:latin typeface="宋体"/>
                <a:ea typeface="宋体"/>
                <a:cs typeface="宋体"/>
                <a:sym typeface="宋体"/>
              </a:defRPr>
            </a:pPr>
            <a:r>
              <a:t>    在没有烟雾时，由于红外对管相互垂直，烟雾室内又涂有黑色吸光材料，所以红外</a:t>
            </a:r>
            <a:r>
              <a:rPr>
                <a:latin typeface="Tahoma"/>
                <a:ea typeface="Tahoma"/>
                <a:cs typeface="Tahoma"/>
                <a:sym typeface="Tahoma"/>
              </a:rPr>
              <a:t>LED</a:t>
            </a:r>
            <a:r>
              <a:t>发出的红外光无法到达红外光敏三极管。</a:t>
            </a:r>
          </a:p>
        </p:txBody>
      </p:sp>
      <p:sp>
        <p:nvSpPr>
          <p:cNvPr id="1078" name="当烟雾进入烟雾室后，烟雾的固体粒子对红外光产生漫反射，使部分红外光到达光敏三极管，有光电流输出。"/>
          <p:cNvSpPr txBox="1"/>
          <p:nvPr/>
        </p:nvSpPr>
        <p:spPr>
          <a:xfrm>
            <a:off x="569220" y="3498646"/>
            <a:ext cx="11530434"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spcBef>
                <a:spcPts val="2200"/>
              </a:spcBef>
              <a:defRPr sz="2800">
                <a:latin typeface="宋体"/>
                <a:ea typeface="宋体"/>
                <a:cs typeface="宋体"/>
                <a:sym typeface="宋体"/>
              </a:defRPr>
            </a:lvl1pPr>
          </a:lstStyle>
          <a:p>
            <a:r>
              <a:t>    当烟雾进入烟雾室后，烟雾的固体粒子对红外光产生漫反射，使部分红外光到达光敏三极管，有光电流输出。</a:t>
            </a:r>
          </a:p>
        </p:txBody>
      </p:sp>
      <p:pic>
        <p:nvPicPr>
          <p:cNvPr id="1079" name="image.png" descr="image.png"/>
          <p:cNvPicPr>
            <a:picLocks noChangeAspect="1"/>
          </p:cNvPicPr>
          <p:nvPr/>
        </p:nvPicPr>
        <p:blipFill>
          <a:blip r:embed="rId2">
            <a:extLst/>
          </a:blip>
          <a:stretch>
            <a:fillRect/>
          </a:stretch>
        </p:blipFill>
        <p:spPr>
          <a:xfrm>
            <a:off x="1313670" y="4759700"/>
            <a:ext cx="5864942" cy="3757229"/>
          </a:xfrm>
          <a:prstGeom prst="rect">
            <a:avLst/>
          </a:prstGeom>
          <a:ln w="12700">
            <a:miter lim="400000"/>
          </a:ln>
        </p:spPr>
      </p:pic>
      <p:pic>
        <p:nvPicPr>
          <p:cNvPr id="1080" name="无线火灾烟雾报警传感器A" descr="无线火灾烟雾报警传感器A"/>
          <p:cNvPicPr>
            <a:picLocks noChangeAspect="1"/>
          </p:cNvPicPr>
          <p:nvPr/>
        </p:nvPicPr>
        <p:blipFill>
          <a:blip r:embed="rId3">
            <a:extLst/>
          </a:blip>
          <a:stretch>
            <a:fillRect/>
          </a:stretch>
        </p:blipFill>
        <p:spPr>
          <a:xfrm>
            <a:off x="8200381" y="4940998"/>
            <a:ext cx="3692278" cy="3470084"/>
          </a:xfrm>
          <a:prstGeom prst="rect">
            <a:avLst/>
          </a:prstGeom>
          <a:ln w="12700">
            <a:miter lim="400000"/>
          </a:ln>
        </p:spPr>
      </p:pic>
    </p:spTree>
  </p:cSld>
  <p:clrMapOvr>
    <a:masterClrMapping/>
  </p:clrMapOvr>
  <p:transition spd="med"/>
  <p:timing>
    <p:tnLst>
      <p:par>
        <p:cTn id="1" dur="indefinite" restart="never" fill="hold"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 name="标题"/>
          <p:cNvSpPr txBox="1">
            <a:spLocks noGrp="1"/>
          </p:cNvSpPr>
          <p:nvPr>
            <p:ph type="title"/>
          </p:nvPr>
        </p:nvSpPr>
        <p:spPr>
          <a:prstGeom prst="rect">
            <a:avLst/>
          </a:prstGeom>
        </p:spPr>
        <p:txBody>
          <a:bodyPr/>
          <a:lstStyle/>
          <a:p>
            <a:endParaRPr/>
          </a:p>
        </p:txBody>
      </p:sp>
      <p:sp>
        <p:nvSpPr>
          <p:cNvPr id="1083" name="例2：条形码扫描笔"/>
          <p:cNvSpPr txBox="1"/>
          <p:nvPr/>
        </p:nvSpPr>
        <p:spPr>
          <a:xfrm>
            <a:off x="2730739" y="1481810"/>
            <a:ext cx="31369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800">
                <a:solidFill>
                  <a:srgbClr val="0000CC"/>
                </a:solidFill>
                <a:latin typeface="宋体"/>
                <a:ea typeface="宋体"/>
                <a:cs typeface="宋体"/>
                <a:sym typeface="宋体"/>
              </a:defRPr>
            </a:pPr>
            <a:r>
              <a:t>例2：条形码扫描笔</a:t>
            </a:r>
          </a:p>
        </p:txBody>
      </p:sp>
      <p:grpSp>
        <p:nvGrpSpPr>
          <p:cNvPr id="1104" name="成组"/>
          <p:cNvGrpSpPr/>
          <p:nvPr/>
        </p:nvGrpSpPr>
        <p:grpSpPr>
          <a:xfrm>
            <a:off x="7533175" y="5245662"/>
            <a:ext cx="5078214" cy="3354467"/>
            <a:chOff x="0" y="0"/>
            <a:chExt cx="5078213" cy="3354466"/>
          </a:xfrm>
        </p:grpSpPr>
        <p:grpSp>
          <p:nvGrpSpPr>
            <p:cNvPr id="1086" name="5"/>
            <p:cNvGrpSpPr/>
            <p:nvPr/>
          </p:nvGrpSpPr>
          <p:grpSpPr>
            <a:xfrm>
              <a:off x="0" y="0"/>
              <a:ext cx="5078214" cy="3330754"/>
              <a:chOff x="0" y="0"/>
              <a:chExt cx="5078213" cy="3330753"/>
            </a:xfrm>
          </p:grpSpPr>
          <p:sp>
            <p:nvSpPr>
              <p:cNvPr id="1084" name="矩形"/>
              <p:cNvSpPr/>
              <p:nvPr/>
            </p:nvSpPr>
            <p:spPr>
              <a:xfrm>
                <a:off x="0" y="0"/>
                <a:ext cx="5078214" cy="333075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085" name="5.png" descr="5.png"/>
              <p:cNvPicPr>
                <a:picLocks noChangeAspect="1"/>
              </p:cNvPicPr>
              <p:nvPr/>
            </p:nvPicPr>
            <p:blipFill>
              <a:blip r:embed="rId2">
                <a:extLst/>
              </a:blip>
              <a:stretch>
                <a:fillRect/>
              </a:stretch>
            </p:blipFill>
            <p:spPr>
              <a:xfrm>
                <a:off x="0" y="0"/>
                <a:ext cx="5078214" cy="3330754"/>
              </a:xfrm>
              <a:prstGeom prst="rect">
                <a:avLst/>
              </a:prstGeom>
              <a:ln w="101600" cap="flat">
                <a:solidFill>
                  <a:srgbClr val="99CC00"/>
                </a:solidFill>
                <a:prstDash val="solid"/>
                <a:round/>
              </a:ln>
              <a:effectLst/>
            </p:spPr>
          </p:pic>
        </p:grpSp>
        <p:grpSp>
          <p:nvGrpSpPr>
            <p:cNvPr id="1089" name="成组"/>
            <p:cNvGrpSpPr/>
            <p:nvPr/>
          </p:nvGrpSpPr>
          <p:grpSpPr>
            <a:xfrm>
              <a:off x="3239549" y="815359"/>
              <a:ext cx="871907" cy="306445"/>
              <a:chOff x="0" y="0"/>
              <a:chExt cx="871905" cy="306443"/>
            </a:xfrm>
          </p:grpSpPr>
          <p:sp>
            <p:nvSpPr>
              <p:cNvPr id="1087" name="矩形"/>
              <p:cNvSpPr/>
              <p:nvPr/>
            </p:nvSpPr>
            <p:spPr>
              <a:xfrm>
                <a:off x="0" y="0"/>
                <a:ext cx="871906" cy="30644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088" name="image.pdf" descr="image.pdf"/>
              <p:cNvPicPr>
                <a:picLocks noChangeAspect="1"/>
              </p:cNvPicPr>
              <p:nvPr/>
            </p:nvPicPr>
            <p:blipFill>
              <a:blip r:embed="rId3">
                <a:extLst/>
              </a:blip>
              <a:stretch>
                <a:fillRect/>
              </a:stretch>
            </p:blipFill>
            <p:spPr>
              <a:xfrm>
                <a:off x="0" y="0"/>
                <a:ext cx="871906" cy="306444"/>
              </a:xfrm>
              <a:prstGeom prst="rect">
                <a:avLst/>
              </a:prstGeom>
              <a:ln w="12700" cap="flat">
                <a:noFill/>
                <a:miter lim="400000"/>
              </a:ln>
              <a:effectLst/>
            </p:spPr>
          </p:pic>
        </p:grpSp>
        <p:grpSp>
          <p:nvGrpSpPr>
            <p:cNvPr id="1092" name="成组"/>
            <p:cNvGrpSpPr/>
            <p:nvPr/>
          </p:nvGrpSpPr>
          <p:grpSpPr>
            <a:xfrm>
              <a:off x="2976883" y="114916"/>
              <a:ext cx="1408184" cy="306445"/>
              <a:chOff x="0" y="0"/>
              <a:chExt cx="1408182" cy="306443"/>
            </a:xfrm>
          </p:grpSpPr>
          <p:sp>
            <p:nvSpPr>
              <p:cNvPr id="1090" name="矩形"/>
              <p:cNvSpPr/>
              <p:nvPr/>
            </p:nvSpPr>
            <p:spPr>
              <a:xfrm>
                <a:off x="0" y="0"/>
                <a:ext cx="1408183" cy="30644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091" name="image.pdf" descr="image.pdf"/>
              <p:cNvPicPr>
                <a:picLocks noChangeAspect="1"/>
              </p:cNvPicPr>
              <p:nvPr/>
            </p:nvPicPr>
            <p:blipFill>
              <a:blip r:embed="rId4">
                <a:extLst/>
              </a:blip>
              <a:stretch>
                <a:fillRect/>
              </a:stretch>
            </p:blipFill>
            <p:spPr>
              <a:xfrm>
                <a:off x="0" y="0"/>
                <a:ext cx="1408183" cy="306444"/>
              </a:xfrm>
              <a:prstGeom prst="rect">
                <a:avLst/>
              </a:prstGeom>
              <a:ln w="12700" cap="flat">
                <a:noFill/>
                <a:miter lim="400000"/>
              </a:ln>
              <a:effectLst/>
            </p:spPr>
          </p:pic>
        </p:grpSp>
        <p:grpSp>
          <p:nvGrpSpPr>
            <p:cNvPr id="1095" name="成组"/>
            <p:cNvGrpSpPr/>
            <p:nvPr/>
          </p:nvGrpSpPr>
          <p:grpSpPr>
            <a:xfrm>
              <a:off x="87555" y="465138"/>
              <a:ext cx="1408184" cy="306444"/>
              <a:chOff x="0" y="0"/>
              <a:chExt cx="1408182" cy="306443"/>
            </a:xfrm>
          </p:grpSpPr>
          <p:sp>
            <p:nvSpPr>
              <p:cNvPr id="1093" name="矩形"/>
              <p:cNvSpPr/>
              <p:nvPr/>
            </p:nvSpPr>
            <p:spPr>
              <a:xfrm>
                <a:off x="0" y="0"/>
                <a:ext cx="1408183" cy="30644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094" name="image.pdf" descr="image.pdf"/>
              <p:cNvPicPr>
                <a:picLocks noChangeAspect="1"/>
              </p:cNvPicPr>
              <p:nvPr/>
            </p:nvPicPr>
            <p:blipFill>
              <a:blip r:embed="rId5">
                <a:extLst/>
              </a:blip>
              <a:stretch>
                <a:fillRect/>
              </a:stretch>
            </p:blipFill>
            <p:spPr>
              <a:xfrm>
                <a:off x="0" y="0"/>
                <a:ext cx="1408183" cy="306444"/>
              </a:xfrm>
              <a:prstGeom prst="rect">
                <a:avLst/>
              </a:prstGeom>
              <a:ln w="12700" cap="flat">
                <a:noFill/>
                <a:miter lim="400000"/>
              </a:ln>
              <a:effectLst/>
            </p:spPr>
          </p:pic>
        </p:grpSp>
        <p:grpSp>
          <p:nvGrpSpPr>
            <p:cNvPr id="1098" name="成组"/>
            <p:cNvGrpSpPr/>
            <p:nvPr/>
          </p:nvGrpSpPr>
          <p:grpSpPr>
            <a:xfrm>
              <a:off x="3414660" y="1515802"/>
              <a:ext cx="1408184" cy="306445"/>
              <a:chOff x="0" y="0"/>
              <a:chExt cx="1408182" cy="306443"/>
            </a:xfrm>
          </p:grpSpPr>
          <p:sp>
            <p:nvSpPr>
              <p:cNvPr id="1096" name="矩形"/>
              <p:cNvSpPr/>
              <p:nvPr/>
            </p:nvSpPr>
            <p:spPr>
              <a:xfrm>
                <a:off x="0" y="0"/>
                <a:ext cx="1408183" cy="30644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097" name="image.pdf" descr="image.pdf"/>
              <p:cNvPicPr>
                <a:picLocks noChangeAspect="1"/>
              </p:cNvPicPr>
              <p:nvPr/>
            </p:nvPicPr>
            <p:blipFill>
              <a:blip r:embed="rId6">
                <a:extLst/>
              </a:blip>
              <a:stretch>
                <a:fillRect/>
              </a:stretch>
            </p:blipFill>
            <p:spPr>
              <a:xfrm>
                <a:off x="0" y="0"/>
                <a:ext cx="1408183" cy="306444"/>
              </a:xfrm>
              <a:prstGeom prst="rect">
                <a:avLst/>
              </a:prstGeom>
              <a:ln w="12700" cap="flat">
                <a:noFill/>
                <a:miter lim="400000"/>
              </a:ln>
              <a:effectLst/>
            </p:spPr>
          </p:pic>
        </p:grpSp>
        <p:sp>
          <p:nvSpPr>
            <p:cNvPr id="1099" name="矩形"/>
            <p:cNvSpPr/>
            <p:nvPr/>
          </p:nvSpPr>
          <p:spPr>
            <a:xfrm>
              <a:off x="4115103" y="2128690"/>
              <a:ext cx="963111" cy="1138221"/>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1100" name="矩形"/>
            <p:cNvSpPr/>
            <p:nvPr/>
          </p:nvSpPr>
          <p:spPr>
            <a:xfrm>
              <a:off x="2276440" y="3179355"/>
              <a:ext cx="963110" cy="175112"/>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1101" name="线条"/>
            <p:cNvSpPr/>
            <p:nvPr/>
          </p:nvSpPr>
          <p:spPr>
            <a:xfrm>
              <a:off x="2013774" y="1340692"/>
              <a:ext cx="262667" cy="1400887"/>
            </a:xfrm>
            <a:prstGeom prst="line">
              <a:avLst/>
            </a:prstGeom>
            <a:noFill/>
            <a:ln w="76200" cap="flat">
              <a:solidFill>
                <a:srgbClr val="FF00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102" name="线条"/>
            <p:cNvSpPr/>
            <p:nvPr/>
          </p:nvSpPr>
          <p:spPr>
            <a:xfrm flipV="1">
              <a:off x="2276440" y="1253136"/>
              <a:ext cx="175112" cy="1400888"/>
            </a:xfrm>
            <a:prstGeom prst="line">
              <a:avLst/>
            </a:prstGeom>
            <a:noFill/>
            <a:ln w="76200" cap="flat">
              <a:solidFill>
                <a:srgbClr val="FF00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103" name="线条"/>
            <p:cNvSpPr/>
            <p:nvPr/>
          </p:nvSpPr>
          <p:spPr>
            <a:xfrm>
              <a:off x="2013774" y="1340692"/>
              <a:ext cx="262667" cy="1400887"/>
            </a:xfrm>
            <a:prstGeom prst="line">
              <a:avLst/>
            </a:prstGeom>
            <a:noFill/>
            <a:ln w="76200" cap="flat">
              <a:solidFill>
                <a:srgbClr val="FF0000"/>
              </a:solidFill>
              <a:prstDash val="solid"/>
              <a:round/>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126" name="成组"/>
          <p:cNvGrpSpPr/>
          <p:nvPr/>
        </p:nvGrpSpPr>
        <p:grpSpPr>
          <a:xfrm>
            <a:off x="485232" y="2919412"/>
            <a:ext cx="6854612" cy="3440816"/>
            <a:chOff x="0" y="0"/>
            <a:chExt cx="6854611" cy="3440814"/>
          </a:xfrm>
        </p:grpSpPr>
        <p:grpSp>
          <p:nvGrpSpPr>
            <p:cNvPr id="1107" name="5"/>
            <p:cNvGrpSpPr/>
            <p:nvPr/>
          </p:nvGrpSpPr>
          <p:grpSpPr>
            <a:xfrm>
              <a:off x="0" y="0"/>
              <a:ext cx="6854612" cy="3440815"/>
              <a:chOff x="0" y="0"/>
              <a:chExt cx="6854611" cy="3440814"/>
            </a:xfrm>
          </p:grpSpPr>
          <p:sp>
            <p:nvSpPr>
              <p:cNvPr id="1105" name="矩形"/>
              <p:cNvSpPr/>
              <p:nvPr/>
            </p:nvSpPr>
            <p:spPr>
              <a:xfrm>
                <a:off x="0" y="0"/>
                <a:ext cx="6854612" cy="344081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06" name="5.png" descr="5.png"/>
              <p:cNvPicPr>
                <a:picLocks noChangeAspect="1"/>
              </p:cNvPicPr>
              <p:nvPr/>
            </p:nvPicPr>
            <p:blipFill>
              <a:blip r:embed="rId7">
                <a:extLst/>
              </a:blip>
              <a:stretch>
                <a:fillRect/>
              </a:stretch>
            </p:blipFill>
            <p:spPr>
              <a:xfrm>
                <a:off x="0" y="0"/>
                <a:ext cx="6854612" cy="3440815"/>
              </a:xfrm>
              <a:prstGeom prst="rect">
                <a:avLst/>
              </a:prstGeom>
              <a:ln w="101600" cap="flat">
                <a:solidFill>
                  <a:srgbClr val="FF99CC"/>
                </a:solidFill>
                <a:prstDash val="solid"/>
                <a:round/>
              </a:ln>
              <a:effectLst/>
            </p:spPr>
          </p:pic>
        </p:grpSp>
        <p:grpSp>
          <p:nvGrpSpPr>
            <p:cNvPr id="1110" name="成组"/>
            <p:cNvGrpSpPr/>
            <p:nvPr/>
          </p:nvGrpSpPr>
          <p:grpSpPr>
            <a:xfrm>
              <a:off x="3149415" y="92629"/>
              <a:ext cx="922441" cy="324206"/>
              <a:chOff x="0" y="0"/>
              <a:chExt cx="922439" cy="324204"/>
            </a:xfrm>
          </p:grpSpPr>
          <p:sp>
            <p:nvSpPr>
              <p:cNvPr id="1108" name="矩形"/>
              <p:cNvSpPr/>
              <p:nvPr/>
            </p:nvSpPr>
            <p:spPr>
              <a:xfrm>
                <a:off x="0" y="0"/>
                <a:ext cx="922440" cy="32420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09" name="image.pdf" descr="image.pdf"/>
              <p:cNvPicPr>
                <a:picLocks noChangeAspect="1"/>
              </p:cNvPicPr>
              <p:nvPr/>
            </p:nvPicPr>
            <p:blipFill>
              <a:blip r:embed="rId8">
                <a:extLst/>
              </a:blip>
              <a:stretch>
                <a:fillRect/>
              </a:stretch>
            </p:blipFill>
            <p:spPr>
              <a:xfrm>
                <a:off x="0" y="0"/>
                <a:ext cx="922440" cy="324205"/>
              </a:xfrm>
              <a:prstGeom prst="rect">
                <a:avLst/>
              </a:prstGeom>
              <a:ln w="12700" cap="flat">
                <a:noFill/>
                <a:miter lim="400000"/>
              </a:ln>
              <a:effectLst/>
            </p:spPr>
          </p:pic>
        </p:grpSp>
        <p:grpSp>
          <p:nvGrpSpPr>
            <p:cNvPr id="1113" name="成组"/>
            <p:cNvGrpSpPr/>
            <p:nvPr/>
          </p:nvGrpSpPr>
          <p:grpSpPr>
            <a:xfrm>
              <a:off x="5279903" y="648409"/>
              <a:ext cx="1181032" cy="324205"/>
              <a:chOff x="0" y="0"/>
              <a:chExt cx="1181031" cy="324204"/>
            </a:xfrm>
          </p:grpSpPr>
          <p:sp>
            <p:nvSpPr>
              <p:cNvPr id="1111" name="矩形"/>
              <p:cNvSpPr/>
              <p:nvPr/>
            </p:nvSpPr>
            <p:spPr>
              <a:xfrm>
                <a:off x="0" y="0"/>
                <a:ext cx="1181032" cy="32420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12" name="image.pdf" descr="image.pdf"/>
              <p:cNvPicPr>
                <a:picLocks noChangeAspect="1"/>
              </p:cNvPicPr>
              <p:nvPr/>
            </p:nvPicPr>
            <p:blipFill>
              <a:blip r:embed="rId9">
                <a:extLst/>
              </a:blip>
              <a:stretch>
                <a:fillRect/>
              </a:stretch>
            </p:blipFill>
            <p:spPr>
              <a:xfrm>
                <a:off x="0" y="0"/>
                <a:ext cx="1181032" cy="324205"/>
              </a:xfrm>
              <a:prstGeom prst="rect">
                <a:avLst/>
              </a:prstGeom>
              <a:ln w="12700" cap="flat">
                <a:noFill/>
                <a:miter lim="400000"/>
              </a:ln>
              <a:effectLst/>
            </p:spPr>
          </p:pic>
        </p:grpSp>
        <p:grpSp>
          <p:nvGrpSpPr>
            <p:cNvPr id="1116" name="成组"/>
            <p:cNvGrpSpPr/>
            <p:nvPr/>
          </p:nvGrpSpPr>
          <p:grpSpPr>
            <a:xfrm>
              <a:off x="277889" y="741039"/>
              <a:ext cx="1487869" cy="324205"/>
              <a:chOff x="0" y="0"/>
              <a:chExt cx="1487867" cy="324204"/>
            </a:xfrm>
          </p:grpSpPr>
          <p:sp>
            <p:nvSpPr>
              <p:cNvPr id="1114" name="矩形"/>
              <p:cNvSpPr/>
              <p:nvPr/>
            </p:nvSpPr>
            <p:spPr>
              <a:xfrm>
                <a:off x="0" y="0"/>
                <a:ext cx="1487868" cy="32420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15" name="image.pdf" descr="image.pdf"/>
              <p:cNvPicPr>
                <a:picLocks noChangeAspect="1"/>
              </p:cNvPicPr>
              <p:nvPr/>
            </p:nvPicPr>
            <p:blipFill>
              <a:blip r:embed="rId10">
                <a:extLst/>
              </a:blip>
              <a:stretch>
                <a:fillRect/>
              </a:stretch>
            </p:blipFill>
            <p:spPr>
              <a:xfrm>
                <a:off x="0" y="0"/>
                <a:ext cx="1487868" cy="324205"/>
              </a:xfrm>
              <a:prstGeom prst="rect">
                <a:avLst/>
              </a:prstGeom>
              <a:ln w="12700" cap="flat">
                <a:noFill/>
                <a:miter lim="400000"/>
              </a:ln>
              <a:effectLst/>
            </p:spPr>
          </p:pic>
        </p:grpSp>
        <p:grpSp>
          <p:nvGrpSpPr>
            <p:cNvPr id="1119" name="成组"/>
            <p:cNvGrpSpPr/>
            <p:nvPr/>
          </p:nvGrpSpPr>
          <p:grpSpPr>
            <a:xfrm>
              <a:off x="3149415" y="3056786"/>
              <a:ext cx="920511" cy="324205"/>
              <a:chOff x="0" y="0"/>
              <a:chExt cx="920509" cy="324204"/>
            </a:xfrm>
          </p:grpSpPr>
          <p:sp>
            <p:nvSpPr>
              <p:cNvPr id="1117" name="矩形"/>
              <p:cNvSpPr/>
              <p:nvPr/>
            </p:nvSpPr>
            <p:spPr>
              <a:xfrm>
                <a:off x="0" y="0"/>
                <a:ext cx="920510" cy="32420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18" name="image.pdf" descr="image.pdf"/>
              <p:cNvPicPr>
                <a:picLocks noChangeAspect="1"/>
              </p:cNvPicPr>
              <p:nvPr/>
            </p:nvPicPr>
            <p:blipFill>
              <a:blip r:embed="rId11">
                <a:extLst/>
              </a:blip>
              <a:stretch>
                <a:fillRect/>
              </a:stretch>
            </p:blipFill>
            <p:spPr>
              <a:xfrm>
                <a:off x="0" y="0"/>
                <a:ext cx="920510" cy="324205"/>
              </a:xfrm>
              <a:prstGeom prst="rect">
                <a:avLst/>
              </a:prstGeom>
              <a:ln w="12700" cap="flat">
                <a:noFill/>
                <a:miter lim="400000"/>
              </a:ln>
              <a:effectLst/>
            </p:spPr>
          </p:pic>
        </p:grpSp>
        <p:sp>
          <p:nvSpPr>
            <p:cNvPr id="1120" name="矩形"/>
            <p:cNvSpPr/>
            <p:nvPr/>
          </p:nvSpPr>
          <p:spPr>
            <a:xfrm>
              <a:off x="92629" y="2223117"/>
              <a:ext cx="555781" cy="185261"/>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1121" name="矩形"/>
            <p:cNvSpPr/>
            <p:nvPr/>
          </p:nvSpPr>
          <p:spPr>
            <a:xfrm>
              <a:off x="92629" y="2315747"/>
              <a:ext cx="463151" cy="185260"/>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1122" name="矩形"/>
            <p:cNvSpPr/>
            <p:nvPr/>
          </p:nvSpPr>
          <p:spPr>
            <a:xfrm>
              <a:off x="92629" y="2408377"/>
              <a:ext cx="370521" cy="185260"/>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grpSp>
          <p:nvGrpSpPr>
            <p:cNvPr id="1125" name="成组"/>
            <p:cNvGrpSpPr/>
            <p:nvPr/>
          </p:nvGrpSpPr>
          <p:grpSpPr>
            <a:xfrm>
              <a:off x="741039" y="2501007"/>
              <a:ext cx="648410" cy="299118"/>
              <a:chOff x="0" y="0"/>
              <a:chExt cx="648409" cy="299117"/>
            </a:xfrm>
          </p:grpSpPr>
          <p:sp>
            <p:nvSpPr>
              <p:cNvPr id="1123" name="矩形"/>
              <p:cNvSpPr/>
              <p:nvPr/>
            </p:nvSpPr>
            <p:spPr>
              <a:xfrm>
                <a:off x="0" y="0"/>
                <a:ext cx="648410" cy="299118"/>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24" name="image.pdf" descr="image.pdf"/>
              <p:cNvPicPr>
                <a:picLocks noChangeAspect="1"/>
              </p:cNvPicPr>
              <p:nvPr/>
            </p:nvPicPr>
            <p:blipFill>
              <a:blip r:embed="rId12">
                <a:extLst/>
              </a:blip>
              <a:stretch>
                <a:fillRect/>
              </a:stretch>
            </p:blipFill>
            <p:spPr>
              <a:xfrm>
                <a:off x="0" y="0"/>
                <a:ext cx="648410" cy="299118"/>
              </a:xfrm>
              <a:prstGeom prst="rect">
                <a:avLst/>
              </a:prstGeom>
              <a:ln w="12700" cap="flat">
                <a:noFill/>
                <a:miter lim="400000"/>
              </a:ln>
              <a:effectLst/>
            </p:spPr>
          </p:pic>
        </p:grpSp>
      </p:gr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标题"/>
          <p:cNvSpPr txBox="1">
            <a:spLocks noGrp="1"/>
          </p:cNvSpPr>
          <p:nvPr>
            <p:ph type="title"/>
          </p:nvPr>
        </p:nvSpPr>
        <p:spPr>
          <a:prstGeom prst="rect">
            <a:avLst/>
          </a:prstGeom>
        </p:spPr>
        <p:txBody>
          <a:bodyPr/>
          <a:lstStyle/>
          <a:p>
            <a:endParaRPr/>
          </a:p>
        </p:txBody>
      </p:sp>
      <p:sp>
        <p:nvSpPr>
          <p:cNvPr id="1129" name="例3：太阳能自动跟踪控制器"/>
          <p:cNvSpPr txBox="1"/>
          <p:nvPr/>
        </p:nvSpPr>
        <p:spPr>
          <a:xfrm>
            <a:off x="2234010" y="1466850"/>
            <a:ext cx="6854615"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a:solidFill>
                  <a:srgbClr val="0000CC"/>
                </a:solidFill>
                <a:latin typeface="宋体"/>
                <a:ea typeface="宋体"/>
                <a:cs typeface="宋体"/>
                <a:sym typeface="宋体"/>
              </a:defRPr>
            </a:pPr>
            <a:r>
              <a:t>例3：太阳能自动跟踪控制器</a:t>
            </a:r>
          </a:p>
        </p:txBody>
      </p:sp>
      <p:grpSp>
        <p:nvGrpSpPr>
          <p:cNvPr id="1162" name="成组"/>
          <p:cNvGrpSpPr/>
          <p:nvPr/>
        </p:nvGrpSpPr>
        <p:grpSpPr>
          <a:xfrm>
            <a:off x="974626" y="3009264"/>
            <a:ext cx="6181797" cy="6471922"/>
            <a:chOff x="0" y="0"/>
            <a:chExt cx="6181795" cy="6471920"/>
          </a:xfrm>
        </p:grpSpPr>
        <p:sp>
          <p:nvSpPr>
            <p:cNvPr id="1130" name="接收装置结构"/>
            <p:cNvSpPr/>
            <p:nvPr/>
          </p:nvSpPr>
          <p:spPr>
            <a:xfrm>
              <a:off x="2857217" y="520192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0000CC"/>
                  </a:solidFill>
                  <a:latin typeface="宋体"/>
                  <a:ea typeface="宋体"/>
                  <a:cs typeface="宋体"/>
                  <a:sym typeface="宋体"/>
                </a:defRPr>
              </a:lvl1pPr>
            </a:lstStyle>
            <a:p>
              <a:r>
                <a:t>接收装置结构 </a:t>
              </a:r>
            </a:p>
          </p:txBody>
        </p:sp>
        <p:grpSp>
          <p:nvGrpSpPr>
            <p:cNvPr id="1161" name="成组"/>
            <p:cNvGrpSpPr/>
            <p:nvPr/>
          </p:nvGrpSpPr>
          <p:grpSpPr>
            <a:xfrm>
              <a:off x="0" y="0"/>
              <a:ext cx="6181796" cy="4556196"/>
              <a:chOff x="0" y="0"/>
              <a:chExt cx="6181795" cy="4556195"/>
            </a:xfrm>
          </p:grpSpPr>
          <p:grpSp>
            <p:nvGrpSpPr>
              <p:cNvPr id="1133" name="5"/>
              <p:cNvGrpSpPr/>
              <p:nvPr/>
            </p:nvGrpSpPr>
            <p:grpSpPr>
              <a:xfrm>
                <a:off x="0" y="0"/>
                <a:ext cx="6177281" cy="4556196"/>
                <a:chOff x="0" y="0"/>
                <a:chExt cx="6177280" cy="4556195"/>
              </a:xfrm>
            </p:grpSpPr>
            <p:sp>
              <p:nvSpPr>
                <p:cNvPr id="1131" name="矩形"/>
                <p:cNvSpPr/>
                <p:nvPr/>
              </p:nvSpPr>
              <p:spPr>
                <a:xfrm>
                  <a:off x="0" y="0"/>
                  <a:ext cx="6177281" cy="4556196"/>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32" name="5.png" descr="5.png"/>
                <p:cNvPicPr>
                  <a:picLocks noChangeAspect="1"/>
                </p:cNvPicPr>
                <p:nvPr/>
              </p:nvPicPr>
              <p:blipFill>
                <a:blip r:embed="rId2">
                  <a:extLst/>
                </a:blip>
                <a:stretch>
                  <a:fillRect/>
                </a:stretch>
              </p:blipFill>
              <p:spPr>
                <a:xfrm>
                  <a:off x="0" y="0"/>
                  <a:ext cx="6177281" cy="4556196"/>
                </a:xfrm>
                <a:prstGeom prst="rect">
                  <a:avLst/>
                </a:prstGeom>
                <a:ln w="101600" cap="flat">
                  <a:solidFill>
                    <a:srgbClr val="FF99CC"/>
                  </a:solidFill>
                  <a:prstDash val="solid"/>
                  <a:round/>
                </a:ln>
                <a:effectLst/>
              </p:spPr>
            </p:pic>
          </p:grpSp>
          <p:grpSp>
            <p:nvGrpSpPr>
              <p:cNvPr id="1136" name="成组"/>
              <p:cNvGrpSpPr/>
              <p:nvPr/>
            </p:nvGrpSpPr>
            <p:grpSpPr>
              <a:xfrm>
                <a:off x="108373" y="3142826"/>
                <a:ext cx="2079414" cy="379308"/>
                <a:chOff x="0" y="0"/>
                <a:chExt cx="2079413" cy="379306"/>
              </a:xfrm>
            </p:grpSpPr>
            <p:sp>
              <p:nvSpPr>
                <p:cNvPr id="1134" name="矩形"/>
                <p:cNvSpPr/>
                <p:nvPr/>
              </p:nvSpPr>
              <p:spPr>
                <a:xfrm>
                  <a:off x="0" y="0"/>
                  <a:ext cx="2079414" cy="379307"/>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35" name="image.pdf" descr="image.pdf"/>
                <p:cNvPicPr>
                  <a:picLocks noChangeAspect="1"/>
                </p:cNvPicPr>
                <p:nvPr/>
              </p:nvPicPr>
              <p:blipFill>
                <a:blip r:embed="rId3">
                  <a:extLst/>
                </a:blip>
                <a:stretch>
                  <a:fillRect/>
                </a:stretch>
              </p:blipFill>
              <p:spPr>
                <a:xfrm>
                  <a:off x="0" y="0"/>
                  <a:ext cx="2079414" cy="379307"/>
                </a:xfrm>
                <a:prstGeom prst="rect">
                  <a:avLst/>
                </a:prstGeom>
                <a:ln w="12700" cap="flat">
                  <a:noFill/>
                  <a:miter lim="400000"/>
                </a:ln>
                <a:effectLst/>
              </p:spPr>
            </p:pic>
          </p:grpSp>
          <p:grpSp>
            <p:nvGrpSpPr>
              <p:cNvPr id="1139" name="成组"/>
              <p:cNvGrpSpPr/>
              <p:nvPr/>
            </p:nvGrpSpPr>
            <p:grpSpPr>
              <a:xfrm>
                <a:off x="4443306" y="2600960"/>
                <a:ext cx="1413370" cy="379307"/>
                <a:chOff x="0" y="0"/>
                <a:chExt cx="1413368" cy="379306"/>
              </a:xfrm>
            </p:grpSpPr>
            <p:sp>
              <p:nvSpPr>
                <p:cNvPr id="1137" name="矩形"/>
                <p:cNvSpPr/>
                <p:nvPr/>
              </p:nvSpPr>
              <p:spPr>
                <a:xfrm>
                  <a:off x="0" y="0"/>
                  <a:ext cx="1413369" cy="379307"/>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38" name="image.pdf" descr="image.pdf"/>
                <p:cNvPicPr>
                  <a:picLocks noChangeAspect="1"/>
                </p:cNvPicPr>
                <p:nvPr/>
              </p:nvPicPr>
              <p:blipFill>
                <a:blip r:embed="rId4">
                  <a:extLst/>
                </a:blip>
                <a:stretch>
                  <a:fillRect/>
                </a:stretch>
              </p:blipFill>
              <p:spPr>
                <a:xfrm>
                  <a:off x="0" y="0"/>
                  <a:ext cx="1413369" cy="379307"/>
                </a:xfrm>
                <a:prstGeom prst="rect">
                  <a:avLst/>
                </a:prstGeom>
                <a:ln w="12700" cap="flat">
                  <a:noFill/>
                  <a:miter lim="400000"/>
                </a:ln>
                <a:effectLst/>
              </p:spPr>
            </p:pic>
          </p:grpSp>
          <p:grpSp>
            <p:nvGrpSpPr>
              <p:cNvPr id="1142" name="成组"/>
              <p:cNvGrpSpPr/>
              <p:nvPr/>
            </p:nvGrpSpPr>
            <p:grpSpPr>
              <a:xfrm>
                <a:off x="5201920" y="3142826"/>
                <a:ext cx="720232" cy="379308"/>
                <a:chOff x="0" y="0"/>
                <a:chExt cx="720231" cy="379306"/>
              </a:xfrm>
            </p:grpSpPr>
            <p:sp>
              <p:nvSpPr>
                <p:cNvPr id="1140" name="矩形"/>
                <p:cNvSpPr/>
                <p:nvPr/>
              </p:nvSpPr>
              <p:spPr>
                <a:xfrm>
                  <a:off x="0" y="0"/>
                  <a:ext cx="720232" cy="379307"/>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41" name="image.pdf" descr="image.pdf"/>
                <p:cNvPicPr>
                  <a:picLocks noChangeAspect="1"/>
                </p:cNvPicPr>
                <p:nvPr/>
              </p:nvPicPr>
              <p:blipFill>
                <a:blip r:embed="rId5">
                  <a:extLst/>
                </a:blip>
                <a:stretch>
                  <a:fillRect/>
                </a:stretch>
              </p:blipFill>
              <p:spPr>
                <a:xfrm>
                  <a:off x="0" y="0"/>
                  <a:ext cx="720232" cy="379307"/>
                </a:xfrm>
                <a:prstGeom prst="rect">
                  <a:avLst/>
                </a:prstGeom>
                <a:ln w="12700" cap="flat">
                  <a:noFill/>
                  <a:miter lim="400000"/>
                </a:ln>
                <a:effectLst/>
              </p:spPr>
            </p:pic>
          </p:grpSp>
          <p:grpSp>
            <p:nvGrpSpPr>
              <p:cNvPr id="1145" name="成组"/>
              <p:cNvGrpSpPr/>
              <p:nvPr/>
            </p:nvGrpSpPr>
            <p:grpSpPr>
              <a:xfrm>
                <a:off x="4768426" y="216746"/>
                <a:ext cx="1413370" cy="379308"/>
                <a:chOff x="0" y="0"/>
                <a:chExt cx="1413368" cy="379306"/>
              </a:xfrm>
            </p:grpSpPr>
            <p:sp>
              <p:nvSpPr>
                <p:cNvPr id="1143" name="矩形"/>
                <p:cNvSpPr/>
                <p:nvPr/>
              </p:nvSpPr>
              <p:spPr>
                <a:xfrm>
                  <a:off x="0" y="0"/>
                  <a:ext cx="1413369" cy="379307"/>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44" name="image.pdf" descr="image.pdf"/>
                <p:cNvPicPr>
                  <a:picLocks noChangeAspect="1"/>
                </p:cNvPicPr>
                <p:nvPr/>
              </p:nvPicPr>
              <p:blipFill>
                <a:blip r:embed="rId6">
                  <a:extLst/>
                </a:blip>
                <a:stretch>
                  <a:fillRect/>
                </a:stretch>
              </p:blipFill>
              <p:spPr>
                <a:xfrm>
                  <a:off x="0" y="0"/>
                  <a:ext cx="1413369" cy="379307"/>
                </a:xfrm>
                <a:prstGeom prst="rect">
                  <a:avLst/>
                </a:prstGeom>
                <a:ln w="12700" cap="flat">
                  <a:noFill/>
                  <a:miter lim="400000"/>
                </a:ln>
                <a:effectLst/>
              </p:spPr>
            </p:pic>
          </p:grpSp>
          <p:grpSp>
            <p:nvGrpSpPr>
              <p:cNvPr id="1148" name="成组"/>
              <p:cNvGrpSpPr/>
              <p:nvPr/>
            </p:nvGrpSpPr>
            <p:grpSpPr>
              <a:xfrm>
                <a:off x="5310293" y="1192106"/>
                <a:ext cx="442525" cy="309317"/>
                <a:chOff x="0" y="0"/>
                <a:chExt cx="442524" cy="309315"/>
              </a:xfrm>
            </p:grpSpPr>
            <p:sp>
              <p:nvSpPr>
                <p:cNvPr id="1146" name="矩形"/>
                <p:cNvSpPr/>
                <p:nvPr/>
              </p:nvSpPr>
              <p:spPr>
                <a:xfrm>
                  <a:off x="0" y="0"/>
                  <a:ext cx="442525" cy="309316"/>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47" name="image.pdf" descr="image.pdf"/>
                <p:cNvPicPr>
                  <a:picLocks noChangeAspect="1"/>
                </p:cNvPicPr>
                <p:nvPr/>
              </p:nvPicPr>
              <p:blipFill>
                <a:blip r:embed="rId7">
                  <a:extLst/>
                </a:blip>
                <a:stretch>
                  <a:fillRect/>
                </a:stretch>
              </p:blipFill>
              <p:spPr>
                <a:xfrm>
                  <a:off x="0" y="0"/>
                  <a:ext cx="442525" cy="309316"/>
                </a:xfrm>
                <a:prstGeom prst="rect">
                  <a:avLst/>
                </a:prstGeom>
                <a:ln w="12700" cap="flat">
                  <a:noFill/>
                  <a:miter lim="400000"/>
                </a:ln>
                <a:effectLst/>
              </p:spPr>
            </p:pic>
          </p:grpSp>
          <p:grpSp>
            <p:nvGrpSpPr>
              <p:cNvPr id="1151" name="成组"/>
              <p:cNvGrpSpPr/>
              <p:nvPr/>
            </p:nvGrpSpPr>
            <p:grpSpPr>
              <a:xfrm>
                <a:off x="3034453" y="866986"/>
                <a:ext cx="498970" cy="309317"/>
                <a:chOff x="0" y="0"/>
                <a:chExt cx="498968" cy="309315"/>
              </a:xfrm>
            </p:grpSpPr>
            <p:sp>
              <p:nvSpPr>
                <p:cNvPr id="1149" name="矩形"/>
                <p:cNvSpPr/>
                <p:nvPr/>
              </p:nvSpPr>
              <p:spPr>
                <a:xfrm>
                  <a:off x="0" y="0"/>
                  <a:ext cx="498969" cy="309316"/>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50" name="image.pdf" descr="image.pdf"/>
                <p:cNvPicPr>
                  <a:picLocks noChangeAspect="1"/>
                </p:cNvPicPr>
                <p:nvPr/>
              </p:nvPicPr>
              <p:blipFill>
                <a:blip r:embed="rId8">
                  <a:extLst/>
                </a:blip>
                <a:stretch>
                  <a:fillRect/>
                </a:stretch>
              </p:blipFill>
              <p:spPr>
                <a:xfrm>
                  <a:off x="0" y="0"/>
                  <a:ext cx="498969" cy="309316"/>
                </a:xfrm>
                <a:prstGeom prst="rect">
                  <a:avLst/>
                </a:prstGeom>
                <a:ln w="12700" cap="flat">
                  <a:noFill/>
                  <a:miter lim="400000"/>
                </a:ln>
                <a:effectLst/>
              </p:spPr>
            </p:pic>
          </p:grpSp>
          <p:grpSp>
            <p:nvGrpSpPr>
              <p:cNvPr id="1154" name="成组"/>
              <p:cNvGrpSpPr/>
              <p:nvPr/>
            </p:nvGrpSpPr>
            <p:grpSpPr>
              <a:xfrm>
                <a:off x="5201920" y="1842346"/>
                <a:ext cx="469618" cy="334152"/>
                <a:chOff x="0" y="0"/>
                <a:chExt cx="469617" cy="334151"/>
              </a:xfrm>
            </p:grpSpPr>
            <p:sp>
              <p:nvSpPr>
                <p:cNvPr id="1152" name="矩形"/>
                <p:cNvSpPr/>
                <p:nvPr/>
              </p:nvSpPr>
              <p:spPr>
                <a:xfrm>
                  <a:off x="0" y="0"/>
                  <a:ext cx="469618" cy="334152"/>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53" name="image.pdf" descr="image.pdf"/>
                <p:cNvPicPr>
                  <a:picLocks noChangeAspect="1"/>
                </p:cNvPicPr>
                <p:nvPr/>
              </p:nvPicPr>
              <p:blipFill>
                <a:blip r:embed="rId9">
                  <a:extLst/>
                </a:blip>
                <a:stretch>
                  <a:fillRect/>
                </a:stretch>
              </p:blipFill>
              <p:spPr>
                <a:xfrm>
                  <a:off x="0" y="0"/>
                  <a:ext cx="469618" cy="334152"/>
                </a:xfrm>
                <a:prstGeom prst="rect">
                  <a:avLst/>
                </a:prstGeom>
                <a:ln w="12700" cap="flat">
                  <a:noFill/>
                  <a:miter lim="400000"/>
                </a:ln>
                <a:effectLst/>
              </p:spPr>
            </p:pic>
          </p:grpSp>
          <p:grpSp>
            <p:nvGrpSpPr>
              <p:cNvPr id="1157" name="成组"/>
              <p:cNvGrpSpPr/>
              <p:nvPr/>
            </p:nvGrpSpPr>
            <p:grpSpPr>
              <a:xfrm>
                <a:off x="3359573" y="325120"/>
                <a:ext cx="498970" cy="309316"/>
                <a:chOff x="0" y="0"/>
                <a:chExt cx="498968" cy="309315"/>
              </a:xfrm>
            </p:grpSpPr>
            <p:sp>
              <p:nvSpPr>
                <p:cNvPr id="1155" name="矩形"/>
                <p:cNvSpPr/>
                <p:nvPr/>
              </p:nvSpPr>
              <p:spPr>
                <a:xfrm>
                  <a:off x="0" y="0"/>
                  <a:ext cx="498969" cy="309316"/>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pic>
              <p:nvPicPr>
                <p:cNvPr id="1156" name="image.pdf" descr="image.pdf"/>
                <p:cNvPicPr>
                  <a:picLocks noChangeAspect="1"/>
                </p:cNvPicPr>
                <p:nvPr/>
              </p:nvPicPr>
              <p:blipFill>
                <a:blip r:embed="rId10">
                  <a:extLst/>
                </a:blip>
                <a:stretch>
                  <a:fillRect/>
                </a:stretch>
              </p:blipFill>
              <p:spPr>
                <a:xfrm>
                  <a:off x="0" y="0"/>
                  <a:ext cx="498969" cy="309316"/>
                </a:xfrm>
                <a:prstGeom prst="rect">
                  <a:avLst/>
                </a:prstGeom>
                <a:ln w="12700" cap="flat">
                  <a:noFill/>
                  <a:miter lim="400000"/>
                </a:ln>
                <a:effectLst/>
              </p:spPr>
            </p:pic>
          </p:grpSp>
          <p:sp>
            <p:nvSpPr>
              <p:cNvPr id="1158" name="矩形"/>
              <p:cNvSpPr/>
              <p:nvPr/>
            </p:nvSpPr>
            <p:spPr>
              <a:xfrm>
                <a:off x="5852160" y="1300480"/>
                <a:ext cx="325121" cy="1300481"/>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1159" name="矩形"/>
              <p:cNvSpPr/>
              <p:nvPr/>
            </p:nvSpPr>
            <p:spPr>
              <a:xfrm>
                <a:off x="2167466" y="650240"/>
                <a:ext cx="758615" cy="650241"/>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sp>
            <p:nvSpPr>
              <p:cNvPr id="1160" name="圆形"/>
              <p:cNvSpPr/>
              <p:nvPr/>
            </p:nvSpPr>
            <p:spPr>
              <a:xfrm>
                <a:off x="975360" y="650240"/>
                <a:ext cx="433494" cy="433494"/>
              </a:xfrm>
              <a:prstGeom prst="ellipse">
                <a:avLst/>
              </a:prstGeom>
              <a:solidFill>
                <a:srgbClr val="FF0000"/>
              </a:solidFill>
              <a:ln w="101600" cap="flat">
                <a:solidFill>
                  <a:srgbClr val="FF0000"/>
                </a:solidFill>
                <a:prstDash val="solid"/>
                <a:round/>
              </a:ln>
              <a:effectLst/>
            </p:spPr>
            <p:txBody>
              <a:bodyPr wrap="square" lIns="50800" tIns="50800" rIns="50800" bIns="50800" numCol="1" anchor="ctr">
                <a:noAutofit/>
              </a:bodyPr>
              <a:lstStyle/>
              <a:p>
                <a:pPr>
                  <a:defRPr b="0">
                    <a:solidFill>
                      <a:srgbClr val="FFFFFF"/>
                    </a:solidFill>
                    <a:latin typeface="+mn-lt"/>
                    <a:ea typeface="+mn-ea"/>
                    <a:cs typeface="+mn-cs"/>
                    <a:sym typeface="Helvetica Neue Medium"/>
                  </a:defRPr>
                </a:pPr>
                <a:endParaRPr/>
              </a:p>
            </p:txBody>
          </p:sp>
        </p:grpSp>
      </p:grpSp>
      <p:sp>
        <p:nvSpPr>
          <p:cNvPr id="1163" name="B1、B3安装在控制电路外壳的同一侧…"/>
          <p:cNvSpPr txBox="1"/>
          <p:nvPr/>
        </p:nvSpPr>
        <p:spPr>
          <a:xfrm>
            <a:off x="5420500" y="6527248"/>
            <a:ext cx="8773726"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a:effectLst>
                  <a:outerShdw blurRad="12700" dist="25400" dir="2700000" rotWithShape="0">
                    <a:srgbClr val="FFFFFF"/>
                  </a:outerShdw>
                </a:effectLst>
                <a:latin typeface="宋体"/>
                <a:ea typeface="宋体"/>
                <a:cs typeface="宋体"/>
                <a:sym typeface="宋体"/>
              </a:defRPr>
            </a:pPr>
            <a:r>
              <a:t>B1、B3安装在控制电路外壳的同一侧</a:t>
            </a:r>
          </a:p>
          <a:p>
            <a:pPr>
              <a:lnSpc>
                <a:spcPct val="125000"/>
              </a:lnSpc>
              <a:defRPr>
                <a:effectLst>
                  <a:outerShdw blurRad="12700" dist="25400" dir="2700000" rotWithShape="0">
                    <a:srgbClr val="FFFFFF"/>
                  </a:outerShdw>
                </a:effectLst>
                <a:latin typeface="宋体"/>
                <a:ea typeface="宋体"/>
                <a:cs typeface="宋体"/>
                <a:sym typeface="宋体"/>
              </a:defRPr>
            </a:pPr>
            <a:r>
              <a:t>B2、B4安装在控制电路外壳的另一侧</a:t>
            </a:r>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 name="标题"/>
          <p:cNvSpPr txBox="1">
            <a:spLocks noGrp="1"/>
          </p:cNvSpPr>
          <p:nvPr>
            <p:ph type="title"/>
          </p:nvPr>
        </p:nvSpPr>
        <p:spPr>
          <a:prstGeom prst="rect">
            <a:avLst/>
          </a:prstGeom>
        </p:spPr>
        <p:txBody>
          <a:bodyPr/>
          <a:lstStyle/>
          <a:p>
            <a:endParaRPr/>
          </a:p>
        </p:txBody>
      </p:sp>
      <p:pic>
        <p:nvPicPr>
          <p:cNvPr id="1166" name="03" descr="03"/>
          <p:cNvPicPr>
            <a:picLocks noChangeAspect="1"/>
          </p:cNvPicPr>
          <p:nvPr/>
        </p:nvPicPr>
        <p:blipFill>
          <a:blip r:embed="rId2">
            <a:extLst/>
          </a:blip>
          <a:stretch>
            <a:fillRect/>
          </a:stretch>
        </p:blipFill>
        <p:spPr>
          <a:xfrm>
            <a:off x="2042695" y="1882179"/>
            <a:ext cx="4551681" cy="3165405"/>
          </a:xfrm>
          <a:prstGeom prst="rect">
            <a:avLst/>
          </a:prstGeom>
          <a:ln w="12700">
            <a:miter lim="400000"/>
          </a:ln>
        </p:spPr>
      </p:pic>
      <p:sp>
        <p:nvSpPr>
          <p:cNvPr id="1167" name="产品计数"/>
          <p:cNvSpPr txBox="1"/>
          <p:nvPr/>
        </p:nvSpPr>
        <p:spPr>
          <a:xfrm>
            <a:off x="4311883" y="4673356"/>
            <a:ext cx="1485901"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b="0">
                <a:latin typeface="宋体"/>
                <a:ea typeface="宋体"/>
                <a:cs typeface="宋体"/>
                <a:sym typeface="宋体"/>
              </a:defRPr>
            </a:lvl1pPr>
          </a:lstStyle>
          <a:p>
            <a:pPr>
              <a:defRPr b="1">
                <a:latin typeface="Tahoma"/>
                <a:ea typeface="Tahoma"/>
                <a:cs typeface="Tahoma"/>
                <a:sym typeface="Tahoma"/>
              </a:defRPr>
            </a:pPr>
            <a:r>
              <a:rPr b="0">
                <a:latin typeface="宋体"/>
                <a:ea typeface="宋体"/>
                <a:cs typeface="宋体"/>
                <a:sym typeface="宋体"/>
              </a:rPr>
              <a:t>产品计数</a:t>
            </a:r>
          </a:p>
        </p:txBody>
      </p:sp>
      <p:pic>
        <p:nvPicPr>
          <p:cNvPr id="1168" name="39" descr="39"/>
          <p:cNvPicPr>
            <a:picLocks noChangeAspect="1"/>
          </p:cNvPicPr>
          <p:nvPr/>
        </p:nvPicPr>
        <p:blipFill>
          <a:blip r:embed="rId3">
            <a:extLst/>
          </a:blip>
          <a:stretch>
            <a:fillRect/>
          </a:stretch>
        </p:blipFill>
        <p:spPr>
          <a:xfrm>
            <a:off x="7347594" y="2031192"/>
            <a:ext cx="4660054" cy="2867379"/>
          </a:xfrm>
          <a:prstGeom prst="rect">
            <a:avLst/>
          </a:prstGeom>
          <a:ln w="12700">
            <a:miter lim="400000"/>
          </a:ln>
        </p:spPr>
      </p:pic>
      <p:sp>
        <p:nvSpPr>
          <p:cNvPr id="1169" name="检测有无盖"/>
          <p:cNvSpPr txBox="1"/>
          <p:nvPr/>
        </p:nvSpPr>
        <p:spPr>
          <a:xfrm>
            <a:off x="10080561" y="4705106"/>
            <a:ext cx="1638301"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atin typeface="宋体"/>
                <a:ea typeface="宋体"/>
                <a:cs typeface="宋体"/>
                <a:sym typeface="宋体"/>
              </a:defRPr>
            </a:lvl1pPr>
          </a:lstStyle>
          <a:p>
            <a:pPr>
              <a:defRPr b="1">
                <a:latin typeface="Tahoma"/>
                <a:ea typeface="Tahoma"/>
                <a:cs typeface="Tahoma"/>
                <a:sym typeface="Tahoma"/>
              </a:defRPr>
            </a:pPr>
            <a:r>
              <a:rPr b="0">
                <a:latin typeface="宋体"/>
                <a:ea typeface="宋体"/>
                <a:cs typeface="宋体"/>
                <a:sym typeface="宋体"/>
              </a:rPr>
              <a:t>检测有无盖</a:t>
            </a:r>
          </a:p>
        </p:txBody>
      </p:sp>
      <p:grpSp>
        <p:nvGrpSpPr>
          <p:cNvPr id="1172" name="成组"/>
          <p:cNvGrpSpPr/>
          <p:nvPr/>
        </p:nvGrpSpPr>
        <p:grpSpPr>
          <a:xfrm>
            <a:off x="767644" y="5400604"/>
            <a:ext cx="4876801" cy="4851299"/>
            <a:chOff x="0" y="0"/>
            <a:chExt cx="4876800" cy="4851297"/>
          </a:xfrm>
        </p:grpSpPr>
        <p:pic>
          <p:nvPicPr>
            <p:cNvPr id="1170" name="37" descr="37"/>
            <p:cNvPicPr>
              <a:picLocks noChangeAspect="1"/>
            </p:cNvPicPr>
            <p:nvPr/>
          </p:nvPicPr>
          <p:blipFill>
            <a:blip r:embed="rId4">
              <a:extLst/>
            </a:blip>
            <a:stretch>
              <a:fillRect/>
            </a:stretch>
          </p:blipFill>
          <p:spPr>
            <a:xfrm>
              <a:off x="0" y="0"/>
              <a:ext cx="4876800" cy="3142827"/>
            </a:xfrm>
            <a:prstGeom prst="rect">
              <a:avLst/>
            </a:prstGeom>
            <a:ln w="12700" cap="flat">
              <a:noFill/>
              <a:miter lim="400000"/>
            </a:ln>
            <a:effectLst/>
          </p:spPr>
        </p:pic>
        <p:sp>
          <p:nvSpPr>
            <p:cNvPr id="1171" name="透明玻璃瓶检测"/>
            <p:cNvSpPr/>
            <p:nvPr/>
          </p:nvSpPr>
          <p:spPr>
            <a:xfrm>
              <a:off x="2602378" y="358129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2500" b="0">
                  <a:latin typeface="宋体"/>
                  <a:ea typeface="宋体"/>
                  <a:cs typeface="宋体"/>
                  <a:sym typeface="宋体"/>
                </a:defRPr>
              </a:lvl1pPr>
            </a:lstStyle>
            <a:p>
              <a:pPr>
                <a:defRPr b="1">
                  <a:latin typeface="Tahoma"/>
                  <a:ea typeface="Tahoma"/>
                  <a:cs typeface="Tahoma"/>
                  <a:sym typeface="Tahoma"/>
                </a:defRPr>
              </a:pPr>
              <a:r>
                <a:rPr b="0">
                  <a:latin typeface="宋体"/>
                  <a:ea typeface="宋体"/>
                  <a:cs typeface="宋体"/>
                  <a:sym typeface="宋体"/>
                </a:rPr>
                <a:t>透明玻璃瓶检测</a:t>
              </a:r>
            </a:p>
          </p:txBody>
        </p:sp>
      </p:grpSp>
      <p:sp>
        <p:nvSpPr>
          <p:cNvPr id="1173" name="用于流水线上记数、位置检测（装配体有没有到位）、质量检查（如瓶盖是否压上，标签是否漏贴等。"/>
          <p:cNvSpPr txBox="1"/>
          <p:nvPr/>
        </p:nvSpPr>
        <p:spPr>
          <a:xfrm>
            <a:off x="6685488" y="6619446"/>
            <a:ext cx="5531556" cy="24535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20000"/>
              </a:lnSpc>
              <a:spcBef>
                <a:spcPts val="2000"/>
              </a:spcBef>
              <a:defRPr sz="2800">
                <a:latin typeface="Times New Roman"/>
                <a:ea typeface="Times New Roman"/>
                <a:cs typeface="Times New Roman"/>
                <a:sym typeface="Times New Roman"/>
              </a:defRPr>
            </a:pPr>
            <a:r>
              <a:t>        </a:t>
            </a:r>
            <a:r>
              <a:rPr>
                <a:latin typeface="楷体_GB2312"/>
                <a:ea typeface="楷体_GB2312"/>
                <a:cs typeface="楷体_GB2312"/>
                <a:sym typeface="楷体_GB2312"/>
              </a:rPr>
              <a:t>用于流水线上记数、位置检测（装配体有没有到位）、质量检查（如瓶盖是否压上，标签是否漏贴等。</a:t>
            </a:r>
          </a:p>
        </p:txBody>
      </p:sp>
      <p:sp>
        <p:nvSpPr>
          <p:cNvPr id="1174" name="生产流水线应用"/>
          <p:cNvSpPr txBox="1"/>
          <p:nvPr/>
        </p:nvSpPr>
        <p:spPr>
          <a:xfrm>
            <a:off x="3891279" y="1190791"/>
            <a:ext cx="5222242"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000">
                <a:solidFill>
                  <a:srgbClr val="0000CC"/>
                </a:solidFill>
                <a:latin typeface="宋体"/>
                <a:ea typeface="宋体"/>
                <a:cs typeface="宋体"/>
                <a:sym typeface="宋体"/>
              </a:defRPr>
            </a:lvl1pPr>
          </a:lstStyle>
          <a:p>
            <a:r>
              <a:t>生产流水线应用</a:t>
            </a:r>
          </a:p>
        </p:txBody>
      </p:sp>
    </p:spTree>
  </p:cSld>
  <p:clrMapOvr>
    <a:masterClrMapping/>
  </p:clrMapOvr>
  <mc:AlternateContent xmlns:mc="http://schemas.openxmlformats.org/markup-compatibility/2006" xmlns:p14="http://schemas.microsoft.com/office/powerpoint/2010/main">
    <mc:Choice Requires="p14">
      <p:transition>
        <p:fade thruBlk="1"/>
      </p:transition>
    </mc:Choice>
    <mc:Fallback xmlns:a14="http://schemas.microsoft.com/office/drawing/2010/main" xmlns:m="http://schemas.openxmlformats.org/officeDocument/2006/math" xmlns="">
      <p:transition spd="fast">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光源"/>
          <p:cNvSpPr txBox="1">
            <a:spLocks noGrp="1"/>
          </p:cNvSpPr>
          <p:nvPr>
            <p:ph type="title"/>
          </p:nvPr>
        </p:nvSpPr>
        <p:spPr>
          <a:prstGeom prst="rect">
            <a:avLst/>
          </a:prstGeom>
        </p:spPr>
        <p:txBody>
          <a:bodyPr/>
          <a:lstStyle/>
          <a:p>
            <a:r>
              <a:t>光源</a:t>
            </a:r>
          </a:p>
        </p:txBody>
      </p:sp>
      <p:sp>
        <p:nvSpPr>
          <p:cNvPr id="466" name="光源是光电式传感器的一个组成部分，大多数光电传感器都离不开光源。"/>
          <p:cNvSpPr txBox="1"/>
          <p:nvPr/>
        </p:nvSpPr>
        <p:spPr>
          <a:xfrm>
            <a:off x="881662" y="1979071"/>
            <a:ext cx="10956996" cy="97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140000"/>
              </a:lnSpc>
              <a:defRPr sz="2800" b="0">
                <a:latin typeface="Heiti SC Light"/>
                <a:ea typeface="Heiti SC Light"/>
                <a:cs typeface="Heiti SC Light"/>
                <a:sym typeface="Heiti SC Light"/>
              </a:defRPr>
            </a:lvl1pPr>
          </a:lstStyle>
          <a:p>
            <a:r>
              <a:t>    光源是光电式传感器的一个组成部分，大多数光电传感器都离不开光源。</a:t>
            </a:r>
          </a:p>
        </p:txBody>
      </p:sp>
      <p:sp>
        <p:nvSpPr>
          <p:cNvPr id="467" name="对光源的要求："/>
          <p:cNvSpPr txBox="1"/>
          <p:nvPr/>
        </p:nvSpPr>
        <p:spPr>
          <a:xfrm>
            <a:off x="1053253" y="3545840"/>
            <a:ext cx="10898294"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40000"/>
              </a:lnSpc>
              <a:defRPr sz="2800" b="0">
                <a:latin typeface="Heiti SC Light"/>
                <a:ea typeface="Heiti SC Light"/>
                <a:cs typeface="Heiti SC Light"/>
                <a:sym typeface="Heiti SC Light"/>
              </a:defRPr>
            </a:pPr>
            <a:r>
              <a:t>对光源的要求</a:t>
            </a:r>
            <a:r>
              <a:rPr>
                <a:latin typeface="宋体"/>
                <a:ea typeface="宋体"/>
                <a:cs typeface="宋体"/>
                <a:sym typeface="宋体"/>
              </a:rPr>
              <a:t>：</a:t>
            </a:r>
          </a:p>
        </p:txBody>
      </p:sp>
      <p:sp>
        <p:nvSpPr>
          <p:cNvPr id="468" name="光源必须具有足够的照度…"/>
          <p:cNvSpPr txBox="1"/>
          <p:nvPr/>
        </p:nvSpPr>
        <p:spPr>
          <a:xfrm>
            <a:off x="1819196" y="4343573"/>
            <a:ext cx="7457480" cy="29537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838200" lvl="1" indent="-381000" algn="l">
              <a:spcBef>
                <a:spcPts val="600"/>
              </a:spcBef>
              <a:buClr>
                <a:srgbClr val="FF0000"/>
              </a:buClr>
              <a:buSzPct val="55000"/>
              <a:buChar char="■"/>
              <a:defRPr sz="2800">
                <a:latin typeface="Tahoma"/>
                <a:ea typeface="Tahoma"/>
                <a:cs typeface="Tahoma"/>
                <a:sym typeface="Tahoma"/>
              </a:defRPr>
            </a:pPr>
            <a:r>
              <a:rPr b="0">
                <a:latin typeface="宋体"/>
                <a:ea typeface="宋体"/>
                <a:cs typeface="宋体"/>
                <a:sym typeface="宋体"/>
              </a:rPr>
              <a:t>光源必须具有足够的照度</a:t>
            </a:r>
          </a:p>
          <a:p>
            <a:pPr marL="838200" lvl="1" indent="-381000" algn="l">
              <a:spcBef>
                <a:spcPts val="600"/>
              </a:spcBef>
              <a:buClr>
                <a:srgbClr val="FF0000"/>
              </a:buClr>
              <a:buSzPct val="55000"/>
              <a:buChar char="■"/>
              <a:defRPr sz="2800">
                <a:latin typeface="Tahoma"/>
                <a:ea typeface="Tahoma"/>
                <a:cs typeface="Tahoma"/>
                <a:sym typeface="Tahoma"/>
              </a:defRPr>
            </a:pPr>
            <a:r>
              <a:rPr b="0">
                <a:latin typeface="宋体"/>
                <a:ea typeface="宋体"/>
                <a:cs typeface="宋体"/>
                <a:sym typeface="宋体"/>
              </a:rPr>
              <a:t>光源应保证均匀、无遮挡或阴影</a:t>
            </a:r>
          </a:p>
          <a:p>
            <a:pPr marL="838200" lvl="1" indent="-381000" algn="l">
              <a:spcBef>
                <a:spcPts val="600"/>
              </a:spcBef>
              <a:buClr>
                <a:srgbClr val="FF0000"/>
              </a:buClr>
              <a:buSzPct val="55000"/>
              <a:buChar char="■"/>
              <a:defRPr sz="2800">
                <a:latin typeface="Tahoma"/>
                <a:ea typeface="Tahoma"/>
                <a:cs typeface="Tahoma"/>
                <a:sym typeface="Tahoma"/>
              </a:defRPr>
            </a:pPr>
            <a:r>
              <a:rPr b="0">
                <a:latin typeface="宋体"/>
                <a:ea typeface="宋体"/>
                <a:cs typeface="宋体"/>
                <a:sym typeface="宋体"/>
              </a:rPr>
              <a:t>光源的照射方式应符合传感器的测量要求</a:t>
            </a:r>
          </a:p>
          <a:p>
            <a:pPr marL="838200" lvl="1" indent="-381000" algn="l">
              <a:spcBef>
                <a:spcPts val="600"/>
              </a:spcBef>
              <a:buClr>
                <a:srgbClr val="FF0000"/>
              </a:buClr>
              <a:buSzPct val="55000"/>
              <a:buChar char="■"/>
              <a:defRPr sz="2800">
                <a:latin typeface="Tahoma"/>
                <a:ea typeface="Tahoma"/>
                <a:cs typeface="Tahoma"/>
                <a:sym typeface="Tahoma"/>
              </a:defRPr>
            </a:pPr>
            <a:r>
              <a:rPr b="0">
                <a:latin typeface="宋体"/>
                <a:ea typeface="宋体"/>
                <a:cs typeface="宋体"/>
                <a:sym typeface="宋体"/>
              </a:rPr>
              <a:t>光源的发热量应尽可能小</a:t>
            </a:r>
          </a:p>
          <a:p>
            <a:pPr marL="838200" lvl="1" indent="-381000" algn="l">
              <a:spcBef>
                <a:spcPts val="600"/>
              </a:spcBef>
              <a:buClr>
                <a:srgbClr val="FF0000"/>
              </a:buClr>
              <a:buSzPct val="55000"/>
              <a:buChar char="■"/>
              <a:defRPr sz="2800">
                <a:latin typeface="Tahoma"/>
                <a:ea typeface="Tahoma"/>
                <a:cs typeface="Tahoma"/>
                <a:sym typeface="Tahoma"/>
              </a:defRPr>
            </a:pPr>
            <a:r>
              <a:rPr b="0">
                <a:latin typeface="宋体"/>
                <a:ea typeface="宋体"/>
                <a:cs typeface="宋体"/>
                <a:sym typeface="宋体"/>
              </a:rPr>
              <a:t>光源发出的光必须具有合适的光谱范围</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标题"/>
          <p:cNvSpPr txBox="1">
            <a:spLocks noGrp="1"/>
          </p:cNvSpPr>
          <p:nvPr>
            <p:ph type="title"/>
          </p:nvPr>
        </p:nvSpPr>
        <p:spPr>
          <a:prstGeom prst="rect">
            <a:avLst/>
          </a:prstGeom>
        </p:spPr>
        <p:txBody>
          <a:bodyPr/>
          <a:lstStyle/>
          <a:p>
            <a:endParaRPr/>
          </a:p>
        </p:txBody>
      </p:sp>
      <p:sp>
        <p:nvSpPr>
          <p:cNvPr id="1177" name="光幕传感器"/>
          <p:cNvSpPr txBox="1"/>
          <p:nvPr/>
        </p:nvSpPr>
        <p:spPr>
          <a:xfrm>
            <a:off x="3678051" y="1251196"/>
            <a:ext cx="4551681"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000">
                <a:solidFill>
                  <a:srgbClr val="0000CC"/>
                </a:solidFill>
                <a:latin typeface="宋体"/>
                <a:ea typeface="宋体"/>
                <a:cs typeface="宋体"/>
                <a:sym typeface="宋体"/>
              </a:defRPr>
            </a:lvl1pPr>
          </a:lstStyle>
          <a:p>
            <a:r>
              <a:t>光幕传感器</a:t>
            </a:r>
          </a:p>
        </p:txBody>
      </p:sp>
      <p:sp>
        <p:nvSpPr>
          <p:cNvPr id="1178" name="两个柱形结构相对而立，每隔数十毫米安装一对发光二极管和光敏接收管，形成光幕，当有物体遮挡住光线时，传感器发出报警信号。"/>
          <p:cNvSpPr txBox="1"/>
          <p:nvPr/>
        </p:nvSpPr>
        <p:spPr>
          <a:xfrm>
            <a:off x="787787" y="1719076"/>
            <a:ext cx="11429226"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a:spcBef>
                <a:spcPts val="2000"/>
              </a:spcBef>
              <a:defRPr sz="2800" b="0">
                <a:latin typeface="Songti SC Regular"/>
                <a:ea typeface="Songti SC Regular"/>
                <a:cs typeface="Songti SC Regular"/>
                <a:sym typeface="Songti SC Regular"/>
              </a:defRPr>
            </a:pPr>
            <a:r>
              <a:t>        </a:t>
            </a:r>
            <a:r>
              <a:rPr>
                <a:latin typeface="楷体_GB2312"/>
                <a:ea typeface="楷体_GB2312"/>
                <a:cs typeface="楷体_GB2312"/>
                <a:sym typeface="楷体_GB2312"/>
              </a:rPr>
              <a:t>两个柱形结构相对而立，每隔数十毫米安装一对发光二极管和光敏接收管，形成光幕，当有物体遮挡住光线时，传感器发出报警信号。</a:t>
            </a:r>
          </a:p>
        </p:txBody>
      </p:sp>
      <p:grpSp>
        <p:nvGrpSpPr>
          <p:cNvPr id="1181" name="成组"/>
          <p:cNvGrpSpPr/>
          <p:nvPr/>
        </p:nvGrpSpPr>
        <p:grpSpPr>
          <a:xfrm>
            <a:off x="7718430" y="3093604"/>
            <a:ext cx="3483752" cy="3725775"/>
            <a:chOff x="0" y="0"/>
            <a:chExt cx="3483751" cy="3725774"/>
          </a:xfrm>
        </p:grpSpPr>
        <p:pic>
          <p:nvPicPr>
            <p:cNvPr id="1179" name="image.png" descr="image.png"/>
            <p:cNvPicPr>
              <a:picLocks noChangeAspect="1"/>
            </p:cNvPicPr>
            <p:nvPr/>
          </p:nvPicPr>
          <p:blipFill>
            <a:blip r:embed="rId2">
              <a:extLst/>
            </a:blip>
            <a:stretch>
              <a:fillRect/>
            </a:stretch>
          </p:blipFill>
          <p:spPr>
            <a:xfrm>
              <a:off x="0" y="0"/>
              <a:ext cx="3483752" cy="3235804"/>
            </a:xfrm>
            <a:prstGeom prst="rect">
              <a:avLst/>
            </a:prstGeom>
            <a:ln w="12700" cap="flat">
              <a:noFill/>
              <a:miter lim="400000"/>
            </a:ln>
            <a:effectLst/>
          </p:spPr>
        </p:pic>
        <p:sp>
          <p:nvSpPr>
            <p:cNvPr id="1180" name="产品高度测量"/>
            <p:cNvSpPr txBox="1"/>
            <p:nvPr/>
          </p:nvSpPr>
          <p:spPr>
            <a:xfrm>
              <a:off x="275449" y="3205074"/>
              <a:ext cx="2932854"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spcBef>
                  <a:spcPts val="1300"/>
                </a:spcBef>
                <a:defRPr b="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产品高度测量</a:t>
              </a:r>
            </a:p>
          </p:txBody>
        </p:sp>
      </p:grpSp>
      <p:grpSp>
        <p:nvGrpSpPr>
          <p:cNvPr id="1184" name="成组"/>
          <p:cNvGrpSpPr/>
          <p:nvPr/>
        </p:nvGrpSpPr>
        <p:grpSpPr>
          <a:xfrm>
            <a:off x="1948738" y="2936768"/>
            <a:ext cx="4112855" cy="3249018"/>
            <a:chOff x="0" y="0"/>
            <a:chExt cx="4112853" cy="3249016"/>
          </a:xfrm>
        </p:grpSpPr>
        <p:pic>
          <p:nvPicPr>
            <p:cNvPr id="1182" name="MINI-ARRAY PRppt" descr="MINI-ARRAY PRppt"/>
            <p:cNvPicPr>
              <a:picLocks noChangeAspect="1"/>
            </p:cNvPicPr>
            <p:nvPr/>
          </p:nvPicPr>
          <p:blipFill>
            <a:blip r:embed="rId3">
              <a:extLst/>
            </a:blip>
            <a:stretch>
              <a:fillRect/>
            </a:stretch>
          </p:blipFill>
          <p:spPr>
            <a:xfrm>
              <a:off x="0" y="0"/>
              <a:ext cx="4112854" cy="2672463"/>
            </a:xfrm>
            <a:prstGeom prst="rect">
              <a:avLst/>
            </a:prstGeom>
            <a:ln w="12700" cap="flat">
              <a:noFill/>
              <a:miter lim="400000"/>
            </a:ln>
            <a:effectLst/>
          </p:spPr>
        </p:pic>
        <p:sp>
          <p:nvSpPr>
            <p:cNvPr id="1183" name="木材外形截面积检测"/>
            <p:cNvSpPr txBox="1"/>
            <p:nvPr/>
          </p:nvSpPr>
          <p:spPr>
            <a:xfrm>
              <a:off x="314551" y="2728316"/>
              <a:ext cx="3483752"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spcBef>
                  <a:spcPts val="1300"/>
                </a:spcBef>
                <a:defRPr b="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木材外形截面积检测</a:t>
              </a:r>
            </a:p>
          </p:txBody>
        </p:sp>
      </p:grpSp>
      <p:grpSp>
        <p:nvGrpSpPr>
          <p:cNvPr id="1187" name="成组"/>
          <p:cNvGrpSpPr/>
          <p:nvPr/>
        </p:nvGrpSpPr>
        <p:grpSpPr>
          <a:xfrm>
            <a:off x="934748" y="6285877"/>
            <a:ext cx="3216143" cy="3124424"/>
            <a:chOff x="0" y="0"/>
            <a:chExt cx="3216142" cy="3124423"/>
          </a:xfrm>
        </p:grpSpPr>
        <p:pic>
          <p:nvPicPr>
            <p:cNvPr id="1185" name="edgeguide" descr="edgeguide"/>
            <p:cNvPicPr>
              <a:picLocks noChangeAspect="1"/>
            </p:cNvPicPr>
            <p:nvPr/>
          </p:nvPicPr>
          <p:blipFill>
            <a:blip r:embed="rId4">
              <a:extLst/>
            </a:blip>
            <a:stretch>
              <a:fillRect/>
            </a:stretch>
          </p:blipFill>
          <p:spPr>
            <a:xfrm>
              <a:off x="0" y="0"/>
              <a:ext cx="2906947" cy="3124424"/>
            </a:xfrm>
            <a:prstGeom prst="rect">
              <a:avLst/>
            </a:prstGeom>
            <a:ln w="12700" cap="flat">
              <a:noFill/>
              <a:miter lim="400000"/>
            </a:ln>
            <a:effectLst/>
          </p:spPr>
        </p:pic>
        <p:sp>
          <p:nvSpPr>
            <p:cNvPr id="1186" name="纠偏"/>
            <p:cNvSpPr txBox="1"/>
            <p:nvPr/>
          </p:nvSpPr>
          <p:spPr>
            <a:xfrm>
              <a:off x="2094026" y="2253586"/>
              <a:ext cx="1122117" cy="520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spcBef>
                  <a:spcPts val="1300"/>
                </a:spcBef>
                <a:defRPr b="0">
                  <a:latin typeface="宋体"/>
                  <a:ea typeface="宋体"/>
                  <a:cs typeface="宋体"/>
                  <a:sym typeface="宋体"/>
                </a:defRPr>
              </a:lvl1pPr>
            </a:lstStyle>
            <a:p>
              <a:pPr>
                <a:defRPr b="1">
                  <a:latin typeface="Times New Roman"/>
                  <a:ea typeface="Times New Roman"/>
                  <a:cs typeface="Times New Roman"/>
                  <a:sym typeface="Times New Roman"/>
                </a:defRPr>
              </a:pPr>
              <a:r>
                <a:rPr b="0">
                  <a:latin typeface="宋体"/>
                  <a:ea typeface="宋体"/>
                  <a:cs typeface="宋体"/>
                  <a:sym typeface="宋体"/>
                </a:rPr>
                <a:t>纠偏</a:t>
              </a:r>
            </a:p>
          </p:txBody>
        </p:sp>
      </p:grpSp>
    </p:spTree>
  </p:cSld>
  <p:clrMapOvr>
    <a:masterClrMapping/>
  </p:clrMapOvr>
  <p:transition spd="med" advClick="0" advTm="147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标题"/>
          <p:cNvSpPr txBox="1">
            <a:spLocks noGrp="1"/>
          </p:cNvSpPr>
          <p:nvPr>
            <p:ph type="title"/>
          </p:nvPr>
        </p:nvSpPr>
        <p:spPr>
          <a:prstGeom prst="rect">
            <a:avLst/>
          </a:prstGeom>
        </p:spPr>
        <p:txBody>
          <a:bodyPr/>
          <a:lstStyle/>
          <a:p>
            <a:endParaRPr/>
          </a:p>
        </p:txBody>
      </p:sp>
      <p:pic>
        <p:nvPicPr>
          <p:cNvPr id="1190" name="timg.jpeg" descr="timg.jpeg"/>
          <p:cNvPicPr>
            <a:picLocks noChangeAspect="1"/>
          </p:cNvPicPr>
          <p:nvPr/>
        </p:nvPicPr>
        <p:blipFill>
          <a:blip r:embed="rId2">
            <a:extLst/>
          </a:blip>
          <a:stretch>
            <a:fillRect/>
          </a:stretch>
        </p:blipFill>
        <p:spPr>
          <a:xfrm>
            <a:off x="1845706" y="2446455"/>
            <a:ext cx="8153401" cy="5740401"/>
          </a:xfrm>
          <a:prstGeom prst="rect">
            <a:avLst/>
          </a:prstGeom>
          <a:ln w="12700">
            <a:miter lim="400000"/>
          </a:ln>
        </p:spPr>
      </p:pic>
      <p:sp>
        <p:nvSpPr>
          <p:cNvPr id="1191" name="激光雷达"/>
          <p:cNvSpPr txBox="1"/>
          <p:nvPr/>
        </p:nvSpPr>
        <p:spPr>
          <a:xfrm>
            <a:off x="4050244" y="1411123"/>
            <a:ext cx="1536701"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lvl1pPr>
          </a:lstStyle>
          <a:p>
            <a:r>
              <a:t>激光雷达</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标题"/>
          <p:cNvSpPr txBox="1">
            <a:spLocks noGrp="1"/>
          </p:cNvSpPr>
          <p:nvPr>
            <p:ph type="title"/>
          </p:nvPr>
        </p:nvSpPr>
        <p:spPr>
          <a:prstGeom prst="rect">
            <a:avLst/>
          </a:prstGeom>
        </p:spPr>
        <p:txBody>
          <a:bodyPr/>
          <a:lstStyle/>
          <a:p>
            <a:endParaRPr/>
          </a:p>
        </p:txBody>
      </p:sp>
      <p:pic>
        <p:nvPicPr>
          <p:cNvPr id="1194" name="C:\Documents and Settings\Administrator\桌面\4f3344f1-2a7e-42fb-8448-f28fa0745721.jpg" descr="C:\Documents and Settings\Administrator\桌面\4f3344f1-2a7e-42fb-8448-f28fa0745721.jpg"/>
          <p:cNvPicPr>
            <a:picLocks noChangeAspect="1"/>
          </p:cNvPicPr>
          <p:nvPr/>
        </p:nvPicPr>
        <p:blipFill>
          <a:blip r:embed="rId2">
            <a:extLst/>
          </a:blip>
          <a:stretch>
            <a:fillRect/>
          </a:stretch>
        </p:blipFill>
        <p:spPr>
          <a:xfrm>
            <a:off x="1688817" y="1695591"/>
            <a:ext cx="9381068" cy="3127023"/>
          </a:xfrm>
          <a:prstGeom prst="rect">
            <a:avLst/>
          </a:prstGeom>
          <a:ln w="12700">
            <a:miter lim="400000"/>
          </a:ln>
        </p:spPr>
      </p:pic>
      <p:pic>
        <p:nvPicPr>
          <p:cNvPr id="1195" name="C:\Documents and Settings\Administrator\桌面\20150910184453312331.jpg" descr="C:\Documents and Settings\Administrator\桌面\20150910184453312331.jpg"/>
          <p:cNvPicPr>
            <a:picLocks noChangeAspect="1"/>
          </p:cNvPicPr>
          <p:nvPr/>
        </p:nvPicPr>
        <p:blipFill>
          <a:blip r:embed="rId3">
            <a:extLst/>
          </a:blip>
          <a:stretch>
            <a:fillRect/>
          </a:stretch>
        </p:blipFill>
        <p:spPr>
          <a:xfrm>
            <a:off x="1664720" y="5148057"/>
            <a:ext cx="4491386" cy="3368540"/>
          </a:xfrm>
          <a:prstGeom prst="rect">
            <a:avLst/>
          </a:prstGeom>
          <a:ln w="12700">
            <a:miter lim="400000"/>
          </a:ln>
        </p:spPr>
      </p:pic>
      <p:pic>
        <p:nvPicPr>
          <p:cNvPr id="1196" name="C:\Documents and Settings\Administrator\桌面\20120607010053147.jpg" descr="C:\Documents and Settings\Administrator\桌面\20120607010053147.jpg"/>
          <p:cNvPicPr>
            <a:picLocks noChangeAspect="1"/>
          </p:cNvPicPr>
          <p:nvPr/>
        </p:nvPicPr>
        <p:blipFill>
          <a:blip r:embed="rId4">
            <a:extLst/>
          </a:blip>
          <a:stretch>
            <a:fillRect/>
          </a:stretch>
        </p:blipFill>
        <p:spPr>
          <a:xfrm>
            <a:off x="6490101" y="5100620"/>
            <a:ext cx="4158186" cy="312702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光源"/>
          <p:cNvSpPr txBox="1">
            <a:spLocks noGrp="1"/>
          </p:cNvSpPr>
          <p:nvPr>
            <p:ph type="title"/>
          </p:nvPr>
        </p:nvSpPr>
        <p:spPr>
          <a:prstGeom prst="rect">
            <a:avLst/>
          </a:prstGeom>
        </p:spPr>
        <p:txBody>
          <a:bodyPr/>
          <a:lstStyle/>
          <a:p>
            <a:r>
              <a:t>光源</a:t>
            </a:r>
          </a:p>
        </p:txBody>
      </p:sp>
      <p:sp>
        <p:nvSpPr>
          <p:cNvPr id="471" name="光波是波长为10~106nm的电磁波。"/>
          <p:cNvSpPr txBox="1"/>
          <p:nvPr/>
        </p:nvSpPr>
        <p:spPr>
          <a:xfrm>
            <a:off x="1152595" y="2040825"/>
            <a:ext cx="10029050"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40000"/>
              </a:lnSpc>
              <a:defRPr sz="2800" b="0">
                <a:latin typeface="Songti SC Regular"/>
                <a:ea typeface="Songti SC Regular"/>
                <a:cs typeface="Songti SC Regular"/>
                <a:sym typeface="Songti SC Regular"/>
              </a:defRPr>
            </a:pPr>
            <a:r>
              <a:t>光波是波长为10~10</a:t>
            </a:r>
            <a:r>
              <a:rPr baseline="30285"/>
              <a:t>6</a:t>
            </a:r>
            <a:r>
              <a:t>nm的电磁波。</a:t>
            </a:r>
          </a:p>
        </p:txBody>
      </p:sp>
      <p:sp>
        <p:nvSpPr>
          <p:cNvPr id="472" name="光都具有反射、折射、散射、衍射、干涉和吸收等性质。"/>
          <p:cNvSpPr txBox="1"/>
          <p:nvPr/>
        </p:nvSpPr>
        <p:spPr>
          <a:xfrm>
            <a:off x="1153724" y="5181796"/>
            <a:ext cx="11672712"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140000"/>
              </a:lnSpc>
              <a:defRPr sz="2800" b="0">
                <a:latin typeface="Songti SC Regular"/>
                <a:ea typeface="Songti SC Regular"/>
                <a:cs typeface="Songti SC Regular"/>
                <a:sym typeface="Songti SC Regular"/>
              </a:defRPr>
            </a:lvl1pPr>
          </a:lstStyle>
          <a:p>
            <a:r>
              <a:t>光都具有反射、折射、散射、衍射、干涉和吸收等性质。</a:t>
            </a:r>
          </a:p>
        </p:txBody>
      </p:sp>
      <p:pic>
        <p:nvPicPr>
          <p:cNvPr id="473" name="image.png" descr="image.png"/>
          <p:cNvPicPr>
            <a:picLocks noChangeAspect="1"/>
          </p:cNvPicPr>
          <p:nvPr/>
        </p:nvPicPr>
        <p:blipFill>
          <a:blip r:embed="rId2">
            <a:extLst/>
          </a:blip>
          <a:stretch>
            <a:fillRect/>
          </a:stretch>
        </p:blipFill>
        <p:spPr>
          <a:xfrm>
            <a:off x="1216798" y="2830016"/>
            <a:ext cx="10931176" cy="1900029"/>
          </a:xfrm>
          <a:prstGeom prst="rect">
            <a:avLst/>
          </a:prstGeom>
          <a:ln w="12700">
            <a:miter lim="400000"/>
          </a:ln>
        </p:spPr>
      </p:pic>
      <p:sp>
        <p:nvSpPr>
          <p:cNvPr id="474" name="常用光源"/>
          <p:cNvSpPr txBox="1"/>
          <p:nvPr/>
        </p:nvSpPr>
        <p:spPr>
          <a:xfrm>
            <a:off x="1098408" y="5904646"/>
            <a:ext cx="4711983"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b="0">
                <a:latin typeface="华文楷体"/>
                <a:ea typeface="华文楷体"/>
                <a:cs typeface="华文楷体"/>
                <a:sym typeface="华文楷体"/>
              </a:defRPr>
            </a:lvl1pPr>
          </a:lstStyle>
          <a:p>
            <a:r>
              <a:t>常用光源</a:t>
            </a:r>
          </a:p>
        </p:txBody>
      </p:sp>
      <p:sp>
        <p:nvSpPr>
          <p:cNvPr id="475" name="热辐射光源…"/>
          <p:cNvSpPr txBox="1">
            <a:spLocks noGrp="1"/>
          </p:cNvSpPr>
          <p:nvPr>
            <p:ph type="body" sz="quarter" idx="1"/>
          </p:nvPr>
        </p:nvSpPr>
        <p:spPr>
          <a:xfrm>
            <a:off x="2415539" y="6576694"/>
            <a:ext cx="4113174" cy="2042359"/>
          </a:xfrm>
          <a:prstGeom prst="rect">
            <a:avLst/>
          </a:prstGeom>
        </p:spPr>
        <p:txBody>
          <a:bodyPr/>
          <a:lstStyle/>
          <a:p>
            <a:pPr marL="385048" indent="-385048" defTabSz="578358">
              <a:spcBef>
                <a:spcPts val="0"/>
              </a:spcBef>
              <a:buClr>
                <a:srgbClr val="FFD479"/>
              </a:buClr>
              <a:buSzPct val="75000"/>
              <a:buChar char="★"/>
              <a:defRPr sz="2772">
                <a:latin typeface="Heiti SC Light"/>
                <a:ea typeface="Heiti SC Light"/>
                <a:cs typeface="Heiti SC Light"/>
                <a:sym typeface="Heiti SC Light"/>
              </a:defRPr>
            </a:pPr>
            <a:r>
              <a:rPr>
                <a:latin typeface="宋体"/>
                <a:ea typeface="宋体"/>
                <a:cs typeface="宋体"/>
                <a:sym typeface="宋体"/>
              </a:rPr>
              <a:t>热辐射光源</a:t>
            </a:r>
            <a:endParaRPr b="1">
              <a:latin typeface="Tahoma"/>
              <a:ea typeface="Tahoma"/>
              <a:cs typeface="Tahoma"/>
              <a:sym typeface="Tahoma"/>
            </a:endParaRPr>
          </a:p>
          <a:p>
            <a:pPr marL="385048" indent="-385048" defTabSz="578358">
              <a:spcBef>
                <a:spcPts val="0"/>
              </a:spcBef>
              <a:buClr>
                <a:srgbClr val="FFD479"/>
              </a:buClr>
              <a:buSzPct val="75000"/>
              <a:buChar char="★"/>
              <a:defRPr sz="2772">
                <a:latin typeface="Heiti SC Light"/>
                <a:ea typeface="Heiti SC Light"/>
                <a:cs typeface="Heiti SC Light"/>
                <a:sym typeface="Heiti SC Light"/>
              </a:defRPr>
            </a:pPr>
            <a:r>
              <a:rPr>
                <a:latin typeface="宋体"/>
                <a:ea typeface="宋体"/>
                <a:cs typeface="宋体"/>
                <a:sym typeface="宋体"/>
              </a:rPr>
              <a:t>气体放电光源</a:t>
            </a:r>
            <a:endParaRPr b="1">
              <a:latin typeface="Tahoma"/>
              <a:ea typeface="Tahoma"/>
              <a:cs typeface="Tahoma"/>
              <a:sym typeface="Tahoma"/>
            </a:endParaRPr>
          </a:p>
          <a:p>
            <a:pPr marL="385048" indent="-385048" defTabSz="578358">
              <a:spcBef>
                <a:spcPts val="0"/>
              </a:spcBef>
              <a:buClr>
                <a:srgbClr val="FFD479"/>
              </a:buClr>
              <a:buSzPct val="75000"/>
              <a:buChar char="★"/>
              <a:defRPr sz="2772">
                <a:latin typeface="Heiti SC Light"/>
                <a:ea typeface="Heiti SC Light"/>
                <a:cs typeface="Heiti SC Light"/>
                <a:sym typeface="Heiti SC Light"/>
              </a:defRPr>
            </a:pPr>
            <a:r>
              <a:rPr>
                <a:latin typeface="宋体"/>
                <a:ea typeface="宋体"/>
                <a:cs typeface="宋体"/>
                <a:sym typeface="宋体"/>
              </a:rPr>
              <a:t>电致发光器件</a:t>
            </a:r>
            <a:endParaRPr b="1">
              <a:latin typeface="Tahoma"/>
              <a:ea typeface="Tahoma"/>
              <a:cs typeface="Tahoma"/>
              <a:sym typeface="Tahoma"/>
            </a:endParaRPr>
          </a:p>
          <a:p>
            <a:pPr marL="385048" indent="-385048" defTabSz="578358">
              <a:spcBef>
                <a:spcPts val="0"/>
              </a:spcBef>
              <a:buClr>
                <a:srgbClr val="FFD479"/>
              </a:buClr>
              <a:buSzPct val="75000"/>
              <a:buChar char="★"/>
              <a:defRPr sz="2772">
                <a:latin typeface="Heiti SC Light"/>
                <a:ea typeface="Heiti SC Light"/>
                <a:cs typeface="Heiti SC Light"/>
                <a:sym typeface="Heiti SC Light"/>
              </a:defRPr>
            </a:pPr>
            <a:r>
              <a:rPr>
                <a:latin typeface="宋体"/>
                <a:ea typeface="宋体"/>
                <a:cs typeface="宋体"/>
                <a:sym typeface="宋体"/>
              </a:rPr>
              <a:t>激光器</a:t>
            </a:r>
          </a:p>
        </p:txBody>
      </p:sp>
    </p:spTree>
  </p:cSld>
  <p:clrMapOvr>
    <a:masterClrMapping/>
  </p:clrMapOvr>
  <p:transition spd="med"/>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原理：热物体都会向空间发出一定的光辐射…"/>
          <p:cNvSpPr txBox="1">
            <a:spLocks noGrp="1"/>
          </p:cNvSpPr>
          <p:nvPr>
            <p:ph type="body" sz="quarter" idx="1"/>
          </p:nvPr>
        </p:nvSpPr>
        <p:spPr>
          <a:xfrm>
            <a:off x="1680963" y="5160517"/>
            <a:ext cx="9358394" cy="1740131"/>
          </a:xfrm>
          <a:prstGeom prst="rect">
            <a:avLst/>
          </a:prstGeom>
        </p:spPr>
        <p:txBody>
          <a:bodyPr/>
          <a:lstStyle/>
          <a:p>
            <a:pPr marL="0" indent="0" defTabSz="496570">
              <a:lnSpc>
                <a:spcPct val="140000"/>
              </a:lnSpc>
              <a:spcBef>
                <a:spcPts val="0"/>
              </a:spcBef>
              <a:buSzTx/>
              <a:buNone/>
              <a:defRPr sz="2380">
                <a:latin typeface="Heiti SC Light"/>
                <a:ea typeface="Heiti SC Light"/>
                <a:cs typeface="Heiti SC Light"/>
                <a:sym typeface="Heiti SC Light"/>
              </a:defRPr>
            </a:pPr>
            <a:r>
              <a:rPr>
                <a:latin typeface="宋体"/>
                <a:ea typeface="宋体"/>
                <a:cs typeface="宋体"/>
                <a:sym typeface="宋体"/>
              </a:rPr>
              <a:t>原理：热物体都会向空间发出一定的光辐射</a:t>
            </a:r>
            <a:endParaRPr b="1">
              <a:latin typeface="Tahoma"/>
              <a:ea typeface="Tahoma"/>
              <a:cs typeface="Tahoma"/>
              <a:sym typeface="Tahoma"/>
            </a:endParaRPr>
          </a:p>
          <a:p>
            <a:pPr marL="0" indent="0" defTabSz="496570">
              <a:lnSpc>
                <a:spcPct val="140000"/>
              </a:lnSpc>
              <a:spcBef>
                <a:spcPts val="0"/>
              </a:spcBef>
              <a:buSzTx/>
              <a:buNone/>
              <a:defRPr sz="2380">
                <a:latin typeface="Heiti SC Light"/>
                <a:ea typeface="Heiti SC Light"/>
                <a:cs typeface="Heiti SC Light"/>
                <a:sym typeface="Heiti SC Light"/>
              </a:defRPr>
            </a:pPr>
            <a:r>
              <a:rPr>
                <a:latin typeface="宋体"/>
                <a:ea typeface="宋体"/>
                <a:cs typeface="宋体"/>
                <a:sym typeface="宋体"/>
              </a:rPr>
              <a:t>特点：物体温度越高，辐射能量越大</a:t>
            </a:r>
            <a:endParaRPr b="1">
              <a:latin typeface="Tahoma"/>
              <a:ea typeface="Tahoma"/>
              <a:cs typeface="Tahoma"/>
              <a:sym typeface="Tahoma"/>
            </a:endParaRPr>
          </a:p>
          <a:p>
            <a:pPr marL="0" indent="0" defTabSz="496570">
              <a:lnSpc>
                <a:spcPct val="140000"/>
              </a:lnSpc>
              <a:spcBef>
                <a:spcPts val="0"/>
              </a:spcBef>
              <a:buSzTx/>
              <a:buNone/>
              <a:defRPr sz="2380">
                <a:latin typeface="Heiti SC Light"/>
                <a:ea typeface="Heiti SC Light"/>
                <a:cs typeface="Heiti SC Light"/>
                <a:sym typeface="Heiti SC Light"/>
              </a:defRPr>
            </a:pPr>
            <a:r>
              <a:rPr>
                <a:latin typeface="宋体"/>
                <a:ea typeface="宋体"/>
                <a:cs typeface="宋体"/>
                <a:sym typeface="宋体"/>
              </a:rPr>
              <a:t>代表：白炽灯、卤钨灯</a:t>
            </a:r>
          </a:p>
        </p:txBody>
      </p:sp>
      <p:sp>
        <p:nvSpPr>
          <p:cNvPr id="478" name="热辐射光源"/>
          <p:cNvSpPr txBox="1">
            <a:spLocks noGrp="1"/>
          </p:cNvSpPr>
          <p:nvPr>
            <p:ph type="title"/>
          </p:nvPr>
        </p:nvSpPr>
        <p:spPr>
          <a:prstGeom prst="rect">
            <a:avLst/>
          </a:prstGeom>
        </p:spPr>
        <p:txBody>
          <a:bodyPr/>
          <a:lstStyle/>
          <a:p>
            <a:r>
              <a:t>热辐射光源</a:t>
            </a:r>
          </a:p>
        </p:txBody>
      </p:sp>
      <p:pic>
        <p:nvPicPr>
          <p:cNvPr id="479" name="G9卤素灯" descr="G9卤素灯"/>
          <p:cNvPicPr>
            <a:picLocks noChangeAspect="1"/>
          </p:cNvPicPr>
          <p:nvPr/>
        </p:nvPicPr>
        <p:blipFill>
          <a:blip r:embed="rId2">
            <a:extLst/>
          </a:blip>
          <a:stretch>
            <a:fillRect/>
          </a:stretch>
        </p:blipFill>
        <p:spPr>
          <a:xfrm>
            <a:off x="1178559" y="2231578"/>
            <a:ext cx="3414231" cy="2557217"/>
          </a:xfrm>
          <a:prstGeom prst="rect">
            <a:avLst/>
          </a:prstGeom>
          <a:ln w="12700">
            <a:miter lim="400000"/>
          </a:ln>
        </p:spPr>
      </p:pic>
      <p:pic>
        <p:nvPicPr>
          <p:cNvPr id="480" name="GU10" descr="GU10"/>
          <p:cNvPicPr>
            <a:picLocks noChangeAspect="1"/>
          </p:cNvPicPr>
          <p:nvPr/>
        </p:nvPicPr>
        <p:blipFill>
          <a:blip r:embed="rId3">
            <a:extLst/>
          </a:blip>
          <a:stretch>
            <a:fillRect/>
          </a:stretch>
        </p:blipFill>
        <p:spPr>
          <a:xfrm>
            <a:off x="5196267" y="2086421"/>
            <a:ext cx="3495862" cy="2635770"/>
          </a:xfrm>
          <a:prstGeom prst="rect">
            <a:avLst/>
          </a:prstGeom>
          <a:ln w="12700">
            <a:miter lim="400000"/>
          </a:ln>
        </p:spPr>
      </p:pic>
      <p:pic>
        <p:nvPicPr>
          <p:cNvPr id="481" name="PAR1" descr="PAR1"/>
          <p:cNvPicPr>
            <a:picLocks noChangeAspect="1"/>
          </p:cNvPicPr>
          <p:nvPr/>
        </p:nvPicPr>
        <p:blipFill>
          <a:blip r:embed="rId4">
            <a:extLst/>
          </a:blip>
          <a:stretch>
            <a:fillRect/>
          </a:stretch>
        </p:blipFill>
        <p:spPr>
          <a:xfrm>
            <a:off x="8960342" y="2086421"/>
            <a:ext cx="3235713" cy="263577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气体放电光源"/>
          <p:cNvSpPr txBox="1">
            <a:spLocks noGrp="1"/>
          </p:cNvSpPr>
          <p:nvPr>
            <p:ph type="title"/>
          </p:nvPr>
        </p:nvSpPr>
        <p:spPr>
          <a:prstGeom prst="rect">
            <a:avLst/>
          </a:prstGeom>
        </p:spPr>
        <p:txBody>
          <a:bodyPr/>
          <a:lstStyle/>
          <a:p>
            <a:r>
              <a:t>气体放电光源</a:t>
            </a:r>
          </a:p>
        </p:txBody>
      </p:sp>
      <p:sp>
        <p:nvSpPr>
          <p:cNvPr id="484" name="原理：电流通过气体会产生发光现象…"/>
          <p:cNvSpPr txBox="1"/>
          <p:nvPr/>
        </p:nvSpPr>
        <p:spPr>
          <a:xfrm>
            <a:off x="765675" y="2062480"/>
            <a:ext cx="11473450" cy="2743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lgn="l">
              <a:lnSpc>
                <a:spcPct val="140000"/>
              </a:lnSpc>
              <a:defRPr sz="2800" b="0">
                <a:latin typeface="宋体"/>
                <a:ea typeface="宋体"/>
                <a:cs typeface="宋体"/>
                <a:sym typeface="宋体"/>
              </a:defRPr>
            </a:pPr>
            <a:r>
              <a:t>原理：电流通过气体会产生发光现象</a:t>
            </a:r>
          </a:p>
          <a:p>
            <a:pPr algn="l">
              <a:lnSpc>
                <a:spcPct val="140000"/>
              </a:lnSpc>
              <a:defRPr sz="2800" b="0">
                <a:latin typeface="宋体"/>
                <a:ea typeface="宋体"/>
                <a:cs typeface="宋体"/>
                <a:sym typeface="宋体"/>
              </a:defRPr>
            </a:pPr>
            <a:r>
              <a:t>特点：改变气体成分、压力、电流、阴极材料和放电电流的大小，可以得到不同光谱范围的辐射源体</a:t>
            </a:r>
          </a:p>
          <a:p>
            <a:pPr algn="l">
              <a:lnSpc>
                <a:spcPct val="140000"/>
              </a:lnSpc>
              <a:defRPr sz="2800" b="0">
                <a:latin typeface="宋体"/>
                <a:ea typeface="宋体"/>
                <a:cs typeface="宋体"/>
                <a:sym typeface="宋体"/>
              </a:defRPr>
            </a:pPr>
            <a:r>
              <a:t>代表：日光灯、节能灯</a:t>
            </a:r>
          </a:p>
        </p:txBody>
      </p:sp>
      <p:pic>
        <p:nvPicPr>
          <p:cNvPr id="485" name="图像" descr="图像"/>
          <p:cNvPicPr>
            <a:picLocks noChangeAspect="1"/>
          </p:cNvPicPr>
          <p:nvPr/>
        </p:nvPicPr>
        <p:blipFill>
          <a:blip r:embed="rId2">
            <a:extLst/>
          </a:blip>
          <a:stretch>
            <a:fillRect/>
          </a:stretch>
        </p:blipFill>
        <p:spPr>
          <a:xfrm>
            <a:off x="5348089" y="4890571"/>
            <a:ext cx="5194301" cy="27940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电致发光器件"/>
          <p:cNvSpPr txBox="1">
            <a:spLocks noGrp="1"/>
          </p:cNvSpPr>
          <p:nvPr>
            <p:ph type="title"/>
          </p:nvPr>
        </p:nvSpPr>
        <p:spPr>
          <a:prstGeom prst="rect">
            <a:avLst/>
          </a:prstGeom>
        </p:spPr>
        <p:txBody>
          <a:bodyPr/>
          <a:lstStyle/>
          <a:p>
            <a:r>
              <a:t>电致发光器件</a:t>
            </a:r>
          </a:p>
        </p:txBody>
      </p:sp>
      <p:sp>
        <p:nvSpPr>
          <p:cNvPr id="488" name="原理：固体发光材料在电场激发下产生的发光现象称为电致发光…"/>
          <p:cNvSpPr txBox="1"/>
          <p:nvPr/>
        </p:nvSpPr>
        <p:spPr>
          <a:xfrm>
            <a:off x="1057768" y="2193074"/>
            <a:ext cx="12237157" cy="203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lgn="l">
              <a:lnSpc>
                <a:spcPct val="140000"/>
              </a:lnSpc>
              <a:defRPr sz="2800" b="0">
                <a:latin typeface="宋体"/>
                <a:ea typeface="宋体"/>
                <a:cs typeface="宋体"/>
                <a:sym typeface="宋体"/>
              </a:defRPr>
            </a:pPr>
            <a:r>
              <a:t>原理：固体发光材料在电场激发下产生的发光现象称为电致发光</a:t>
            </a:r>
          </a:p>
          <a:p>
            <a:pPr algn="l">
              <a:lnSpc>
                <a:spcPct val="140000"/>
              </a:lnSpc>
              <a:defRPr sz="2800" b="0">
                <a:latin typeface="宋体"/>
                <a:ea typeface="宋体"/>
                <a:cs typeface="宋体"/>
                <a:sym typeface="宋体"/>
              </a:defRPr>
            </a:pPr>
            <a:r>
              <a:t>特点：体积小、寿命长、工作电压低、响应速度快</a:t>
            </a:r>
          </a:p>
          <a:p>
            <a:pPr algn="l">
              <a:lnSpc>
                <a:spcPct val="140000"/>
              </a:lnSpc>
              <a:defRPr sz="2800" b="0">
                <a:latin typeface="宋体"/>
                <a:ea typeface="宋体"/>
                <a:cs typeface="宋体"/>
                <a:sym typeface="宋体"/>
              </a:defRPr>
            </a:pPr>
            <a:r>
              <a:t>代表：发光二极管</a:t>
            </a:r>
          </a:p>
        </p:txBody>
      </p:sp>
      <p:pic>
        <p:nvPicPr>
          <p:cNvPr id="489" name="常规LED2" descr="常规LED2"/>
          <p:cNvPicPr>
            <a:picLocks noChangeAspect="1"/>
          </p:cNvPicPr>
          <p:nvPr/>
        </p:nvPicPr>
        <p:blipFill>
          <a:blip r:embed="rId2">
            <a:extLst/>
          </a:blip>
          <a:stretch>
            <a:fillRect/>
          </a:stretch>
        </p:blipFill>
        <p:spPr>
          <a:xfrm>
            <a:off x="1565768" y="4364261"/>
            <a:ext cx="2487520" cy="2487519"/>
          </a:xfrm>
          <a:prstGeom prst="rect">
            <a:avLst/>
          </a:prstGeom>
          <a:ln w="12700">
            <a:miter lim="400000"/>
          </a:ln>
        </p:spPr>
      </p:pic>
      <p:pic>
        <p:nvPicPr>
          <p:cNvPr id="490" name="灯饰1" descr="灯饰1"/>
          <p:cNvPicPr>
            <a:picLocks noChangeAspect="1"/>
          </p:cNvPicPr>
          <p:nvPr/>
        </p:nvPicPr>
        <p:blipFill>
          <a:blip r:embed="rId3">
            <a:extLst/>
          </a:blip>
          <a:stretch>
            <a:fillRect/>
          </a:stretch>
        </p:blipFill>
        <p:spPr>
          <a:xfrm>
            <a:off x="4538709" y="4364261"/>
            <a:ext cx="2487520" cy="2487519"/>
          </a:xfrm>
          <a:prstGeom prst="rect">
            <a:avLst/>
          </a:prstGeom>
          <a:ln w="12700">
            <a:miter lim="400000"/>
          </a:ln>
        </p:spPr>
      </p:pic>
      <p:pic>
        <p:nvPicPr>
          <p:cNvPr id="491" name="食人鱼1" descr="食人鱼1"/>
          <p:cNvPicPr>
            <a:picLocks noChangeAspect="1"/>
          </p:cNvPicPr>
          <p:nvPr/>
        </p:nvPicPr>
        <p:blipFill>
          <a:blip r:embed="rId4">
            <a:extLst/>
          </a:blip>
          <a:stretch>
            <a:fillRect/>
          </a:stretch>
        </p:blipFill>
        <p:spPr>
          <a:xfrm>
            <a:off x="7511650" y="3918073"/>
            <a:ext cx="3379894" cy="3379894"/>
          </a:xfrm>
          <a:prstGeom prst="rect">
            <a:avLst/>
          </a:prstGeom>
          <a:ln w="12700">
            <a:miter lim="400000"/>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TotalTime>
  <Words>1654</Words>
  <Application>Microsoft Office PowerPoint</Application>
  <PresentationFormat>自定义</PresentationFormat>
  <Paragraphs>357</Paragraphs>
  <Slides>52</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52</vt:i4>
      </vt:variant>
    </vt:vector>
  </HeadingPairs>
  <TitlesOfParts>
    <vt:vector size="72" baseType="lpstr">
      <vt:lpstr>Heiti SC Light</vt:lpstr>
      <vt:lpstr>Heiti SC Medium</vt:lpstr>
      <vt:lpstr>Helvetica Light</vt:lpstr>
      <vt:lpstr>Helvetica Neue</vt:lpstr>
      <vt:lpstr>Helvetica Neue Light</vt:lpstr>
      <vt:lpstr>Helvetica Neue Medium</vt:lpstr>
      <vt:lpstr>Helvetica Neue Thin</vt:lpstr>
      <vt:lpstr>Songti SC Bold</vt:lpstr>
      <vt:lpstr>Songti SC Regular</vt:lpstr>
      <vt:lpstr>黑体</vt:lpstr>
      <vt:lpstr>华文楷体</vt:lpstr>
      <vt:lpstr>华文新魏</vt:lpstr>
      <vt:lpstr>楷体_GB2312</vt:lpstr>
      <vt:lpstr>隶书</vt:lpstr>
      <vt:lpstr>宋体</vt:lpstr>
      <vt:lpstr>微软雅黑</vt:lpstr>
      <vt:lpstr>Arial</vt:lpstr>
      <vt:lpstr>Tahoma</vt:lpstr>
      <vt:lpstr>Times New Roman</vt:lpstr>
      <vt:lpstr>White</vt:lpstr>
      <vt:lpstr>检测技术与仪器</vt:lpstr>
      <vt:lpstr>主要内容</vt:lpstr>
      <vt:lpstr>概述</vt:lpstr>
      <vt:lpstr>PowerPoint 演示文稿</vt:lpstr>
      <vt:lpstr>光源</vt:lpstr>
      <vt:lpstr>光源</vt:lpstr>
      <vt:lpstr>热辐射光源</vt:lpstr>
      <vt:lpstr>气体放电光源</vt:lpstr>
      <vt:lpstr>电致发光器件</vt:lpstr>
      <vt:lpstr>激光器</vt:lpstr>
      <vt:lpstr>激光器</vt:lpstr>
      <vt:lpstr>激光器</vt:lpstr>
      <vt:lpstr>激光器</vt:lpstr>
      <vt:lpstr>激光器</vt:lpstr>
      <vt:lpstr>光电效应</vt:lpstr>
      <vt:lpstr>光电效应</vt:lpstr>
      <vt:lpstr>光电效应</vt:lpstr>
      <vt:lpstr>光电效应</vt:lpstr>
      <vt:lpstr>光电效应</vt:lpstr>
      <vt:lpstr>光电效应</vt:lpstr>
      <vt:lpstr>光电效应</vt:lpstr>
      <vt:lpstr>光电效应</vt:lpstr>
      <vt:lpstr>光电器件</vt:lpstr>
      <vt:lpstr>PowerPoint 演示文稿</vt:lpstr>
      <vt:lpstr>光电器件和特性</vt:lpstr>
      <vt:lpstr>光电器件和特性</vt:lpstr>
      <vt:lpstr>光电器件和特性</vt:lpstr>
      <vt:lpstr>光电器件和特性</vt:lpstr>
      <vt:lpstr>光电器件和特性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其他光电器件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检测技术与仪器</dc:title>
  <cp:lastModifiedBy>荣 生辉</cp:lastModifiedBy>
  <cp:revision>4</cp:revision>
  <dcterms:modified xsi:type="dcterms:W3CDTF">2019-12-09T06:54:52Z</dcterms:modified>
</cp:coreProperties>
</file>