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3.xml" ContentType="application/vnd.openxmlformats-officedocument.themeOverr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theme/themeOverride6.xml" ContentType="application/vnd.openxmlformats-officedocument.themeOverride+xml"/>
  <Override PartName="/ppt/notesSlides/notesSlide16.xml" ContentType="application/vnd.openxmlformats-officedocument.presentationml.notesSlide+xml"/>
  <Override PartName="/ppt/theme/themeOverride7.xml" ContentType="application/vnd.openxmlformats-officedocument.themeOverr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335" r:id="rId3"/>
    <p:sldId id="260" r:id="rId4"/>
    <p:sldId id="275" r:id="rId5"/>
    <p:sldId id="352" r:id="rId6"/>
    <p:sldId id="276" r:id="rId7"/>
    <p:sldId id="348" r:id="rId8"/>
    <p:sldId id="357" r:id="rId9"/>
    <p:sldId id="353" r:id="rId10"/>
    <p:sldId id="358" r:id="rId11"/>
    <p:sldId id="350" r:id="rId12"/>
    <p:sldId id="355" r:id="rId13"/>
    <p:sldId id="356" r:id="rId14"/>
    <p:sldId id="264" r:id="rId15"/>
    <p:sldId id="345" r:id="rId16"/>
    <p:sldId id="347" r:id="rId17"/>
    <p:sldId id="346" r:id="rId18"/>
    <p:sldId id="271" r:id="rId19"/>
    <p:sldId id="272" r:id="rId20"/>
    <p:sldId id="344" r:id="rId21"/>
    <p:sldId id="257" r:id="rId22"/>
    <p:sldId id="265" r:id="rId23"/>
    <p:sldId id="277" r:id="rId24"/>
    <p:sldId id="269" r:id="rId25"/>
    <p:sldId id="278" r:id="rId26"/>
    <p:sldId id="279" r:id="rId27"/>
    <p:sldId id="281" r:id="rId28"/>
    <p:sldId id="284" r:id="rId29"/>
    <p:sldId id="283" r:id="rId30"/>
    <p:sldId id="285" r:id="rId31"/>
    <p:sldId id="286" r:id="rId32"/>
    <p:sldId id="287" r:id="rId33"/>
    <p:sldId id="336" r:id="rId34"/>
    <p:sldId id="338" r:id="rId35"/>
    <p:sldId id="339" r:id="rId36"/>
    <p:sldId id="340" r:id="rId37"/>
    <p:sldId id="341" r:id="rId38"/>
    <p:sldId id="34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CDCDA3-FB3D-2B41-AFE0-9DD40C8329F8}">
          <p14:sldIdLst>
            <p14:sldId id="256"/>
            <p14:sldId id="335"/>
            <p14:sldId id="260"/>
            <p14:sldId id="275"/>
            <p14:sldId id="352"/>
            <p14:sldId id="276"/>
            <p14:sldId id="348"/>
            <p14:sldId id="357"/>
            <p14:sldId id="353"/>
            <p14:sldId id="358"/>
            <p14:sldId id="350"/>
            <p14:sldId id="355"/>
            <p14:sldId id="356"/>
            <p14:sldId id="264"/>
            <p14:sldId id="345"/>
            <p14:sldId id="347"/>
            <p14:sldId id="346"/>
            <p14:sldId id="271"/>
            <p14:sldId id="272"/>
            <p14:sldId id="344"/>
            <p14:sldId id="257"/>
            <p14:sldId id="265"/>
            <p14:sldId id="277"/>
            <p14:sldId id="269"/>
            <p14:sldId id="278"/>
            <p14:sldId id="279"/>
            <p14:sldId id="281"/>
            <p14:sldId id="284"/>
            <p14:sldId id="283"/>
            <p14:sldId id="285"/>
            <p14:sldId id="286"/>
            <p14:sldId id="287"/>
            <p14:sldId id="336"/>
            <p14:sldId id="338"/>
            <p14:sldId id="339"/>
            <p14:sldId id="340"/>
            <p14:sldId id="341"/>
            <p14:sldId id="3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58F2B"/>
    <a:srgbClr val="000000"/>
    <a:srgbClr val="FB9238"/>
    <a:srgbClr val="D45100"/>
    <a:srgbClr val="F17800"/>
    <a:srgbClr val="F9A144"/>
    <a:srgbClr val="15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9"/>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 Harri Priya Ramesh" userId="89676c0b4b28aa78" providerId="LiveId" clId="{FD701D2F-548C-B245-A606-8489FFCF504B}"/>
    <pc:docChg chg="delSld modSld modSection">
      <pc:chgData name="Shri Harri Priya Ramesh" userId="89676c0b4b28aa78" providerId="LiveId" clId="{FD701D2F-548C-B245-A606-8489FFCF504B}" dt="2024-04-10T23:38:32.179" v="12" actId="1076"/>
      <pc:docMkLst>
        <pc:docMk/>
      </pc:docMkLst>
      <pc:sldChg chg="modSp mod">
        <pc:chgData name="Shri Harri Priya Ramesh" userId="89676c0b4b28aa78" providerId="LiveId" clId="{FD701D2F-548C-B245-A606-8489FFCF504B}" dt="2024-04-10T23:38:32.179" v="12" actId="1076"/>
        <pc:sldMkLst>
          <pc:docMk/>
          <pc:sldMk cId="4109911000" sldId="256"/>
        </pc:sldMkLst>
        <pc:spChg chg="mod">
          <ac:chgData name="Shri Harri Priya Ramesh" userId="89676c0b4b28aa78" providerId="LiveId" clId="{FD701D2F-548C-B245-A606-8489FFCF504B}" dt="2024-04-10T23:38:19.979" v="9" actId="1076"/>
          <ac:spMkLst>
            <pc:docMk/>
            <pc:sldMk cId="4109911000" sldId="256"/>
            <ac:spMk id="24" creationId="{445780DF-9241-F4C7-03AC-BF08AB78ABBC}"/>
          </ac:spMkLst>
        </pc:spChg>
        <pc:spChg chg="mod">
          <ac:chgData name="Shri Harri Priya Ramesh" userId="89676c0b4b28aa78" providerId="LiveId" clId="{FD701D2F-548C-B245-A606-8489FFCF504B}" dt="2024-04-10T23:38:32.179" v="12" actId="1076"/>
          <ac:spMkLst>
            <pc:docMk/>
            <pc:sldMk cId="4109911000" sldId="256"/>
            <ac:spMk id="27" creationId="{4DC5445F-B2F1-B081-613B-42BC90B58FBD}"/>
          </ac:spMkLst>
        </pc:spChg>
        <pc:cxnChg chg="mod">
          <ac:chgData name="Shri Harri Priya Ramesh" userId="89676c0b4b28aa78" providerId="LiveId" clId="{FD701D2F-548C-B245-A606-8489FFCF504B}" dt="2024-04-10T23:38:28.562" v="11" actId="1076"/>
          <ac:cxnSpMkLst>
            <pc:docMk/>
            <pc:sldMk cId="4109911000" sldId="256"/>
            <ac:cxnSpMk id="22" creationId="{AF142E07-4B57-CED9-E4F6-7DA3A7FEF2D7}"/>
          </ac:cxnSpMkLst>
        </pc:cxnChg>
      </pc:sldChg>
      <pc:sldChg chg="del">
        <pc:chgData name="Shri Harri Priya Ramesh" userId="89676c0b4b28aa78" providerId="LiveId" clId="{FD701D2F-548C-B245-A606-8489FFCF504B}" dt="2024-04-10T23:37:19.928" v="0" actId="2696"/>
        <pc:sldMkLst>
          <pc:docMk/>
          <pc:sldMk cId="2808475526" sldId="3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98CAF-999C-4849-9E75-47E76A90CD65}" type="datetimeFigureOut">
              <a:rPr lang="en-US" smtClean="0"/>
              <a:t>4/10/24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DEAF0-9C2B-7044-85BB-3D3A39A9A9E0}" type="slidenum">
              <a:rPr lang="en-US" smtClean="0"/>
              <a:t>‹#›</a:t>
            </a:fld>
            <a:endParaRPr lang="en-US"/>
          </a:p>
        </p:txBody>
      </p:sp>
    </p:spTree>
    <p:extLst>
      <p:ext uri="{BB962C8B-B14F-4D97-AF65-F5344CB8AC3E}">
        <p14:creationId xmlns:p14="http://schemas.microsoft.com/office/powerpoint/2010/main" val="352742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917"/>
                </a:solidFill>
                <a:effectLst/>
                <a:latin typeface="-apple-system"/>
              </a:rPr>
              <a:t>I will now provide an overview of the technical details of our project. We utilized an open-source library called TenSEAL for implementing privacy-preserving machine learning using homomorphic encryption. TenSEAL relies on Microsoft SEAL's implementation of the CKKS cryptographic scheme which allows approximate computations on encrypted floating point numbers.</a:t>
            </a:r>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22</a:t>
            </a:fld>
            <a:endParaRPr lang="en-US"/>
          </a:p>
        </p:txBody>
      </p:sp>
    </p:spTree>
    <p:extLst>
      <p:ext uri="{BB962C8B-B14F-4D97-AF65-F5344CB8AC3E}">
        <p14:creationId xmlns:p14="http://schemas.microsoft.com/office/powerpoint/2010/main" val="4185605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latin typeface="Helvetica Neue" panose="02000503000000020004" pitchFamily="2" charset="0"/>
              </a:rPr>
              <a:t>we prepared the image matrix beforehand by mixing up the positions of pixels in a way such that later we can decode the encrypted convolution output easily.</a:t>
            </a:r>
          </a:p>
          <a:p>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31</a:t>
            </a:fld>
            <a:endParaRPr lang="en-US"/>
          </a:p>
        </p:txBody>
      </p:sp>
    </p:spTree>
    <p:extLst>
      <p:ext uri="{BB962C8B-B14F-4D97-AF65-F5344CB8AC3E}">
        <p14:creationId xmlns:p14="http://schemas.microsoft.com/office/powerpoint/2010/main" val="3247458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917"/>
                </a:solidFill>
                <a:effectLst/>
                <a:latin typeface="-apple-system"/>
              </a:rPr>
              <a:t>Our evaluation uses a neural network with convolutional, linear and square activation layers.</a:t>
            </a:r>
          </a:p>
          <a:p>
            <a:r>
              <a:rPr lang="en-US" b="0" i="0">
                <a:solidFill>
                  <a:srgbClr val="1C1917"/>
                </a:solidFill>
                <a:effectLst/>
                <a:latin typeface="-apple-system"/>
              </a:rPr>
              <a:t> </a:t>
            </a:r>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32</a:t>
            </a:fld>
            <a:endParaRPr lang="en-US"/>
          </a:p>
        </p:txBody>
      </p:sp>
    </p:spTree>
    <p:extLst>
      <p:ext uri="{BB962C8B-B14F-4D97-AF65-F5344CB8AC3E}">
        <p14:creationId xmlns:p14="http://schemas.microsoft.com/office/powerpoint/2010/main" val="3142067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917"/>
                </a:solidFill>
                <a:effectLst/>
                <a:latin typeface="-apple-system"/>
              </a:rPr>
              <a:t>On the plaintext test set, it achieved 98% accuracy. The encrypted version matched this accuracy at 99% demonstrating the viability of homomorphic encryption for practical machine learning applications."</a:t>
            </a:r>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33</a:t>
            </a:fld>
            <a:endParaRPr lang="en-US"/>
          </a:p>
        </p:txBody>
      </p:sp>
    </p:spTree>
    <p:extLst>
      <p:ext uri="{BB962C8B-B14F-4D97-AF65-F5344CB8AC3E}">
        <p14:creationId xmlns:p14="http://schemas.microsoft.com/office/powerpoint/2010/main" val="684493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34</a:t>
            </a:fld>
            <a:endParaRPr lang="en-US"/>
          </a:p>
        </p:txBody>
      </p:sp>
    </p:spTree>
    <p:extLst>
      <p:ext uri="{BB962C8B-B14F-4D97-AF65-F5344CB8AC3E}">
        <p14:creationId xmlns:p14="http://schemas.microsoft.com/office/powerpoint/2010/main" val="3804205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35</a:t>
            </a:fld>
            <a:endParaRPr lang="en-US"/>
          </a:p>
        </p:txBody>
      </p:sp>
    </p:spTree>
    <p:extLst>
      <p:ext uri="{BB962C8B-B14F-4D97-AF65-F5344CB8AC3E}">
        <p14:creationId xmlns:p14="http://schemas.microsoft.com/office/powerpoint/2010/main" val="338828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36</a:t>
            </a:fld>
            <a:endParaRPr lang="en-US"/>
          </a:p>
        </p:txBody>
      </p:sp>
    </p:spTree>
    <p:extLst>
      <p:ext uri="{BB962C8B-B14F-4D97-AF65-F5344CB8AC3E}">
        <p14:creationId xmlns:p14="http://schemas.microsoft.com/office/powerpoint/2010/main" val="369934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37</a:t>
            </a:fld>
            <a:endParaRPr lang="en-US"/>
          </a:p>
        </p:txBody>
      </p:sp>
    </p:spTree>
    <p:extLst>
      <p:ext uri="{BB962C8B-B14F-4D97-AF65-F5344CB8AC3E}">
        <p14:creationId xmlns:p14="http://schemas.microsoft.com/office/powerpoint/2010/main" val="80749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38</a:t>
            </a:fld>
            <a:endParaRPr lang="en-US"/>
          </a:p>
        </p:txBody>
      </p:sp>
    </p:spTree>
    <p:extLst>
      <p:ext uri="{BB962C8B-B14F-4D97-AF65-F5344CB8AC3E}">
        <p14:creationId xmlns:p14="http://schemas.microsoft.com/office/powerpoint/2010/main" val="4088394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1C1917"/>
                </a:solidFill>
                <a:effectLst/>
                <a:latin typeface="-apple-system"/>
              </a:rPr>
              <a:t>The central component of TenSEAL is the context which generates and stores encryption keys required for computations on ciphertexts. It produces the secret key for decryption, public key for encryption, rotation keys, and </a:t>
            </a:r>
            <a:r>
              <a:rPr lang="en-US" sz="1800" b="0" i="0" err="1">
                <a:solidFill>
                  <a:srgbClr val="1C1917"/>
                </a:solidFill>
                <a:effectLst/>
                <a:latin typeface="-apple-system"/>
              </a:rPr>
              <a:t>relinearization</a:t>
            </a:r>
            <a:r>
              <a:rPr lang="en-US" sz="1800" b="0" i="0">
                <a:solidFill>
                  <a:srgbClr val="1C1917"/>
                </a:solidFill>
                <a:effectLst/>
                <a:latin typeface="-apple-system"/>
              </a:rPr>
              <a:t> keys.</a:t>
            </a:r>
            <a:endParaRPr lang="en-US" sz="1800"/>
          </a:p>
        </p:txBody>
      </p:sp>
      <p:sp>
        <p:nvSpPr>
          <p:cNvPr id="4" name="Slide Number Placeholder 3"/>
          <p:cNvSpPr>
            <a:spLocks noGrp="1"/>
          </p:cNvSpPr>
          <p:nvPr>
            <p:ph type="sldNum" sz="quarter" idx="5"/>
          </p:nvPr>
        </p:nvSpPr>
        <p:spPr/>
        <p:txBody>
          <a:bodyPr/>
          <a:lstStyle/>
          <a:p>
            <a:fld id="{CD1DEAF0-9C2B-7044-85BB-3D3A39A9A9E0}" type="slidenum">
              <a:rPr lang="en-US" smtClean="0"/>
              <a:t>23</a:t>
            </a:fld>
            <a:endParaRPr lang="en-US"/>
          </a:p>
        </p:txBody>
      </p:sp>
    </p:spTree>
    <p:extLst>
      <p:ext uri="{BB962C8B-B14F-4D97-AF65-F5344CB8AC3E}">
        <p14:creationId xmlns:p14="http://schemas.microsoft.com/office/powerpoint/2010/main" val="11908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917"/>
                </a:solidFill>
                <a:effectLst/>
                <a:latin typeface="-apple-system"/>
              </a:rPr>
              <a:t>In our project, the CNN model directly operates on encrypted input data to generate encrypted predictions. The encrypted results can only be decrypted at the endpoints using FHE private keys. </a:t>
            </a:r>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24</a:t>
            </a:fld>
            <a:endParaRPr lang="en-US"/>
          </a:p>
        </p:txBody>
      </p:sp>
    </p:spTree>
    <p:extLst>
      <p:ext uri="{BB962C8B-B14F-4D97-AF65-F5344CB8AC3E}">
        <p14:creationId xmlns:p14="http://schemas.microsoft.com/office/powerpoint/2010/main" val="283772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917"/>
                </a:solidFill>
                <a:effectLst/>
                <a:latin typeface="-apple-system"/>
              </a:rPr>
              <a:t>We applied the image to column technique to turn convolution layers into matrix multiplications for efficiency. This requires multiplying the encrypted image matrix with the plaintext filter matrix.</a:t>
            </a:r>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25</a:t>
            </a:fld>
            <a:endParaRPr lang="en-US"/>
          </a:p>
        </p:txBody>
      </p:sp>
    </p:spTree>
    <p:extLst>
      <p:ext uri="{BB962C8B-B14F-4D97-AF65-F5344CB8AC3E}">
        <p14:creationId xmlns:p14="http://schemas.microsoft.com/office/powerpoint/2010/main" val="3793354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accent1">
                    <a:lumMod val="75000"/>
                    <a:lumOff val="25000"/>
                  </a:schemeClr>
                </a:solidFill>
              </a:rPr>
              <a:t>Figure shows how we could an encrypted vector (in gray) can be multiplied with a plain matrix, but this has a lot of computational cost.</a:t>
            </a:r>
            <a:endParaRPr lang="en-US" sz="1200" b="0" i="0">
              <a:solidFill>
                <a:schemeClr val="accent1">
                  <a:lumMod val="75000"/>
                  <a:lumOff val="25000"/>
                </a:schemeClr>
              </a:solidFill>
              <a:effectLst/>
            </a:endParaRPr>
          </a:p>
          <a:p>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26</a:t>
            </a:fld>
            <a:endParaRPr lang="en-US"/>
          </a:p>
        </p:txBody>
      </p:sp>
    </p:spTree>
    <p:extLst>
      <p:ext uri="{BB962C8B-B14F-4D97-AF65-F5344CB8AC3E}">
        <p14:creationId xmlns:p14="http://schemas.microsoft.com/office/powerpoint/2010/main" val="300234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lnSpc>
                <a:spcPct val="150000"/>
              </a:lnSpc>
              <a:spcAft>
                <a:spcPts val="600"/>
              </a:spcAft>
              <a:buFont typeface="Arial" panose="020B0604020202020204" pitchFamily="34" charset="0"/>
              <a:buChar char="•"/>
            </a:pPr>
            <a:r>
              <a:rPr lang="en-US" sz="1200" b="0" i="0">
                <a:solidFill>
                  <a:schemeClr val="accent1">
                    <a:lumMod val="75000"/>
                    <a:lumOff val="25000"/>
                  </a:schemeClr>
                </a:solidFill>
                <a:effectLst/>
              </a:rPr>
              <a:t>2D convolution can be performed using a single matrix multiplication, instead of repeating multiplication on every window. </a:t>
            </a:r>
          </a:p>
          <a:p>
            <a:pPr marL="342900" indent="-342900" algn="just">
              <a:lnSpc>
                <a:spcPct val="150000"/>
              </a:lnSpc>
              <a:spcAft>
                <a:spcPts val="600"/>
              </a:spcAft>
              <a:buFont typeface="Arial" panose="020B0604020202020204" pitchFamily="34" charset="0"/>
              <a:buChar char="•"/>
            </a:pPr>
            <a:r>
              <a:rPr lang="en-US" sz="1200" b="0" i="0">
                <a:solidFill>
                  <a:schemeClr val="accent1">
                    <a:lumMod val="75000"/>
                    <a:lumOff val="25000"/>
                  </a:schemeClr>
                </a:solidFill>
                <a:effectLst/>
              </a:rPr>
              <a:t>This method is referred to as image block-to-column convolution or image-to-column convolution.</a:t>
            </a:r>
          </a:p>
          <a:p>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27</a:t>
            </a:fld>
            <a:endParaRPr lang="en-US"/>
          </a:p>
        </p:txBody>
      </p:sp>
    </p:spTree>
    <p:extLst>
      <p:ext uri="{BB962C8B-B14F-4D97-AF65-F5344CB8AC3E}">
        <p14:creationId xmlns:p14="http://schemas.microsoft.com/office/powerpoint/2010/main" val="100411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chemeClr val="accent1">
                    <a:lumMod val="75000"/>
                    <a:lumOff val="25000"/>
                  </a:schemeClr>
                </a:solidFill>
                <a:effectLst/>
              </a:rPr>
              <a:t>It first reorganizes the input matrix into rows representing convolution windows, then performs a dot product</a:t>
            </a:r>
          </a:p>
        </p:txBody>
      </p:sp>
      <p:sp>
        <p:nvSpPr>
          <p:cNvPr id="4" name="Slide Number Placeholder 3"/>
          <p:cNvSpPr>
            <a:spLocks noGrp="1"/>
          </p:cNvSpPr>
          <p:nvPr>
            <p:ph type="sldNum" sz="quarter" idx="5"/>
          </p:nvPr>
        </p:nvSpPr>
        <p:spPr/>
        <p:txBody>
          <a:bodyPr/>
          <a:lstStyle/>
          <a:p>
            <a:fld id="{CD1DEAF0-9C2B-7044-85BB-3D3A39A9A9E0}" type="slidenum">
              <a:rPr lang="en-US" smtClean="0"/>
              <a:t>28</a:t>
            </a:fld>
            <a:endParaRPr lang="en-US"/>
          </a:p>
        </p:txBody>
      </p:sp>
    </p:spTree>
    <p:extLst>
      <p:ext uri="{BB962C8B-B14F-4D97-AF65-F5344CB8AC3E}">
        <p14:creationId xmlns:p14="http://schemas.microsoft.com/office/powerpoint/2010/main" val="3238292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C1917"/>
                </a:solidFill>
                <a:effectLst/>
                <a:latin typeface="-apple-system"/>
              </a:rPr>
              <a:t>We first rearrange the pixel positions of the image into a special order before encryption. The encrypted reordered image is then element-wise multiplied with the plaintext filter matrix to produce the output matrix. </a:t>
            </a:r>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29</a:t>
            </a:fld>
            <a:endParaRPr lang="en-US"/>
          </a:p>
        </p:txBody>
      </p:sp>
    </p:spTree>
    <p:extLst>
      <p:ext uri="{BB962C8B-B14F-4D97-AF65-F5344CB8AC3E}">
        <p14:creationId xmlns:p14="http://schemas.microsoft.com/office/powerpoint/2010/main" val="1029758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C1917"/>
                </a:solidFill>
                <a:effectLst/>
                <a:latin typeface="-apple-system"/>
              </a:rPr>
              <a:t>We rotate this output matrix in different orientations and sum them to implement 2D convolution through a single matrix multiplication.</a:t>
            </a:r>
            <a:endParaRPr lang="en-US"/>
          </a:p>
          <a:p>
            <a:endParaRPr lang="en-US"/>
          </a:p>
        </p:txBody>
      </p:sp>
      <p:sp>
        <p:nvSpPr>
          <p:cNvPr id="4" name="Slide Number Placeholder 3"/>
          <p:cNvSpPr>
            <a:spLocks noGrp="1"/>
          </p:cNvSpPr>
          <p:nvPr>
            <p:ph type="sldNum" sz="quarter" idx="5"/>
          </p:nvPr>
        </p:nvSpPr>
        <p:spPr/>
        <p:txBody>
          <a:bodyPr/>
          <a:lstStyle/>
          <a:p>
            <a:fld id="{CD1DEAF0-9C2B-7044-85BB-3D3A39A9A9E0}" type="slidenum">
              <a:rPr lang="en-US" smtClean="0"/>
              <a:t>30</a:t>
            </a:fld>
            <a:endParaRPr lang="en-US"/>
          </a:p>
        </p:txBody>
      </p:sp>
    </p:spTree>
    <p:extLst>
      <p:ext uri="{BB962C8B-B14F-4D97-AF65-F5344CB8AC3E}">
        <p14:creationId xmlns:p14="http://schemas.microsoft.com/office/powerpoint/2010/main" val="141561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462C-A0EA-AD98-893C-3364C1FB42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0B9C54-B64E-047A-E3CB-FF5A162C7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056B0-CF23-B626-CDB4-756AA0929A1B}"/>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5" name="Footer Placeholder 4">
            <a:extLst>
              <a:ext uri="{FF2B5EF4-FFF2-40B4-BE49-F238E27FC236}">
                <a16:creationId xmlns:a16="http://schemas.microsoft.com/office/drawing/2014/main" id="{B1A36642-57AB-0F30-B9AB-FD77E0035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F5442-7532-50AC-8810-C4EED195A5ED}"/>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289306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82DC-FC15-C1A6-C1FD-FB224A7791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AA3EE8-8B91-74E7-0590-FA6913EF7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0A137-57CB-1065-BBD5-377B637D94C5}"/>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5" name="Footer Placeholder 4">
            <a:extLst>
              <a:ext uri="{FF2B5EF4-FFF2-40B4-BE49-F238E27FC236}">
                <a16:creationId xmlns:a16="http://schemas.microsoft.com/office/drawing/2014/main" id="{86A4D629-FF0E-469F-F84E-1620AF0AA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3A6D4-DB27-A830-59CD-8BC43DA43DCF}"/>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195345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C9071B-36E4-8376-B4C0-EE2E93DFD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C91E46-E491-20E0-77BD-C588741BE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809F5-A456-12C0-D161-1DDE9A6DF7B0}"/>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5" name="Footer Placeholder 4">
            <a:extLst>
              <a:ext uri="{FF2B5EF4-FFF2-40B4-BE49-F238E27FC236}">
                <a16:creationId xmlns:a16="http://schemas.microsoft.com/office/drawing/2014/main" id="{7D2C9DF5-6146-9C87-BE4B-36E9B5D42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9CDE4-2DC9-CB87-1C1F-DCDC432D0E16}"/>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199306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E70D-7DEC-052B-0734-9AA824CB31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F7B8C-AFCA-E6E7-A76B-813EC1393F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6E959-1C6E-481C-6E8D-19C0C07B773C}"/>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5" name="Footer Placeholder 4">
            <a:extLst>
              <a:ext uri="{FF2B5EF4-FFF2-40B4-BE49-F238E27FC236}">
                <a16:creationId xmlns:a16="http://schemas.microsoft.com/office/drawing/2014/main" id="{FC728BDC-4898-B7C5-B5A7-05ABD519E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8F38E-BE40-DAFD-719D-220594268CC6}"/>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218168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AB47-C0C2-B68A-52C2-5F2E0C2156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8C740D-9478-9667-6FBD-EFF8151F9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846836-7E29-A2F1-586E-25B018F0CAA7}"/>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5" name="Footer Placeholder 4">
            <a:extLst>
              <a:ext uri="{FF2B5EF4-FFF2-40B4-BE49-F238E27FC236}">
                <a16:creationId xmlns:a16="http://schemas.microsoft.com/office/drawing/2014/main" id="{3B3E9916-AF1C-0C54-C35F-ADE5938EF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8B814-04D2-F9F7-6478-736D1EB41725}"/>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317308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7A2A-E66E-6B4F-D7EB-A18D6E63B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F8E2C-4AE4-9448-5F60-89C6F05700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6A0482-B893-8AC4-F14A-AC79546A97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AEC50F-C13E-BC74-B404-365C88DC1178}"/>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6" name="Footer Placeholder 5">
            <a:extLst>
              <a:ext uri="{FF2B5EF4-FFF2-40B4-BE49-F238E27FC236}">
                <a16:creationId xmlns:a16="http://schemas.microsoft.com/office/drawing/2014/main" id="{E0875241-42F4-EE08-CC2A-F840472629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84BC4-E9CE-7CA8-B1B4-AFE285ECBC56}"/>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238893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C510-552D-A2B5-32DA-295911A1E8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B58A60-5A4D-1E5D-CF7F-AC759D617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6BB2A9-5DD9-4072-FC94-38B6096CB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DD8E31-A45E-5715-C802-687F64412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11E8E-D05B-FC84-B614-F98E0CB49D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95201F-9F3E-67F8-A3DC-EF972E4CFA0F}"/>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8" name="Footer Placeholder 7">
            <a:extLst>
              <a:ext uri="{FF2B5EF4-FFF2-40B4-BE49-F238E27FC236}">
                <a16:creationId xmlns:a16="http://schemas.microsoft.com/office/drawing/2014/main" id="{3DBC99FD-62A3-3351-879C-B8C2B1ABD2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91EC3E-E79B-6AE5-AC81-E0E9C9B724F9}"/>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326793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F560-4E67-5222-7555-FE288BB64E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F1C623-325A-07F9-A5D0-C3AF22E61D6E}"/>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4" name="Footer Placeholder 3">
            <a:extLst>
              <a:ext uri="{FF2B5EF4-FFF2-40B4-BE49-F238E27FC236}">
                <a16:creationId xmlns:a16="http://schemas.microsoft.com/office/drawing/2014/main" id="{1021A986-7CC2-D1E4-0484-77815DBF8D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E7A2-19E4-12E1-087F-A6E9E3E9A144}"/>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86305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23810-CFA3-8BF1-B097-9D283BF9CF7C}"/>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3" name="Footer Placeholder 2">
            <a:extLst>
              <a:ext uri="{FF2B5EF4-FFF2-40B4-BE49-F238E27FC236}">
                <a16:creationId xmlns:a16="http://schemas.microsoft.com/office/drawing/2014/main" id="{96E9C7EE-E75D-4CBE-C169-6D66267C29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A8A301-B879-D6DF-8547-00A8ABE6D77D}"/>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17126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2F62-9746-09A2-ED63-B061387E9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50CB53-B2C8-8E9E-2092-4EB19D065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197929-8AA0-EAA4-52A3-DEFE58017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D4310-E1BD-EDF9-80AB-1D6F20FDDC78}"/>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6" name="Footer Placeholder 5">
            <a:extLst>
              <a:ext uri="{FF2B5EF4-FFF2-40B4-BE49-F238E27FC236}">
                <a16:creationId xmlns:a16="http://schemas.microsoft.com/office/drawing/2014/main" id="{2F14CD5D-95D1-59D6-F6C1-D34E47B6F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8D142-3216-487F-D693-20AA41D866B6}"/>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332685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F9D6-CF84-B027-1234-25EE54D1B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F798BC-5891-44D1-178B-0D8419639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8ED4D1-8F9D-DC6D-6499-83EEF8F99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D6F51-6224-23BF-2B55-C8CA18EE967C}"/>
              </a:ext>
            </a:extLst>
          </p:cNvPr>
          <p:cNvSpPr>
            <a:spLocks noGrp="1"/>
          </p:cNvSpPr>
          <p:nvPr>
            <p:ph type="dt" sz="half" idx="10"/>
          </p:nvPr>
        </p:nvSpPr>
        <p:spPr/>
        <p:txBody>
          <a:bodyPr/>
          <a:lstStyle/>
          <a:p>
            <a:fld id="{51DE575B-E181-2441-B350-EF8EB6A7D0EA}" type="datetimeFigureOut">
              <a:rPr lang="en-US" smtClean="0"/>
              <a:t>4/10/24</a:t>
            </a:fld>
            <a:endParaRPr lang="en-US"/>
          </a:p>
        </p:txBody>
      </p:sp>
      <p:sp>
        <p:nvSpPr>
          <p:cNvPr id="6" name="Footer Placeholder 5">
            <a:extLst>
              <a:ext uri="{FF2B5EF4-FFF2-40B4-BE49-F238E27FC236}">
                <a16:creationId xmlns:a16="http://schemas.microsoft.com/office/drawing/2014/main" id="{CE5860E2-0751-1CEE-8C0A-E7DE34768C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A9667-D93B-5E2C-14BC-5F3AB78306B4}"/>
              </a:ext>
            </a:extLst>
          </p:cNvPr>
          <p:cNvSpPr>
            <a:spLocks noGrp="1"/>
          </p:cNvSpPr>
          <p:nvPr>
            <p:ph type="sldNum" sz="quarter" idx="12"/>
          </p:nvPr>
        </p:nvSpPr>
        <p:spPr/>
        <p:txBody>
          <a:bodyPr/>
          <a:lstStyle/>
          <a:p>
            <a:fld id="{1949CD10-ECCE-2148-A4EE-F1165B6ADC7E}" type="slidenum">
              <a:rPr lang="en-US" smtClean="0"/>
              <a:t>‹#›</a:t>
            </a:fld>
            <a:endParaRPr lang="en-US"/>
          </a:p>
        </p:txBody>
      </p:sp>
    </p:spTree>
    <p:extLst>
      <p:ext uri="{BB962C8B-B14F-4D97-AF65-F5344CB8AC3E}">
        <p14:creationId xmlns:p14="http://schemas.microsoft.com/office/powerpoint/2010/main" val="193052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361E8-3A31-22A6-5E43-531E0F35F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164752-1652-BB63-DAC0-54C4F6B74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B84A4-E704-7742-0E56-991D9C87C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E575B-E181-2441-B350-EF8EB6A7D0EA}" type="datetimeFigureOut">
              <a:rPr lang="en-US" smtClean="0"/>
              <a:t>4/10/24</a:t>
            </a:fld>
            <a:endParaRPr lang="en-US"/>
          </a:p>
        </p:txBody>
      </p:sp>
      <p:sp>
        <p:nvSpPr>
          <p:cNvPr id="5" name="Footer Placeholder 4">
            <a:extLst>
              <a:ext uri="{FF2B5EF4-FFF2-40B4-BE49-F238E27FC236}">
                <a16:creationId xmlns:a16="http://schemas.microsoft.com/office/drawing/2014/main" id="{E901C6C4-B184-3082-7C2F-403ADA165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5C92F-FFF4-8F17-97C0-D904FBABCA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9CD10-ECCE-2148-A4EE-F1165B6ADC7E}" type="slidenum">
              <a:rPr lang="en-US" smtClean="0"/>
              <a:t>‹#›</a:t>
            </a:fld>
            <a:endParaRPr lang="en-US"/>
          </a:p>
        </p:txBody>
      </p:sp>
    </p:spTree>
    <p:extLst>
      <p:ext uri="{BB962C8B-B14F-4D97-AF65-F5344CB8AC3E}">
        <p14:creationId xmlns:p14="http://schemas.microsoft.com/office/powerpoint/2010/main" val="177158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AF142E07-4B57-CED9-E4F6-7DA3A7FEF2D7}"/>
              </a:ext>
            </a:extLst>
          </p:cNvPr>
          <p:cNvCxnSpPr>
            <a:cxnSpLocks/>
          </p:cNvCxnSpPr>
          <p:nvPr/>
        </p:nvCxnSpPr>
        <p:spPr>
          <a:xfrm>
            <a:off x="7169137" y="2817686"/>
            <a:ext cx="0" cy="1463040"/>
          </a:xfrm>
          <a:prstGeom prst="line">
            <a:avLst/>
          </a:prstGeom>
          <a:ln w="60325">
            <a:solidFill>
              <a:schemeClr val="tx2">
                <a:lumMod val="50000"/>
              </a:schemeClr>
            </a:solidFill>
          </a:ln>
        </p:spPr>
        <p:style>
          <a:lnRef idx="3">
            <a:schemeClr val="accent1"/>
          </a:lnRef>
          <a:fillRef idx="0">
            <a:schemeClr val="accent1"/>
          </a:fillRef>
          <a:effectRef idx="2">
            <a:schemeClr val="accent1"/>
          </a:effectRef>
          <a:fontRef idx="minor">
            <a:schemeClr val="tx1"/>
          </a:fontRef>
        </p:style>
      </p:cxnSp>
      <p:sp>
        <p:nvSpPr>
          <p:cNvPr id="24" name="Title 1">
            <a:extLst>
              <a:ext uri="{FF2B5EF4-FFF2-40B4-BE49-F238E27FC236}">
                <a16:creationId xmlns:a16="http://schemas.microsoft.com/office/drawing/2014/main" id="{445780DF-9241-F4C7-03AC-BF08AB78ABBC}"/>
              </a:ext>
            </a:extLst>
          </p:cNvPr>
          <p:cNvSpPr txBox="1">
            <a:spLocks/>
          </p:cNvSpPr>
          <p:nvPr/>
        </p:nvSpPr>
        <p:spPr>
          <a:xfrm>
            <a:off x="808355" y="2532329"/>
            <a:ext cx="6212909"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dirty="0">
                <a:solidFill>
                  <a:srgbClr val="262626"/>
                </a:solidFill>
                <a:ea typeface="+mj-lt"/>
                <a:cs typeface="Calibri Light"/>
              </a:rPr>
              <a:t>Homomorphic Encryption for Secure Evaluation of Images</a:t>
            </a:r>
          </a:p>
        </p:txBody>
      </p:sp>
      <p:sp>
        <p:nvSpPr>
          <p:cNvPr id="27" name="Subtitle 6">
            <a:extLst>
              <a:ext uri="{FF2B5EF4-FFF2-40B4-BE49-F238E27FC236}">
                <a16:creationId xmlns:a16="http://schemas.microsoft.com/office/drawing/2014/main" id="{4DC5445F-B2F1-B081-613B-42BC90B58FBD}"/>
              </a:ext>
            </a:extLst>
          </p:cNvPr>
          <p:cNvSpPr txBox="1">
            <a:spLocks/>
          </p:cNvSpPr>
          <p:nvPr/>
        </p:nvSpPr>
        <p:spPr>
          <a:xfrm>
            <a:off x="7330440" y="2412124"/>
            <a:ext cx="4984220" cy="203375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85000"/>
                    <a:lumOff val="1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Century Gothic"/>
                <a:ea typeface="+mn-lt"/>
                <a:cs typeface="+mn-lt"/>
              </a:rPr>
              <a:t>Activity 26</a:t>
            </a:r>
          </a:p>
          <a:p>
            <a:r>
              <a:rPr lang="en-US" dirty="0">
                <a:latin typeface="Century Gothic"/>
                <a:ea typeface="+mn-lt"/>
                <a:cs typeface="+mn-lt"/>
              </a:rPr>
              <a:t>Final Presentation</a:t>
            </a:r>
            <a:endParaRPr lang="en-US" dirty="0">
              <a:latin typeface="Century Gothic"/>
            </a:endParaRP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494204"/>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9911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9FA-1627-3490-3C5D-A2731048162D}"/>
              </a:ext>
            </a:extLst>
          </p:cNvPr>
          <p:cNvSpPr>
            <a:spLocks noGrp="1"/>
          </p:cNvSpPr>
          <p:nvPr>
            <p:ph type="title"/>
          </p:nvPr>
        </p:nvSpPr>
        <p:spPr>
          <a:xfrm>
            <a:off x="838200" y="20068"/>
            <a:ext cx="10515600" cy="1325563"/>
          </a:xfrm>
        </p:spPr>
        <p:txBody>
          <a:bodyPr/>
          <a:lstStyle/>
          <a:p>
            <a:r>
              <a:rPr lang="en-US" sz="3200">
                <a:solidFill>
                  <a:srgbClr val="0F0F0F"/>
                </a:solidFill>
                <a:latin typeface="Century Gothic"/>
                <a:cs typeface="Times New Roman"/>
              </a:rPr>
              <a:t>Objectives</a:t>
            </a:r>
          </a:p>
        </p:txBody>
      </p:sp>
      <p:sp>
        <p:nvSpPr>
          <p:cNvPr id="3" name="Content Placeholder 2">
            <a:extLst>
              <a:ext uri="{FF2B5EF4-FFF2-40B4-BE49-F238E27FC236}">
                <a16:creationId xmlns:a16="http://schemas.microsoft.com/office/drawing/2014/main" id="{0CF7B705-CB28-575A-38AF-0682CD211B21}"/>
              </a:ext>
            </a:extLst>
          </p:cNvPr>
          <p:cNvSpPr>
            <a:spLocks noGrp="1"/>
          </p:cNvSpPr>
          <p:nvPr>
            <p:ph idx="1"/>
          </p:nvPr>
        </p:nvSpPr>
        <p:spPr>
          <a:xfrm>
            <a:off x="838200" y="1361143"/>
            <a:ext cx="4203940" cy="4572564"/>
          </a:xfrm>
        </p:spPr>
        <p:txBody>
          <a:bodyPr vert="horz" lIns="91440" tIns="45720" rIns="91440" bIns="45720" rtlCol="0" anchor="t">
            <a:noAutofit/>
          </a:bodyPr>
          <a:lstStyle/>
          <a:p>
            <a:pPr marL="457200" indent="-457200" algn="just"/>
            <a:r>
              <a:rPr lang="en-US" sz="2600" b="1">
                <a:solidFill>
                  <a:srgbClr val="1B1B1B"/>
                </a:solidFill>
                <a:latin typeface="Century Gothic"/>
                <a:cs typeface="Times New Roman"/>
              </a:rPr>
              <a:t>Outcomes: </a:t>
            </a:r>
            <a:r>
              <a:rPr lang="en-US" sz="2600">
                <a:solidFill>
                  <a:srgbClr val="1B1B1B"/>
                </a:solidFill>
                <a:latin typeface="Century Gothic"/>
                <a:cs typeface="Times New Roman"/>
              </a:rPr>
              <a:t>Showcase how FHE allows model inference without decryption</a:t>
            </a:r>
            <a:endParaRPr lang="en-US">
              <a:solidFill>
                <a:srgbClr val="1B1B1B"/>
              </a:solidFill>
              <a:latin typeface="Century Gothic"/>
              <a:cs typeface="Times New Roman"/>
            </a:endParaRPr>
          </a:p>
          <a:p>
            <a:pPr marL="457200" indent="-457200" algn="just"/>
            <a:r>
              <a:rPr lang="en-US" sz="2600">
                <a:solidFill>
                  <a:srgbClr val="1B1B1B"/>
                </a:solidFill>
                <a:latin typeface="Century Gothic"/>
                <a:cs typeface="Times New Roman"/>
              </a:rPr>
              <a:t>Utilize Google services to enable privacy-preserving machine learning at scale.</a:t>
            </a:r>
            <a:endParaRPr lang="en-US"/>
          </a:p>
          <a:p>
            <a:pPr marL="0" indent="0" algn="just">
              <a:lnSpc>
                <a:spcPct val="150000"/>
              </a:lnSpc>
              <a:buNone/>
            </a:pPr>
            <a:endParaRPr lang="en-US" sz="2400">
              <a:solidFill>
                <a:srgbClr val="000000"/>
              </a:solidFill>
              <a:latin typeface="Century Gothic"/>
              <a:cs typeface="Times New Roman"/>
            </a:endParaRPr>
          </a:p>
          <a:p>
            <a:pPr algn="just">
              <a:lnSpc>
                <a:spcPct val="150000"/>
              </a:lnSpc>
            </a:pPr>
            <a:endParaRPr lang="en-US" sz="2400">
              <a:solidFill>
                <a:srgbClr val="1B1B1B"/>
              </a:solidFill>
              <a:latin typeface="Century Gothic"/>
              <a:cs typeface="Times New Roman"/>
            </a:endParaRPr>
          </a:p>
        </p:txBody>
      </p:sp>
      <p:grpSp>
        <p:nvGrpSpPr>
          <p:cNvPr id="4" name="Group 3">
            <a:extLst>
              <a:ext uri="{FF2B5EF4-FFF2-40B4-BE49-F238E27FC236}">
                <a16:creationId xmlns:a16="http://schemas.microsoft.com/office/drawing/2014/main" id="{834610DB-4228-285A-51ED-23424458A217}"/>
              </a:ext>
            </a:extLst>
          </p:cNvPr>
          <p:cNvGrpSpPr/>
          <p:nvPr/>
        </p:nvGrpSpPr>
        <p:grpSpPr>
          <a:xfrm>
            <a:off x="-57580" y="6526712"/>
            <a:ext cx="12307160" cy="379294"/>
            <a:chOff x="-4280" y="6290793"/>
            <a:chExt cx="12307160" cy="379294"/>
          </a:xfrm>
        </p:grpSpPr>
        <p:sp>
          <p:nvSpPr>
            <p:cNvPr id="5" name="Rectangle 4">
              <a:extLst>
                <a:ext uri="{FF2B5EF4-FFF2-40B4-BE49-F238E27FC236}">
                  <a16:creationId xmlns:a16="http://schemas.microsoft.com/office/drawing/2014/main" id="{5B3CAB8F-D5EC-728B-2D8B-E7C0AE1E0BBE}"/>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4AC614-7787-3BD9-6A0A-1B01DFE83A7D}"/>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C4B1DB-5FBE-2E24-0752-8BEEEA7FBF53}"/>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FAA258-29EE-833B-3DF0-FBC4D1B4CFA9}"/>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4F18B4-1666-8E65-878E-115F5AE796E3}"/>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A diagram of a computer security system&#10;&#10;Description automatically generated">
            <a:extLst>
              <a:ext uri="{FF2B5EF4-FFF2-40B4-BE49-F238E27FC236}">
                <a16:creationId xmlns:a16="http://schemas.microsoft.com/office/drawing/2014/main" id="{FA323307-0B41-7B7B-BBBD-920941CE1C50}"/>
              </a:ext>
            </a:extLst>
          </p:cNvPr>
          <p:cNvPicPr>
            <a:picLocks noChangeAspect="1"/>
          </p:cNvPicPr>
          <p:nvPr/>
        </p:nvPicPr>
        <p:blipFill>
          <a:blip r:embed="rId2"/>
          <a:stretch>
            <a:fillRect/>
          </a:stretch>
        </p:blipFill>
        <p:spPr>
          <a:xfrm>
            <a:off x="5615796" y="1766888"/>
            <a:ext cx="5891841" cy="2447204"/>
          </a:xfrm>
          <a:prstGeom prst="rect">
            <a:avLst/>
          </a:prstGeom>
        </p:spPr>
      </p:pic>
    </p:spTree>
    <p:extLst>
      <p:ext uri="{BB962C8B-B14F-4D97-AF65-F5344CB8AC3E}">
        <p14:creationId xmlns:p14="http://schemas.microsoft.com/office/powerpoint/2010/main" val="5839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9FA-1627-3490-3C5D-A2731048162D}"/>
              </a:ext>
            </a:extLst>
          </p:cNvPr>
          <p:cNvSpPr>
            <a:spLocks noGrp="1"/>
          </p:cNvSpPr>
          <p:nvPr>
            <p:ph type="title"/>
          </p:nvPr>
        </p:nvSpPr>
        <p:spPr>
          <a:xfrm>
            <a:off x="838200" y="163842"/>
            <a:ext cx="10515600" cy="1325563"/>
          </a:xfrm>
        </p:spPr>
        <p:txBody>
          <a:bodyPr/>
          <a:lstStyle/>
          <a:p>
            <a:r>
              <a:rPr lang="en-US" sz="3200">
                <a:solidFill>
                  <a:srgbClr val="0F0F0F"/>
                </a:solidFill>
                <a:latin typeface="Century Gothic"/>
                <a:cs typeface="Times New Roman"/>
              </a:rPr>
              <a:t>Design Process</a:t>
            </a:r>
          </a:p>
        </p:txBody>
      </p:sp>
      <p:sp>
        <p:nvSpPr>
          <p:cNvPr id="3" name="Content Placeholder 2">
            <a:extLst>
              <a:ext uri="{FF2B5EF4-FFF2-40B4-BE49-F238E27FC236}">
                <a16:creationId xmlns:a16="http://schemas.microsoft.com/office/drawing/2014/main" id="{0CF7B705-CB28-575A-38AF-0682CD211B21}"/>
              </a:ext>
            </a:extLst>
          </p:cNvPr>
          <p:cNvSpPr>
            <a:spLocks noGrp="1"/>
          </p:cNvSpPr>
          <p:nvPr>
            <p:ph idx="1"/>
          </p:nvPr>
        </p:nvSpPr>
        <p:spPr>
          <a:xfrm>
            <a:off x="565030" y="1260501"/>
            <a:ext cx="10515600" cy="4572564"/>
          </a:xfrm>
        </p:spPr>
        <p:txBody>
          <a:bodyPr vert="horz" lIns="91440" tIns="45720" rIns="91440" bIns="45720" rtlCol="0" anchor="t">
            <a:noAutofit/>
          </a:bodyPr>
          <a:lstStyle/>
          <a:p>
            <a:pPr algn="just">
              <a:lnSpc>
                <a:spcPct val="150000"/>
              </a:lnSpc>
            </a:pPr>
            <a:r>
              <a:rPr lang="en-US" sz="2400">
                <a:ea typeface="+mn-lt"/>
                <a:cs typeface="+mn-lt"/>
              </a:rPr>
              <a:t>The goal is to enable confidential data analytics leveraging homomorphic encryption integrated with scalable cloud machine learning infrastructure. Use cases focus on healthcare applications meeting regulatory privacy requirements. </a:t>
            </a:r>
            <a:endParaRPr lang="en-US" sz="2400"/>
          </a:p>
          <a:p>
            <a:pPr algn="just">
              <a:lnSpc>
                <a:spcPct val="150000"/>
              </a:lnSpc>
            </a:pPr>
            <a:r>
              <a:rPr lang="en-US" sz="2400">
                <a:ea typeface="+mn-lt"/>
                <a:cs typeface="+mn-lt"/>
              </a:rPr>
              <a:t>Clients handle local encryption/decryption while computation on encrypted data happens in isolated cloud environments. The Microsoft SEAL library provides efficient leveled homomorphic encryption capabilities. It represents plaintext as polynomial mathematical structures encrypted into polynomial ciphertexts.</a:t>
            </a:r>
            <a:endParaRPr lang="en-US" sz="2400"/>
          </a:p>
          <a:p>
            <a:pPr algn="just">
              <a:lnSpc>
                <a:spcPct val="160000"/>
              </a:lnSpc>
              <a:buNone/>
            </a:pPr>
            <a:endParaRPr lang="en-US" sz="2400"/>
          </a:p>
        </p:txBody>
      </p:sp>
      <p:grpSp>
        <p:nvGrpSpPr>
          <p:cNvPr id="4" name="Group 3">
            <a:extLst>
              <a:ext uri="{FF2B5EF4-FFF2-40B4-BE49-F238E27FC236}">
                <a16:creationId xmlns:a16="http://schemas.microsoft.com/office/drawing/2014/main" id="{834610DB-4228-285A-51ED-23424458A217}"/>
              </a:ext>
            </a:extLst>
          </p:cNvPr>
          <p:cNvGrpSpPr/>
          <p:nvPr/>
        </p:nvGrpSpPr>
        <p:grpSpPr>
          <a:xfrm>
            <a:off x="-57580" y="6526712"/>
            <a:ext cx="12307160" cy="379294"/>
            <a:chOff x="-4280" y="6290793"/>
            <a:chExt cx="12307160" cy="379294"/>
          </a:xfrm>
        </p:grpSpPr>
        <p:sp>
          <p:nvSpPr>
            <p:cNvPr id="5" name="Rectangle 4">
              <a:extLst>
                <a:ext uri="{FF2B5EF4-FFF2-40B4-BE49-F238E27FC236}">
                  <a16:creationId xmlns:a16="http://schemas.microsoft.com/office/drawing/2014/main" id="{5B3CAB8F-D5EC-728B-2D8B-E7C0AE1E0BBE}"/>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4AC614-7787-3BD9-6A0A-1B01DFE83A7D}"/>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C4B1DB-5FBE-2E24-0752-8BEEEA7FBF53}"/>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FAA258-29EE-833B-3DF0-FBC4D1B4CFA9}"/>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4F18B4-1666-8E65-878E-115F5AE796E3}"/>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091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9FA-1627-3490-3C5D-A2731048162D}"/>
              </a:ext>
            </a:extLst>
          </p:cNvPr>
          <p:cNvSpPr>
            <a:spLocks noGrp="1"/>
          </p:cNvSpPr>
          <p:nvPr>
            <p:ph type="title"/>
          </p:nvPr>
        </p:nvSpPr>
        <p:spPr>
          <a:xfrm>
            <a:off x="838200" y="63201"/>
            <a:ext cx="10515600" cy="1325563"/>
          </a:xfrm>
        </p:spPr>
        <p:txBody>
          <a:bodyPr/>
          <a:lstStyle/>
          <a:p>
            <a:r>
              <a:rPr lang="en-US" sz="3200">
                <a:solidFill>
                  <a:srgbClr val="0F0F0F"/>
                </a:solidFill>
                <a:latin typeface="Century Gothic"/>
                <a:cs typeface="Times New Roman"/>
              </a:rPr>
              <a:t>Design Process</a:t>
            </a:r>
          </a:p>
        </p:txBody>
      </p:sp>
      <p:sp>
        <p:nvSpPr>
          <p:cNvPr id="3" name="Content Placeholder 2">
            <a:extLst>
              <a:ext uri="{FF2B5EF4-FFF2-40B4-BE49-F238E27FC236}">
                <a16:creationId xmlns:a16="http://schemas.microsoft.com/office/drawing/2014/main" id="{0CF7B705-CB28-575A-38AF-0682CD211B21}"/>
              </a:ext>
            </a:extLst>
          </p:cNvPr>
          <p:cNvSpPr>
            <a:spLocks noGrp="1"/>
          </p:cNvSpPr>
          <p:nvPr>
            <p:ph idx="1"/>
          </p:nvPr>
        </p:nvSpPr>
        <p:spPr>
          <a:xfrm>
            <a:off x="751936" y="1159860"/>
            <a:ext cx="10515600" cy="4572564"/>
          </a:xfrm>
        </p:spPr>
        <p:txBody>
          <a:bodyPr vert="horz" lIns="91440" tIns="45720" rIns="91440" bIns="45720" rtlCol="0" anchor="t">
            <a:noAutofit/>
          </a:bodyPr>
          <a:lstStyle/>
          <a:p>
            <a:pPr algn="just">
              <a:lnSpc>
                <a:spcPct val="150000"/>
              </a:lnSpc>
            </a:pPr>
            <a:r>
              <a:rPr lang="en-US" sz="2400">
                <a:latin typeface="Century Gothic"/>
                <a:cs typeface="Times New Roman"/>
              </a:rPr>
              <a:t>Our customized </a:t>
            </a:r>
            <a:r>
              <a:rPr lang="en-US" sz="2400" err="1">
                <a:latin typeface="Century Gothic"/>
                <a:cs typeface="Times New Roman"/>
              </a:rPr>
              <a:t>PyTorch</a:t>
            </a:r>
            <a:r>
              <a:rPr lang="en-US" sz="2400">
                <a:latin typeface="Century Gothic"/>
                <a:cs typeface="Times New Roman"/>
              </a:rPr>
              <a:t> integration enables private model training and inference directly on these polynomial encodings. By generating encryption keys and transmitting them to manage access, data remains fully secured end-to-end.</a:t>
            </a:r>
            <a:endParaRPr lang="en-US"/>
          </a:p>
          <a:p>
            <a:pPr algn="just">
              <a:lnSpc>
                <a:spcPct val="150000"/>
              </a:lnSpc>
            </a:pPr>
            <a:r>
              <a:rPr lang="en-US" sz="2400">
                <a:latin typeface="Century Gothic"/>
                <a:cs typeface="Times New Roman"/>
              </a:rPr>
              <a:t>On the implementation side, configuring cloud notebooks, storage protocols, ML customizations, and networking is required. There is tuning of schemes balancing security, accuracy and performance. Modular components sustain an integrated pipeline between the client, framework, and cloud.</a:t>
            </a:r>
            <a:endParaRPr lang="en-US" sz="2400"/>
          </a:p>
          <a:p>
            <a:pPr algn="just"/>
            <a:endParaRPr lang="en-US" sz="2400">
              <a:latin typeface="Century Gothic"/>
              <a:cs typeface="Times New Roman"/>
            </a:endParaRPr>
          </a:p>
        </p:txBody>
      </p:sp>
      <p:grpSp>
        <p:nvGrpSpPr>
          <p:cNvPr id="4" name="Group 3">
            <a:extLst>
              <a:ext uri="{FF2B5EF4-FFF2-40B4-BE49-F238E27FC236}">
                <a16:creationId xmlns:a16="http://schemas.microsoft.com/office/drawing/2014/main" id="{834610DB-4228-285A-51ED-23424458A217}"/>
              </a:ext>
            </a:extLst>
          </p:cNvPr>
          <p:cNvGrpSpPr/>
          <p:nvPr/>
        </p:nvGrpSpPr>
        <p:grpSpPr>
          <a:xfrm>
            <a:off x="0" y="6478706"/>
            <a:ext cx="12307160" cy="379294"/>
            <a:chOff x="-4280" y="6290793"/>
            <a:chExt cx="12307160" cy="379294"/>
          </a:xfrm>
        </p:grpSpPr>
        <p:sp>
          <p:nvSpPr>
            <p:cNvPr id="5" name="Rectangle 4">
              <a:extLst>
                <a:ext uri="{FF2B5EF4-FFF2-40B4-BE49-F238E27FC236}">
                  <a16:creationId xmlns:a16="http://schemas.microsoft.com/office/drawing/2014/main" id="{5B3CAB8F-D5EC-728B-2D8B-E7C0AE1E0BBE}"/>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4AC614-7787-3BD9-6A0A-1B01DFE83A7D}"/>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C4B1DB-5FBE-2E24-0752-8BEEEA7FBF53}"/>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FAA258-29EE-833B-3DF0-FBC4D1B4CFA9}"/>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4F18B4-1666-8E65-878E-115F5AE796E3}"/>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631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9FA-1627-3490-3C5D-A2731048162D}"/>
              </a:ext>
            </a:extLst>
          </p:cNvPr>
          <p:cNvSpPr>
            <a:spLocks noGrp="1"/>
          </p:cNvSpPr>
          <p:nvPr>
            <p:ph type="title"/>
          </p:nvPr>
        </p:nvSpPr>
        <p:spPr/>
        <p:txBody>
          <a:bodyPr/>
          <a:lstStyle/>
          <a:p>
            <a:r>
              <a:rPr lang="en-US" sz="3200">
                <a:solidFill>
                  <a:srgbClr val="0F0F0F"/>
                </a:solidFill>
                <a:latin typeface="Century Gothic"/>
                <a:cs typeface="Times New Roman"/>
              </a:rPr>
              <a:t>Design Process</a:t>
            </a:r>
          </a:p>
        </p:txBody>
      </p:sp>
      <p:sp>
        <p:nvSpPr>
          <p:cNvPr id="3" name="Content Placeholder 2">
            <a:extLst>
              <a:ext uri="{FF2B5EF4-FFF2-40B4-BE49-F238E27FC236}">
                <a16:creationId xmlns:a16="http://schemas.microsoft.com/office/drawing/2014/main" id="{0CF7B705-CB28-575A-38AF-0682CD211B21}"/>
              </a:ext>
            </a:extLst>
          </p:cNvPr>
          <p:cNvSpPr>
            <a:spLocks noGrp="1"/>
          </p:cNvSpPr>
          <p:nvPr>
            <p:ph idx="1"/>
          </p:nvPr>
        </p:nvSpPr>
        <p:spPr>
          <a:xfrm>
            <a:off x="751936" y="1404275"/>
            <a:ext cx="10515600" cy="4572564"/>
          </a:xfrm>
        </p:spPr>
        <p:txBody>
          <a:bodyPr vert="horz" lIns="91440" tIns="45720" rIns="91440" bIns="45720" rtlCol="0" anchor="t">
            <a:noAutofit/>
          </a:bodyPr>
          <a:lstStyle/>
          <a:p>
            <a:pPr algn="just">
              <a:lnSpc>
                <a:spcPct val="150000"/>
              </a:lnSpc>
            </a:pPr>
            <a:r>
              <a:rPr lang="en-US" sz="2400">
                <a:latin typeface="Century Gothic"/>
                <a:cs typeface="Times New Roman"/>
              </a:rPr>
              <a:t>We prioritize performant real-time clinical inferencing as the first application, demonstrating practical deployment. Longer-term, supporting expanded use cases across industries is targeted. Meeting regulatory needs is essential.</a:t>
            </a:r>
            <a:endParaRPr lang="en-US"/>
          </a:p>
          <a:p>
            <a:pPr algn="just">
              <a:lnSpc>
                <a:spcPct val="150000"/>
              </a:lnSpc>
            </a:pPr>
            <a:r>
              <a:rPr lang="en-US" sz="2400">
                <a:latin typeface="Century Gothic"/>
                <a:cs typeface="Times New Roman"/>
              </a:rPr>
              <a:t>Overall this confidential computing approach aims to unlock data analytics in fields like healthcare while keeping critical information encrypted at every stage leveraging innovations in cryptography, cloud infrastructure, and machine learning.</a:t>
            </a:r>
          </a:p>
          <a:p>
            <a:pPr algn="just">
              <a:lnSpc>
                <a:spcPct val="150000"/>
              </a:lnSpc>
            </a:pPr>
            <a:endParaRPr lang="en-US" sz="2400">
              <a:latin typeface="Century Gothic"/>
              <a:cs typeface="Times New Roman"/>
            </a:endParaRPr>
          </a:p>
          <a:p>
            <a:pPr algn="just">
              <a:lnSpc>
                <a:spcPct val="150000"/>
              </a:lnSpc>
            </a:pPr>
            <a:endParaRPr lang="en-US" sz="2400">
              <a:latin typeface="Century Gothic"/>
              <a:cs typeface="Times New Roman"/>
            </a:endParaRPr>
          </a:p>
          <a:p>
            <a:pPr algn="just">
              <a:lnSpc>
                <a:spcPct val="160000"/>
              </a:lnSpc>
            </a:pPr>
            <a:endParaRPr lang="en-US" sz="1700">
              <a:latin typeface="Century Gothic"/>
              <a:cs typeface="Times New Roman"/>
            </a:endParaRPr>
          </a:p>
        </p:txBody>
      </p:sp>
      <p:grpSp>
        <p:nvGrpSpPr>
          <p:cNvPr id="4" name="Group 3">
            <a:extLst>
              <a:ext uri="{FF2B5EF4-FFF2-40B4-BE49-F238E27FC236}">
                <a16:creationId xmlns:a16="http://schemas.microsoft.com/office/drawing/2014/main" id="{834610DB-4228-285A-51ED-23424458A217}"/>
              </a:ext>
            </a:extLst>
          </p:cNvPr>
          <p:cNvGrpSpPr/>
          <p:nvPr/>
        </p:nvGrpSpPr>
        <p:grpSpPr>
          <a:xfrm>
            <a:off x="0" y="6478706"/>
            <a:ext cx="12307160" cy="379294"/>
            <a:chOff x="-4280" y="6290793"/>
            <a:chExt cx="12307160" cy="379294"/>
          </a:xfrm>
        </p:grpSpPr>
        <p:sp>
          <p:nvSpPr>
            <p:cNvPr id="5" name="Rectangle 4">
              <a:extLst>
                <a:ext uri="{FF2B5EF4-FFF2-40B4-BE49-F238E27FC236}">
                  <a16:creationId xmlns:a16="http://schemas.microsoft.com/office/drawing/2014/main" id="{5B3CAB8F-D5EC-728B-2D8B-E7C0AE1E0BBE}"/>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4AC614-7787-3BD9-6A0A-1B01DFE83A7D}"/>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C4B1DB-5FBE-2E24-0752-8BEEEA7FBF53}"/>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FAA258-29EE-833B-3DF0-FBC4D1B4CFA9}"/>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4F18B4-1666-8E65-878E-115F5AE796E3}"/>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4400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5E9-B956-DD64-2C86-26FD945000CC}"/>
              </a:ext>
            </a:extLst>
          </p:cNvPr>
          <p:cNvSpPr>
            <a:spLocks noGrp="1"/>
          </p:cNvSpPr>
          <p:nvPr>
            <p:ph type="title"/>
          </p:nvPr>
        </p:nvSpPr>
        <p:spPr/>
        <p:txBody>
          <a:bodyPr>
            <a:normAutofit/>
          </a:bodyPr>
          <a:lstStyle/>
          <a:p>
            <a:r>
              <a:rPr lang="en-US" sz="3600">
                <a:solidFill>
                  <a:srgbClr val="000000"/>
                </a:solidFill>
                <a:latin typeface="Century Gothic"/>
                <a:cs typeface="Times New Roman"/>
              </a:rPr>
              <a:t>Requirements and Tools</a:t>
            </a:r>
            <a:endParaRPr lang="en-US" sz="3600"/>
          </a:p>
        </p:txBody>
      </p:sp>
      <p:sp>
        <p:nvSpPr>
          <p:cNvPr id="11" name="Text Placeholder 10">
            <a:extLst>
              <a:ext uri="{FF2B5EF4-FFF2-40B4-BE49-F238E27FC236}">
                <a16:creationId xmlns:a16="http://schemas.microsoft.com/office/drawing/2014/main" id="{D0B9E36E-0C66-2243-4DEF-BD0BF2D04264}"/>
              </a:ext>
            </a:extLst>
          </p:cNvPr>
          <p:cNvSpPr>
            <a:spLocks noGrp="1"/>
          </p:cNvSpPr>
          <p:nvPr>
            <p:ph type="body" idx="1"/>
          </p:nvPr>
        </p:nvSpPr>
        <p:spPr/>
        <p:txBody>
          <a:bodyPr/>
          <a:lstStyle/>
          <a:p>
            <a:r>
              <a:rPr lang="en-US"/>
              <a:t>Requirements</a:t>
            </a:r>
          </a:p>
        </p:txBody>
      </p:sp>
      <p:sp>
        <p:nvSpPr>
          <p:cNvPr id="3" name="Subtitle 2">
            <a:extLst>
              <a:ext uri="{FF2B5EF4-FFF2-40B4-BE49-F238E27FC236}">
                <a16:creationId xmlns:a16="http://schemas.microsoft.com/office/drawing/2014/main" id="{7D514304-3659-B450-8D59-BC5D34AE5E3D}"/>
              </a:ext>
            </a:extLst>
          </p:cNvPr>
          <p:cNvSpPr>
            <a:spLocks noGrp="1"/>
          </p:cNvSpPr>
          <p:nvPr>
            <p:ph sz="half" idx="2"/>
          </p:nvPr>
        </p:nvSpPr>
        <p:spPr/>
        <p:txBody>
          <a:bodyPr vert="horz" lIns="91440" tIns="45720" rIns="91440" bIns="45720" rtlCol="0" anchor="t">
            <a:normAutofit/>
          </a:bodyPr>
          <a:lstStyle/>
          <a:p>
            <a:pPr marL="342900" indent="-342900" algn="just"/>
            <a:r>
              <a:rPr lang="en-IN" sz="2400" err="1">
                <a:solidFill>
                  <a:srgbClr val="1B1B1B"/>
                </a:solidFill>
              </a:rPr>
              <a:t>TenSeal</a:t>
            </a:r>
            <a:endParaRPr lang="en-US" err="1"/>
          </a:p>
          <a:p>
            <a:pPr marL="342900" indent="-342900"/>
            <a:r>
              <a:rPr lang="en-IN" sz="2400" err="1">
                <a:solidFill>
                  <a:srgbClr val="1B1B1B"/>
                </a:solidFill>
              </a:rPr>
              <a:t>Numpy</a:t>
            </a:r>
            <a:endParaRPr lang="en-IN" sz="2400">
              <a:solidFill>
                <a:srgbClr val="1B1B1B"/>
              </a:solidFill>
            </a:endParaRPr>
          </a:p>
          <a:p>
            <a:pPr marL="342900" indent="-342900"/>
            <a:r>
              <a:rPr lang="en-IN" sz="2400" err="1">
                <a:solidFill>
                  <a:srgbClr val="1B1B1B"/>
                </a:solidFill>
              </a:rPr>
              <a:t>Pytorch</a:t>
            </a:r>
            <a:endParaRPr lang="en-IN" sz="2400">
              <a:solidFill>
                <a:srgbClr val="1B1B1B"/>
              </a:solidFill>
            </a:endParaRPr>
          </a:p>
          <a:p>
            <a:r>
              <a:rPr lang="en-IN" sz="2400">
                <a:solidFill>
                  <a:srgbClr val="1B1B1B"/>
                </a:solidFill>
              </a:rPr>
              <a:t>Matplotlib</a:t>
            </a:r>
            <a:endParaRPr lang="en-IN"/>
          </a:p>
          <a:p>
            <a:pPr algn="just"/>
            <a:endParaRPr lang="en-IN" sz="2400">
              <a:solidFill>
                <a:srgbClr val="1B1B1B"/>
              </a:solidFill>
              <a:latin typeface="Century Gothic" panose="020F0302020204030204"/>
              <a:cs typeface="Times New Roman"/>
            </a:endParaRPr>
          </a:p>
          <a:p>
            <a:pPr marL="0" indent="0" algn="just">
              <a:buNone/>
            </a:pPr>
            <a:endParaRPr lang="en-IN" sz="2400">
              <a:solidFill>
                <a:srgbClr val="1F1F1F"/>
              </a:solidFill>
              <a:latin typeface="Century Gothic" panose="020F0302020204030204"/>
              <a:cs typeface="Times New Roman"/>
            </a:endParaRPr>
          </a:p>
          <a:p>
            <a:pPr algn="just"/>
            <a:endParaRPr lang="en-IN">
              <a:solidFill>
                <a:srgbClr val="1B1B1B"/>
              </a:solidFill>
              <a:latin typeface="Century Gothic" panose="020F0302020204030204"/>
              <a:cs typeface="Times New Roman"/>
            </a:endParaRPr>
          </a:p>
          <a:p>
            <a:pPr algn="just"/>
            <a:endParaRPr lang="en-IN" sz="2400">
              <a:solidFill>
                <a:srgbClr val="1F1F1F"/>
              </a:solidFill>
              <a:latin typeface="Times New Roman"/>
              <a:cs typeface="Times New Roman"/>
            </a:endParaRPr>
          </a:p>
          <a:p>
            <a:pPr algn="just"/>
            <a:endParaRPr lang="en-US" sz="1200">
              <a:solidFill>
                <a:srgbClr val="1F1F1F"/>
              </a:solidFill>
              <a:latin typeface="Times New Roman"/>
              <a:cs typeface="Times New Roman"/>
            </a:endParaRPr>
          </a:p>
        </p:txBody>
      </p:sp>
      <p:sp>
        <p:nvSpPr>
          <p:cNvPr id="12" name="Text Placeholder 11">
            <a:extLst>
              <a:ext uri="{FF2B5EF4-FFF2-40B4-BE49-F238E27FC236}">
                <a16:creationId xmlns:a16="http://schemas.microsoft.com/office/drawing/2014/main" id="{A14A4F7E-5C63-4202-399A-C1E49AA60C18}"/>
              </a:ext>
            </a:extLst>
          </p:cNvPr>
          <p:cNvSpPr>
            <a:spLocks noGrp="1"/>
          </p:cNvSpPr>
          <p:nvPr>
            <p:ph type="body" sz="quarter" idx="3"/>
          </p:nvPr>
        </p:nvSpPr>
        <p:spPr/>
        <p:txBody>
          <a:bodyPr/>
          <a:lstStyle/>
          <a:p>
            <a:r>
              <a:rPr lang="en-US"/>
              <a:t>Tools</a:t>
            </a:r>
          </a:p>
        </p:txBody>
      </p:sp>
      <p:sp>
        <p:nvSpPr>
          <p:cNvPr id="10" name="Content Placeholder 9">
            <a:extLst>
              <a:ext uri="{FF2B5EF4-FFF2-40B4-BE49-F238E27FC236}">
                <a16:creationId xmlns:a16="http://schemas.microsoft.com/office/drawing/2014/main" id="{24D1E0A5-1811-1059-01BD-C41F10B635D2}"/>
              </a:ext>
            </a:extLst>
          </p:cNvPr>
          <p:cNvSpPr>
            <a:spLocks noGrp="1"/>
          </p:cNvSpPr>
          <p:nvPr>
            <p:ph sz="quarter" idx="4"/>
          </p:nvPr>
        </p:nvSpPr>
        <p:spPr/>
        <p:txBody>
          <a:bodyPr vert="horz" lIns="91440" tIns="45720" rIns="91440" bIns="45720" rtlCol="0" anchor="t">
            <a:normAutofit/>
          </a:bodyPr>
          <a:lstStyle/>
          <a:p>
            <a:pPr algn="just"/>
            <a:r>
              <a:rPr lang="en-IN" sz="2400">
                <a:solidFill>
                  <a:srgbClr val="1F1F1F"/>
                </a:solidFill>
              </a:rPr>
              <a:t>Google </a:t>
            </a:r>
            <a:r>
              <a:rPr lang="en-IN" sz="2400" err="1">
                <a:solidFill>
                  <a:srgbClr val="1F1F1F"/>
                </a:solidFill>
              </a:rPr>
              <a:t>Colaboratory</a:t>
            </a:r>
            <a:endParaRPr lang="en-IN" sz="2400">
              <a:solidFill>
                <a:srgbClr val="1F1F1F"/>
              </a:solidFill>
            </a:endParaRPr>
          </a:p>
          <a:p>
            <a:pPr algn="just"/>
            <a:r>
              <a:rPr lang="en-IN" sz="2400">
                <a:solidFill>
                  <a:srgbClr val="1F1F1F"/>
                </a:solidFill>
              </a:rPr>
              <a:t>SEAL</a:t>
            </a:r>
          </a:p>
          <a:p>
            <a:pPr algn="just"/>
            <a:r>
              <a:rPr lang="en-IN" sz="2400">
                <a:solidFill>
                  <a:srgbClr val="1F1F1F"/>
                </a:solidFill>
              </a:rPr>
              <a:t>HELib</a:t>
            </a:r>
          </a:p>
          <a:p>
            <a:pPr algn="just"/>
            <a:r>
              <a:rPr lang="en-IN" sz="2400">
                <a:solidFill>
                  <a:srgbClr val="1F1F1F"/>
                </a:solidFill>
              </a:rPr>
              <a:t>Google Drive</a:t>
            </a:r>
            <a:endParaRPr lang="en-IN"/>
          </a:p>
          <a:p>
            <a:pPr marL="0" indent="0">
              <a:buNone/>
            </a:pPr>
            <a:endParaRPr lang="en-IN" sz="2400"/>
          </a:p>
        </p:txBody>
      </p:sp>
      <p:grpSp>
        <p:nvGrpSpPr>
          <p:cNvPr id="4" name="Group 3">
            <a:extLst>
              <a:ext uri="{FF2B5EF4-FFF2-40B4-BE49-F238E27FC236}">
                <a16:creationId xmlns:a16="http://schemas.microsoft.com/office/drawing/2014/main" id="{1C358123-FBCB-4381-3615-4E31D5FD477D}"/>
              </a:ext>
            </a:extLst>
          </p:cNvPr>
          <p:cNvGrpSpPr/>
          <p:nvPr/>
        </p:nvGrpSpPr>
        <p:grpSpPr>
          <a:xfrm>
            <a:off x="-11429" y="-28880"/>
            <a:ext cx="428989" cy="6915759"/>
            <a:chOff x="11763011" y="0"/>
            <a:chExt cx="428989" cy="6915759"/>
          </a:xfrm>
        </p:grpSpPr>
        <p:sp>
          <p:nvSpPr>
            <p:cNvPr id="5" name="Rectangle 4">
              <a:extLst>
                <a:ext uri="{FF2B5EF4-FFF2-40B4-BE49-F238E27FC236}">
                  <a16:creationId xmlns:a16="http://schemas.microsoft.com/office/drawing/2014/main" id="{F8825024-EFA4-C1C9-9528-EB122B4AC003}"/>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C33039-BDCA-9722-61B5-425F7B97D837}"/>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ED94B6-216B-3C68-3F32-ADB25BBE62FA}"/>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DE97E0-8880-0381-A340-A0ADAF7D7D3F}"/>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AD7CF5-2CF4-B721-45F3-76B38C3A2891}"/>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722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5E9-B956-DD64-2C86-26FD945000CC}"/>
              </a:ext>
            </a:extLst>
          </p:cNvPr>
          <p:cNvSpPr>
            <a:spLocks noGrp="1"/>
          </p:cNvSpPr>
          <p:nvPr>
            <p:ph type="title"/>
          </p:nvPr>
        </p:nvSpPr>
        <p:spPr>
          <a:xfrm>
            <a:off x="499640" y="500062"/>
            <a:ext cx="10515600" cy="1325563"/>
          </a:xfrm>
        </p:spPr>
        <p:txBody>
          <a:bodyPr>
            <a:normAutofit/>
          </a:bodyPr>
          <a:lstStyle/>
          <a:p>
            <a:r>
              <a:rPr lang="en-US" sz="3600">
                <a:solidFill>
                  <a:srgbClr val="000000"/>
                </a:solidFill>
                <a:latin typeface="Century Gothic"/>
                <a:cs typeface="Times New Roman"/>
              </a:rPr>
              <a:t>Requirements</a:t>
            </a:r>
          </a:p>
        </p:txBody>
      </p:sp>
      <p:sp>
        <p:nvSpPr>
          <p:cNvPr id="3" name="Subtitle 2">
            <a:extLst>
              <a:ext uri="{FF2B5EF4-FFF2-40B4-BE49-F238E27FC236}">
                <a16:creationId xmlns:a16="http://schemas.microsoft.com/office/drawing/2014/main" id="{7D514304-3659-B450-8D59-BC5D34AE5E3D}"/>
              </a:ext>
            </a:extLst>
          </p:cNvPr>
          <p:cNvSpPr>
            <a:spLocks noGrp="1"/>
          </p:cNvSpPr>
          <p:nvPr>
            <p:ph idx="1"/>
          </p:nvPr>
        </p:nvSpPr>
        <p:spPr/>
        <p:txBody>
          <a:bodyPr vert="horz" lIns="91440" tIns="45720" rIns="91440" bIns="45720" rtlCol="0" anchor="t">
            <a:normAutofit/>
          </a:bodyPr>
          <a:lstStyle/>
          <a:p>
            <a:pPr marL="0" indent="0" algn="just">
              <a:buNone/>
            </a:pPr>
            <a:endParaRPr lang="en-US" sz="2400" b="1">
              <a:solidFill>
                <a:srgbClr val="000000"/>
              </a:solidFill>
              <a:latin typeface="Times New Roman"/>
              <a:cs typeface="Times New Roman"/>
            </a:endParaRPr>
          </a:p>
          <a:p>
            <a:pPr algn="just"/>
            <a:endParaRPr lang="en-IN" sz="2400">
              <a:solidFill>
                <a:srgbClr val="1F1F1F"/>
              </a:solidFill>
              <a:latin typeface="Times New Roman"/>
              <a:cs typeface="Times New Roman"/>
            </a:endParaRPr>
          </a:p>
          <a:p>
            <a:pPr algn="just"/>
            <a:endParaRPr lang="en-US" sz="1200">
              <a:solidFill>
                <a:srgbClr val="1F1F1F"/>
              </a:solidFill>
              <a:latin typeface="Times New Roman"/>
              <a:cs typeface="Times New Roman"/>
            </a:endParaRPr>
          </a:p>
        </p:txBody>
      </p:sp>
      <p:grpSp>
        <p:nvGrpSpPr>
          <p:cNvPr id="4" name="Group 3">
            <a:extLst>
              <a:ext uri="{FF2B5EF4-FFF2-40B4-BE49-F238E27FC236}">
                <a16:creationId xmlns:a16="http://schemas.microsoft.com/office/drawing/2014/main" id="{1C358123-FBCB-4381-3615-4E31D5FD477D}"/>
              </a:ext>
            </a:extLst>
          </p:cNvPr>
          <p:cNvGrpSpPr/>
          <p:nvPr/>
        </p:nvGrpSpPr>
        <p:grpSpPr>
          <a:xfrm>
            <a:off x="-11429" y="-28880"/>
            <a:ext cx="428989" cy="6915759"/>
            <a:chOff x="11763011" y="0"/>
            <a:chExt cx="428989" cy="6915759"/>
          </a:xfrm>
        </p:grpSpPr>
        <p:sp>
          <p:nvSpPr>
            <p:cNvPr id="5" name="Rectangle 4">
              <a:extLst>
                <a:ext uri="{FF2B5EF4-FFF2-40B4-BE49-F238E27FC236}">
                  <a16:creationId xmlns:a16="http://schemas.microsoft.com/office/drawing/2014/main" id="{F8825024-EFA4-C1C9-9528-EB122B4AC003}"/>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C33039-BDCA-9722-61B5-425F7B97D837}"/>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ED94B6-216B-3C68-3F32-ADB25BBE62FA}"/>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DE97E0-8880-0381-A340-A0ADAF7D7D3F}"/>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AD7CF5-2CF4-B721-45F3-76B38C3A2891}"/>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F02C3550-0F30-C3F5-4B39-1EAC06DE0F9E}"/>
              </a:ext>
            </a:extLst>
          </p:cNvPr>
          <p:cNvSpPr txBox="1"/>
          <p:nvPr/>
        </p:nvSpPr>
        <p:spPr>
          <a:xfrm>
            <a:off x="605415" y="1717473"/>
            <a:ext cx="10748385" cy="3423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spcAft>
                <a:spcPts val="600"/>
              </a:spcAft>
              <a:buFont typeface="Arial" panose="020B0604020202020204" pitchFamily="34" charset="0"/>
              <a:buChar char="•"/>
            </a:pPr>
            <a:r>
              <a:rPr lang="en-IN" sz="2400" b="1" err="1">
                <a:ea typeface="+mn-lt"/>
                <a:cs typeface="+mn-lt"/>
              </a:rPr>
              <a:t>TenSeal</a:t>
            </a:r>
            <a:r>
              <a:rPr lang="en-IN" sz="2400" b="1">
                <a:ea typeface="+mn-lt"/>
                <a:cs typeface="+mn-lt"/>
              </a:rPr>
              <a:t> </a:t>
            </a:r>
            <a:r>
              <a:rPr lang="en-IN" sz="2400">
                <a:ea typeface="+mn-lt"/>
                <a:cs typeface="+mn-lt"/>
              </a:rPr>
              <a:t>serves as the foundation library for developing privacy-preserving machine learning models. </a:t>
            </a:r>
          </a:p>
          <a:p>
            <a:pPr marL="342900" indent="-342900" algn="just">
              <a:lnSpc>
                <a:spcPct val="150000"/>
              </a:lnSpc>
              <a:spcAft>
                <a:spcPts val="600"/>
              </a:spcAft>
              <a:buFont typeface="Arial" panose="020B0604020202020204" pitchFamily="34" charset="0"/>
              <a:buChar char="•"/>
            </a:pPr>
            <a:r>
              <a:rPr lang="en-IN" sz="2400">
                <a:ea typeface="+mn-lt"/>
                <a:cs typeface="+mn-lt"/>
              </a:rPr>
              <a:t>Through its interface to the SEAL cryptography library, it integrates homomorphic encryption capabilities with PyTorch, allowing neural networks to be built and trained directly on encrypted data without decryption.</a:t>
            </a:r>
            <a:endParaRPr lang="en-IN" sz="2400"/>
          </a:p>
        </p:txBody>
      </p:sp>
    </p:spTree>
    <p:extLst>
      <p:ext uri="{BB962C8B-B14F-4D97-AF65-F5344CB8AC3E}">
        <p14:creationId xmlns:p14="http://schemas.microsoft.com/office/powerpoint/2010/main" val="126024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5E9-B956-DD64-2C86-26FD945000CC}"/>
              </a:ext>
            </a:extLst>
          </p:cNvPr>
          <p:cNvSpPr>
            <a:spLocks noGrp="1"/>
          </p:cNvSpPr>
          <p:nvPr>
            <p:ph type="title"/>
          </p:nvPr>
        </p:nvSpPr>
        <p:spPr>
          <a:xfrm>
            <a:off x="499640" y="500062"/>
            <a:ext cx="10515600" cy="1325563"/>
          </a:xfrm>
        </p:spPr>
        <p:txBody>
          <a:bodyPr>
            <a:normAutofit/>
          </a:bodyPr>
          <a:lstStyle/>
          <a:p>
            <a:r>
              <a:rPr lang="en-US" sz="3600">
                <a:solidFill>
                  <a:srgbClr val="000000"/>
                </a:solidFill>
                <a:latin typeface="Century Gothic"/>
                <a:cs typeface="Times New Roman"/>
              </a:rPr>
              <a:t>Requirements</a:t>
            </a:r>
          </a:p>
        </p:txBody>
      </p:sp>
      <p:sp>
        <p:nvSpPr>
          <p:cNvPr id="3" name="Subtitle 2">
            <a:extLst>
              <a:ext uri="{FF2B5EF4-FFF2-40B4-BE49-F238E27FC236}">
                <a16:creationId xmlns:a16="http://schemas.microsoft.com/office/drawing/2014/main" id="{7D514304-3659-B450-8D59-BC5D34AE5E3D}"/>
              </a:ext>
            </a:extLst>
          </p:cNvPr>
          <p:cNvSpPr>
            <a:spLocks noGrp="1"/>
          </p:cNvSpPr>
          <p:nvPr>
            <p:ph idx="1"/>
          </p:nvPr>
        </p:nvSpPr>
        <p:spPr/>
        <p:txBody>
          <a:bodyPr vert="horz" lIns="91440" tIns="45720" rIns="91440" bIns="45720" rtlCol="0" anchor="t">
            <a:normAutofit/>
          </a:bodyPr>
          <a:lstStyle/>
          <a:p>
            <a:pPr marL="0" indent="0" algn="just">
              <a:buNone/>
            </a:pPr>
            <a:endParaRPr lang="en-US" sz="2400" b="1">
              <a:solidFill>
                <a:srgbClr val="000000"/>
              </a:solidFill>
              <a:latin typeface="Times New Roman"/>
              <a:cs typeface="Times New Roman"/>
            </a:endParaRPr>
          </a:p>
          <a:p>
            <a:pPr algn="just"/>
            <a:endParaRPr lang="en-IN" sz="2400">
              <a:solidFill>
                <a:srgbClr val="1F1F1F"/>
              </a:solidFill>
              <a:latin typeface="Times New Roman"/>
              <a:cs typeface="Times New Roman"/>
            </a:endParaRPr>
          </a:p>
          <a:p>
            <a:pPr algn="just"/>
            <a:endParaRPr lang="en-US" sz="1200">
              <a:solidFill>
                <a:srgbClr val="1F1F1F"/>
              </a:solidFill>
              <a:latin typeface="Times New Roman"/>
              <a:cs typeface="Times New Roman"/>
            </a:endParaRPr>
          </a:p>
        </p:txBody>
      </p:sp>
      <p:grpSp>
        <p:nvGrpSpPr>
          <p:cNvPr id="4" name="Group 3">
            <a:extLst>
              <a:ext uri="{FF2B5EF4-FFF2-40B4-BE49-F238E27FC236}">
                <a16:creationId xmlns:a16="http://schemas.microsoft.com/office/drawing/2014/main" id="{1C358123-FBCB-4381-3615-4E31D5FD477D}"/>
              </a:ext>
            </a:extLst>
          </p:cNvPr>
          <p:cNvGrpSpPr/>
          <p:nvPr/>
        </p:nvGrpSpPr>
        <p:grpSpPr>
          <a:xfrm>
            <a:off x="-11429" y="-28880"/>
            <a:ext cx="428989" cy="6915759"/>
            <a:chOff x="11763011" y="0"/>
            <a:chExt cx="428989" cy="6915759"/>
          </a:xfrm>
        </p:grpSpPr>
        <p:sp>
          <p:nvSpPr>
            <p:cNvPr id="5" name="Rectangle 4">
              <a:extLst>
                <a:ext uri="{FF2B5EF4-FFF2-40B4-BE49-F238E27FC236}">
                  <a16:creationId xmlns:a16="http://schemas.microsoft.com/office/drawing/2014/main" id="{F8825024-EFA4-C1C9-9528-EB122B4AC003}"/>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C33039-BDCA-9722-61B5-425F7B97D837}"/>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ED94B6-216B-3C68-3F32-ADB25BBE62FA}"/>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DE97E0-8880-0381-A340-A0ADAF7D7D3F}"/>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AD7CF5-2CF4-B721-45F3-76B38C3A2891}"/>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F02C3550-0F30-C3F5-4B39-1EAC06DE0F9E}"/>
              </a:ext>
            </a:extLst>
          </p:cNvPr>
          <p:cNvSpPr txBox="1"/>
          <p:nvPr/>
        </p:nvSpPr>
        <p:spPr>
          <a:xfrm>
            <a:off x="605415" y="1717473"/>
            <a:ext cx="10748385" cy="2869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spcAft>
                <a:spcPts val="600"/>
              </a:spcAft>
              <a:buFont typeface="Arial" panose="020B0604020202020204" pitchFamily="34" charset="0"/>
              <a:buChar char="•"/>
            </a:pPr>
            <a:r>
              <a:rPr lang="en-IN" sz="2400" b="1">
                <a:ea typeface="+mn-lt"/>
                <a:cs typeface="+mn-lt"/>
              </a:rPr>
              <a:t>PyTorch </a:t>
            </a:r>
            <a:r>
              <a:rPr lang="en-IN" sz="2400">
                <a:ea typeface="+mn-lt"/>
                <a:cs typeface="+mn-lt"/>
              </a:rPr>
              <a:t>is a deep learning framework designed to create complicated Convolutional Neural Network topologies for encrypted picture classification applications. </a:t>
            </a:r>
          </a:p>
          <a:p>
            <a:pPr marL="342900" indent="-342900" algn="just">
              <a:lnSpc>
                <a:spcPct val="150000"/>
              </a:lnSpc>
              <a:spcAft>
                <a:spcPts val="600"/>
              </a:spcAft>
              <a:buFont typeface="Arial" panose="020B0604020202020204" pitchFamily="34" charset="0"/>
              <a:buChar char="•"/>
            </a:pPr>
            <a:r>
              <a:rPr lang="en-IN" sz="2400">
                <a:ea typeface="+mn-lt"/>
                <a:cs typeface="+mn-lt"/>
              </a:rPr>
              <a:t>It uses GPU acceleration to efficiently train models on huge encrypted datasets utilizing </a:t>
            </a:r>
            <a:r>
              <a:rPr lang="en-IN" sz="2400" err="1">
                <a:ea typeface="+mn-lt"/>
                <a:cs typeface="+mn-lt"/>
              </a:rPr>
              <a:t>TenSeal's</a:t>
            </a:r>
            <a:r>
              <a:rPr lang="en-IN" sz="2400">
                <a:ea typeface="+mn-lt"/>
                <a:cs typeface="+mn-lt"/>
              </a:rPr>
              <a:t> encrypted operations.</a:t>
            </a:r>
            <a:endParaRPr lang="en-IN" sz="2400"/>
          </a:p>
        </p:txBody>
      </p:sp>
    </p:spTree>
    <p:extLst>
      <p:ext uri="{BB962C8B-B14F-4D97-AF65-F5344CB8AC3E}">
        <p14:creationId xmlns:p14="http://schemas.microsoft.com/office/powerpoint/2010/main" val="316864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5E9-B956-DD64-2C86-26FD945000CC}"/>
              </a:ext>
            </a:extLst>
          </p:cNvPr>
          <p:cNvSpPr>
            <a:spLocks noGrp="1"/>
          </p:cNvSpPr>
          <p:nvPr>
            <p:ph type="title"/>
          </p:nvPr>
        </p:nvSpPr>
        <p:spPr>
          <a:xfrm>
            <a:off x="522500" y="-28880"/>
            <a:ext cx="10515600" cy="1325563"/>
          </a:xfrm>
        </p:spPr>
        <p:txBody>
          <a:bodyPr>
            <a:normAutofit/>
          </a:bodyPr>
          <a:lstStyle/>
          <a:p>
            <a:r>
              <a:rPr lang="en-US" sz="3600">
                <a:solidFill>
                  <a:srgbClr val="000000"/>
                </a:solidFill>
                <a:latin typeface="Century Gothic"/>
                <a:cs typeface="Times New Roman"/>
              </a:rPr>
              <a:t>Requirements</a:t>
            </a:r>
          </a:p>
        </p:txBody>
      </p:sp>
      <p:sp>
        <p:nvSpPr>
          <p:cNvPr id="3" name="Subtitle 2">
            <a:extLst>
              <a:ext uri="{FF2B5EF4-FFF2-40B4-BE49-F238E27FC236}">
                <a16:creationId xmlns:a16="http://schemas.microsoft.com/office/drawing/2014/main" id="{7D514304-3659-B450-8D59-BC5D34AE5E3D}"/>
              </a:ext>
            </a:extLst>
          </p:cNvPr>
          <p:cNvSpPr>
            <a:spLocks noGrp="1"/>
          </p:cNvSpPr>
          <p:nvPr>
            <p:ph idx="1"/>
          </p:nvPr>
        </p:nvSpPr>
        <p:spPr/>
        <p:txBody>
          <a:bodyPr vert="horz" lIns="91440" tIns="45720" rIns="91440" bIns="45720" rtlCol="0" anchor="t">
            <a:normAutofit/>
          </a:bodyPr>
          <a:lstStyle/>
          <a:p>
            <a:pPr marL="0" indent="0" algn="just">
              <a:buNone/>
            </a:pPr>
            <a:endParaRPr lang="en-US" sz="2400" b="1">
              <a:solidFill>
                <a:srgbClr val="000000"/>
              </a:solidFill>
              <a:latin typeface="Times New Roman"/>
              <a:cs typeface="Times New Roman"/>
            </a:endParaRPr>
          </a:p>
          <a:p>
            <a:pPr algn="just"/>
            <a:endParaRPr lang="en-IN" sz="2400">
              <a:solidFill>
                <a:srgbClr val="1F1F1F"/>
              </a:solidFill>
              <a:latin typeface="Times New Roman"/>
              <a:cs typeface="Times New Roman"/>
            </a:endParaRPr>
          </a:p>
          <a:p>
            <a:pPr algn="just"/>
            <a:endParaRPr lang="en-US" sz="1200">
              <a:solidFill>
                <a:srgbClr val="1F1F1F"/>
              </a:solidFill>
              <a:latin typeface="Times New Roman"/>
              <a:cs typeface="Times New Roman"/>
            </a:endParaRPr>
          </a:p>
        </p:txBody>
      </p:sp>
      <p:grpSp>
        <p:nvGrpSpPr>
          <p:cNvPr id="4" name="Group 3">
            <a:extLst>
              <a:ext uri="{FF2B5EF4-FFF2-40B4-BE49-F238E27FC236}">
                <a16:creationId xmlns:a16="http://schemas.microsoft.com/office/drawing/2014/main" id="{1C358123-FBCB-4381-3615-4E31D5FD477D}"/>
              </a:ext>
            </a:extLst>
          </p:cNvPr>
          <p:cNvGrpSpPr/>
          <p:nvPr/>
        </p:nvGrpSpPr>
        <p:grpSpPr>
          <a:xfrm>
            <a:off x="-11429" y="-28880"/>
            <a:ext cx="428989" cy="6915759"/>
            <a:chOff x="11763011" y="0"/>
            <a:chExt cx="428989" cy="6915759"/>
          </a:xfrm>
        </p:grpSpPr>
        <p:sp>
          <p:nvSpPr>
            <p:cNvPr id="5" name="Rectangle 4">
              <a:extLst>
                <a:ext uri="{FF2B5EF4-FFF2-40B4-BE49-F238E27FC236}">
                  <a16:creationId xmlns:a16="http://schemas.microsoft.com/office/drawing/2014/main" id="{F8825024-EFA4-C1C9-9528-EB122B4AC003}"/>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C33039-BDCA-9722-61B5-425F7B97D837}"/>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ED94B6-216B-3C68-3F32-ADB25BBE62FA}"/>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DE97E0-8880-0381-A340-A0ADAF7D7D3F}"/>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AD7CF5-2CF4-B721-45F3-76B38C3A2891}"/>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F02C3550-0F30-C3F5-4B39-1EAC06DE0F9E}"/>
              </a:ext>
            </a:extLst>
          </p:cNvPr>
          <p:cNvSpPr txBox="1"/>
          <p:nvPr/>
        </p:nvSpPr>
        <p:spPr>
          <a:xfrm>
            <a:off x="522500" y="1031673"/>
            <a:ext cx="10748385" cy="67470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panose="020B0604020202020204" pitchFamily="34" charset="0"/>
              <a:buChar char="•"/>
            </a:pPr>
            <a:r>
              <a:rPr lang="en-IN" sz="2400" b="1">
                <a:ea typeface="+mn-lt"/>
                <a:cs typeface="+mn-lt"/>
              </a:rPr>
              <a:t>NumPy: </a:t>
            </a:r>
            <a:r>
              <a:rPr lang="en-IN" sz="2400">
                <a:ea typeface="+mn-lt"/>
                <a:cs typeface="+mn-lt"/>
              </a:rPr>
              <a:t>NumPy is a Python library that supports the intensive linear algebra and numerical computations required for developing, training, and assessing machine learning models.</a:t>
            </a:r>
          </a:p>
          <a:p>
            <a:pPr marL="342900" indent="-342900" algn="just">
              <a:lnSpc>
                <a:spcPct val="150000"/>
              </a:lnSpc>
              <a:spcAft>
                <a:spcPts val="600"/>
              </a:spcAft>
              <a:buFont typeface="Arial" panose="020B0604020202020204" pitchFamily="34" charset="0"/>
              <a:buChar char="•"/>
            </a:pPr>
            <a:r>
              <a:rPr lang="en-IN" sz="2400">
                <a:ea typeface="+mn-lt"/>
                <a:cs typeface="+mn-lt"/>
              </a:rPr>
              <a:t> It makes it easier to operate on the encrypted data tensors and matrices that underpin the encrypted </a:t>
            </a:r>
            <a:r>
              <a:rPr lang="en-IN" sz="2400" err="1">
                <a:ea typeface="+mn-lt"/>
                <a:cs typeface="+mn-lt"/>
              </a:rPr>
              <a:t>modeling</a:t>
            </a:r>
            <a:r>
              <a:rPr lang="en-IN" sz="2400">
                <a:ea typeface="+mn-lt"/>
                <a:cs typeface="+mn-lt"/>
              </a:rPr>
              <a:t> workflow.</a:t>
            </a:r>
          </a:p>
          <a:p>
            <a:pPr marL="342900" indent="-342900" algn="just">
              <a:lnSpc>
                <a:spcPct val="150000"/>
              </a:lnSpc>
              <a:buFont typeface="Arial" panose="020B0604020202020204" pitchFamily="34" charset="0"/>
              <a:buChar char="•"/>
            </a:pPr>
            <a:r>
              <a:rPr lang="en-IN" sz="2400" b="1">
                <a:ea typeface="+mn-lt"/>
                <a:cs typeface="+mn-lt"/>
              </a:rPr>
              <a:t>Matplotlib: </a:t>
            </a:r>
            <a:r>
              <a:rPr lang="en-IN" sz="2400">
                <a:ea typeface="+mn-lt"/>
                <a:cs typeface="+mn-lt"/>
              </a:rPr>
              <a:t>Matplotlib assists in the visualization and interpretation of encryption model training and evaluation data. </a:t>
            </a:r>
          </a:p>
          <a:p>
            <a:pPr marL="342900" indent="-342900" algn="just">
              <a:lnSpc>
                <a:spcPct val="150000"/>
              </a:lnSpc>
              <a:buFont typeface="Arial" panose="020B0604020202020204" pitchFamily="34" charset="0"/>
              <a:buChar char="•"/>
            </a:pPr>
            <a:r>
              <a:rPr lang="en-IN" sz="2400">
                <a:ea typeface="+mn-lt"/>
                <a:cs typeface="+mn-lt"/>
              </a:rPr>
              <a:t>It allows you to </a:t>
            </a:r>
            <a:r>
              <a:rPr lang="en-IN" sz="2400" err="1">
                <a:ea typeface="+mn-lt"/>
                <a:cs typeface="+mn-lt"/>
              </a:rPr>
              <a:t>analyze</a:t>
            </a:r>
            <a:r>
              <a:rPr lang="en-IN" sz="2400">
                <a:ea typeface="+mn-lt"/>
                <a:cs typeface="+mn-lt"/>
              </a:rPr>
              <a:t> the encrypted learning process by plotting key metrics like loss and accuracy, which aids in model selection and hyperparameter optimization.</a:t>
            </a:r>
          </a:p>
          <a:p>
            <a:pPr marL="342900" indent="-342900" algn="just">
              <a:lnSpc>
                <a:spcPct val="150000"/>
              </a:lnSpc>
              <a:buFont typeface="Arial" panose="020B0604020202020204" pitchFamily="34" charset="0"/>
              <a:buChar char="•"/>
            </a:pPr>
            <a:endParaRPr lang="en-IN" sz="2400">
              <a:ea typeface="+mn-lt"/>
              <a:cs typeface="+mn-lt"/>
            </a:endParaRPr>
          </a:p>
          <a:p>
            <a:pPr marL="342900" indent="-342900" algn="just">
              <a:lnSpc>
                <a:spcPct val="150000"/>
              </a:lnSpc>
              <a:buFont typeface="Arial" panose="020B0604020202020204" pitchFamily="34" charset="0"/>
              <a:buChar char="•"/>
            </a:pPr>
            <a:endParaRPr lang="en-IN" sz="2400"/>
          </a:p>
        </p:txBody>
      </p:sp>
    </p:spTree>
    <p:extLst>
      <p:ext uri="{BB962C8B-B14F-4D97-AF65-F5344CB8AC3E}">
        <p14:creationId xmlns:p14="http://schemas.microsoft.com/office/powerpoint/2010/main" val="2799728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5E9-B956-DD64-2C86-26FD945000CC}"/>
              </a:ext>
            </a:extLst>
          </p:cNvPr>
          <p:cNvSpPr>
            <a:spLocks noGrp="1"/>
          </p:cNvSpPr>
          <p:nvPr>
            <p:ph type="title"/>
          </p:nvPr>
        </p:nvSpPr>
        <p:spPr/>
        <p:txBody>
          <a:bodyPr>
            <a:normAutofit/>
          </a:bodyPr>
          <a:lstStyle/>
          <a:p>
            <a:r>
              <a:rPr lang="en-US" sz="3600">
                <a:solidFill>
                  <a:srgbClr val="000000"/>
                </a:solidFill>
                <a:latin typeface="Century Gothic"/>
                <a:cs typeface="Times New Roman"/>
              </a:rPr>
              <a:t>Scope</a:t>
            </a:r>
          </a:p>
        </p:txBody>
      </p:sp>
      <p:sp>
        <p:nvSpPr>
          <p:cNvPr id="3" name="Subtitle 2">
            <a:extLst>
              <a:ext uri="{FF2B5EF4-FFF2-40B4-BE49-F238E27FC236}">
                <a16:creationId xmlns:a16="http://schemas.microsoft.com/office/drawing/2014/main" id="{7D514304-3659-B450-8D59-BC5D34AE5E3D}"/>
              </a:ext>
            </a:extLst>
          </p:cNvPr>
          <p:cNvSpPr>
            <a:spLocks noGrp="1"/>
          </p:cNvSpPr>
          <p:nvPr>
            <p:ph idx="1"/>
          </p:nvPr>
        </p:nvSpPr>
        <p:spPr/>
        <p:txBody>
          <a:bodyPr vert="horz" lIns="91440" tIns="45720" rIns="91440" bIns="45720" rtlCol="0" anchor="t">
            <a:normAutofit/>
          </a:bodyPr>
          <a:lstStyle/>
          <a:p>
            <a:pPr marL="0" indent="0" algn="just">
              <a:buNone/>
            </a:pPr>
            <a:endParaRPr lang="en-US" sz="2400" b="1">
              <a:solidFill>
                <a:srgbClr val="000000"/>
              </a:solidFill>
              <a:latin typeface="Times New Roman"/>
              <a:cs typeface="Times New Roman"/>
            </a:endParaRPr>
          </a:p>
          <a:p>
            <a:pPr algn="just"/>
            <a:endParaRPr lang="en-IN" sz="2400">
              <a:solidFill>
                <a:srgbClr val="1F1F1F"/>
              </a:solidFill>
              <a:latin typeface="Times New Roman"/>
              <a:cs typeface="Times New Roman"/>
            </a:endParaRPr>
          </a:p>
          <a:p>
            <a:pPr algn="just"/>
            <a:endParaRPr lang="en-US" sz="1200">
              <a:solidFill>
                <a:srgbClr val="1F1F1F"/>
              </a:solidFill>
              <a:latin typeface="Times New Roman"/>
              <a:cs typeface="Times New Roman"/>
            </a:endParaRPr>
          </a:p>
        </p:txBody>
      </p:sp>
      <p:grpSp>
        <p:nvGrpSpPr>
          <p:cNvPr id="4" name="Group 3">
            <a:extLst>
              <a:ext uri="{FF2B5EF4-FFF2-40B4-BE49-F238E27FC236}">
                <a16:creationId xmlns:a16="http://schemas.microsoft.com/office/drawing/2014/main" id="{1C358123-FBCB-4381-3615-4E31D5FD477D}"/>
              </a:ext>
            </a:extLst>
          </p:cNvPr>
          <p:cNvGrpSpPr/>
          <p:nvPr/>
        </p:nvGrpSpPr>
        <p:grpSpPr>
          <a:xfrm>
            <a:off x="-11429" y="-28880"/>
            <a:ext cx="428989" cy="6915759"/>
            <a:chOff x="11763011" y="0"/>
            <a:chExt cx="428989" cy="6915759"/>
          </a:xfrm>
        </p:grpSpPr>
        <p:sp>
          <p:nvSpPr>
            <p:cNvPr id="5" name="Rectangle 4">
              <a:extLst>
                <a:ext uri="{FF2B5EF4-FFF2-40B4-BE49-F238E27FC236}">
                  <a16:creationId xmlns:a16="http://schemas.microsoft.com/office/drawing/2014/main" id="{F8825024-EFA4-C1C9-9528-EB122B4AC003}"/>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C33039-BDCA-9722-61B5-425F7B97D837}"/>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ED94B6-216B-3C68-3F32-ADB25BBE62FA}"/>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DE97E0-8880-0381-A340-A0ADAF7D7D3F}"/>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AD7CF5-2CF4-B721-45F3-76B38C3A2891}"/>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F02C3550-0F30-C3F5-4B39-1EAC06DE0F9E}"/>
              </a:ext>
            </a:extLst>
          </p:cNvPr>
          <p:cNvSpPr txBox="1"/>
          <p:nvPr/>
        </p:nvSpPr>
        <p:spPr>
          <a:xfrm>
            <a:off x="839038" y="1336431"/>
            <a:ext cx="10748385" cy="68788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spcAft>
                <a:spcPts val="600"/>
              </a:spcAft>
              <a:buFont typeface="Arial" panose="020B0604020202020204" pitchFamily="34" charset="0"/>
              <a:buChar char="•"/>
            </a:pPr>
            <a:r>
              <a:rPr lang="en-IN" sz="2400">
                <a:ea typeface="+mn-lt"/>
                <a:cs typeface="+mn-lt"/>
              </a:rPr>
              <a:t>The goal of this project is to develop a scalable and practical approach for securely evaluating Convolutional Neural Networks (CNNs) on sensitive image datasets using Fully Homomorphic Encryption (FHE). </a:t>
            </a:r>
          </a:p>
          <a:p>
            <a:pPr marL="342900" indent="-342900" algn="just">
              <a:lnSpc>
                <a:spcPct val="150000"/>
              </a:lnSpc>
              <a:spcAft>
                <a:spcPts val="600"/>
              </a:spcAft>
              <a:buFont typeface="Arial" panose="020B0604020202020204" pitchFamily="34" charset="0"/>
              <a:buChar char="•"/>
            </a:pPr>
            <a:r>
              <a:rPr lang="en-IN" sz="2400"/>
              <a:t>Develop a confidential machine learning solution using Google Colab and FHE that enables encrypted predictions on sensitive datasets. This involves integrating FHE into Colab, utilizing the SEAL library for encrypted computations, and showcasing an end-to-end encrypted ML pipeline. </a:t>
            </a:r>
          </a:p>
          <a:p>
            <a:pPr marL="342900" indent="-342900" algn="just">
              <a:lnSpc>
                <a:spcPct val="150000"/>
              </a:lnSpc>
              <a:spcAft>
                <a:spcPts val="600"/>
              </a:spcAft>
              <a:buFont typeface="Arial" panose="020B0604020202020204" pitchFamily="34" charset="0"/>
              <a:buChar char="•"/>
            </a:pPr>
            <a:endParaRPr lang="en-IN" sz="2400"/>
          </a:p>
          <a:p>
            <a:pPr algn="just"/>
            <a:endParaRPr lang="en-IN" sz="2400"/>
          </a:p>
          <a:p>
            <a:pPr algn="just"/>
            <a:endParaRPr lang="en-IN"/>
          </a:p>
          <a:p>
            <a:pPr algn="just"/>
            <a:endParaRPr lang="en-IN" sz="2400"/>
          </a:p>
        </p:txBody>
      </p:sp>
    </p:spTree>
    <p:extLst>
      <p:ext uri="{BB962C8B-B14F-4D97-AF65-F5344CB8AC3E}">
        <p14:creationId xmlns:p14="http://schemas.microsoft.com/office/powerpoint/2010/main" val="3281795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5E9-B956-DD64-2C86-26FD945000CC}"/>
              </a:ext>
            </a:extLst>
          </p:cNvPr>
          <p:cNvSpPr>
            <a:spLocks noGrp="1"/>
          </p:cNvSpPr>
          <p:nvPr>
            <p:ph type="title"/>
          </p:nvPr>
        </p:nvSpPr>
        <p:spPr/>
        <p:txBody>
          <a:bodyPr>
            <a:normAutofit/>
          </a:bodyPr>
          <a:lstStyle/>
          <a:p>
            <a:r>
              <a:rPr lang="en-US" sz="3600">
                <a:solidFill>
                  <a:srgbClr val="000000"/>
                </a:solidFill>
                <a:latin typeface="Century Gothic"/>
                <a:cs typeface="Times New Roman"/>
              </a:rPr>
              <a:t>Scope</a:t>
            </a:r>
          </a:p>
        </p:txBody>
      </p:sp>
      <p:sp>
        <p:nvSpPr>
          <p:cNvPr id="3" name="Subtitle 2">
            <a:extLst>
              <a:ext uri="{FF2B5EF4-FFF2-40B4-BE49-F238E27FC236}">
                <a16:creationId xmlns:a16="http://schemas.microsoft.com/office/drawing/2014/main" id="{7D514304-3659-B450-8D59-BC5D34AE5E3D}"/>
              </a:ext>
            </a:extLst>
          </p:cNvPr>
          <p:cNvSpPr>
            <a:spLocks noGrp="1"/>
          </p:cNvSpPr>
          <p:nvPr>
            <p:ph idx="1"/>
          </p:nvPr>
        </p:nvSpPr>
        <p:spPr/>
        <p:txBody>
          <a:bodyPr vert="horz" lIns="91440" tIns="45720" rIns="91440" bIns="45720" rtlCol="0" anchor="t">
            <a:normAutofit/>
          </a:bodyPr>
          <a:lstStyle/>
          <a:p>
            <a:pPr marL="0" indent="0" algn="just">
              <a:buNone/>
            </a:pPr>
            <a:endParaRPr lang="en-US" sz="2400" b="1">
              <a:solidFill>
                <a:srgbClr val="000000"/>
              </a:solidFill>
              <a:latin typeface="Times New Roman"/>
              <a:cs typeface="Times New Roman"/>
            </a:endParaRPr>
          </a:p>
          <a:p>
            <a:pPr algn="just"/>
            <a:endParaRPr lang="en-IN" sz="2400">
              <a:solidFill>
                <a:srgbClr val="1F1F1F"/>
              </a:solidFill>
              <a:latin typeface="Times New Roman"/>
              <a:cs typeface="Times New Roman"/>
            </a:endParaRPr>
          </a:p>
          <a:p>
            <a:pPr algn="just"/>
            <a:endParaRPr lang="en-US" sz="1200">
              <a:solidFill>
                <a:srgbClr val="1F1F1F"/>
              </a:solidFill>
              <a:latin typeface="Times New Roman"/>
              <a:cs typeface="Times New Roman"/>
            </a:endParaRPr>
          </a:p>
        </p:txBody>
      </p:sp>
      <p:grpSp>
        <p:nvGrpSpPr>
          <p:cNvPr id="4" name="Group 3">
            <a:extLst>
              <a:ext uri="{FF2B5EF4-FFF2-40B4-BE49-F238E27FC236}">
                <a16:creationId xmlns:a16="http://schemas.microsoft.com/office/drawing/2014/main" id="{1C358123-FBCB-4381-3615-4E31D5FD477D}"/>
              </a:ext>
            </a:extLst>
          </p:cNvPr>
          <p:cNvGrpSpPr/>
          <p:nvPr/>
        </p:nvGrpSpPr>
        <p:grpSpPr>
          <a:xfrm>
            <a:off x="-11429" y="-28880"/>
            <a:ext cx="428989" cy="6915759"/>
            <a:chOff x="11763011" y="0"/>
            <a:chExt cx="428989" cy="6915759"/>
          </a:xfrm>
        </p:grpSpPr>
        <p:sp>
          <p:nvSpPr>
            <p:cNvPr id="5" name="Rectangle 4">
              <a:extLst>
                <a:ext uri="{FF2B5EF4-FFF2-40B4-BE49-F238E27FC236}">
                  <a16:creationId xmlns:a16="http://schemas.microsoft.com/office/drawing/2014/main" id="{F8825024-EFA4-C1C9-9528-EB122B4AC003}"/>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C33039-BDCA-9722-61B5-425F7B97D837}"/>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ED94B6-216B-3C68-3F32-ADB25BBE62FA}"/>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DE97E0-8880-0381-A340-A0ADAF7D7D3F}"/>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AD7CF5-2CF4-B721-45F3-76B38C3A2891}"/>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F02C3550-0F30-C3F5-4B39-1EAC06DE0F9E}"/>
              </a:ext>
            </a:extLst>
          </p:cNvPr>
          <p:cNvSpPr txBox="1"/>
          <p:nvPr/>
        </p:nvSpPr>
        <p:spPr>
          <a:xfrm>
            <a:off x="839038" y="1289539"/>
            <a:ext cx="10748385" cy="22381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spcAft>
                <a:spcPts val="600"/>
              </a:spcAft>
              <a:buFont typeface="Arial"/>
              <a:buChar char="•"/>
            </a:pPr>
            <a:r>
              <a:rPr lang="en-IN" sz="2400">
                <a:ea typeface="+mn-lt"/>
                <a:cs typeface="+mn-lt"/>
              </a:rPr>
              <a:t>Enable previously impossible private analytics for regulated industries like healthcare, finance and government by exploring optimizations to make FHE practical. Additionally, investigate expanding the technique to encrypted model training for advanced applications.</a:t>
            </a:r>
          </a:p>
        </p:txBody>
      </p:sp>
    </p:spTree>
    <p:extLst>
      <p:ext uri="{BB962C8B-B14F-4D97-AF65-F5344CB8AC3E}">
        <p14:creationId xmlns:p14="http://schemas.microsoft.com/office/powerpoint/2010/main" val="112874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0F7638-79B6-EA14-E776-17271FD77D96}"/>
              </a:ext>
            </a:extLst>
          </p:cNvPr>
          <p:cNvSpPr txBox="1"/>
          <p:nvPr/>
        </p:nvSpPr>
        <p:spPr>
          <a:xfrm>
            <a:off x="7197869" y="593259"/>
            <a:ext cx="36936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endParaRPr lang="en-US" sz="2800">
              <a:solidFill>
                <a:srgbClr val="2D3B45"/>
              </a:solidFill>
              <a:latin typeface="Century Gothic" panose="020B0502020202020204" pitchFamily="34" charset="0"/>
              <a:ea typeface="Roboto"/>
              <a:cs typeface="Arial"/>
            </a:endParaRPr>
          </a:p>
        </p:txBody>
      </p:sp>
      <p:sp>
        <p:nvSpPr>
          <p:cNvPr id="3" name="Title 1">
            <a:extLst>
              <a:ext uri="{FF2B5EF4-FFF2-40B4-BE49-F238E27FC236}">
                <a16:creationId xmlns:a16="http://schemas.microsoft.com/office/drawing/2014/main" id="{AD848945-6364-9AA5-E771-0F7FD9B145E4}"/>
              </a:ext>
            </a:extLst>
          </p:cNvPr>
          <p:cNvSpPr>
            <a:spLocks noGrp="1"/>
          </p:cNvSpPr>
          <p:nvPr>
            <p:ph type="title"/>
          </p:nvPr>
        </p:nvSpPr>
        <p:spPr>
          <a:xfrm>
            <a:off x="632828" y="2917689"/>
            <a:ext cx="4668520" cy="965477"/>
          </a:xfrm>
        </p:spPr>
        <p:txBody>
          <a:bodyPr/>
          <a:lstStyle/>
          <a:p>
            <a:r>
              <a:rPr lang="en-US">
                <a:cs typeface="Calibri Light" panose="020F0302020204030204" pitchFamily="34" charset="0"/>
              </a:rPr>
              <a:t>Agenda</a:t>
            </a:r>
          </a:p>
        </p:txBody>
      </p:sp>
      <p:sp>
        <p:nvSpPr>
          <p:cNvPr id="5" name="Content Placeholder 2">
            <a:extLst>
              <a:ext uri="{FF2B5EF4-FFF2-40B4-BE49-F238E27FC236}">
                <a16:creationId xmlns:a16="http://schemas.microsoft.com/office/drawing/2014/main" id="{761B30FD-2C24-A349-AC65-5616917CC85A}"/>
              </a:ext>
            </a:extLst>
          </p:cNvPr>
          <p:cNvSpPr txBox="1">
            <a:spLocks/>
          </p:cNvSpPr>
          <p:nvPr/>
        </p:nvSpPr>
        <p:spPr>
          <a:xfrm>
            <a:off x="5302418" y="762001"/>
            <a:ext cx="5831840" cy="567234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lnSpc>
                <a:spcPct val="120000"/>
              </a:lnSpc>
              <a:buFont typeface="Arial"/>
              <a:buChar char="•"/>
            </a:pPr>
            <a:r>
              <a:rPr lang="en-US" sz="2800">
                <a:solidFill>
                  <a:srgbClr val="2D3B45"/>
                </a:solidFill>
                <a:latin typeface="+mj-lt"/>
                <a:cs typeface="Calibri Light"/>
              </a:rPr>
              <a:t>Abstract</a:t>
            </a:r>
          </a:p>
          <a:p>
            <a:pPr marL="285750" indent="-285750">
              <a:lnSpc>
                <a:spcPct val="120000"/>
              </a:lnSpc>
              <a:buFont typeface="Arial"/>
              <a:buChar char="•"/>
            </a:pPr>
            <a:r>
              <a:rPr lang="en-US" sz="2800">
                <a:solidFill>
                  <a:srgbClr val="2D3B45"/>
                </a:solidFill>
                <a:latin typeface="+mj-lt"/>
                <a:cs typeface="Calibri Light"/>
              </a:rPr>
              <a:t>Introduction</a:t>
            </a:r>
            <a:endParaRPr lang="en-US"/>
          </a:p>
          <a:p>
            <a:pPr marL="742950" lvl="1" indent="-285750">
              <a:lnSpc>
                <a:spcPct val="120000"/>
              </a:lnSpc>
              <a:buFont typeface="Arial"/>
              <a:buChar char="•"/>
            </a:pPr>
            <a:r>
              <a:rPr lang="en-US" sz="2000">
                <a:solidFill>
                  <a:srgbClr val="2D3B45"/>
                </a:solidFill>
                <a:latin typeface="+mj-lt"/>
                <a:cs typeface="Calibri Light"/>
              </a:rPr>
              <a:t>Problem Statement</a:t>
            </a:r>
          </a:p>
          <a:p>
            <a:pPr marL="742950" lvl="1" indent="-285750">
              <a:lnSpc>
                <a:spcPct val="120000"/>
              </a:lnSpc>
              <a:buFont typeface="Arial"/>
              <a:buChar char="•"/>
            </a:pPr>
            <a:r>
              <a:rPr lang="en-US">
                <a:solidFill>
                  <a:srgbClr val="2D3B45"/>
                </a:solidFill>
                <a:latin typeface="+mj-lt"/>
                <a:cs typeface="Calibri Light"/>
              </a:rPr>
              <a:t>Significance of Study</a:t>
            </a:r>
            <a:endParaRPr lang="en-US" sz="2000">
              <a:solidFill>
                <a:srgbClr val="2D3B45"/>
              </a:solidFill>
              <a:latin typeface="+mj-lt"/>
              <a:cs typeface="Calibri Light"/>
            </a:endParaRPr>
          </a:p>
          <a:p>
            <a:pPr marL="742950" lvl="1" indent="-285750">
              <a:lnSpc>
                <a:spcPct val="120000"/>
              </a:lnSpc>
              <a:buFont typeface="Arial"/>
              <a:buChar char="•"/>
            </a:pPr>
            <a:r>
              <a:rPr lang="en-US">
                <a:solidFill>
                  <a:srgbClr val="2D3B45"/>
                </a:solidFill>
                <a:latin typeface="+mj-lt"/>
                <a:cs typeface="Calibri Light"/>
              </a:rPr>
              <a:t>Objective</a:t>
            </a:r>
            <a:endParaRPr lang="en-US" sz="2400">
              <a:solidFill>
                <a:srgbClr val="2D3B45"/>
              </a:solidFill>
              <a:latin typeface="+mj-lt"/>
              <a:cs typeface="Calibri Light"/>
            </a:endParaRPr>
          </a:p>
          <a:p>
            <a:pPr marL="285750" indent="-285750">
              <a:lnSpc>
                <a:spcPct val="120000"/>
              </a:lnSpc>
              <a:buFont typeface="Arial,Sans-Serif"/>
              <a:buChar char="•"/>
            </a:pPr>
            <a:r>
              <a:rPr lang="en-US" sz="2800">
                <a:solidFill>
                  <a:srgbClr val="2D3B45"/>
                </a:solidFill>
                <a:latin typeface="+mj-lt"/>
                <a:cs typeface="Calibri Light"/>
              </a:rPr>
              <a:t>Design Process</a:t>
            </a:r>
          </a:p>
          <a:p>
            <a:pPr marL="742950" lvl="1" indent="-285750">
              <a:lnSpc>
                <a:spcPct val="120000"/>
              </a:lnSpc>
              <a:buFont typeface="Arial,Sans-Serif"/>
              <a:buChar char="•"/>
            </a:pPr>
            <a:r>
              <a:rPr lang="en-US">
                <a:solidFill>
                  <a:srgbClr val="2D3B45"/>
                </a:solidFill>
                <a:latin typeface="+mj-lt"/>
                <a:cs typeface="Calibri Light"/>
              </a:rPr>
              <a:t>Requirements</a:t>
            </a:r>
          </a:p>
          <a:p>
            <a:pPr marL="742950" lvl="1" indent="-285750">
              <a:lnSpc>
                <a:spcPct val="120000"/>
              </a:lnSpc>
              <a:buFont typeface="Arial,Sans-Serif"/>
              <a:buChar char="•"/>
            </a:pPr>
            <a:r>
              <a:rPr lang="en-US">
                <a:solidFill>
                  <a:srgbClr val="2D3B45"/>
                </a:solidFill>
                <a:latin typeface="+mj-lt"/>
                <a:cs typeface="Calibri Light"/>
              </a:rPr>
              <a:t>Scope</a:t>
            </a:r>
          </a:p>
          <a:p>
            <a:pPr marL="285750" indent="-285750">
              <a:lnSpc>
                <a:spcPct val="120000"/>
              </a:lnSpc>
              <a:buFont typeface="Arial,Sans-Serif"/>
              <a:buChar char="•"/>
            </a:pPr>
            <a:r>
              <a:rPr lang="en-US" sz="2800">
                <a:solidFill>
                  <a:srgbClr val="2D3B45"/>
                </a:solidFill>
                <a:latin typeface="+mj-lt"/>
                <a:cs typeface="Calibri Light"/>
              </a:rPr>
              <a:t>Development Process</a:t>
            </a:r>
          </a:p>
          <a:p>
            <a:pPr marL="742950" lvl="1" indent="-285750">
              <a:lnSpc>
                <a:spcPct val="120000"/>
              </a:lnSpc>
              <a:buFont typeface="Arial,Sans-Serif"/>
              <a:buChar char="•"/>
            </a:pPr>
            <a:r>
              <a:rPr lang="en-US">
                <a:solidFill>
                  <a:srgbClr val="2D3B45"/>
                </a:solidFill>
                <a:latin typeface="+mj-lt"/>
                <a:cs typeface="Calibri Light"/>
              </a:rPr>
              <a:t>Tools</a:t>
            </a:r>
          </a:p>
          <a:p>
            <a:pPr marL="742950" lvl="1" indent="-285750">
              <a:lnSpc>
                <a:spcPct val="120000"/>
              </a:lnSpc>
              <a:buFont typeface="Arial,Sans-Serif"/>
              <a:buChar char="•"/>
            </a:pPr>
            <a:r>
              <a:rPr lang="en-US">
                <a:solidFill>
                  <a:srgbClr val="2D3B45"/>
                </a:solidFill>
                <a:latin typeface="+mj-lt"/>
                <a:cs typeface="Calibri Light"/>
              </a:rPr>
              <a:t>Technical Description of the Project</a:t>
            </a:r>
          </a:p>
          <a:p>
            <a:pPr marL="285750" indent="-285750">
              <a:lnSpc>
                <a:spcPct val="120000"/>
              </a:lnSpc>
              <a:buFont typeface="Arial,Sans-Serif"/>
              <a:buChar char="•"/>
            </a:pPr>
            <a:r>
              <a:rPr lang="en-US" sz="2600">
                <a:solidFill>
                  <a:srgbClr val="2D3B45"/>
                </a:solidFill>
                <a:latin typeface="+mj-lt"/>
                <a:cs typeface="Calibri Light"/>
              </a:rPr>
              <a:t>Testing and Results</a:t>
            </a:r>
          </a:p>
          <a:p>
            <a:pPr marL="285750" indent="-285750">
              <a:lnSpc>
                <a:spcPct val="120000"/>
              </a:lnSpc>
              <a:buFont typeface="Arial,Sans-Serif"/>
              <a:buChar char="•"/>
            </a:pPr>
            <a:r>
              <a:rPr lang="en-US" sz="2600">
                <a:solidFill>
                  <a:srgbClr val="2D3B45"/>
                </a:solidFill>
                <a:latin typeface="+mj-lt"/>
                <a:cs typeface="Calibri Light"/>
              </a:rPr>
              <a:t>Summary and Conclusions</a:t>
            </a:r>
          </a:p>
          <a:p>
            <a:pPr marL="285750" indent="-285750">
              <a:lnSpc>
                <a:spcPct val="120000"/>
              </a:lnSpc>
              <a:buFont typeface="Arial,Sans-Serif"/>
              <a:buChar char="•"/>
            </a:pPr>
            <a:r>
              <a:rPr lang="en-US" sz="2800">
                <a:solidFill>
                  <a:srgbClr val="2D3B45"/>
                </a:solidFill>
                <a:latin typeface="+mj-lt"/>
                <a:cs typeface="Calibri Light"/>
              </a:rPr>
              <a:t>References</a:t>
            </a:r>
            <a:endParaRPr lang="en-US">
              <a:latin typeface="+mj-lt"/>
              <a:cs typeface="Calibri Light"/>
            </a:endParaRPr>
          </a:p>
        </p:txBody>
      </p:sp>
      <p:grpSp>
        <p:nvGrpSpPr>
          <p:cNvPr id="6" name="Group 5">
            <a:extLst>
              <a:ext uri="{FF2B5EF4-FFF2-40B4-BE49-F238E27FC236}">
                <a16:creationId xmlns:a16="http://schemas.microsoft.com/office/drawing/2014/main" id="{D12A2C18-8601-9A13-BE54-108B40EE7160}"/>
              </a:ext>
            </a:extLst>
          </p:cNvPr>
          <p:cNvGrpSpPr/>
          <p:nvPr/>
        </p:nvGrpSpPr>
        <p:grpSpPr>
          <a:xfrm>
            <a:off x="11774441" y="-3480"/>
            <a:ext cx="428989" cy="6915759"/>
            <a:chOff x="11763011" y="0"/>
            <a:chExt cx="428989" cy="6915759"/>
          </a:xfrm>
        </p:grpSpPr>
        <p:sp>
          <p:nvSpPr>
            <p:cNvPr id="7" name="Rectangle 6">
              <a:extLst>
                <a:ext uri="{FF2B5EF4-FFF2-40B4-BE49-F238E27FC236}">
                  <a16:creationId xmlns:a16="http://schemas.microsoft.com/office/drawing/2014/main" id="{C19CCF31-C70E-BDA6-8849-C9F4E6EADD14}"/>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A777C0-0D6E-2C3C-1804-3C03F5E0C21E}"/>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1595EB-6247-3A12-B409-7C713BAF772E}"/>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38ADC2-AA3E-7F0D-98BC-E413C425131A}"/>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12CE73-F0DF-583D-42C4-C7AE371CD55E}"/>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8413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5E9-B956-DD64-2C86-26FD945000CC}"/>
              </a:ext>
            </a:extLst>
          </p:cNvPr>
          <p:cNvSpPr>
            <a:spLocks noGrp="1"/>
          </p:cNvSpPr>
          <p:nvPr>
            <p:ph type="title"/>
          </p:nvPr>
        </p:nvSpPr>
        <p:spPr>
          <a:xfrm>
            <a:off x="791066" y="441081"/>
            <a:ext cx="10515600" cy="1325563"/>
          </a:xfrm>
        </p:spPr>
        <p:txBody>
          <a:bodyPr>
            <a:normAutofit/>
          </a:bodyPr>
          <a:lstStyle/>
          <a:p>
            <a:r>
              <a:rPr lang="en-US" sz="3600">
                <a:solidFill>
                  <a:srgbClr val="000000"/>
                </a:solidFill>
                <a:latin typeface="Century Gothic"/>
                <a:cs typeface="Times New Roman"/>
              </a:rPr>
              <a:t>Tools</a:t>
            </a:r>
            <a:endParaRPr lang="en-US" sz="3600">
              <a:latin typeface="Century Gothic"/>
            </a:endParaRPr>
          </a:p>
        </p:txBody>
      </p:sp>
      <p:sp>
        <p:nvSpPr>
          <p:cNvPr id="3" name="Subtitle 2">
            <a:extLst>
              <a:ext uri="{FF2B5EF4-FFF2-40B4-BE49-F238E27FC236}">
                <a16:creationId xmlns:a16="http://schemas.microsoft.com/office/drawing/2014/main" id="{7D514304-3659-B450-8D59-BC5D34AE5E3D}"/>
              </a:ext>
            </a:extLst>
          </p:cNvPr>
          <p:cNvSpPr>
            <a:spLocks noGrp="1"/>
          </p:cNvSpPr>
          <p:nvPr>
            <p:ph idx="1"/>
          </p:nvPr>
        </p:nvSpPr>
        <p:spPr>
          <a:xfrm>
            <a:off x="791066" y="1546206"/>
            <a:ext cx="10515600" cy="4351338"/>
          </a:xfrm>
        </p:spPr>
        <p:txBody>
          <a:bodyPr vert="horz" lIns="91440" tIns="45720" rIns="91440" bIns="45720" rtlCol="0" anchor="t">
            <a:noAutofit/>
          </a:bodyPr>
          <a:lstStyle/>
          <a:p>
            <a:pPr algn="just">
              <a:lnSpc>
                <a:spcPct val="150000"/>
              </a:lnSpc>
            </a:pPr>
            <a:r>
              <a:rPr lang="en-IN" sz="2400">
                <a:solidFill>
                  <a:srgbClr val="1F1F1F"/>
                </a:solidFill>
              </a:rPr>
              <a:t>The </a:t>
            </a:r>
            <a:r>
              <a:rPr lang="en-IN" sz="2400" b="1">
                <a:solidFill>
                  <a:srgbClr val="1F1F1F"/>
                </a:solidFill>
              </a:rPr>
              <a:t>HELib</a:t>
            </a:r>
            <a:r>
              <a:rPr lang="en-IN" sz="2400">
                <a:solidFill>
                  <a:srgbClr val="1F1F1F"/>
                </a:solidFill>
              </a:rPr>
              <a:t> Python library interfaces with SEAL's cryptography methods, making encryption operations in Python/PyTorch easier. HELib makes it easier to encrypt/decrypt data and do encrypted inferences using SEAL. </a:t>
            </a:r>
            <a:endParaRPr lang="en-IN" sz="2800">
              <a:solidFill>
                <a:srgbClr val="1B1B1B"/>
              </a:solidFill>
            </a:endParaRPr>
          </a:p>
          <a:p>
            <a:pPr marL="285750" indent="-285750" algn="just">
              <a:lnSpc>
                <a:spcPct val="150000"/>
              </a:lnSpc>
              <a:spcBef>
                <a:spcPts val="1000"/>
              </a:spcBef>
              <a:buFont typeface="Arial"/>
              <a:buChar char="•"/>
            </a:pPr>
            <a:r>
              <a:rPr lang="en-IN" sz="2400" b="1">
                <a:solidFill>
                  <a:srgbClr val="1F1F1F"/>
                </a:solidFill>
              </a:rPr>
              <a:t>Google Drive</a:t>
            </a:r>
            <a:r>
              <a:rPr lang="en-IN" sz="2400">
                <a:solidFill>
                  <a:srgbClr val="1F1F1F"/>
                </a:solidFill>
              </a:rPr>
              <a:t> is used to store encrypted datasets, models, and code versions on the cloud. Drive ensures that encrypted data/models are easily accessible during collaboration from any browser.</a:t>
            </a:r>
          </a:p>
        </p:txBody>
      </p:sp>
      <p:grpSp>
        <p:nvGrpSpPr>
          <p:cNvPr id="4" name="Group 3">
            <a:extLst>
              <a:ext uri="{FF2B5EF4-FFF2-40B4-BE49-F238E27FC236}">
                <a16:creationId xmlns:a16="http://schemas.microsoft.com/office/drawing/2014/main" id="{1C358123-FBCB-4381-3615-4E31D5FD477D}"/>
              </a:ext>
            </a:extLst>
          </p:cNvPr>
          <p:cNvGrpSpPr/>
          <p:nvPr/>
        </p:nvGrpSpPr>
        <p:grpSpPr>
          <a:xfrm>
            <a:off x="-11429" y="-28880"/>
            <a:ext cx="428989" cy="6915759"/>
            <a:chOff x="11763011" y="0"/>
            <a:chExt cx="428989" cy="6915759"/>
          </a:xfrm>
        </p:grpSpPr>
        <p:sp>
          <p:nvSpPr>
            <p:cNvPr id="5" name="Rectangle 4">
              <a:extLst>
                <a:ext uri="{FF2B5EF4-FFF2-40B4-BE49-F238E27FC236}">
                  <a16:creationId xmlns:a16="http://schemas.microsoft.com/office/drawing/2014/main" id="{F8825024-EFA4-C1C9-9528-EB122B4AC003}"/>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C33039-BDCA-9722-61B5-425F7B97D837}"/>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ED94B6-216B-3C68-3F32-ADB25BBE62FA}"/>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DE97E0-8880-0381-A340-A0ADAF7D7D3F}"/>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AD7CF5-2CF4-B721-45F3-76B38C3A2891}"/>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964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5E9-B956-DD64-2C86-26FD945000CC}"/>
              </a:ext>
            </a:extLst>
          </p:cNvPr>
          <p:cNvSpPr>
            <a:spLocks noGrp="1"/>
          </p:cNvSpPr>
          <p:nvPr>
            <p:ph type="title"/>
          </p:nvPr>
        </p:nvSpPr>
        <p:spPr>
          <a:xfrm>
            <a:off x="791066" y="3473"/>
            <a:ext cx="10515600" cy="1325563"/>
          </a:xfrm>
        </p:spPr>
        <p:txBody>
          <a:bodyPr>
            <a:normAutofit/>
          </a:bodyPr>
          <a:lstStyle/>
          <a:p>
            <a:r>
              <a:rPr lang="en-US" sz="3600">
                <a:solidFill>
                  <a:srgbClr val="000000"/>
                </a:solidFill>
                <a:latin typeface="Century Gothic"/>
                <a:cs typeface="Times New Roman"/>
              </a:rPr>
              <a:t>Tools</a:t>
            </a:r>
            <a:endParaRPr lang="en-US" sz="3600">
              <a:latin typeface="Century Gothic"/>
            </a:endParaRPr>
          </a:p>
        </p:txBody>
      </p:sp>
      <p:sp>
        <p:nvSpPr>
          <p:cNvPr id="3" name="Subtitle 2">
            <a:extLst>
              <a:ext uri="{FF2B5EF4-FFF2-40B4-BE49-F238E27FC236}">
                <a16:creationId xmlns:a16="http://schemas.microsoft.com/office/drawing/2014/main" id="{7D514304-3659-B450-8D59-BC5D34AE5E3D}"/>
              </a:ext>
            </a:extLst>
          </p:cNvPr>
          <p:cNvSpPr>
            <a:spLocks noGrp="1"/>
          </p:cNvSpPr>
          <p:nvPr>
            <p:ph idx="1"/>
          </p:nvPr>
        </p:nvSpPr>
        <p:spPr>
          <a:xfrm>
            <a:off x="653906" y="1054698"/>
            <a:ext cx="10515600" cy="4351338"/>
          </a:xfrm>
        </p:spPr>
        <p:txBody>
          <a:bodyPr vert="horz" lIns="91440" tIns="45720" rIns="91440" bIns="45720" rtlCol="0" anchor="t">
            <a:noAutofit/>
          </a:bodyPr>
          <a:lstStyle/>
          <a:p>
            <a:pPr algn="just">
              <a:lnSpc>
                <a:spcPct val="150000"/>
              </a:lnSpc>
            </a:pPr>
            <a:r>
              <a:rPr lang="en-IN" sz="2400" b="1">
                <a:solidFill>
                  <a:srgbClr val="1F1F1F"/>
                </a:solidFill>
                <a:ea typeface="+mn-lt"/>
                <a:cs typeface="+mn-lt"/>
              </a:rPr>
              <a:t>Google Colaboratory</a:t>
            </a:r>
            <a:r>
              <a:rPr lang="en-IN" sz="2400">
                <a:solidFill>
                  <a:srgbClr val="1F1F1F"/>
                </a:solidFill>
                <a:ea typeface="+mn-lt"/>
                <a:cs typeface="+mn-lt"/>
              </a:rPr>
              <a:t> offers a browser-based environment for building models with frameworks such as PyTorch. Its GPU acceleration enables fast model training and experimentation. The GPUs used by Colab accelerate model training on huge encrypted datasets as well as real-time encrypted inferences. </a:t>
            </a:r>
            <a:endParaRPr lang="en-IN"/>
          </a:p>
          <a:p>
            <a:pPr algn="just">
              <a:lnSpc>
                <a:spcPct val="150000"/>
              </a:lnSpc>
            </a:pPr>
            <a:r>
              <a:rPr lang="en-IN" sz="2400">
                <a:solidFill>
                  <a:srgbClr val="1F1F1F"/>
                </a:solidFill>
                <a:ea typeface="+mn-lt"/>
                <a:cs typeface="+mn-lt"/>
              </a:rPr>
              <a:t>The underlying homomorphic encryption is powered by Microsoft's </a:t>
            </a:r>
            <a:r>
              <a:rPr lang="en-IN" sz="2400" b="1">
                <a:solidFill>
                  <a:srgbClr val="1F1F1F"/>
                </a:solidFill>
                <a:ea typeface="+mn-lt"/>
                <a:cs typeface="+mn-lt"/>
              </a:rPr>
              <a:t>SEAL</a:t>
            </a:r>
            <a:r>
              <a:rPr lang="en-IN" sz="2400">
                <a:solidFill>
                  <a:srgbClr val="1F1F1F"/>
                </a:solidFill>
                <a:ea typeface="+mn-lt"/>
                <a:cs typeface="+mn-lt"/>
              </a:rPr>
              <a:t> library, which allows computations to be done directly on encrypted </a:t>
            </a:r>
            <a:r>
              <a:rPr lang="en-IN" sz="2400" err="1">
                <a:solidFill>
                  <a:srgbClr val="1F1F1F"/>
                </a:solidFill>
                <a:ea typeface="+mn-lt"/>
                <a:cs typeface="+mn-lt"/>
              </a:rPr>
              <a:t>data.SEAL</a:t>
            </a:r>
            <a:r>
              <a:rPr lang="en-IN" sz="2400">
                <a:solidFill>
                  <a:srgbClr val="1F1F1F"/>
                </a:solidFill>
                <a:ea typeface="+mn-lt"/>
                <a:cs typeface="+mn-lt"/>
              </a:rPr>
              <a:t> creates the encryption keys required for computations on ciphertexts, such as public/secret keys. </a:t>
            </a:r>
            <a:endParaRPr lang="en-IN"/>
          </a:p>
          <a:p>
            <a:pPr algn="just"/>
            <a:endParaRPr lang="en-IN"/>
          </a:p>
          <a:p>
            <a:pPr marL="342900" indent="-342900" algn="just"/>
            <a:endParaRPr lang="en-IN" sz="2400">
              <a:solidFill>
                <a:srgbClr val="1F1F1F"/>
              </a:solidFill>
            </a:endParaRPr>
          </a:p>
          <a:p>
            <a:pPr algn="just"/>
            <a:endParaRPr lang="en-IN" sz="2400">
              <a:solidFill>
                <a:srgbClr val="1B1B1B"/>
              </a:solidFill>
            </a:endParaRPr>
          </a:p>
          <a:p>
            <a:pPr marL="0" indent="0" algn="just">
              <a:buNone/>
            </a:pPr>
            <a:endParaRPr lang="en-IN" sz="2400">
              <a:solidFill>
                <a:srgbClr val="1F1F1F"/>
              </a:solidFill>
            </a:endParaRPr>
          </a:p>
          <a:p>
            <a:pPr algn="just"/>
            <a:endParaRPr lang="en-IN">
              <a:solidFill>
                <a:srgbClr val="1B1B1B"/>
              </a:solidFill>
            </a:endParaRPr>
          </a:p>
          <a:p>
            <a:pPr marL="0" indent="0" algn="just">
              <a:buNone/>
            </a:pPr>
            <a:endParaRPr lang="en-IN" sz="2400">
              <a:solidFill>
                <a:srgbClr val="1F1F1F"/>
              </a:solidFill>
            </a:endParaRPr>
          </a:p>
          <a:p>
            <a:pPr algn="just"/>
            <a:endParaRPr lang="en-IN" sz="2400">
              <a:solidFill>
                <a:srgbClr val="1F1F1F"/>
              </a:solidFill>
              <a:cs typeface="Times New Roman"/>
            </a:endParaRPr>
          </a:p>
          <a:p>
            <a:pPr algn="just"/>
            <a:endParaRPr lang="en-IN">
              <a:solidFill>
                <a:srgbClr val="1B1B1B"/>
              </a:solidFill>
              <a:latin typeface="Century Gothic" panose="020F0302020204030204"/>
              <a:cs typeface="Times New Roman"/>
            </a:endParaRPr>
          </a:p>
          <a:p>
            <a:pPr algn="just"/>
            <a:endParaRPr lang="en-IN" sz="2400">
              <a:solidFill>
                <a:srgbClr val="1F1F1F"/>
              </a:solidFill>
              <a:latin typeface="Times New Roman"/>
              <a:cs typeface="Times New Roman"/>
            </a:endParaRPr>
          </a:p>
          <a:p>
            <a:pPr algn="just"/>
            <a:endParaRPr lang="en-US" sz="1200">
              <a:solidFill>
                <a:srgbClr val="1F1F1F"/>
              </a:solidFill>
              <a:latin typeface="Times New Roman"/>
              <a:cs typeface="Times New Roman"/>
            </a:endParaRPr>
          </a:p>
        </p:txBody>
      </p:sp>
      <p:grpSp>
        <p:nvGrpSpPr>
          <p:cNvPr id="4" name="Group 3">
            <a:extLst>
              <a:ext uri="{FF2B5EF4-FFF2-40B4-BE49-F238E27FC236}">
                <a16:creationId xmlns:a16="http://schemas.microsoft.com/office/drawing/2014/main" id="{1C358123-FBCB-4381-3615-4E31D5FD477D}"/>
              </a:ext>
            </a:extLst>
          </p:cNvPr>
          <p:cNvGrpSpPr/>
          <p:nvPr/>
        </p:nvGrpSpPr>
        <p:grpSpPr>
          <a:xfrm>
            <a:off x="-11429" y="-28880"/>
            <a:ext cx="428989" cy="6915759"/>
            <a:chOff x="11763011" y="0"/>
            <a:chExt cx="428989" cy="6915759"/>
          </a:xfrm>
        </p:grpSpPr>
        <p:sp>
          <p:nvSpPr>
            <p:cNvPr id="5" name="Rectangle 4">
              <a:extLst>
                <a:ext uri="{FF2B5EF4-FFF2-40B4-BE49-F238E27FC236}">
                  <a16:creationId xmlns:a16="http://schemas.microsoft.com/office/drawing/2014/main" id="{F8825024-EFA4-C1C9-9528-EB122B4AC003}"/>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C33039-BDCA-9722-61B5-425F7B97D837}"/>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ED94B6-216B-3C68-3F32-ADB25BBE62FA}"/>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DE97E0-8880-0381-A340-A0ADAF7D7D3F}"/>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AD7CF5-2CF4-B721-45F3-76B38C3A2891}"/>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876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Technical Description of Project</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18918"/>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470710" y="1678249"/>
            <a:ext cx="11243663" cy="446429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a:t>TenSEAL is an open-source library for Privacy-Preserving Machine Learning using Homomorphic Encryption that can be easily integrated within popular machine learning frameworks.</a:t>
            </a:r>
            <a:endParaRPr lang="en-US" sz="2400" b="0" i="0">
              <a:solidFill>
                <a:schemeClr val="accent1">
                  <a:lumMod val="75000"/>
                  <a:lumOff val="25000"/>
                </a:schemeClr>
              </a:solidFill>
              <a:effectLst/>
            </a:endParaRPr>
          </a:p>
          <a:p>
            <a:pPr marL="342900" indent="-342900" algn="just">
              <a:lnSpc>
                <a:spcPct val="150000"/>
              </a:lnSpc>
              <a:buFont typeface="Arial" panose="020B0604020202020204" pitchFamily="34" charset="0"/>
              <a:buChar char="•"/>
            </a:pPr>
            <a:r>
              <a:rPr lang="en-US" sz="2400" b="0" i="0">
                <a:solidFill>
                  <a:schemeClr val="accent1">
                    <a:lumMod val="75000"/>
                    <a:lumOff val="25000"/>
                  </a:schemeClr>
                </a:solidFill>
                <a:effectLst/>
              </a:rPr>
              <a:t>TenSEAL uses lattice cryptography to compute encrypted data without first decrypting it. </a:t>
            </a:r>
            <a:r>
              <a:rPr lang="en-US" sz="2400"/>
              <a:t>TenSEAL relies on the implementation of the CKKS scheme in Microsoft SEAL. </a:t>
            </a:r>
            <a:endParaRPr lang="en-US" sz="2400">
              <a:solidFill>
                <a:schemeClr val="accent1">
                  <a:lumMod val="75000"/>
                  <a:lumOff val="25000"/>
                </a:schemeClr>
              </a:solidFill>
            </a:endParaRPr>
          </a:p>
          <a:p>
            <a:pPr marL="342900" indent="-342900" algn="just">
              <a:lnSpc>
                <a:spcPct val="150000"/>
              </a:lnSpc>
              <a:buFont typeface="Arial" panose="020B0604020202020204" pitchFamily="34" charset="0"/>
              <a:buChar char="•"/>
            </a:pPr>
            <a:r>
              <a:rPr lang="en-US" sz="2400" b="0" i="0">
                <a:solidFill>
                  <a:schemeClr val="accent1">
                    <a:lumMod val="75000"/>
                    <a:lumOff val="25000"/>
                  </a:schemeClr>
                </a:solidFill>
                <a:effectLst/>
              </a:rPr>
              <a:t>CKKS is especially designed for approximating computations on encrypted floating-point numbers</a:t>
            </a:r>
          </a:p>
        </p:txBody>
      </p:sp>
    </p:spTree>
    <p:extLst>
      <p:ext uri="{BB962C8B-B14F-4D97-AF65-F5344CB8AC3E}">
        <p14:creationId xmlns:p14="http://schemas.microsoft.com/office/powerpoint/2010/main" val="1695966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Technical Description of Project</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18918"/>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1755945"/>
            <a:ext cx="11243663" cy="4053995"/>
          </a:xfrm>
          <a:prstGeom prst="rect">
            <a:avLst/>
          </a:prstGeom>
          <a:noFill/>
        </p:spPr>
        <p:txBody>
          <a:bodyPr wrap="square">
            <a:spAutoFit/>
          </a:bodyPr>
          <a:lstStyle/>
          <a:p>
            <a:pPr marL="342900" indent="-342900" algn="just">
              <a:lnSpc>
                <a:spcPct val="150000"/>
              </a:lnSpc>
              <a:spcAft>
                <a:spcPts val="600"/>
              </a:spcAft>
              <a:buFont typeface="Arial" panose="020B0604020202020204" pitchFamily="34" charset="0"/>
              <a:buChar char="•"/>
            </a:pPr>
            <a:r>
              <a:rPr lang="en-US" sz="2400"/>
              <a:t>The TenSEAL context is the central component of the library. It generates and stores the necessary keys required by an encrypted computation.</a:t>
            </a:r>
          </a:p>
          <a:p>
            <a:pPr marL="342900" indent="-342900" algn="just">
              <a:lnSpc>
                <a:spcPct val="150000"/>
              </a:lnSpc>
              <a:spcAft>
                <a:spcPts val="600"/>
              </a:spcAft>
              <a:buFont typeface="Arial" panose="020B0604020202020204" pitchFamily="34" charset="0"/>
              <a:buChar char="•"/>
            </a:pPr>
            <a:r>
              <a:rPr lang="en-US" sz="2400"/>
              <a:t>The context generates the secret-key used for decryption, the public-key used for encryption, the Galois-keys used for rotation, and the </a:t>
            </a:r>
            <a:r>
              <a:rPr lang="en-US" sz="2400" err="1"/>
              <a:t>relinearization</a:t>
            </a:r>
            <a:r>
              <a:rPr lang="en-US" sz="2400"/>
              <a:t> keys used for </a:t>
            </a:r>
            <a:r>
              <a:rPr lang="en-US" sz="2400" err="1"/>
              <a:t>relinearization</a:t>
            </a:r>
            <a:r>
              <a:rPr lang="en-US" sz="2400"/>
              <a:t> of ciphertexts. </a:t>
            </a:r>
          </a:p>
          <a:p>
            <a:pPr marL="342900" indent="-342900" algn="just">
              <a:lnSpc>
                <a:spcPct val="150000"/>
              </a:lnSpc>
              <a:spcAft>
                <a:spcPts val="600"/>
              </a:spcAft>
              <a:buFont typeface="Arial" panose="020B0604020202020204" pitchFamily="34" charset="0"/>
              <a:buChar char="•"/>
            </a:pPr>
            <a:r>
              <a:rPr lang="en-US" sz="2400"/>
              <a:t>This same object will also handle the thread-pool and for automatic ciphertext </a:t>
            </a:r>
            <a:r>
              <a:rPr lang="en-US" sz="2400" err="1"/>
              <a:t>relinearization</a:t>
            </a:r>
            <a:r>
              <a:rPr lang="en-US" sz="2400"/>
              <a:t> and rescaling during computation. </a:t>
            </a:r>
            <a:endParaRPr lang="en-US" sz="2400" b="0" i="0">
              <a:solidFill>
                <a:schemeClr val="accent1">
                  <a:lumMod val="75000"/>
                  <a:lumOff val="25000"/>
                </a:schemeClr>
              </a:solidFill>
              <a:effectLst/>
            </a:endParaRPr>
          </a:p>
        </p:txBody>
      </p:sp>
    </p:spTree>
    <p:extLst>
      <p:ext uri="{BB962C8B-B14F-4D97-AF65-F5344CB8AC3E}">
        <p14:creationId xmlns:p14="http://schemas.microsoft.com/office/powerpoint/2010/main" val="3480929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Technical Description of Project</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18918"/>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1555984"/>
            <a:ext cx="11243663" cy="556210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a:solidFill>
                  <a:schemeClr val="accent1">
                    <a:lumMod val="75000"/>
                    <a:lumOff val="25000"/>
                  </a:schemeClr>
                </a:solidFill>
              </a:rPr>
              <a:t>In the project, </a:t>
            </a:r>
            <a:r>
              <a:rPr lang="en-US" sz="2400" b="0" i="0">
                <a:solidFill>
                  <a:schemeClr val="accent1">
                    <a:lumMod val="75000"/>
                    <a:lumOff val="25000"/>
                  </a:schemeClr>
                </a:solidFill>
                <a:effectLst/>
              </a:rPr>
              <a:t>direct operations are performed on the ciphertext data that are encrypted with public keys, producing encrypted predictions. </a:t>
            </a:r>
          </a:p>
          <a:p>
            <a:pPr marL="342900" indent="-342900" algn="just">
              <a:lnSpc>
                <a:spcPct val="150000"/>
              </a:lnSpc>
              <a:buFont typeface="Arial" panose="020B0604020202020204" pitchFamily="34" charset="0"/>
              <a:buChar char="•"/>
            </a:pPr>
            <a:r>
              <a:rPr lang="en-US" sz="2400" b="0" i="0">
                <a:solidFill>
                  <a:schemeClr val="accent1">
                    <a:lumMod val="75000"/>
                    <a:lumOff val="25000"/>
                  </a:schemeClr>
                </a:solidFill>
                <a:effectLst/>
              </a:rPr>
              <a:t>The CNN model performs feature extraction and classification directly on these encrypted polynomials. </a:t>
            </a:r>
          </a:p>
          <a:p>
            <a:pPr marL="342900" indent="-342900" algn="just">
              <a:lnSpc>
                <a:spcPct val="150000"/>
              </a:lnSpc>
              <a:buFont typeface="Arial" panose="020B0604020202020204" pitchFamily="34" charset="0"/>
              <a:buChar char="•"/>
            </a:pPr>
            <a:r>
              <a:rPr lang="en-US" sz="2400" b="0" i="0">
                <a:solidFill>
                  <a:schemeClr val="accent1">
                    <a:lumMod val="75000"/>
                    <a:lumOff val="25000"/>
                  </a:schemeClr>
                </a:solidFill>
                <a:effectLst/>
              </a:rPr>
              <a:t>Results are transmitted back encrypted to be decrypted only at the endpoints using FHE private keys.</a:t>
            </a:r>
          </a:p>
          <a:p>
            <a:pPr marL="342900" indent="-342900" algn="just">
              <a:lnSpc>
                <a:spcPct val="150000"/>
              </a:lnSpc>
              <a:buFont typeface="Arial" panose="020B0604020202020204" pitchFamily="34" charset="0"/>
              <a:buChar char="•"/>
            </a:pPr>
            <a:r>
              <a:rPr lang="en-US" sz="2400" b="0" i="0">
                <a:solidFill>
                  <a:schemeClr val="accent1">
                    <a:lumMod val="75000"/>
                    <a:lumOff val="25000"/>
                  </a:schemeClr>
                </a:solidFill>
                <a:effectLst/>
              </a:rPr>
              <a:t>This project utilizes the MNIST database (open source) of 70,000 small 28x28 pixel grayscale images of handwritten digits 0-9. </a:t>
            </a:r>
          </a:p>
          <a:p>
            <a:pPr marL="342900" indent="-342900" algn="just">
              <a:lnSpc>
                <a:spcPct val="150000"/>
              </a:lnSpc>
              <a:buFont typeface="Arial" panose="020B0604020202020204" pitchFamily="34" charset="0"/>
              <a:buChar char="•"/>
            </a:pPr>
            <a:endParaRPr lang="en-US" sz="2400">
              <a:solidFill>
                <a:schemeClr val="accent1">
                  <a:lumMod val="75000"/>
                  <a:lumOff val="25000"/>
                </a:schemeClr>
              </a:solidFill>
            </a:endParaRPr>
          </a:p>
          <a:p>
            <a:pPr marL="342900" indent="-342900" algn="just">
              <a:lnSpc>
                <a:spcPct val="150000"/>
              </a:lnSpc>
              <a:buFont typeface="Arial" panose="020B0604020202020204" pitchFamily="34" charset="0"/>
              <a:buChar char="•"/>
            </a:pPr>
            <a:endParaRPr lang="en-US" sz="2400" b="0" i="0">
              <a:solidFill>
                <a:schemeClr val="accent1">
                  <a:lumMod val="75000"/>
                  <a:lumOff val="25000"/>
                </a:schemeClr>
              </a:solidFill>
              <a:effectLst/>
            </a:endParaRPr>
          </a:p>
        </p:txBody>
      </p:sp>
    </p:spTree>
    <p:extLst>
      <p:ext uri="{BB962C8B-B14F-4D97-AF65-F5344CB8AC3E}">
        <p14:creationId xmlns:p14="http://schemas.microsoft.com/office/powerpoint/2010/main" val="1534083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Technical Description of Project</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18918"/>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1755945"/>
            <a:ext cx="11243663" cy="3499997"/>
          </a:xfrm>
          <a:prstGeom prst="rect">
            <a:avLst/>
          </a:prstGeom>
          <a:noFill/>
        </p:spPr>
        <p:txBody>
          <a:bodyPr wrap="square">
            <a:spAutoFit/>
          </a:bodyPr>
          <a:lstStyle/>
          <a:p>
            <a:pPr marL="342900" indent="-342900" algn="just">
              <a:lnSpc>
                <a:spcPct val="150000"/>
              </a:lnSpc>
              <a:spcAft>
                <a:spcPts val="600"/>
              </a:spcAft>
              <a:buFont typeface="Arial" panose="020B0604020202020204" pitchFamily="34" charset="0"/>
              <a:buChar char="•"/>
            </a:pPr>
            <a:r>
              <a:rPr lang="en-US" sz="2400" b="0" i="0">
                <a:solidFill>
                  <a:schemeClr val="accent1">
                    <a:lumMod val="75000"/>
                    <a:lumOff val="25000"/>
                  </a:schemeClr>
                </a:solidFill>
                <a:effectLst/>
              </a:rPr>
              <a:t>We applied the Image Block to Columns (im2col)technique, which turns a convolution layer into a single matrix multiplication operation.</a:t>
            </a:r>
          </a:p>
          <a:p>
            <a:pPr marL="342900" indent="-342900" algn="just">
              <a:lnSpc>
                <a:spcPct val="150000"/>
              </a:lnSpc>
              <a:spcAft>
                <a:spcPts val="600"/>
              </a:spcAft>
              <a:buFont typeface="Arial" panose="020B0604020202020204" pitchFamily="34" charset="0"/>
              <a:buChar char="•"/>
            </a:pPr>
            <a:r>
              <a:rPr lang="en-US" sz="2400" b="0" i="0">
                <a:solidFill>
                  <a:schemeClr val="accent1">
                    <a:lumMod val="75000"/>
                    <a:lumOff val="25000"/>
                  </a:schemeClr>
                </a:solidFill>
                <a:effectLst/>
              </a:rPr>
              <a:t>This technique requires encrypted matrix-plain vector multiplication, which we implemented by performing element-wise multiplication of the matrix transpose with replicated plain vector.</a:t>
            </a:r>
          </a:p>
          <a:p>
            <a:pPr marL="342900" indent="-342900" algn="just">
              <a:lnSpc>
                <a:spcPct val="150000"/>
              </a:lnSpc>
              <a:spcAft>
                <a:spcPts val="600"/>
              </a:spcAft>
              <a:buFont typeface="Arial" panose="020B0604020202020204" pitchFamily="34" charset="0"/>
              <a:buChar char="•"/>
            </a:pPr>
            <a:endParaRPr lang="en-US" sz="2400" b="0" i="0">
              <a:solidFill>
                <a:schemeClr val="accent1">
                  <a:lumMod val="75000"/>
                  <a:lumOff val="25000"/>
                </a:schemeClr>
              </a:solidFill>
              <a:effectLst/>
            </a:endParaRPr>
          </a:p>
        </p:txBody>
      </p:sp>
    </p:spTree>
    <p:extLst>
      <p:ext uri="{BB962C8B-B14F-4D97-AF65-F5344CB8AC3E}">
        <p14:creationId xmlns:p14="http://schemas.microsoft.com/office/powerpoint/2010/main" val="328549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Technical Description of Project</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18918"/>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9" y="1755945"/>
            <a:ext cx="4187612" cy="3346109"/>
          </a:xfrm>
          <a:prstGeom prst="rect">
            <a:avLst/>
          </a:prstGeom>
          <a:noFill/>
        </p:spPr>
        <p:txBody>
          <a:bodyPr wrap="square">
            <a:spAutoFit/>
          </a:bodyPr>
          <a:lstStyle/>
          <a:p>
            <a:pPr marL="342900" indent="-342900" algn="just">
              <a:lnSpc>
                <a:spcPct val="150000"/>
              </a:lnSpc>
              <a:spcAft>
                <a:spcPts val="600"/>
              </a:spcAft>
              <a:buFont typeface="Arial" panose="020B0604020202020204" pitchFamily="34" charset="0"/>
              <a:buChar char="•"/>
            </a:pPr>
            <a:r>
              <a:rPr lang="en-US" sz="2400">
                <a:solidFill>
                  <a:schemeClr val="accent1">
                    <a:lumMod val="75000"/>
                    <a:lumOff val="25000"/>
                  </a:schemeClr>
                </a:solidFill>
              </a:rPr>
              <a:t>Figure shows how an encrypted vector (in gray) can be multiplied with a plain matrix, but this has a lot of computational cost.</a:t>
            </a:r>
            <a:endParaRPr lang="en-US" sz="2400" b="0" i="0">
              <a:solidFill>
                <a:schemeClr val="accent1">
                  <a:lumMod val="75000"/>
                  <a:lumOff val="25000"/>
                </a:schemeClr>
              </a:solidFill>
              <a:effectLst/>
            </a:endParaRPr>
          </a:p>
        </p:txBody>
      </p:sp>
      <p:pic>
        <p:nvPicPr>
          <p:cNvPr id="6" name="Picture 5" descr="A diagram of a multi-colored square&#10;&#10;Description automatically generated with medium confidence">
            <a:extLst>
              <a:ext uri="{FF2B5EF4-FFF2-40B4-BE49-F238E27FC236}">
                <a16:creationId xmlns:a16="http://schemas.microsoft.com/office/drawing/2014/main" id="{89C57CC7-8F88-E435-D635-08CAC489F1D4}"/>
              </a:ext>
            </a:extLst>
          </p:cNvPr>
          <p:cNvPicPr>
            <a:picLocks noChangeAspect="1"/>
          </p:cNvPicPr>
          <p:nvPr/>
        </p:nvPicPr>
        <p:blipFill rotWithShape="1">
          <a:blip r:embed="rId3"/>
          <a:srcRect l="2867" t="8319" b="13033"/>
          <a:stretch/>
        </p:blipFill>
        <p:spPr>
          <a:xfrm>
            <a:off x="5417820" y="1677339"/>
            <a:ext cx="5995270" cy="4303401"/>
          </a:xfrm>
          <a:prstGeom prst="rect">
            <a:avLst/>
          </a:prstGeom>
        </p:spPr>
      </p:pic>
    </p:spTree>
    <p:extLst>
      <p:ext uri="{BB962C8B-B14F-4D97-AF65-F5344CB8AC3E}">
        <p14:creationId xmlns:p14="http://schemas.microsoft.com/office/powerpoint/2010/main" val="3925075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Technical Description of Project</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18918"/>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1755945"/>
            <a:ext cx="11243663" cy="3499997"/>
          </a:xfrm>
          <a:prstGeom prst="rect">
            <a:avLst/>
          </a:prstGeom>
          <a:noFill/>
        </p:spPr>
        <p:txBody>
          <a:bodyPr wrap="square">
            <a:spAutoFit/>
          </a:bodyPr>
          <a:lstStyle/>
          <a:p>
            <a:pPr marL="342900" indent="-342900" algn="just">
              <a:lnSpc>
                <a:spcPct val="150000"/>
              </a:lnSpc>
              <a:spcAft>
                <a:spcPts val="600"/>
              </a:spcAft>
              <a:buFont typeface="Arial" panose="020B0604020202020204" pitchFamily="34" charset="0"/>
              <a:buChar char="•"/>
            </a:pPr>
            <a:r>
              <a:rPr lang="en-US" sz="2400" b="0" i="0">
                <a:solidFill>
                  <a:schemeClr val="accent1">
                    <a:lumMod val="75000"/>
                    <a:lumOff val="25000"/>
                  </a:schemeClr>
                </a:solidFill>
                <a:effectLst/>
              </a:rPr>
              <a:t>2D convolution can be performed using a single matrix multiplication, instead of repeating multiplication on every window. </a:t>
            </a:r>
          </a:p>
          <a:p>
            <a:pPr marL="342900" indent="-342900" algn="just">
              <a:lnSpc>
                <a:spcPct val="150000"/>
              </a:lnSpc>
              <a:spcAft>
                <a:spcPts val="600"/>
              </a:spcAft>
              <a:buFont typeface="Arial" panose="020B0604020202020204" pitchFamily="34" charset="0"/>
              <a:buChar char="•"/>
            </a:pPr>
            <a:r>
              <a:rPr lang="en-US" sz="2400" b="0" i="0">
                <a:solidFill>
                  <a:schemeClr val="accent1">
                    <a:lumMod val="75000"/>
                    <a:lumOff val="25000"/>
                  </a:schemeClr>
                </a:solidFill>
                <a:effectLst/>
              </a:rPr>
              <a:t>This method is referred to as image block-to-column convolution or image-to-column convolution.</a:t>
            </a:r>
          </a:p>
          <a:p>
            <a:pPr marL="342900" indent="-342900" algn="just">
              <a:lnSpc>
                <a:spcPct val="150000"/>
              </a:lnSpc>
              <a:spcAft>
                <a:spcPts val="600"/>
              </a:spcAft>
              <a:buFont typeface="Arial" panose="020B0604020202020204" pitchFamily="34" charset="0"/>
              <a:buChar char="•"/>
            </a:pPr>
            <a:r>
              <a:rPr lang="en-US" sz="2400" b="0" i="0">
                <a:solidFill>
                  <a:schemeClr val="accent1">
                    <a:lumMod val="75000"/>
                    <a:lumOff val="25000"/>
                  </a:schemeClr>
                </a:solidFill>
                <a:effectLst/>
              </a:rPr>
              <a:t>It first reorganizes the input matrix into rows representing convolution windows, then performs a dot product</a:t>
            </a:r>
          </a:p>
        </p:txBody>
      </p:sp>
    </p:spTree>
    <p:extLst>
      <p:ext uri="{BB962C8B-B14F-4D97-AF65-F5344CB8AC3E}">
        <p14:creationId xmlns:p14="http://schemas.microsoft.com/office/powerpoint/2010/main" val="3843749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Technical Description of Project</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18918"/>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2155150"/>
            <a:ext cx="5322695" cy="2238113"/>
          </a:xfrm>
          <a:prstGeom prst="rect">
            <a:avLst/>
          </a:prstGeom>
          <a:noFill/>
        </p:spPr>
        <p:txBody>
          <a:bodyPr wrap="square">
            <a:spAutoFit/>
          </a:bodyPr>
          <a:lstStyle/>
          <a:p>
            <a:pPr marL="342900" indent="-342900" algn="just">
              <a:lnSpc>
                <a:spcPct val="150000"/>
              </a:lnSpc>
              <a:spcAft>
                <a:spcPts val="600"/>
              </a:spcAft>
              <a:buFont typeface="Arial" panose="020B0604020202020204" pitchFamily="34" charset="0"/>
              <a:buChar char="•"/>
            </a:pPr>
            <a:r>
              <a:rPr lang="en-US" sz="2400" b="0" i="0">
                <a:solidFill>
                  <a:schemeClr val="accent1">
                    <a:lumMod val="75000"/>
                    <a:lumOff val="25000"/>
                  </a:schemeClr>
                </a:solidFill>
                <a:effectLst/>
              </a:rPr>
              <a:t>It first reorganizes the input matrix into rows representing convolution windows, then performs a dot product</a:t>
            </a:r>
          </a:p>
        </p:txBody>
      </p:sp>
      <p:pic>
        <p:nvPicPr>
          <p:cNvPr id="6" name="Picture 5" descr="A diagram of a number of squares&#10;&#10;Description automatically generated">
            <a:extLst>
              <a:ext uri="{FF2B5EF4-FFF2-40B4-BE49-F238E27FC236}">
                <a16:creationId xmlns:a16="http://schemas.microsoft.com/office/drawing/2014/main" id="{6F92303B-0976-9041-130C-3AED5618F11A}"/>
              </a:ext>
            </a:extLst>
          </p:cNvPr>
          <p:cNvPicPr>
            <a:picLocks noChangeAspect="1"/>
          </p:cNvPicPr>
          <p:nvPr/>
        </p:nvPicPr>
        <p:blipFill rotWithShape="1">
          <a:blip r:embed="rId3"/>
          <a:srcRect l="4114" r="3978" b="8889"/>
          <a:stretch/>
        </p:blipFill>
        <p:spPr>
          <a:xfrm>
            <a:off x="5920740" y="1423505"/>
            <a:ext cx="5892402" cy="4622966"/>
          </a:xfrm>
          <a:prstGeom prst="rect">
            <a:avLst/>
          </a:prstGeom>
        </p:spPr>
      </p:pic>
    </p:spTree>
    <p:extLst>
      <p:ext uri="{BB962C8B-B14F-4D97-AF65-F5344CB8AC3E}">
        <p14:creationId xmlns:p14="http://schemas.microsoft.com/office/powerpoint/2010/main" val="2484726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Technical Description of Project</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18918"/>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9" y="1859340"/>
            <a:ext cx="5717142" cy="3423053"/>
          </a:xfrm>
          <a:prstGeom prst="rect">
            <a:avLst/>
          </a:prstGeom>
          <a:noFill/>
        </p:spPr>
        <p:txBody>
          <a:bodyPr wrap="square">
            <a:spAutoFit/>
          </a:bodyPr>
          <a:lstStyle/>
          <a:p>
            <a:pPr marL="342900" indent="-342900" algn="just">
              <a:lnSpc>
                <a:spcPct val="150000"/>
              </a:lnSpc>
              <a:spcAft>
                <a:spcPts val="600"/>
              </a:spcAft>
              <a:buFont typeface="Arial" panose="020B0604020202020204" pitchFamily="34" charset="0"/>
              <a:buChar char="•"/>
            </a:pPr>
            <a:r>
              <a:rPr lang="en-US" sz="2400">
                <a:solidFill>
                  <a:schemeClr val="accent1">
                    <a:lumMod val="75000"/>
                    <a:lumOff val="25000"/>
                  </a:schemeClr>
                </a:solidFill>
              </a:rPr>
              <a:t>Before encrypting the image, we first rearrange the positions of the pixels into a special order.</a:t>
            </a:r>
          </a:p>
          <a:p>
            <a:pPr marL="342900" indent="-342900" algn="just">
              <a:lnSpc>
                <a:spcPct val="150000"/>
              </a:lnSpc>
              <a:spcAft>
                <a:spcPts val="600"/>
              </a:spcAft>
              <a:buFont typeface="Arial" panose="020B0604020202020204" pitchFamily="34" charset="0"/>
              <a:buChar char="•"/>
            </a:pPr>
            <a:r>
              <a:rPr lang="en-US" sz="2400">
                <a:solidFill>
                  <a:schemeClr val="accent1">
                    <a:lumMod val="75000"/>
                    <a:lumOff val="25000"/>
                  </a:schemeClr>
                </a:solidFill>
              </a:rPr>
              <a:t>Now we do the encryption on this reordered image to get our ciphertext matrix.</a:t>
            </a:r>
          </a:p>
        </p:txBody>
      </p:sp>
      <p:pic>
        <p:nvPicPr>
          <p:cNvPr id="6" name="Picture 5" descr="A screenshot of a computer game&#10;&#10;Description automatically generated">
            <a:extLst>
              <a:ext uri="{FF2B5EF4-FFF2-40B4-BE49-F238E27FC236}">
                <a16:creationId xmlns:a16="http://schemas.microsoft.com/office/drawing/2014/main" id="{15D55FC6-BE30-4098-3A88-1A6D77B8B8C9}"/>
              </a:ext>
            </a:extLst>
          </p:cNvPr>
          <p:cNvPicPr>
            <a:picLocks noChangeAspect="1"/>
          </p:cNvPicPr>
          <p:nvPr/>
        </p:nvPicPr>
        <p:blipFill rotWithShape="1">
          <a:blip r:embed="rId4"/>
          <a:srcRect l="4595" t="4717" r="3820" b="9285"/>
          <a:stretch/>
        </p:blipFill>
        <p:spPr>
          <a:xfrm>
            <a:off x="6176010" y="1751874"/>
            <a:ext cx="5717142" cy="4180296"/>
          </a:xfrm>
          <a:prstGeom prst="rect">
            <a:avLst/>
          </a:prstGeom>
        </p:spPr>
      </p:pic>
    </p:spTree>
    <p:extLst>
      <p:ext uri="{BB962C8B-B14F-4D97-AF65-F5344CB8AC3E}">
        <p14:creationId xmlns:p14="http://schemas.microsoft.com/office/powerpoint/2010/main" val="35032527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5E9-B956-DD64-2C86-26FD945000CC}"/>
              </a:ext>
            </a:extLst>
          </p:cNvPr>
          <p:cNvSpPr>
            <a:spLocks noGrp="1"/>
          </p:cNvSpPr>
          <p:nvPr>
            <p:ph type="title"/>
          </p:nvPr>
        </p:nvSpPr>
        <p:spPr>
          <a:xfrm>
            <a:off x="838200" y="91956"/>
            <a:ext cx="10515600" cy="1153034"/>
          </a:xfrm>
        </p:spPr>
        <p:txBody>
          <a:bodyPr>
            <a:normAutofit/>
          </a:bodyPr>
          <a:lstStyle/>
          <a:p>
            <a:r>
              <a:rPr lang="en-US" sz="3600">
                <a:solidFill>
                  <a:srgbClr val="000000"/>
                </a:solidFill>
                <a:latin typeface="Century Gothic"/>
                <a:cs typeface="Times New Roman"/>
              </a:rPr>
              <a:t>Abstract</a:t>
            </a:r>
            <a:endParaRPr lang="en-US">
              <a:latin typeface="Century Gothic"/>
            </a:endParaRPr>
          </a:p>
        </p:txBody>
      </p:sp>
      <p:sp>
        <p:nvSpPr>
          <p:cNvPr id="12" name="Content Placeholder 11">
            <a:extLst>
              <a:ext uri="{FF2B5EF4-FFF2-40B4-BE49-F238E27FC236}">
                <a16:creationId xmlns:a16="http://schemas.microsoft.com/office/drawing/2014/main" id="{390A9E78-E207-AB8C-B6DA-F9CD00EBC1BE}"/>
              </a:ext>
            </a:extLst>
          </p:cNvPr>
          <p:cNvSpPr>
            <a:spLocks noGrp="1"/>
          </p:cNvSpPr>
          <p:nvPr>
            <p:ph idx="1"/>
          </p:nvPr>
        </p:nvSpPr>
        <p:spPr>
          <a:xfrm>
            <a:off x="838200" y="1149890"/>
            <a:ext cx="10515600" cy="5616544"/>
          </a:xfrm>
        </p:spPr>
        <p:txBody>
          <a:bodyPr vert="horz" lIns="91440" tIns="45720" rIns="91440" bIns="45720" rtlCol="0" anchor="t">
            <a:normAutofit fontScale="92500" lnSpcReduction="10000"/>
          </a:bodyPr>
          <a:lstStyle/>
          <a:p>
            <a:pPr algn="just">
              <a:lnSpc>
                <a:spcPct val="160000"/>
              </a:lnSpc>
            </a:pPr>
            <a:r>
              <a:rPr lang="en-US" sz="2400">
                <a:solidFill>
                  <a:srgbClr val="000000"/>
                </a:solidFill>
                <a:latin typeface="Century Gothic"/>
                <a:cs typeface="Times New Roman"/>
              </a:rPr>
              <a:t>Homomorphic encryption is a cryptographic innovation enabling secure computation over encrypted data.</a:t>
            </a:r>
            <a:endParaRPr lang="en-US" sz="2400">
              <a:latin typeface="Century Gothic"/>
            </a:endParaRPr>
          </a:p>
          <a:p>
            <a:pPr algn="just">
              <a:lnSpc>
                <a:spcPct val="160000"/>
              </a:lnSpc>
            </a:pPr>
            <a:r>
              <a:rPr lang="en-US" sz="2400">
                <a:solidFill>
                  <a:srgbClr val="000000"/>
                </a:solidFill>
                <a:latin typeface="Century Gothic"/>
                <a:cs typeface="Times New Roman"/>
              </a:rPr>
              <a:t>It holds significant potential for addressing privacy concerns in Convolutional Neural Networks (CNNs), especially when handling sensitive image data.</a:t>
            </a:r>
            <a:endParaRPr lang="en-US" sz="2400">
              <a:latin typeface="Century Gothic"/>
            </a:endParaRPr>
          </a:p>
          <a:p>
            <a:pPr algn="just">
              <a:lnSpc>
                <a:spcPct val="160000"/>
              </a:lnSpc>
            </a:pPr>
            <a:r>
              <a:rPr lang="en-US" sz="2400">
                <a:solidFill>
                  <a:srgbClr val="000000"/>
                </a:solidFill>
                <a:latin typeface="Century Gothic"/>
                <a:cs typeface="Times New Roman"/>
              </a:rPr>
              <a:t>The project aims to explore the practical application of homomorphic encryption, specifically for ensuring the secure evaluation of CNNs on sensitive image datasets.</a:t>
            </a:r>
            <a:endParaRPr lang="en-US" sz="2400">
              <a:latin typeface="Century Gothic"/>
            </a:endParaRPr>
          </a:p>
          <a:p>
            <a:pPr algn="just">
              <a:lnSpc>
                <a:spcPct val="160000"/>
              </a:lnSpc>
            </a:pPr>
            <a:r>
              <a:rPr lang="en-US" sz="2400">
                <a:solidFill>
                  <a:srgbClr val="000000"/>
                </a:solidFill>
                <a:latin typeface="Century Gothic"/>
                <a:cs typeface="Times New Roman"/>
              </a:rPr>
              <a:t>This exploration aims to contribute to the overall advancement of privacy-preserving machine learning techniques.</a:t>
            </a:r>
            <a:endParaRPr lang="en-US" sz="2400">
              <a:latin typeface="Century Gothic"/>
            </a:endParaRPr>
          </a:p>
          <a:p>
            <a:pPr algn="just">
              <a:lnSpc>
                <a:spcPct val="160000"/>
              </a:lnSpc>
            </a:pPr>
            <a:endParaRPr lang="en-US" sz="2400"/>
          </a:p>
        </p:txBody>
      </p:sp>
      <p:grpSp>
        <p:nvGrpSpPr>
          <p:cNvPr id="4" name="Group 3">
            <a:extLst>
              <a:ext uri="{FF2B5EF4-FFF2-40B4-BE49-F238E27FC236}">
                <a16:creationId xmlns:a16="http://schemas.microsoft.com/office/drawing/2014/main" id="{1C358123-FBCB-4381-3615-4E31D5FD477D}"/>
              </a:ext>
            </a:extLst>
          </p:cNvPr>
          <p:cNvGrpSpPr/>
          <p:nvPr/>
        </p:nvGrpSpPr>
        <p:grpSpPr>
          <a:xfrm>
            <a:off x="-11429" y="-28880"/>
            <a:ext cx="428989" cy="6915759"/>
            <a:chOff x="11763011" y="0"/>
            <a:chExt cx="428989" cy="6915759"/>
          </a:xfrm>
        </p:grpSpPr>
        <p:sp>
          <p:nvSpPr>
            <p:cNvPr id="5" name="Rectangle 4">
              <a:extLst>
                <a:ext uri="{FF2B5EF4-FFF2-40B4-BE49-F238E27FC236}">
                  <a16:creationId xmlns:a16="http://schemas.microsoft.com/office/drawing/2014/main" id="{F8825024-EFA4-C1C9-9528-EB122B4AC003}"/>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C33039-BDCA-9722-61B5-425F7B97D837}"/>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ED94B6-216B-3C68-3F32-ADB25BBE62FA}"/>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DE97E0-8880-0381-A340-A0ADAF7D7D3F}"/>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AD7CF5-2CF4-B721-45F3-76B38C3A2891}"/>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0915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Technical Description of Project</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55494"/>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127989" y="2145032"/>
            <a:ext cx="5717142" cy="3423053"/>
          </a:xfrm>
          <a:prstGeom prst="rect">
            <a:avLst/>
          </a:prstGeom>
          <a:noFill/>
        </p:spPr>
        <p:txBody>
          <a:bodyPr wrap="square">
            <a:spAutoFit/>
          </a:bodyPr>
          <a:lstStyle/>
          <a:p>
            <a:pPr marL="342900" indent="-342900" algn="just">
              <a:lnSpc>
                <a:spcPct val="150000"/>
              </a:lnSpc>
              <a:spcAft>
                <a:spcPts val="600"/>
              </a:spcAft>
              <a:buFont typeface="Arial" panose="020B0604020202020204" pitchFamily="34" charset="0"/>
              <a:buChar char="•"/>
            </a:pPr>
            <a:r>
              <a:rPr lang="en-US" sz="2400">
                <a:solidFill>
                  <a:schemeClr val="accent1">
                    <a:lumMod val="75000"/>
                    <a:lumOff val="25000"/>
                  </a:schemeClr>
                </a:solidFill>
              </a:rPr>
              <a:t>We then do a simple element-wise multiplication between the encrypted image matrix and the plain filter matrix. This gives us an output matrix.</a:t>
            </a:r>
          </a:p>
          <a:p>
            <a:pPr marL="342900" indent="-342900" algn="just">
              <a:lnSpc>
                <a:spcPct val="150000"/>
              </a:lnSpc>
              <a:spcAft>
                <a:spcPts val="600"/>
              </a:spcAft>
              <a:buFont typeface="Arial" panose="020B0604020202020204" pitchFamily="34" charset="0"/>
              <a:buChar char="•"/>
            </a:pPr>
            <a:endParaRPr lang="en-US" sz="2400">
              <a:solidFill>
                <a:schemeClr val="accent1">
                  <a:lumMod val="75000"/>
                  <a:lumOff val="25000"/>
                </a:schemeClr>
              </a:solidFill>
            </a:endParaRPr>
          </a:p>
        </p:txBody>
      </p:sp>
      <p:pic>
        <p:nvPicPr>
          <p:cNvPr id="6" name="Picture 5" descr="A screenshot of a computer&#10;&#10;Description automatically generated">
            <a:extLst>
              <a:ext uri="{FF2B5EF4-FFF2-40B4-BE49-F238E27FC236}">
                <a16:creationId xmlns:a16="http://schemas.microsoft.com/office/drawing/2014/main" id="{39CC287E-C3ED-80E1-F768-28DF98CFA5F8}"/>
              </a:ext>
            </a:extLst>
          </p:cNvPr>
          <p:cNvPicPr>
            <a:picLocks noChangeAspect="1"/>
          </p:cNvPicPr>
          <p:nvPr/>
        </p:nvPicPr>
        <p:blipFill rotWithShape="1">
          <a:blip r:embed="rId4"/>
          <a:srcRect l="16069" t="4444" r="10713" b="11049"/>
          <a:stretch/>
        </p:blipFill>
        <p:spPr>
          <a:xfrm>
            <a:off x="6096000" y="1822098"/>
            <a:ext cx="5551169" cy="4214618"/>
          </a:xfrm>
          <a:prstGeom prst="rect">
            <a:avLst/>
          </a:prstGeom>
        </p:spPr>
      </p:pic>
    </p:spTree>
    <p:extLst>
      <p:ext uri="{BB962C8B-B14F-4D97-AF65-F5344CB8AC3E}">
        <p14:creationId xmlns:p14="http://schemas.microsoft.com/office/powerpoint/2010/main" val="304332144"/>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635A-AD7C-7412-160C-0BCF70CD5E0F}"/>
              </a:ext>
            </a:extLst>
          </p:cNvPr>
          <p:cNvSpPr>
            <a:spLocks noGrp="1"/>
          </p:cNvSpPr>
          <p:nvPr>
            <p:ph type="title"/>
          </p:nvPr>
        </p:nvSpPr>
        <p:spPr>
          <a:xfrm>
            <a:off x="0" y="0"/>
            <a:ext cx="10515600" cy="1325563"/>
          </a:xfrm>
        </p:spPr>
        <p:txBody>
          <a:bodyPr/>
          <a:lstStyle/>
          <a:p>
            <a:r>
              <a:rPr lang="en-IN">
                <a:solidFill>
                  <a:srgbClr val="262626"/>
                </a:solidFill>
                <a:ea typeface="+mj-lt"/>
                <a:cs typeface="Calibri Light"/>
              </a:rPr>
              <a:t>Technical Description of Project</a:t>
            </a:r>
            <a:endParaRPr lang="en-US"/>
          </a:p>
        </p:txBody>
      </p:sp>
      <p:sp>
        <p:nvSpPr>
          <p:cNvPr id="3" name="Content Placeholder 2">
            <a:extLst>
              <a:ext uri="{FF2B5EF4-FFF2-40B4-BE49-F238E27FC236}">
                <a16:creationId xmlns:a16="http://schemas.microsoft.com/office/drawing/2014/main" id="{CD14A7F7-9587-E045-550E-424C777528F3}"/>
              </a:ext>
            </a:extLst>
          </p:cNvPr>
          <p:cNvSpPr>
            <a:spLocks noGrp="1"/>
          </p:cNvSpPr>
          <p:nvPr>
            <p:ph sz="half" idx="1"/>
          </p:nvPr>
        </p:nvSpPr>
        <p:spPr>
          <a:xfrm>
            <a:off x="432272" y="1407648"/>
            <a:ext cx="5181600" cy="1015512"/>
          </a:xfrm>
        </p:spPr>
        <p:txBody>
          <a:bodyPr>
            <a:normAutofit/>
          </a:bodyPr>
          <a:lstStyle/>
          <a:p>
            <a:pPr algn="just"/>
            <a:r>
              <a:rPr lang="en-US" sz="2000">
                <a:solidFill>
                  <a:schemeClr val="accent1">
                    <a:lumMod val="75000"/>
                    <a:lumOff val="25000"/>
                  </a:schemeClr>
                </a:solidFill>
              </a:rPr>
              <a:t>The first shows how the encrypted matrix (colored) is encoded and multiplied with the plain kernel. </a:t>
            </a:r>
          </a:p>
          <a:p>
            <a:endParaRPr lang="en-US" sz="2400"/>
          </a:p>
        </p:txBody>
      </p:sp>
      <p:sp>
        <p:nvSpPr>
          <p:cNvPr id="4" name="Content Placeholder 3">
            <a:extLst>
              <a:ext uri="{FF2B5EF4-FFF2-40B4-BE49-F238E27FC236}">
                <a16:creationId xmlns:a16="http://schemas.microsoft.com/office/drawing/2014/main" id="{FB300944-9811-2DAE-A67A-F1BD154461A4}"/>
              </a:ext>
            </a:extLst>
          </p:cNvPr>
          <p:cNvSpPr>
            <a:spLocks noGrp="1"/>
          </p:cNvSpPr>
          <p:nvPr>
            <p:ph sz="half" idx="2"/>
          </p:nvPr>
        </p:nvSpPr>
        <p:spPr>
          <a:xfrm>
            <a:off x="6095999" y="1403071"/>
            <a:ext cx="5181600" cy="1020089"/>
          </a:xfrm>
        </p:spPr>
        <p:txBody>
          <a:bodyPr>
            <a:normAutofit/>
          </a:bodyPr>
          <a:lstStyle/>
          <a:p>
            <a:pPr algn="just"/>
            <a:r>
              <a:rPr lang="en-US" sz="2000">
                <a:solidFill>
                  <a:schemeClr val="accent1">
                    <a:lumMod val="75000"/>
                    <a:lumOff val="25000"/>
                  </a:schemeClr>
                </a:solidFill>
              </a:rPr>
              <a:t>The second step is to sum different versions of the output that are rotated differently to the left.</a:t>
            </a:r>
          </a:p>
          <a:p>
            <a:endParaRPr lang="en-US" sz="2400"/>
          </a:p>
        </p:txBody>
      </p:sp>
      <p:pic>
        <p:nvPicPr>
          <p:cNvPr id="6" name="Picture 5">
            <a:extLst>
              <a:ext uri="{FF2B5EF4-FFF2-40B4-BE49-F238E27FC236}">
                <a16:creationId xmlns:a16="http://schemas.microsoft.com/office/drawing/2014/main" id="{A640F93C-9773-D64F-849E-BB986DA5EDA8}"/>
              </a:ext>
            </a:extLst>
          </p:cNvPr>
          <p:cNvPicPr>
            <a:picLocks noChangeAspect="1"/>
          </p:cNvPicPr>
          <p:nvPr/>
        </p:nvPicPr>
        <p:blipFill>
          <a:blip r:embed="rId3"/>
          <a:srcRect/>
          <a:stretch/>
        </p:blipFill>
        <p:spPr>
          <a:xfrm>
            <a:off x="660871" y="2584415"/>
            <a:ext cx="5094290" cy="3881920"/>
          </a:xfrm>
          <a:prstGeom prst="rect">
            <a:avLst/>
          </a:prstGeom>
        </p:spPr>
      </p:pic>
      <p:pic>
        <p:nvPicPr>
          <p:cNvPr id="8" name="Picture 7">
            <a:extLst>
              <a:ext uri="{FF2B5EF4-FFF2-40B4-BE49-F238E27FC236}">
                <a16:creationId xmlns:a16="http://schemas.microsoft.com/office/drawing/2014/main" id="{7055A9EC-EAB7-2351-FB70-3DB8807D82B2}"/>
              </a:ext>
            </a:extLst>
          </p:cNvPr>
          <p:cNvPicPr>
            <a:picLocks noChangeAspect="1"/>
          </p:cNvPicPr>
          <p:nvPr/>
        </p:nvPicPr>
        <p:blipFill>
          <a:blip r:embed="rId4"/>
          <a:srcRect/>
          <a:stretch/>
        </p:blipFill>
        <p:spPr>
          <a:xfrm>
            <a:off x="6436840" y="2572668"/>
            <a:ext cx="5094290" cy="3881920"/>
          </a:xfrm>
          <a:prstGeom prst="rect">
            <a:avLst/>
          </a:prstGeom>
        </p:spPr>
      </p:pic>
      <p:grpSp>
        <p:nvGrpSpPr>
          <p:cNvPr id="9" name="Group 8">
            <a:extLst>
              <a:ext uri="{FF2B5EF4-FFF2-40B4-BE49-F238E27FC236}">
                <a16:creationId xmlns:a16="http://schemas.microsoft.com/office/drawing/2014/main" id="{AB46C5CE-0A51-658D-4598-A82BAD8C7E91}"/>
              </a:ext>
            </a:extLst>
          </p:cNvPr>
          <p:cNvGrpSpPr/>
          <p:nvPr/>
        </p:nvGrpSpPr>
        <p:grpSpPr>
          <a:xfrm>
            <a:off x="11901302" y="-28880"/>
            <a:ext cx="428989" cy="6915759"/>
            <a:chOff x="11763011" y="0"/>
            <a:chExt cx="428989" cy="6915759"/>
          </a:xfrm>
        </p:grpSpPr>
        <p:sp>
          <p:nvSpPr>
            <p:cNvPr id="10" name="Rectangle 9">
              <a:extLst>
                <a:ext uri="{FF2B5EF4-FFF2-40B4-BE49-F238E27FC236}">
                  <a16:creationId xmlns:a16="http://schemas.microsoft.com/office/drawing/2014/main" id="{745F536B-0FD3-D6D3-9C0E-57B2B3FA379F}"/>
                </a:ext>
              </a:extLst>
            </p:cNvPr>
            <p:cNvSpPr/>
            <p:nvPr/>
          </p:nvSpPr>
          <p:spPr>
            <a:xfrm>
              <a:off x="11763011" y="0"/>
              <a:ext cx="428966" cy="135791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209192-C09C-ED6A-A9FF-276410EA4306}"/>
                </a:ext>
              </a:extLst>
            </p:cNvPr>
            <p:cNvSpPr/>
            <p:nvPr/>
          </p:nvSpPr>
          <p:spPr>
            <a:xfrm>
              <a:off x="11763011" y="1346598"/>
              <a:ext cx="428966" cy="1357916"/>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F615DB7-6608-3974-A36F-397D5AA1ADE8}"/>
                </a:ext>
              </a:extLst>
            </p:cNvPr>
            <p:cNvSpPr/>
            <p:nvPr/>
          </p:nvSpPr>
          <p:spPr>
            <a:xfrm>
              <a:off x="11763034" y="2711799"/>
              <a:ext cx="428966" cy="1357916"/>
            </a:xfrm>
            <a:prstGeom prst="rect">
              <a:avLst/>
            </a:prstGeom>
            <a:solidFill>
              <a:srgbClr val="F58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8FC3BE-7AF2-F893-5EFB-650A837DF215}"/>
                </a:ext>
              </a:extLst>
            </p:cNvPr>
            <p:cNvSpPr/>
            <p:nvPr/>
          </p:nvSpPr>
          <p:spPr>
            <a:xfrm>
              <a:off x="11763033" y="4077000"/>
              <a:ext cx="428967" cy="1357916"/>
            </a:xfrm>
            <a:prstGeom prst="rect">
              <a:avLst/>
            </a:prstGeom>
            <a:solidFill>
              <a:srgbClr val="F17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63518A-78E5-3B9F-98ED-8070695CC948}"/>
                </a:ext>
              </a:extLst>
            </p:cNvPr>
            <p:cNvSpPr/>
            <p:nvPr/>
          </p:nvSpPr>
          <p:spPr>
            <a:xfrm>
              <a:off x="11763033" y="5423598"/>
              <a:ext cx="428967" cy="1492161"/>
            </a:xfrm>
            <a:prstGeom prst="rect">
              <a:avLst/>
            </a:prstGeom>
            <a:solidFill>
              <a:srgbClr val="D45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3667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Testing and Results</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92070"/>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1700461"/>
            <a:ext cx="11243663" cy="500810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a:solidFill>
                  <a:schemeClr val="accent1">
                    <a:lumMod val="75000"/>
                    <a:lumOff val="25000"/>
                  </a:schemeClr>
                </a:solidFill>
              </a:rPr>
              <a:t>To evaluate our project and technique, we implemented a neural network composed of a convolutional layer (4 kernels of 7x7, with a stride of 3x3), a linear layer (input: 256, output: 64), and a final linear layer (input: 64, output: 10). </a:t>
            </a:r>
          </a:p>
          <a:p>
            <a:pPr marL="342900" indent="-342900" algn="just">
              <a:lnSpc>
                <a:spcPct val="150000"/>
              </a:lnSpc>
              <a:buFont typeface="Arial" panose="020B0604020202020204" pitchFamily="34" charset="0"/>
              <a:buChar char="•"/>
            </a:pPr>
            <a:r>
              <a:rPr lang="en-US" sz="2400">
                <a:solidFill>
                  <a:schemeClr val="accent1">
                    <a:lumMod val="75000"/>
                    <a:lumOff val="25000"/>
                  </a:schemeClr>
                </a:solidFill>
              </a:rPr>
              <a:t>We used the square activation function after every layer except for the last.</a:t>
            </a:r>
          </a:p>
          <a:p>
            <a:pPr marL="342900" indent="-342900" algn="just">
              <a:lnSpc>
                <a:spcPct val="150000"/>
              </a:lnSpc>
              <a:buFont typeface="Arial" panose="020B0604020202020204" pitchFamily="34" charset="0"/>
              <a:buChar char="•"/>
            </a:pPr>
            <a:r>
              <a:rPr lang="en-US" sz="2400">
                <a:solidFill>
                  <a:schemeClr val="accent1">
                    <a:lumMod val="75000"/>
                    <a:lumOff val="25000"/>
                  </a:schemeClr>
                </a:solidFill>
              </a:rPr>
              <a:t>The convolution was done using our image-to-column implementation, while the linear layers used the dot product implementation. </a:t>
            </a:r>
          </a:p>
          <a:p>
            <a:pPr marL="342900" indent="-342900" algn="just">
              <a:lnSpc>
                <a:spcPct val="150000"/>
              </a:lnSpc>
              <a:buFont typeface="Arial" panose="020B0604020202020204" pitchFamily="34" charset="0"/>
              <a:buChar char="•"/>
            </a:pPr>
            <a:endParaRPr lang="en-US" sz="2400">
              <a:solidFill>
                <a:schemeClr val="accent1">
                  <a:lumMod val="75000"/>
                  <a:lumOff val="25000"/>
                </a:schemeClr>
              </a:solidFill>
            </a:endParaRPr>
          </a:p>
        </p:txBody>
      </p:sp>
    </p:spTree>
    <p:extLst>
      <p:ext uri="{BB962C8B-B14F-4D97-AF65-F5344CB8AC3E}">
        <p14:creationId xmlns:p14="http://schemas.microsoft.com/office/powerpoint/2010/main" val="8487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Testing and Results</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92070"/>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1700461"/>
            <a:ext cx="11243663" cy="4053995"/>
          </a:xfrm>
          <a:prstGeom prst="rect">
            <a:avLst/>
          </a:prstGeom>
          <a:noFill/>
        </p:spPr>
        <p:txBody>
          <a:bodyPr wrap="square">
            <a:spAutoFit/>
          </a:bodyPr>
          <a:lstStyle/>
          <a:p>
            <a:pPr marL="342900" indent="-342900" algn="just">
              <a:lnSpc>
                <a:spcPct val="150000"/>
              </a:lnSpc>
              <a:spcAft>
                <a:spcPts val="600"/>
              </a:spcAft>
              <a:buFont typeface="Arial" panose="020B0604020202020204" pitchFamily="34" charset="0"/>
              <a:buChar char="•"/>
            </a:pPr>
            <a:r>
              <a:rPr lang="en-US" sz="2400">
                <a:solidFill>
                  <a:schemeClr val="accent1">
                    <a:lumMod val="75000"/>
                    <a:lumOff val="25000"/>
                  </a:schemeClr>
                </a:solidFill>
              </a:rPr>
              <a:t>The accuracy on the plain test set was 98%  and on the encrypted test set, the encrypted model matched the original plaintext version with 99% accuracy. </a:t>
            </a:r>
          </a:p>
          <a:p>
            <a:pPr marL="342900" indent="-342900" algn="just">
              <a:lnSpc>
                <a:spcPct val="150000"/>
              </a:lnSpc>
              <a:spcAft>
                <a:spcPts val="600"/>
              </a:spcAft>
              <a:buFont typeface="Arial" panose="020B0604020202020204" pitchFamily="34" charset="0"/>
              <a:buChar char="•"/>
            </a:pPr>
            <a:r>
              <a:rPr lang="en-US" sz="2400">
                <a:solidFill>
                  <a:schemeClr val="accent1">
                    <a:lumMod val="75000"/>
                    <a:lumOff val="25000"/>
                  </a:schemeClr>
                </a:solidFill>
              </a:rPr>
              <a:t>Knowing that we need 6 multiplications to perform the evaluation and a security level of 128-bits, we set the polynomial modulus degree to 8192, with a coefficient modulus of 206-bits, and a scale of 21-bits.</a:t>
            </a:r>
          </a:p>
          <a:p>
            <a:pPr marL="342900" indent="-342900" algn="just">
              <a:lnSpc>
                <a:spcPct val="150000"/>
              </a:lnSpc>
              <a:spcAft>
                <a:spcPts val="600"/>
              </a:spcAft>
              <a:buFont typeface="Arial" panose="020B0604020202020204" pitchFamily="34" charset="0"/>
              <a:buChar char="•"/>
            </a:pPr>
            <a:endParaRPr lang="en-US" sz="2400">
              <a:solidFill>
                <a:schemeClr val="accent1">
                  <a:lumMod val="75000"/>
                  <a:lumOff val="25000"/>
                </a:schemeClr>
              </a:solidFill>
            </a:endParaRPr>
          </a:p>
        </p:txBody>
      </p:sp>
    </p:spTree>
    <p:extLst>
      <p:ext uri="{BB962C8B-B14F-4D97-AF65-F5344CB8AC3E}">
        <p14:creationId xmlns:p14="http://schemas.microsoft.com/office/powerpoint/2010/main" val="2382052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Summary and conclusions</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92070"/>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1700461"/>
            <a:ext cx="11243663" cy="4385816"/>
          </a:xfrm>
          <a:prstGeom prst="rect">
            <a:avLst/>
          </a:prstGeom>
          <a:noFill/>
        </p:spPr>
        <p:txBody>
          <a:bodyPr wrap="square">
            <a:spAutoFit/>
          </a:bodyPr>
          <a:lstStyle/>
          <a:p>
            <a:pPr marL="342900" indent="-342900" algn="just">
              <a:lnSpc>
                <a:spcPct val="150000"/>
              </a:lnSpc>
              <a:spcAft>
                <a:spcPts val="600"/>
              </a:spcAft>
              <a:buFont typeface="Arial" panose="020B0604020202020204" pitchFamily="34" charset="0"/>
              <a:buChar char="•"/>
            </a:pPr>
            <a:r>
              <a:rPr lang="en-US" sz="2400">
                <a:solidFill>
                  <a:schemeClr val="accent1">
                    <a:lumMod val="75000"/>
                    <a:lumOff val="25000"/>
                  </a:schemeClr>
                </a:solidFill>
              </a:rPr>
              <a:t>Successfully incorporated homomorphic encryption into cloud ML pipeline for unprecedented security and useful insights.</a:t>
            </a:r>
          </a:p>
          <a:p>
            <a:pPr marL="342900" indent="-342900" algn="just">
              <a:lnSpc>
                <a:spcPct val="150000"/>
              </a:lnSpc>
              <a:spcAft>
                <a:spcPts val="600"/>
              </a:spcAft>
              <a:buFont typeface="Arial" panose="020B0604020202020204" pitchFamily="34" charset="0"/>
              <a:buChar char="•"/>
            </a:pPr>
            <a:r>
              <a:rPr lang="en-US" sz="2400">
                <a:solidFill>
                  <a:schemeClr val="accent1">
                    <a:lumMod val="75000"/>
                    <a:lumOff val="25000"/>
                  </a:schemeClr>
                </a:solidFill>
              </a:rPr>
              <a:t>Orchestrated interactions between Google Colab, isolated environments, and cryptography libraries like TenSEAL.</a:t>
            </a:r>
          </a:p>
          <a:p>
            <a:pPr marL="342900" indent="-342900" algn="just">
              <a:lnSpc>
                <a:spcPct val="150000"/>
              </a:lnSpc>
              <a:spcAft>
                <a:spcPts val="600"/>
              </a:spcAft>
              <a:buFont typeface="Arial" panose="020B0604020202020204" pitchFamily="34" charset="0"/>
              <a:buChar char="•"/>
            </a:pPr>
            <a:r>
              <a:rPr lang="en-US" sz="2400">
                <a:solidFill>
                  <a:schemeClr val="accent1">
                    <a:lumMod val="75000"/>
                    <a:lumOff val="25000"/>
                  </a:schemeClr>
                </a:solidFill>
              </a:rPr>
              <a:t>Encrypted end-to-end - client-side to final decryption - while evaluation happened in hardware enclaves</a:t>
            </a:r>
          </a:p>
          <a:p>
            <a:pPr algn="just"/>
            <a:br>
              <a:rPr lang="en-US" sz="2400"/>
            </a:br>
            <a:endParaRPr lang="en-US" sz="2400">
              <a:solidFill>
                <a:schemeClr val="accent1">
                  <a:lumMod val="75000"/>
                  <a:lumOff val="25000"/>
                </a:schemeClr>
              </a:solidFill>
            </a:endParaRPr>
          </a:p>
        </p:txBody>
      </p:sp>
    </p:spTree>
    <p:extLst>
      <p:ext uri="{BB962C8B-B14F-4D97-AF65-F5344CB8AC3E}">
        <p14:creationId xmlns:p14="http://schemas.microsoft.com/office/powerpoint/2010/main" val="2220913695"/>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Summary and conclusions</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92070"/>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1635147"/>
            <a:ext cx="11243663" cy="2869055"/>
          </a:xfrm>
          <a:prstGeom prst="rect">
            <a:avLst/>
          </a:prstGeom>
          <a:noFill/>
        </p:spPr>
        <p:txBody>
          <a:bodyPr wrap="square" lIns="91440" tIns="45720" rIns="91440" bIns="45720" anchor="t">
            <a:spAutoFit/>
          </a:bodyPr>
          <a:lstStyle/>
          <a:p>
            <a:pPr algn="l">
              <a:lnSpc>
                <a:spcPct val="150000"/>
              </a:lnSpc>
              <a:spcAft>
                <a:spcPts val="600"/>
              </a:spcAft>
              <a:buFont typeface="Arial" panose="020B0604020202020204" pitchFamily="34" charset="0"/>
              <a:buChar char="•"/>
            </a:pPr>
            <a:r>
              <a:rPr lang="en-US" sz="2400">
                <a:solidFill>
                  <a:schemeClr val="accent1">
                    <a:lumMod val="75000"/>
                    <a:lumOff val="25000"/>
                  </a:schemeClr>
                </a:solidFill>
              </a:rPr>
              <a:t>The prototype encrypted MNIST classifier matched the 99% accuracy of the plaintext model</a:t>
            </a:r>
            <a:endParaRPr lang="en-US">
              <a:solidFill>
                <a:schemeClr val="accent1">
                  <a:lumMod val="75000"/>
                  <a:lumOff val="25000"/>
                </a:schemeClr>
              </a:solidFill>
            </a:endParaRPr>
          </a:p>
          <a:p>
            <a:pPr algn="l">
              <a:lnSpc>
                <a:spcPct val="150000"/>
              </a:lnSpc>
              <a:spcAft>
                <a:spcPts val="600"/>
              </a:spcAft>
              <a:buFont typeface="Arial" panose="020B0604020202020204" pitchFamily="34" charset="0"/>
              <a:buChar char="•"/>
            </a:pPr>
            <a:r>
              <a:rPr lang="en-US" sz="2400">
                <a:solidFill>
                  <a:schemeClr val="accent1">
                    <a:lumMod val="75000"/>
                    <a:lumOff val="25000"/>
                  </a:schemeClr>
                </a:solidFill>
              </a:rPr>
              <a:t>But overheads currently cause impractical inefficiencies, highlighting optimization opportunities</a:t>
            </a:r>
            <a:br>
              <a:rPr lang="en-US" sz="2400"/>
            </a:br>
            <a:endParaRPr lang="en-US" sz="2400">
              <a:solidFill>
                <a:schemeClr val="accent1">
                  <a:lumMod val="75000"/>
                  <a:lumOff val="25000"/>
                </a:schemeClr>
              </a:solidFill>
            </a:endParaRPr>
          </a:p>
        </p:txBody>
      </p:sp>
    </p:spTree>
    <p:extLst>
      <p:ext uri="{BB962C8B-B14F-4D97-AF65-F5344CB8AC3E}">
        <p14:creationId xmlns:p14="http://schemas.microsoft.com/office/powerpoint/2010/main" val="128450640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References</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92070"/>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1635147"/>
            <a:ext cx="11243663" cy="4684937"/>
          </a:xfrm>
          <a:prstGeom prst="rect">
            <a:avLst/>
          </a:prstGeom>
          <a:noFill/>
        </p:spPr>
        <p:txBody>
          <a:bodyPr wrap="square">
            <a:spAutoFit/>
          </a:bodyPr>
          <a:lstStyle/>
          <a:p>
            <a:pPr algn="l">
              <a:lnSpc>
                <a:spcPct val="150000"/>
              </a:lnSpc>
              <a:spcAft>
                <a:spcPts val="600"/>
              </a:spcAft>
              <a:buFont typeface="Arial" panose="020B0604020202020204" pitchFamily="34" charset="0"/>
              <a:buChar char="•"/>
            </a:pPr>
            <a:r>
              <a:rPr lang="en-US" sz="2400">
                <a:solidFill>
                  <a:schemeClr val="accent1">
                    <a:lumMod val="75000"/>
                    <a:lumOff val="25000"/>
                  </a:schemeClr>
                </a:solidFill>
              </a:rPr>
              <a:t>Google Colaboratory. https://</a:t>
            </a:r>
            <a:r>
              <a:rPr lang="en-US" sz="2400" err="1">
                <a:solidFill>
                  <a:schemeClr val="accent1">
                    <a:lumMod val="75000"/>
                    <a:lumOff val="25000"/>
                  </a:schemeClr>
                </a:solidFill>
              </a:rPr>
              <a:t>research.google.com</a:t>
            </a:r>
            <a:r>
              <a:rPr lang="en-US" sz="2400">
                <a:solidFill>
                  <a:schemeClr val="accent1">
                    <a:lumMod val="75000"/>
                    <a:lumOff val="25000"/>
                  </a:schemeClr>
                </a:solidFill>
              </a:rPr>
              <a:t>/</a:t>
            </a:r>
            <a:r>
              <a:rPr lang="en-US" sz="2400" err="1">
                <a:solidFill>
                  <a:schemeClr val="accent1">
                    <a:lumMod val="75000"/>
                    <a:lumOff val="25000"/>
                  </a:schemeClr>
                </a:solidFill>
              </a:rPr>
              <a:t>colaboratory</a:t>
            </a:r>
            <a:r>
              <a:rPr lang="en-US" sz="2400">
                <a:solidFill>
                  <a:schemeClr val="accent1">
                    <a:lumMod val="75000"/>
                    <a:lumOff val="25000"/>
                  </a:schemeClr>
                </a:solidFill>
              </a:rPr>
              <a:t>/</a:t>
            </a:r>
          </a:p>
          <a:p>
            <a:pPr algn="l">
              <a:lnSpc>
                <a:spcPct val="150000"/>
              </a:lnSpc>
              <a:spcAft>
                <a:spcPts val="600"/>
              </a:spcAft>
              <a:buFont typeface="Arial" panose="020B0604020202020204" pitchFamily="34" charset="0"/>
              <a:buChar char="•"/>
            </a:pPr>
            <a:r>
              <a:rPr lang="en-US" sz="2400">
                <a:solidFill>
                  <a:schemeClr val="accent1">
                    <a:lumMod val="75000"/>
                    <a:lumOff val="25000"/>
                  </a:schemeClr>
                </a:solidFill>
              </a:rPr>
              <a:t>Bourse, F., Minelli, M., </a:t>
            </a:r>
            <a:r>
              <a:rPr lang="en-US" sz="2400" err="1">
                <a:solidFill>
                  <a:schemeClr val="accent1">
                    <a:lumMod val="75000"/>
                    <a:lumOff val="25000"/>
                  </a:schemeClr>
                </a:solidFill>
              </a:rPr>
              <a:t>Minihold</a:t>
            </a:r>
            <a:r>
              <a:rPr lang="en-US" sz="2400">
                <a:solidFill>
                  <a:schemeClr val="accent1">
                    <a:lumMod val="75000"/>
                    <a:lumOff val="25000"/>
                  </a:schemeClr>
                </a:solidFill>
              </a:rPr>
              <a:t>, M., &amp; </a:t>
            </a:r>
            <a:r>
              <a:rPr lang="en-US" sz="2400" err="1">
                <a:solidFill>
                  <a:schemeClr val="accent1">
                    <a:lumMod val="75000"/>
                    <a:lumOff val="25000"/>
                  </a:schemeClr>
                </a:solidFill>
              </a:rPr>
              <a:t>Paillier</a:t>
            </a:r>
            <a:r>
              <a:rPr lang="en-US" sz="2400">
                <a:solidFill>
                  <a:schemeClr val="accent1">
                    <a:lumMod val="75000"/>
                    <a:lumOff val="25000"/>
                  </a:schemeClr>
                </a:solidFill>
              </a:rPr>
              <a:t>, P. (2018). Fast homomorphic evaluation of deep discretized neural networks. Cryptology </a:t>
            </a:r>
            <a:r>
              <a:rPr lang="en-US" sz="2400" err="1">
                <a:solidFill>
                  <a:schemeClr val="accent1">
                    <a:lumMod val="75000"/>
                    <a:lumOff val="25000"/>
                  </a:schemeClr>
                </a:solidFill>
              </a:rPr>
              <a:t>ePrint</a:t>
            </a:r>
            <a:r>
              <a:rPr lang="en-US" sz="2400">
                <a:solidFill>
                  <a:schemeClr val="accent1">
                    <a:lumMod val="75000"/>
                    <a:lumOff val="25000"/>
                  </a:schemeClr>
                </a:solidFill>
              </a:rPr>
              <a:t> Archive. https://</a:t>
            </a:r>
            <a:r>
              <a:rPr lang="en-US" sz="2400" err="1">
                <a:solidFill>
                  <a:schemeClr val="accent1">
                    <a:lumMod val="75000"/>
                    <a:lumOff val="25000"/>
                  </a:schemeClr>
                </a:solidFill>
              </a:rPr>
              <a:t>eprint.iacr.org</a:t>
            </a:r>
            <a:r>
              <a:rPr lang="en-US" sz="2400">
                <a:solidFill>
                  <a:schemeClr val="accent1">
                    <a:lumMod val="75000"/>
                    <a:lumOff val="25000"/>
                  </a:schemeClr>
                </a:solidFill>
              </a:rPr>
              <a:t>/2018/434.pdf</a:t>
            </a:r>
          </a:p>
          <a:p>
            <a:pPr algn="l">
              <a:lnSpc>
                <a:spcPct val="150000"/>
              </a:lnSpc>
              <a:spcAft>
                <a:spcPts val="600"/>
              </a:spcAft>
              <a:buFont typeface="Arial" panose="020B0604020202020204" pitchFamily="34" charset="0"/>
              <a:buChar char="•"/>
            </a:pPr>
            <a:r>
              <a:rPr lang="en-US" sz="2400" err="1">
                <a:solidFill>
                  <a:schemeClr val="accent1">
                    <a:lumMod val="75000"/>
                    <a:lumOff val="25000"/>
                  </a:schemeClr>
                </a:solidFill>
              </a:rPr>
              <a:t>HomomorphicEncryption.org</a:t>
            </a:r>
            <a:r>
              <a:rPr lang="en-US" sz="2400">
                <a:solidFill>
                  <a:schemeClr val="accent1">
                    <a:lumMod val="75000"/>
                    <a:lumOff val="25000"/>
                  </a:schemeClr>
                </a:solidFill>
              </a:rPr>
              <a:t>. (n.d.). Homomorphic encryption. https://</a:t>
            </a:r>
            <a:r>
              <a:rPr lang="en-US" sz="2400" err="1">
                <a:solidFill>
                  <a:schemeClr val="accent1">
                    <a:lumMod val="75000"/>
                    <a:lumOff val="25000"/>
                  </a:schemeClr>
                </a:solidFill>
              </a:rPr>
              <a:t>homomorphicencryption.org</a:t>
            </a:r>
            <a:r>
              <a:rPr lang="en-US" sz="2400">
                <a:solidFill>
                  <a:schemeClr val="accent1">
                    <a:lumMod val="75000"/>
                    <a:lumOff val="25000"/>
                  </a:schemeClr>
                </a:solidFill>
              </a:rPr>
              <a:t>/</a:t>
            </a:r>
          </a:p>
          <a:p>
            <a:pPr algn="l">
              <a:lnSpc>
                <a:spcPct val="150000"/>
              </a:lnSpc>
              <a:spcAft>
                <a:spcPts val="600"/>
              </a:spcAft>
              <a:buFont typeface="Arial" panose="020B0604020202020204" pitchFamily="34" charset="0"/>
              <a:buChar char="•"/>
            </a:pPr>
            <a:r>
              <a:rPr lang="en-US" sz="2400">
                <a:solidFill>
                  <a:schemeClr val="accent1">
                    <a:lumMod val="75000"/>
                    <a:lumOff val="25000"/>
                  </a:schemeClr>
                </a:solidFill>
              </a:rPr>
              <a:t>Microsoft. (n.d.). Simple Encrypted Arithmetic Library. GitHub. https://</a:t>
            </a:r>
            <a:r>
              <a:rPr lang="en-US" sz="2400" err="1">
                <a:solidFill>
                  <a:schemeClr val="accent1">
                    <a:lumMod val="75000"/>
                    <a:lumOff val="25000"/>
                  </a:schemeClr>
                </a:solidFill>
              </a:rPr>
              <a:t>github.com</a:t>
            </a:r>
            <a:r>
              <a:rPr lang="en-US" sz="2400">
                <a:solidFill>
                  <a:schemeClr val="accent1">
                    <a:lumMod val="75000"/>
                    <a:lumOff val="25000"/>
                  </a:schemeClr>
                </a:solidFill>
              </a:rPr>
              <a:t>/Microsoft/SEAL</a:t>
            </a:r>
          </a:p>
        </p:txBody>
      </p:sp>
    </p:spTree>
    <p:extLst>
      <p:ext uri="{BB962C8B-B14F-4D97-AF65-F5344CB8AC3E}">
        <p14:creationId xmlns:p14="http://schemas.microsoft.com/office/powerpoint/2010/main" val="1223930008"/>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378858" y="121397"/>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just"/>
            <a:r>
              <a:rPr lang="en-IN">
                <a:solidFill>
                  <a:srgbClr val="262626"/>
                </a:solidFill>
                <a:ea typeface="+mj-lt"/>
                <a:cs typeface="Calibri Light"/>
              </a:rPr>
              <a:t>References</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92070"/>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27C2DD0-3DD7-A3E9-86DC-1687757CA4EC}"/>
              </a:ext>
            </a:extLst>
          </p:cNvPr>
          <p:cNvSpPr txBox="1"/>
          <p:nvPr/>
        </p:nvSpPr>
        <p:spPr>
          <a:xfrm>
            <a:off x="378858" y="1635147"/>
            <a:ext cx="11243663" cy="4053995"/>
          </a:xfrm>
          <a:prstGeom prst="rect">
            <a:avLst/>
          </a:prstGeom>
          <a:noFill/>
        </p:spPr>
        <p:txBody>
          <a:bodyPr wrap="square">
            <a:spAutoFit/>
          </a:bodyPr>
          <a:lstStyle/>
          <a:p>
            <a:pPr algn="l">
              <a:lnSpc>
                <a:spcPct val="150000"/>
              </a:lnSpc>
              <a:spcAft>
                <a:spcPts val="600"/>
              </a:spcAft>
              <a:buFont typeface="Arial" panose="020B0604020202020204" pitchFamily="34" charset="0"/>
              <a:buChar char="•"/>
            </a:pPr>
            <a:r>
              <a:rPr lang="en-US" sz="2400">
                <a:solidFill>
                  <a:schemeClr val="accent1">
                    <a:lumMod val="75000"/>
                    <a:lumOff val="25000"/>
                  </a:schemeClr>
                </a:solidFill>
              </a:rPr>
              <a:t>Microsoft. (2022). SEAL Developer Guide. GitHub. https://</a:t>
            </a:r>
            <a:r>
              <a:rPr lang="en-US" sz="2400" err="1">
                <a:solidFill>
                  <a:schemeClr val="accent1">
                    <a:lumMod val="75000"/>
                    <a:lumOff val="25000"/>
                  </a:schemeClr>
                </a:solidFill>
              </a:rPr>
              <a:t>github.com</a:t>
            </a:r>
            <a:r>
              <a:rPr lang="en-US" sz="2400">
                <a:solidFill>
                  <a:schemeClr val="accent1">
                    <a:lumMod val="75000"/>
                    <a:lumOff val="25000"/>
                  </a:schemeClr>
                </a:solidFill>
              </a:rPr>
              <a:t>/Microsoft/SEAL/raw/master/docs/</a:t>
            </a:r>
            <a:r>
              <a:rPr lang="en-US" sz="2400" err="1">
                <a:solidFill>
                  <a:schemeClr val="accent1">
                    <a:lumMod val="75000"/>
                    <a:lumOff val="25000"/>
                  </a:schemeClr>
                </a:solidFill>
              </a:rPr>
              <a:t>SEAL_manual.pdf</a:t>
            </a:r>
            <a:endParaRPr lang="en-US" sz="2400">
              <a:solidFill>
                <a:schemeClr val="accent1">
                  <a:lumMod val="75000"/>
                  <a:lumOff val="25000"/>
                </a:schemeClr>
              </a:solidFill>
            </a:endParaRPr>
          </a:p>
          <a:p>
            <a:pPr algn="l">
              <a:lnSpc>
                <a:spcPct val="150000"/>
              </a:lnSpc>
              <a:spcAft>
                <a:spcPts val="600"/>
              </a:spcAft>
              <a:buFont typeface="Arial" panose="020B0604020202020204" pitchFamily="34" charset="0"/>
              <a:buChar char="•"/>
            </a:pPr>
            <a:r>
              <a:rPr lang="en-US" sz="2400">
                <a:solidFill>
                  <a:schemeClr val="accent1">
                    <a:lumMod val="75000"/>
                    <a:lumOff val="25000"/>
                  </a:schemeClr>
                </a:solidFill>
              </a:rPr>
              <a:t>NumPy. (n.d.). NumPy documentation. https://</a:t>
            </a:r>
            <a:r>
              <a:rPr lang="en-US" sz="2400" err="1">
                <a:solidFill>
                  <a:schemeClr val="accent1">
                    <a:lumMod val="75000"/>
                    <a:lumOff val="25000"/>
                  </a:schemeClr>
                </a:solidFill>
              </a:rPr>
              <a:t>numpy.org</a:t>
            </a:r>
            <a:r>
              <a:rPr lang="en-US" sz="2400">
                <a:solidFill>
                  <a:schemeClr val="accent1">
                    <a:lumMod val="75000"/>
                    <a:lumOff val="25000"/>
                  </a:schemeClr>
                </a:solidFill>
              </a:rPr>
              <a:t>/doc/stable/user/</a:t>
            </a:r>
            <a:r>
              <a:rPr lang="en-US" sz="2400" err="1">
                <a:solidFill>
                  <a:schemeClr val="accent1">
                    <a:lumMod val="75000"/>
                    <a:lumOff val="25000"/>
                  </a:schemeClr>
                </a:solidFill>
              </a:rPr>
              <a:t>index.html</a:t>
            </a:r>
            <a:endParaRPr lang="en-US" sz="2400">
              <a:solidFill>
                <a:schemeClr val="accent1">
                  <a:lumMod val="75000"/>
                  <a:lumOff val="25000"/>
                </a:schemeClr>
              </a:solidFill>
            </a:endParaRPr>
          </a:p>
          <a:p>
            <a:pPr algn="l">
              <a:lnSpc>
                <a:spcPct val="150000"/>
              </a:lnSpc>
              <a:spcAft>
                <a:spcPts val="600"/>
              </a:spcAft>
              <a:buFont typeface="Arial" panose="020B0604020202020204" pitchFamily="34" charset="0"/>
              <a:buChar char="•"/>
            </a:pPr>
            <a:r>
              <a:rPr lang="en-US" sz="2400">
                <a:solidFill>
                  <a:schemeClr val="accent1">
                    <a:lumMod val="75000"/>
                    <a:lumOff val="25000"/>
                  </a:schemeClr>
                </a:solidFill>
              </a:rPr>
              <a:t>GitHub - </a:t>
            </a:r>
            <a:r>
              <a:rPr lang="en-US" sz="2400" err="1">
                <a:solidFill>
                  <a:schemeClr val="accent1">
                    <a:lumMod val="75000"/>
                    <a:lumOff val="25000"/>
                  </a:schemeClr>
                </a:solidFill>
              </a:rPr>
              <a:t>OpenMined</a:t>
            </a:r>
            <a:r>
              <a:rPr lang="en-US" sz="2400">
                <a:solidFill>
                  <a:schemeClr val="accent1">
                    <a:lumMod val="75000"/>
                    <a:lumOff val="25000"/>
                  </a:schemeClr>
                </a:solidFill>
              </a:rPr>
              <a:t>/TenSEAL: A Library for Doing Homomorphic Encryption Operations on Tensors. (n.d.). GitHub. Retrieved November 24, 2023, from https://</a:t>
            </a:r>
            <a:r>
              <a:rPr lang="en-US" sz="2400" err="1">
                <a:solidFill>
                  <a:schemeClr val="accent1">
                    <a:lumMod val="75000"/>
                    <a:lumOff val="25000"/>
                  </a:schemeClr>
                </a:solidFill>
              </a:rPr>
              <a:t>github.com</a:t>
            </a:r>
            <a:r>
              <a:rPr lang="en-US" sz="2400">
                <a:solidFill>
                  <a:schemeClr val="accent1">
                    <a:lumMod val="75000"/>
                    <a:lumOff val="25000"/>
                  </a:schemeClr>
                </a:solidFill>
              </a:rPr>
              <a:t>/</a:t>
            </a:r>
            <a:r>
              <a:rPr lang="en-US" sz="2400" err="1">
                <a:solidFill>
                  <a:schemeClr val="accent1">
                    <a:lumMod val="75000"/>
                    <a:lumOff val="25000"/>
                  </a:schemeClr>
                </a:solidFill>
              </a:rPr>
              <a:t>OpenMined</a:t>
            </a:r>
            <a:r>
              <a:rPr lang="en-US" sz="2400">
                <a:solidFill>
                  <a:schemeClr val="accent1">
                    <a:lumMod val="75000"/>
                    <a:lumOff val="25000"/>
                  </a:schemeClr>
                </a:solidFill>
              </a:rPr>
              <a:t>/</a:t>
            </a:r>
            <a:r>
              <a:rPr lang="en-US" sz="2400" err="1">
                <a:solidFill>
                  <a:schemeClr val="accent1">
                    <a:lumMod val="75000"/>
                    <a:lumOff val="25000"/>
                  </a:schemeClr>
                </a:solidFill>
              </a:rPr>
              <a:t>TenSEAL.git</a:t>
            </a:r>
            <a:endParaRPr lang="en-US" sz="2400">
              <a:solidFill>
                <a:schemeClr val="accent1">
                  <a:lumMod val="75000"/>
                  <a:lumOff val="25000"/>
                </a:schemeClr>
              </a:solidFill>
            </a:endParaRPr>
          </a:p>
        </p:txBody>
      </p:sp>
    </p:spTree>
    <p:extLst>
      <p:ext uri="{BB962C8B-B14F-4D97-AF65-F5344CB8AC3E}">
        <p14:creationId xmlns:p14="http://schemas.microsoft.com/office/powerpoint/2010/main" val="151441354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445780DF-9241-F4C7-03AC-BF08AB78ABBC}"/>
              </a:ext>
            </a:extLst>
          </p:cNvPr>
          <p:cNvSpPr txBox="1">
            <a:spLocks/>
          </p:cNvSpPr>
          <p:nvPr/>
        </p:nvSpPr>
        <p:spPr>
          <a:xfrm>
            <a:off x="1256229" y="2412123"/>
            <a:ext cx="9679542" cy="203375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pPr algn="ctr"/>
            <a:r>
              <a:rPr lang="en-IN" sz="5400">
                <a:solidFill>
                  <a:srgbClr val="262626"/>
                </a:solidFill>
                <a:ea typeface="+mj-lt"/>
                <a:cs typeface="Calibri Light"/>
              </a:rPr>
              <a:t>Thank You</a:t>
            </a:r>
          </a:p>
        </p:txBody>
      </p:sp>
      <p:grpSp>
        <p:nvGrpSpPr>
          <p:cNvPr id="2" name="Group 1">
            <a:extLst>
              <a:ext uri="{FF2B5EF4-FFF2-40B4-BE49-F238E27FC236}">
                <a16:creationId xmlns:a16="http://schemas.microsoft.com/office/drawing/2014/main" id="{A2A3A40F-21CF-7CD9-EE15-A2C8D2BE5731}"/>
              </a:ext>
            </a:extLst>
          </p:cNvPr>
          <p:cNvGrpSpPr/>
          <p:nvPr/>
        </p:nvGrpSpPr>
        <p:grpSpPr>
          <a:xfrm>
            <a:off x="-57580" y="6592070"/>
            <a:ext cx="12307160" cy="379294"/>
            <a:chOff x="-4280" y="6290793"/>
            <a:chExt cx="12307160" cy="379294"/>
          </a:xfrm>
        </p:grpSpPr>
        <p:sp>
          <p:nvSpPr>
            <p:cNvPr id="3" name="Rectangle 2">
              <a:extLst>
                <a:ext uri="{FF2B5EF4-FFF2-40B4-BE49-F238E27FC236}">
                  <a16:creationId xmlns:a16="http://schemas.microsoft.com/office/drawing/2014/main" id="{ED75DF53-8BFB-60F1-F068-1B59F96A2162}"/>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E804A2-F410-284C-46B8-96AAD45D63EE}"/>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CB554F-1EF9-1AAF-F7AA-A44222D5782A}"/>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57707-A299-E013-4624-C95F53C75660}"/>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26792-C1D7-FFB1-7630-9700B5C8E0BA}"/>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344558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335-21FC-072D-8017-091087C9D8E4}"/>
              </a:ext>
            </a:extLst>
          </p:cNvPr>
          <p:cNvSpPr>
            <a:spLocks noGrp="1"/>
          </p:cNvSpPr>
          <p:nvPr>
            <p:ph type="title"/>
          </p:nvPr>
        </p:nvSpPr>
        <p:spPr>
          <a:xfrm>
            <a:off x="838200" y="365125"/>
            <a:ext cx="10515600" cy="760209"/>
          </a:xfrm>
        </p:spPr>
        <p:txBody>
          <a:bodyPr/>
          <a:lstStyle/>
          <a:p>
            <a:r>
              <a:rPr lang="en-US" sz="3600">
                <a:solidFill>
                  <a:srgbClr val="000000"/>
                </a:solidFill>
                <a:latin typeface="Century Gothic"/>
                <a:cs typeface="Times New Roman"/>
              </a:rPr>
              <a:t>Introduction</a:t>
            </a:r>
            <a:endParaRPr lang="en-US">
              <a:latin typeface="Century Gothic"/>
            </a:endParaRPr>
          </a:p>
        </p:txBody>
      </p:sp>
      <p:sp>
        <p:nvSpPr>
          <p:cNvPr id="3" name="Content Placeholder 2">
            <a:extLst>
              <a:ext uri="{FF2B5EF4-FFF2-40B4-BE49-F238E27FC236}">
                <a16:creationId xmlns:a16="http://schemas.microsoft.com/office/drawing/2014/main" id="{09AC3B65-A2E1-FE64-97A2-17C37B9998A2}"/>
              </a:ext>
            </a:extLst>
          </p:cNvPr>
          <p:cNvSpPr>
            <a:spLocks noGrp="1"/>
          </p:cNvSpPr>
          <p:nvPr>
            <p:ph idx="1"/>
          </p:nvPr>
        </p:nvSpPr>
        <p:spPr>
          <a:xfrm>
            <a:off x="838200" y="1198819"/>
            <a:ext cx="10515600" cy="4978144"/>
          </a:xfrm>
        </p:spPr>
        <p:txBody>
          <a:bodyPr vert="horz" lIns="91440" tIns="45720" rIns="91440" bIns="45720" rtlCol="0" anchor="t">
            <a:normAutofit fontScale="92500"/>
          </a:bodyPr>
          <a:lstStyle/>
          <a:p>
            <a:pPr algn="just">
              <a:lnSpc>
                <a:spcPct val="150000"/>
              </a:lnSpc>
            </a:pPr>
            <a:r>
              <a:rPr lang="en-US" sz="2400" b="1">
                <a:solidFill>
                  <a:srgbClr val="000000"/>
                </a:solidFill>
                <a:latin typeface="Century Gothic"/>
                <a:cs typeface="Times New Roman"/>
              </a:rPr>
              <a:t>Fully homomorphic encryption (FHE): </a:t>
            </a:r>
            <a:r>
              <a:rPr lang="en-US" sz="2400">
                <a:solidFill>
                  <a:srgbClr val="374151"/>
                </a:solidFill>
                <a:ea typeface="+mn-lt"/>
                <a:cs typeface="+mn-lt"/>
              </a:rPr>
              <a:t>Fully Homomorphic Encryption (FHE) is a cryptographic breakthrough allowing computations on encrypted data without decryption, making it ideal for secure machine learning with sensitive data.</a:t>
            </a:r>
            <a:endParaRPr lang="en-US"/>
          </a:p>
          <a:p>
            <a:pPr algn="just">
              <a:lnSpc>
                <a:spcPct val="150000"/>
              </a:lnSpc>
            </a:pPr>
            <a:r>
              <a:rPr lang="en-US" sz="2400">
                <a:solidFill>
                  <a:srgbClr val="374151"/>
                </a:solidFill>
                <a:ea typeface="+mn-lt"/>
                <a:cs typeface="+mn-lt"/>
              </a:rPr>
              <a:t>Google </a:t>
            </a:r>
            <a:r>
              <a:rPr lang="en-US" sz="2400" err="1">
                <a:solidFill>
                  <a:srgbClr val="374151"/>
                </a:solidFill>
                <a:ea typeface="+mn-lt"/>
                <a:cs typeface="+mn-lt"/>
              </a:rPr>
              <a:t>Colaboratory</a:t>
            </a:r>
            <a:r>
              <a:rPr lang="en-US" sz="2400">
                <a:solidFill>
                  <a:srgbClr val="374151"/>
                </a:solidFill>
                <a:ea typeface="+mn-lt"/>
                <a:cs typeface="+mn-lt"/>
              </a:rPr>
              <a:t>, a cloud-based ML platform, simplifies the entire ML process—from model creation and training to deployment. It offers streamlined functions for managing and monitoring ML models.</a:t>
            </a:r>
            <a:endParaRPr lang="en-US"/>
          </a:p>
          <a:p>
            <a:pPr algn="just">
              <a:lnSpc>
                <a:spcPct val="150000"/>
              </a:lnSpc>
            </a:pPr>
            <a:r>
              <a:rPr lang="en-US" sz="2400">
                <a:solidFill>
                  <a:srgbClr val="374151"/>
                </a:solidFill>
                <a:ea typeface="+mn-lt"/>
                <a:cs typeface="+mn-lt"/>
              </a:rPr>
              <a:t>In the context of ML, FHE finds a practical application through Google </a:t>
            </a:r>
            <a:r>
              <a:rPr lang="en-US" sz="2400" err="1">
                <a:solidFill>
                  <a:srgbClr val="374151"/>
                </a:solidFill>
                <a:ea typeface="+mn-lt"/>
                <a:cs typeface="+mn-lt"/>
              </a:rPr>
              <a:t>Colaboratory</a:t>
            </a:r>
            <a:r>
              <a:rPr lang="en-US" sz="2400">
                <a:solidFill>
                  <a:srgbClr val="374151"/>
                </a:solidFill>
                <a:ea typeface="+mn-lt"/>
                <a:cs typeface="+mn-lt"/>
              </a:rPr>
              <a:t>, ensuring the secure handling of sensitive data.</a:t>
            </a:r>
            <a:endParaRPr lang="en-US"/>
          </a:p>
          <a:p>
            <a:pPr algn="just"/>
            <a:endParaRPr lang="en-US" sz="2400">
              <a:solidFill>
                <a:srgbClr val="374151"/>
              </a:solidFill>
            </a:endParaRPr>
          </a:p>
          <a:p>
            <a:pPr algn="just"/>
            <a:endParaRPr lang="en-US"/>
          </a:p>
        </p:txBody>
      </p:sp>
      <p:grpSp>
        <p:nvGrpSpPr>
          <p:cNvPr id="4" name="Group 3">
            <a:extLst>
              <a:ext uri="{FF2B5EF4-FFF2-40B4-BE49-F238E27FC236}">
                <a16:creationId xmlns:a16="http://schemas.microsoft.com/office/drawing/2014/main" id="{628EC829-89F0-25D5-551D-4583364B3D02}"/>
              </a:ext>
            </a:extLst>
          </p:cNvPr>
          <p:cNvGrpSpPr/>
          <p:nvPr/>
        </p:nvGrpSpPr>
        <p:grpSpPr>
          <a:xfrm>
            <a:off x="-57580" y="6503047"/>
            <a:ext cx="12307160" cy="379294"/>
            <a:chOff x="-4280" y="6290793"/>
            <a:chExt cx="12307160" cy="379294"/>
          </a:xfrm>
        </p:grpSpPr>
        <p:sp>
          <p:nvSpPr>
            <p:cNvPr id="5" name="Rectangle 4">
              <a:extLst>
                <a:ext uri="{FF2B5EF4-FFF2-40B4-BE49-F238E27FC236}">
                  <a16:creationId xmlns:a16="http://schemas.microsoft.com/office/drawing/2014/main" id="{76BC245F-180D-7790-8BBF-F317F3BC83D4}"/>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B80EFF-727B-CD6C-C899-9E39BD0B6723}"/>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A023D1-5CDA-F635-F087-874656716E13}"/>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DE3ED0-9530-E45D-BECE-C82E7952126E}"/>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7D6F723-54A9-7231-663F-3B85B8888943}"/>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399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28F4-538B-7CE9-1CFE-AA22CFF7D7B4}"/>
              </a:ext>
            </a:extLst>
          </p:cNvPr>
          <p:cNvSpPr>
            <a:spLocks noGrp="1"/>
          </p:cNvSpPr>
          <p:nvPr>
            <p:ph type="title"/>
          </p:nvPr>
        </p:nvSpPr>
        <p:spPr/>
        <p:txBody>
          <a:bodyPr/>
          <a:lstStyle/>
          <a:p>
            <a:r>
              <a:rPr lang="en-US" sz="3600">
                <a:solidFill>
                  <a:srgbClr val="000000"/>
                </a:solidFill>
              </a:rPr>
              <a:t>Introduction</a:t>
            </a:r>
          </a:p>
        </p:txBody>
      </p:sp>
      <p:sp>
        <p:nvSpPr>
          <p:cNvPr id="3" name="Content Placeholder 2">
            <a:extLst>
              <a:ext uri="{FF2B5EF4-FFF2-40B4-BE49-F238E27FC236}">
                <a16:creationId xmlns:a16="http://schemas.microsoft.com/office/drawing/2014/main" id="{E176C03B-7E75-DE7C-43A8-25BE9EBE3E01}"/>
              </a:ext>
            </a:extLst>
          </p:cNvPr>
          <p:cNvSpPr>
            <a:spLocks noGrp="1"/>
          </p:cNvSpPr>
          <p:nvPr>
            <p:ph idx="1"/>
          </p:nvPr>
        </p:nvSpPr>
        <p:spPr/>
        <p:txBody>
          <a:bodyPr vert="horz" lIns="91440" tIns="45720" rIns="91440" bIns="45720" rtlCol="0" anchor="t">
            <a:normAutofit/>
          </a:bodyPr>
          <a:lstStyle/>
          <a:p>
            <a:pPr algn="just">
              <a:lnSpc>
                <a:spcPct val="150000"/>
              </a:lnSpc>
            </a:pPr>
            <a:r>
              <a:rPr lang="en-US" sz="2200">
                <a:solidFill>
                  <a:srgbClr val="374151"/>
                </a:solidFill>
              </a:rPr>
              <a:t>Combining FHE with Google </a:t>
            </a:r>
            <a:r>
              <a:rPr lang="en-US" sz="2200" err="1">
                <a:solidFill>
                  <a:srgbClr val="374151"/>
                </a:solidFill>
              </a:rPr>
              <a:t>Colab</a:t>
            </a:r>
            <a:r>
              <a:rPr lang="en-US" sz="2200">
                <a:solidFill>
                  <a:srgbClr val="374151"/>
                </a:solidFill>
              </a:rPr>
              <a:t> enables secure, real-time inference on encrypted data. This powerful synergy allows organizations to deploy and decrypt ML models seamlessly.</a:t>
            </a:r>
            <a:endParaRPr lang="en-US"/>
          </a:p>
          <a:p>
            <a:pPr algn="just">
              <a:lnSpc>
                <a:spcPct val="150000"/>
              </a:lnSpc>
            </a:pPr>
            <a:r>
              <a:rPr lang="en-US" sz="2200">
                <a:solidFill>
                  <a:srgbClr val="374151"/>
                </a:solidFill>
              </a:rPr>
              <a:t>Real-time applications showcase FHE encrypting data for secure predictions in various sectors such as finance, healthcare, and government.</a:t>
            </a:r>
            <a:endParaRPr lang="en-US"/>
          </a:p>
        </p:txBody>
      </p:sp>
      <p:grpSp>
        <p:nvGrpSpPr>
          <p:cNvPr id="4" name="Group 3">
            <a:extLst>
              <a:ext uri="{FF2B5EF4-FFF2-40B4-BE49-F238E27FC236}">
                <a16:creationId xmlns:a16="http://schemas.microsoft.com/office/drawing/2014/main" id="{F423D0F1-9A48-245F-7B62-6D1C988CBB9D}"/>
              </a:ext>
            </a:extLst>
          </p:cNvPr>
          <p:cNvGrpSpPr/>
          <p:nvPr/>
        </p:nvGrpSpPr>
        <p:grpSpPr>
          <a:xfrm>
            <a:off x="-57580" y="6503047"/>
            <a:ext cx="12307160" cy="379294"/>
            <a:chOff x="-4280" y="6290793"/>
            <a:chExt cx="12307160" cy="379294"/>
          </a:xfrm>
        </p:grpSpPr>
        <p:sp>
          <p:nvSpPr>
            <p:cNvPr id="5" name="Rectangle 4">
              <a:extLst>
                <a:ext uri="{FF2B5EF4-FFF2-40B4-BE49-F238E27FC236}">
                  <a16:creationId xmlns:a16="http://schemas.microsoft.com/office/drawing/2014/main" id="{4E9DA9F9-815A-36EB-3D8A-4B99FD758E2A}"/>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EA2C2B-8052-3200-96C6-89702919FCED}"/>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3E5E29A-6781-4C4D-EED2-714E94ACE38E}"/>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864342-65A1-F668-1215-4D1AF49EECA3}"/>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5873A6-9324-813C-8B52-A7F8FACB6028}"/>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940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9FA-1627-3490-3C5D-A2731048162D}"/>
              </a:ext>
            </a:extLst>
          </p:cNvPr>
          <p:cNvSpPr>
            <a:spLocks noGrp="1"/>
          </p:cNvSpPr>
          <p:nvPr>
            <p:ph type="title"/>
          </p:nvPr>
        </p:nvSpPr>
        <p:spPr/>
        <p:txBody>
          <a:bodyPr/>
          <a:lstStyle/>
          <a:p>
            <a:r>
              <a:rPr lang="en-US" sz="3200">
                <a:solidFill>
                  <a:srgbClr val="0F0F0F"/>
                </a:solidFill>
                <a:latin typeface="Century Gothic"/>
                <a:cs typeface="Times New Roman"/>
              </a:rPr>
              <a:t>Problem Statement: Balancing Data Utility and Security in Machine Learning</a:t>
            </a:r>
            <a:endParaRPr lang="en-US">
              <a:latin typeface="Century Gothic"/>
            </a:endParaRPr>
          </a:p>
        </p:txBody>
      </p:sp>
      <p:sp>
        <p:nvSpPr>
          <p:cNvPr id="3" name="Content Placeholder 2">
            <a:extLst>
              <a:ext uri="{FF2B5EF4-FFF2-40B4-BE49-F238E27FC236}">
                <a16:creationId xmlns:a16="http://schemas.microsoft.com/office/drawing/2014/main" id="{0CF7B705-CB28-575A-38AF-0682CD211B21}"/>
              </a:ext>
            </a:extLst>
          </p:cNvPr>
          <p:cNvSpPr>
            <a:spLocks noGrp="1"/>
          </p:cNvSpPr>
          <p:nvPr>
            <p:ph idx="1"/>
          </p:nvPr>
        </p:nvSpPr>
        <p:spPr>
          <a:xfrm>
            <a:off x="838200" y="1936237"/>
            <a:ext cx="10515600" cy="4572564"/>
          </a:xfrm>
        </p:spPr>
        <p:txBody>
          <a:bodyPr vert="horz" lIns="91440" tIns="45720" rIns="91440" bIns="45720" rtlCol="0" anchor="t">
            <a:normAutofit lnSpcReduction="10000"/>
          </a:bodyPr>
          <a:lstStyle/>
          <a:p>
            <a:pPr algn="just">
              <a:lnSpc>
                <a:spcPct val="150000"/>
              </a:lnSpc>
            </a:pPr>
            <a:r>
              <a:rPr lang="en-US" sz="2400" b="1">
                <a:solidFill>
                  <a:srgbClr val="000000"/>
                </a:solidFill>
                <a:latin typeface="Century Gothic"/>
                <a:cs typeface="Times New Roman"/>
              </a:rPr>
              <a:t>Challenge:</a:t>
            </a:r>
            <a:r>
              <a:rPr lang="en-US" sz="2400">
                <a:solidFill>
                  <a:srgbClr val="000000"/>
                </a:solidFill>
                <a:latin typeface="Century Gothic"/>
                <a:cs typeface="Times New Roman"/>
              </a:rPr>
              <a:t> Organizations face a dilemma to protect sensitive data and utilize it for machine learning applications.</a:t>
            </a:r>
            <a:endParaRPr lang="en-US" sz="2400"/>
          </a:p>
          <a:p>
            <a:pPr algn="just">
              <a:lnSpc>
                <a:spcPct val="150000"/>
              </a:lnSpc>
            </a:pPr>
            <a:r>
              <a:rPr lang="en-US" sz="2400" b="1">
                <a:solidFill>
                  <a:srgbClr val="000000"/>
                </a:solidFill>
                <a:latin typeface="Century Gothic"/>
                <a:cs typeface="Times New Roman"/>
              </a:rPr>
              <a:t>Traditional Approach: </a:t>
            </a:r>
            <a:r>
              <a:rPr lang="en-US" sz="2400">
                <a:solidFill>
                  <a:srgbClr val="000000"/>
                </a:solidFill>
                <a:latin typeface="Century Gothic"/>
                <a:cs typeface="Times New Roman"/>
              </a:rPr>
              <a:t>Current machine learning methods require data encryption before use, making data vulnerable during processing.</a:t>
            </a:r>
            <a:endParaRPr lang="en-US" sz="2400">
              <a:latin typeface="Century Gothic"/>
            </a:endParaRPr>
          </a:p>
          <a:p>
            <a:pPr algn="just">
              <a:lnSpc>
                <a:spcPct val="150000"/>
              </a:lnSpc>
            </a:pPr>
            <a:r>
              <a:rPr lang="en-US" sz="2400" b="1">
                <a:solidFill>
                  <a:srgbClr val="000000"/>
                </a:solidFill>
                <a:latin typeface="Century Gothic"/>
                <a:cs typeface="Times New Roman"/>
              </a:rPr>
              <a:t>Privacy-Preserving Need: </a:t>
            </a:r>
            <a:r>
              <a:rPr lang="en-US" sz="2400">
                <a:solidFill>
                  <a:srgbClr val="000000"/>
                </a:solidFill>
                <a:latin typeface="Century Gothic"/>
                <a:cs typeface="Times New Roman"/>
              </a:rPr>
              <a:t>Crucial for highly regulated environments where predictions use encrypted data, decrypted only by the end consumer (client side).</a:t>
            </a:r>
            <a:endParaRPr lang="en-US" sz="2400">
              <a:latin typeface="Century Gothic"/>
            </a:endParaRPr>
          </a:p>
          <a:p>
            <a:pPr algn="just">
              <a:lnSpc>
                <a:spcPct val="150000"/>
              </a:lnSpc>
            </a:pPr>
            <a:endParaRPr lang="en-US" sz="2400">
              <a:solidFill>
                <a:srgbClr val="000000"/>
              </a:solidFill>
              <a:latin typeface="Century Gothic"/>
              <a:cs typeface="Times New Roman"/>
            </a:endParaRPr>
          </a:p>
          <a:p>
            <a:pPr marL="0" indent="0" algn="just">
              <a:lnSpc>
                <a:spcPct val="150000"/>
              </a:lnSpc>
              <a:buNone/>
            </a:pPr>
            <a:endParaRPr lang="en-US" sz="2400">
              <a:solidFill>
                <a:srgbClr val="000000"/>
              </a:solidFill>
              <a:latin typeface="Century Gothic"/>
              <a:cs typeface="Times New Roman"/>
            </a:endParaRPr>
          </a:p>
          <a:p>
            <a:pPr algn="just">
              <a:lnSpc>
                <a:spcPct val="150000"/>
              </a:lnSpc>
            </a:pPr>
            <a:endParaRPr lang="en-US" sz="2400"/>
          </a:p>
        </p:txBody>
      </p:sp>
      <p:grpSp>
        <p:nvGrpSpPr>
          <p:cNvPr id="4" name="Group 3">
            <a:extLst>
              <a:ext uri="{FF2B5EF4-FFF2-40B4-BE49-F238E27FC236}">
                <a16:creationId xmlns:a16="http://schemas.microsoft.com/office/drawing/2014/main" id="{834610DB-4228-285A-51ED-23424458A217}"/>
              </a:ext>
            </a:extLst>
          </p:cNvPr>
          <p:cNvGrpSpPr/>
          <p:nvPr/>
        </p:nvGrpSpPr>
        <p:grpSpPr>
          <a:xfrm>
            <a:off x="-57580" y="6547286"/>
            <a:ext cx="12307160" cy="379294"/>
            <a:chOff x="-4280" y="6290793"/>
            <a:chExt cx="12307160" cy="379294"/>
          </a:xfrm>
        </p:grpSpPr>
        <p:sp>
          <p:nvSpPr>
            <p:cNvPr id="5" name="Rectangle 4">
              <a:extLst>
                <a:ext uri="{FF2B5EF4-FFF2-40B4-BE49-F238E27FC236}">
                  <a16:creationId xmlns:a16="http://schemas.microsoft.com/office/drawing/2014/main" id="{5B3CAB8F-D5EC-728B-2D8B-E7C0AE1E0BBE}"/>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4AC614-7787-3BD9-6A0A-1B01DFE83A7D}"/>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C4B1DB-5FBE-2E24-0752-8BEEEA7FBF53}"/>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FAA258-29EE-833B-3DF0-FBC4D1B4CFA9}"/>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4F18B4-1666-8E65-878E-115F5AE796E3}"/>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4335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9FA-1627-3490-3C5D-A2731048162D}"/>
              </a:ext>
            </a:extLst>
          </p:cNvPr>
          <p:cNvSpPr>
            <a:spLocks noGrp="1"/>
          </p:cNvSpPr>
          <p:nvPr>
            <p:ph type="title"/>
          </p:nvPr>
        </p:nvSpPr>
        <p:spPr/>
        <p:txBody>
          <a:bodyPr/>
          <a:lstStyle/>
          <a:p>
            <a:r>
              <a:rPr lang="en-US" sz="3200">
                <a:solidFill>
                  <a:srgbClr val="0F0F0F"/>
                </a:solidFill>
                <a:latin typeface="Century Gothic"/>
                <a:cs typeface="Times New Roman"/>
              </a:rPr>
              <a:t>Objectives</a:t>
            </a:r>
          </a:p>
        </p:txBody>
      </p:sp>
      <p:sp>
        <p:nvSpPr>
          <p:cNvPr id="3" name="Content Placeholder 2">
            <a:extLst>
              <a:ext uri="{FF2B5EF4-FFF2-40B4-BE49-F238E27FC236}">
                <a16:creationId xmlns:a16="http://schemas.microsoft.com/office/drawing/2014/main" id="{0CF7B705-CB28-575A-38AF-0682CD211B21}"/>
              </a:ext>
            </a:extLst>
          </p:cNvPr>
          <p:cNvSpPr>
            <a:spLocks noGrp="1"/>
          </p:cNvSpPr>
          <p:nvPr>
            <p:ph idx="1"/>
          </p:nvPr>
        </p:nvSpPr>
        <p:spPr>
          <a:xfrm>
            <a:off x="838200" y="1461784"/>
            <a:ext cx="10515600" cy="4572564"/>
          </a:xfrm>
        </p:spPr>
        <p:txBody>
          <a:bodyPr vert="horz" lIns="91440" tIns="45720" rIns="91440" bIns="45720" rtlCol="0" anchor="t">
            <a:normAutofit/>
          </a:bodyPr>
          <a:lstStyle/>
          <a:p>
            <a:pPr marL="0" indent="0" algn="just">
              <a:lnSpc>
                <a:spcPct val="150000"/>
              </a:lnSpc>
              <a:buNone/>
            </a:pPr>
            <a:r>
              <a:rPr lang="en-US" sz="2400">
                <a:solidFill>
                  <a:srgbClr val="1C1917"/>
                </a:solidFill>
                <a:ea typeface="+mn-lt"/>
                <a:cs typeface="+mn-lt"/>
              </a:rPr>
              <a:t>The project uses FHE and Google </a:t>
            </a:r>
            <a:r>
              <a:rPr lang="en-US" sz="2400" err="1">
                <a:solidFill>
                  <a:srgbClr val="1C1917"/>
                </a:solidFill>
                <a:ea typeface="+mn-lt"/>
                <a:cs typeface="+mn-lt"/>
              </a:rPr>
              <a:t>Colab</a:t>
            </a:r>
            <a:r>
              <a:rPr lang="en-US" sz="2400">
                <a:solidFill>
                  <a:srgbClr val="1C1917"/>
                </a:solidFill>
                <a:ea typeface="+mn-lt"/>
                <a:cs typeface="+mn-lt"/>
              </a:rPr>
              <a:t> to develop a scalable pipeline for performing machine learning model inference on encrypted data while keeping it encrypted through the entire process.</a:t>
            </a:r>
            <a:endParaRPr lang="en-US" sz="2400">
              <a:solidFill>
                <a:srgbClr val="1B1B1B"/>
              </a:solidFill>
              <a:latin typeface="Century Gothic"/>
              <a:cs typeface="Times New Roman"/>
            </a:endParaRPr>
          </a:p>
          <a:p>
            <a:pPr algn="just">
              <a:lnSpc>
                <a:spcPct val="150000"/>
              </a:lnSpc>
            </a:pPr>
            <a:r>
              <a:rPr lang="en-US" sz="2400" b="1">
                <a:solidFill>
                  <a:srgbClr val="000000"/>
                </a:solidFill>
                <a:latin typeface="Century Gothic"/>
                <a:cs typeface="Times New Roman"/>
              </a:rPr>
              <a:t>Goal:</a:t>
            </a:r>
            <a:r>
              <a:rPr lang="en-US" sz="2400">
                <a:solidFill>
                  <a:srgbClr val="000000"/>
                </a:solidFill>
                <a:latin typeface="Century Gothic"/>
                <a:cs typeface="Times New Roman"/>
              </a:rPr>
              <a:t> </a:t>
            </a:r>
            <a:r>
              <a:rPr lang="en-US" sz="2400">
                <a:solidFill>
                  <a:srgbClr val="1C1917"/>
                </a:solidFill>
                <a:ea typeface="+mn-lt"/>
                <a:cs typeface="+mn-lt"/>
              </a:rPr>
              <a:t>Build a scalable Fully Homomorphic Encryption (FHE) pipeline on Google </a:t>
            </a:r>
            <a:r>
              <a:rPr lang="en-US" sz="2400" err="1">
                <a:solidFill>
                  <a:srgbClr val="1C1917"/>
                </a:solidFill>
                <a:ea typeface="+mn-lt"/>
                <a:cs typeface="+mn-lt"/>
              </a:rPr>
              <a:t>Colab</a:t>
            </a:r>
            <a:r>
              <a:rPr lang="en-US" sz="2400">
                <a:solidFill>
                  <a:srgbClr val="1C1917"/>
                </a:solidFill>
                <a:ea typeface="+mn-lt"/>
                <a:cs typeface="+mn-lt"/>
              </a:rPr>
              <a:t> to enable model inference on encrypted data without requiring decryption.</a:t>
            </a:r>
            <a:endParaRPr lang="en-US" sz="2400">
              <a:solidFill>
                <a:srgbClr val="1B1B1B"/>
              </a:solidFill>
              <a:latin typeface="Century Gothic"/>
              <a:cs typeface="Times New Roman"/>
            </a:endParaRPr>
          </a:p>
          <a:p>
            <a:pPr algn="just">
              <a:lnSpc>
                <a:spcPct val="150000"/>
              </a:lnSpc>
            </a:pPr>
            <a:endParaRPr lang="en-US" sz="2400" b="1">
              <a:solidFill>
                <a:srgbClr val="000000"/>
              </a:solidFill>
              <a:latin typeface="Century Gothic"/>
              <a:cs typeface="Times New Roman"/>
            </a:endParaRPr>
          </a:p>
          <a:p>
            <a:pPr marL="0" indent="0" algn="just">
              <a:lnSpc>
                <a:spcPct val="150000"/>
              </a:lnSpc>
              <a:buNone/>
            </a:pPr>
            <a:endParaRPr lang="en-US" sz="2400">
              <a:solidFill>
                <a:srgbClr val="000000"/>
              </a:solidFill>
              <a:latin typeface="Century Gothic"/>
              <a:cs typeface="Times New Roman"/>
            </a:endParaRPr>
          </a:p>
          <a:p>
            <a:pPr algn="just">
              <a:lnSpc>
                <a:spcPct val="150000"/>
              </a:lnSpc>
            </a:pPr>
            <a:endParaRPr lang="en-US" sz="2400"/>
          </a:p>
        </p:txBody>
      </p:sp>
      <p:grpSp>
        <p:nvGrpSpPr>
          <p:cNvPr id="4" name="Group 3">
            <a:extLst>
              <a:ext uri="{FF2B5EF4-FFF2-40B4-BE49-F238E27FC236}">
                <a16:creationId xmlns:a16="http://schemas.microsoft.com/office/drawing/2014/main" id="{834610DB-4228-285A-51ED-23424458A217}"/>
              </a:ext>
            </a:extLst>
          </p:cNvPr>
          <p:cNvGrpSpPr/>
          <p:nvPr/>
        </p:nvGrpSpPr>
        <p:grpSpPr>
          <a:xfrm>
            <a:off x="-57580" y="6526712"/>
            <a:ext cx="12307160" cy="379294"/>
            <a:chOff x="-4280" y="6290793"/>
            <a:chExt cx="12307160" cy="379294"/>
          </a:xfrm>
        </p:grpSpPr>
        <p:sp>
          <p:nvSpPr>
            <p:cNvPr id="5" name="Rectangle 4">
              <a:extLst>
                <a:ext uri="{FF2B5EF4-FFF2-40B4-BE49-F238E27FC236}">
                  <a16:creationId xmlns:a16="http://schemas.microsoft.com/office/drawing/2014/main" id="{5B3CAB8F-D5EC-728B-2D8B-E7C0AE1E0BBE}"/>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4AC614-7787-3BD9-6A0A-1B01DFE83A7D}"/>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C4B1DB-5FBE-2E24-0752-8BEEEA7FBF53}"/>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FAA258-29EE-833B-3DF0-FBC4D1B4CFA9}"/>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4F18B4-1666-8E65-878E-115F5AE796E3}"/>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146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9FA-1627-3490-3C5D-A2731048162D}"/>
              </a:ext>
            </a:extLst>
          </p:cNvPr>
          <p:cNvSpPr>
            <a:spLocks noGrp="1"/>
          </p:cNvSpPr>
          <p:nvPr>
            <p:ph type="title"/>
          </p:nvPr>
        </p:nvSpPr>
        <p:spPr/>
        <p:txBody>
          <a:bodyPr/>
          <a:lstStyle/>
          <a:p>
            <a:r>
              <a:rPr lang="en-US" sz="3200">
                <a:solidFill>
                  <a:srgbClr val="0F0F0F"/>
                </a:solidFill>
                <a:latin typeface="Century Gothic"/>
                <a:cs typeface="Times New Roman"/>
              </a:rPr>
              <a:t>Objectives</a:t>
            </a:r>
          </a:p>
        </p:txBody>
      </p:sp>
      <p:sp>
        <p:nvSpPr>
          <p:cNvPr id="3" name="Content Placeholder 2">
            <a:extLst>
              <a:ext uri="{FF2B5EF4-FFF2-40B4-BE49-F238E27FC236}">
                <a16:creationId xmlns:a16="http://schemas.microsoft.com/office/drawing/2014/main" id="{0CF7B705-CB28-575A-38AF-0682CD211B21}"/>
              </a:ext>
            </a:extLst>
          </p:cNvPr>
          <p:cNvSpPr>
            <a:spLocks noGrp="1"/>
          </p:cNvSpPr>
          <p:nvPr>
            <p:ph idx="1"/>
          </p:nvPr>
        </p:nvSpPr>
        <p:spPr>
          <a:xfrm>
            <a:off x="838200" y="1461784"/>
            <a:ext cx="10515600" cy="4572564"/>
          </a:xfrm>
        </p:spPr>
        <p:txBody>
          <a:bodyPr vert="horz" lIns="91440" tIns="45720" rIns="91440" bIns="45720" rtlCol="0" anchor="t">
            <a:normAutofit/>
          </a:bodyPr>
          <a:lstStyle/>
          <a:p>
            <a:pPr algn="just">
              <a:lnSpc>
                <a:spcPct val="150000"/>
              </a:lnSpc>
            </a:pPr>
            <a:r>
              <a:rPr lang="en-US" sz="2400" b="1">
                <a:solidFill>
                  <a:srgbClr val="1C1917"/>
                </a:solidFill>
                <a:latin typeface="Century Gothic"/>
                <a:cs typeface="Times New Roman"/>
              </a:rPr>
              <a:t>Use Case</a:t>
            </a:r>
            <a:r>
              <a:rPr lang="en-US" sz="2400" b="1">
                <a:solidFill>
                  <a:srgbClr val="000000"/>
                </a:solidFill>
                <a:latin typeface="Century Gothic"/>
                <a:cs typeface="Times New Roman"/>
              </a:rPr>
              <a:t>: </a:t>
            </a:r>
            <a:r>
              <a:rPr lang="en-US" sz="2400">
                <a:solidFill>
                  <a:srgbClr val="1C1917"/>
                </a:solidFill>
                <a:latin typeface="Century Gothic"/>
                <a:cs typeface="Times New Roman"/>
              </a:rPr>
              <a:t>Perform encrypted evaluation on MNIST handwritten digit examples using a convolutional neural network.</a:t>
            </a:r>
          </a:p>
          <a:p>
            <a:pPr algn="just">
              <a:lnSpc>
                <a:spcPct val="150000"/>
              </a:lnSpc>
            </a:pPr>
            <a:r>
              <a:rPr lang="en-US" sz="2400" b="1">
                <a:solidFill>
                  <a:srgbClr val="000000"/>
                </a:solidFill>
                <a:latin typeface="Century Gothic"/>
                <a:cs typeface="Times New Roman"/>
              </a:rPr>
              <a:t>Steps : </a:t>
            </a:r>
            <a:r>
              <a:rPr lang="en-US" sz="2400">
                <a:solidFill>
                  <a:srgbClr val="1C1917"/>
                </a:solidFill>
                <a:latin typeface="Century Gothic"/>
                <a:cs typeface="Times New Roman"/>
              </a:rPr>
              <a:t>Leverage Google </a:t>
            </a:r>
            <a:r>
              <a:rPr lang="en-US" sz="2400" err="1">
                <a:solidFill>
                  <a:srgbClr val="1C1917"/>
                </a:solidFill>
                <a:latin typeface="Century Gothic"/>
                <a:cs typeface="Times New Roman"/>
              </a:rPr>
              <a:t>Colab</a:t>
            </a:r>
            <a:r>
              <a:rPr lang="en-US" sz="2400">
                <a:solidFill>
                  <a:srgbClr val="1C1917"/>
                </a:solidFill>
                <a:latin typeface="Century Gothic"/>
                <a:cs typeface="Times New Roman"/>
              </a:rPr>
              <a:t> to explore and prepare the MNIST data.</a:t>
            </a:r>
          </a:p>
          <a:p>
            <a:pPr marL="0" indent="0" algn="just">
              <a:lnSpc>
                <a:spcPct val="150000"/>
              </a:lnSpc>
              <a:buNone/>
            </a:pPr>
            <a:r>
              <a:rPr lang="en-US" sz="2400">
                <a:solidFill>
                  <a:srgbClr val="1C1917"/>
                </a:solidFill>
                <a:latin typeface="Century Gothic"/>
                <a:cs typeface="Times New Roman"/>
              </a:rPr>
              <a:t>               Train a convolutional neural network model on the data.</a:t>
            </a:r>
          </a:p>
          <a:p>
            <a:pPr marL="0" indent="0" algn="just">
              <a:lnSpc>
                <a:spcPct val="150000"/>
              </a:lnSpc>
              <a:buNone/>
            </a:pPr>
            <a:r>
              <a:rPr lang="en-US" sz="2400">
                <a:solidFill>
                  <a:srgbClr val="1C1917"/>
                </a:solidFill>
                <a:latin typeface="Century Gothic"/>
                <a:cs typeface="Times New Roman"/>
              </a:rPr>
              <a:t>               Deploy the trained model to an endpoint.</a:t>
            </a:r>
          </a:p>
          <a:p>
            <a:pPr algn="just">
              <a:lnSpc>
                <a:spcPct val="150000"/>
              </a:lnSpc>
            </a:pPr>
            <a:endParaRPr lang="en-US" sz="2400" b="1">
              <a:solidFill>
                <a:srgbClr val="000000"/>
              </a:solidFill>
              <a:latin typeface="Century Gothic"/>
              <a:cs typeface="Times New Roman"/>
            </a:endParaRPr>
          </a:p>
          <a:p>
            <a:pPr marL="0" indent="0" algn="just">
              <a:lnSpc>
                <a:spcPct val="150000"/>
              </a:lnSpc>
              <a:buNone/>
            </a:pPr>
            <a:endParaRPr lang="en-US" sz="2400">
              <a:solidFill>
                <a:srgbClr val="000000"/>
              </a:solidFill>
              <a:latin typeface="Century Gothic"/>
              <a:cs typeface="Times New Roman"/>
            </a:endParaRPr>
          </a:p>
          <a:p>
            <a:pPr algn="just">
              <a:lnSpc>
                <a:spcPct val="150000"/>
              </a:lnSpc>
            </a:pPr>
            <a:endParaRPr lang="en-US" sz="2400"/>
          </a:p>
        </p:txBody>
      </p:sp>
      <p:grpSp>
        <p:nvGrpSpPr>
          <p:cNvPr id="4" name="Group 3">
            <a:extLst>
              <a:ext uri="{FF2B5EF4-FFF2-40B4-BE49-F238E27FC236}">
                <a16:creationId xmlns:a16="http://schemas.microsoft.com/office/drawing/2014/main" id="{834610DB-4228-285A-51ED-23424458A217}"/>
              </a:ext>
            </a:extLst>
          </p:cNvPr>
          <p:cNvGrpSpPr/>
          <p:nvPr/>
        </p:nvGrpSpPr>
        <p:grpSpPr>
          <a:xfrm>
            <a:off x="-57580" y="6526712"/>
            <a:ext cx="12307160" cy="379294"/>
            <a:chOff x="-4280" y="6290793"/>
            <a:chExt cx="12307160" cy="379294"/>
          </a:xfrm>
        </p:grpSpPr>
        <p:sp>
          <p:nvSpPr>
            <p:cNvPr id="5" name="Rectangle 4">
              <a:extLst>
                <a:ext uri="{FF2B5EF4-FFF2-40B4-BE49-F238E27FC236}">
                  <a16:creationId xmlns:a16="http://schemas.microsoft.com/office/drawing/2014/main" id="{5B3CAB8F-D5EC-728B-2D8B-E7C0AE1E0BBE}"/>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4AC614-7787-3BD9-6A0A-1B01DFE83A7D}"/>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C4B1DB-5FBE-2E24-0752-8BEEEA7FBF53}"/>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FAA258-29EE-833B-3DF0-FBC4D1B4CFA9}"/>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4F18B4-1666-8E65-878E-115F5AE796E3}"/>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051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9FA-1627-3490-3C5D-A2731048162D}"/>
              </a:ext>
            </a:extLst>
          </p:cNvPr>
          <p:cNvSpPr>
            <a:spLocks noGrp="1"/>
          </p:cNvSpPr>
          <p:nvPr>
            <p:ph type="title"/>
          </p:nvPr>
        </p:nvSpPr>
        <p:spPr>
          <a:xfrm>
            <a:off x="838200" y="307615"/>
            <a:ext cx="10515600" cy="1325563"/>
          </a:xfrm>
        </p:spPr>
        <p:txBody>
          <a:bodyPr/>
          <a:lstStyle/>
          <a:p>
            <a:r>
              <a:rPr lang="en-US" sz="3200">
                <a:solidFill>
                  <a:srgbClr val="0F0F0F"/>
                </a:solidFill>
                <a:latin typeface="Century Gothic"/>
                <a:cs typeface="Times New Roman"/>
              </a:rPr>
              <a:t>Objectives</a:t>
            </a:r>
          </a:p>
        </p:txBody>
      </p:sp>
      <p:sp>
        <p:nvSpPr>
          <p:cNvPr id="3" name="Content Placeholder 2">
            <a:extLst>
              <a:ext uri="{FF2B5EF4-FFF2-40B4-BE49-F238E27FC236}">
                <a16:creationId xmlns:a16="http://schemas.microsoft.com/office/drawing/2014/main" id="{0CF7B705-CB28-575A-38AF-0682CD211B21}"/>
              </a:ext>
            </a:extLst>
          </p:cNvPr>
          <p:cNvSpPr>
            <a:spLocks noGrp="1"/>
          </p:cNvSpPr>
          <p:nvPr>
            <p:ph idx="1"/>
          </p:nvPr>
        </p:nvSpPr>
        <p:spPr>
          <a:xfrm>
            <a:off x="838200" y="1303634"/>
            <a:ext cx="10515600" cy="4572564"/>
          </a:xfrm>
        </p:spPr>
        <p:txBody>
          <a:bodyPr vert="horz" lIns="91440" tIns="45720" rIns="91440" bIns="45720" rtlCol="0" anchor="t">
            <a:noAutofit/>
          </a:bodyPr>
          <a:lstStyle/>
          <a:p>
            <a:pPr algn="just">
              <a:lnSpc>
                <a:spcPct val="150000"/>
              </a:lnSpc>
            </a:pPr>
            <a:r>
              <a:rPr lang="en-US" sz="2600" b="1">
                <a:ea typeface="+mn-lt"/>
                <a:cs typeface="+mn-lt"/>
              </a:rPr>
              <a:t>Architecture:</a:t>
            </a:r>
            <a:r>
              <a:rPr lang="en-US" sz="2600">
                <a:latin typeface="Century Gothic"/>
                <a:cs typeface="Times New Roman"/>
              </a:rPr>
              <a:t> </a:t>
            </a:r>
            <a:r>
              <a:rPr lang="en-US" sz="2600">
                <a:ea typeface="+mn-lt"/>
                <a:cs typeface="+mn-lt"/>
              </a:rPr>
              <a:t>Client application encrypts data before sending for processing</a:t>
            </a:r>
            <a:endParaRPr lang="en-US" sz="2600">
              <a:latin typeface="Century Gothic"/>
              <a:cs typeface="Times New Roman"/>
            </a:endParaRPr>
          </a:p>
          <a:p>
            <a:pPr algn="just">
              <a:lnSpc>
                <a:spcPct val="150000"/>
              </a:lnSpc>
            </a:pPr>
            <a:r>
              <a:rPr lang="en-US" sz="2600">
                <a:ea typeface="+mn-lt"/>
                <a:cs typeface="+mn-lt"/>
              </a:rPr>
              <a:t>Model performs classification on encrypted data within an isolated T4 GPU kernel</a:t>
            </a:r>
            <a:endParaRPr lang="en-US" sz="2600"/>
          </a:p>
          <a:p>
            <a:pPr algn="just">
              <a:lnSpc>
                <a:spcPct val="150000"/>
              </a:lnSpc>
            </a:pPr>
            <a:r>
              <a:rPr lang="en-US" sz="2600">
                <a:ea typeface="+mn-lt"/>
                <a:cs typeface="+mn-lt"/>
              </a:rPr>
              <a:t>Model outputs an encrypted prediction that can optionally be decrypted</a:t>
            </a:r>
            <a:endParaRPr lang="en-US" sz="2600"/>
          </a:p>
          <a:p>
            <a:pPr algn="just">
              <a:lnSpc>
                <a:spcPct val="150000"/>
              </a:lnSpc>
            </a:pPr>
            <a:r>
              <a:rPr lang="en-US" sz="2600" b="1">
                <a:ea typeface="+mn-lt"/>
                <a:cs typeface="Times New Roman"/>
              </a:rPr>
              <a:t>Encryption :</a:t>
            </a:r>
            <a:r>
              <a:rPr lang="en-US" sz="2600" b="1">
                <a:latin typeface="Century Gothic"/>
                <a:cs typeface="Times New Roman"/>
              </a:rPr>
              <a:t> </a:t>
            </a:r>
            <a:r>
              <a:rPr lang="en-US" sz="2600">
                <a:ea typeface="+mn-lt"/>
                <a:cs typeface="+mn-lt"/>
              </a:rPr>
              <a:t>Data remains encrypted end-to-end, even at runtime within the T4 GPU processor.</a:t>
            </a:r>
            <a:endParaRPr lang="en-US" sz="2600">
              <a:latin typeface="Century Gothic"/>
              <a:cs typeface="Times New Roman"/>
            </a:endParaRPr>
          </a:p>
          <a:p>
            <a:pPr algn="just"/>
            <a:endParaRPr lang="en-US" sz="2600"/>
          </a:p>
          <a:p>
            <a:pPr marL="0" indent="0" algn="just">
              <a:lnSpc>
                <a:spcPct val="150000"/>
              </a:lnSpc>
              <a:buNone/>
            </a:pPr>
            <a:endParaRPr lang="en-US" sz="2400">
              <a:solidFill>
                <a:srgbClr val="000000"/>
              </a:solidFill>
              <a:latin typeface="Century Gothic"/>
              <a:cs typeface="Times New Roman"/>
            </a:endParaRPr>
          </a:p>
          <a:p>
            <a:pPr algn="just">
              <a:lnSpc>
                <a:spcPct val="150000"/>
              </a:lnSpc>
            </a:pPr>
            <a:endParaRPr lang="en-US" sz="2400">
              <a:solidFill>
                <a:srgbClr val="1B1B1B"/>
              </a:solidFill>
              <a:latin typeface="Century Gothic"/>
              <a:cs typeface="Times New Roman"/>
            </a:endParaRPr>
          </a:p>
        </p:txBody>
      </p:sp>
      <p:grpSp>
        <p:nvGrpSpPr>
          <p:cNvPr id="4" name="Group 3">
            <a:extLst>
              <a:ext uri="{FF2B5EF4-FFF2-40B4-BE49-F238E27FC236}">
                <a16:creationId xmlns:a16="http://schemas.microsoft.com/office/drawing/2014/main" id="{834610DB-4228-285A-51ED-23424458A217}"/>
              </a:ext>
            </a:extLst>
          </p:cNvPr>
          <p:cNvGrpSpPr/>
          <p:nvPr/>
        </p:nvGrpSpPr>
        <p:grpSpPr>
          <a:xfrm>
            <a:off x="-57580" y="6526712"/>
            <a:ext cx="12307160" cy="379294"/>
            <a:chOff x="-4280" y="6290793"/>
            <a:chExt cx="12307160" cy="379294"/>
          </a:xfrm>
        </p:grpSpPr>
        <p:sp>
          <p:nvSpPr>
            <p:cNvPr id="5" name="Rectangle 4">
              <a:extLst>
                <a:ext uri="{FF2B5EF4-FFF2-40B4-BE49-F238E27FC236}">
                  <a16:creationId xmlns:a16="http://schemas.microsoft.com/office/drawing/2014/main" id="{5B3CAB8F-D5EC-728B-2D8B-E7C0AE1E0BBE}"/>
                </a:ext>
              </a:extLst>
            </p:cNvPr>
            <p:cNvSpPr/>
            <p:nvPr/>
          </p:nvSpPr>
          <p:spPr>
            <a:xfrm>
              <a:off x="-4280" y="6290793"/>
              <a:ext cx="2468880" cy="37929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4AC614-7787-3BD9-6A0A-1B01DFE83A7D}"/>
                </a:ext>
              </a:extLst>
            </p:cNvPr>
            <p:cNvSpPr/>
            <p:nvPr/>
          </p:nvSpPr>
          <p:spPr>
            <a:xfrm>
              <a:off x="4914860" y="6290796"/>
              <a:ext cx="2468880" cy="37929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C4B1DB-5FBE-2E24-0752-8BEEEA7FBF53}"/>
                </a:ext>
              </a:extLst>
            </p:cNvPr>
            <p:cNvSpPr/>
            <p:nvPr/>
          </p:nvSpPr>
          <p:spPr>
            <a:xfrm>
              <a:off x="7365120" y="6290795"/>
              <a:ext cx="2468880" cy="3792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FAA258-29EE-833B-3DF0-FBC4D1B4CFA9}"/>
                </a:ext>
              </a:extLst>
            </p:cNvPr>
            <p:cNvSpPr/>
            <p:nvPr/>
          </p:nvSpPr>
          <p:spPr>
            <a:xfrm>
              <a:off x="9834000" y="6290794"/>
              <a:ext cx="2468880" cy="37929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4F18B4-1666-8E65-878E-115F5AE796E3}"/>
                </a:ext>
              </a:extLst>
            </p:cNvPr>
            <p:cNvSpPr/>
            <p:nvPr/>
          </p:nvSpPr>
          <p:spPr>
            <a:xfrm>
              <a:off x="2464600" y="6290793"/>
              <a:ext cx="2468880" cy="37929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3509333"/>
      </p:ext>
    </p:extLst>
  </p:cSld>
  <p:clrMapOvr>
    <a:masterClrMapping/>
  </p:clrMapOvr>
</p:sld>
</file>

<file path=ppt/theme/theme1.xml><?xml version="1.0" encoding="utf-8"?>
<a:theme xmlns:a="http://schemas.openxmlformats.org/drawingml/2006/main" name="Office Theme">
  <a:themeElements>
    <a:clrScheme name="orange - black theme ">
      <a:dk1>
        <a:srgbClr val="1B1B1B"/>
      </a:dk1>
      <a:lt1>
        <a:srgbClr val="FFFFFF"/>
      </a:lt1>
      <a:dk2>
        <a:srgbClr val="44546A"/>
      </a:dk2>
      <a:lt2>
        <a:srgbClr val="E7E6E6"/>
      </a:lt2>
      <a:accent1>
        <a:srgbClr val="000000"/>
      </a:accent1>
      <a:accent2>
        <a:srgbClr val="252525"/>
      </a:accent2>
      <a:accent3>
        <a:srgbClr val="F48F2B"/>
      </a:accent3>
      <a:accent4>
        <a:srgbClr val="F07800"/>
      </a:accent4>
      <a:accent5>
        <a:srgbClr val="D35100"/>
      </a:accent5>
      <a:accent6>
        <a:srgbClr val="F8A144"/>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ange - black theme ">
    <a:dk1>
      <a:srgbClr val="1B1B1B"/>
    </a:dk1>
    <a:lt1>
      <a:srgbClr val="FFFFFF"/>
    </a:lt1>
    <a:dk2>
      <a:srgbClr val="44546A"/>
    </a:dk2>
    <a:lt2>
      <a:srgbClr val="E7E6E6"/>
    </a:lt2>
    <a:accent1>
      <a:srgbClr val="000000"/>
    </a:accent1>
    <a:accent2>
      <a:srgbClr val="252525"/>
    </a:accent2>
    <a:accent3>
      <a:srgbClr val="F48F2B"/>
    </a:accent3>
    <a:accent4>
      <a:srgbClr val="F07800"/>
    </a:accent4>
    <a:accent5>
      <a:srgbClr val="D35100"/>
    </a:accent5>
    <a:accent6>
      <a:srgbClr val="F8A144"/>
    </a:accent6>
    <a:hlink>
      <a:srgbClr val="0563C1"/>
    </a:hlink>
    <a:folHlink>
      <a:srgbClr val="954F72"/>
    </a:folHlink>
  </a:clrScheme>
</a:themeOverride>
</file>

<file path=ppt/theme/themeOverride2.xml><?xml version="1.0" encoding="utf-8"?>
<a:themeOverride xmlns:a="http://schemas.openxmlformats.org/drawingml/2006/main">
  <a:clrScheme name="orange - black theme ">
    <a:dk1>
      <a:srgbClr val="1B1B1B"/>
    </a:dk1>
    <a:lt1>
      <a:srgbClr val="FFFFFF"/>
    </a:lt1>
    <a:dk2>
      <a:srgbClr val="44546A"/>
    </a:dk2>
    <a:lt2>
      <a:srgbClr val="E7E6E6"/>
    </a:lt2>
    <a:accent1>
      <a:srgbClr val="000000"/>
    </a:accent1>
    <a:accent2>
      <a:srgbClr val="252525"/>
    </a:accent2>
    <a:accent3>
      <a:srgbClr val="F48F2B"/>
    </a:accent3>
    <a:accent4>
      <a:srgbClr val="F07800"/>
    </a:accent4>
    <a:accent5>
      <a:srgbClr val="D35100"/>
    </a:accent5>
    <a:accent6>
      <a:srgbClr val="F8A144"/>
    </a:accent6>
    <a:hlink>
      <a:srgbClr val="0563C1"/>
    </a:hlink>
    <a:folHlink>
      <a:srgbClr val="954F72"/>
    </a:folHlink>
  </a:clrScheme>
</a:themeOverride>
</file>

<file path=ppt/theme/themeOverride3.xml><?xml version="1.0" encoding="utf-8"?>
<a:themeOverride xmlns:a="http://schemas.openxmlformats.org/drawingml/2006/main">
  <a:clrScheme name="orange - black theme ">
    <a:dk1>
      <a:srgbClr val="1B1B1B"/>
    </a:dk1>
    <a:lt1>
      <a:srgbClr val="FFFFFF"/>
    </a:lt1>
    <a:dk2>
      <a:srgbClr val="44546A"/>
    </a:dk2>
    <a:lt2>
      <a:srgbClr val="E7E6E6"/>
    </a:lt2>
    <a:accent1>
      <a:srgbClr val="000000"/>
    </a:accent1>
    <a:accent2>
      <a:srgbClr val="252525"/>
    </a:accent2>
    <a:accent3>
      <a:srgbClr val="F48F2B"/>
    </a:accent3>
    <a:accent4>
      <a:srgbClr val="F07800"/>
    </a:accent4>
    <a:accent5>
      <a:srgbClr val="D35100"/>
    </a:accent5>
    <a:accent6>
      <a:srgbClr val="F8A144"/>
    </a:accent6>
    <a:hlink>
      <a:srgbClr val="0563C1"/>
    </a:hlink>
    <a:folHlink>
      <a:srgbClr val="954F72"/>
    </a:folHlink>
  </a:clrScheme>
</a:themeOverride>
</file>

<file path=ppt/theme/themeOverride4.xml><?xml version="1.0" encoding="utf-8"?>
<a:themeOverride xmlns:a="http://schemas.openxmlformats.org/drawingml/2006/main">
  <a:clrScheme name="orange - black theme ">
    <a:dk1>
      <a:srgbClr val="1B1B1B"/>
    </a:dk1>
    <a:lt1>
      <a:srgbClr val="FFFFFF"/>
    </a:lt1>
    <a:dk2>
      <a:srgbClr val="44546A"/>
    </a:dk2>
    <a:lt2>
      <a:srgbClr val="E7E6E6"/>
    </a:lt2>
    <a:accent1>
      <a:srgbClr val="000000"/>
    </a:accent1>
    <a:accent2>
      <a:srgbClr val="252525"/>
    </a:accent2>
    <a:accent3>
      <a:srgbClr val="F48F2B"/>
    </a:accent3>
    <a:accent4>
      <a:srgbClr val="F07800"/>
    </a:accent4>
    <a:accent5>
      <a:srgbClr val="D35100"/>
    </a:accent5>
    <a:accent6>
      <a:srgbClr val="F8A144"/>
    </a:accent6>
    <a:hlink>
      <a:srgbClr val="0563C1"/>
    </a:hlink>
    <a:folHlink>
      <a:srgbClr val="954F72"/>
    </a:folHlink>
  </a:clrScheme>
</a:themeOverride>
</file>

<file path=ppt/theme/themeOverride5.xml><?xml version="1.0" encoding="utf-8"?>
<a:themeOverride xmlns:a="http://schemas.openxmlformats.org/drawingml/2006/main">
  <a:clrScheme name="orange - black theme ">
    <a:dk1>
      <a:srgbClr val="1B1B1B"/>
    </a:dk1>
    <a:lt1>
      <a:srgbClr val="FFFFFF"/>
    </a:lt1>
    <a:dk2>
      <a:srgbClr val="44546A"/>
    </a:dk2>
    <a:lt2>
      <a:srgbClr val="E7E6E6"/>
    </a:lt2>
    <a:accent1>
      <a:srgbClr val="000000"/>
    </a:accent1>
    <a:accent2>
      <a:srgbClr val="252525"/>
    </a:accent2>
    <a:accent3>
      <a:srgbClr val="F48F2B"/>
    </a:accent3>
    <a:accent4>
      <a:srgbClr val="F07800"/>
    </a:accent4>
    <a:accent5>
      <a:srgbClr val="D35100"/>
    </a:accent5>
    <a:accent6>
      <a:srgbClr val="F8A144"/>
    </a:accent6>
    <a:hlink>
      <a:srgbClr val="0563C1"/>
    </a:hlink>
    <a:folHlink>
      <a:srgbClr val="954F72"/>
    </a:folHlink>
  </a:clrScheme>
</a:themeOverride>
</file>

<file path=ppt/theme/themeOverride6.xml><?xml version="1.0" encoding="utf-8"?>
<a:themeOverride xmlns:a="http://schemas.openxmlformats.org/drawingml/2006/main">
  <a:clrScheme name="orange - black theme ">
    <a:dk1>
      <a:srgbClr val="1B1B1B"/>
    </a:dk1>
    <a:lt1>
      <a:srgbClr val="FFFFFF"/>
    </a:lt1>
    <a:dk2>
      <a:srgbClr val="44546A"/>
    </a:dk2>
    <a:lt2>
      <a:srgbClr val="E7E6E6"/>
    </a:lt2>
    <a:accent1>
      <a:srgbClr val="000000"/>
    </a:accent1>
    <a:accent2>
      <a:srgbClr val="252525"/>
    </a:accent2>
    <a:accent3>
      <a:srgbClr val="F48F2B"/>
    </a:accent3>
    <a:accent4>
      <a:srgbClr val="F07800"/>
    </a:accent4>
    <a:accent5>
      <a:srgbClr val="D35100"/>
    </a:accent5>
    <a:accent6>
      <a:srgbClr val="F8A144"/>
    </a:accent6>
    <a:hlink>
      <a:srgbClr val="0563C1"/>
    </a:hlink>
    <a:folHlink>
      <a:srgbClr val="954F72"/>
    </a:folHlink>
  </a:clrScheme>
</a:themeOverride>
</file>

<file path=ppt/theme/themeOverride7.xml><?xml version="1.0" encoding="utf-8"?>
<a:themeOverride xmlns:a="http://schemas.openxmlformats.org/drawingml/2006/main">
  <a:clrScheme name="orange - black theme ">
    <a:dk1>
      <a:srgbClr val="1B1B1B"/>
    </a:dk1>
    <a:lt1>
      <a:srgbClr val="FFFFFF"/>
    </a:lt1>
    <a:dk2>
      <a:srgbClr val="44546A"/>
    </a:dk2>
    <a:lt2>
      <a:srgbClr val="E7E6E6"/>
    </a:lt2>
    <a:accent1>
      <a:srgbClr val="000000"/>
    </a:accent1>
    <a:accent2>
      <a:srgbClr val="252525"/>
    </a:accent2>
    <a:accent3>
      <a:srgbClr val="F48F2B"/>
    </a:accent3>
    <a:accent4>
      <a:srgbClr val="F07800"/>
    </a:accent4>
    <a:accent5>
      <a:srgbClr val="D35100"/>
    </a:accent5>
    <a:accent6>
      <a:srgbClr val="F8A144"/>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TotalTime>
  <Words>2497</Words>
  <Application>Microsoft Macintosh PowerPoint</Application>
  <PresentationFormat>Widescreen</PresentationFormat>
  <Paragraphs>203</Paragraphs>
  <Slides>38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-apple-system</vt:lpstr>
      <vt:lpstr>Arial</vt:lpstr>
      <vt:lpstr>Arial,Sans-Serif</vt:lpstr>
      <vt:lpstr>Calibri</vt:lpstr>
      <vt:lpstr>Calibri Light</vt:lpstr>
      <vt:lpstr>Century Gothic</vt:lpstr>
      <vt:lpstr>Helvetica Neue</vt:lpstr>
      <vt:lpstr>Times New Roman</vt:lpstr>
      <vt:lpstr>Office Theme</vt:lpstr>
      <vt:lpstr>PowerPoint Presentation</vt:lpstr>
      <vt:lpstr>Agenda</vt:lpstr>
      <vt:lpstr>Abstract</vt:lpstr>
      <vt:lpstr>Introduction</vt:lpstr>
      <vt:lpstr>Introduction</vt:lpstr>
      <vt:lpstr>Problem Statement: Balancing Data Utility and Security in Machine Learning</vt:lpstr>
      <vt:lpstr>Objectives</vt:lpstr>
      <vt:lpstr>Objectives</vt:lpstr>
      <vt:lpstr>Objectives</vt:lpstr>
      <vt:lpstr>Objectives</vt:lpstr>
      <vt:lpstr>Design Process</vt:lpstr>
      <vt:lpstr>Design Process</vt:lpstr>
      <vt:lpstr>Design Process</vt:lpstr>
      <vt:lpstr>Requirements and Tools</vt:lpstr>
      <vt:lpstr>Requirements</vt:lpstr>
      <vt:lpstr>Requirements</vt:lpstr>
      <vt:lpstr>Requirements</vt:lpstr>
      <vt:lpstr>Scope</vt:lpstr>
      <vt:lpstr>Scope</vt:lpstr>
      <vt:lpstr>Tools</vt:lpstr>
      <vt:lpstr>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Description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 Harri Priya Ramesh</dc:creator>
  <cp:lastModifiedBy>Shri Harri Priya Ramesh</cp:lastModifiedBy>
  <cp:revision>2</cp:revision>
  <dcterms:created xsi:type="dcterms:W3CDTF">2023-11-28T20:16:08Z</dcterms:created>
  <dcterms:modified xsi:type="dcterms:W3CDTF">2024-04-10T23:38:38Z</dcterms:modified>
</cp:coreProperties>
</file>