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65" r:id="rId6"/>
    <p:sldId id="259" r:id="rId7"/>
    <p:sldId id="260" r:id="rId8"/>
    <p:sldId id="261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9"/>
    <p:restoredTop sz="94659"/>
  </p:normalViewPr>
  <p:slideViewPr>
    <p:cSldViewPr snapToGrid="0" snapToObjects="1">
      <p:cViewPr varScale="1">
        <p:scale>
          <a:sx n="92" d="100"/>
          <a:sy n="92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B2F2-A1E7-2F49-95AB-2A32D8926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651165"/>
            <a:ext cx="10572000" cy="3769034"/>
          </a:xfrm>
        </p:spPr>
        <p:txBody>
          <a:bodyPr/>
          <a:lstStyle/>
          <a:p>
            <a:pPr algn="ctr"/>
            <a:r>
              <a:rPr lang="en-US" sz="6000" dirty="0"/>
              <a:t>Predicting ACU Enrollment and Retention Rates</a:t>
            </a:r>
            <a:br>
              <a:rPr lang="en-US" sz="6000" dirty="0"/>
            </a:br>
            <a:r>
              <a:rPr lang="en-US" sz="2800" i="1" dirty="0"/>
              <a:t>Exceptional. Innovative. Artificial. 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8B43B-1977-844A-B41F-7CCA6BF56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7838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Rachael Shudde and Preston Werner</a:t>
            </a:r>
          </a:p>
        </p:txBody>
      </p:sp>
    </p:spTree>
    <p:extLst>
      <p:ext uri="{BB962C8B-B14F-4D97-AF65-F5344CB8AC3E}">
        <p14:creationId xmlns:p14="http://schemas.microsoft.com/office/powerpoint/2010/main" val="1838163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5332-F3A2-2A4F-BCFE-242958C3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0B1CB9-67CF-BE43-9186-00FEDCFEFB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63457"/>
              </p:ext>
            </p:extLst>
          </p:nvPr>
        </p:nvGraphicFramePr>
        <p:xfrm>
          <a:off x="819149" y="2222500"/>
          <a:ext cx="3240233" cy="3721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802">
                  <a:extLst>
                    <a:ext uri="{9D8B030D-6E8A-4147-A177-3AD203B41FA5}">
                      <a16:colId xmlns:a16="http://schemas.microsoft.com/office/drawing/2014/main" val="2522042292"/>
                    </a:ext>
                  </a:extLst>
                </a:gridCol>
                <a:gridCol w="2489431">
                  <a:extLst>
                    <a:ext uri="{9D8B030D-6E8A-4147-A177-3AD203B41FA5}">
                      <a16:colId xmlns:a16="http://schemas.microsoft.com/office/drawing/2014/main" val="2677095715"/>
                    </a:ext>
                  </a:extLst>
                </a:gridCol>
              </a:tblGrid>
              <a:tr h="636779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Interested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583297"/>
                  </a:ext>
                </a:extLst>
              </a:tr>
              <a:tr h="636779"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147386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92087"/>
                  </a:ext>
                </a:extLst>
              </a:tr>
              <a:tr h="636779"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971453"/>
                  </a:ext>
                </a:extLst>
              </a:tr>
              <a:tr h="636779"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697648"/>
                  </a:ext>
                </a:extLst>
              </a:tr>
              <a:tr h="636779"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53283"/>
                  </a:ext>
                </a:extLst>
              </a:tr>
              <a:tr h="537204"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10133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7EBF64-6634-F74D-BBD6-DA0A13629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64939"/>
              </p:ext>
            </p:extLst>
          </p:nvPr>
        </p:nvGraphicFramePr>
        <p:xfrm>
          <a:off x="4447310" y="2222499"/>
          <a:ext cx="3699164" cy="3740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933">
                  <a:extLst>
                    <a:ext uri="{9D8B030D-6E8A-4147-A177-3AD203B41FA5}">
                      <a16:colId xmlns:a16="http://schemas.microsoft.com/office/drawing/2014/main" val="267931385"/>
                    </a:ext>
                  </a:extLst>
                </a:gridCol>
                <a:gridCol w="2181231">
                  <a:extLst>
                    <a:ext uri="{9D8B030D-6E8A-4147-A177-3AD203B41FA5}">
                      <a16:colId xmlns:a16="http://schemas.microsoft.com/office/drawing/2014/main" val="724229536"/>
                    </a:ext>
                  </a:extLst>
                </a:gridCol>
              </a:tblGrid>
              <a:tr h="620183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Interested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405632"/>
                  </a:ext>
                </a:extLst>
              </a:tr>
              <a:tr h="620183">
                <a:tc>
                  <a:txBody>
                    <a:bodyPr/>
                    <a:lstStyle/>
                    <a:p>
                      <a:r>
                        <a:rPr lang="en-US" dirty="0"/>
                        <a:t>Tarrant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672750"/>
                  </a:ext>
                </a:extLst>
              </a:tr>
              <a:tr h="620183">
                <a:tc>
                  <a:txBody>
                    <a:bodyPr/>
                    <a:lstStyle/>
                    <a:p>
                      <a:r>
                        <a:rPr lang="en-US" dirty="0"/>
                        <a:t>Harris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968241"/>
                  </a:ext>
                </a:extLst>
              </a:tr>
              <a:tr h="620183">
                <a:tc>
                  <a:txBody>
                    <a:bodyPr/>
                    <a:lstStyle/>
                    <a:p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885498"/>
                  </a:ext>
                </a:extLst>
              </a:tr>
              <a:tr h="620183">
                <a:tc>
                  <a:txBody>
                    <a:bodyPr/>
                    <a:lstStyle/>
                    <a:p>
                      <a:r>
                        <a:rPr lang="en-US" dirty="0"/>
                        <a:t>Bexar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50968"/>
                  </a:ext>
                </a:extLst>
              </a:tr>
              <a:tr h="620183">
                <a:tc>
                  <a:txBody>
                    <a:bodyPr/>
                    <a:lstStyle/>
                    <a:p>
                      <a:r>
                        <a:rPr lang="en-US" dirty="0"/>
                        <a:t>Collin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58317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88E3BD-CBFB-7642-B3D1-EBBD230D3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205877"/>
              </p:ext>
            </p:extLst>
          </p:nvPr>
        </p:nvGraphicFramePr>
        <p:xfrm>
          <a:off x="8492835" y="2222499"/>
          <a:ext cx="3380510" cy="3757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255">
                  <a:extLst>
                    <a:ext uri="{9D8B030D-6E8A-4147-A177-3AD203B41FA5}">
                      <a16:colId xmlns:a16="http://schemas.microsoft.com/office/drawing/2014/main" val="187666598"/>
                    </a:ext>
                  </a:extLst>
                </a:gridCol>
                <a:gridCol w="1690255">
                  <a:extLst>
                    <a:ext uri="{9D8B030D-6E8A-4147-A177-3AD203B41FA5}">
                      <a16:colId xmlns:a16="http://schemas.microsoft.com/office/drawing/2014/main" val="1911440712"/>
                    </a:ext>
                  </a:extLst>
                </a:gridCol>
              </a:tblGrid>
              <a:tr h="623499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Interested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14943"/>
                  </a:ext>
                </a:extLst>
              </a:tr>
              <a:tr h="623499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176903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84973"/>
                  </a:ext>
                </a:extLst>
              </a:tr>
              <a:tr h="623499">
                <a:tc>
                  <a:txBody>
                    <a:bodyPr/>
                    <a:lstStyle/>
                    <a:p>
                      <a:r>
                        <a:rPr lang="en-US" dirty="0"/>
                        <a:t>Mexico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987158"/>
                  </a:ext>
                </a:extLst>
              </a:tr>
              <a:tr h="623499">
                <a:tc>
                  <a:txBody>
                    <a:bodyPr/>
                    <a:lstStyle/>
                    <a:p>
                      <a:r>
                        <a:rPr lang="en-US" dirty="0"/>
                        <a:t>Honduras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328668"/>
                  </a:ext>
                </a:extLst>
              </a:tr>
              <a:tr h="623499">
                <a:tc>
                  <a:txBody>
                    <a:bodyPr/>
                    <a:lstStyle/>
                    <a:p>
                      <a:r>
                        <a:rPr lang="en-US" dirty="0"/>
                        <a:t>Hong Kong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422184"/>
                  </a:ext>
                </a:extLst>
              </a:tr>
              <a:tr h="623499">
                <a:tc>
                  <a:txBody>
                    <a:bodyPr/>
                    <a:lstStyle/>
                    <a:p>
                      <a:r>
                        <a:rPr lang="en-US" dirty="0"/>
                        <a:t>Nigeria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675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553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CC0AFF4-DE24-4460-B365-201169FBF94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70A3E5-A8DE-4902-A3AC-BB854365F5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E3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A8190E-767D-4E61-943F-83A65FE549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E3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04A29B-BBFE-4345-96F1-87427D73C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92" y="1721065"/>
            <a:ext cx="4837359" cy="3201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9C39C9-1DC6-7F40-A28C-8CDD42C10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246" y="1828064"/>
            <a:ext cx="4837359" cy="320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52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7D04-10DC-DB4D-B91C-C2C97F8C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F2124-DE8E-0341-B9DE-AE1CFEE47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By next Friday, we hope to have a preliminary decision tree trained, and we are hoping for 95% accuracy</a:t>
            </a:r>
          </a:p>
        </p:txBody>
      </p:sp>
    </p:spTree>
    <p:extLst>
      <p:ext uri="{BB962C8B-B14F-4D97-AF65-F5344CB8AC3E}">
        <p14:creationId xmlns:p14="http://schemas.microsoft.com/office/powerpoint/2010/main" val="83792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38B7-4694-3445-9262-D5DA802F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2669E-A86A-7D42-9179-2FF575157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Question: </a:t>
            </a:r>
            <a:r>
              <a:rPr lang="en-US" sz="3200" dirty="0"/>
              <a:t>Using data on high school students who have shown interest in ACU, can we reliably predict which students will attend ACU and also come back for two more semesters?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8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F760-D101-3444-A18B-428AEFD0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B516B-07C2-2440-A562-233355A1B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data</a:t>
            </a:r>
          </a:p>
          <a:p>
            <a:r>
              <a:rPr lang="en-US" dirty="0"/>
              <a:t>Narrowed down columns and rows </a:t>
            </a:r>
          </a:p>
          <a:p>
            <a:r>
              <a:rPr lang="en-US" dirty="0"/>
              <a:t>Produced preliminary summary statistics and graphs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Division of work:</a:t>
            </a:r>
          </a:p>
          <a:p>
            <a:pPr marL="0" indent="0">
              <a:buNone/>
            </a:pPr>
            <a:r>
              <a:rPr lang="en-US" dirty="0"/>
              <a:t>Rachael: Comes to class, about 30% of the code</a:t>
            </a:r>
          </a:p>
          <a:p>
            <a:pPr marL="0" indent="0">
              <a:buNone/>
            </a:pPr>
            <a:r>
              <a:rPr lang="en-US" dirty="0"/>
              <a:t>Preston: About 70% of code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3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5848-5692-3B42-943D-74D9E4C3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307C7-CD4B-8045-BE7C-1532389E4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Admissions data from ACU office with 128 columns, over 550,000 rows</a:t>
            </a:r>
          </a:p>
          <a:p>
            <a:r>
              <a:rPr lang="en-US" dirty="0"/>
              <a:t>We are currently using about 58 rows and roughly 185,000 rows </a:t>
            </a:r>
          </a:p>
          <a:p>
            <a:r>
              <a:rPr lang="en-US" dirty="0"/>
              <a:t>Information ranging from SAT scores to family income </a:t>
            </a:r>
          </a:p>
          <a:p>
            <a:r>
              <a:rPr lang="en-US" dirty="0"/>
              <a:t>We are going to use </a:t>
            </a:r>
            <a:r>
              <a:rPr lang="en-US" dirty="0" err="1"/>
              <a:t>sklearn</a:t>
            </a:r>
            <a:r>
              <a:rPr lang="en-US" dirty="0"/>
              <a:t> and decision trees to make our model</a:t>
            </a:r>
          </a:p>
          <a:p>
            <a:r>
              <a:rPr lang="en-US" dirty="0"/>
              <a:t>We will compare our model to the one ACU currently uses</a:t>
            </a:r>
          </a:p>
          <a:p>
            <a:r>
              <a:rPr lang="en-US" dirty="0"/>
              <a:t>We are only using data for students who have inquired about ACU</a:t>
            </a:r>
          </a:p>
        </p:txBody>
      </p:sp>
    </p:spTree>
    <p:extLst>
      <p:ext uri="{BB962C8B-B14F-4D97-AF65-F5344CB8AC3E}">
        <p14:creationId xmlns:p14="http://schemas.microsoft.com/office/powerpoint/2010/main" val="170201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8D49-BA7B-E54E-A192-BFEC1DD5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481D9-5543-AB4B-B2C0-04CB81A5B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14040"/>
          </a:xfrm>
        </p:spPr>
        <p:txBody>
          <a:bodyPr/>
          <a:lstStyle/>
          <a:p>
            <a:r>
              <a:rPr lang="en-US" b="1" dirty="0"/>
              <a:t>Suspect </a:t>
            </a:r>
            <a:r>
              <a:rPr lang="en-US" dirty="0"/>
              <a:t>- ACU has has bought student name </a:t>
            </a:r>
          </a:p>
          <a:p>
            <a:r>
              <a:rPr lang="en-US" b="1" dirty="0"/>
              <a:t>Prospect</a:t>
            </a:r>
            <a:r>
              <a:rPr lang="en-US" dirty="0"/>
              <a:t> - ACU has bought student name, student shown no interest, might possibly be a good fit for ACU</a:t>
            </a:r>
          </a:p>
          <a:p>
            <a:r>
              <a:rPr lang="en-US" b="1" dirty="0"/>
              <a:t>Inquiry</a:t>
            </a:r>
            <a:r>
              <a:rPr lang="en-US" dirty="0"/>
              <a:t> – student shown interest in some way, from contacting ACU to attending a camp</a:t>
            </a:r>
          </a:p>
          <a:p>
            <a:r>
              <a:rPr lang="en-US" b="1" dirty="0"/>
              <a:t>Application</a:t>
            </a:r>
            <a:r>
              <a:rPr lang="en-US" dirty="0"/>
              <a:t> – student has submitted application</a:t>
            </a:r>
          </a:p>
          <a:p>
            <a:r>
              <a:rPr lang="en-US" b="1" dirty="0"/>
              <a:t>Admitted</a:t>
            </a:r>
            <a:r>
              <a:rPr lang="en-US" dirty="0"/>
              <a:t> – student has been admitted to ACU </a:t>
            </a:r>
          </a:p>
          <a:p>
            <a:r>
              <a:rPr lang="en-US" b="1" dirty="0"/>
              <a:t>Confirm</a:t>
            </a:r>
            <a:r>
              <a:rPr lang="en-US" dirty="0"/>
              <a:t> – student confirms attendance by paying the deposit</a:t>
            </a:r>
          </a:p>
          <a:p>
            <a:r>
              <a:rPr lang="en-US" b="1" dirty="0"/>
              <a:t>Enroll</a:t>
            </a:r>
            <a:r>
              <a:rPr lang="en-US" dirty="0"/>
              <a:t> – student is registered for classes</a:t>
            </a:r>
          </a:p>
          <a:p>
            <a:r>
              <a:rPr lang="en-US" b="1" dirty="0"/>
              <a:t>Deny</a:t>
            </a:r>
            <a:r>
              <a:rPr lang="en-US" dirty="0"/>
              <a:t> – student is admitted but decides not to attend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4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B688-4449-C540-82D0-7847B2A01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Final product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A2E03-0FF2-B241-926E-5785280B6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03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Input:</a:t>
            </a:r>
          </a:p>
          <a:p>
            <a:pPr marL="0" indent="0">
              <a:buNone/>
            </a:pPr>
            <a:r>
              <a:rPr lang="en-US" i="1" dirty="0"/>
              <a:t>Name 		Age 	SAT 		Family Income 	City 	State 	Received 	Legacy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John Smith 	17 		1200 	$35,000 			Fresno 	CA		3/4/18 		Yes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John Smith has a </a:t>
            </a:r>
            <a:r>
              <a:rPr lang="en-US" b="1" dirty="0"/>
              <a:t>56% </a:t>
            </a:r>
            <a:r>
              <a:rPr lang="en-US" dirty="0"/>
              <a:t>chance of coming to ACU. His </a:t>
            </a:r>
            <a:r>
              <a:rPr lang="en-US" b="1" dirty="0"/>
              <a:t>low family income </a:t>
            </a:r>
            <a:r>
              <a:rPr lang="en-US" dirty="0"/>
              <a:t>and </a:t>
            </a:r>
            <a:r>
              <a:rPr lang="en-US" b="1" dirty="0"/>
              <a:t>far distance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from ACU </a:t>
            </a:r>
            <a:r>
              <a:rPr lang="en-US" dirty="0"/>
              <a:t>are the two factors that impact the low chance of attending.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Grade:</a:t>
            </a:r>
          </a:p>
          <a:p>
            <a:pPr marL="0" indent="0">
              <a:buNone/>
            </a:pPr>
            <a:r>
              <a:rPr lang="en-US" dirty="0"/>
              <a:t>A+</a:t>
            </a:r>
          </a:p>
        </p:txBody>
      </p:sp>
    </p:spTree>
    <p:extLst>
      <p:ext uri="{BB962C8B-B14F-4D97-AF65-F5344CB8AC3E}">
        <p14:creationId xmlns:p14="http://schemas.microsoft.com/office/powerpoint/2010/main" val="29246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D71B-1716-A744-A8A3-DBF42337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22CA2-9EFB-D546-919B-67D8CCB2E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Female: 60%, Male: 40%</a:t>
            </a:r>
          </a:p>
          <a:p>
            <a:r>
              <a:rPr lang="en-US" dirty="0"/>
              <a:t>Mean income: $70,590		Median income: $63,587</a:t>
            </a:r>
          </a:p>
          <a:p>
            <a:r>
              <a:rPr lang="en-US" dirty="0"/>
              <a:t>Mean ACT: 22.5				Enrolled mean ACT: 23.3</a:t>
            </a:r>
          </a:p>
          <a:p>
            <a:r>
              <a:rPr lang="en-US" dirty="0"/>
              <a:t>Mean SAT: 1013				Enrolled mean SAT: 1058</a:t>
            </a:r>
          </a:p>
          <a:p>
            <a:r>
              <a:rPr lang="en-US" dirty="0"/>
              <a:t>Legacy Enrolled: 98%			Not Legacy Enrolled: 32%</a:t>
            </a:r>
          </a:p>
        </p:txBody>
      </p:sp>
    </p:spTree>
    <p:extLst>
      <p:ext uri="{BB962C8B-B14F-4D97-AF65-F5344CB8AC3E}">
        <p14:creationId xmlns:p14="http://schemas.microsoft.com/office/powerpoint/2010/main" val="511630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CC0AFF4-DE24-4460-B365-201169FBF94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70A3E5-A8DE-4902-A3AC-BB854365F5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3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A8190E-767D-4E61-943F-83A65FE549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3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614593-5B62-DA4A-AF6E-28513CF7D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895" y="1726740"/>
            <a:ext cx="4837359" cy="3404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8C07B6-07C4-2E4F-9BD8-E9D0CAE07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41" y="1726740"/>
            <a:ext cx="4837359" cy="340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CC0AFF4-DE24-4460-B365-201169FBF94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70A3E5-A8DE-4902-A3AC-BB854365F5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E2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A8190E-767D-4E61-943F-83A65FE549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E2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A6427-4F1A-2F41-880F-6244E2952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92" y="1756380"/>
            <a:ext cx="4837359" cy="33452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A4AAD9-88B1-0944-AACC-DD5FCA830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246" y="1853344"/>
            <a:ext cx="4837359" cy="3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86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41</TotalTime>
  <Words>253</Words>
  <Application>Microsoft Macintosh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Quotable</vt:lpstr>
      <vt:lpstr>Predicting ACU Enrollment and Retention Rates Exceptional. Innovative. Artificial.  </vt:lpstr>
      <vt:lpstr>Project proposal</vt:lpstr>
      <vt:lpstr>Progress report</vt:lpstr>
      <vt:lpstr>Data and proposed solution</vt:lpstr>
      <vt:lpstr>Student data types</vt:lpstr>
      <vt:lpstr>Final product example</vt:lpstr>
      <vt:lpstr>Summary statistics</vt:lpstr>
      <vt:lpstr>PowerPoint Presentation</vt:lpstr>
      <vt:lpstr>PowerPoint Presentation</vt:lpstr>
      <vt:lpstr>Location summary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ACU Enrollment and Retention Rates Exceptional. Innovative. Artificial.  </dc:title>
  <dc:creator>Microsoft Office User</dc:creator>
  <cp:lastModifiedBy>Microsoft Office User</cp:lastModifiedBy>
  <cp:revision>5</cp:revision>
  <dcterms:created xsi:type="dcterms:W3CDTF">2018-04-13T01:53:42Z</dcterms:created>
  <dcterms:modified xsi:type="dcterms:W3CDTF">2018-04-13T14:13:04Z</dcterms:modified>
</cp:coreProperties>
</file>