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70" r:id="rId5"/>
    <p:sldId id="271" r:id="rId6"/>
    <p:sldId id="269" r:id="rId7"/>
    <p:sldId id="268" r:id="rId8"/>
    <p:sldId id="272" r:id="rId9"/>
    <p:sldId id="273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85"/>
    <p:restoredTop sz="94659"/>
  </p:normalViewPr>
  <p:slideViewPr>
    <p:cSldViewPr snapToGrid="0" snapToObjects="1">
      <p:cViewPr varScale="1">
        <p:scale>
          <a:sx n="81" d="100"/>
          <a:sy n="81" d="100"/>
        </p:scale>
        <p:origin x="21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4/26/18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B2F2-A1E7-2F49-95AB-2A32D8926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651165"/>
            <a:ext cx="10572000" cy="3769034"/>
          </a:xfrm>
        </p:spPr>
        <p:txBody>
          <a:bodyPr/>
          <a:lstStyle/>
          <a:p>
            <a:pPr algn="ctr"/>
            <a:r>
              <a:rPr lang="en-US" sz="6000" dirty="0"/>
              <a:t>Predicting ACU Enrollment and Retention Rates</a:t>
            </a:r>
            <a:br>
              <a:rPr lang="en-US" sz="6000" dirty="0"/>
            </a:br>
            <a:r>
              <a:rPr lang="en-US" sz="2800" i="1" dirty="0"/>
              <a:t>Exceptional. Innovative. Artificial. 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8B43B-1977-844A-B41F-7CCA6BF56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078389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Rachael Shudde and Preston Werner</a:t>
            </a:r>
          </a:p>
        </p:txBody>
      </p:sp>
    </p:spTree>
    <p:extLst>
      <p:ext uri="{BB962C8B-B14F-4D97-AF65-F5344CB8AC3E}">
        <p14:creationId xmlns:p14="http://schemas.microsoft.com/office/powerpoint/2010/main" val="1838163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B7D04-10DC-DB4D-B91C-C2C97F8C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F2124-DE8E-0341-B9DE-AE1CFEE47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99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By next Friday, we hope to be able to identify why each student had a low score</a:t>
            </a:r>
          </a:p>
          <a:p>
            <a:pPr marL="0" indent="0">
              <a:buNone/>
            </a:pPr>
            <a:r>
              <a:rPr lang="en-US" sz="3600" dirty="0"/>
              <a:t>We also hope to get rid of bugs causing low prediction values</a:t>
            </a:r>
          </a:p>
        </p:txBody>
      </p:sp>
    </p:spTree>
    <p:extLst>
      <p:ext uri="{BB962C8B-B14F-4D97-AF65-F5344CB8AC3E}">
        <p14:creationId xmlns:p14="http://schemas.microsoft.com/office/powerpoint/2010/main" val="83792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538B7-4694-3445-9262-D5DA802F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2669E-A86A-7D42-9179-2FF575157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Question: </a:t>
            </a:r>
            <a:r>
              <a:rPr lang="en-US" sz="3200" dirty="0"/>
              <a:t>Using data on high school students who have shown interest in ACU, can we reliably predict which students will attend ACU and also come back for two more semesters?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78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0F760-D101-3444-A18B-428AEFD01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B516B-07C2-2440-A562-233355A1B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emails</a:t>
            </a:r>
          </a:p>
          <a:p>
            <a:r>
              <a:rPr lang="en-US" dirty="0"/>
              <a:t>Trained decision tree and random forest </a:t>
            </a:r>
          </a:p>
          <a:p>
            <a:r>
              <a:rPr lang="en-US" dirty="0"/>
              <a:t>Decided which factors are the most important</a:t>
            </a:r>
          </a:p>
          <a:p>
            <a:r>
              <a:rPr lang="en-US" dirty="0"/>
              <a:t>Able to predict probability of attending for random admitted students we created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Division of work:</a:t>
            </a:r>
          </a:p>
          <a:p>
            <a:pPr marL="0" indent="0">
              <a:buNone/>
            </a:pPr>
            <a:r>
              <a:rPr lang="en-US" dirty="0"/>
              <a:t>Rachael: Comes to class, less of the code</a:t>
            </a:r>
          </a:p>
          <a:p>
            <a:pPr marL="0" indent="0">
              <a:buNone/>
            </a:pPr>
            <a:r>
              <a:rPr lang="en-US" dirty="0"/>
              <a:t>Preston: Does not come to class, more of the code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3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8FF62F-0B89-4A5A-8A58-E6D3C63DDCF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741C05-1FD2-4CBB-88B2-F6F3B927F65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6710411" cy="5897880"/>
          </a:xfrm>
          <a:prstGeom prst="rect">
            <a:avLst/>
          </a:prstGeom>
          <a:solidFill>
            <a:srgbClr val="FFFFFF"/>
          </a:solidFill>
          <a:ln>
            <a:solidFill>
              <a:srgbClr val="9177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2B1488-16D9-49E3-BBF9-8E001F0766E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5897880"/>
          </a:xfrm>
          <a:prstGeom prst="rect">
            <a:avLst/>
          </a:prstGeom>
          <a:solidFill>
            <a:srgbClr val="FFFFFF"/>
          </a:solidFill>
          <a:ln>
            <a:solidFill>
              <a:srgbClr val="9177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31C286-B84D-184F-8EE5-C13C74921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445" y="2079067"/>
            <a:ext cx="3540809" cy="2699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2C591A-9FC1-0743-BB61-4BDB4FB2B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41" y="1389640"/>
            <a:ext cx="6110444" cy="407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79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33D7-48E0-5A43-BDFA-4219871C4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vs. random forest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6B56C-0434-3C4D-97EF-F52968B0C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 score: 87%</a:t>
            </a:r>
          </a:p>
          <a:p>
            <a:r>
              <a:rPr lang="en-US" dirty="0"/>
              <a:t>Random forest score: 86%</a:t>
            </a:r>
          </a:p>
          <a:p>
            <a:r>
              <a:rPr lang="en-US" dirty="0"/>
              <a:t>Did not seem to change based on depth of tree</a:t>
            </a:r>
          </a:p>
          <a:p>
            <a:r>
              <a:rPr lang="en-US" dirty="0"/>
              <a:t>Still trying to adjust parameters to understand why our decision tree </a:t>
            </a:r>
            <a:r>
              <a:rPr lang="en-US"/>
              <a:t>behaves oddly</a:t>
            </a:r>
            <a:endParaRPr lang="en-US" dirty="0"/>
          </a:p>
          <a:p>
            <a:r>
              <a:rPr lang="en-US" dirty="0"/>
              <a:t>Decision tree gives higher estimates for students who do attend</a:t>
            </a:r>
          </a:p>
        </p:txBody>
      </p:sp>
    </p:spTree>
    <p:extLst>
      <p:ext uri="{BB962C8B-B14F-4D97-AF65-F5344CB8AC3E}">
        <p14:creationId xmlns:p14="http://schemas.microsoft.com/office/powerpoint/2010/main" val="1943633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110F4-57C5-DA4D-BB6F-775A595F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 ranking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FEC288-D2FD-314A-A7C6-DF362F8EBF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873786"/>
              </p:ext>
            </p:extLst>
          </p:nvPr>
        </p:nvGraphicFramePr>
        <p:xfrm>
          <a:off x="819150" y="2222499"/>
          <a:ext cx="10553700" cy="375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850">
                  <a:extLst>
                    <a:ext uri="{9D8B030D-6E8A-4147-A177-3AD203B41FA5}">
                      <a16:colId xmlns:a16="http://schemas.microsoft.com/office/drawing/2014/main" val="1880124156"/>
                    </a:ext>
                  </a:extLst>
                </a:gridCol>
                <a:gridCol w="5276850">
                  <a:extLst>
                    <a:ext uri="{9D8B030D-6E8A-4147-A177-3AD203B41FA5}">
                      <a16:colId xmlns:a16="http://schemas.microsoft.com/office/drawing/2014/main" val="2490274658"/>
                    </a:ext>
                  </a:extLst>
                </a:gridCol>
              </a:tblGrid>
              <a:tr h="53609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Contribution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024601"/>
                  </a:ext>
                </a:extLst>
              </a:tr>
              <a:tr h="536090">
                <a:tc>
                  <a:txBody>
                    <a:bodyPr/>
                    <a:lstStyle/>
                    <a:p>
                      <a:r>
                        <a:rPr lang="en-US" dirty="0"/>
                        <a:t>Visited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684314"/>
                  </a:ext>
                </a:extLst>
              </a:tr>
              <a:tr h="536090">
                <a:tc>
                  <a:txBody>
                    <a:bodyPr/>
                    <a:lstStyle/>
                    <a:p>
                      <a:r>
                        <a:rPr lang="en-US" dirty="0" err="1"/>
                        <a:t>Qual_Rank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457482"/>
                  </a:ext>
                </a:extLst>
              </a:tr>
              <a:tr h="536090">
                <a:tc>
                  <a:txBody>
                    <a:bodyPr/>
                    <a:lstStyle/>
                    <a:p>
                      <a:r>
                        <a:rPr lang="en-US" dirty="0" err="1"/>
                        <a:t>Qual_Familiarity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334005"/>
                  </a:ext>
                </a:extLst>
              </a:tr>
              <a:tr h="536090">
                <a:tc>
                  <a:txBody>
                    <a:bodyPr/>
                    <a:lstStyle/>
                    <a:p>
                      <a:r>
                        <a:rPr lang="en-US" dirty="0" err="1"/>
                        <a:t>Core_Ind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24991"/>
                  </a:ext>
                </a:extLst>
              </a:tr>
              <a:tr h="536090">
                <a:tc>
                  <a:txBody>
                    <a:bodyPr/>
                    <a:lstStyle/>
                    <a:p>
                      <a:r>
                        <a:rPr lang="en-US" dirty="0" err="1"/>
                        <a:t>ACU_Distance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487602"/>
                  </a:ext>
                </a:extLst>
              </a:tr>
              <a:tr h="536090">
                <a:tc>
                  <a:txBody>
                    <a:bodyPr/>
                    <a:lstStyle/>
                    <a:p>
                      <a:r>
                        <a:rPr lang="en-US" dirty="0" err="1"/>
                        <a:t>CoC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128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233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E75D15-CF17-4901-A858-1470ED6597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F323B8-8C06-4F56-BB4B-B8857128A0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CBA8F-55EC-6F4C-8F6A-60F9F42CC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849" y="786900"/>
            <a:ext cx="7926302" cy="52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47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A01907A-BF04-440F-BA0D-49BC962734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7CEEA4-7128-E84B-BD8D-645AAC9D8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90" y="867103"/>
            <a:ext cx="11792607" cy="51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81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4632-3B95-7E40-BB83-3825B5303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vs. random forest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A484B2-2BCC-4248-9964-473BFB3AAA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7764154"/>
              </p:ext>
            </p:extLst>
          </p:nvPr>
        </p:nvGraphicFramePr>
        <p:xfrm>
          <a:off x="819150" y="2222500"/>
          <a:ext cx="105537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850">
                  <a:extLst>
                    <a:ext uri="{9D8B030D-6E8A-4147-A177-3AD203B41FA5}">
                      <a16:colId xmlns:a16="http://schemas.microsoft.com/office/drawing/2014/main" val="3047457684"/>
                    </a:ext>
                  </a:extLst>
                </a:gridCol>
                <a:gridCol w="5276850">
                  <a:extLst>
                    <a:ext uri="{9D8B030D-6E8A-4147-A177-3AD203B41FA5}">
                      <a16:colId xmlns:a16="http://schemas.microsoft.com/office/drawing/2014/main" val="3231204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851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0.32354778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0.34597865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651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0.44776119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0.35932121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73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0.03028947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0.17592436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291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0.44776119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0.42029307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100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0.32354778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0.25064223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998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0.32354778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0.23286293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649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0.44578313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0.47418406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817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7782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68</TotalTime>
  <Words>241</Words>
  <Application>Microsoft Macintosh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Quotable</vt:lpstr>
      <vt:lpstr>Predicting ACU Enrollment and Retention Rates Exceptional. Innovative. Artificial.  </vt:lpstr>
      <vt:lpstr>Project proposal</vt:lpstr>
      <vt:lpstr>Progress report</vt:lpstr>
      <vt:lpstr>PowerPoint Presentation</vt:lpstr>
      <vt:lpstr>Decision tree vs. random forest </vt:lpstr>
      <vt:lpstr>Feature importance ranking</vt:lpstr>
      <vt:lpstr>PowerPoint Presentation</vt:lpstr>
      <vt:lpstr>PowerPoint Presentation</vt:lpstr>
      <vt:lpstr>Decision tree vs. random forest</vt:lpstr>
      <vt:lpstr>Next steps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ACU Enrollment and Retention Rates Exceptional. Innovative. Artificial.  </dc:title>
  <dc:creator>Microsoft Office User</dc:creator>
  <cp:lastModifiedBy>Microsoft Office User</cp:lastModifiedBy>
  <cp:revision>13</cp:revision>
  <dcterms:created xsi:type="dcterms:W3CDTF">2018-04-13T01:53:42Z</dcterms:created>
  <dcterms:modified xsi:type="dcterms:W3CDTF">2018-04-27T03:22:20Z</dcterms:modified>
</cp:coreProperties>
</file>