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59" r:id="rId5"/>
    <p:sldId id="268" r:id="rId6"/>
    <p:sldId id="258" r:id="rId7"/>
    <p:sldId id="265" r:id="rId8"/>
    <p:sldId id="269" r:id="rId9"/>
    <p:sldId id="260" r:id="rId10"/>
    <p:sldId id="261" r:id="rId11"/>
    <p:sldId id="262" r:id="rId12"/>
    <p:sldId id="263" r:id="rId13"/>
    <p:sldId id="264" r:id="rId14"/>
    <p:sldId id="273" r:id="rId15"/>
    <p:sldId id="274" r:id="rId16"/>
    <p:sldId id="275" r:id="rId17"/>
    <p:sldId id="276" r:id="rId18"/>
    <p:sldId id="284" r:id="rId19"/>
    <p:sldId id="277" r:id="rId20"/>
    <p:sldId id="281" r:id="rId21"/>
    <p:sldId id="282" r:id="rId22"/>
    <p:sldId id="283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4659"/>
  </p:normalViewPr>
  <p:slideViewPr>
    <p:cSldViewPr snapToGrid="0" snapToObjects="1">
      <p:cViewPr varScale="1">
        <p:scale>
          <a:sx n="92" d="100"/>
          <a:sy n="92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B2F2-A1E7-2F49-95AB-2A32D8926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51165"/>
            <a:ext cx="10572000" cy="3769034"/>
          </a:xfrm>
        </p:spPr>
        <p:txBody>
          <a:bodyPr/>
          <a:lstStyle/>
          <a:p>
            <a:pPr algn="ctr"/>
            <a:r>
              <a:rPr lang="en-US" sz="6000" dirty="0"/>
              <a:t>Predicting ACU Enrollment and Retention Rates</a:t>
            </a:r>
            <a:br>
              <a:rPr lang="en-US" sz="6000" dirty="0"/>
            </a:br>
            <a:r>
              <a:rPr lang="en-US" sz="2800" i="1" dirty="0"/>
              <a:t>Exceptional. Innovative. Artificial.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8B43B-1977-844A-B41F-7CCA6BF56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7838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Rachael Shudde and Preston Werner</a:t>
            </a:r>
          </a:p>
        </p:txBody>
      </p:sp>
    </p:spTree>
    <p:extLst>
      <p:ext uri="{BB962C8B-B14F-4D97-AF65-F5344CB8AC3E}">
        <p14:creationId xmlns:p14="http://schemas.microsoft.com/office/powerpoint/2010/main" val="183816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CC0AFF4-DE24-4460-B365-201169FBF9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70A3E5-A8DE-4902-A3AC-BB854365F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3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A8190E-767D-4E61-943F-83A65FE549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3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14593-5B62-DA4A-AF6E-28513CF7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95" y="1726740"/>
            <a:ext cx="4837359" cy="3404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C07B6-07C4-2E4F-9BD8-E9D0CAE0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1" y="1726740"/>
            <a:ext cx="4837359" cy="34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C0AFF4-DE24-4460-B365-201169FBF9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0A3E5-A8DE-4902-A3AC-BB854365F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E2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A8190E-767D-4E61-943F-83A65FE549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E2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A6427-4F1A-2F41-880F-6244E295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2" y="1756380"/>
            <a:ext cx="4837359" cy="33452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A4AAD9-88B1-0944-AACC-DD5FCA83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46" y="1853344"/>
            <a:ext cx="4837359" cy="3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5332-F3A2-2A4F-BCFE-242958C3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0B1CB9-67CF-BE43-9186-00FEDCFEF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63457"/>
              </p:ext>
            </p:extLst>
          </p:nvPr>
        </p:nvGraphicFramePr>
        <p:xfrm>
          <a:off x="819149" y="2222500"/>
          <a:ext cx="3240233" cy="372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02">
                  <a:extLst>
                    <a:ext uri="{9D8B030D-6E8A-4147-A177-3AD203B41FA5}">
                      <a16:colId xmlns:a16="http://schemas.microsoft.com/office/drawing/2014/main" val="2522042292"/>
                    </a:ext>
                  </a:extLst>
                </a:gridCol>
                <a:gridCol w="2489431">
                  <a:extLst>
                    <a:ext uri="{9D8B030D-6E8A-4147-A177-3AD203B41FA5}">
                      <a16:colId xmlns:a16="http://schemas.microsoft.com/office/drawing/2014/main" val="2677095715"/>
                    </a:ext>
                  </a:extLst>
                </a:gridCol>
              </a:tblGrid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Interested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83297"/>
                  </a:ext>
                </a:extLst>
              </a:tr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92087"/>
                  </a:ext>
                </a:extLst>
              </a:tr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71453"/>
                  </a:ext>
                </a:extLst>
              </a:tr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7648"/>
                  </a:ext>
                </a:extLst>
              </a:tr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3283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1013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EBF64-6634-F74D-BBD6-DA0A13629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4939"/>
              </p:ext>
            </p:extLst>
          </p:nvPr>
        </p:nvGraphicFramePr>
        <p:xfrm>
          <a:off x="4447310" y="2222499"/>
          <a:ext cx="3699164" cy="374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33">
                  <a:extLst>
                    <a:ext uri="{9D8B030D-6E8A-4147-A177-3AD203B41FA5}">
                      <a16:colId xmlns:a16="http://schemas.microsoft.com/office/drawing/2014/main" val="267931385"/>
                    </a:ext>
                  </a:extLst>
                </a:gridCol>
                <a:gridCol w="2181231">
                  <a:extLst>
                    <a:ext uri="{9D8B030D-6E8A-4147-A177-3AD203B41FA5}">
                      <a16:colId xmlns:a16="http://schemas.microsoft.com/office/drawing/2014/main" val="724229536"/>
                    </a:ext>
                  </a:extLst>
                </a:gridCol>
              </a:tblGrid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Interested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05632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Tarrant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2750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Harris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68241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85498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Bexar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0968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831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88E3BD-CBFB-7642-B3D1-EBBD230D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05877"/>
              </p:ext>
            </p:extLst>
          </p:nvPr>
        </p:nvGraphicFramePr>
        <p:xfrm>
          <a:off x="8492835" y="2222499"/>
          <a:ext cx="3380510" cy="375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255">
                  <a:extLst>
                    <a:ext uri="{9D8B030D-6E8A-4147-A177-3AD203B41FA5}">
                      <a16:colId xmlns:a16="http://schemas.microsoft.com/office/drawing/2014/main" val="187666598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1911440712"/>
                    </a:ext>
                  </a:extLst>
                </a:gridCol>
              </a:tblGrid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Interested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4943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84973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87158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Honduras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28668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22184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7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55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C0AFF4-DE24-4460-B365-201169FBF9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70A3E5-A8DE-4902-A3AC-BB854365F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E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A8190E-767D-4E61-943F-83A65FE549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E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4A29B-BBFE-4345-96F1-87427D73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2" y="1721065"/>
            <a:ext cx="4837359" cy="320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C39C9-1DC6-7F40-A28C-8CDD42C1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46" y="1828064"/>
            <a:ext cx="4837359" cy="32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5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1C286-B84D-184F-8EE5-C13C7492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45" y="2079067"/>
            <a:ext cx="3540809" cy="2699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2C591A-9FC1-0743-BB61-4BDB4FB2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1" y="1389640"/>
            <a:ext cx="6110444" cy="40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6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33D7-48E0-5A43-BDFA-4219871C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B56C-0434-3C4D-97EF-F52968B0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score: 88%</a:t>
            </a:r>
          </a:p>
          <a:p>
            <a:r>
              <a:rPr lang="en-US" dirty="0"/>
              <a:t>We had the following parameters from a grid search:</a:t>
            </a:r>
          </a:p>
          <a:p>
            <a:pPr lvl="1"/>
            <a:r>
              <a:rPr lang="en-US" dirty="0"/>
              <a:t>Max depth: 4</a:t>
            </a:r>
          </a:p>
          <a:p>
            <a:pPr lvl="1"/>
            <a:r>
              <a:rPr lang="en-US" dirty="0"/>
              <a:t>Max leaf nodes: 13</a:t>
            </a:r>
          </a:p>
          <a:p>
            <a:pPr lvl="1"/>
            <a:r>
              <a:rPr lang="en-US" dirty="0"/>
              <a:t>Minimum samples in each leaf: 10</a:t>
            </a:r>
          </a:p>
          <a:p>
            <a:pPr lvl="1"/>
            <a:r>
              <a:rPr lang="en-US" dirty="0"/>
              <a:t>Minimum samples to split: 11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3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10F4-57C5-DA4D-BB6F-775A595F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ranking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EC288-D2FD-314A-A7C6-DF362F8EBFE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19150" y="2222499"/>
          <a:ext cx="10553700" cy="375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880124156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490274658"/>
                    </a:ext>
                  </a:extLst>
                </a:gridCol>
              </a:tblGrid>
              <a:tr h="53609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24601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/>
                        <a:t>Visited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84314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Qual_Rank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57482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Qual_Familiarity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4005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Core_Ind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4991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ACU_Distance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7602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CoC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2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4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CBA8F-55EC-6F4C-8F6A-60F9F42C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49" y="786900"/>
            <a:ext cx="7926302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9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513F-5717-FE4B-AA5F-B76E10B3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E6CE71-66C2-9E44-9E97-45B8E21F3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797258"/>
              </p:ext>
            </p:extLst>
          </p:nvPr>
        </p:nvGraphicFramePr>
        <p:xfrm>
          <a:off x="2202872" y="3061855"/>
          <a:ext cx="6664038" cy="27570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1346">
                  <a:extLst>
                    <a:ext uri="{9D8B030D-6E8A-4147-A177-3AD203B41FA5}">
                      <a16:colId xmlns:a16="http://schemas.microsoft.com/office/drawing/2014/main" val="3094039823"/>
                    </a:ext>
                  </a:extLst>
                </a:gridCol>
                <a:gridCol w="2221346">
                  <a:extLst>
                    <a:ext uri="{9D8B030D-6E8A-4147-A177-3AD203B41FA5}">
                      <a16:colId xmlns:a16="http://schemas.microsoft.com/office/drawing/2014/main" val="1696055984"/>
                    </a:ext>
                  </a:extLst>
                </a:gridCol>
                <a:gridCol w="2221346">
                  <a:extLst>
                    <a:ext uri="{9D8B030D-6E8A-4147-A177-3AD203B41FA5}">
                      <a16:colId xmlns:a16="http://schemas.microsoft.com/office/drawing/2014/main" val="1447301081"/>
                    </a:ext>
                  </a:extLst>
                </a:gridCol>
              </a:tblGrid>
              <a:tr h="95686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highlight>
                            <a:srgbClr val="00FFFF"/>
                          </a:highlight>
                        </a:rPr>
                        <a:t>191</a:t>
                      </a:r>
                    </a:p>
                    <a:p>
                      <a:pPr algn="ctr"/>
                      <a:r>
                        <a:rPr lang="en-US" b="0" dirty="0">
                          <a:highlight>
                            <a:srgbClr val="00FFFF"/>
                          </a:highlight>
                        </a:rPr>
                        <a:t>True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202</a:t>
                      </a:r>
                    </a:p>
                    <a:p>
                      <a:pPr algn="ctr"/>
                      <a:r>
                        <a:rPr lang="en-US" b="0" dirty="0"/>
                        <a:t>False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940823"/>
                  </a:ext>
                </a:extLst>
              </a:tr>
              <a:tr h="90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1989</a:t>
                      </a:r>
                    </a:p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True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90735"/>
                  </a:ext>
                </a:extLst>
              </a:tr>
              <a:tr h="90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2497</a:t>
                      </a:r>
                    </a:p>
                    <a:p>
                      <a:pPr algn="ctr"/>
                      <a:r>
                        <a:rPr lang="en-US"/>
                        <a:t>Total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703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D8179D-E522-D943-9B58-B17D6D25EC31}"/>
              </a:ext>
            </a:extLst>
          </p:cNvPr>
          <p:cNvSpPr txBox="1"/>
          <p:nvPr/>
        </p:nvSpPr>
        <p:spPr>
          <a:xfrm>
            <a:off x="4779819" y="2396837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2461C-720C-F548-8BF2-8274A148F345}"/>
              </a:ext>
            </a:extLst>
          </p:cNvPr>
          <p:cNvSpPr txBox="1"/>
          <p:nvPr/>
        </p:nvSpPr>
        <p:spPr>
          <a:xfrm>
            <a:off x="1419600" y="3422073"/>
            <a:ext cx="505459" cy="20366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52160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CEEA4-7128-E84B-BD8D-645AAC9D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867103"/>
            <a:ext cx="11792607" cy="5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38B7-4694-3445-9262-D5DA802F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669E-A86A-7D42-9179-2FF57515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Question: </a:t>
            </a:r>
            <a:r>
              <a:rPr lang="en-US" sz="3200" dirty="0"/>
              <a:t>Using data on high school students who are admitted to ACU, can we reliably predict which students will attend ACU?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D8AC7-3482-1F44-AFA9-AA67D3C9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7" y="786900"/>
            <a:ext cx="10568406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47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1DAA6D-DC59-484E-B3D4-532D08B5E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1E0EE507-7152-4DB9-AB28-B6C0FA6F5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916FA-EECF-9E4E-9F08-A26490FEB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2" r="1" b="1"/>
          <a:stretch/>
        </p:blipFill>
        <p:spPr>
          <a:xfrm>
            <a:off x="957072" y="964692"/>
            <a:ext cx="10277856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9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13B4-EBE8-4C4F-B6FA-D8AB270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might have done if there was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61-1BA1-0F4A-9779-6A234CF5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Figured out just what ACU’s models mean</a:t>
            </a:r>
          </a:p>
          <a:p>
            <a:r>
              <a:rPr lang="en-US" dirty="0"/>
              <a:t>Looked at retention rates for the first three semesters</a:t>
            </a:r>
          </a:p>
          <a:p>
            <a:r>
              <a:rPr lang="en-US" dirty="0"/>
              <a:t>Found data on how major impacts retention rates </a:t>
            </a:r>
          </a:p>
          <a:p>
            <a:r>
              <a:rPr lang="en-US" dirty="0"/>
              <a:t>Trained a neural network </a:t>
            </a:r>
          </a:p>
          <a:p>
            <a:r>
              <a:rPr lang="en-US"/>
              <a:t>Implemented a GUI</a:t>
            </a:r>
          </a:p>
        </p:txBody>
      </p:sp>
    </p:spTree>
    <p:extLst>
      <p:ext uri="{BB962C8B-B14F-4D97-AF65-F5344CB8AC3E}">
        <p14:creationId xmlns:p14="http://schemas.microsoft.com/office/powerpoint/2010/main" val="113236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CD09-F6E7-D147-AE78-2DC1EE1C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4D84-CB35-F34C-B332-BB08E1BE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often messy and a lot of our decisions were arbitrary </a:t>
            </a:r>
          </a:p>
          <a:p>
            <a:r>
              <a:rPr lang="en-US" dirty="0"/>
              <a:t>Our model does not match what we initially thought, but it makes sense</a:t>
            </a:r>
          </a:p>
          <a:p>
            <a:r>
              <a:rPr lang="en-US" dirty="0"/>
              <a:t>ACU should mainly focus on encouraging campus visits</a:t>
            </a:r>
          </a:p>
          <a:p>
            <a:r>
              <a:rPr lang="en-US" dirty="0"/>
              <a:t>ACU should focus on getting students more informed about ACU</a:t>
            </a:r>
          </a:p>
          <a:p>
            <a:r>
              <a:rPr lang="en-US" dirty="0"/>
              <a:t>ACU should foster more relationships between alumni and potential students</a:t>
            </a:r>
          </a:p>
          <a:p>
            <a:r>
              <a:rPr lang="en-US" dirty="0"/>
              <a:t>We should get an A</a:t>
            </a:r>
          </a:p>
        </p:txBody>
      </p:sp>
    </p:spTree>
    <p:extLst>
      <p:ext uri="{BB962C8B-B14F-4D97-AF65-F5344CB8AC3E}">
        <p14:creationId xmlns:p14="http://schemas.microsoft.com/office/powerpoint/2010/main" val="5144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A38F-505C-964B-9BE0-9A1C421E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722E-D5EA-C944-90D7-92FD7D88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Preston 60%</a:t>
            </a:r>
          </a:p>
          <a:p>
            <a:pPr lvl="1"/>
            <a:r>
              <a:rPr lang="en-US" dirty="0"/>
              <a:t>Rachael 40% </a:t>
            </a:r>
          </a:p>
          <a:p>
            <a:r>
              <a:rPr lang="en-US" dirty="0"/>
              <a:t>Power points and data meeting</a:t>
            </a:r>
          </a:p>
          <a:p>
            <a:pPr lvl="1"/>
            <a:r>
              <a:rPr lang="en-US" dirty="0"/>
              <a:t>Rachael</a:t>
            </a:r>
          </a:p>
          <a:p>
            <a:r>
              <a:rPr lang="en-US" dirty="0"/>
              <a:t>Graphs and visualization </a:t>
            </a:r>
          </a:p>
          <a:p>
            <a:pPr lvl="1"/>
            <a:r>
              <a:rPr lang="en-US" dirty="0"/>
              <a:t>Preston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3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B688-4449-C540-82D0-7847B2A0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Final product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2E03-0FF2-B241-926E-5785280B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3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i="1" dirty="0"/>
              <a:t>Name 		Age 	SAT 		Family Income 	City 	State 	Received 	Legacy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John Smith 	17 		1200 	$35,000 			Fresno 	CA		3/4/18 		Yes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John Smith has a </a:t>
            </a:r>
            <a:r>
              <a:rPr lang="en-US" b="1" dirty="0"/>
              <a:t>56% </a:t>
            </a:r>
            <a:r>
              <a:rPr lang="en-US" dirty="0"/>
              <a:t>chance of coming to ACU. His </a:t>
            </a:r>
            <a:r>
              <a:rPr lang="en-US" b="1" dirty="0"/>
              <a:t>low family income </a:t>
            </a:r>
            <a:r>
              <a:rPr lang="en-US" dirty="0"/>
              <a:t>and </a:t>
            </a:r>
            <a:r>
              <a:rPr lang="en-US" b="1" dirty="0"/>
              <a:t>far distance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ACU </a:t>
            </a:r>
            <a:r>
              <a:rPr lang="en-US" dirty="0"/>
              <a:t>are the two factors that impact the low chance of attending.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Grade:</a:t>
            </a:r>
          </a:p>
          <a:p>
            <a:pPr marL="0" indent="0">
              <a:buNone/>
            </a:pPr>
            <a:r>
              <a:rPr lang="en-US" dirty="0"/>
              <a:t>A+</a:t>
            </a:r>
          </a:p>
        </p:txBody>
      </p:sp>
    </p:spTree>
    <p:extLst>
      <p:ext uri="{BB962C8B-B14F-4D97-AF65-F5344CB8AC3E}">
        <p14:creationId xmlns:p14="http://schemas.microsoft.com/office/powerpoint/2010/main" val="29246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2CBC-F16E-554B-9A5F-0645E380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C670-29A6-4947-AAE8-9573A58A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ended being able to</a:t>
            </a:r>
          </a:p>
          <a:p>
            <a:pPr lvl="1"/>
            <a:r>
              <a:rPr lang="en-US" dirty="0"/>
              <a:t>Give a prediction of if an admitted student would come to ACU</a:t>
            </a:r>
          </a:p>
          <a:p>
            <a:pPr lvl="1"/>
            <a:r>
              <a:rPr lang="en-US" dirty="0"/>
              <a:t>Tell which of four factors might change their probability of coming to ACU</a:t>
            </a:r>
          </a:p>
          <a:p>
            <a:pPr lvl="1"/>
            <a:r>
              <a:rPr lang="en-US" dirty="0"/>
              <a:t>We ignored retention rate (hard to create testing data)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5848-5692-3B42-943D-74D9E4C3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 and 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07C7-CD4B-8045-BE7C-1532389E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Admissions data from ACU office with 128 columns, over 550,000 rows</a:t>
            </a:r>
          </a:p>
          <a:p>
            <a:r>
              <a:rPr lang="en-US" dirty="0"/>
              <a:t>Information on all types of prospective students</a:t>
            </a:r>
          </a:p>
          <a:p>
            <a:r>
              <a:rPr lang="en-US" dirty="0"/>
              <a:t>Information ranging from SAT scores to family income </a:t>
            </a:r>
          </a:p>
          <a:p>
            <a:r>
              <a:rPr lang="en-US" dirty="0"/>
              <a:t>We ended up keeping 19 columns and 12,485 rows</a:t>
            </a:r>
          </a:p>
        </p:txBody>
      </p:sp>
    </p:spTree>
    <p:extLst>
      <p:ext uri="{BB962C8B-B14F-4D97-AF65-F5344CB8AC3E}">
        <p14:creationId xmlns:p14="http://schemas.microsoft.com/office/powerpoint/2010/main" val="170201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8D49-BA7B-E54E-A192-BFEC1DD5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81D9-5543-AB4B-B2C0-04CB81A5B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4040"/>
          </a:xfrm>
        </p:spPr>
        <p:txBody>
          <a:bodyPr/>
          <a:lstStyle/>
          <a:p>
            <a:r>
              <a:rPr lang="en-US" b="1" dirty="0"/>
              <a:t>Suspect </a:t>
            </a:r>
            <a:r>
              <a:rPr lang="en-US" dirty="0"/>
              <a:t>- ACU has has bought student name </a:t>
            </a:r>
          </a:p>
          <a:p>
            <a:r>
              <a:rPr lang="en-US" b="1" dirty="0"/>
              <a:t>Prospect</a:t>
            </a:r>
            <a:r>
              <a:rPr lang="en-US" dirty="0"/>
              <a:t> - ACU has bought student name, student shown no interest, might possibly be a good fit for ACU</a:t>
            </a:r>
          </a:p>
          <a:p>
            <a:r>
              <a:rPr lang="en-US" b="1" dirty="0"/>
              <a:t>Inquiry</a:t>
            </a:r>
            <a:r>
              <a:rPr lang="en-US" dirty="0"/>
              <a:t> – student shown interest in some way, from contacting ACU to attending a camp</a:t>
            </a:r>
          </a:p>
          <a:p>
            <a:r>
              <a:rPr lang="en-US" b="1" dirty="0"/>
              <a:t>Application</a:t>
            </a:r>
            <a:r>
              <a:rPr lang="en-US" dirty="0"/>
              <a:t> – student has submitted application</a:t>
            </a:r>
          </a:p>
          <a:p>
            <a:r>
              <a:rPr lang="en-US" b="1" dirty="0"/>
              <a:t>Admitted</a:t>
            </a:r>
            <a:r>
              <a:rPr lang="en-US" dirty="0"/>
              <a:t> – student has been admitted to ACU </a:t>
            </a:r>
          </a:p>
          <a:p>
            <a:r>
              <a:rPr lang="en-US" b="1" dirty="0"/>
              <a:t>Confirm</a:t>
            </a:r>
            <a:r>
              <a:rPr lang="en-US" dirty="0"/>
              <a:t> – student confirms attendance by paying the deposit</a:t>
            </a:r>
          </a:p>
          <a:p>
            <a:r>
              <a:rPr lang="en-US" b="1" dirty="0"/>
              <a:t>Enroll</a:t>
            </a:r>
            <a:r>
              <a:rPr lang="en-US" dirty="0"/>
              <a:t> – student is registered for classes</a:t>
            </a:r>
          </a:p>
          <a:p>
            <a:r>
              <a:rPr lang="en-US" b="1" dirty="0"/>
              <a:t>Deny</a:t>
            </a:r>
            <a:r>
              <a:rPr lang="en-US" dirty="0"/>
              <a:t> – student is admitted but decides not to attend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4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ACAB-D414-BE44-978F-2F2694A0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Rows kept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0605-34F2-1C43-A126-251A0271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62877"/>
          </a:xfrm>
        </p:spPr>
        <p:txBody>
          <a:bodyPr numCol="2"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Core_Ind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Parent_Same_Last_Name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ACU_Distance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Household Income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QUAL_Familiarity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QUAL_rank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HS_Size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HS_Rank</a:t>
            </a:r>
            <a:r>
              <a:rPr lang="en-US" dirty="0"/>
              <a:t> Percent</a:t>
            </a:r>
          </a:p>
          <a:p>
            <a:pPr>
              <a:buFont typeface="+mj-lt"/>
              <a:buAutoNum type="arabicPeriod"/>
            </a:pPr>
            <a:r>
              <a:rPr lang="en-US" dirty="0"/>
              <a:t>HS GPA</a:t>
            </a:r>
          </a:p>
          <a:p>
            <a:pPr>
              <a:buFont typeface="+mj-lt"/>
              <a:buAutoNum type="arabicPeriod"/>
            </a:pPr>
            <a:r>
              <a:rPr lang="en-US" dirty="0"/>
              <a:t>HS_GPA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NUM_advanced_classes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ACT</a:t>
            </a:r>
          </a:p>
          <a:p>
            <a:pPr>
              <a:buFont typeface="+mj-lt"/>
              <a:buAutoNum type="arabicPeriod"/>
            </a:pPr>
            <a:r>
              <a:rPr lang="en-US" dirty="0"/>
              <a:t>Visited</a:t>
            </a:r>
          </a:p>
          <a:p>
            <a:pPr>
              <a:buFont typeface="+mj-lt"/>
              <a:buAutoNum type="arabicPeriod"/>
            </a:pPr>
            <a:r>
              <a:rPr lang="en-US" dirty="0"/>
              <a:t>Taylor County</a:t>
            </a:r>
          </a:p>
          <a:p>
            <a:pPr>
              <a:buFont typeface="+mj-lt"/>
              <a:buAutoNum type="arabicPeriod"/>
            </a:pPr>
            <a:r>
              <a:rPr lang="en-US" dirty="0"/>
              <a:t>US</a:t>
            </a:r>
          </a:p>
          <a:p>
            <a:pPr>
              <a:buFont typeface="+mj-lt"/>
              <a:buAutoNum type="arabicPeriod"/>
            </a:pPr>
            <a:r>
              <a:rPr lang="en-US" dirty="0"/>
              <a:t>Abilene </a:t>
            </a:r>
          </a:p>
          <a:p>
            <a:pPr>
              <a:buFont typeface="+mj-lt"/>
              <a:buAutoNum type="arabicPeriod"/>
            </a:pPr>
            <a:r>
              <a:rPr lang="en-US" dirty="0"/>
              <a:t>Church of Christ</a:t>
            </a:r>
          </a:p>
          <a:p>
            <a:pPr>
              <a:buFont typeface="+mj-lt"/>
              <a:buAutoNum type="arabicPeriod"/>
            </a:pPr>
            <a:r>
              <a:rPr lang="en-US" dirty="0"/>
              <a:t>Ethnicity</a:t>
            </a:r>
          </a:p>
        </p:txBody>
      </p:sp>
    </p:spTree>
    <p:extLst>
      <p:ext uri="{BB962C8B-B14F-4D97-AF65-F5344CB8AC3E}">
        <p14:creationId xmlns:p14="http://schemas.microsoft.com/office/powerpoint/2010/main" val="130722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D71B-1716-A744-A8A3-DBF42337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2CA2-9EFB-D546-919B-67D8CCB2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Female: 60%, Male: 40%</a:t>
            </a:r>
          </a:p>
          <a:p>
            <a:r>
              <a:rPr lang="en-US" dirty="0"/>
              <a:t>Mean income: $70,590		Median income: $63,587</a:t>
            </a:r>
          </a:p>
          <a:p>
            <a:r>
              <a:rPr lang="en-US" dirty="0"/>
              <a:t>Mean ACT: 22.5				Enrolled mean ACT: 23.3</a:t>
            </a:r>
          </a:p>
          <a:p>
            <a:r>
              <a:rPr lang="en-US" dirty="0"/>
              <a:t>Mean SAT: 1013				Enrolled mean SAT: 1058</a:t>
            </a:r>
          </a:p>
          <a:p>
            <a:r>
              <a:rPr lang="en-US" dirty="0"/>
              <a:t>Legacy Enrolled: 98%			Not Legacy Enrolled: 32%</a:t>
            </a:r>
          </a:p>
        </p:txBody>
      </p:sp>
    </p:spTree>
    <p:extLst>
      <p:ext uri="{BB962C8B-B14F-4D97-AF65-F5344CB8AC3E}">
        <p14:creationId xmlns:p14="http://schemas.microsoft.com/office/powerpoint/2010/main" val="511630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126</TotalTime>
  <Words>462</Words>
  <Application>Microsoft Macintosh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Quotable</vt:lpstr>
      <vt:lpstr>Predicting ACU Enrollment and Retention Rates Exceptional. Innovative. Artificial.  </vt:lpstr>
      <vt:lpstr>Research question</vt:lpstr>
      <vt:lpstr>Division of work</vt:lpstr>
      <vt:lpstr>Final product example</vt:lpstr>
      <vt:lpstr>Final project report</vt:lpstr>
      <vt:lpstr>Original data and simplification</vt:lpstr>
      <vt:lpstr>Student data types</vt:lpstr>
      <vt:lpstr>Rows kept</vt:lpstr>
      <vt:lpstr>Summary statistics</vt:lpstr>
      <vt:lpstr>PowerPoint Presentation</vt:lpstr>
      <vt:lpstr>PowerPoint Presentation</vt:lpstr>
      <vt:lpstr>Location summary</vt:lpstr>
      <vt:lpstr>PowerPoint Presentation</vt:lpstr>
      <vt:lpstr>PowerPoint Presentation</vt:lpstr>
      <vt:lpstr>Decision tree  </vt:lpstr>
      <vt:lpstr>Feature importance ranking</vt:lpstr>
      <vt:lpstr>PowerPoint Presentation</vt:lpstr>
      <vt:lpstr>Confusion matrix</vt:lpstr>
      <vt:lpstr>PowerPoint Presentation</vt:lpstr>
      <vt:lpstr>PowerPoint Presentation</vt:lpstr>
      <vt:lpstr>PowerPoint Presentation</vt:lpstr>
      <vt:lpstr>Things we might have done if there was more time</vt:lpstr>
      <vt:lpstr>Lessons learned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ACU Enrollment and Retention Rates Exceptional. Innovative. Artificial.  </dc:title>
  <dc:creator>Microsoft Office User</dc:creator>
  <cp:lastModifiedBy>Microsoft Office User</cp:lastModifiedBy>
  <cp:revision>16</cp:revision>
  <dcterms:created xsi:type="dcterms:W3CDTF">2018-04-13T01:53:42Z</dcterms:created>
  <dcterms:modified xsi:type="dcterms:W3CDTF">2018-05-10T17:10:03Z</dcterms:modified>
</cp:coreProperties>
</file>