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83" r:id="rId9"/>
    <p:sldId id="284" r:id="rId10"/>
    <p:sldId id="285" r:id="rId11"/>
    <p:sldId id="286" r:id="rId12"/>
    <p:sldId id="287" r:id="rId13"/>
    <p:sldId id="265" r:id="rId14"/>
    <p:sldId id="266" r:id="rId15"/>
    <p:sldId id="267" r:id="rId16"/>
    <p:sldId id="268" r:id="rId17"/>
    <p:sldId id="269" r:id="rId18"/>
    <p:sldId id="270" r:id="rId19"/>
    <p:sldId id="271" r:id="rId20"/>
    <p:sldId id="272" r:id="rId21"/>
    <p:sldId id="273" r:id="rId22"/>
    <p:sldId id="274" r:id="rId23"/>
    <p:sldId id="275" r:id="rId24"/>
    <p:sldId id="288" r:id="rId25"/>
    <p:sldId id="276" r:id="rId26"/>
    <p:sldId id="277" r:id="rId27"/>
    <p:sldId id="290" r:id="rId28"/>
    <p:sldId id="278" r:id="rId29"/>
    <p:sldId id="289" r:id="rId30"/>
    <p:sldId id="28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3" d="100"/>
          <a:sy n="123" d="100"/>
        </p:scale>
        <p:origin x="402"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637BB6B-EE1B-48FB-8575-0D55C373DE88}" type="datetimeFigureOut">
              <a:rPr lang="en-US" smtClean="0"/>
              <a:pPr/>
              <a:t>2/10/2014</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2/10/2014</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37BB6B-EE1B-48FB-8575-0D55C373DE88}" type="datetimeFigureOut">
              <a:rPr lang="en-US" smtClean="0"/>
              <a:pPr/>
              <a:t>2/10/2014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2/10/2014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pPr/>
              <a:t>2/10/2014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pPr/>
              <a:t>2/10/2014</a:t>
            </a:fld>
            <a:endParaRPr lang="en-US"/>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7BB6B-EE1B-48FB-8575-0D55C373DE88}" type="datetimeFigureOut">
              <a:rPr lang="en-US" smtClean="0"/>
              <a:pPr/>
              <a:t>2/10/2014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2/10/2014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156448" y="6422064"/>
            <a:ext cx="762000" cy="365125"/>
          </a:xfrm>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E637BB6B-EE1B-48FB-8575-0D55C373DE88}" type="datetimeFigureOut">
              <a:rPr lang="en-US" smtClean="0"/>
              <a:pPr/>
              <a:t>2/10/2014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637BB6B-EE1B-48FB-8575-0D55C373DE88}" type="datetimeFigureOut">
              <a:rPr lang="en-US" smtClean="0"/>
              <a:pPr/>
              <a:t>2/10/2014</a:t>
            </a:fld>
            <a:endParaRPr lang="en-US" sz="1000">
              <a:solidFill>
                <a:schemeClr val="tx2">
                  <a:shade val="50000"/>
                </a:schemeClr>
              </a:solidFill>
            </a:endParaR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xilinx.com/univ/xupv5-lx110t.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286000"/>
            <a:ext cx="7010400" cy="2301240"/>
          </a:xfrm>
        </p:spPr>
        <p:txBody>
          <a:bodyPr>
            <a:normAutofit fontScale="90000"/>
          </a:bodyPr>
          <a:lstStyle/>
          <a:p>
            <a:r>
              <a:rPr dirty="0" smtClean="0"/>
              <a:t>ECE 554</a:t>
            </a:r>
            <a:br>
              <a:rPr dirty="0" smtClean="0"/>
            </a:br>
            <a:r>
              <a:rPr dirty="0" smtClean="0"/>
              <a:t/>
            </a:r>
            <a:br>
              <a:rPr dirty="0" smtClean="0"/>
            </a:br>
            <a:r>
              <a:rPr dirty="0" smtClean="0"/>
              <a:t>FPGA </a:t>
            </a:r>
            <a:r>
              <a:rPr dirty="0" smtClean="0"/>
              <a:t>Tutorial</a:t>
            </a:r>
            <a:br>
              <a:rPr dirty="0" smtClean="0"/>
            </a:br>
            <a:r>
              <a:rPr dirty="0" smtClean="0"/>
              <a:t/>
            </a:r>
            <a:br>
              <a:rPr dirty="0" smtClean="0"/>
            </a:br>
            <a:r>
              <a:rPr lang="en-US" sz="4000" b="0" dirty="0" smtClean="0">
                <a:effectLst/>
              </a:rPr>
              <a:t>Virtex-5 </a:t>
            </a:r>
            <a:r>
              <a:rPr lang="en-US" sz="4000" b="0" dirty="0">
                <a:effectLst/>
              </a:rPr>
              <a:t>XC5VLX110T </a:t>
            </a:r>
            <a:r>
              <a:rPr lang="en-US" sz="4000" b="0" dirty="0" smtClean="0">
                <a:effectLst/>
              </a:rPr>
              <a:t>FPGA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module</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US" dirty="0" smtClean="0"/>
              <a:t>In the Source window, double click the created source “</a:t>
            </a:r>
            <a:r>
              <a:rPr lang="en-US" dirty="0" err="1" smtClean="0"/>
              <a:t>vgamult</a:t>
            </a:r>
            <a:r>
              <a:rPr lang="en-US" dirty="0" smtClean="0"/>
              <a:t>” and the editor view will appear at the main window.</a:t>
            </a:r>
          </a:p>
          <a:p>
            <a:r>
              <a:rPr lang="en-US" dirty="0" smtClean="0"/>
              <a:t>Open the </a:t>
            </a:r>
            <a:r>
              <a:rPr lang="en-US" dirty="0" err="1" smtClean="0"/>
              <a:t>vgamult.v</a:t>
            </a:r>
            <a:r>
              <a:rPr lang="en-US" dirty="0" smtClean="0"/>
              <a:t> file in the “</a:t>
            </a:r>
            <a:r>
              <a:rPr lang="en-US" dirty="0" smtClean="0"/>
              <a:t>ece554_v5” </a:t>
            </a:r>
            <a:r>
              <a:rPr lang="en-US" dirty="0" smtClean="0"/>
              <a:t>folder using any text editor.</a:t>
            </a:r>
          </a:p>
          <a:p>
            <a:r>
              <a:rPr lang="en-US" dirty="0" smtClean="0"/>
              <a:t>Copy all the contents in the </a:t>
            </a:r>
            <a:r>
              <a:rPr lang="en-US" dirty="0" err="1" smtClean="0"/>
              <a:t>vgamult.v</a:t>
            </a:r>
            <a:r>
              <a:rPr lang="en-US" dirty="0" smtClean="0"/>
              <a:t> to the project source “</a:t>
            </a:r>
            <a:r>
              <a:rPr lang="en-US" dirty="0" err="1" smtClean="0"/>
              <a:t>vgamult</a:t>
            </a:r>
            <a:r>
              <a:rPr lang="en-US" dirty="0" smtClean="0"/>
              <a:t>”. (Do not forget to save the source file after modifications.)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Create/Edit module</a:t>
            </a:r>
            <a:endParaRPr lang="en-US" dirty="0"/>
          </a:p>
        </p:txBody>
      </p:sp>
      <p:sp>
        <p:nvSpPr>
          <p:cNvPr id="3" name="Content Placeholder 2"/>
          <p:cNvSpPr>
            <a:spLocks noGrp="1"/>
          </p:cNvSpPr>
          <p:nvPr>
            <p:ph idx="1"/>
          </p:nvPr>
        </p:nvSpPr>
        <p:spPr/>
        <p:txBody>
          <a:bodyPr>
            <a:normAutofit lnSpcReduction="10000"/>
          </a:bodyPr>
          <a:lstStyle/>
          <a:p>
            <a:r>
              <a:rPr lang="en-US" dirty="0" smtClean="0"/>
              <a:t>Using the same process (New source and then copy), create the following modules:</a:t>
            </a:r>
          </a:p>
          <a:p>
            <a:pPr lvl="1"/>
            <a:r>
              <a:rPr lang="en-US" dirty="0" err="1" smtClean="0"/>
              <a:t>vga_logic</a:t>
            </a:r>
            <a:endParaRPr lang="en-US" dirty="0" smtClean="0"/>
          </a:p>
          <a:p>
            <a:pPr lvl="1"/>
            <a:r>
              <a:rPr lang="en-US" dirty="0" err="1" smtClean="0"/>
              <a:t>main_logic</a:t>
            </a:r>
            <a:endParaRPr lang="en-US" dirty="0" smtClean="0"/>
          </a:p>
          <a:p>
            <a:pPr lvl="1"/>
            <a:r>
              <a:rPr lang="en-US" dirty="0" err="1" smtClean="0"/>
              <a:t>draw_logic</a:t>
            </a:r>
            <a:endParaRPr lang="en-US" dirty="0" smtClean="0"/>
          </a:p>
          <a:p>
            <a:pPr lvl="1"/>
            <a:r>
              <a:rPr lang="en-US" dirty="0" err="1" smtClean="0"/>
              <a:t>dvi_ifc</a:t>
            </a:r>
            <a:endParaRPr lang="en-US" dirty="0" smtClean="0"/>
          </a:p>
          <a:p>
            <a:pPr lvl="1"/>
            <a:r>
              <a:rPr lang="en-US" dirty="0" err="1" smtClean="0"/>
              <a:t>tick_logic</a:t>
            </a:r>
            <a:endParaRPr lang="en-US" dirty="0" smtClean="0"/>
          </a:p>
          <a:p>
            <a:pPr lvl="1"/>
            <a:r>
              <a:rPr lang="en-US" dirty="0" err="1" smtClean="0"/>
              <a:t>up_counter</a:t>
            </a:r>
            <a:endParaRPr lang="en-US" dirty="0" smtClean="0"/>
          </a:p>
          <a:p>
            <a:pPr lvl="1"/>
            <a:r>
              <a:rPr lang="en-US" dirty="0" err="1" smtClean="0"/>
              <a:t>simple_rom</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Modules</a:t>
            </a:r>
            <a:endParaRPr lang="en-US" dirty="0"/>
          </a:p>
        </p:txBody>
      </p:sp>
      <p:sp>
        <p:nvSpPr>
          <p:cNvPr id="3" name="Content Placeholder 2"/>
          <p:cNvSpPr>
            <a:spLocks noGrp="1"/>
          </p:cNvSpPr>
          <p:nvPr>
            <p:ph idx="1"/>
          </p:nvPr>
        </p:nvSpPr>
        <p:spPr>
          <a:xfrm>
            <a:off x="457200" y="1295401"/>
            <a:ext cx="8534400" cy="990600"/>
          </a:xfrm>
        </p:spPr>
        <p:txBody>
          <a:bodyPr>
            <a:normAutofit lnSpcReduction="10000"/>
          </a:bodyPr>
          <a:lstStyle/>
          <a:p>
            <a:r>
              <a:rPr lang="en-US" dirty="0" smtClean="0"/>
              <a:t>The Source window after creating all the </a:t>
            </a:r>
            <a:r>
              <a:rPr lang="en-US" dirty="0" err="1" smtClean="0"/>
              <a:t>moudles</a:t>
            </a:r>
            <a:r>
              <a:rPr lang="en-US" dirty="0" smtClean="0"/>
              <a:t>.</a:t>
            </a:r>
            <a:endParaRPr lang="en-US" dirty="0"/>
          </a:p>
        </p:txBody>
      </p:sp>
      <p:pic>
        <p:nvPicPr>
          <p:cNvPr id="4" name="Picture 3"/>
          <p:cNvPicPr>
            <a:picLocks noChangeAspect="1"/>
          </p:cNvPicPr>
          <p:nvPr/>
        </p:nvPicPr>
        <p:blipFill>
          <a:blip r:embed="rId2"/>
          <a:stretch>
            <a:fillRect/>
          </a:stretch>
        </p:blipFill>
        <p:spPr>
          <a:xfrm>
            <a:off x="3962400" y="2301241"/>
            <a:ext cx="2895600" cy="37719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Coregen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Currently the project is still missing 2 modules (you can see “?”icon before the missing </a:t>
            </a:r>
            <a:r>
              <a:rPr lang="en-US" dirty="0" err="1" smtClean="0"/>
              <a:t>moudle</a:t>
            </a:r>
            <a:r>
              <a:rPr lang="en-US" dirty="0" smtClean="0"/>
              <a:t>), so it cannot simulate or synthesize at this time.  These modules were created with a Xilinx tool called </a:t>
            </a:r>
            <a:r>
              <a:rPr lang="en-US" dirty="0" err="1" smtClean="0"/>
              <a:t>coregen</a:t>
            </a:r>
            <a:r>
              <a:rPr lang="en-US" dirty="0" smtClean="0"/>
              <a:t> that facilitates the automatic generation of certain modules.</a:t>
            </a:r>
          </a:p>
          <a:p>
            <a:r>
              <a:rPr lang="en-US" dirty="0" smtClean="0"/>
              <a:t>The missing modules are</a:t>
            </a:r>
          </a:p>
          <a:p>
            <a:pPr lvl="1"/>
            <a:r>
              <a:rPr lang="en-US" dirty="0" smtClean="0"/>
              <a:t>A clock generator</a:t>
            </a:r>
          </a:p>
          <a:p>
            <a:pPr lvl="2"/>
            <a:r>
              <a:rPr lang="en-US" dirty="0" smtClean="0"/>
              <a:t>The board provides a 100MHz clock, but we need to use a clock </a:t>
            </a:r>
            <a:r>
              <a:rPr lang="en-US" dirty="0" err="1" smtClean="0"/>
              <a:t>genrator</a:t>
            </a:r>
            <a:r>
              <a:rPr lang="en-US" dirty="0" smtClean="0"/>
              <a:t> to perform division in order to create a 25MHz clock for the VGA interface.</a:t>
            </a:r>
          </a:p>
          <a:p>
            <a:pPr lvl="1"/>
            <a:r>
              <a:rPr lang="en-US" dirty="0" smtClean="0"/>
              <a:t>A 32x32-bit multiplier</a:t>
            </a:r>
          </a:p>
          <a:p>
            <a:pPr lvl="2"/>
            <a:r>
              <a:rPr lang="en-US" dirty="0" smtClean="0"/>
              <a:t>Uses hardware multipliers on the FPGA.  To make use of pipelined operation of the multipliers, </a:t>
            </a:r>
            <a:r>
              <a:rPr lang="en-US" dirty="0" err="1" smtClean="0"/>
              <a:t>coregen</a:t>
            </a:r>
            <a:r>
              <a:rPr lang="en-US" dirty="0" smtClean="0"/>
              <a:t> must be used.</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Generator</a:t>
            </a:r>
            <a:endParaRPr lang="en-US" dirty="0"/>
          </a:p>
        </p:txBody>
      </p:sp>
      <p:sp>
        <p:nvSpPr>
          <p:cNvPr id="3" name="Content Placeholder 2"/>
          <p:cNvSpPr>
            <a:spLocks noGrp="1"/>
          </p:cNvSpPr>
          <p:nvPr>
            <p:ph idx="1"/>
          </p:nvPr>
        </p:nvSpPr>
        <p:spPr>
          <a:xfrm>
            <a:off x="457200" y="1447800"/>
            <a:ext cx="7467600" cy="4525963"/>
          </a:xfrm>
        </p:spPr>
        <p:txBody>
          <a:bodyPr/>
          <a:lstStyle/>
          <a:p>
            <a:r>
              <a:rPr lang="en-US" dirty="0" smtClean="0"/>
              <a:t>In the Sources window right click and select “New Source”.</a:t>
            </a:r>
          </a:p>
          <a:p>
            <a:r>
              <a:rPr lang="en-US" dirty="0" smtClean="0"/>
              <a:t>Create an IP(CORE Generator) source called </a:t>
            </a:r>
            <a:r>
              <a:rPr lang="en-US" dirty="0" err="1" smtClean="0"/>
              <a:t>vga_clk</a:t>
            </a:r>
            <a:endParaRPr lang="en-US" dirty="0"/>
          </a:p>
        </p:txBody>
      </p:sp>
      <p:pic>
        <p:nvPicPr>
          <p:cNvPr id="4" name="Picture 3"/>
          <p:cNvPicPr>
            <a:picLocks noChangeAspect="1"/>
          </p:cNvPicPr>
          <p:nvPr/>
        </p:nvPicPr>
        <p:blipFill>
          <a:blip r:embed="rId2"/>
          <a:stretch>
            <a:fillRect/>
          </a:stretch>
        </p:blipFill>
        <p:spPr>
          <a:xfrm>
            <a:off x="1990724" y="3500730"/>
            <a:ext cx="4867275" cy="312867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Generator</a:t>
            </a:r>
            <a:endParaRPr lang="en-US" dirty="0"/>
          </a:p>
        </p:txBody>
      </p:sp>
      <p:sp>
        <p:nvSpPr>
          <p:cNvPr id="3" name="Content Placeholder 2"/>
          <p:cNvSpPr>
            <a:spLocks noGrp="1"/>
          </p:cNvSpPr>
          <p:nvPr>
            <p:ph idx="1"/>
          </p:nvPr>
        </p:nvSpPr>
        <p:spPr>
          <a:xfrm>
            <a:off x="457200" y="1600200"/>
            <a:ext cx="3200400" cy="4648199"/>
          </a:xfrm>
        </p:spPr>
        <p:txBody>
          <a:bodyPr>
            <a:normAutofit/>
          </a:bodyPr>
          <a:lstStyle/>
          <a:p>
            <a:r>
              <a:rPr lang="en-US" sz="1600" dirty="0" smtClean="0"/>
              <a:t>Create a clock generator.  Xilinx refers to them as DCMs.  Digital Clock </a:t>
            </a:r>
            <a:r>
              <a:rPr lang="en-US" sz="1600" dirty="0" smtClean="0"/>
              <a:t>Managers.</a:t>
            </a:r>
          </a:p>
          <a:p>
            <a:endParaRPr lang="en-US" sz="1600" dirty="0"/>
          </a:p>
          <a:p>
            <a:r>
              <a:rPr lang="en-US" sz="1600" dirty="0" smtClean="0"/>
              <a:t>Select o/p </a:t>
            </a:r>
            <a:r>
              <a:rPr lang="en-US" sz="1600" dirty="0" err="1" smtClean="0"/>
              <a:t>filetype</a:t>
            </a:r>
            <a:r>
              <a:rPr lang="en-US" sz="1600" dirty="0" smtClean="0"/>
              <a:t> in next window</a:t>
            </a:r>
            <a:endParaRPr lang="en-US" sz="1600" dirty="0"/>
          </a:p>
        </p:txBody>
      </p:sp>
      <p:pic>
        <p:nvPicPr>
          <p:cNvPr id="4" name="Picture 3"/>
          <p:cNvPicPr>
            <a:picLocks noChangeAspect="1"/>
          </p:cNvPicPr>
          <p:nvPr/>
        </p:nvPicPr>
        <p:blipFill>
          <a:blip r:embed="rId2"/>
          <a:stretch>
            <a:fillRect/>
          </a:stretch>
        </p:blipFill>
        <p:spPr>
          <a:xfrm>
            <a:off x="3544404" y="1417638"/>
            <a:ext cx="5477269" cy="4886324"/>
          </a:xfrm>
          <a:prstGeom prst="rect">
            <a:avLst/>
          </a:prstGeom>
        </p:spPr>
      </p:pic>
      <p:pic>
        <p:nvPicPr>
          <p:cNvPr id="5" name="Picture 4"/>
          <p:cNvPicPr>
            <a:picLocks noChangeAspect="1"/>
          </p:cNvPicPr>
          <p:nvPr/>
        </p:nvPicPr>
        <p:blipFill>
          <a:blip r:embed="rId3"/>
          <a:stretch>
            <a:fillRect/>
          </a:stretch>
        </p:blipFill>
        <p:spPr>
          <a:xfrm>
            <a:off x="228055" y="3733800"/>
            <a:ext cx="3545494" cy="225266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Generator</a:t>
            </a:r>
            <a:endParaRPr lang="en-US" dirty="0"/>
          </a:p>
        </p:txBody>
      </p:sp>
      <p:sp>
        <p:nvSpPr>
          <p:cNvPr id="3" name="Content Placeholder 2"/>
          <p:cNvSpPr>
            <a:spLocks noGrp="1"/>
          </p:cNvSpPr>
          <p:nvPr>
            <p:ph idx="1"/>
          </p:nvPr>
        </p:nvSpPr>
        <p:spPr>
          <a:xfrm>
            <a:off x="457200" y="1600200"/>
            <a:ext cx="3962400" cy="4876799"/>
          </a:xfrm>
        </p:spPr>
        <p:txBody>
          <a:bodyPr/>
          <a:lstStyle/>
          <a:p>
            <a:r>
              <a:rPr lang="en-US" dirty="0" smtClean="0"/>
              <a:t>Configure the clock generator.</a:t>
            </a:r>
          </a:p>
          <a:p>
            <a:pPr lvl="1"/>
            <a:r>
              <a:rPr lang="en-US" dirty="0" smtClean="0"/>
              <a:t>Input frequency is 100Mhz</a:t>
            </a:r>
          </a:p>
          <a:p>
            <a:pPr lvl="1"/>
            <a:r>
              <a:rPr lang="en-US" dirty="0" smtClean="0"/>
              <a:t>Select </a:t>
            </a:r>
            <a:r>
              <a:rPr lang="en-US" dirty="0" smtClean="0"/>
              <a:t>CLKDV </a:t>
            </a:r>
            <a:r>
              <a:rPr lang="en-US" dirty="0" smtClean="0"/>
              <a:t>pin, this will be the output for our synthesized 25MHZ clock.</a:t>
            </a:r>
            <a:endParaRPr lang="en-US" dirty="0"/>
          </a:p>
        </p:txBody>
      </p:sp>
      <p:pic>
        <p:nvPicPr>
          <p:cNvPr id="5" name="Picture 4"/>
          <p:cNvPicPr>
            <a:picLocks noChangeAspect="1"/>
          </p:cNvPicPr>
          <p:nvPr/>
        </p:nvPicPr>
        <p:blipFill>
          <a:blip r:embed="rId2"/>
          <a:stretch>
            <a:fillRect/>
          </a:stretch>
        </p:blipFill>
        <p:spPr>
          <a:xfrm>
            <a:off x="4542046" y="1143000"/>
            <a:ext cx="4374901" cy="544512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Generator</a:t>
            </a:r>
            <a:endParaRPr lang="en-US" dirty="0"/>
          </a:p>
        </p:txBody>
      </p:sp>
      <p:sp>
        <p:nvSpPr>
          <p:cNvPr id="3" name="Content Placeholder 2"/>
          <p:cNvSpPr>
            <a:spLocks noGrp="1"/>
          </p:cNvSpPr>
          <p:nvPr>
            <p:ph idx="1"/>
          </p:nvPr>
        </p:nvSpPr>
        <p:spPr>
          <a:xfrm>
            <a:off x="457200" y="1600201"/>
            <a:ext cx="3733800" cy="4114800"/>
          </a:xfrm>
        </p:spPr>
        <p:txBody>
          <a:bodyPr/>
          <a:lstStyle/>
          <a:p>
            <a:r>
              <a:rPr lang="en-US" dirty="0" smtClean="0"/>
              <a:t>Configure it for 25Mhz and finish the configuration.</a:t>
            </a:r>
          </a:p>
          <a:p>
            <a:r>
              <a:rPr lang="en-US" dirty="0" smtClean="0"/>
              <a:t>You should notice the </a:t>
            </a:r>
            <a:r>
              <a:rPr lang="en-US" dirty="0" err="1" smtClean="0"/>
              <a:t>vga_clk</a:t>
            </a:r>
            <a:r>
              <a:rPr lang="en-US" dirty="0" smtClean="0"/>
              <a:t> module now appears within the sources window.</a:t>
            </a:r>
            <a:endParaRPr lang="en-US" dirty="0"/>
          </a:p>
        </p:txBody>
      </p:sp>
      <p:pic>
        <p:nvPicPr>
          <p:cNvPr id="5" name="Picture 4"/>
          <p:cNvPicPr>
            <a:picLocks noChangeAspect="1"/>
          </p:cNvPicPr>
          <p:nvPr/>
        </p:nvPicPr>
        <p:blipFill>
          <a:blip r:embed="rId2"/>
          <a:stretch>
            <a:fillRect/>
          </a:stretch>
        </p:blipFill>
        <p:spPr>
          <a:xfrm>
            <a:off x="4800600" y="1219200"/>
            <a:ext cx="3805939" cy="472916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Multiplier</a:t>
            </a:r>
            <a:endParaRPr lang="en-US" dirty="0"/>
          </a:p>
        </p:txBody>
      </p:sp>
      <p:sp>
        <p:nvSpPr>
          <p:cNvPr id="3" name="Content Placeholder 2"/>
          <p:cNvSpPr>
            <a:spLocks noGrp="1"/>
          </p:cNvSpPr>
          <p:nvPr>
            <p:ph idx="1"/>
          </p:nvPr>
        </p:nvSpPr>
        <p:spPr/>
        <p:txBody>
          <a:bodyPr/>
          <a:lstStyle/>
          <a:p>
            <a:r>
              <a:rPr lang="en-US" dirty="0" smtClean="0"/>
              <a:t>Similarly create a multiplier</a:t>
            </a:r>
            <a:endParaRPr lang="en-US" dirty="0"/>
          </a:p>
        </p:txBody>
      </p:sp>
      <p:pic>
        <p:nvPicPr>
          <p:cNvPr id="4" name="Picture 3"/>
          <p:cNvPicPr>
            <a:picLocks noChangeAspect="1"/>
          </p:cNvPicPr>
          <p:nvPr/>
        </p:nvPicPr>
        <p:blipFill>
          <a:blip r:embed="rId2"/>
          <a:stretch>
            <a:fillRect/>
          </a:stretch>
        </p:blipFill>
        <p:spPr>
          <a:xfrm>
            <a:off x="1828800" y="2209800"/>
            <a:ext cx="5229225" cy="417819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Multiplier</a:t>
            </a:r>
            <a:endParaRPr lang="en-US" dirty="0"/>
          </a:p>
        </p:txBody>
      </p:sp>
      <p:pic>
        <p:nvPicPr>
          <p:cNvPr id="3" name="Picture 2"/>
          <p:cNvPicPr>
            <a:picLocks noChangeAspect="1"/>
          </p:cNvPicPr>
          <p:nvPr/>
        </p:nvPicPr>
        <p:blipFill>
          <a:blip r:embed="rId2"/>
          <a:stretch>
            <a:fillRect/>
          </a:stretch>
        </p:blipFill>
        <p:spPr>
          <a:xfrm>
            <a:off x="1676400" y="1417638"/>
            <a:ext cx="5715000" cy="512315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Today’s tutorial focuses on introducing you to Xilinx ISE and </a:t>
            </a:r>
            <a:r>
              <a:rPr lang="en-US" dirty="0" err="1" smtClean="0"/>
              <a:t>Modelsim</a:t>
            </a:r>
            <a:r>
              <a:rPr lang="en-US" dirty="0" smtClean="0"/>
              <a:t>.</a:t>
            </a:r>
          </a:p>
          <a:p>
            <a:r>
              <a:rPr lang="en-US" dirty="0" smtClean="0"/>
              <a:t>These tools are used for</a:t>
            </a:r>
          </a:p>
          <a:p>
            <a:pPr lvl="1"/>
            <a:r>
              <a:rPr lang="en-US" dirty="0" err="1" smtClean="0"/>
              <a:t>Verilog</a:t>
            </a:r>
            <a:r>
              <a:rPr lang="en-US" dirty="0" smtClean="0"/>
              <a:t> Coding</a:t>
            </a:r>
          </a:p>
          <a:p>
            <a:pPr lvl="1"/>
            <a:r>
              <a:rPr lang="en-US" dirty="0" smtClean="0"/>
              <a:t>Simulation</a:t>
            </a:r>
          </a:p>
          <a:p>
            <a:pPr lvl="1"/>
            <a:r>
              <a:rPr lang="en-US" dirty="0" smtClean="0"/>
              <a:t>Synthesis</a:t>
            </a:r>
          </a:p>
          <a:p>
            <a:pPr lvl="1"/>
            <a:r>
              <a:rPr lang="en-US" dirty="0" smtClean="0"/>
              <a:t>Board Programming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Multiplier</a:t>
            </a:r>
            <a:endParaRPr lang="en-US" dirty="0"/>
          </a:p>
        </p:txBody>
      </p:sp>
      <p:pic>
        <p:nvPicPr>
          <p:cNvPr id="3" name="Picture 2"/>
          <p:cNvPicPr>
            <a:picLocks noChangeAspect="1"/>
          </p:cNvPicPr>
          <p:nvPr/>
        </p:nvPicPr>
        <p:blipFill>
          <a:blip r:embed="rId2"/>
          <a:stretch>
            <a:fillRect/>
          </a:stretch>
        </p:blipFill>
        <p:spPr>
          <a:xfrm>
            <a:off x="1524000" y="1417638"/>
            <a:ext cx="6029325" cy="48006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Multiplier</a:t>
            </a:r>
            <a:endParaRPr lang="en-US" dirty="0"/>
          </a:p>
        </p:txBody>
      </p:sp>
      <p:pic>
        <p:nvPicPr>
          <p:cNvPr id="3" name="Picture 2"/>
          <p:cNvPicPr>
            <a:picLocks noChangeAspect="1"/>
          </p:cNvPicPr>
          <p:nvPr/>
        </p:nvPicPr>
        <p:blipFill>
          <a:blip r:embed="rId2"/>
          <a:stretch>
            <a:fillRect/>
          </a:stretch>
        </p:blipFill>
        <p:spPr>
          <a:xfrm>
            <a:off x="1524000" y="1417638"/>
            <a:ext cx="6470875" cy="503872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Multiplier</a:t>
            </a:r>
            <a:endParaRPr lang="en-US" dirty="0"/>
          </a:p>
        </p:txBody>
      </p:sp>
      <p:pic>
        <p:nvPicPr>
          <p:cNvPr id="3" name="Picture 2"/>
          <p:cNvPicPr>
            <a:picLocks noChangeAspect="1"/>
          </p:cNvPicPr>
          <p:nvPr/>
        </p:nvPicPr>
        <p:blipFill>
          <a:blip r:embed="rId2"/>
          <a:stretch>
            <a:fillRect/>
          </a:stretch>
        </p:blipFill>
        <p:spPr>
          <a:xfrm>
            <a:off x="1752600" y="1676400"/>
            <a:ext cx="5910262" cy="472961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 Counter</a:t>
            </a:r>
            <a:endParaRPr lang="en-US" dirty="0"/>
          </a:p>
        </p:txBody>
      </p:sp>
      <p:sp>
        <p:nvSpPr>
          <p:cNvPr id="3" name="Content Placeholder 2"/>
          <p:cNvSpPr>
            <a:spLocks noGrp="1"/>
          </p:cNvSpPr>
          <p:nvPr>
            <p:ph idx="1"/>
          </p:nvPr>
        </p:nvSpPr>
        <p:spPr/>
        <p:txBody>
          <a:bodyPr/>
          <a:lstStyle/>
          <a:p>
            <a:r>
              <a:rPr lang="en-US" dirty="0" smtClean="0"/>
              <a:t>Although the </a:t>
            </a:r>
            <a:r>
              <a:rPr lang="en-US" dirty="0" err="1" smtClean="0"/>
              <a:t>up_counter</a:t>
            </a:r>
            <a:r>
              <a:rPr lang="en-US" dirty="0" smtClean="0"/>
              <a:t> module is present, it is currently lacking functionality.</a:t>
            </a:r>
          </a:p>
          <a:p>
            <a:r>
              <a:rPr lang="en-US" dirty="0" smtClean="0"/>
              <a:t>Modify this file to implement a 20-bit up counter that is synchronously cleared to 0 when </a:t>
            </a:r>
            <a:r>
              <a:rPr lang="en-US" dirty="0" err="1" smtClean="0"/>
              <a:t>sclr</a:t>
            </a:r>
            <a:r>
              <a:rPr lang="en-US" dirty="0" smtClean="0"/>
              <a:t> is asserted and otherwise incremented every cycle (ignoring overflow).</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sources</a:t>
            </a:r>
            <a:endParaRPr lang="en-US" dirty="0"/>
          </a:p>
        </p:txBody>
      </p:sp>
      <p:sp>
        <p:nvSpPr>
          <p:cNvPr id="3" name="Content Placeholder 2"/>
          <p:cNvSpPr>
            <a:spLocks noGrp="1"/>
          </p:cNvSpPr>
          <p:nvPr>
            <p:ph idx="1"/>
          </p:nvPr>
        </p:nvSpPr>
        <p:spPr/>
        <p:txBody>
          <a:bodyPr>
            <a:normAutofit fontScale="85000" lnSpcReduction="10000"/>
          </a:bodyPr>
          <a:lstStyle/>
          <a:p>
            <a:r>
              <a:rPr lang="en-US" sz="3200" dirty="0" smtClean="0"/>
              <a:t>In the Sources window, right click and select “Add Source”.</a:t>
            </a:r>
            <a:endParaRPr lang="en-US" dirty="0" smtClean="0"/>
          </a:p>
          <a:p>
            <a:r>
              <a:rPr lang="en-US" sz="3200" dirty="0" smtClean="0"/>
              <a:t>Choose “vgamult.ucf” from the “ece554” folder.</a:t>
            </a:r>
          </a:p>
          <a:p>
            <a:endParaRPr lang="en-US" sz="3200" dirty="0" smtClean="0"/>
          </a:p>
          <a:p>
            <a:r>
              <a:rPr lang="en-US" sz="3200" dirty="0" smtClean="0"/>
              <a:t>Copy the “numbers.mem” file from the “ece554” folder to the root directory of your project. </a:t>
            </a:r>
            <a:r>
              <a:rPr lang="en-US" sz="3200" dirty="0" smtClean="0"/>
              <a:t>(“I:\win\Desktop\LEDs\test123</a:t>
            </a:r>
            <a:r>
              <a:rPr lang="en-US" sz="3200" dirty="0" smtClean="0"/>
              <a:t>” in this example). </a:t>
            </a:r>
          </a:p>
          <a:p>
            <a:r>
              <a:rPr lang="en-US" sz="3200" dirty="0" smtClean="0"/>
              <a:t>This memory file is used to initialize the simple_rom </a:t>
            </a:r>
            <a:r>
              <a:rPr lang="en-US" sz="3200" dirty="0" err="1" smtClean="0"/>
              <a:t>moudle</a:t>
            </a:r>
            <a:r>
              <a:rPr lang="en-US" sz="3200" dirty="0" smtClean="0"/>
              <a:t> in the project.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Synthesis and Programming</a:t>
            </a:r>
            <a:endParaRPr lang="en-US" dirty="0"/>
          </a:p>
        </p:txBody>
      </p:sp>
      <p:sp>
        <p:nvSpPr>
          <p:cNvPr id="3" name="Content Placeholder 2"/>
          <p:cNvSpPr>
            <a:spLocks noGrp="1"/>
          </p:cNvSpPr>
          <p:nvPr>
            <p:ph idx="1"/>
          </p:nvPr>
        </p:nvSpPr>
        <p:spPr/>
        <p:txBody>
          <a:bodyPr/>
          <a:lstStyle/>
          <a:p>
            <a:r>
              <a:rPr lang="en-US" sz="1800" dirty="0" smtClean="0"/>
              <a:t>Now you should have a completed project that can be synthesized and programmed to the FPGA  board.</a:t>
            </a:r>
          </a:p>
          <a:p>
            <a:r>
              <a:rPr lang="en-US" sz="1800" dirty="0" smtClean="0"/>
              <a:t>Highlight the top level </a:t>
            </a:r>
            <a:r>
              <a:rPr lang="en-US" sz="1800" dirty="0" err="1" smtClean="0"/>
              <a:t>vgamult.v</a:t>
            </a:r>
            <a:r>
              <a:rPr lang="en-US" sz="1800" dirty="0" smtClean="0"/>
              <a:t> file in the sources window and select synthesize from the Process window</a:t>
            </a:r>
          </a:p>
          <a:p>
            <a:pPr lvl="1"/>
            <a:r>
              <a:rPr lang="en-US" sz="1600" dirty="0" smtClean="0"/>
              <a:t>The operation should succeed with a few warnings.</a:t>
            </a:r>
          </a:p>
          <a:p>
            <a:r>
              <a:rPr lang="en-US" sz="2000" dirty="0" smtClean="0"/>
              <a:t>Next Implement the design</a:t>
            </a:r>
          </a:p>
          <a:p>
            <a:pPr lvl="1"/>
            <a:r>
              <a:rPr lang="en-US" sz="1600" dirty="0" smtClean="0"/>
              <a:t>This is composed of translating the high level structures into Xilinx board-level primitives and then selecting placement, given our selected FPGA board</a:t>
            </a:r>
          </a:p>
          <a:p>
            <a:r>
              <a:rPr lang="en-US" sz="2000" dirty="0" smtClean="0"/>
              <a:t>Generate the programming file</a:t>
            </a:r>
          </a:p>
          <a:p>
            <a:r>
              <a:rPr lang="en-US" sz="2000" dirty="0" smtClean="0"/>
              <a:t>Finally, select “Manage configuration project” from under the “Configure Target Device” listing in the Process window.</a:t>
            </a:r>
          </a:p>
          <a:p>
            <a:endParaRPr lang="en-US" sz="2000" dirty="0" smtClean="0"/>
          </a:p>
          <a:p>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Target Device</a:t>
            </a:r>
            <a:endParaRPr lang="en-US" dirty="0"/>
          </a:p>
        </p:txBody>
      </p:sp>
      <p:pic>
        <p:nvPicPr>
          <p:cNvPr id="3" name="Picture 2"/>
          <p:cNvPicPr>
            <a:picLocks noChangeAspect="1"/>
          </p:cNvPicPr>
          <p:nvPr/>
        </p:nvPicPr>
        <p:blipFill>
          <a:blip r:embed="rId2"/>
          <a:stretch>
            <a:fillRect/>
          </a:stretch>
        </p:blipFill>
        <p:spPr>
          <a:xfrm>
            <a:off x="3276600" y="1828800"/>
            <a:ext cx="5641324" cy="4144962"/>
          </a:xfrm>
          <a:prstGeom prst="rect">
            <a:avLst/>
          </a:prstGeom>
        </p:spPr>
      </p:pic>
      <p:sp>
        <p:nvSpPr>
          <p:cNvPr id="4" name="TextBox 3"/>
          <p:cNvSpPr txBox="1"/>
          <p:nvPr/>
        </p:nvSpPr>
        <p:spPr>
          <a:xfrm>
            <a:off x="762000" y="1905001"/>
            <a:ext cx="22098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Double click on “Boundary scan”</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Target Device</a:t>
            </a:r>
            <a:endParaRPr lang="en-US" dirty="0"/>
          </a:p>
        </p:txBody>
      </p:sp>
      <p:pic>
        <p:nvPicPr>
          <p:cNvPr id="4" name="Picture 3"/>
          <p:cNvPicPr>
            <a:picLocks noChangeAspect="1"/>
          </p:cNvPicPr>
          <p:nvPr/>
        </p:nvPicPr>
        <p:blipFill>
          <a:blip r:embed="rId2"/>
          <a:stretch>
            <a:fillRect/>
          </a:stretch>
        </p:blipFill>
        <p:spPr>
          <a:xfrm>
            <a:off x="3200400" y="1905001"/>
            <a:ext cx="5502998" cy="4267200"/>
          </a:xfrm>
          <a:prstGeom prst="rect">
            <a:avLst/>
          </a:prstGeom>
        </p:spPr>
      </p:pic>
      <p:sp>
        <p:nvSpPr>
          <p:cNvPr id="5" name="TextBox 4"/>
          <p:cNvSpPr txBox="1"/>
          <p:nvPr/>
        </p:nvSpPr>
        <p:spPr>
          <a:xfrm>
            <a:off x="762000" y="1905001"/>
            <a:ext cx="22098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Initialize JTAG chain</a:t>
            </a:r>
            <a:endParaRPr lang="en-US" dirty="0"/>
          </a:p>
        </p:txBody>
      </p:sp>
    </p:spTree>
    <p:extLst>
      <p:ext uri="{BB962C8B-B14F-4D97-AF65-F5344CB8AC3E}">
        <p14:creationId xmlns:p14="http://schemas.microsoft.com/office/powerpoint/2010/main" val="14829270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Target Device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IMPACT program detects the chain of programmable devices present on our FPGA board.  The </a:t>
            </a:r>
            <a:r>
              <a:rPr lang="en-US" dirty="0" smtClean="0"/>
              <a:t>5</a:t>
            </a:r>
            <a:r>
              <a:rPr lang="en-US" baseline="30000" dirty="0" smtClean="0"/>
              <a:t>th</a:t>
            </a:r>
            <a:r>
              <a:rPr lang="en-US" dirty="0" smtClean="0"/>
              <a:t> </a:t>
            </a:r>
            <a:r>
              <a:rPr lang="en-US" dirty="0" smtClean="0"/>
              <a:t>device is the actual </a:t>
            </a:r>
            <a:r>
              <a:rPr lang="en-US" dirty="0" smtClean="0"/>
              <a:t>XC5V-LX110T</a:t>
            </a:r>
            <a:r>
              <a:rPr lang="en-US" dirty="0" smtClean="0"/>
              <a:t> </a:t>
            </a:r>
            <a:r>
              <a:rPr lang="en-US" dirty="0" smtClean="0"/>
              <a:t>FPGA</a:t>
            </a:r>
            <a:r>
              <a:rPr lang="en-US" dirty="0" smtClean="0"/>
              <a:t>.</a:t>
            </a:r>
            <a:endParaRPr lang="en-US" dirty="0" smtClean="0"/>
          </a:p>
          <a:p>
            <a:pPr lvl="1"/>
            <a:r>
              <a:rPr lang="en-US" dirty="0" smtClean="0"/>
              <a:t>Bypass assigning configuration files for the first </a:t>
            </a:r>
            <a:r>
              <a:rPr lang="en-US" dirty="0" smtClean="0"/>
              <a:t>4 </a:t>
            </a:r>
            <a:r>
              <a:rPr lang="en-US" dirty="0" smtClean="0"/>
              <a:t>devices</a:t>
            </a:r>
          </a:p>
          <a:p>
            <a:pPr lvl="1"/>
            <a:endParaRPr lang="en-US" dirty="0" smtClean="0"/>
          </a:p>
          <a:p>
            <a:pPr lvl="1"/>
            <a:r>
              <a:rPr lang="en-US" dirty="0" smtClean="0"/>
              <a:t>Assign new configuration file “</a:t>
            </a:r>
            <a:r>
              <a:rPr lang="en-US" dirty="0" err="1" smtClean="0"/>
              <a:t>vgamult.bit</a:t>
            </a:r>
            <a:r>
              <a:rPr lang="en-US" dirty="0" smtClean="0"/>
              <a:t>” </a:t>
            </a:r>
            <a:r>
              <a:rPr lang="en-US" dirty="0" smtClean="0"/>
              <a:t>to the FPGA.  This is the </a:t>
            </a:r>
            <a:r>
              <a:rPr lang="en-US" dirty="0" err="1" smtClean="0"/>
              <a:t>bitfile</a:t>
            </a:r>
            <a:r>
              <a:rPr lang="en-US" dirty="0" smtClean="0"/>
              <a:t> necessary to program our final design.</a:t>
            </a:r>
          </a:p>
          <a:p>
            <a:pPr lvl="1"/>
            <a:endParaRPr lang="en-US" dirty="0" smtClean="0"/>
          </a:p>
          <a:p>
            <a:pPr lvl="1"/>
            <a:r>
              <a:rPr lang="en-US" dirty="0" smtClean="0"/>
              <a:t>After </a:t>
            </a:r>
            <a:r>
              <a:rPr lang="en-US" dirty="0" smtClean="0"/>
              <a:t>clicking through the other windows, right click on the </a:t>
            </a:r>
            <a:r>
              <a:rPr lang="en-US" dirty="0" smtClean="0"/>
              <a:t>5</a:t>
            </a:r>
            <a:r>
              <a:rPr lang="en-US" baseline="30000" dirty="0" smtClean="0"/>
              <a:t>th</a:t>
            </a:r>
            <a:r>
              <a:rPr lang="en-US" dirty="0" smtClean="0"/>
              <a:t> </a:t>
            </a:r>
            <a:r>
              <a:rPr lang="en-US" dirty="0" smtClean="0"/>
              <a:t>device and select Program.</a:t>
            </a:r>
          </a:p>
          <a:p>
            <a:pPr lvl="1"/>
            <a:endParaRPr lang="en-US" dirty="0" smtClean="0"/>
          </a:p>
          <a:p>
            <a:pPr lvl="1"/>
            <a:r>
              <a:rPr lang="en-US" dirty="0" smtClean="0"/>
              <a:t>Assuming </a:t>
            </a:r>
            <a:r>
              <a:rPr lang="en-US" dirty="0" smtClean="0"/>
              <a:t>the board programmed, you should be able to run the project now.  The </a:t>
            </a:r>
            <a:r>
              <a:rPr lang="en-US" dirty="0" smtClean="0"/>
              <a:t>leftmost dip </a:t>
            </a:r>
            <a:r>
              <a:rPr lang="en-US" dirty="0" smtClean="0"/>
              <a:t>switch controls reset and the “arrow” push buttons increment/decrement the multiplicand and multiplier.</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Pins UCF file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Earlier we somewhat ignored the Pins.ucf file, other than just adding it to the project. </a:t>
            </a:r>
          </a:p>
          <a:p>
            <a:r>
              <a:rPr lang="en-US" dirty="0" smtClean="0"/>
              <a:t>Later you will have to modify UCF files in order to control pins on the board, so it is worthwhile now to inspect this file and see how it ties pins to the top level </a:t>
            </a:r>
            <a:r>
              <a:rPr lang="en-US" dirty="0" err="1" smtClean="0"/>
              <a:t>verilog</a:t>
            </a:r>
            <a:r>
              <a:rPr lang="en-US" dirty="0" smtClean="0"/>
              <a:t> module.</a:t>
            </a:r>
          </a:p>
          <a:p>
            <a:r>
              <a:rPr lang="en-US" dirty="0" smtClean="0"/>
              <a:t>To add additional signals to this file, it is necessary to view the board documentation found at </a:t>
            </a:r>
            <a:r>
              <a:rPr lang="en-US" dirty="0">
                <a:hlinkClick r:id="rId2"/>
              </a:rPr>
              <a:t>http://</a:t>
            </a:r>
            <a:r>
              <a:rPr lang="en-US" dirty="0" smtClean="0">
                <a:hlinkClick r:id="rId2"/>
              </a:rPr>
              <a:t>www.xilinx.com/univ/xupv5-lx110t.htm</a:t>
            </a:r>
            <a:r>
              <a:rPr lang="en-US" dirty="0" smtClean="0"/>
              <a:t>.  </a:t>
            </a:r>
            <a:r>
              <a:rPr lang="en-US" dirty="0" smtClean="0"/>
              <a:t>The </a:t>
            </a:r>
            <a:r>
              <a:rPr lang="en-US" dirty="0"/>
              <a:t>XUPV505-LX110T</a:t>
            </a:r>
            <a:r>
              <a:rPr lang="en-US" dirty="0" smtClean="0"/>
              <a:t> </a:t>
            </a:r>
            <a:r>
              <a:rPr lang="en-US" dirty="0" smtClean="0"/>
              <a:t>board is the same we use for this course.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files</a:t>
            </a:r>
            <a:endParaRPr lang="en-US" dirty="0"/>
          </a:p>
        </p:txBody>
      </p:sp>
      <p:sp>
        <p:nvSpPr>
          <p:cNvPr id="3" name="Content Placeholder 2"/>
          <p:cNvSpPr>
            <a:spLocks noGrp="1"/>
          </p:cNvSpPr>
          <p:nvPr>
            <p:ph idx="1"/>
          </p:nvPr>
        </p:nvSpPr>
        <p:spPr>
          <a:xfrm>
            <a:off x="457200" y="1600200"/>
            <a:ext cx="8229600" cy="4525963"/>
          </a:xfrm>
        </p:spPr>
        <p:txBody>
          <a:bodyPr/>
          <a:lstStyle/>
          <a:p>
            <a:r>
              <a:rPr lang="en-US" dirty="0" smtClean="0"/>
              <a:t>The folder “</a:t>
            </a:r>
            <a:r>
              <a:rPr lang="en-US" dirty="0" smtClean="0"/>
              <a:t>ece554_v5” </a:t>
            </a:r>
            <a:r>
              <a:rPr lang="en-US" dirty="0" smtClean="0"/>
              <a:t>contains the following file types:</a:t>
            </a:r>
          </a:p>
          <a:p>
            <a:pPr lvl="1"/>
            <a:r>
              <a:rPr lang="en-US" dirty="0" smtClean="0"/>
              <a:t>.</a:t>
            </a:r>
            <a:r>
              <a:rPr lang="en-US" dirty="0" err="1" smtClean="0"/>
              <a:t>pptx</a:t>
            </a:r>
            <a:r>
              <a:rPr lang="en-US" dirty="0" smtClean="0"/>
              <a:t> – the tutorial slides</a:t>
            </a:r>
          </a:p>
          <a:p>
            <a:pPr lvl="1"/>
            <a:r>
              <a:rPr lang="en-US" dirty="0" smtClean="0"/>
              <a:t>.</a:t>
            </a:r>
            <a:r>
              <a:rPr lang="en-US" sz="2400" dirty="0" smtClean="0"/>
              <a:t>v – </a:t>
            </a:r>
            <a:r>
              <a:rPr lang="en-US" sz="2400" dirty="0" err="1" smtClean="0"/>
              <a:t>verilog</a:t>
            </a:r>
            <a:r>
              <a:rPr lang="en-US" sz="2400" dirty="0" smtClean="0"/>
              <a:t> module or </a:t>
            </a:r>
            <a:r>
              <a:rPr lang="en-US" sz="2400" dirty="0" err="1" smtClean="0"/>
              <a:t>testbench</a:t>
            </a:r>
            <a:endParaRPr lang="en-US" sz="2400" dirty="0" smtClean="0"/>
          </a:p>
          <a:p>
            <a:pPr lvl="1"/>
            <a:r>
              <a:rPr lang="en-US" sz="2400" dirty="0" smtClean="0"/>
              <a:t>.</a:t>
            </a:r>
            <a:r>
              <a:rPr lang="en-US" sz="2400" dirty="0" err="1" smtClean="0"/>
              <a:t>ucf</a:t>
            </a:r>
            <a:r>
              <a:rPr lang="en-US" sz="2400" dirty="0" smtClean="0"/>
              <a:t> – pin definition file that defines the mapping of </a:t>
            </a:r>
            <a:r>
              <a:rPr lang="en-US" sz="2400" dirty="0" err="1" smtClean="0"/>
              <a:t>verilog</a:t>
            </a:r>
            <a:r>
              <a:rPr lang="en-US" sz="2400" dirty="0" smtClean="0"/>
              <a:t> wires to pins on the physical </a:t>
            </a:r>
            <a:r>
              <a:rPr lang="en-US" sz="2400" dirty="0" err="1" smtClean="0"/>
              <a:t>fpga</a:t>
            </a:r>
            <a:endParaRPr lang="en-US" sz="2400" dirty="0" smtClean="0"/>
          </a:p>
          <a:p>
            <a:pPr lvl="1"/>
            <a:r>
              <a:rPr lang="en-US" sz="2400" dirty="0" smtClean="0"/>
              <a:t>.</a:t>
            </a:r>
            <a:r>
              <a:rPr lang="en-US" sz="2400" dirty="0" err="1" smtClean="0"/>
              <a:t>mem</a:t>
            </a:r>
            <a:r>
              <a:rPr lang="en-US" sz="2400" dirty="0" smtClean="0"/>
              <a:t> – a simple text file that contains data to be read with the $</a:t>
            </a:r>
            <a:r>
              <a:rPr lang="en-US" sz="2400" dirty="0" err="1" smtClean="0"/>
              <a:t>readmem</a:t>
            </a:r>
            <a:r>
              <a:rPr lang="en-US" sz="2400" dirty="0" smtClean="0"/>
              <a:t> </a:t>
            </a:r>
            <a:r>
              <a:rPr lang="en-US" sz="2400" dirty="0" err="1" smtClean="0"/>
              <a:t>verilog</a:t>
            </a:r>
            <a:r>
              <a:rPr lang="en-US" sz="2400" dirty="0" smtClean="0"/>
              <a:t> system task</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2428875" y="1566863"/>
            <a:ext cx="4286250" cy="3724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project</a:t>
            </a:r>
            <a:endParaRPr lang="en-US" dirty="0"/>
          </a:p>
        </p:txBody>
      </p:sp>
      <p:sp>
        <p:nvSpPr>
          <p:cNvPr id="3" name="Content Placeholder 2"/>
          <p:cNvSpPr>
            <a:spLocks noGrp="1"/>
          </p:cNvSpPr>
          <p:nvPr>
            <p:ph idx="1"/>
          </p:nvPr>
        </p:nvSpPr>
        <p:spPr>
          <a:xfrm>
            <a:off x="457200" y="1600200"/>
            <a:ext cx="4114800" cy="4525963"/>
          </a:xfrm>
        </p:spPr>
        <p:txBody>
          <a:bodyPr>
            <a:normAutofit/>
          </a:bodyPr>
          <a:lstStyle/>
          <a:p>
            <a:r>
              <a:rPr lang="en-US" dirty="0" smtClean="0"/>
              <a:t>Launch the </a:t>
            </a:r>
            <a:r>
              <a:rPr lang="en-US" dirty="0" smtClean="0"/>
              <a:t>Xilinx ISE </a:t>
            </a:r>
            <a:r>
              <a:rPr lang="en-US" dirty="0" smtClean="0"/>
              <a:t>12.1</a:t>
            </a:r>
            <a:endParaRPr lang="en-US" dirty="0" smtClean="0"/>
          </a:p>
          <a:p>
            <a:r>
              <a:rPr lang="en-US" dirty="0" smtClean="0"/>
              <a:t>Create a new project (File-&gt;New Project) and save it </a:t>
            </a:r>
            <a:r>
              <a:rPr lang="en-US" dirty="0" smtClean="0"/>
              <a:t>in your </a:t>
            </a:r>
            <a:r>
              <a:rPr lang="en-US" dirty="0" err="1" smtClean="0"/>
              <a:t>cae</a:t>
            </a:r>
            <a:r>
              <a:rPr lang="en-US" dirty="0" smtClean="0"/>
              <a:t> account</a:t>
            </a:r>
            <a:r>
              <a:rPr lang="en-US" dirty="0" smtClean="0"/>
              <a:t>.  </a:t>
            </a:r>
            <a:endParaRPr lang="en-US" dirty="0"/>
          </a:p>
        </p:txBody>
      </p:sp>
      <p:pic>
        <p:nvPicPr>
          <p:cNvPr id="4" name="Picture 3"/>
          <p:cNvPicPr>
            <a:picLocks noChangeAspect="1"/>
          </p:cNvPicPr>
          <p:nvPr/>
        </p:nvPicPr>
        <p:blipFill>
          <a:blip r:embed="rId2"/>
          <a:stretch>
            <a:fillRect/>
          </a:stretch>
        </p:blipFill>
        <p:spPr>
          <a:xfrm>
            <a:off x="4579620" y="1615440"/>
            <a:ext cx="4179156" cy="369093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parameters</a:t>
            </a:r>
            <a:endParaRPr lang="en-US" dirty="0"/>
          </a:p>
        </p:txBody>
      </p:sp>
      <p:sp>
        <p:nvSpPr>
          <p:cNvPr id="3" name="Content Placeholder 2"/>
          <p:cNvSpPr>
            <a:spLocks noGrp="1"/>
          </p:cNvSpPr>
          <p:nvPr>
            <p:ph idx="1"/>
          </p:nvPr>
        </p:nvSpPr>
        <p:spPr>
          <a:xfrm>
            <a:off x="457200" y="1600201"/>
            <a:ext cx="7467600" cy="1676400"/>
          </a:xfrm>
        </p:spPr>
        <p:txBody>
          <a:bodyPr>
            <a:normAutofit fontScale="92500"/>
          </a:bodyPr>
          <a:lstStyle/>
          <a:p>
            <a:r>
              <a:rPr lang="en-US" dirty="0" smtClean="0"/>
              <a:t>Configure the parameters for the board configuration and simulation environment (image shows proper values)</a:t>
            </a:r>
            <a:endParaRPr lang="en-US" dirty="0"/>
          </a:p>
        </p:txBody>
      </p:sp>
      <p:pic>
        <p:nvPicPr>
          <p:cNvPr id="5" name="Picture 4"/>
          <p:cNvPicPr>
            <a:picLocks noChangeAspect="1"/>
          </p:cNvPicPr>
          <p:nvPr/>
        </p:nvPicPr>
        <p:blipFill>
          <a:blip r:embed="rId2"/>
          <a:stretch>
            <a:fillRect/>
          </a:stretch>
        </p:blipFill>
        <p:spPr>
          <a:xfrm>
            <a:off x="2362200" y="2972679"/>
            <a:ext cx="3924300" cy="365672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Create/Add sources</a:t>
            </a:r>
            <a:endParaRPr lang="en-US" dirty="0"/>
          </a:p>
        </p:txBody>
      </p:sp>
      <p:sp>
        <p:nvSpPr>
          <p:cNvPr id="3" name="Content Placeholder 2"/>
          <p:cNvSpPr>
            <a:spLocks noGrp="1"/>
          </p:cNvSpPr>
          <p:nvPr>
            <p:ph idx="1"/>
          </p:nvPr>
        </p:nvSpPr>
        <p:spPr/>
        <p:txBody>
          <a:bodyPr>
            <a:normAutofit/>
          </a:bodyPr>
          <a:lstStyle/>
          <a:p>
            <a:r>
              <a:rPr lang="en-US" dirty="0" smtClean="0"/>
              <a:t>For now, do not create any new sources and go to the next screen.</a:t>
            </a:r>
          </a:p>
          <a:p>
            <a:endParaRPr lang="en-US" dirty="0" smtClean="0"/>
          </a:p>
          <a:p>
            <a:r>
              <a:rPr lang="en-US" dirty="0" smtClean="0"/>
              <a:t>For now, do not add any existing sources and go to the next screen.</a:t>
            </a:r>
          </a:p>
          <a:p>
            <a:endParaRPr lang="en-US" dirty="0" smtClean="0"/>
          </a:p>
          <a:p>
            <a:r>
              <a:rPr lang="en-US" dirty="0" smtClean="0"/>
              <a:t>Click “Finish” to create the new project.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Description</a:t>
            </a:r>
            <a:endParaRPr lang="en-US" dirty="0"/>
          </a:p>
        </p:txBody>
      </p:sp>
      <p:sp>
        <p:nvSpPr>
          <p:cNvPr id="3" name="Content Placeholder 2"/>
          <p:cNvSpPr>
            <a:spLocks noGrp="1"/>
          </p:cNvSpPr>
          <p:nvPr>
            <p:ph idx="1"/>
          </p:nvPr>
        </p:nvSpPr>
        <p:spPr/>
        <p:txBody>
          <a:bodyPr/>
          <a:lstStyle/>
          <a:p>
            <a:r>
              <a:rPr lang="en-US" dirty="0" smtClean="0"/>
              <a:t>The provided project is somewhat simple.</a:t>
            </a:r>
          </a:p>
          <a:p>
            <a:r>
              <a:rPr lang="en-US" dirty="0" smtClean="0"/>
              <a:t>It essentially uses the </a:t>
            </a:r>
            <a:r>
              <a:rPr lang="en-US" dirty="0" smtClean="0"/>
              <a:t>DVI port </a:t>
            </a:r>
            <a:r>
              <a:rPr lang="en-US" dirty="0" smtClean="0"/>
              <a:t>for output, the action it performs is multiplying 2 32-bit numbers together and showing their result.</a:t>
            </a:r>
          </a:p>
          <a:p>
            <a:r>
              <a:rPr lang="en-US" dirty="0" smtClean="0"/>
              <a:t>The push buttons (and one dip switch) on the FPGA are used for user input.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new source</a:t>
            </a:r>
            <a:endParaRPr lang="en-US" dirty="0"/>
          </a:p>
        </p:txBody>
      </p:sp>
      <p:sp>
        <p:nvSpPr>
          <p:cNvPr id="3" name="Content Placeholder 2"/>
          <p:cNvSpPr>
            <a:spLocks noGrp="1"/>
          </p:cNvSpPr>
          <p:nvPr>
            <p:ph idx="1"/>
          </p:nvPr>
        </p:nvSpPr>
        <p:spPr>
          <a:xfrm>
            <a:off x="457200" y="1295401"/>
            <a:ext cx="7467600" cy="838199"/>
          </a:xfrm>
        </p:spPr>
        <p:txBody>
          <a:bodyPr>
            <a:normAutofit/>
          </a:bodyPr>
          <a:lstStyle/>
          <a:p>
            <a:r>
              <a:rPr lang="en-US" sz="2000" dirty="0" smtClean="0"/>
              <a:t>In the Sources window, right click and select “New Source”.</a:t>
            </a:r>
          </a:p>
          <a:p>
            <a:r>
              <a:rPr lang="en-US" sz="2000" dirty="0" smtClean="0"/>
              <a:t>Select “</a:t>
            </a:r>
            <a:r>
              <a:rPr lang="en-US" sz="2000" dirty="0" err="1" smtClean="0"/>
              <a:t>Verilog</a:t>
            </a:r>
            <a:r>
              <a:rPr lang="en-US" sz="2000" dirty="0" smtClean="0"/>
              <a:t> Module” and File name “</a:t>
            </a:r>
            <a:r>
              <a:rPr lang="en-US" sz="2000" dirty="0" err="1" smtClean="0"/>
              <a:t>vgamult</a:t>
            </a:r>
            <a:r>
              <a:rPr lang="en-US" sz="2000" dirty="0" smtClean="0"/>
              <a:t>” . </a:t>
            </a:r>
            <a:endParaRPr lang="en-US" sz="2000" dirty="0"/>
          </a:p>
        </p:txBody>
      </p:sp>
      <p:sp>
        <p:nvSpPr>
          <p:cNvPr id="5" name="Content Placeholder 2"/>
          <p:cNvSpPr txBox="1">
            <a:spLocks/>
          </p:cNvSpPr>
          <p:nvPr/>
        </p:nvSpPr>
        <p:spPr>
          <a:xfrm>
            <a:off x="609600" y="5791201"/>
            <a:ext cx="7467600" cy="838199"/>
          </a:xfrm>
          <a:prstGeom prst="rect">
            <a:avLst/>
          </a:prstGeom>
        </p:spPr>
        <p:txBody>
          <a:bodyPr vert="horz">
            <a:normAutofit/>
          </a:bodyPr>
          <a:lstStyle/>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4" name="Picture 3"/>
          <p:cNvPicPr>
            <a:picLocks noChangeAspect="1"/>
          </p:cNvPicPr>
          <p:nvPr/>
        </p:nvPicPr>
        <p:blipFill>
          <a:blip r:embed="rId2"/>
          <a:stretch>
            <a:fillRect/>
          </a:stretch>
        </p:blipFill>
        <p:spPr>
          <a:xfrm>
            <a:off x="1676400" y="2143125"/>
            <a:ext cx="5638800" cy="36480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dirty="0" smtClean="0"/>
              <a:t>Define module</a:t>
            </a:r>
            <a:endParaRPr lang="en-US" dirty="0"/>
          </a:p>
        </p:txBody>
      </p:sp>
      <p:sp>
        <p:nvSpPr>
          <p:cNvPr id="3" name="Content Placeholder 2"/>
          <p:cNvSpPr>
            <a:spLocks noGrp="1"/>
          </p:cNvSpPr>
          <p:nvPr>
            <p:ph idx="1"/>
          </p:nvPr>
        </p:nvSpPr>
        <p:spPr>
          <a:xfrm>
            <a:off x="457200" y="1295401"/>
            <a:ext cx="7467600" cy="990600"/>
          </a:xfrm>
        </p:spPr>
        <p:txBody>
          <a:bodyPr>
            <a:normAutofit/>
          </a:bodyPr>
          <a:lstStyle/>
          <a:p>
            <a:r>
              <a:rPr lang="en-US" sz="2000" dirty="0" smtClean="0"/>
              <a:t>For now, do not define any port and click “next”.</a:t>
            </a:r>
          </a:p>
          <a:p>
            <a:r>
              <a:rPr lang="en-US" sz="2000" dirty="0" smtClean="0"/>
              <a:t>Click “Finish” to create the new source.</a:t>
            </a:r>
          </a:p>
        </p:txBody>
      </p:sp>
      <p:pic>
        <p:nvPicPr>
          <p:cNvPr id="4" name="Picture 3"/>
          <p:cNvPicPr>
            <a:picLocks noChangeAspect="1"/>
          </p:cNvPicPr>
          <p:nvPr/>
        </p:nvPicPr>
        <p:blipFill>
          <a:blip r:embed="rId2"/>
          <a:stretch>
            <a:fillRect/>
          </a:stretch>
        </p:blipFill>
        <p:spPr>
          <a:xfrm>
            <a:off x="1295400" y="2209800"/>
            <a:ext cx="6157494" cy="421166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309</TotalTime>
  <Words>1033</Words>
  <Application>Microsoft Office PowerPoint</Application>
  <PresentationFormat>On-screen Show (4:3)</PresentationFormat>
  <Paragraphs>111</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Franklin Gothic Book</vt:lpstr>
      <vt:lpstr>Wingdings 2</vt:lpstr>
      <vt:lpstr>Technic</vt:lpstr>
      <vt:lpstr>ECE 554  FPGA Tutorial  Virtex-5 XC5VLX110T FPGA</vt:lpstr>
      <vt:lpstr>Introduction</vt:lpstr>
      <vt:lpstr>Tutorial files</vt:lpstr>
      <vt:lpstr>Create a project</vt:lpstr>
      <vt:lpstr>Configure parameters</vt:lpstr>
      <vt:lpstr>Create/Add sources</vt:lpstr>
      <vt:lpstr>Tutorial Description</vt:lpstr>
      <vt:lpstr>Create new source</vt:lpstr>
      <vt:lpstr>Define module</vt:lpstr>
      <vt:lpstr>Edit module</vt:lpstr>
      <vt:lpstr>Create/Edit module</vt:lpstr>
      <vt:lpstr>Create Modules</vt:lpstr>
      <vt:lpstr>Using Coregen</vt:lpstr>
      <vt:lpstr>Clock Generator</vt:lpstr>
      <vt:lpstr>Clock Generator</vt:lpstr>
      <vt:lpstr>Clock Generator</vt:lpstr>
      <vt:lpstr>Clock Generator</vt:lpstr>
      <vt:lpstr>Multiplier</vt:lpstr>
      <vt:lpstr>Multiplier</vt:lpstr>
      <vt:lpstr>Multiplier</vt:lpstr>
      <vt:lpstr>Multiplier</vt:lpstr>
      <vt:lpstr>Multiplier</vt:lpstr>
      <vt:lpstr>Up Counter</vt:lpstr>
      <vt:lpstr>Adding sources</vt:lpstr>
      <vt:lpstr>Synthesis and Programming</vt:lpstr>
      <vt:lpstr>Configure Target Device</vt:lpstr>
      <vt:lpstr>Configure Target Device</vt:lpstr>
      <vt:lpstr>Configure Target Device</vt:lpstr>
      <vt:lpstr>Pins UCF file</vt:lpstr>
      <vt:lpstr>PowerPoint Presentation</vt:lpstr>
    </vt:vector>
  </TitlesOfParts>
  <Company>UW-Madison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554 Tutorial</dc:title>
  <dc:creator>hayenga</dc:creator>
  <cp:lastModifiedBy>amaurya</cp:lastModifiedBy>
  <cp:revision>58</cp:revision>
  <dcterms:created xsi:type="dcterms:W3CDTF">2008-09-09T17:49:30Z</dcterms:created>
  <dcterms:modified xsi:type="dcterms:W3CDTF">2014-02-11T00:17:39Z</dcterms:modified>
</cp:coreProperties>
</file>