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0" r:id="rId4"/>
    <p:sldId id="270" r:id="rId5"/>
    <p:sldId id="259" r:id="rId6"/>
    <p:sldId id="261" r:id="rId7"/>
    <p:sldId id="269" r:id="rId8"/>
    <p:sldId id="271" r:id="rId9"/>
    <p:sldId id="272" r:id="rId10"/>
    <p:sldId id="262" r:id="rId11"/>
    <p:sldId id="274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Dhada" initials="YD" lastIdx="1" clrIdx="0">
    <p:extLst>
      <p:ext uri="{19B8F6BF-5375-455C-9EA6-DF929625EA0E}">
        <p15:presenceInfo xmlns:p15="http://schemas.microsoft.com/office/powerpoint/2012/main" userId="f2b2c55275b17b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99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59049-41B6-443E-B749-F2B4C676F1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410C4AF-1947-4EEC-B3B5-16F602CC7EA6}">
      <dgm:prSet phldrT="[Text]"/>
      <dgm:spPr/>
      <dgm:t>
        <a:bodyPr/>
        <a:lstStyle/>
        <a:p>
          <a:r>
            <a:rPr lang="en-US" dirty="0" smtClean="0"/>
            <a:t>Audio Input (Nexys4 Microphone)</a:t>
          </a:r>
          <a:endParaRPr lang="en-US" dirty="0"/>
        </a:p>
      </dgm:t>
    </dgm:pt>
    <dgm:pt modelId="{5FA2AB7E-DD7F-498C-B958-E6CEECBB37FF}" type="parTrans" cxnId="{8E3A8E21-9F07-449D-BC45-8C09B457D3AD}">
      <dgm:prSet/>
      <dgm:spPr/>
      <dgm:t>
        <a:bodyPr/>
        <a:lstStyle/>
        <a:p>
          <a:endParaRPr lang="en-US"/>
        </a:p>
      </dgm:t>
    </dgm:pt>
    <dgm:pt modelId="{05CDB0BC-8A47-44B3-AFFB-6849DD2407AB}" type="sibTrans" cxnId="{8E3A8E21-9F07-449D-BC45-8C09B457D3AD}">
      <dgm:prSet/>
      <dgm:spPr/>
      <dgm:t>
        <a:bodyPr/>
        <a:lstStyle/>
        <a:p>
          <a:endParaRPr lang="en-US"/>
        </a:p>
      </dgm:t>
    </dgm:pt>
    <dgm:pt modelId="{07F5C66E-1546-449C-A57A-EB5CF6D525CB}">
      <dgm:prSet phldrT="[Text]"/>
      <dgm:spPr/>
      <dgm:t>
        <a:bodyPr/>
        <a:lstStyle/>
        <a:p>
          <a:r>
            <a:rPr lang="en-US" dirty="0" smtClean="0"/>
            <a:t>audio demo</a:t>
          </a:r>
          <a:endParaRPr lang="en-US" dirty="0"/>
        </a:p>
      </dgm:t>
    </dgm:pt>
    <dgm:pt modelId="{C7E78374-41DB-4D8F-BCD7-546CA8C43121}" type="parTrans" cxnId="{3937C92B-BD6D-4CA8-88DB-6B37494C8EBB}">
      <dgm:prSet/>
      <dgm:spPr/>
      <dgm:t>
        <a:bodyPr/>
        <a:lstStyle/>
        <a:p>
          <a:endParaRPr lang="en-US"/>
        </a:p>
      </dgm:t>
    </dgm:pt>
    <dgm:pt modelId="{E4C11DA2-D4B4-4069-995B-759A7DA2C113}" type="sibTrans" cxnId="{3937C92B-BD6D-4CA8-88DB-6B37494C8EBB}">
      <dgm:prSet/>
      <dgm:spPr/>
      <dgm:t>
        <a:bodyPr/>
        <a:lstStyle/>
        <a:p>
          <a:endParaRPr lang="en-US"/>
        </a:p>
      </dgm:t>
    </dgm:pt>
    <dgm:pt modelId="{893FFF7F-B07B-4329-B35E-BF53DC3CA0F5}">
      <dgm:prSet phldrT="[Text]"/>
      <dgm:spPr/>
      <dgm:t>
        <a:bodyPr/>
        <a:lstStyle/>
        <a:p>
          <a:r>
            <a:rPr lang="en-US" dirty="0" smtClean="0"/>
            <a:t>FFT</a:t>
          </a:r>
          <a:endParaRPr lang="en-US" dirty="0"/>
        </a:p>
      </dgm:t>
    </dgm:pt>
    <dgm:pt modelId="{C1C0CCDC-171E-49D0-A117-6D94A5AA1F2E}" type="parTrans" cxnId="{70AB6C64-E28D-4247-8351-54029B1812C5}">
      <dgm:prSet/>
      <dgm:spPr/>
      <dgm:t>
        <a:bodyPr/>
        <a:lstStyle/>
        <a:p>
          <a:endParaRPr lang="en-US"/>
        </a:p>
      </dgm:t>
    </dgm:pt>
    <dgm:pt modelId="{8343FE12-0E1C-460E-B5A4-1643B75AA837}" type="sibTrans" cxnId="{70AB6C64-E28D-4247-8351-54029B1812C5}">
      <dgm:prSet/>
      <dgm:spPr/>
      <dgm:t>
        <a:bodyPr/>
        <a:lstStyle/>
        <a:p>
          <a:endParaRPr lang="en-US"/>
        </a:p>
      </dgm:t>
    </dgm:pt>
    <dgm:pt modelId="{475BEA76-D507-46D7-95F2-43E0EAE93F16}">
      <dgm:prSet phldrT="[Text]"/>
      <dgm:spPr/>
      <dgm:t>
        <a:bodyPr/>
        <a:lstStyle/>
        <a:p>
          <a:r>
            <a:rPr lang="en-US" dirty="0" smtClean="0"/>
            <a:t>Image Control</a:t>
          </a:r>
          <a:endParaRPr lang="en-US" dirty="0"/>
        </a:p>
      </dgm:t>
    </dgm:pt>
    <dgm:pt modelId="{A022E0BC-4275-46BF-8458-5DB7C3A05619}" type="parTrans" cxnId="{B606DB82-A17F-49FE-B9C8-C5C467D61FA8}">
      <dgm:prSet/>
      <dgm:spPr/>
      <dgm:t>
        <a:bodyPr/>
        <a:lstStyle/>
        <a:p>
          <a:endParaRPr lang="en-US"/>
        </a:p>
      </dgm:t>
    </dgm:pt>
    <dgm:pt modelId="{F02E2933-0FF7-4F91-B939-C2CDF04F7F28}" type="sibTrans" cxnId="{B606DB82-A17F-49FE-B9C8-C5C467D61FA8}">
      <dgm:prSet/>
      <dgm:spPr/>
      <dgm:t>
        <a:bodyPr/>
        <a:lstStyle/>
        <a:p>
          <a:endParaRPr lang="en-US"/>
        </a:p>
      </dgm:t>
    </dgm:pt>
    <dgm:pt modelId="{9E2146AB-F108-49CE-84D4-C292474BE01E}">
      <dgm:prSet phldrT="[Text]"/>
      <dgm:spPr/>
      <dgm:t>
        <a:bodyPr/>
        <a:lstStyle/>
        <a:p>
          <a:r>
            <a:rPr lang="en-US" dirty="0" smtClean="0"/>
            <a:t>VGA Display</a:t>
          </a:r>
          <a:endParaRPr lang="en-US" dirty="0"/>
        </a:p>
      </dgm:t>
    </dgm:pt>
    <dgm:pt modelId="{E42D3F80-960A-4226-9203-95A66DD345C8}" type="parTrans" cxnId="{0B96BAD1-25FA-4383-9D8F-0A8A7FACC08C}">
      <dgm:prSet/>
      <dgm:spPr/>
      <dgm:t>
        <a:bodyPr/>
        <a:lstStyle/>
        <a:p>
          <a:endParaRPr lang="en-US"/>
        </a:p>
      </dgm:t>
    </dgm:pt>
    <dgm:pt modelId="{C9B2B98D-B765-4877-948C-8C34B65C8A1D}" type="sibTrans" cxnId="{0B96BAD1-25FA-4383-9D8F-0A8A7FACC08C}">
      <dgm:prSet/>
      <dgm:spPr/>
      <dgm:t>
        <a:bodyPr/>
        <a:lstStyle/>
        <a:p>
          <a:endParaRPr lang="en-US"/>
        </a:p>
      </dgm:t>
    </dgm:pt>
    <dgm:pt modelId="{0FA492CF-5BBC-4737-B2FF-0CDED7758F8D}" type="pres">
      <dgm:prSet presAssocID="{D8559049-41B6-443E-B749-F2B4C676F1B2}" presName="Name0" presStyleCnt="0">
        <dgm:presLayoutVars>
          <dgm:dir/>
          <dgm:animLvl val="lvl"/>
          <dgm:resizeHandles val="exact"/>
        </dgm:presLayoutVars>
      </dgm:prSet>
      <dgm:spPr/>
    </dgm:pt>
    <dgm:pt modelId="{7F58EB1F-7F24-494B-9984-5B26721939A1}" type="pres">
      <dgm:prSet presAssocID="{4410C4AF-1947-4EEC-B3B5-16F602CC7EA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3EF0C-8385-43EC-B618-C8058F381089}" type="pres">
      <dgm:prSet presAssocID="{05CDB0BC-8A47-44B3-AFFB-6849DD2407AB}" presName="parTxOnlySpace" presStyleCnt="0"/>
      <dgm:spPr/>
    </dgm:pt>
    <dgm:pt modelId="{64869056-4199-4AAC-BE93-6D14B2EFDB5B}" type="pres">
      <dgm:prSet presAssocID="{07F5C66E-1546-449C-A57A-EB5CF6D525C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BD590-205A-4C4A-8C28-C1452B90992E}" type="pres">
      <dgm:prSet presAssocID="{E4C11DA2-D4B4-4069-995B-759A7DA2C113}" presName="parTxOnlySpace" presStyleCnt="0"/>
      <dgm:spPr/>
    </dgm:pt>
    <dgm:pt modelId="{A35C3D82-321B-49AF-BFE1-1E417AF9AB53}" type="pres">
      <dgm:prSet presAssocID="{893FFF7F-B07B-4329-B35E-BF53DC3CA0F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CBFD1-A71B-4155-A8DF-24F76EB29C9A}" type="pres">
      <dgm:prSet presAssocID="{8343FE12-0E1C-460E-B5A4-1643B75AA837}" presName="parTxOnlySpace" presStyleCnt="0"/>
      <dgm:spPr/>
    </dgm:pt>
    <dgm:pt modelId="{094C3FAC-D93E-4394-93CF-25E807F2279B}" type="pres">
      <dgm:prSet presAssocID="{475BEA76-D507-46D7-95F2-43E0EAE93F1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28079-D46C-4B77-BC4D-CF59926178DD}" type="pres">
      <dgm:prSet presAssocID="{F02E2933-0FF7-4F91-B939-C2CDF04F7F28}" presName="parTxOnlySpace" presStyleCnt="0"/>
      <dgm:spPr/>
    </dgm:pt>
    <dgm:pt modelId="{D6533553-E5E1-48F6-B2C6-871FF92522E2}" type="pres">
      <dgm:prSet presAssocID="{9E2146AB-F108-49CE-84D4-C292474BE01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96BAD1-25FA-4383-9D8F-0A8A7FACC08C}" srcId="{D8559049-41B6-443E-B749-F2B4C676F1B2}" destId="{9E2146AB-F108-49CE-84D4-C292474BE01E}" srcOrd="4" destOrd="0" parTransId="{E42D3F80-960A-4226-9203-95A66DD345C8}" sibTransId="{C9B2B98D-B765-4877-948C-8C34B65C8A1D}"/>
    <dgm:cxn modelId="{FD76ED93-D6C9-4F14-ACAB-D080D77DD0A5}" type="presOf" srcId="{D8559049-41B6-443E-B749-F2B4C676F1B2}" destId="{0FA492CF-5BBC-4737-B2FF-0CDED7758F8D}" srcOrd="0" destOrd="0" presId="urn:microsoft.com/office/officeart/2005/8/layout/chevron1"/>
    <dgm:cxn modelId="{B606DB82-A17F-49FE-B9C8-C5C467D61FA8}" srcId="{D8559049-41B6-443E-B749-F2B4C676F1B2}" destId="{475BEA76-D507-46D7-95F2-43E0EAE93F16}" srcOrd="3" destOrd="0" parTransId="{A022E0BC-4275-46BF-8458-5DB7C3A05619}" sibTransId="{F02E2933-0FF7-4F91-B939-C2CDF04F7F28}"/>
    <dgm:cxn modelId="{70AB6C64-E28D-4247-8351-54029B1812C5}" srcId="{D8559049-41B6-443E-B749-F2B4C676F1B2}" destId="{893FFF7F-B07B-4329-B35E-BF53DC3CA0F5}" srcOrd="2" destOrd="0" parTransId="{C1C0CCDC-171E-49D0-A117-6D94A5AA1F2E}" sibTransId="{8343FE12-0E1C-460E-B5A4-1643B75AA837}"/>
    <dgm:cxn modelId="{ABC78C5D-DD14-4F70-8A4B-0B77DA4907A3}" type="presOf" srcId="{07F5C66E-1546-449C-A57A-EB5CF6D525CB}" destId="{64869056-4199-4AAC-BE93-6D14B2EFDB5B}" srcOrd="0" destOrd="0" presId="urn:microsoft.com/office/officeart/2005/8/layout/chevron1"/>
    <dgm:cxn modelId="{3937C92B-BD6D-4CA8-88DB-6B37494C8EBB}" srcId="{D8559049-41B6-443E-B749-F2B4C676F1B2}" destId="{07F5C66E-1546-449C-A57A-EB5CF6D525CB}" srcOrd="1" destOrd="0" parTransId="{C7E78374-41DB-4D8F-BCD7-546CA8C43121}" sibTransId="{E4C11DA2-D4B4-4069-995B-759A7DA2C113}"/>
    <dgm:cxn modelId="{8E3A8E21-9F07-449D-BC45-8C09B457D3AD}" srcId="{D8559049-41B6-443E-B749-F2B4C676F1B2}" destId="{4410C4AF-1947-4EEC-B3B5-16F602CC7EA6}" srcOrd="0" destOrd="0" parTransId="{5FA2AB7E-DD7F-498C-B958-E6CEECBB37FF}" sibTransId="{05CDB0BC-8A47-44B3-AFFB-6849DD2407AB}"/>
    <dgm:cxn modelId="{E1A82F33-348C-493B-B32E-2448AD0950A3}" type="presOf" srcId="{893FFF7F-B07B-4329-B35E-BF53DC3CA0F5}" destId="{A35C3D82-321B-49AF-BFE1-1E417AF9AB53}" srcOrd="0" destOrd="0" presId="urn:microsoft.com/office/officeart/2005/8/layout/chevron1"/>
    <dgm:cxn modelId="{B20F571C-B8FD-49FF-9971-CB3484679AE9}" type="presOf" srcId="{4410C4AF-1947-4EEC-B3B5-16F602CC7EA6}" destId="{7F58EB1F-7F24-494B-9984-5B26721939A1}" srcOrd="0" destOrd="0" presId="urn:microsoft.com/office/officeart/2005/8/layout/chevron1"/>
    <dgm:cxn modelId="{85E18812-651D-4DE8-80DB-30A154406C5B}" type="presOf" srcId="{475BEA76-D507-46D7-95F2-43E0EAE93F16}" destId="{094C3FAC-D93E-4394-93CF-25E807F2279B}" srcOrd="0" destOrd="0" presId="urn:microsoft.com/office/officeart/2005/8/layout/chevron1"/>
    <dgm:cxn modelId="{6C2ADB91-A443-43C3-8E9E-BF0D29851D82}" type="presOf" srcId="{9E2146AB-F108-49CE-84D4-C292474BE01E}" destId="{D6533553-E5E1-48F6-B2C6-871FF92522E2}" srcOrd="0" destOrd="0" presId="urn:microsoft.com/office/officeart/2005/8/layout/chevron1"/>
    <dgm:cxn modelId="{CA68DE37-0095-4E13-9BDF-66168AAD0219}" type="presParOf" srcId="{0FA492CF-5BBC-4737-B2FF-0CDED7758F8D}" destId="{7F58EB1F-7F24-494B-9984-5B26721939A1}" srcOrd="0" destOrd="0" presId="urn:microsoft.com/office/officeart/2005/8/layout/chevron1"/>
    <dgm:cxn modelId="{5FE75A21-8125-40A7-B177-3C0F7141FFB7}" type="presParOf" srcId="{0FA492CF-5BBC-4737-B2FF-0CDED7758F8D}" destId="{9F03EF0C-8385-43EC-B618-C8058F381089}" srcOrd="1" destOrd="0" presId="urn:microsoft.com/office/officeart/2005/8/layout/chevron1"/>
    <dgm:cxn modelId="{DE9100B5-A13D-4008-8735-855F8C25B2A8}" type="presParOf" srcId="{0FA492CF-5BBC-4737-B2FF-0CDED7758F8D}" destId="{64869056-4199-4AAC-BE93-6D14B2EFDB5B}" srcOrd="2" destOrd="0" presId="urn:microsoft.com/office/officeart/2005/8/layout/chevron1"/>
    <dgm:cxn modelId="{16B65417-65C8-4B27-94A0-C7BB81B4B79E}" type="presParOf" srcId="{0FA492CF-5BBC-4737-B2FF-0CDED7758F8D}" destId="{C19BD590-205A-4C4A-8C28-C1452B90992E}" srcOrd="3" destOrd="0" presId="urn:microsoft.com/office/officeart/2005/8/layout/chevron1"/>
    <dgm:cxn modelId="{5B1CD7AB-D479-499A-B518-7ACC664E7522}" type="presParOf" srcId="{0FA492CF-5BBC-4737-B2FF-0CDED7758F8D}" destId="{A35C3D82-321B-49AF-BFE1-1E417AF9AB53}" srcOrd="4" destOrd="0" presId="urn:microsoft.com/office/officeart/2005/8/layout/chevron1"/>
    <dgm:cxn modelId="{CE8291A0-EF20-4ECC-AAD7-041D274D10C3}" type="presParOf" srcId="{0FA492CF-5BBC-4737-B2FF-0CDED7758F8D}" destId="{630CBFD1-A71B-4155-A8DF-24F76EB29C9A}" srcOrd="5" destOrd="0" presId="urn:microsoft.com/office/officeart/2005/8/layout/chevron1"/>
    <dgm:cxn modelId="{FB8D2E68-99A8-45FB-AEDD-057BAA9DE4B3}" type="presParOf" srcId="{0FA492CF-5BBC-4737-B2FF-0CDED7758F8D}" destId="{094C3FAC-D93E-4394-93CF-25E807F2279B}" srcOrd="6" destOrd="0" presId="urn:microsoft.com/office/officeart/2005/8/layout/chevron1"/>
    <dgm:cxn modelId="{A3C85BD2-FC54-4EAF-B833-29870227F4DB}" type="presParOf" srcId="{0FA492CF-5BBC-4737-B2FF-0CDED7758F8D}" destId="{3C728079-D46C-4B77-BC4D-CF59926178DD}" srcOrd="7" destOrd="0" presId="urn:microsoft.com/office/officeart/2005/8/layout/chevron1"/>
    <dgm:cxn modelId="{EDFF418E-0E9A-48DB-AEF7-A38B128E56DB}" type="presParOf" srcId="{0FA492CF-5BBC-4737-B2FF-0CDED7758F8D}" destId="{D6533553-E5E1-48F6-B2C6-871FF92522E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8EB1F-7F24-494B-9984-5B26721939A1}">
      <dsp:nvSpPr>
        <dsp:cNvPr id="0" name=""/>
        <dsp:cNvSpPr/>
      </dsp:nvSpPr>
      <dsp:spPr>
        <a:xfrm>
          <a:off x="2688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Audio Input (Nexys4 Microphone)</a:t>
          </a:r>
          <a:endParaRPr lang="en-US" sz="1600" kern="1200" dirty="0"/>
        </a:p>
      </dsp:txBody>
      <dsp:txXfrm>
        <a:off x="481157" y="2937771"/>
        <a:ext cx="1435406" cy="956937"/>
      </dsp:txXfrm>
    </dsp:sp>
    <dsp:sp modelId="{64869056-4199-4AAC-BE93-6D14B2EFDB5B}">
      <dsp:nvSpPr>
        <dsp:cNvPr id="0" name=""/>
        <dsp:cNvSpPr/>
      </dsp:nvSpPr>
      <dsp:spPr>
        <a:xfrm>
          <a:off x="2155797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audio demo</a:t>
          </a:r>
          <a:endParaRPr lang="en-US" sz="1600" kern="1200" dirty="0"/>
        </a:p>
      </dsp:txBody>
      <dsp:txXfrm>
        <a:off x="2634266" y="2937771"/>
        <a:ext cx="1435406" cy="956937"/>
      </dsp:txXfrm>
    </dsp:sp>
    <dsp:sp modelId="{A35C3D82-321B-49AF-BFE1-1E417AF9AB53}">
      <dsp:nvSpPr>
        <dsp:cNvPr id="0" name=""/>
        <dsp:cNvSpPr/>
      </dsp:nvSpPr>
      <dsp:spPr>
        <a:xfrm>
          <a:off x="4308906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FFT</a:t>
          </a:r>
          <a:endParaRPr lang="en-US" sz="1600" kern="1200" dirty="0"/>
        </a:p>
      </dsp:txBody>
      <dsp:txXfrm>
        <a:off x="4787375" y="2937771"/>
        <a:ext cx="1435406" cy="956937"/>
      </dsp:txXfrm>
    </dsp:sp>
    <dsp:sp modelId="{094C3FAC-D93E-4394-93CF-25E807F2279B}">
      <dsp:nvSpPr>
        <dsp:cNvPr id="0" name=""/>
        <dsp:cNvSpPr/>
      </dsp:nvSpPr>
      <dsp:spPr>
        <a:xfrm>
          <a:off x="6462015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 Control</a:t>
          </a:r>
          <a:endParaRPr lang="en-US" sz="1600" kern="1200" dirty="0"/>
        </a:p>
      </dsp:txBody>
      <dsp:txXfrm>
        <a:off x="6940484" y="2937771"/>
        <a:ext cx="1435406" cy="956937"/>
      </dsp:txXfrm>
    </dsp:sp>
    <dsp:sp modelId="{D6533553-E5E1-48F6-B2C6-871FF92522E2}">
      <dsp:nvSpPr>
        <dsp:cNvPr id="0" name=""/>
        <dsp:cNvSpPr/>
      </dsp:nvSpPr>
      <dsp:spPr>
        <a:xfrm>
          <a:off x="8615124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VGA Display</a:t>
          </a:r>
          <a:endParaRPr lang="en-US" sz="1600" kern="1200" dirty="0"/>
        </a:p>
      </dsp:txBody>
      <dsp:txXfrm>
        <a:off x="9093593" y="2937771"/>
        <a:ext cx="1435406" cy="95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CA8AE-499E-46EC-8DF8-76983C236D76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BF8F1-6149-4DE2-80B5-341F6C12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CIC works 192Khz</a:t>
            </a:r>
          </a:p>
          <a:p>
            <a:r>
              <a:rPr lang="en-US" baseline="0" dirty="0" smtClean="0"/>
              <a:t>Second stage: </a:t>
            </a:r>
            <a:r>
              <a:rPr lang="en-US" baseline="0" dirty="0" err="1" smtClean="0"/>
              <a:t>Halfband</a:t>
            </a:r>
            <a:r>
              <a:rPr lang="en-US" baseline="0" dirty="0" smtClean="0"/>
              <a:t> filter with decimation ratio of 2 and input   -- sampling frequency of 192 kHz, resulting in a 96 kHz output sample  rate.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Low pass</a:t>
            </a:r>
            <a:r>
              <a:rPr lang="en-US" baseline="0" dirty="0" smtClean="0"/>
              <a:t> filter: sampling rate 96KHz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HighPass</a:t>
            </a:r>
            <a:r>
              <a:rPr lang="en-US" baseline="0" dirty="0" smtClean="0"/>
              <a:t> 96KHz removing DC component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BF8F1-6149-4DE2-80B5-341F6C12A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4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0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1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42214C-6A6F-4F8F-A6C5-5386887DD751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8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FFT Audio 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2291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Rehan</a:t>
            </a:r>
            <a:r>
              <a:rPr lang="en-US" dirty="0" smtClean="0"/>
              <a:t> Iqbal</a:t>
            </a:r>
          </a:p>
          <a:p>
            <a:r>
              <a:rPr lang="en-US" dirty="0" smtClean="0"/>
              <a:t>Yogesh Dhada</a:t>
            </a:r>
          </a:p>
          <a:p>
            <a:r>
              <a:rPr lang="en-US" dirty="0" err="1" smtClean="0"/>
              <a:t>Meng</a:t>
            </a:r>
            <a:r>
              <a:rPr lang="en-US" dirty="0" smtClean="0"/>
              <a:t> Lei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Fourier Transform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41893" y="1554162"/>
            <a:ext cx="4396341" cy="42002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Cooley–Tukey </a:t>
            </a:r>
            <a:r>
              <a:rPr lang="en-US" sz="2000" dirty="0"/>
              <a:t>FFT </a:t>
            </a:r>
            <a:r>
              <a:rPr lang="en-US" sz="2000" dirty="0" smtClean="0"/>
              <a:t>algorithm to split Discrete Fourier Transform into multiple smaller DFT’s</a:t>
            </a:r>
          </a:p>
          <a:p>
            <a:pPr lvl="1"/>
            <a:r>
              <a:rPr lang="en-US" sz="1800" dirty="0" smtClean="0"/>
              <a:t>This reduces operation order from O (n ^ 2) to O( n * log n ) </a:t>
            </a:r>
          </a:p>
          <a:p>
            <a:pPr lvl="1"/>
            <a:r>
              <a:rPr lang="en-US" sz="1800" dirty="0" smtClean="0"/>
              <a:t>Multiple forms: different radices, butterfly options, etc.</a:t>
            </a:r>
          </a:p>
          <a:p>
            <a:pPr lvl="1"/>
            <a:r>
              <a:rPr lang="en-US" sz="1800" dirty="0" smtClean="0"/>
              <a:t>Lends itself to parallel computation</a:t>
            </a:r>
            <a:endParaRPr lang="en-US" sz="1800" dirty="0"/>
          </a:p>
        </p:txBody>
      </p:sp>
      <p:pic>
        <p:nvPicPr>
          <p:cNvPr id="3076" name="Picture 4" descr="http://www.dilloneng.com/uploads/2/1/2/2/21220816/6382297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554162"/>
            <a:ext cx="4857750" cy="4781551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use HLS to implement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600200"/>
            <a:ext cx="10034588" cy="4648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Multiple high-level synthesis (HLS) tools available:</a:t>
            </a:r>
          </a:p>
          <a:p>
            <a:pPr lvl="1"/>
            <a:r>
              <a:rPr lang="en-US" sz="2000" dirty="0" smtClean="0"/>
              <a:t>System Generator: design and simulate using Simulink blocks specifically made for </a:t>
            </a:r>
            <a:r>
              <a:rPr lang="en-US" sz="2000" dirty="0" err="1" smtClean="0"/>
              <a:t>Vivado</a:t>
            </a:r>
            <a:endParaRPr lang="en-US" sz="2000" dirty="0" smtClean="0"/>
          </a:p>
          <a:p>
            <a:pPr lvl="1"/>
            <a:r>
              <a:rPr lang="en-US" sz="2000" dirty="0" smtClean="0"/>
              <a:t>HDL Coder: write MATLAB code or design Simulink and convert to HDL</a:t>
            </a:r>
          </a:p>
          <a:p>
            <a:pPr lvl="1"/>
            <a:r>
              <a:rPr lang="en-US" sz="2000" dirty="0" err="1" smtClean="0"/>
              <a:t>Vivado</a:t>
            </a:r>
            <a:r>
              <a:rPr lang="en-US" sz="2000" dirty="0" smtClean="0"/>
              <a:t> HLS: write C code and convert to HDL</a:t>
            </a:r>
          </a:p>
          <a:p>
            <a:r>
              <a:rPr lang="en-US" sz="2400" dirty="0" smtClean="0"/>
              <a:t>Issues: Need </a:t>
            </a:r>
            <a:r>
              <a:rPr lang="en-US" sz="2400" dirty="0" smtClean="0"/>
              <a:t>to compare generated HDL against original model</a:t>
            </a:r>
          </a:p>
          <a:p>
            <a:pPr lvl="1"/>
            <a:r>
              <a:rPr lang="en-US" sz="2000" dirty="0" smtClean="0"/>
              <a:t>Fixed point conversion issues</a:t>
            </a:r>
          </a:p>
          <a:p>
            <a:pPr lvl="1"/>
            <a:r>
              <a:rPr lang="en-US" sz="2000" dirty="0" smtClean="0"/>
              <a:t>Checking whether it’s accurate enough</a:t>
            </a:r>
          </a:p>
          <a:p>
            <a:pPr lvl="1"/>
            <a:r>
              <a:rPr lang="en-US" sz="2000" dirty="0" smtClean="0"/>
              <a:t>Simulation speed (co-simulate on board possible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Just getting familiar with workflow is hard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70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Vivado</a:t>
            </a:r>
            <a:r>
              <a:rPr lang="en-US" dirty="0" smtClean="0"/>
              <a:t> IP cores available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4209" y="1979540"/>
            <a:ext cx="4396338" cy="576262"/>
          </a:xfrm>
        </p:spPr>
        <p:txBody>
          <a:bodyPr/>
          <a:lstStyle/>
          <a:p>
            <a:pPr algn="ctr"/>
            <a:r>
              <a:rPr lang="en-US" dirty="0" smtClean="0"/>
              <a:t>Discrete Fourier Transform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2400" y="2682094"/>
            <a:ext cx="3459956" cy="3136888"/>
          </a:xfrm>
          <a:prstGeom prst="rect">
            <a:avLst/>
          </a:prstGeom>
          <a:ln w="38100">
            <a:solidFill>
              <a:schemeClr val="tx1">
                <a:lumMod val="65000"/>
              </a:schemeClr>
            </a:solidFill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1501" y="2393963"/>
            <a:ext cx="3362325" cy="576262"/>
          </a:xfrm>
        </p:spPr>
        <p:txBody>
          <a:bodyPr/>
          <a:lstStyle/>
          <a:p>
            <a:pPr algn="ctr"/>
            <a:r>
              <a:rPr lang="en-US" dirty="0" smtClean="0"/>
              <a:t>Fast Fourier Transform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1501" y="3098006"/>
            <a:ext cx="3362325" cy="2143125"/>
          </a:xfrm>
          <a:prstGeom prst="rect">
            <a:avLst/>
          </a:prstGeom>
          <a:ln w="57150"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03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ImgControl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6111" y="1612900"/>
            <a:ext cx="10059989" cy="40004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Similar to </a:t>
            </a:r>
            <a:r>
              <a:rPr lang="en-US" sz="2800" dirty="0" err="1" smtClean="0"/>
              <a:t>icon.v</a:t>
            </a:r>
            <a:r>
              <a:rPr lang="en-US" sz="2800" dirty="0" smtClean="0"/>
              <a:t> from Project 2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Store FFT </a:t>
            </a:r>
            <a:r>
              <a:rPr lang="en-US" sz="2600" dirty="0" smtClean="0"/>
              <a:t>output in </a:t>
            </a:r>
            <a:r>
              <a:rPr lang="en-US" sz="2600" dirty="0" smtClean="0"/>
              <a:t>a block RAM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As pixel goes across screen, read memory to find FFT power reading for that bin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Based on vertical position and power, determine whether to draw or not</a:t>
            </a:r>
          </a:p>
        </p:txBody>
      </p:sp>
    </p:spTree>
    <p:extLst>
      <p:ext uri="{BB962C8B-B14F-4D97-AF65-F5344CB8AC3E}">
        <p14:creationId xmlns:p14="http://schemas.microsoft.com/office/powerpoint/2010/main" val="985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627319"/>
              </p:ext>
            </p:extLst>
          </p:nvPr>
        </p:nvGraphicFramePr>
        <p:xfrm>
          <a:off x="499453" y="-602278"/>
          <a:ext cx="11010156" cy="683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436136" y="4258101"/>
            <a:ext cx="1470211" cy="70102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686725" y="3916905"/>
            <a:ext cx="1873627" cy="70102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Nexys4_RGB_if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826239" y="5073175"/>
            <a:ext cx="1594598" cy="6881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pushbuttons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71003" y="3916905"/>
            <a:ext cx="1698815" cy="70102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Picoblaze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9990160" y="3275462"/>
            <a:ext cx="362164" cy="982639"/>
          </a:xfrm>
          <a:prstGeom prst="up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069818" y="4100841"/>
            <a:ext cx="616907" cy="333147"/>
          </a:xfrm>
          <a:prstGeom prst="leftRight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6200000">
            <a:off x="6372307" y="4678976"/>
            <a:ext cx="455250" cy="333147"/>
          </a:xfrm>
          <a:prstGeom prst="leftRightArrow">
            <a:avLst>
              <a:gd name="adj1" fmla="val 50000"/>
              <a:gd name="adj2" fmla="val 45904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>
            <a:off x="7560352" y="3275463"/>
            <a:ext cx="1025842" cy="1158525"/>
          </a:xfrm>
          <a:prstGeom prst="bentUpArrow">
            <a:avLst>
              <a:gd name="adj1" fmla="val 19678"/>
              <a:gd name="adj2" fmla="val 25000"/>
              <a:gd name="adj3" fmla="val 25000"/>
            </a:avLst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Audio_demo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371600" y="1875119"/>
            <a:ext cx="9232900" cy="9315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Dedicated ADC on Nexys4DDR board samples at 3MHz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Provides PDM output of sample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04" y="3283324"/>
            <a:ext cx="7455491" cy="2286000"/>
          </a:xfrm>
          <a:prstGeom prst="rect">
            <a:avLst/>
          </a:prstGeom>
          <a:ln w="38100"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1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893" y="2156346"/>
            <a:ext cx="6373504" cy="39987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3364173" y="4380509"/>
            <a:ext cx="4578824" cy="129696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Audio_demo</a:t>
            </a:r>
            <a:r>
              <a:rPr lang="en-US" sz="4800" dirty="0" smtClean="0"/>
              <a:t>: main I/O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518012" y="2462999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clk_i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8011" y="2833175"/>
            <a:ext cx="20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.clk_6_144MHz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8011" y="3135429"/>
            <a:ext cx="20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pdm_data_i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4574" y="2462999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pdm_clk_o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4573" y="2851117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data_mic_valid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64574" y="3177216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data_mic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4173" y="4769891"/>
            <a:ext cx="457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2"/>
                </a:solidFill>
              </a:rPr>
              <a:t>p</a:t>
            </a:r>
            <a:r>
              <a:rPr lang="en-US" sz="2800" dirty="0" err="1" smtClean="0">
                <a:solidFill>
                  <a:schemeClr val="bg2"/>
                </a:solidFill>
              </a:rPr>
              <a:t>dm_filter</a:t>
            </a:r>
            <a:endParaRPr lang="en-US" sz="2800" dirty="0">
              <a:solidFill>
                <a:schemeClr val="bg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105468" y="2647666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07742" y="3032081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468" y="3372835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871045" y="2622645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73319" y="3007060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71045" y="3347814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94143" y="3534331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pdm_lrsel_o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900614" y="3704929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Pulse Density Modulation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2" y="1853248"/>
            <a:ext cx="9553419" cy="2895602"/>
          </a:xfrm>
          <a:prstGeom prst="rect">
            <a:avLst/>
          </a:prstGeom>
          <a:ln w="57150">
            <a:solidFill>
              <a:schemeClr val="tx1">
                <a:lumMod val="50000"/>
              </a:schemeClr>
            </a:solidFill>
          </a:ln>
        </p:spPr>
      </p:pic>
      <p:sp>
        <p:nvSpPr>
          <p:cNvPr id="7" name="Content Placeholder 5"/>
          <p:cNvSpPr>
            <a:spLocks noGrp="1"/>
          </p:cNvSpPr>
          <p:nvPr>
            <p:ph sz="half" idx="1"/>
          </p:nvPr>
        </p:nvSpPr>
        <p:spPr>
          <a:xfrm>
            <a:off x="1745639" y="4888550"/>
            <a:ext cx="8602663" cy="634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Increasing number of 1’s as signal amplitude increases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97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PDM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03313" y="2052918"/>
            <a:ext cx="3189288" cy="32810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Noise Problem: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Crappy mic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4 filter stages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IC Filter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Highband</a:t>
            </a:r>
            <a:r>
              <a:rPr lang="en-US" sz="2000" dirty="0" smtClean="0"/>
              <a:t> filter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Lowpass</a:t>
            </a:r>
            <a:r>
              <a:rPr lang="en-US" sz="2000" dirty="0" smtClean="0"/>
              <a:t> filter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Highpass</a:t>
            </a:r>
            <a:r>
              <a:rPr lang="en-US" sz="2000" dirty="0" smtClean="0"/>
              <a:t> filter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1853248"/>
            <a:ext cx="5386457" cy="297672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6290899" y="4968131"/>
            <a:ext cx="3269457" cy="57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Low-pass FIR filter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4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105468" y="2647666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07742" y="3032081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468" y="3372835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871045" y="2622645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73319" y="3007060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71045" y="3347814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60812" y="2156346"/>
            <a:ext cx="7206018" cy="39987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pdm_filter</a:t>
            </a:r>
            <a:r>
              <a:rPr lang="en-US" sz="4800" dirty="0" smtClean="0"/>
              <a:t>: main I/O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518012" y="2462999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clk_i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8011" y="2833175"/>
            <a:ext cx="20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.clk_6_144MHz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8011" y="3135429"/>
            <a:ext cx="20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pdm_data_i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4574" y="2462999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pdm_clk_o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4573" y="2851117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fs_o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64574" y="3177216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data_o</a:t>
            </a:r>
            <a:endParaRPr lang="en-US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2354900" y="3879336"/>
            <a:ext cx="1397189" cy="129696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4061219" y="3879336"/>
            <a:ext cx="1397189" cy="129696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767537" y="3849766"/>
            <a:ext cx="1397189" cy="129696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7473856" y="3849766"/>
            <a:ext cx="1397189" cy="129696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4899" y="4217611"/>
            <a:ext cx="139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CIC</a:t>
            </a:r>
            <a:r>
              <a:rPr lang="en-US" sz="2000" dirty="0" smtClean="0">
                <a:solidFill>
                  <a:schemeClr val="bg2"/>
                </a:solidFill>
              </a:rPr>
              <a:t/>
            </a:r>
            <a:br>
              <a:rPr lang="en-US" sz="2000" dirty="0" smtClean="0">
                <a:solidFill>
                  <a:schemeClr val="bg2"/>
                </a:solidFill>
              </a:rPr>
            </a:br>
            <a:r>
              <a:rPr lang="en-US" sz="2000" dirty="0" smtClean="0">
                <a:solidFill>
                  <a:schemeClr val="bg2"/>
                </a:solidFill>
              </a:rPr>
              <a:t>filter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73819" y="4217611"/>
            <a:ext cx="139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2"/>
                </a:solidFill>
              </a:rPr>
              <a:t>half</a:t>
            </a:r>
            <a:r>
              <a:rPr lang="en-US" sz="2000" dirty="0" err="1" smtClean="0">
                <a:solidFill>
                  <a:schemeClr val="bg2"/>
                </a:solidFill>
              </a:rPr>
              <a:t>band</a:t>
            </a:r>
            <a:r>
              <a:rPr lang="en-US" sz="2000" dirty="0" smtClean="0">
                <a:solidFill>
                  <a:schemeClr val="bg2"/>
                </a:solidFill>
              </a:rPr>
              <a:t/>
            </a:r>
            <a:br>
              <a:rPr lang="en-US" sz="2000" dirty="0" smtClean="0">
                <a:solidFill>
                  <a:schemeClr val="bg2"/>
                </a:solidFill>
              </a:rPr>
            </a:br>
            <a:r>
              <a:rPr lang="en-US" sz="2000" dirty="0" smtClean="0">
                <a:solidFill>
                  <a:schemeClr val="bg2"/>
                </a:solidFill>
              </a:rPr>
              <a:t>filter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0137" y="4142958"/>
            <a:ext cx="139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2"/>
                </a:solidFill>
              </a:rPr>
              <a:t>lowpass</a:t>
            </a:r>
            <a:r>
              <a:rPr lang="en-US" sz="2000" dirty="0" smtClean="0">
                <a:solidFill>
                  <a:schemeClr val="bg2"/>
                </a:solidFill>
              </a:rPr>
              <a:t/>
            </a:r>
            <a:br>
              <a:rPr lang="en-US" sz="2000" dirty="0" smtClean="0">
                <a:solidFill>
                  <a:schemeClr val="bg2"/>
                </a:solidFill>
              </a:rPr>
            </a:br>
            <a:r>
              <a:rPr lang="en-US" sz="2000" dirty="0" smtClean="0">
                <a:solidFill>
                  <a:schemeClr val="bg2"/>
                </a:solidFill>
              </a:rPr>
              <a:t>filter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73856" y="4142958"/>
            <a:ext cx="139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2"/>
                </a:solidFill>
              </a:rPr>
              <a:t>highpass</a:t>
            </a:r>
            <a:r>
              <a:rPr lang="en-US" sz="2000" dirty="0" smtClean="0">
                <a:solidFill>
                  <a:schemeClr val="bg2"/>
                </a:solidFill>
              </a:rPr>
              <a:t/>
            </a:r>
            <a:br>
              <a:rPr lang="en-US" sz="2000" dirty="0" smtClean="0">
                <a:solidFill>
                  <a:schemeClr val="bg2"/>
                </a:solidFill>
              </a:rPr>
            </a:br>
            <a:r>
              <a:rPr lang="en-US" sz="2000" dirty="0" smtClean="0">
                <a:solidFill>
                  <a:schemeClr val="bg2"/>
                </a:solidFill>
              </a:rPr>
              <a:t>filter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90818"/>
            <a:ext cx="8091489" cy="715682"/>
          </a:xfrm>
        </p:spPr>
        <p:txBody>
          <a:bodyPr/>
          <a:lstStyle/>
          <a:p>
            <a:r>
              <a:rPr lang="en-US" sz="2800" dirty="0" smtClean="0"/>
              <a:t>Dividing the 6.144MHz clock for 3.072MHz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31" y="1156202"/>
            <a:ext cx="6916738" cy="57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CIC Filter: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4643" y="1562101"/>
            <a:ext cx="8602663" cy="109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twist on the recursive running-sum filter</a:t>
            </a:r>
          </a:p>
          <a:p>
            <a:pPr lvl="1"/>
            <a:r>
              <a:rPr lang="en-US" sz="2000" dirty="0" smtClean="0"/>
              <a:t>Which is a twist on the moving average</a:t>
            </a:r>
          </a:p>
        </p:txBody>
      </p:sp>
      <p:pic>
        <p:nvPicPr>
          <p:cNvPr id="2050" name="Picture 2" descr="http://m.eet.com/media/1042110/0504feat1fig2_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95" y="2768601"/>
            <a:ext cx="8112180" cy="2930525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372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FFT Audio Visualizer</vt:lpstr>
      <vt:lpstr>Block Diagram</vt:lpstr>
      <vt:lpstr>Audio_demo</vt:lpstr>
      <vt:lpstr>Audio_demo: main I/O</vt:lpstr>
      <vt:lpstr>Pulse Density Modulation</vt:lpstr>
      <vt:lpstr>PDM Filter</vt:lpstr>
      <vt:lpstr>pdm_filter: main I/O</vt:lpstr>
      <vt:lpstr>Dividing the 6.144MHz clock for 3.072MHz</vt:lpstr>
      <vt:lpstr>CIC Filter:</vt:lpstr>
      <vt:lpstr>Fast Fourier Transform</vt:lpstr>
      <vt:lpstr>First attempt: use HLS to implement</vt:lpstr>
      <vt:lpstr>Two Vivado IP cores available</vt:lpstr>
      <vt:lpstr>ImgControl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Visulizer</dc:title>
  <dc:creator>Yogesh Dhada</dc:creator>
  <cp:lastModifiedBy>Rehan Iqbal</cp:lastModifiedBy>
  <cp:revision>45</cp:revision>
  <dcterms:created xsi:type="dcterms:W3CDTF">2015-12-07T22:14:44Z</dcterms:created>
  <dcterms:modified xsi:type="dcterms:W3CDTF">2015-12-09T00:31:42Z</dcterms:modified>
</cp:coreProperties>
</file>