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50E875B-125F-420D-A291-DE68BDD14BE4}">
  <a:tblStyle styleId="{A50E875B-125F-420D-A291-DE68BDD14BE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D8C8C"/>
              </a:buClr>
              <a:buFont typeface="Arial"/>
              <a:buNone/>
              <a:defRPr b="0" i="0" sz="3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D8C8C"/>
              </a:buClr>
              <a:buFont typeface="Arial"/>
              <a:buNone/>
              <a:defRPr b="0" i="0" sz="28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D8C8C"/>
              </a:buClr>
              <a:buFont typeface="Arial"/>
              <a:buNone/>
              <a:defRPr b="0" i="0" sz="2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D8C8C"/>
              </a:buClr>
              <a:buFont typeface="Arial"/>
              <a:buNone/>
              <a:defRPr b="0" i="0" sz="18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D8C8C"/>
              </a:buClr>
              <a:buFont typeface="Arial"/>
              <a:buNone/>
              <a:defRPr b="0" i="0" sz="16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00200"/>
            <a:ext cx="4038599" cy="4309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600200"/>
            <a:ext cx="4038599" cy="4309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2174875"/>
            <a:ext cx="4040187" cy="3727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2174875"/>
            <a:ext cx="4041774" cy="3727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73050"/>
            <a:ext cx="5111750" cy="56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435100"/>
            <a:ext cx="3008313" cy="44667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ctrTitle"/>
          </p:nvPr>
        </p:nvSpPr>
        <p:spPr>
          <a:xfrm>
            <a:off x="685800" y="2617365"/>
            <a:ext cx="7772400" cy="1268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Predicting Loan Defaults 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1371600" y="4204819"/>
            <a:ext cx="6400799" cy="157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4"/>
              </a:buClr>
              <a:buSzPct val="250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Team 6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4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accent4"/>
                </a:solidFill>
              </a:rPr>
              <a:t>Sibi Rajendran, Li Li, Ernest Stephenson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12" y="941449"/>
            <a:ext cx="7960173" cy="49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12" y="601661"/>
            <a:ext cx="6383574" cy="565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012" y="5231150"/>
            <a:ext cx="2625975" cy="11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62" y="561649"/>
            <a:ext cx="8133475" cy="45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559962"/>
            <a:ext cx="76200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14462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Prior Work on Modeling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Logistic Regression, Naive Bayes and SVM have been tried before.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Accuracy vs sensitivity vs specificity issues.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203200" rtl="0">
              <a:spcBef>
                <a:spcPts val="0"/>
              </a:spcBef>
              <a:buNone/>
            </a:pPr>
            <a:r>
              <a:rPr lang="en-US"/>
              <a:t>Averaging predictions :</a:t>
            </a:r>
            <a:br>
              <a:rPr lang="en-US"/>
            </a:br>
            <a:r>
              <a:rPr lang="en-US"/>
              <a:t>	Benchmark accuracy : 60%</a:t>
            </a:r>
            <a:br>
              <a:rPr lang="en-US"/>
            </a:br>
            <a:r>
              <a:rPr lang="en-US"/>
              <a:t>  Specificity : 0.4</a:t>
            </a:r>
          </a:p>
          <a:p>
            <a:pPr indent="0" lvl="0" marL="203200">
              <a:spcBef>
                <a:spcPts val="0"/>
              </a:spcBef>
              <a:buNone/>
            </a:pPr>
            <a:r>
              <a:rPr lang="en-US"/>
              <a:t>  Sensitivity : 0.6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Modeling, Validation and Tuning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562475" y="158515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split as 70:30 - training and testing.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Most available hyperparameters were tuned either through gridsearch and/or cross-validation.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Objective was to increase accuracy and specificity - profitable for LC.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Trees and Random Forests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Default parameters gave good accuracy (80%) at the cost of specificity(0.12)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Problem : High false positive rate / fail to    </a:t>
            </a:r>
            <a:br>
              <a:rPr lang="en-US"/>
            </a:br>
            <a:r>
              <a:rPr lang="en-US"/>
              <a:t>               predict enough defaults.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Solution : Tune class weights appropriately </a:t>
            </a:r>
            <a:br>
              <a:rPr lang="en-US"/>
            </a:br>
            <a:r>
              <a:rPr lang="en-US"/>
              <a:t>               (say, 1:3 or threshold)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Important Features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Revolving Balance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Time since first credit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Issue 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Annual income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Sub-grade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Some of the important features. Time since first credit is a new feature.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eXtreme Gradient Boosting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03200" rtl="0">
              <a:spcBef>
                <a:spcPts val="0"/>
              </a:spcBef>
              <a:buNone/>
            </a:pPr>
            <a:r>
              <a:rPr lang="en-US"/>
              <a:t>Weak Classifiers + Boosting</a:t>
            </a:r>
            <a:br>
              <a:rPr lang="en-US"/>
            </a:br>
          </a:p>
          <a:p>
            <a:pPr indent="0" lvl="0" marL="203200" rtl="0">
              <a:spcBef>
                <a:spcPts val="0"/>
              </a:spcBef>
              <a:buNone/>
            </a:pPr>
            <a:r>
              <a:rPr lang="en-US"/>
              <a:t>Sequential improvement and optimization</a:t>
            </a:r>
            <a:br>
              <a:rPr lang="en-US"/>
            </a:br>
          </a:p>
          <a:p>
            <a:pPr indent="0" lvl="0" marL="203200">
              <a:spcBef>
                <a:spcPts val="0"/>
              </a:spcBef>
              <a:buNone/>
            </a:pPr>
            <a:r>
              <a:rPr lang="en-US"/>
              <a:t>Hyperparameters tuned : number of trees, learning rate, class scaling, maximum depth, regularization parameters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Comparison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plot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75" y="1213225"/>
            <a:ext cx="8596549" cy="53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Overview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54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Lending Club is a U.S. peer-to-peer lending company founded in 2006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Used 2007-2011 loan data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Predicting loan status will help Lending Club to lower their default rate and become more profitable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</a:t>
            </a:r>
          </a:p>
        </p:txBody>
      </p:sp>
      <p:graphicFrame>
        <p:nvGraphicFramePr>
          <p:cNvPr id="185" name="Shape 185"/>
          <p:cNvGraphicFramePr/>
          <p:nvPr/>
        </p:nvGraphicFramePr>
        <p:xfrm>
          <a:off x="1012675" y="19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{A50E875B-125F-420D-A291-DE68BDD14BE4}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Algorithm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Sensitivity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Specificity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Decision 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62%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0.62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0.69</a:t>
                      </a:r>
                    </a:p>
                  </a:txBody>
                  <a:tcPr marT="91425" marB="91425" marR="91425" marL="91425"/>
                </a:tc>
              </a:tr>
              <a:tr h="1102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Random 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67%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0.66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0.65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XGBoost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70</a:t>
                      </a:r>
                      <a:r>
                        <a:rPr lang="en-US" sz="2400"/>
                        <a:t>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0.58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0.80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Strengths &amp; Weaknesses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Strengths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Less computation time and flexible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Scalable to large datasets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XGBoost, the best model, is fast and has a lot of customizable parameter.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Weakness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Not easily interpretable(XGB, Random Forest)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Tuning might be difficult(XGB)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Scope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Include FICO score variable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Include more data from later years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More feature engineering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Create a web app that will take in parameters and output a credit risk probability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Tree based models have relatively better accuracy as compared to other models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When Lending Club uses the model, we want to assign each loan a probability for LC to make their own decision and not to just automatically accept or deny loans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4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type="ctrTitle"/>
          </p:nvPr>
        </p:nvSpPr>
        <p:spPr>
          <a:xfrm>
            <a:off x="2304636" y="85413"/>
            <a:ext cx="47550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/>
              <a:t>Questions?</a:t>
            </a:r>
          </a:p>
        </p:txBody>
      </p:sp>
      <p:pic>
        <p:nvPicPr>
          <p:cNvPr descr="loan.jpg"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612" y="2374250"/>
            <a:ext cx="5444273" cy="37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idx="1" type="subTitle"/>
          </p:nvPr>
        </p:nvSpPr>
        <p:spPr>
          <a:xfrm rot="-899937">
            <a:off x="2202255" y="3068398"/>
            <a:ext cx="4755000" cy="7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Literature Review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6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-US" sz="2800"/>
              <a:t>Previous problems with </a:t>
            </a:r>
            <a:r>
              <a:rPr lang="en-US" sz="2800"/>
              <a:t>Logistic regression: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-US"/>
              <a:t>L</a:t>
            </a:r>
            <a:r>
              <a:rPr lang="en-US" sz="2800"/>
              <a:t>ow accuracy and low specificity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-US" sz="2800"/>
              <a:t>Potential difficulties with KNN: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-US" sz="2800"/>
              <a:t> </a:t>
            </a:r>
            <a:r>
              <a:rPr lang="en-US"/>
              <a:t>C</a:t>
            </a:r>
            <a:r>
              <a:rPr lang="en-US" sz="2800"/>
              <a:t>omputation time </a:t>
            </a:r>
            <a:r>
              <a:rPr lang="en-US"/>
              <a:t>is large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-US" sz="2800"/>
              <a:t>Original data set: </a:t>
            </a:r>
          </a:p>
          <a:p>
            <a:pPr indent="-406400" lvl="1" marL="914400">
              <a:spcBef>
                <a:spcPts val="0"/>
              </a:spcBef>
              <a:buSzPct val="100000"/>
            </a:pPr>
            <a:r>
              <a:rPr lang="en-US" sz="2800"/>
              <a:t>42,</a:t>
            </a:r>
            <a:r>
              <a:rPr lang="en-US"/>
              <a:t>538</a:t>
            </a:r>
            <a:r>
              <a:rPr lang="en-US" sz="2800"/>
              <a:t> observations and 110 predictors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Description &amp; Wrangling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78150"/>
            <a:ext cx="8229600" cy="497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Trimmed number of predictors from 110 to 52 </a:t>
            </a:r>
            <a:br>
              <a:rPr lang="en-US" sz="2400"/>
            </a:br>
            <a:r>
              <a:rPr lang="en-US" sz="2400"/>
              <a:t>(NA cutoff 80%)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Reduced number of predictors from 52 to 18  (manual)</a:t>
            </a:r>
            <a:br>
              <a:rPr lang="en-US" sz="2400"/>
            </a:b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Examples of deleted predictors: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Zip code, employment title, description, application type, tax liens, bankruptcies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Examples of important predictors:</a:t>
            </a:r>
          </a:p>
          <a:p>
            <a:pPr indent="-368300" lvl="1" marL="9144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Loan amount, interest rate, employment length, </a:t>
            </a:r>
            <a:r>
              <a:rPr lang="en-US" sz="2200"/>
              <a:t>homeownership</a:t>
            </a:r>
            <a:r>
              <a:rPr lang="en-US" sz="2200"/>
              <a:t>, annual income, debt-to-income ratio, and number of open accounts</a:t>
            </a:r>
            <a:br>
              <a:rPr lang="en-US" sz="2200"/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Feature Engineering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Created a binary response variable “is_bad” which indicates if the loan is default or not - originally 6 classes</a:t>
            </a:r>
            <a:br>
              <a:rPr lang="en-US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Created new feature “time_since_first_credit” that is the earliest credit line minus the issue date.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New feature “perc_recv” as amount of principal received as of date divided by the loan amount (problem?)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Exploration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0" y="1287662"/>
            <a:ext cx="8437799" cy="42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587" y="571752"/>
            <a:ext cx="3646824" cy="5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62" y="825079"/>
            <a:ext cx="7178475" cy="52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AMU Palette">
      <a:dk1>
        <a:srgbClr val="332C2C"/>
      </a:dk1>
      <a:lt1>
        <a:srgbClr val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