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6" r:id="rId3"/>
    <p:sldId id="265" r:id="rId4"/>
    <p:sldId id="258" r:id="rId5"/>
    <p:sldId id="264" r:id="rId6"/>
    <p:sldId id="259" r:id="rId7"/>
    <p:sldId id="261" r:id="rId8"/>
    <p:sldId id="268" r:id="rId9"/>
    <p:sldId id="269" r:id="rId10"/>
    <p:sldId id="260" r:id="rId11"/>
    <p:sldId id="271" r:id="rId12"/>
    <p:sldId id="270" r:id="rId13"/>
    <p:sldId id="263" r:id="rId14"/>
    <p:sldId id="272" r:id="rId15"/>
    <p:sldId id="273" r:id="rId16"/>
    <p:sldId id="274" r:id="rId17"/>
    <p:sldId id="275" r:id="rId18"/>
    <p:sldId id="276" r:id="rId19"/>
    <p:sldId id="26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14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Stock Market Vs. Unemployment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5035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Correlation Coefficient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A2FAA7-CB3E-4A8A-B330-E8EC5613FDCC}"/>
              </a:ext>
            </a:extLst>
          </p:cNvPr>
          <p:cNvSpPr txBox="1"/>
          <p:nvPr/>
        </p:nvSpPr>
        <p:spPr>
          <a:xfrm>
            <a:off x="5427754" y="5124076"/>
            <a:ext cx="473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Michael Themistocleous, Robert </a:t>
            </a:r>
            <a:r>
              <a:rPr lang="en-US" sz="1600" dirty="0" err="1"/>
              <a:t>Simeonoglou</a:t>
            </a:r>
            <a:r>
              <a:rPr lang="en-US" sz="1600" dirty="0"/>
              <a:t>, Shilpa </a:t>
            </a:r>
            <a:r>
              <a:rPr lang="en-US" sz="1600" dirty="0" err="1"/>
              <a:t>Gonella</a:t>
            </a:r>
            <a:r>
              <a:rPr lang="en-US" sz="1600" dirty="0"/>
              <a:t>, </a:t>
            </a:r>
            <a:r>
              <a:rPr lang="en-US" sz="1600" dirty="0" err="1"/>
              <a:t>Rusen</a:t>
            </a:r>
            <a:r>
              <a:rPr lang="en-US" sz="1600" dirty="0"/>
              <a:t> </a:t>
            </a:r>
            <a:r>
              <a:rPr lang="en-US" sz="1600" dirty="0" err="1"/>
              <a:t>Bicer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C957-05A2-45EC-A55F-789C39A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0" y="2012831"/>
            <a:ext cx="4234917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Dow Jones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962B5A-BB11-4CD3-B98F-26224F7268C7}"/>
              </a:ext>
            </a:extLst>
          </p:cNvPr>
          <p:cNvSpPr txBox="1">
            <a:spLocks/>
          </p:cNvSpPr>
          <p:nvPr/>
        </p:nvSpPr>
        <p:spPr>
          <a:xfrm>
            <a:off x="6320001" y="2012831"/>
            <a:ext cx="4234917" cy="501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Bureau of Labor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5C37C-B0AA-4345-897C-EF7FF277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01" y="2514600"/>
            <a:ext cx="4241319" cy="318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246F1-CD2C-4EE2-9417-2FEA124B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14600"/>
            <a:ext cx="4244227" cy="3188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BD40D6-D4CA-4BE8-9B10-A5A154A9BE31}"/>
              </a:ext>
            </a:extLst>
          </p:cNvPr>
          <p:cNvSpPr txBox="1"/>
          <p:nvPr/>
        </p:nvSpPr>
        <p:spPr>
          <a:xfrm>
            <a:off x="1106590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Price vs.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292A6-F786-46EB-936D-B7257C73636B}"/>
              </a:ext>
            </a:extLst>
          </p:cNvPr>
          <p:cNvSpPr txBox="1"/>
          <p:nvPr/>
        </p:nvSpPr>
        <p:spPr>
          <a:xfrm>
            <a:off x="6513036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Change Rate vs.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8F97F-D0D7-4366-8DB7-F90F91849C1D}"/>
              </a:ext>
            </a:extLst>
          </p:cNvPr>
          <p:cNvSpPr txBox="1"/>
          <p:nvPr/>
        </p:nvSpPr>
        <p:spPr>
          <a:xfrm>
            <a:off x="1097280" y="741393"/>
            <a:ext cx="99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Yearly Change Breakdown</a:t>
            </a:r>
          </a:p>
        </p:txBody>
      </p:sp>
    </p:spTree>
    <p:extLst>
      <p:ext uri="{BB962C8B-B14F-4D97-AF65-F5344CB8AC3E}">
        <p14:creationId xmlns:p14="http://schemas.microsoft.com/office/powerpoint/2010/main" val="22406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Bureau of Labor Statistics Unemployment(State-Specific)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3E3B-05B3-46E0-91F7-986A9FD7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0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correlation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208314" y="2122714"/>
            <a:ext cx="994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Narrow our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Year intervals based off data pulled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3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E6EEBF-99DA-48F8-BA49-F7595088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38" y="1978244"/>
            <a:ext cx="10058400" cy="97350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9984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6F0-42F7-426A-81BF-4AFA1F85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Dow vs. Unemployment (1986-1996)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B4D23-B7BD-438A-A5F8-D7B92C27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2358391"/>
            <a:ext cx="39909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7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2851-3D64-4CDB-9414-B73EF6A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Dow vs. Unemployment (1996-2006)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48EB-221B-4433-A9BD-34CBC8E4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80855"/>
            <a:ext cx="3848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5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2851-3D64-4CDB-9414-B73EF6A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Dow vs. Unemployment (2006-2016)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3E00D-8AEF-463F-9291-F8E5DE5B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55" y="2329816"/>
            <a:ext cx="385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B05DFC-63B2-4890-99DB-28D0394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222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66512-F08B-4E9B-BC4F-A86F4748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36" y="786383"/>
            <a:ext cx="3687597" cy="80293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80883-C241-46AE-B2E7-C889DCFA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1139D-A911-4555-9387-0D98211F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6" y="1669706"/>
            <a:ext cx="385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1DB-7C82-46D2-A7A9-E695B31E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67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CBDB-61BC-4EE7-B7D3-B45C2046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788920" cy="1450757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0AF7-0E09-4B3D-8F1E-3B995F1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Pre-Analysis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Cleanup &amp;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0701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FEF1F1-AF1A-42F1-B9BC-8DAC74A6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1" y="54503"/>
            <a:ext cx="2726191" cy="204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9B63C-4638-459B-BE4C-A74C3D6B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83" y="0"/>
            <a:ext cx="2619639" cy="1968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2FF30-894C-48CC-A3C5-7BC7FA568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66" y="2049075"/>
            <a:ext cx="2726191" cy="1943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CF940-4E0E-479C-8632-4059844A3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362" y="2049075"/>
            <a:ext cx="2619638" cy="1943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21D25F-E070-42F4-A18B-8E666B47B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90" y="4152671"/>
            <a:ext cx="2635742" cy="1943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35935-B2F1-42AF-8B11-0259A079D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258" y="4152671"/>
            <a:ext cx="2619638" cy="19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Overview: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Why did we choose this topic?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Real World Implications</a:t>
            </a:r>
          </a:p>
          <a:p>
            <a:pPr marL="1257300" lvl="2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Unemployment: all-time high</a:t>
            </a:r>
          </a:p>
          <a:p>
            <a:pPr marL="1257300" lvl="2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Stock Market: all-time high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Hypothesis: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9BC9B-27E6-4D3A-8B9F-C371B560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8" y="1162481"/>
            <a:ext cx="4446957" cy="2501413"/>
          </a:xfrm>
          <a:prstGeom prst="rect">
            <a:avLst/>
          </a:prstGeom>
          <a:effectLst>
            <a:softEdge rad="127000"/>
          </a:effectLst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94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Goals 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Arial" panose="020B0604020202020204" pitchFamily="34" charset="0"/>
              </a:rPr>
              <a:t>impact of the US economy vs Unemployment rates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Historical vs (most recent)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Arial" panose="020B0604020202020204" pitchFamily="34" charset="0"/>
              </a:rPr>
              <a:t>Stock  in connection to the US unemployment rates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Levels: Country &amp; States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43A66-06CE-44A5-A533-93F573F90977}"/>
              </a:ext>
            </a:extLst>
          </p:cNvPr>
          <p:cNvSpPr txBox="1"/>
          <p:nvPr/>
        </p:nvSpPr>
        <p:spPr>
          <a:xfrm>
            <a:off x="4659086" y="0"/>
            <a:ext cx="3015343" cy="6858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58684F-79CB-4D28-91F0-30E26B6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5594048" cy="593238"/>
          </a:xfrm>
        </p:spPr>
        <p:txBody>
          <a:bodyPr>
            <a:normAutofit/>
          </a:bodyPr>
          <a:lstStyle/>
          <a:p>
            <a:r>
              <a:rPr lang="en-US" dirty="0"/>
              <a:t>Pre-Analysis Questions: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9C0C8-CEF1-4DAB-B242-DC3DA76E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04103"/>
            <a:ext cx="6497563" cy="4567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stock data will we be using?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find unemployment information?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filter the information found to meet our needs?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sort of analysis will we be performing?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type of visual data will we use?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4C3D3-D444-416A-8983-B361E9A6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91" y="1379622"/>
            <a:ext cx="3015343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CD41-0FB9-47D0-98E6-6FA3EB6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7966-FCB6-48A8-90A8-DA61080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ClrTx/>
              <a:buNone/>
            </a:pPr>
            <a:r>
              <a:rPr lang="en-US" dirty="0"/>
              <a:t>Dow Jones Industrial Average Stock Prices – Kaggle.com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USA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per State</a:t>
            </a:r>
          </a:p>
          <a:p>
            <a:pPr marL="0" indent="0" algn="r">
              <a:buClrTx/>
              <a:buNone/>
            </a:pPr>
            <a:r>
              <a:rPr lang="en-US" dirty="0"/>
              <a:t>Google </a:t>
            </a:r>
            <a:r>
              <a:rPr lang="en-US" dirty="0" err="1"/>
              <a:t>Gmaps</a:t>
            </a:r>
            <a:r>
              <a:rPr lang="en-US" dirty="0"/>
              <a:t> </a:t>
            </a:r>
          </a:p>
          <a:p>
            <a:pPr marL="0" indent="0" algn="r">
              <a:buClrTx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00BF-6F6C-407B-ACEF-08AE9897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880689"/>
            <a:ext cx="4482564" cy="235924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0068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BD4FF8-2A29-4DE0-9792-912B80EB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1978244"/>
            <a:ext cx="9765527" cy="931934"/>
          </a:xfrm>
        </p:spPr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930AC-880B-4416-9F95-B2BDE913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3" y="4651892"/>
            <a:ext cx="2314328" cy="1541342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8146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226F29-4494-4632-BA0E-A1B459CA09B3}"/>
              </a:ext>
            </a:extLst>
          </p:cNvPr>
          <p:cNvSpPr/>
          <p:nvPr/>
        </p:nvSpPr>
        <p:spPr>
          <a:xfrm>
            <a:off x="5671457" y="0"/>
            <a:ext cx="6520543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61FE5-3C26-4273-9BE3-E36DB69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A171-2FB8-4ECD-981F-10463405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74177" cy="3760891"/>
          </a:xfrm>
        </p:spPr>
        <p:txBody>
          <a:bodyPr/>
          <a:lstStyle/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Given:</a:t>
            </a:r>
          </a:p>
          <a:p>
            <a:pPr marL="944118" lvl="3" indent="-285750"/>
            <a:r>
              <a:rPr lang="en-US" dirty="0"/>
              <a:t>Weekly breakdown by Date and Value</a:t>
            </a:r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Separate Month, Day, Year, and Value</a:t>
            </a:r>
          </a:p>
          <a:p>
            <a:pPr marL="761238" lvl="2" indent="-285750"/>
            <a:r>
              <a:rPr lang="en-US" dirty="0"/>
              <a:t>Remove Day and sort years as descending values/concatenate</a:t>
            </a:r>
          </a:p>
          <a:p>
            <a:pPr marL="944118" lvl="3" indent="-285750"/>
            <a:r>
              <a:rPr lang="en-US" dirty="0"/>
              <a:t>Take only the first value for every month</a:t>
            </a:r>
          </a:p>
          <a:p>
            <a:pPr marL="761238" lvl="2" indent="-285750"/>
            <a:r>
              <a:rPr lang="en-US" dirty="0"/>
              <a:t>Find the Yearly Change and only choose January Values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11836B-8218-4EED-B27B-97DC5B3AF6F0}"/>
              </a:ext>
            </a:extLst>
          </p:cNvPr>
          <p:cNvSpPr txBox="1">
            <a:spLocks/>
          </p:cNvSpPr>
          <p:nvPr/>
        </p:nvSpPr>
        <p:spPr>
          <a:xfrm>
            <a:off x="6259287" y="2108201"/>
            <a:ext cx="48354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dirty="0">
                <a:solidFill>
                  <a:schemeClr val="bg1"/>
                </a:solidFill>
              </a:rPr>
              <a:t>Questions:</a:t>
            </a:r>
          </a:p>
          <a:p>
            <a:pPr marL="578358" lvl="1" indent="-285750"/>
            <a:r>
              <a:rPr lang="en-US" dirty="0">
                <a:solidFill>
                  <a:schemeClr val="bg1"/>
                </a:solidFill>
              </a:rPr>
              <a:t>Why did we break it down by months and years?</a:t>
            </a:r>
          </a:p>
          <a:p>
            <a:pPr marL="578358" lvl="1" indent="-285750"/>
            <a:r>
              <a:rPr lang="en-US" dirty="0">
                <a:solidFill>
                  <a:schemeClr val="bg1"/>
                </a:solidFill>
              </a:rPr>
              <a:t>Why was January the only month used?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3ADE6-67BD-4041-B56B-F0287F5A08DA}"/>
              </a:ext>
            </a:extLst>
          </p:cNvPr>
          <p:cNvCxnSpPr/>
          <p:nvPr/>
        </p:nvCxnSpPr>
        <p:spPr>
          <a:xfrm>
            <a:off x="1230086" y="1894114"/>
            <a:ext cx="1002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194501D-4495-456F-A235-43819D1D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166" y="3477017"/>
            <a:ext cx="1494930" cy="2780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F36E1-9945-425E-AE77-8D5D8A08F617}"/>
              </a:ext>
            </a:extLst>
          </p:cNvPr>
          <p:cNvSpPr txBox="1"/>
          <p:nvPr/>
        </p:nvSpPr>
        <p:spPr>
          <a:xfrm>
            <a:off x="6336636" y="3696258"/>
            <a:ext cx="172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Result:</a:t>
            </a:r>
          </a:p>
          <a:p>
            <a:r>
              <a:rPr lang="en-US" sz="1400" dirty="0">
                <a:solidFill>
                  <a:schemeClr val="bg1"/>
                </a:solidFill>
              </a:rPr>
              <a:t>(Before Index Drop)</a:t>
            </a:r>
          </a:p>
        </p:txBody>
      </p:sp>
    </p:spTree>
    <p:extLst>
      <p:ext uri="{BB962C8B-B14F-4D97-AF65-F5344CB8AC3E}">
        <p14:creationId xmlns:p14="http://schemas.microsoft.com/office/powerpoint/2010/main" val="29695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Bureau of Labor Statistics Unemployment(Country-Wide)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3E3B-05B3-46E0-91F7-986A9FD7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29" y="2108202"/>
            <a:ext cx="5310051" cy="14507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EC61CF-BE0A-49F1-9BA5-CECF5C4530D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5741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Given:</a:t>
            </a:r>
          </a:p>
          <a:p>
            <a:pPr marL="944118" lvl="3" indent="-285750"/>
            <a:r>
              <a:rPr lang="en-US" dirty="0"/>
              <a:t>API consisting of:</a:t>
            </a:r>
          </a:p>
          <a:p>
            <a:pPr marL="1126998" lvl="4" indent="-285750"/>
            <a:endParaRPr lang="en-US" dirty="0"/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E91DE-EF96-4F27-8B5C-9503C9FB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86" y="3748864"/>
            <a:ext cx="3700469" cy="1907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7FECFC-7963-431D-A93C-1C34E1FB8DC0}"/>
              </a:ext>
            </a:extLst>
          </p:cNvPr>
          <p:cNvSpPr txBox="1">
            <a:spLocks/>
          </p:cNvSpPr>
          <p:nvPr/>
        </p:nvSpPr>
        <p:spPr>
          <a:xfrm>
            <a:off x="5845629" y="3748864"/>
            <a:ext cx="1710145" cy="2120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Result:</a:t>
            </a:r>
          </a:p>
          <a:p>
            <a:pPr marL="761238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40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{93CA97FB-BEE1-4C4B-8ABC-20DDCC1E708A}tf56160789_win32</Template>
  <TotalTime>599</TotalTime>
  <Words>347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Stock Market Vs. Unemployment</vt:lpstr>
      <vt:lpstr>Table of Contents</vt:lpstr>
      <vt:lpstr>Overview:</vt:lpstr>
      <vt:lpstr>Goals :</vt:lpstr>
      <vt:lpstr>Pre-Analysis Questions:</vt:lpstr>
      <vt:lpstr>Sources</vt:lpstr>
      <vt:lpstr>Data Cleanup &amp; Exploration</vt:lpstr>
      <vt:lpstr>Dow Jones</vt:lpstr>
      <vt:lpstr>US Bureau of Labor Statistics Unemployment(Country-Wide) </vt:lpstr>
      <vt:lpstr>Dow Jones</vt:lpstr>
      <vt:lpstr>US Bureau of Labor Statistics Unemployment(State-Specific) </vt:lpstr>
      <vt:lpstr>Finding the BEST correlation</vt:lpstr>
      <vt:lpstr>Results</vt:lpstr>
      <vt:lpstr>Dow vs. Unemployment (1986-1996)</vt:lpstr>
      <vt:lpstr>Dow vs. Unemployment (1996-2006)</vt:lpstr>
      <vt:lpstr>Dow vs. Unemployment (2006-2016)</vt:lpstr>
      <vt:lpstr>Conclusion</vt:lpstr>
      <vt:lpstr>Evaluation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Vs. Unemployment</dc:title>
  <dc:creator>mike themistocleous</dc:creator>
  <cp:lastModifiedBy>mike themistocleous</cp:lastModifiedBy>
  <cp:revision>31</cp:revision>
  <dcterms:created xsi:type="dcterms:W3CDTF">2020-12-22T23:16:11Z</dcterms:created>
  <dcterms:modified xsi:type="dcterms:W3CDTF">2020-12-23T23:12:01Z</dcterms:modified>
</cp:coreProperties>
</file>