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6" r:id="rId3"/>
    <p:sldId id="265" r:id="rId4"/>
    <p:sldId id="258" r:id="rId5"/>
    <p:sldId id="264" r:id="rId6"/>
    <p:sldId id="259" r:id="rId7"/>
    <p:sldId id="261" r:id="rId8"/>
    <p:sldId id="268" r:id="rId9"/>
    <p:sldId id="269" r:id="rId10"/>
    <p:sldId id="260" r:id="rId11"/>
    <p:sldId id="281" r:id="rId12"/>
    <p:sldId id="271" r:id="rId13"/>
    <p:sldId id="270" r:id="rId14"/>
    <p:sldId id="277" r:id="rId15"/>
    <p:sldId id="278" r:id="rId16"/>
    <p:sldId id="279" r:id="rId17"/>
    <p:sldId id="280" r:id="rId18"/>
    <p:sldId id="283" r:id="rId19"/>
    <p:sldId id="282" r:id="rId20"/>
    <p:sldId id="263"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7" autoAdjust="0"/>
    <p:restoredTop sz="96405"/>
  </p:normalViewPr>
  <p:slideViewPr>
    <p:cSldViewPr snapToGrid="0">
      <p:cViewPr varScale="1">
        <p:scale>
          <a:sx n="86" d="100"/>
          <a:sy n="86" d="100"/>
        </p:scale>
        <p:origin x="6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000" dirty="0"/>
              <a:t>Stock Market Vs. Unemployment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503555"/>
          </a:xfrm>
        </p:spPr>
        <p:txBody>
          <a:bodyPr>
            <a:normAutofit lnSpcReduction="10000"/>
          </a:bodyPr>
          <a:lstStyle/>
          <a:p>
            <a:r>
              <a:rPr lang="en-US" dirty="0">
                <a:solidFill>
                  <a:schemeClr val="tx1">
                    <a:lumMod val="85000"/>
                    <a:lumOff val="15000"/>
                  </a:schemeClr>
                </a:solidFill>
              </a:rPr>
              <a:t>The Correlation Coalition</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7A2FAA7-CB3E-4A8A-B330-E8EC5613FDCC}"/>
              </a:ext>
            </a:extLst>
          </p:cNvPr>
          <p:cNvSpPr txBox="1"/>
          <p:nvPr/>
        </p:nvSpPr>
        <p:spPr>
          <a:xfrm>
            <a:off x="5427754" y="5124076"/>
            <a:ext cx="4734013" cy="584775"/>
          </a:xfrm>
          <a:prstGeom prst="rect">
            <a:avLst/>
          </a:prstGeom>
          <a:noFill/>
        </p:spPr>
        <p:txBody>
          <a:bodyPr wrap="square" rtlCol="0">
            <a:spAutoFit/>
          </a:bodyPr>
          <a:lstStyle/>
          <a:p>
            <a:pPr algn="ctr"/>
            <a:r>
              <a:rPr lang="en-US" sz="1600" dirty="0"/>
              <a:t>Michael Themistocleous, Robert </a:t>
            </a:r>
            <a:r>
              <a:rPr lang="en-US" sz="1600" dirty="0" err="1"/>
              <a:t>Simeonoglou</a:t>
            </a:r>
            <a:r>
              <a:rPr lang="en-US" sz="1600" dirty="0"/>
              <a:t>, Shilpa </a:t>
            </a:r>
            <a:r>
              <a:rPr lang="en-US" sz="1600" dirty="0" err="1"/>
              <a:t>Gonella</a:t>
            </a:r>
            <a:r>
              <a:rPr lang="en-US" sz="1600" dirty="0"/>
              <a:t>, </a:t>
            </a:r>
            <a:r>
              <a:rPr lang="en-US" sz="1600" dirty="0" err="1"/>
              <a:t>Rusen</a:t>
            </a:r>
            <a:r>
              <a:rPr lang="en-US" sz="1600" dirty="0"/>
              <a:t> </a:t>
            </a:r>
            <a:r>
              <a:rPr lang="en-US" sz="1600" dirty="0" err="1"/>
              <a:t>Bicer</a:t>
            </a:r>
            <a:endParaRPr lang="en-US" sz="1600"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957-05A2-45EC-A55F-789C39A05056}"/>
              </a:ext>
            </a:extLst>
          </p:cNvPr>
          <p:cNvSpPr>
            <a:spLocks noGrp="1"/>
          </p:cNvSpPr>
          <p:nvPr>
            <p:ph type="title"/>
          </p:nvPr>
        </p:nvSpPr>
        <p:spPr>
          <a:xfrm>
            <a:off x="1106590" y="2012831"/>
            <a:ext cx="4234917" cy="457200"/>
          </a:xfrm>
        </p:spPr>
        <p:txBody>
          <a:bodyPr>
            <a:normAutofit/>
          </a:bodyPr>
          <a:lstStyle/>
          <a:p>
            <a:pPr algn="ctr"/>
            <a:r>
              <a:rPr lang="en-US" sz="2400" dirty="0"/>
              <a:t>Dow Jones</a:t>
            </a:r>
          </a:p>
        </p:txBody>
      </p:sp>
      <p:sp>
        <p:nvSpPr>
          <p:cNvPr id="6" name="Title 1">
            <a:extLst>
              <a:ext uri="{FF2B5EF4-FFF2-40B4-BE49-F238E27FC236}">
                <a16:creationId xmlns:a16="http://schemas.microsoft.com/office/drawing/2014/main" id="{9D962B5A-BB11-4CD3-B98F-26224F7268C7}"/>
              </a:ext>
            </a:extLst>
          </p:cNvPr>
          <p:cNvSpPr txBox="1">
            <a:spLocks/>
          </p:cNvSpPr>
          <p:nvPr/>
        </p:nvSpPr>
        <p:spPr>
          <a:xfrm>
            <a:off x="6320001" y="2012831"/>
            <a:ext cx="4234917" cy="5017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2400" dirty="0"/>
              <a:t>Bureau of Labor Statistics</a:t>
            </a:r>
          </a:p>
        </p:txBody>
      </p:sp>
      <p:sp>
        <p:nvSpPr>
          <p:cNvPr id="11" name="TextBox 10">
            <a:extLst>
              <a:ext uri="{FF2B5EF4-FFF2-40B4-BE49-F238E27FC236}">
                <a16:creationId xmlns:a16="http://schemas.microsoft.com/office/drawing/2014/main" id="{68BD40D6-D4CA-4BE8-9B10-A5A154A9BE31}"/>
              </a:ext>
            </a:extLst>
          </p:cNvPr>
          <p:cNvSpPr txBox="1"/>
          <p:nvPr/>
        </p:nvSpPr>
        <p:spPr>
          <a:xfrm>
            <a:off x="2268809" y="5764614"/>
            <a:ext cx="4244227" cy="369332"/>
          </a:xfrm>
          <a:prstGeom prst="rect">
            <a:avLst/>
          </a:prstGeom>
          <a:noFill/>
        </p:spPr>
        <p:txBody>
          <a:bodyPr wrap="square" rtlCol="0">
            <a:spAutoFit/>
          </a:bodyPr>
          <a:lstStyle/>
          <a:p>
            <a:r>
              <a:rPr lang="en-US" dirty="0"/>
              <a:t>Index Price vs. Year</a:t>
            </a:r>
          </a:p>
        </p:txBody>
      </p:sp>
      <p:sp>
        <p:nvSpPr>
          <p:cNvPr id="12" name="TextBox 11">
            <a:extLst>
              <a:ext uri="{FF2B5EF4-FFF2-40B4-BE49-F238E27FC236}">
                <a16:creationId xmlns:a16="http://schemas.microsoft.com/office/drawing/2014/main" id="{172292A6-F786-46EB-936D-B7257C73636B}"/>
              </a:ext>
            </a:extLst>
          </p:cNvPr>
          <p:cNvSpPr txBox="1"/>
          <p:nvPr/>
        </p:nvSpPr>
        <p:spPr>
          <a:xfrm>
            <a:off x="6617700" y="5747275"/>
            <a:ext cx="4244227" cy="369332"/>
          </a:xfrm>
          <a:prstGeom prst="rect">
            <a:avLst/>
          </a:prstGeom>
          <a:noFill/>
        </p:spPr>
        <p:txBody>
          <a:bodyPr wrap="square" rtlCol="0">
            <a:spAutoFit/>
          </a:bodyPr>
          <a:lstStyle/>
          <a:p>
            <a:r>
              <a:rPr lang="en-US" dirty="0"/>
              <a:t>Unemployment Change Rate vs. Year</a:t>
            </a:r>
          </a:p>
        </p:txBody>
      </p:sp>
      <p:sp>
        <p:nvSpPr>
          <p:cNvPr id="17" name="TextBox 16">
            <a:extLst>
              <a:ext uri="{FF2B5EF4-FFF2-40B4-BE49-F238E27FC236}">
                <a16:creationId xmlns:a16="http://schemas.microsoft.com/office/drawing/2014/main" id="{FE88F97F-D0D7-4366-8DB7-F90F91849C1D}"/>
              </a:ext>
            </a:extLst>
          </p:cNvPr>
          <p:cNvSpPr txBox="1"/>
          <p:nvPr/>
        </p:nvSpPr>
        <p:spPr>
          <a:xfrm>
            <a:off x="1097280" y="741393"/>
            <a:ext cx="9964181" cy="646331"/>
          </a:xfrm>
          <a:prstGeom prst="rect">
            <a:avLst/>
          </a:prstGeom>
          <a:noFill/>
        </p:spPr>
        <p:txBody>
          <a:bodyPr wrap="square" rtlCol="0">
            <a:spAutoFit/>
          </a:bodyPr>
          <a:lstStyle/>
          <a:p>
            <a:pPr algn="ctr">
              <a:lnSpc>
                <a:spcPct val="90000"/>
              </a:lnSpc>
              <a:spcBef>
                <a:spcPct val="0"/>
              </a:spcBef>
            </a:pPr>
            <a:r>
              <a:rPr lang="en-US" sz="4000" spc="-50" dirty="0">
                <a:solidFill>
                  <a:schemeClr val="tx1">
                    <a:lumMod val="75000"/>
                    <a:lumOff val="25000"/>
                  </a:schemeClr>
                </a:solidFill>
                <a:latin typeface="+mj-lt"/>
                <a:ea typeface="+mj-ea"/>
                <a:cs typeface="+mj-cs"/>
              </a:rPr>
              <a:t>Yearly Change Breakdown</a:t>
            </a:r>
          </a:p>
        </p:txBody>
      </p:sp>
      <p:pic>
        <p:nvPicPr>
          <p:cNvPr id="4" name="Picture 3">
            <a:extLst>
              <a:ext uri="{FF2B5EF4-FFF2-40B4-BE49-F238E27FC236}">
                <a16:creationId xmlns:a16="http://schemas.microsoft.com/office/drawing/2014/main" id="{EFA1040E-93E9-C441-A76F-D810CDCE9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4600"/>
            <a:ext cx="4870592" cy="3270131"/>
          </a:xfrm>
          <a:prstGeom prst="rect">
            <a:avLst/>
          </a:prstGeom>
        </p:spPr>
      </p:pic>
      <p:pic>
        <p:nvPicPr>
          <p:cNvPr id="7" name="Picture 6">
            <a:extLst>
              <a:ext uri="{FF2B5EF4-FFF2-40B4-BE49-F238E27FC236}">
                <a16:creationId xmlns:a16="http://schemas.microsoft.com/office/drawing/2014/main" id="{909D9ECB-32A3-D641-A63C-1710D5D48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95" y="2514600"/>
            <a:ext cx="4976695" cy="3270131"/>
          </a:xfrm>
          <a:prstGeom prst="rect">
            <a:avLst/>
          </a:prstGeom>
        </p:spPr>
      </p:pic>
    </p:spTree>
    <p:extLst>
      <p:ext uri="{BB962C8B-B14F-4D97-AF65-F5344CB8AC3E}">
        <p14:creationId xmlns:p14="http://schemas.microsoft.com/office/powerpoint/2010/main" val="224065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957-05A2-45EC-A55F-789C39A05056}"/>
              </a:ext>
            </a:extLst>
          </p:cNvPr>
          <p:cNvSpPr>
            <a:spLocks noGrp="1"/>
          </p:cNvSpPr>
          <p:nvPr>
            <p:ph type="title"/>
          </p:nvPr>
        </p:nvSpPr>
        <p:spPr>
          <a:xfrm>
            <a:off x="1106589" y="1868038"/>
            <a:ext cx="4234917" cy="457200"/>
          </a:xfrm>
        </p:spPr>
        <p:txBody>
          <a:bodyPr>
            <a:normAutofit/>
          </a:bodyPr>
          <a:lstStyle/>
          <a:p>
            <a:pPr algn="ctr"/>
            <a:r>
              <a:rPr lang="en-US" sz="2400" dirty="0"/>
              <a:t>Dow Jones</a:t>
            </a:r>
          </a:p>
        </p:txBody>
      </p:sp>
      <p:sp>
        <p:nvSpPr>
          <p:cNvPr id="6" name="Title 1">
            <a:extLst>
              <a:ext uri="{FF2B5EF4-FFF2-40B4-BE49-F238E27FC236}">
                <a16:creationId xmlns:a16="http://schemas.microsoft.com/office/drawing/2014/main" id="{9D962B5A-BB11-4CD3-B98F-26224F7268C7}"/>
              </a:ext>
            </a:extLst>
          </p:cNvPr>
          <p:cNvSpPr txBox="1">
            <a:spLocks/>
          </p:cNvSpPr>
          <p:nvPr/>
        </p:nvSpPr>
        <p:spPr>
          <a:xfrm>
            <a:off x="6391023" y="1836386"/>
            <a:ext cx="4234917" cy="5017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2400" dirty="0"/>
              <a:t>Bureau of Labor Statistics</a:t>
            </a:r>
          </a:p>
        </p:txBody>
      </p:sp>
      <p:sp>
        <p:nvSpPr>
          <p:cNvPr id="11" name="TextBox 10">
            <a:extLst>
              <a:ext uri="{FF2B5EF4-FFF2-40B4-BE49-F238E27FC236}">
                <a16:creationId xmlns:a16="http://schemas.microsoft.com/office/drawing/2014/main" id="{68BD40D6-D4CA-4BE8-9B10-A5A154A9BE31}"/>
              </a:ext>
            </a:extLst>
          </p:cNvPr>
          <p:cNvSpPr txBox="1"/>
          <p:nvPr/>
        </p:nvSpPr>
        <p:spPr>
          <a:xfrm>
            <a:off x="1951487" y="5747275"/>
            <a:ext cx="4244227" cy="369332"/>
          </a:xfrm>
          <a:prstGeom prst="rect">
            <a:avLst/>
          </a:prstGeom>
          <a:noFill/>
        </p:spPr>
        <p:txBody>
          <a:bodyPr wrap="square" rtlCol="0">
            <a:spAutoFit/>
          </a:bodyPr>
          <a:lstStyle/>
          <a:p>
            <a:r>
              <a:rPr lang="en-US" dirty="0"/>
              <a:t>Index Rate Change vs. Year</a:t>
            </a:r>
          </a:p>
        </p:txBody>
      </p:sp>
      <p:sp>
        <p:nvSpPr>
          <p:cNvPr id="12" name="TextBox 11">
            <a:extLst>
              <a:ext uri="{FF2B5EF4-FFF2-40B4-BE49-F238E27FC236}">
                <a16:creationId xmlns:a16="http://schemas.microsoft.com/office/drawing/2014/main" id="{172292A6-F786-46EB-936D-B7257C73636B}"/>
              </a:ext>
            </a:extLst>
          </p:cNvPr>
          <p:cNvSpPr txBox="1"/>
          <p:nvPr/>
        </p:nvSpPr>
        <p:spPr>
          <a:xfrm>
            <a:off x="6617700" y="5747275"/>
            <a:ext cx="4244227" cy="369332"/>
          </a:xfrm>
          <a:prstGeom prst="rect">
            <a:avLst/>
          </a:prstGeom>
          <a:noFill/>
        </p:spPr>
        <p:txBody>
          <a:bodyPr wrap="square" rtlCol="0">
            <a:spAutoFit/>
          </a:bodyPr>
          <a:lstStyle/>
          <a:p>
            <a:r>
              <a:rPr lang="en-US" dirty="0"/>
              <a:t>Unemployment Change Rate vs. Year</a:t>
            </a:r>
          </a:p>
        </p:txBody>
      </p:sp>
      <p:sp>
        <p:nvSpPr>
          <p:cNvPr id="17" name="TextBox 16">
            <a:extLst>
              <a:ext uri="{FF2B5EF4-FFF2-40B4-BE49-F238E27FC236}">
                <a16:creationId xmlns:a16="http://schemas.microsoft.com/office/drawing/2014/main" id="{FE88F97F-D0D7-4366-8DB7-F90F91849C1D}"/>
              </a:ext>
            </a:extLst>
          </p:cNvPr>
          <p:cNvSpPr txBox="1"/>
          <p:nvPr/>
        </p:nvSpPr>
        <p:spPr>
          <a:xfrm>
            <a:off x="1084494" y="432763"/>
            <a:ext cx="9964181" cy="1200329"/>
          </a:xfrm>
          <a:prstGeom prst="rect">
            <a:avLst/>
          </a:prstGeom>
          <a:noFill/>
        </p:spPr>
        <p:txBody>
          <a:bodyPr wrap="square" rtlCol="0">
            <a:spAutoFit/>
          </a:bodyPr>
          <a:lstStyle/>
          <a:p>
            <a:pPr algn="ctr">
              <a:lnSpc>
                <a:spcPct val="90000"/>
              </a:lnSpc>
              <a:spcBef>
                <a:spcPct val="0"/>
              </a:spcBef>
            </a:pPr>
            <a:r>
              <a:rPr lang="en-US" sz="4000" spc="-50" dirty="0">
                <a:solidFill>
                  <a:schemeClr val="tx1">
                    <a:lumMod val="75000"/>
                    <a:lumOff val="25000"/>
                  </a:schemeClr>
                </a:solidFill>
                <a:latin typeface="+mj-lt"/>
                <a:ea typeface="+mj-ea"/>
                <a:cs typeface="+mj-cs"/>
              </a:rPr>
              <a:t>Yearly Rate Change Breakdown</a:t>
            </a:r>
          </a:p>
          <a:p>
            <a:pPr algn="ctr">
              <a:lnSpc>
                <a:spcPct val="90000"/>
              </a:lnSpc>
              <a:spcBef>
                <a:spcPct val="0"/>
              </a:spcBef>
            </a:pPr>
            <a:r>
              <a:rPr lang="en-US" sz="4000" spc="-50" dirty="0">
                <a:solidFill>
                  <a:schemeClr val="tx1">
                    <a:lumMod val="75000"/>
                    <a:lumOff val="25000"/>
                  </a:schemeClr>
                </a:solidFill>
                <a:latin typeface="+mj-lt"/>
                <a:ea typeface="+mj-ea"/>
                <a:cs typeface="+mj-cs"/>
              </a:rPr>
              <a:t>(1996-2016)</a:t>
            </a:r>
          </a:p>
        </p:txBody>
      </p:sp>
      <p:pic>
        <p:nvPicPr>
          <p:cNvPr id="9" name="Picture 8">
            <a:extLst>
              <a:ext uri="{FF2B5EF4-FFF2-40B4-BE49-F238E27FC236}">
                <a16:creationId xmlns:a16="http://schemas.microsoft.com/office/drawing/2014/main" id="{AE81B321-F7A5-4BBD-AC5C-EBE9D2793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60" y="1977963"/>
            <a:ext cx="6933460" cy="4149360"/>
          </a:xfrm>
          <a:prstGeom prst="rect">
            <a:avLst/>
          </a:prstGeom>
        </p:spPr>
      </p:pic>
      <p:pic>
        <p:nvPicPr>
          <p:cNvPr id="13" name="Picture 12">
            <a:extLst>
              <a:ext uri="{FF2B5EF4-FFF2-40B4-BE49-F238E27FC236}">
                <a16:creationId xmlns:a16="http://schemas.microsoft.com/office/drawing/2014/main" id="{A35F0DFE-4543-4CDC-B49D-11492CD06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217" y="1977963"/>
            <a:ext cx="6933460" cy="4160076"/>
          </a:xfrm>
          <a:prstGeom prst="rect">
            <a:avLst/>
          </a:prstGeom>
        </p:spPr>
      </p:pic>
    </p:spTree>
    <p:extLst>
      <p:ext uri="{BB962C8B-B14F-4D97-AF65-F5344CB8AC3E}">
        <p14:creationId xmlns:p14="http://schemas.microsoft.com/office/powerpoint/2010/main" val="199758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B1EB-9637-4051-A82B-3F51D911E971}"/>
              </a:ext>
            </a:extLst>
          </p:cNvPr>
          <p:cNvSpPr>
            <a:spLocks noGrp="1"/>
          </p:cNvSpPr>
          <p:nvPr>
            <p:ph type="title"/>
          </p:nvPr>
        </p:nvSpPr>
        <p:spPr>
          <a:xfrm>
            <a:off x="1784623" y="263526"/>
            <a:ext cx="10058400" cy="1450757"/>
          </a:xfrm>
        </p:spPr>
        <p:txBody>
          <a:bodyPr/>
          <a:lstStyle/>
          <a:p>
            <a:r>
              <a:rPr lang="en-US" dirty="0"/>
              <a:t>US Bureau of Labor Statistics Unemployment(State-Specific) </a:t>
            </a:r>
          </a:p>
        </p:txBody>
      </p:sp>
      <p:sp>
        <p:nvSpPr>
          <p:cNvPr id="4" name="Content Placeholder 2">
            <a:extLst>
              <a:ext uri="{FF2B5EF4-FFF2-40B4-BE49-F238E27FC236}">
                <a16:creationId xmlns:a16="http://schemas.microsoft.com/office/drawing/2014/main" id="{1E111174-1978-3B4F-9A6B-689F3314B843}"/>
              </a:ext>
            </a:extLst>
          </p:cNvPr>
          <p:cNvSpPr txBox="1">
            <a:spLocks/>
          </p:cNvSpPr>
          <p:nvPr/>
        </p:nvSpPr>
        <p:spPr>
          <a:xfrm>
            <a:off x="1097280" y="2108201"/>
            <a:ext cx="4574177"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r>
              <a:rPr lang="en-US" dirty="0"/>
              <a:t>Understanding the information</a:t>
            </a:r>
          </a:p>
          <a:p>
            <a:pPr marL="761238" lvl="2" indent="-285750"/>
            <a:r>
              <a:rPr lang="en-US" dirty="0"/>
              <a:t>Data Retrieval </a:t>
            </a:r>
          </a:p>
          <a:p>
            <a:pPr marL="761238" lvl="2" indent="-285750"/>
            <a:r>
              <a:rPr lang="en-US" dirty="0"/>
              <a:t>Collected series of all states into an excel sheet.</a:t>
            </a:r>
          </a:p>
          <a:p>
            <a:pPr marL="761238" lvl="2" indent="-285750"/>
            <a:r>
              <a:rPr lang="en-US" dirty="0"/>
              <a:t>Used State &amp; Category specific “series” to retrieve data for 50 states sending list of ‘state-series’ into API-call.</a:t>
            </a:r>
          </a:p>
          <a:p>
            <a:pPr marL="761238" lvl="2" indent="-285750"/>
            <a:r>
              <a:rPr lang="en-US" dirty="0"/>
              <a:t>Data retrieved is ‘Unemployment percentage per month 1996-2017’</a:t>
            </a:r>
          </a:p>
          <a:p>
            <a:pPr marL="578358" lvl="1" indent="-285750"/>
            <a:r>
              <a:rPr lang="en-US" dirty="0"/>
              <a:t>Cleanup Process</a:t>
            </a:r>
          </a:p>
          <a:p>
            <a:pPr marL="761238" lvl="2" indent="-285750"/>
            <a:r>
              <a:rPr lang="en-US" dirty="0"/>
              <a:t>Iterating through the data to get the yearly percentage change. (prev. Dec% – cur. Jan %)</a:t>
            </a:r>
          </a:p>
          <a:p>
            <a:pPr marL="761238" lvl="2" indent="-285750"/>
            <a:r>
              <a:rPr lang="en-US" dirty="0"/>
              <a:t>Isolate the percentage change for 2008 for analysis.</a:t>
            </a:r>
          </a:p>
          <a:p>
            <a:pPr marL="761238" lvl="2" indent="-285750"/>
            <a:endParaRPr lang="en-US" dirty="0"/>
          </a:p>
          <a:p>
            <a:pPr marL="761238" lvl="2" indent="-285750"/>
            <a:endParaRPr lang="en-US" dirty="0"/>
          </a:p>
        </p:txBody>
      </p:sp>
      <p:sp>
        <p:nvSpPr>
          <p:cNvPr id="5" name="Content Placeholder 2">
            <a:extLst>
              <a:ext uri="{FF2B5EF4-FFF2-40B4-BE49-F238E27FC236}">
                <a16:creationId xmlns:a16="http://schemas.microsoft.com/office/drawing/2014/main" id="{4513F5F3-A841-3B40-A43C-B8FF5FF3CE86}"/>
              </a:ext>
            </a:extLst>
          </p:cNvPr>
          <p:cNvSpPr txBox="1">
            <a:spLocks/>
          </p:cNvSpPr>
          <p:nvPr/>
        </p:nvSpPr>
        <p:spPr>
          <a:xfrm>
            <a:off x="5555556" y="1943404"/>
            <a:ext cx="1710145" cy="212022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Final Result:</a:t>
            </a:r>
          </a:p>
          <a:p>
            <a:pPr marL="761238" lvl="2" indent="-285750"/>
            <a:endParaRPr lang="en-US" dirty="0"/>
          </a:p>
        </p:txBody>
      </p:sp>
      <p:pic>
        <p:nvPicPr>
          <p:cNvPr id="7" name="Picture 6">
            <a:extLst>
              <a:ext uri="{FF2B5EF4-FFF2-40B4-BE49-F238E27FC236}">
                <a16:creationId xmlns:a16="http://schemas.microsoft.com/office/drawing/2014/main" id="{66B81D73-5FB3-DB4E-8596-20FADD73560E}"/>
              </a:ext>
            </a:extLst>
          </p:cNvPr>
          <p:cNvPicPr>
            <a:picLocks noChangeAspect="1"/>
          </p:cNvPicPr>
          <p:nvPr/>
        </p:nvPicPr>
        <p:blipFill>
          <a:blip r:embed="rId2"/>
          <a:stretch>
            <a:fillRect/>
          </a:stretch>
        </p:blipFill>
        <p:spPr>
          <a:xfrm>
            <a:off x="263550" y="386789"/>
            <a:ext cx="1376266" cy="1204233"/>
          </a:xfrm>
          <a:prstGeom prst="rect">
            <a:avLst/>
          </a:prstGeom>
        </p:spPr>
      </p:pic>
      <p:pic>
        <p:nvPicPr>
          <p:cNvPr id="10" name="Picture 9">
            <a:extLst>
              <a:ext uri="{FF2B5EF4-FFF2-40B4-BE49-F238E27FC236}">
                <a16:creationId xmlns:a16="http://schemas.microsoft.com/office/drawing/2014/main" id="{9FC43C1C-C3BD-4686-BADE-55F7EE4F3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146" y="1916770"/>
            <a:ext cx="3908910" cy="4374569"/>
          </a:xfrm>
          <a:prstGeom prst="rect">
            <a:avLst/>
          </a:prstGeom>
        </p:spPr>
      </p:pic>
    </p:spTree>
    <p:extLst>
      <p:ext uri="{BB962C8B-B14F-4D97-AF65-F5344CB8AC3E}">
        <p14:creationId xmlns:p14="http://schemas.microsoft.com/office/powerpoint/2010/main" val="420650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86B9-B3E2-40FB-8BB0-47C8146FECF3}"/>
              </a:ext>
            </a:extLst>
          </p:cNvPr>
          <p:cNvSpPr>
            <a:spLocks noGrp="1"/>
          </p:cNvSpPr>
          <p:nvPr>
            <p:ph type="title"/>
          </p:nvPr>
        </p:nvSpPr>
        <p:spPr/>
        <p:txBody>
          <a:bodyPr/>
          <a:lstStyle/>
          <a:p>
            <a:r>
              <a:rPr lang="en-US" dirty="0"/>
              <a:t>Data Analysis</a:t>
            </a:r>
          </a:p>
        </p:txBody>
      </p:sp>
      <p:sp>
        <p:nvSpPr>
          <p:cNvPr id="4" name="TextBox 3">
            <a:extLst>
              <a:ext uri="{FF2B5EF4-FFF2-40B4-BE49-F238E27FC236}">
                <a16:creationId xmlns:a16="http://schemas.microsoft.com/office/drawing/2014/main" id="{B5D504D4-CB1C-4B7D-936B-4AE4DE54AE15}"/>
              </a:ext>
            </a:extLst>
          </p:cNvPr>
          <p:cNvSpPr txBox="1"/>
          <p:nvPr/>
        </p:nvSpPr>
        <p:spPr>
          <a:xfrm>
            <a:off x="1097280" y="2235835"/>
            <a:ext cx="408955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Correlation Analysis – National Unemployment Rate vs Dow Jones Index</a:t>
            </a:r>
          </a:p>
          <a:p>
            <a:pPr marL="742950" lvl="1" indent="-285750">
              <a:buFont typeface="Arial" panose="020B0604020202020204" pitchFamily="34" charset="0"/>
              <a:buChar char="•"/>
            </a:pPr>
            <a:r>
              <a:rPr lang="en-US" dirty="0"/>
              <a:t>30 years (1986-2016)</a:t>
            </a:r>
          </a:p>
          <a:p>
            <a:pPr marL="742950" lvl="1" indent="-285750">
              <a:buFont typeface="Arial" panose="020B0604020202020204" pitchFamily="34" charset="0"/>
              <a:buChar char="•"/>
            </a:pPr>
            <a:r>
              <a:rPr lang="en-US" dirty="0"/>
              <a:t>R-value equals -0.48</a:t>
            </a:r>
          </a:p>
          <a:p>
            <a:pPr marL="1200150" lvl="2" indent="-285750">
              <a:buFont typeface="Arial" panose="020B0604020202020204" pitchFamily="34" charset="0"/>
              <a:buChar char="•"/>
            </a:pPr>
            <a:r>
              <a:rPr lang="en-US" dirty="0"/>
              <a:t>Moderate negative relationship</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55AD357-0547-074A-898A-68BE674F3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779" y="2235835"/>
            <a:ext cx="6051913" cy="3853812"/>
          </a:xfrm>
          <a:prstGeom prst="rect">
            <a:avLst/>
          </a:prstGeom>
        </p:spPr>
      </p:pic>
      <p:pic>
        <p:nvPicPr>
          <p:cNvPr id="6" name="Picture 5">
            <a:extLst>
              <a:ext uri="{FF2B5EF4-FFF2-40B4-BE49-F238E27FC236}">
                <a16:creationId xmlns:a16="http://schemas.microsoft.com/office/drawing/2014/main" id="{96BDAA63-5A0D-9E49-BC9E-8F6133CADCC5}"/>
              </a:ext>
            </a:extLst>
          </p:cNvPr>
          <p:cNvPicPr>
            <a:picLocks noChangeAspect="1"/>
          </p:cNvPicPr>
          <p:nvPr/>
        </p:nvPicPr>
        <p:blipFill>
          <a:blip r:embed="rId3"/>
          <a:stretch>
            <a:fillRect/>
          </a:stretch>
        </p:blipFill>
        <p:spPr>
          <a:xfrm>
            <a:off x="5430879" y="434779"/>
            <a:ext cx="2355566" cy="1302581"/>
          </a:xfrm>
          <a:prstGeom prst="rect">
            <a:avLst/>
          </a:prstGeom>
        </p:spPr>
      </p:pic>
    </p:spTree>
    <p:extLst>
      <p:ext uri="{BB962C8B-B14F-4D97-AF65-F5344CB8AC3E}">
        <p14:creationId xmlns:p14="http://schemas.microsoft.com/office/powerpoint/2010/main" val="710439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86B9-B3E2-40FB-8BB0-47C8146FECF3}"/>
              </a:ext>
            </a:extLst>
          </p:cNvPr>
          <p:cNvSpPr>
            <a:spLocks noGrp="1"/>
          </p:cNvSpPr>
          <p:nvPr>
            <p:ph type="title"/>
          </p:nvPr>
        </p:nvSpPr>
        <p:spPr/>
        <p:txBody>
          <a:bodyPr/>
          <a:lstStyle/>
          <a:p>
            <a:r>
              <a:rPr lang="en-US" dirty="0"/>
              <a:t>Data Analysis – 1986 to 1996</a:t>
            </a:r>
          </a:p>
        </p:txBody>
      </p:sp>
      <p:sp>
        <p:nvSpPr>
          <p:cNvPr id="4" name="TextBox 3">
            <a:extLst>
              <a:ext uri="{FF2B5EF4-FFF2-40B4-BE49-F238E27FC236}">
                <a16:creationId xmlns:a16="http://schemas.microsoft.com/office/drawing/2014/main" id="{B5D504D4-CB1C-4B7D-936B-4AE4DE54AE15}"/>
              </a:ext>
            </a:extLst>
          </p:cNvPr>
          <p:cNvSpPr txBox="1"/>
          <p:nvPr/>
        </p:nvSpPr>
        <p:spPr>
          <a:xfrm>
            <a:off x="1097280" y="2235835"/>
            <a:ext cx="40895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10 years (1986-1996)</a:t>
            </a:r>
          </a:p>
          <a:p>
            <a:pPr marL="285750" indent="-285750">
              <a:buFont typeface="Arial" panose="020B0604020202020204" pitchFamily="34" charset="0"/>
              <a:buChar char="•"/>
            </a:pPr>
            <a:r>
              <a:rPr lang="en-US" dirty="0"/>
              <a:t>R-value equals 0.11</a:t>
            </a:r>
          </a:p>
          <a:p>
            <a:pPr marL="742950" lvl="1" indent="-285750">
              <a:buFont typeface="Arial" panose="020B0604020202020204" pitchFamily="34" charset="0"/>
              <a:buChar char="•"/>
            </a:pPr>
            <a:r>
              <a:rPr lang="en-US" dirty="0"/>
              <a:t>Almost no linear relationship</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F8E435D1-1C48-4941-B345-418AFA48E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657" y="2158738"/>
            <a:ext cx="5562882" cy="3735269"/>
          </a:xfrm>
          <a:prstGeom prst="rect">
            <a:avLst/>
          </a:prstGeom>
        </p:spPr>
      </p:pic>
    </p:spTree>
    <p:extLst>
      <p:ext uri="{BB962C8B-B14F-4D97-AF65-F5344CB8AC3E}">
        <p14:creationId xmlns:p14="http://schemas.microsoft.com/office/powerpoint/2010/main" val="333328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86B9-B3E2-40FB-8BB0-47C8146FECF3}"/>
              </a:ext>
            </a:extLst>
          </p:cNvPr>
          <p:cNvSpPr>
            <a:spLocks noGrp="1"/>
          </p:cNvSpPr>
          <p:nvPr>
            <p:ph type="title"/>
          </p:nvPr>
        </p:nvSpPr>
        <p:spPr/>
        <p:txBody>
          <a:bodyPr/>
          <a:lstStyle/>
          <a:p>
            <a:r>
              <a:rPr lang="en-US" dirty="0"/>
              <a:t>Data Analysis – 1996 to 2006</a:t>
            </a:r>
          </a:p>
        </p:txBody>
      </p:sp>
      <p:sp>
        <p:nvSpPr>
          <p:cNvPr id="4" name="TextBox 3">
            <a:extLst>
              <a:ext uri="{FF2B5EF4-FFF2-40B4-BE49-F238E27FC236}">
                <a16:creationId xmlns:a16="http://schemas.microsoft.com/office/drawing/2014/main" id="{B5D504D4-CB1C-4B7D-936B-4AE4DE54AE15}"/>
              </a:ext>
            </a:extLst>
          </p:cNvPr>
          <p:cNvSpPr txBox="1"/>
          <p:nvPr/>
        </p:nvSpPr>
        <p:spPr>
          <a:xfrm>
            <a:off x="1097280" y="2235835"/>
            <a:ext cx="40895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10 years (1996-2006)</a:t>
            </a:r>
          </a:p>
          <a:p>
            <a:pPr marL="285750" indent="-285750">
              <a:buFont typeface="Arial" panose="020B0604020202020204" pitchFamily="34" charset="0"/>
              <a:buChar char="•"/>
            </a:pPr>
            <a:r>
              <a:rPr lang="en-US" dirty="0"/>
              <a:t>R-value equals -0.49</a:t>
            </a:r>
          </a:p>
          <a:p>
            <a:pPr marL="742950" lvl="1" indent="-285750">
              <a:buFont typeface="Arial" panose="020B0604020202020204" pitchFamily="34" charset="0"/>
              <a:buChar char="•"/>
            </a:pPr>
            <a:r>
              <a:rPr lang="en-US" dirty="0"/>
              <a:t>Moderate negative relationship</a:t>
            </a:r>
          </a:p>
          <a:p>
            <a:pPr lvl="1"/>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27139AF-32E8-A949-B6B9-39E6E46D7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062" y="2103859"/>
            <a:ext cx="5745618" cy="3835027"/>
          </a:xfrm>
          <a:prstGeom prst="rect">
            <a:avLst/>
          </a:prstGeom>
        </p:spPr>
      </p:pic>
    </p:spTree>
    <p:extLst>
      <p:ext uri="{BB962C8B-B14F-4D97-AF65-F5344CB8AC3E}">
        <p14:creationId xmlns:p14="http://schemas.microsoft.com/office/powerpoint/2010/main" val="200766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86B9-B3E2-40FB-8BB0-47C8146FECF3}"/>
              </a:ext>
            </a:extLst>
          </p:cNvPr>
          <p:cNvSpPr>
            <a:spLocks noGrp="1"/>
          </p:cNvSpPr>
          <p:nvPr>
            <p:ph type="title"/>
          </p:nvPr>
        </p:nvSpPr>
        <p:spPr/>
        <p:txBody>
          <a:bodyPr/>
          <a:lstStyle/>
          <a:p>
            <a:r>
              <a:rPr lang="en-US" dirty="0"/>
              <a:t>Data Analysis – 2006 to 2016</a:t>
            </a:r>
          </a:p>
        </p:txBody>
      </p:sp>
      <p:sp>
        <p:nvSpPr>
          <p:cNvPr id="4" name="TextBox 3">
            <a:extLst>
              <a:ext uri="{FF2B5EF4-FFF2-40B4-BE49-F238E27FC236}">
                <a16:creationId xmlns:a16="http://schemas.microsoft.com/office/drawing/2014/main" id="{B5D504D4-CB1C-4B7D-936B-4AE4DE54AE15}"/>
              </a:ext>
            </a:extLst>
          </p:cNvPr>
          <p:cNvSpPr txBox="1"/>
          <p:nvPr/>
        </p:nvSpPr>
        <p:spPr>
          <a:xfrm>
            <a:off x="1097280" y="2235835"/>
            <a:ext cx="408955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10 years (2006-2016)</a:t>
            </a:r>
          </a:p>
          <a:p>
            <a:pPr marL="285750" indent="-285750">
              <a:buFont typeface="Arial" panose="020B0604020202020204" pitchFamily="34" charset="0"/>
              <a:buChar char="•"/>
            </a:pPr>
            <a:r>
              <a:rPr lang="en-US" dirty="0"/>
              <a:t>R-value equals -0.59</a:t>
            </a:r>
          </a:p>
          <a:p>
            <a:pPr marL="742950" lvl="1" indent="-285750">
              <a:buFont typeface="Arial" panose="020B0604020202020204" pitchFamily="34" charset="0"/>
              <a:buChar char="•"/>
            </a:pPr>
            <a:r>
              <a:rPr lang="en-US" dirty="0"/>
              <a:t>Moderate negative relationship</a:t>
            </a:r>
          </a:p>
          <a:p>
            <a:pPr marL="742950" lvl="1" indent="-285750">
              <a:buFont typeface="Arial" panose="020B0604020202020204" pitchFamily="34" charset="0"/>
              <a:buChar char="•"/>
            </a:pPr>
            <a:r>
              <a:rPr lang="en-US" dirty="0"/>
              <a:t>Slightly stronger than the previous 10 years</a:t>
            </a:r>
          </a:p>
          <a:p>
            <a:pPr marL="285750" indent="-285750">
              <a:buFont typeface="Arial" panose="020B0604020202020204" pitchFamily="34" charset="0"/>
              <a:buChar char="•"/>
            </a:pPr>
            <a:r>
              <a:rPr lang="en-US" dirty="0"/>
              <a:t>Each set of years has increased in correlation</a:t>
            </a:r>
          </a:p>
          <a:p>
            <a:pPr lvl="1"/>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0D73A75F-2CF5-124E-B599-7B52422A6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829" y="2040771"/>
            <a:ext cx="5790983" cy="3879261"/>
          </a:xfrm>
          <a:prstGeom prst="rect">
            <a:avLst/>
          </a:prstGeom>
        </p:spPr>
      </p:pic>
    </p:spTree>
    <p:extLst>
      <p:ext uri="{BB962C8B-B14F-4D97-AF65-F5344CB8AC3E}">
        <p14:creationId xmlns:p14="http://schemas.microsoft.com/office/powerpoint/2010/main" val="72964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86B9-B3E2-40FB-8BB0-47C8146FECF3}"/>
              </a:ext>
            </a:extLst>
          </p:cNvPr>
          <p:cNvSpPr>
            <a:spLocks noGrp="1"/>
          </p:cNvSpPr>
          <p:nvPr>
            <p:ph type="title"/>
          </p:nvPr>
        </p:nvSpPr>
        <p:spPr/>
        <p:txBody>
          <a:bodyPr/>
          <a:lstStyle/>
          <a:p>
            <a:r>
              <a:rPr lang="en-US" dirty="0"/>
              <a:t>Data Analysis – State Level</a:t>
            </a:r>
          </a:p>
        </p:txBody>
      </p:sp>
      <p:sp>
        <p:nvSpPr>
          <p:cNvPr id="4" name="TextBox 3">
            <a:extLst>
              <a:ext uri="{FF2B5EF4-FFF2-40B4-BE49-F238E27FC236}">
                <a16:creationId xmlns:a16="http://schemas.microsoft.com/office/drawing/2014/main" id="{B5D504D4-CB1C-4B7D-936B-4AE4DE54AE15}"/>
              </a:ext>
            </a:extLst>
          </p:cNvPr>
          <p:cNvSpPr txBox="1"/>
          <p:nvPr/>
        </p:nvSpPr>
        <p:spPr>
          <a:xfrm>
            <a:off x="1097280" y="2235835"/>
            <a:ext cx="4089550" cy="646331"/>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07D97BE5-B753-EF4A-B71F-AB004F7D805C}"/>
              </a:ext>
            </a:extLst>
          </p:cNvPr>
          <p:cNvSpPr txBox="1"/>
          <p:nvPr/>
        </p:nvSpPr>
        <p:spPr>
          <a:xfrm>
            <a:off x="762743" y="2559000"/>
            <a:ext cx="408955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Chose the year with the max negative relationship - 2008</a:t>
            </a:r>
          </a:p>
          <a:p>
            <a:pPr marL="285750" indent="-285750">
              <a:buFont typeface="Arial" panose="020B0604020202020204" pitchFamily="34" charset="0"/>
              <a:buChar char="•"/>
            </a:pPr>
            <a:r>
              <a:rPr lang="en-US" dirty="0"/>
              <a:t>Graphed using Google Maps</a:t>
            </a:r>
          </a:p>
          <a:p>
            <a:pPr marL="742950" lvl="1" indent="-285750">
              <a:buFont typeface="Arial" panose="020B0604020202020204" pitchFamily="34" charset="0"/>
              <a:buChar char="•"/>
            </a:pPr>
            <a:r>
              <a:rPr lang="en-US" dirty="0"/>
              <a:t>Used a heat layer to show intensity of unemployment across the United States</a:t>
            </a:r>
          </a:p>
          <a:p>
            <a:pPr marL="285750" indent="-285750">
              <a:buFont typeface="Arial" panose="020B0604020202020204" pitchFamily="34" charset="0"/>
              <a:buChar char="•"/>
            </a:pPr>
            <a:r>
              <a:rPr lang="en-US" dirty="0"/>
              <a:t>Metro Areas vs Rural America</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9107019B-83B9-49BC-BB60-881515E72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293" y="2194231"/>
            <a:ext cx="6418984" cy="3037862"/>
          </a:xfrm>
          <a:prstGeom prst="rect">
            <a:avLst/>
          </a:prstGeom>
        </p:spPr>
      </p:pic>
    </p:spTree>
    <p:extLst>
      <p:ext uri="{BB962C8B-B14F-4D97-AF65-F5344CB8AC3E}">
        <p14:creationId xmlns:p14="http://schemas.microsoft.com/office/powerpoint/2010/main" val="4049854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BB2ACD-10CF-4BBE-B803-EA531EE53CF6}"/>
              </a:ext>
            </a:extLst>
          </p:cNvPr>
          <p:cNvSpPr>
            <a:spLocks noGrp="1"/>
          </p:cNvSpPr>
          <p:nvPr>
            <p:ph type="title"/>
          </p:nvPr>
        </p:nvSpPr>
        <p:spPr>
          <a:xfrm>
            <a:off x="1816054" y="384993"/>
            <a:ext cx="10058400" cy="1449387"/>
          </a:xfrm>
        </p:spPr>
        <p:txBody>
          <a:bodyPr/>
          <a:lstStyle/>
          <a:p>
            <a:r>
              <a:rPr lang="en-US" dirty="0"/>
              <a:t>Data Analysis – State Level</a:t>
            </a:r>
          </a:p>
        </p:txBody>
      </p:sp>
      <p:sp>
        <p:nvSpPr>
          <p:cNvPr id="4" name="TextBox 3">
            <a:extLst>
              <a:ext uri="{FF2B5EF4-FFF2-40B4-BE49-F238E27FC236}">
                <a16:creationId xmlns:a16="http://schemas.microsoft.com/office/drawing/2014/main" id="{F972AC4C-2B50-4416-8CD6-1E191E0CC462}"/>
              </a:ext>
            </a:extLst>
          </p:cNvPr>
          <p:cNvSpPr txBox="1"/>
          <p:nvPr/>
        </p:nvSpPr>
        <p:spPr>
          <a:xfrm>
            <a:off x="1029810" y="1932035"/>
            <a:ext cx="252125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Plotting Unemployment Percent Change comparison for metro areas through years (2007-2016) </a:t>
            </a:r>
          </a:p>
        </p:txBody>
      </p:sp>
      <p:pic>
        <p:nvPicPr>
          <p:cNvPr id="6" name="Picture 5">
            <a:extLst>
              <a:ext uri="{FF2B5EF4-FFF2-40B4-BE49-F238E27FC236}">
                <a16:creationId xmlns:a16="http://schemas.microsoft.com/office/drawing/2014/main" id="{64AA5153-2105-4EC9-BD29-64F03360C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593" y="1932035"/>
            <a:ext cx="7584775" cy="3891950"/>
          </a:xfrm>
          <a:prstGeom prst="rect">
            <a:avLst/>
          </a:prstGeom>
        </p:spPr>
      </p:pic>
    </p:spTree>
    <p:extLst>
      <p:ext uri="{BB962C8B-B14F-4D97-AF65-F5344CB8AC3E}">
        <p14:creationId xmlns:p14="http://schemas.microsoft.com/office/powerpoint/2010/main" val="3489604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86B9-B3E2-40FB-8BB0-47C8146FECF3}"/>
              </a:ext>
            </a:extLst>
          </p:cNvPr>
          <p:cNvSpPr>
            <a:spLocks noGrp="1"/>
          </p:cNvSpPr>
          <p:nvPr>
            <p:ph type="title"/>
          </p:nvPr>
        </p:nvSpPr>
        <p:spPr/>
        <p:txBody>
          <a:bodyPr/>
          <a:lstStyle/>
          <a:p>
            <a:r>
              <a:rPr lang="en-US" dirty="0"/>
              <a:t>Data Analysis – State Level</a:t>
            </a:r>
          </a:p>
        </p:txBody>
      </p:sp>
      <p:sp>
        <p:nvSpPr>
          <p:cNvPr id="4" name="TextBox 3">
            <a:extLst>
              <a:ext uri="{FF2B5EF4-FFF2-40B4-BE49-F238E27FC236}">
                <a16:creationId xmlns:a16="http://schemas.microsoft.com/office/drawing/2014/main" id="{B5D504D4-CB1C-4B7D-936B-4AE4DE54AE15}"/>
              </a:ext>
            </a:extLst>
          </p:cNvPr>
          <p:cNvSpPr txBox="1"/>
          <p:nvPr/>
        </p:nvSpPr>
        <p:spPr>
          <a:xfrm>
            <a:off x="1097280" y="2235835"/>
            <a:ext cx="4089550" cy="646331"/>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07D97BE5-B753-EF4A-B71F-AB004F7D805C}"/>
              </a:ext>
            </a:extLst>
          </p:cNvPr>
          <p:cNvSpPr txBox="1"/>
          <p:nvPr/>
        </p:nvSpPr>
        <p:spPr>
          <a:xfrm>
            <a:off x="762743" y="2559000"/>
            <a:ext cx="408955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Our thoughts were that big metro-areas such as New York and California would have been more affected in 2008 crisis, but that does not seem to be the case when we ranked the yearly change for all the states.</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74635A4-716C-45F3-B0A4-AE55C42DC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0527" y="1917577"/>
            <a:ext cx="4199962" cy="4485145"/>
          </a:xfrm>
          <a:prstGeom prst="rect">
            <a:avLst/>
          </a:prstGeom>
        </p:spPr>
      </p:pic>
    </p:spTree>
    <p:extLst>
      <p:ext uri="{BB962C8B-B14F-4D97-AF65-F5344CB8AC3E}">
        <p14:creationId xmlns:p14="http://schemas.microsoft.com/office/powerpoint/2010/main" val="342869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CBDB-61BC-4EE7-B7D3-B45C20461C2F}"/>
              </a:ext>
            </a:extLst>
          </p:cNvPr>
          <p:cNvSpPr>
            <a:spLocks noGrp="1"/>
          </p:cNvSpPr>
          <p:nvPr>
            <p:ph type="title"/>
          </p:nvPr>
        </p:nvSpPr>
        <p:spPr>
          <a:xfrm>
            <a:off x="1097280" y="286603"/>
            <a:ext cx="2788920" cy="1450757"/>
          </a:xfrm>
        </p:spPr>
        <p:txBody>
          <a:bodyPr/>
          <a:lstStyle/>
          <a:p>
            <a:r>
              <a:rPr lang="en-US" dirty="0"/>
              <a:t>Table of Contents</a:t>
            </a:r>
          </a:p>
        </p:txBody>
      </p:sp>
      <p:sp>
        <p:nvSpPr>
          <p:cNvPr id="3" name="Content Placeholder 2">
            <a:extLst>
              <a:ext uri="{FF2B5EF4-FFF2-40B4-BE49-F238E27FC236}">
                <a16:creationId xmlns:a16="http://schemas.microsoft.com/office/drawing/2014/main" id="{51D80AF7-0E09-4B3D-8F1E-3B995F148383}"/>
              </a:ext>
            </a:extLst>
          </p:cNvPr>
          <p:cNvSpPr>
            <a:spLocks noGrp="1"/>
          </p:cNvSpPr>
          <p:nvPr>
            <p:ph idx="1"/>
          </p:nvPr>
        </p:nvSpPr>
        <p:spPr/>
        <p:txBody>
          <a:bodyPr>
            <a:normAutofit lnSpcReduction="10000"/>
          </a:bodyPr>
          <a:lstStyle/>
          <a:p>
            <a:pPr marL="457200" indent="-457200">
              <a:buFont typeface="+mj-lt"/>
              <a:buAutoNum type="arabicPeriod"/>
            </a:pPr>
            <a:r>
              <a:rPr lang="en-US" dirty="0"/>
              <a:t>Overview</a:t>
            </a:r>
          </a:p>
          <a:p>
            <a:pPr marL="457200" indent="-457200">
              <a:buFont typeface="+mj-lt"/>
              <a:buAutoNum type="arabicPeriod"/>
            </a:pPr>
            <a:r>
              <a:rPr lang="en-US" dirty="0"/>
              <a:t>Goals</a:t>
            </a:r>
          </a:p>
          <a:p>
            <a:pPr marL="457200" indent="-457200">
              <a:buFont typeface="+mj-lt"/>
              <a:buAutoNum type="arabicPeriod"/>
            </a:pPr>
            <a:r>
              <a:rPr lang="en-US" dirty="0"/>
              <a:t>Pre-Analysis Questions</a:t>
            </a:r>
          </a:p>
          <a:p>
            <a:pPr marL="457200" indent="-457200">
              <a:buFont typeface="+mj-lt"/>
              <a:buAutoNum type="arabicPeriod"/>
            </a:pPr>
            <a:r>
              <a:rPr lang="en-US" dirty="0"/>
              <a:t>Sources</a:t>
            </a:r>
          </a:p>
          <a:p>
            <a:pPr marL="457200" indent="-457200">
              <a:buFont typeface="+mj-lt"/>
              <a:buAutoNum type="arabicPeriod"/>
            </a:pPr>
            <a:r>
              <a:rPr lang="en-US" dirty="0"/>
              <a:t>Data Cleanup &amp; Exploration</a:t>
            </a:r>
          </a:p>
          <a:p>
            <a:pPr marL="457200" indent="-457200">
              <a:buFont typeface="+mj-lt"/>
              <a:buAutoNum type="arabicPeriod"/>
            </a:pPr>
            <a:r>
              <a:rPr lang="en-US" dirty="0"/>
              <a:t>Data Analysis</a:t>
            </a:r>
          </a:p>
          <a:p>
            <a:pPr marL="457200" indent="-457200">
              <a:buFont typeface="+mj-lt"/>
              <a:buAutoNum type="arabicPeriod"/>
            </a:pPr>
            <a:r>
              <a:rPr lang="en-US" dirty="0"/>
              <a:t>Discussion</a:t>
            </a:r>
          </a:p>
          <a:p>
            <a:pPr marL="457200" indent="-457200">
              <a:buFont typeface="+mj-lt"/>
              <a:buAutoNum type="arabicPeriod"/>
            </a:pPr>
            <a:r>
              <a:rPr lang="en-US" dirty="0"/>
              <a:t>Questions?</a:t>
            </a:r>
          </a:p>
        </p:txBody>
      </p:sp>
    </p:spTree>
    <p:extLst>
      <p:ext uri="{BB962C8B-B14F-4D97-AF65-F5344CB8AC3E}">
        <p14:creationId xmlns:p14="http://schemas.microsoft.com/office/powerpoint/2010/main" val="290701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042748-FD56-8748-9753-62A6E8669595}"/>
              </a:ext>
            </a:extLst>
          </p:cNvPr>
          <p:cNvPicPr>
            <a:picLocks noChangeAspect="1"/>
          </p:cNvPicPr>
          <p:nvPr/>
        </p:nvPicPr>
        <p:blipFill>
          <a:blip r:embed="rId2"/>
          <a:stretch>
            <a:fillRect/>
          </a:stretch>
        </p:blipFill>
        <p:spPr>
          <a:xfrm>
            <a:off x="6495069" y="308095"/>
            <a:ext cx="3063711" cy="1580868"/>
          </a:xfrm>
          <a:prstGeom prst="rect">
            <a:avLst/>
          </a:prstGeom>
        </p:spPr>
      </p:pic>
      <p:sp>
        <p:nvSpPr>
          <p:cNvPr id="5" name="Title 4">
            <a:extLst>
              <a:ext uri="{FF2B5EF4-FFF2-40B4-BE49-F238E27FC236}">
                <a16:creationId xmlns:a16="http://schemas.microsoft.com/office/drawing/2014/main" id="{06E6EEBF-99DA-48F8-BA49-F7595088A879}"/>
              </a:ext>
            </a:extLst>
          </p:cNvPr>
          <p:cNvSpPr>
            <a:spLocks noGrp="1"/>
          </p:cNvSpPr>
          <p:nvPr>
            <p:ph type="title"/>
          </p:nvPr>
        </p:nvSpPr>
        <p:spPr>
          <a:xfrm>
            <a:off x="1066800" y="715052"/>
            <a:ext cx="10058400" cy="973504"/>
          </a:xfrm>
        </p:spPr>
        <p:txBody>
          <a:bodyPr/>
          <a:lstStyle/>
          <a:p>
            <a:r>
              <a:rPr lang="en-US" dirty="0"/>
              <a:t>Discussion</a:t>
            </a:r>
          </a:p>
        </p:txBody>
      </p:sp>
      <p:sp>
        <p:nvSpPr>
          <p:cNvPr id="3" name="TextBox 2">
            <a:extLst>
              <a:ext uri="{FF2B5EF4-FFF2-40B4-BE49-F238E27FC236}">
                <a16:creationId xmlns:a16="http://schemas.microsoft.com/office/drawing/2014/main" id="{8D658515-A231-2B44-AE67-2F32C1676B04}"/>
              </a:ext>
            </a:extLst>
          </p:cNvPr>
          <p:cNvSpPr txBox="1"/>
          <p:nvPr/>
        </p:nvSpPr>
        <p:spPr>
          <a:xfrm>
            <a:off x="1340384" y="2025590"/>
            <a:ext cx="910252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Findings:</a:t>
            </a:r>
          </a:p>
          <a:p>
            <a:pPr marL="742950" lvl="1" indent="-285750">
              <a:buFont typeface="Arial" panose="020B0604020202020204" pitchFamily="34" charset="0"/>
              <a:buChar char="•"/>
            </a:pPr>
            <a:r>
              <a:rPr lang="en-US" dirty="0"/>
              <a:t>Overall we found what we expected, but not to the degree we had thought</a:t>
            </a:r>
          </a:p>
          <a:p>
            <a:pPr marL="742950" lvl="1" indent="-285750">
              <a:buFont typeface="Arial" panose="020B0604020202020204" pitchFamily="34" charset="0"/>
              <a:buChar char="•"/>
            </a:pPr>
            <a:r>
              <a:rPr lang="en-US" dirty="0"/>
              <a:t>Most interesting to find the continuous increase in relationship over time</a:t>
            </a:r>
          </a:p>
          <a:p>
            <a:pPr marL="742950" lvl="1" indent="-285750">
              <a:buFont typeface="Arial" panose="020B0604020202020204" pitchFamily="34" charset="0"/>
              <a:buChar char="•"/>
            </a:pPr>
            <a:r>
              <a:rPr lang="en-US" dirty="0"/>
              <a:t>Found that the most affected states didn’t seem to be large metro areas</a:t>
            </a:r>
          </a:p>
          <a:p>
            <a:pPr lvl="1"/>
            <a:endParaRPr lang="en-US" dirty="0"/>
          </a:p>
          <a:p>
            <a:pPr marL="285750" indent="-285750">
              <a:buFont typeface="Arial" panose="020B0604020202020204" pitchFamily="34" charset="0"/>
              <a:buChar char="•"/>
            </a:pPr>
            <a:r>
              <a:rPr lang="en-US" dirty="0"/>
              <a:t>Post Mortem</a:t>
            </a:r>
          </a:p>
          <a:p>
            <a:pPr marL="742950" lvl="1" indent="-285750">
              <a:buFont typeface="Arial" panose="020B0604020202020204" pitchFamily="34" charset="0"/>
              <a:buChar char="•"/>
            </a:pPr>
            <a:r>
              <a:rPr lang="en-US" dirty="0"/>
              <a:t>Was Dow Jones the correct index to use?</a:t>
            </a:r>
          </a:p>
          <a:p>
            <a:pPr marL="1200150" lvl="2" indent="-285750">
              <a:buFont typeface="Arial" panose="020B0604020202020204" pitchFamily="34" charset="0"/>
              <a:buChar char="•"/>
            </a:pPr>
            <a:r>
              <a:rPr lang="en-US" dirty="0"/>
              <a:t>S&amp;P 500</a:t>
            </a:r>
          </a:p>
          <a:p>
            <a:pPr marL="742950" lvl="1" indent="-285750">
              <a:buFont typeface="Arial" panose="020B0604020202020204" pitchFamily="34" charset="0"/>
              <a:buChar char="•"/>
            </a:pPr>
            <a:r>
              <a:rPr lang="en-US" dirty="0"/>
              <a:t>Other factors that overlay?</a:t>
            </a:r>
          </a:p>
          <a:p>
            <a:pPr marL="1200150" lvl="2" indent="-285750">
              <a:buFont typeface="Arial" panose="020B0604020202020204" pitchFamily="34" charset="0"/>
              <a:buChar char="•"/>
            </a:pPr>
            <a:r>
              <a:rPr lang="en-US" dirty="0"/>
              <a:t>GDP</a:t>
            </a:r>
          </a:p>
          <a:p>
            <a:pPr marL="1200150" lvl="2" indent="-285750">
              <a:buFont typeface="Arial" panose="020B0604020202020204" pitchFamily="34" charset="0"/>
              <a:buChar char="•"/>
            </a:pPr>
            <a:r>
              <a:rPr lang="en-US" dirty="0"/>
              <a:t>Inflation</a:t>
            </a:r>
          </a:p>
          <a:p>
            <a:pPr marL="742950" lvl="1" indent="-285750">
              <a:buFont typeface="Arial" panose="020B0604020202020204" pitchFamily="34" charset="0"/>
              <a:buChar char="•"/>
            </a:pPr>
            <a:r>
              <a:rPr lang="en-US" dirty="0"/>
              <a:t>How much do external events affect the Dow/Unemployment?</a:t>
            </a:r>
          </a:p>
          <a:p>
            <a:pPr marL="742950" lvl="1" indent="-285750">
              <a:buFont typeface="Arial" panose="020B0604020202020204" pitchFamily="34" charset="0"/>
              <a:buChar char="•"/>
            </a:pPr>
            <a:r>
              <a:rPr lang="en-US" dirty="0"/>
              <a:t>Were certain industries affected more than others? Could that skew State data?</a:t>
            </a:r>
          </a:p>
          <a:p>
            <a:pPr marL="742950" lvl="1" indent="-285750">
              <a:buFont typeface="Arial" panose="020B0604020202020204" pitchFamily="34" charset="0"/>
              <a:buChar char="•"/>
            </a:pPr>
            <a:r>
              <a:rPr lang="en-US" dirty="0"/>
              <a:t>2020 Analysis – Would Covid-19 scenario go against previous years?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39984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B1DB-7C82-46D2-A7A9-E695B31EC929}"/>
              </a:ext>
            </a:extLst>
          </p:cNvPr>
          <p:cNvSpPr>
            <a:spLocks noGrp="1"/>
          </p:cNvSpPr>
          <p:nvPr>
            <p:ph type="title"/>
          </p:nvPr>
        </p:nvSpPr>
        <p:spPr/>
        <p:txBody>
          <a:bodyPr/>
          <a:lstStyle/>
          <a:p>
            <a:r>
              <a:rPr lang="en-US" dirty="0"/>
              <a:t>Questions?</a:t>
            </a:r>
          </a:p>
        </p:txBody>
      </p:sp>
      <p:pic>
        <p:nvPicPr>
          <p:cNvPr id="3" name="Picture 2">
            <a:extLst>
              <a:ext uri="{FF2B5EF4-FFF2-40B4-BE49-F238E27FC236}">
                <a16:creationId xmlns:a16="http://schemas.microsoft.com/office/drawing/2014/main" id="{5062337A-61AA-734B-B245-BB15D3587219}"/>
              </a:ext>
            </a:extLst>
          </p:cNvPr>
          <p:cNvPicPr>
            <a:picLocks noChangeAspect="1"/>
          </p:cNvPicPr>
          <p:nvPr/>
        </p:nvPicPr>
        <p:blipFill>
          <a:blip r:embed="rId2"/>
          <a:stretch>
            <a:fillRect/>
          </a:stretch>
        </p:blipFill>
        <p:spPr>
          <a:xfrm>
            <a:off x="3569747" y="2428753"/>
            <a:ext cx="5052505" cy="3148920"/>
          </a:xfrm>
          <a:prstGeom prst="rect">
            <a:avLst/>
          </a:prstGeom>
        </p:spPr>
      </p:pic>
    </p:spTree>
    <p:extLst>
      <p:ext uri="{BB962C8B-B14F-4D97-AF65-F5344CB8AC3E}">
        <p14:creationId xmlns:p14="http://schemas.microsoft.com/office/powerpoint/2010/main" val="132673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10100" y="338685"/>
            <a:ext cx="10058400" cy="652006"/>
          </a:xfrm>
        </p:spPr>
        <p:txBody>
          <a:bodyPr anchor="ctr">
            <a:normAutofit fontScale="90000"/>
          </a:bodyPr>
          <a:lstStyle/>
          <a:p>
            <a:pPr lvl="0"/>
            <a:r>
              <a:rPr lang="en-US" sz="4800" i="1" dirty="0">
                <a:solidFill>
                  <a:srgbClr val="FFFFFF"/>
                </a:solidFill>
              </a:rPr>
              <a:t>Overview:</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ubtitle 4">
            <a:extLst>
              <a:ext uri="{FF2B5EF4-FFF2-40B4-BE49-F238E27FC236}">
                <a16:creationId xmlns:a16="http://schemas.microsoft.com/office/drawing/2014/main" id="{B4280A86-0DE0-4F5E-ACF4-D5886C7303BD}"/>
              </a:ext>
            </a:extLst>
          </p:cNvPr>
          <p:cNvSpPr>
            <a:spLocks noGrp="1"/>
          </p:cNvSpPr>
          <p:nvPr>
            <p:ph type="subTitle" idx="1"/>
          </p:nvPr>
        </p:nvSpPr>
        <p:spPr>
          <a:xfrm>
            <a:off x="310100" y="1162481"/>
            <a:ext cx="10058400" cy="3576496"/>
          </a:xfrm>
        </p:spPr>
        <p:txBody>
          <a:bodyPr/>
          <a:lstStyle/>
          <a:p>
            <a:pPr marL="342900" indent="-342900">
              <a:buClr>
                <a:schemeClr val="bg1"/>
              </a:buClr>
              <a:buFont typeface="Courier New" panose="02070309020205020404" pitchFamily="49" charset="0"/>
              <a:buChar char="o"/>
            </a:pPr>
            <a:r>
              <a:rPr lang="en-US" dirty="0" err="1"/>
              <a:t>HypothesiS</a:t>
            </a:r>
            <a:endParaRPr lang="en-US" dirty="0"/>
          </a:p>
          <a:p>
            <a:pPr marL="800100" lvl="1" indent="-342900" algn="l">
              <a:buClr>
                <a:schemeClr val="bg1"/>
              </a:buClr>
              <a:buFont typeface="Courier New" panose="02070309020205020404" pitchFamily="49" charset="0"/>
              <a:buChar char="o"/>
            </a:pPr>
            <a:r>
              <a:rPr lang="en-US" dirty="0"/>
              <a:t>The Economy vs Unemployment</a:t>
            </a:r>
          </a:p>
          <a:p>
            <a:pPr marL="342900" indent="-342900">
              <a:buClr>
                <a:schemeClr val="bg1"/>
              </a:buClr>
              <a:buFont typeface="Courier New" panose="02070309020205020404" pitchFamily="49" charset="0"/>
              <a:buChar char="o"/>
            </a:pPr>
            <a:r>
              <a:rPr lang="en-US" dirty="0"/>
              <a:t>Why did we choose this topic?</a:t>
            </a:r>
          </a:p>
          <a:p>
            <a:pPr marL="800100" lvl="1" indent="-342900" algn="l">
              <a:buClr>
                <a:schemeClr val="bg1"/>
              </a:buClr>
              <a:buFont typeface="Courier New" panose="02070309020205020404" pitchFamily="49" charset="0"/>
              <a:buChar char="o"/>
            </a:pPr>
            <a:r>
              <a:rPr lang="en-US" dirty="0"/>
              <a:t>Real World Implications</a:t>
            </a:r>
          </a:p>
          <a:p>
            <a:pPr marL="800100" lvl="1" indent="-342900" algn="l">
              <a:buClr>
                <a:schemeClr val="bg1"/>
              </a:buClr>
              <a:buFont typeface="Courier New" panose="02070309020205020404" pitchFamily="49" charset="0"/>
              <a:buChar char="o"/>
            </a:pPr>
            <a:r>
              <a:rPr lang="en-US" dirty="0"/>
              <a:t>Current News with COVID-19 </a:t>
            </a:r>
          </a:p>
        </p:txBody>
      </p:sp>
      <p:pic>
        <p:nvPicPr>
          <p:cNvPr id="3" name="Picture 2">
            <a:extLst>
              <a:ext uri="{FF2B5EF4-FFF2-40B4-BE49-F238E27FC236}">
                <a16:creationId xmlns:a16="http://schemas.microsoft.com/office/drawing/2014/main" id="{09C9BC9B-27E6-4D3A-8B9F-C371B560F4F8}"/>
              </a:ext>
            </a:extLst>
          </p:cNvPr>
          <p:cNvPicPr>
            <a:picLocks noChangeAspect="1"/>
          </p:cNvPicPr>
          <p:nvPr/>
        </p:nvPicPr>
        <p:blipFill>
          <a:blip r:embed="rId2"/>
          <a:stretch>
            <a:fillRect/>
          </a:stretch>
        </p:blipFill>
        <p:spPr>
          <a:xfrm>
            <a:off x="7141028" y="1162481"/>
            <a:ext cx="4446957" cy="2501413"/>
          </a:xfrm>
          <a:prstGeom prst="rect">
            <a:avLst/>
          </a:prstGeom>
          <a:effectLst>
            <a:softEdge rad="127000"/>
          </a:effectLst>
          <a:scene3d>
            <a:camera prst="orthographicFront">
              <a:rot lat="0" lon="10799999" rev="0"/>
            </a:camera>
            <a:lightRig rig="threePt" dir="t"/>
          </a:scene3d>
        </p:spPr>
      </p:pic>
    </p:spTree>
    <p:extLst>
      <p:ext uri="{BB962C8B-B14F-4D97-AF65-F5344CB8AC3E}">
        <p14:creationId xmlns:p14="http://schemas.microsoft.com/office/powerpoint/2010/main" val="231949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10100" y="338685"/>
            <a:ext cx="10058400" cy="652006"/>
          </a:xfrm>
        </p:spPr>
        <p:txBody>
          <a:bodyPr anchor="ctr">
            <a:normAutofit fontScale="90000"/>
          </a:bodyPr>
          <a:lstStyle/>
          <a:p>
            <a:pPr lvl="0"/>
            <a:r>
              <a:rPr lang="en-US" sz="4800" i="1" dirty="0">
                <a:solidFill>
                  <a:srgbClr val="FFFFFF"/>
                </a:solidFill>
              </a:rPr>
              <a:t>Goals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ubtitle 4">
            <a:extLst>
              <a:ext uri="{FF2B5EF4-FFF2-40B4-BE49-F238E27FC236}">
                <a16:creationId xmlns:a16="http://schemas.microsoft.com/office/drawing/2014/main" id="{B4280A86-0DE0-4F5E-ACF4-D5886C7303BD}"/>
              </a:ext>
            </a:extLst>
          </p:cNvPr>
          <p:cNvSpPr>
            <a:spLocks noGrp="1"/>
          </p:cNvSpPr>
          <p:nvPr>
            <p:ph type="subTitle" idx="1"/>
          </p:nvPr>
        </p:nvSpPr>
        <p:spPr>
          <a:xfrm>
            <a:off x="310100" y="1162481"/>
            <a:ext cx="10058400" cy="3576496"/>
          </a:xfrm>
        </p:spPr>
        <p:txBody>
          <a:bodyPr/>
          <a:lstStyle/>
          <a:p>
            <a:pPr marL="342900" indent="-342900" algn="l">
              <a:buClr>
                <a:schemeClr val="bg1"/>
              </a:buClr>
              <a:buFont typeface="Courier New" panose="02070309020205020404" pitchFamily="49" charset="0"/>
              <a:buChar char="o"/>
            </a:pPr>
            <a:r>
              <a:rPr lang="en-US" dirty="0">
                <a:latin typeface="Arial" panose="020B0604020202020204" pitchFamily="34" charset="0"/>
              </a:rPr>
              <a:t>National unemployment rate vs Stock Market</a:t>
            </a:r>
            <a:endParaRPr lang="en-US" b="0" i="0" dirty="0">
              <a:effectLst/>
              <a:latin typeface="Arial" panose="020B0604020202020204" pitchFamily="34" charset="0"/>
            </a:endParaRPr>
          </a:p>
          <a:p>
            <a:pPr marL="800100" lvl="1" indent="-342900" algn="l">
              <a:buClr>
                <a:schemeClr val="bg1"/>
              </a:buClr>
              <a:buFont typeface="Courier New" panose="02070309020205020404" pitchFamily="49" charset="0"/>
              <a:buChar char="o"/>
            </a:pPr>
            <a:r>
              <a:rPr lang="en-US" dirty="0">
                <a:latin typeface="Arial" panose="020B0604020202020204" pitchFamily="34" charset="0"/>
              </a:rPr>
              <a:t>Utilize Historical data</a:t>
            </a:r>
            <a:endParaRPr lang="en-US" b="0" i="0" dirty="0">
              <a:effectLst/>
              <a:latin typeface="Arial" panose="020B0604020202020204" pitchFamily="34" charset="0"/>
            </a:endParaRPr>
          </a:p>
          <a:p>
            <a:pPr marL="342900" indent="-342900">
              <a:buClr>
                <a:schemeClr val="bg1"/>
              </a:buClr>
              <a:buFont typeface="Courier New" panose="02070309020205020404" pitchFamily="49" charset="0"/>
              <a:buChar char="o"/>
            </a:pPr>
            <a:r>
              <a:rPr lang="en-US" dirty="0">
                <a:latin typeface="Arial" panose="020B0604020202020204" pitchFamily="34" charset="0"/>
              </a:rPr>
              <a:t>State-level unemployment rate vs Stock Market</a:t>
            </a:r>
          </a:p>
          <a:p>
            <a:pPr marL="800100" lvl="1" indent="-342900" algn="l">
              <a:buClr>
                <a:schemeClr val="bg1"/>
              </a:buClr>
              <a:buFont typeface="Courier New" panose="02070309020205020404" pitchFamily="49" charset="0"/>
              <a:buChar char="o"/>
            </a:pPr>
            <a:r>
              <a:rPr lang="en-US" dirty="0">
                <a:latin typeface="Arial" panose="020B0604020202020204" pitchFamily="34" charset="0"/>
              </a:rPr>
              <a:t>Are certain areas of the US affected more than others?</a:t>
            </a:r>
            <a:endParaRPr lang="en-US" b="0" i="0" dirty="0">
              <a:effectLst/>
              <a:latin typeface="Arial" panose="020B0604020202020204" pitchFamily="34" charset="0"/>
            </a:endParaRPr>
          </a:p>
          <a:p>
            <a:endParaRPr lang="en-US" dirty="0"/>
          </a:p>
        </p:txBody>
      </p:sp>
      <p:sp>
        <p:nvSpPr>
          <p:cNvPr id="6" name="Title 1">
            <a:extLst>
              <a:ext uri="{FF2B5EF4-FFF2-40B4-BE49-F238E27FC236}">
                <a16:creationId xmlns:a16="http://schemas.microsoft.com/office/drawing/2014/main" id="{C0295199-69FB-D049-A98F-72E63FA55CAC}"/>
              </a:ext>
            </a:extLst>
          </p:cNvPr>
          <p:cNvSpPr txBox="1">
            <a:spLocks/>
          </p:cNvSpPr>
          <p:nvPr/>
        </p:nvSpPr>
        <p:spPr>
          <a:xfrm>
            <a:off x="310100" y="5048403"/>
            <a:ext cx="10058400" cy="652006"/>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800" i="1" dirty="0">
                <a:solidFill>
                  <a:srgbClr val="FFFFFF"/>
                </a:solidFill>
              </a:rPr>
              <a:t>Findings Overview :</a:t>
            </a:r>
          </a:p>
        </p:txBody>
      </p:sp>
      <p:sp>
        <p:nvSpPr>
          <p:cNvPr id="7" name="Subtitle 4">
            <a:extLst>
              <a:ext uri="{FF2B5EF4-FFF2-40B4-BE49-F238E27FC236}">
                <a16:creationId xmlns:a16="http://schemas.microsoft.com/office/drawing/2014/main" id="{5A602D6E-4D96-DC44-A29A-F8C9AEF28877}"/>
              </a:ext>
            </a:extLst>
          </p:cNvPr>
          <p:cNvSpPr txBox="1">
            <a:spLocks/>
          </p:cNvSpPr>
          <p:nvPr/>
        </p:nvSpPr>
        <p:spPr>
          <a:xfrm>
            <a:off x="310100" y="5690764"/>
            <a:ext cx="10058400" cy="116723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342900" indent="-342900">
              <a:buClr>
                <a:schemeClr val="bg1"/>
              </a:buClr>
              <a:buFont typeface="Courier New" panose="02070309020205020404" pitchFamily="49" charset="0"/>
              <a:buChar char="o"/>
            </a:pPr>
            <a:r>
              <a:rPr lang="en-US" dirty="0">
                <a:solidFill>
                  <a:schemeClr val="bg1"/>
                </a:solidFill>
                <a:latin typeface="Arial" panose="020B0604020202020204" pitchFamily="34" charset="0"/>
              </a:rPr>
              <a:t>Higher correlation over the years</a:t>
            </a:r>
          </a:p>
          <a:p>
            <a:pPr marL="800100" lvl="1" indent="-342900" algn="l">
              <a:buClr>
                <a:schemeClr val="bg1"/>
              </a:buClr>
              <a:buFont typeface="Courier New" panose="02070309020205020404" pitchFamily="49" charset="0"/>
              <a:buChar char="o"/>
            </a:pPr>
            <a:r>
              <a:rPr lang="en-US" dirty="0">
                <a:solidFill>
                  <a:schemeClr val="bg1"/>
                </a:solidFill>
                <a:latin typeface="Arial" panose="020B0604020202020204" pitchFamily="34" charset="0"/>
              </a:rPr>
              <a:t>As the stock market has grown, so has the correlation</a:t>
            </a:r>
          </a:p>
          <a:p>
            <a:endParaRPr lang="en-US" dirty="0"/>
          </a:p>
        </p:txBody>
      </p:sp>
    </p:spTree>
    <p:extLst>
      <p:ext uri="{BB962C8B-B14F-4D97-AF65-F5344CB8AC3E}">
        <p14:creationId xmlns:p14="http://schemas.microsoft.com/office/powerpoint/2010/main" val="19171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E43A66-06CE-44A5-A533-93F573F90977}"/>
              </a:ext>
            </a:extLst>
          </p:cNvPr>
          <p:cNvSpPr txBox="1"/>
          <p:nvPr/>
        </p:nvSpPr>
        <p:spPr>
          <a:xfrm>
            <a:off x="4652782" y="0"/>
            <a:ext cx="3015343" cy="6858000"/>
          </a:xfrm>
          <a:prstGeom prst="rect">
            <a:avLst/>
          </a:prstGeom>
          <a:solidFill>
            <a:srgbClr val="262626"/>
          </a:solidFill>
        </p:spPr>
        <p:txBody>
          <a:bodyPr wrap="square" rtlCol="0">
            <a:spAutoFit/>
          </a:bodyPr>
          <a:lstStyle/>
          <a:p>
            <a:endParaRPr lang="en-US" dirty="0"/>
          </a:p>
        </p:txBody>
      </p:sp>
      <p:sp>
        <p:nvSpPr>
          <p:cNvPr id="4" name="Title 3">
            <a:extLst>
              <a:ext uri="{FF2B5EF4-FFF2-40B4-BE49-F238E27FC236}">
                <a16:creationId xmlns:a16="http://schemas.microsoft.com/office/drawing/2014/main" id="{3D58684F-79CB-4D28-91F0-30E26B601127}"/>
              </a:ext>
            </a:extLst>
          </p:cNvPr>
          <p:cNvSpPr>
            <a:spLocks noGrp="1"/>
          </p:cNvSpPr>
          <p:nvPr>
            <p:ph type="title"/>
          </p:nvPr>
        </p:nvSpPr>
        <p:spPr>
          <a:xfrm>
            <a:off x="643466" y="786384"/>
            <a:ext cx="5594048" cy="593238"/>
          </a:xfrm>
        </p:spPr>
        <p:txBody>
          <a:bodyPr>
            <a:normAutofit/>
          </a:bodyPr>
          <a:lstStyle/>
          <a:p>
            <a:r>
              <a:rPr lang="en-US" dirty="0"/>
              <a:t>Pre-Analysis Questions:</a:t>
            </a:r>
          </a:p>
        </p:txBody>
      </p:sp>
      <p:sp>
        <p:nvSpPr>
          <p:cNvPr id="6" name="Text Placeholder 5">
            <a:extLst>
              <a:ext uri="{FF2B5EF4-FFF2-40B4-BE49-F238E27FC236}">
                <a16:creationId xmlns:a16="http://schemas.microsoft.com/office/drawing/2014/main" id="{3A89C0C8-CEF1-4DAB-B242-DC3DA76E86FD}"/>
              </a:ext>
            </a:extLst>
          </p:cNvPr>
          <p:cNvSpPr>
            <a:spLocks noGrp="1"/>
          </p:cNvSpPr>
          <p:nvPr>
            <p:ph type="body" sz="half" idx="2"/>
          </p:nvPr>
        </p:nvSpPr>
        <p:spPr>
          <a:xfrm>
            <a:off x="643466" y="1654932"/>
            <a:ext cx="6497563" cy="4567513"/>
          </a:xfrm>
        </p:spPr>
        <p:txBody>
          <a:bodyPr/>
          <a:lstStyle/>
          <a:p>
            <a:pPr marL="342900" indent="-342900">
              <a:buFont typeface="+mj-lt"/>
              <a:buAutoNum type="arabicPeriod"/>
            </a:pPr>
            <a:r>
              <a:rPr lang="en-US" dirty="0"/>
              <a:t>What market index will we be using?</a:t>
            </a:r>
          </a:p>
          <a:p>
            <a:pPr marL="342900" indent="-342900">
              <a:buFont typeface="+mj-lt"/>
              <a:buAutoNum type="arabicPeriod"/>
            </a:pPr>
            <a:r>
              <a:rPr lang="en-US" dirty="0"/>
              <a:t>How will we find unemployment data?</a:t>
            </a:r>
          </a:p>
          <a:p>
            <a:pPr marL="342900" indent="-342900">
              <a:buFont typeface="+mj-lt"/>
              <a:buAutoNum type="arabicPeriod"/>
            </a:pPr>
            <a:r>
              <a:rPr lang="en-US" dirty="0"/>
              <a:t>How many years of data do we need?</a:t>
            </a:r>
          </a:p>
          <a:p>
            <a:pPr marL="342900" indent="-342900">
              <a:buFont typeface="+mj-lt"/>
              <a:buAutoNum type="arabicPeriod"/>
            </a:pPr>
            <a:r>
              <a:rPr lang="en-US" dirty="0"/>
              <a:t>How will we manipulate the data found to meet our needs?</a:t>
            </a:r>
          </a:p>
          <a:p>
            <a:pPr marL="342900" indent="-342900">
              <a:buFont typeface="+mj-lt"/>
              <a:buAutoNum type="arabicPeriod"/>
            </a:pPr>
            <a:r>
              <a:rPr lang="en-US" dirty="0"/>
              <a:t>What sort of analysis will we be performing?</a:t>
            </a:r>
          </a:p>
          <a:p>
            <a:pPr marL="342900" indent="-342900">
              <a:buFont typeface="+mj-lt"/>
              <a:buAutoNum type="arabicPeriod"/>
            </a:pPr>
            <a:r>
              <a:rPr lang="en-US" dirty="0"/>
              <a:t>What type of visual data will we use?</a:t>
            </a:r>
          </a:p>
          <a:p>
            <a:pPr marL="342900" indent="-342900">
              <a:buFont typeface="+mj-lt"/>
              <a:buAutoNum type="arabicPeriod"/>
            </a:pPr>
            <a:endParaRPr lang="en-US" dirty="0"/>
          </a:p>
          <a:p>
            <a:endParaRPr lang="en-US" dirty="0"/>
          </a:p>
        </p:txBody>
      </p:sp>
      <p:pic>
        <p:nvPicPr>
          <p:cNvPr id="1026" name="Picture 2">
            <a:extLst>
              <a:ext uri="{FF2B5EF4-FFF2-40B4-BE49-F238E27FC236}">
                <a16:creationId xmlns:a16="http://schemas.microsoft.com/office/drawing/2014/main" id="{BAB4C3D3-D444-416A-8983-B361E9A6A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191" y="1379622"/>
            <a:ext cx="3015343" cy="3015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96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EF4643-4A0E-5C41-AC74-11D6703263C5}"/>
              </a:ext>
            </a:extLst>
          </p:cNvPr>
          <p:cNvPicPr>
            <a:picLocks noChangeAspect="1"/>
          </p:cNvPicPr>
          <p:nvPr/>
        </p:nvPicPr>
        <p:blipFill>
          <a:blip r:embed="rId2"/>
          <a:stretch>
            <a:fillRect/>
          </a:stretch>
        </p:blipFill>
        <p:spPr>
          <a:xfrm>
            <a:off x="1097280" y="2451939"/>
            <a:ext cx="977061" cy="977061"/>
          </a:xfrm>
          <a:prstGeom prst="rect">
            <a:avLst/>
          </a:prstGeom>
        </p:spPr>
      </p:pic>
      <p:sp>
        <p:nvSpPr>
          <p:cNvPr id="2" name="Title 1">
            <a:extLst>
              <a:ext uri="{FF2B5EF4-FFF2-40B4-BE49-F238E27FC236}">
                <a16:creationId xmlns:a16="http://schemas.microsoft.com/office/drawing/2014/main" id="{FC1ECD41-0FB9-47D0-98E6-6FA3EB68EBB6}"/>
              </a:ext>
            </a:extLst>
          </p:cNvPr>
          <p:cNvSpPr>
            <a:spLocks noGrp="1"/>
          </p:cNvSpPr>
          <p:nvPr>
            <p:ph type="title"/>
          </p:nvPr>
        </p:nvSpPr>
        <p:spPr/>
        <p:txBody>
          <a:bodyPr/>
          <a:lstStyle/>
          <a:p>
            <a:pPr algn="r"/>
            <a:r>
              <a:rPr lang="en-US" dirty="0"/>
              <a:t>Sources</a:t>
            </a:r>
          </a:p>
        </p:txBody>
      </p:sp>
      <p:sp>
        <p:nvSpPr>
          <p:cNvPr id="3" name="Content Placeholder 2">
            <a:extLst>
              <a:ext uri="{FF2B5EF4-FFF2-40B4-BE49-F238E27FC236}">
                <a16:creationId xmlns:a16="http://schemas.microsoft.com/office/drawing/2014/main" id="{CA617966-FCB6-48A8-90A8-DA61080082EE}"/>
              </a:ext>
            </a:extLst>
          </p:cNvPr>
          <p:cNvSpPr>
            <a:spLocks noGrp="1"/>
          </p:cNvSpPr>
          <p:nvPr>
            <p:ph idx="1"/>
          </p:nvPr>
        </p:nvSpPr>
        <p:spPr/>
        <p:txBody>
          <a:bodyPr/>
          <a:lstStyle/>
          <a:p>
            <a:pPr marL="0" indent="0" algn="r">
              <a:buClrTx/>
              <a:buNone/>
            </a:pPr>
            <a:r>
              <a:rPr lang="en-US" dirty="0"/>
              <a:t>Dow Jones Industrial Average Stock Prices – Kaggle.com</a:t>
            </a:r>
          </a:p>
          <a:p>
            <a:pPr marL="0" indent="0" algn="r">
              <a:buClrTx/>
              <a:buNone/>
            </a:pPr>
            <a:r>
              <a:rPr lang="en-US" b="0" i="0" dirty="0">
                <a:effectLst/>
                <a:latin typeface="Arial" panose="020B0604020202020204" pitchFamily="34" charset="0"/>
              </a:rPr>
              <a:t>US Bureau of Labor Statistics </a:t>
            </a:r>
            <a:r>
              <a:rPr lang="en-US" dirty="0"/>
              <a:t>Unemployment Rate API – USA</a:t>
            </a:r>
          </a:p>
          <a:p>
            <a:pPr marL="0" indent="0" algn="r">
              <a:buClrTx/>
              <a:buNone/>
            </a:pPr>
            <a:r>
              <a:rPr lang="en-US" b="0" i="0" dirty="0">
                <a:effectLst/>
                <a:latin typeface="Arial" panose="020B0604020202020204" pitchFamily="34" charset="0"/>
              </a:rPr>
              <a:t>US Bureau of Labor Statistics </a:t>
            </a:r>
            <a:r>
              <a:rPr lang="en-US" dirty="0"/>
              <a:t>Unemployment Rate API – per State</a:t>
            </a:r>
          </a:p>
          <a:p>
            <a:pPr marL="0" indent="0" algn="r">
              <a:buClrTx/>
              <a:buNone/>
            </a:pPr>
            <a:r>
              <a:rPr lang="en-US" dirty="0"/>
              <a:t>Google </a:t>
            </a:r>
            <a:r>
              <a:rPr lang="en-US" dirty="0" err="1"/>
              <a:t>Gmaps</a:t>
            </a:r>
            <a:r>
              <a:rPr lang="en-US" dirty="0"/>
              <a:t> </a:t>
            </a:r>
          </a:p>
          <a:p>
            <a:pPr marL="0" indent="0" algn="r">
              <a:buClrTx/>
              <a:buNone/>
            </a:pPr>
            <a:endParaRPr lang="en-US" dirty="0"/>
          </a:p>
        </p:txBody>
      </p:sp>
      <p:pic>
        <p:nvPicPr>
          <p:cNvPr id="4" name="Picture 3">
            <a:extLst>
              <a:ext uri="{FF2B5EF4-FFF2-40B4-BE49-F238E27FC236}">
                <a16:creationId xmlns:a16="http://schemas.microsoft.com/office/drawing/2014/main" id="{345800BF-6F6C-407B-ACEF-08AE9897B236}"/>
              </a:ext>
            </a:extLst>
          </p:cNvPr>
          <p:cNvPicPr>
            <a:picLocks noChangeAspect="1"/>
          </p:cNvPicPr>
          <p:nvPr/>
        </p:nvPicPr>
        <p:blipFill>
          <a:blip r:embed="rId3"/>
          <a:stretch>
            <a:fillRect/>
          </a:stretch>
        </p:blipFill>
        <p:spPr>
          <a:xfrm>
            <a:off x="3730881" y="3988646"/>
            <a:ext cx="4482564" cy="2359244"/>
          </a:xfrm>
          <a:prstGeom prst="rect">
            <a:avLst/>
          </a:prstGeom>
          <a:effectLst>
            <a:softEdge rad="317500"/>
          </a:effectLst>
        </p:spPr>
      </p:pic>
      <p:pic>
        <p:nvPicPr>
          <p:cNvPr id="5" name="Picture 4">
            <a:extLst>
              <a:ext uri="{FF2B5EF4-FFF2-40B4-BE49-F238E27FC236}">
                <a16:creationId xmlns:a16="http://schemas.microsoft.com/office/drawing/2014/main" id="{9E0557FC-9CAB-F248-9560-6FC21B50FE8D}"/>
              </a:ext>
            </a:extLst>
          </p:cNvPr>
          <p:cNvPicPr>
            <a:picLocks noChangeAspect="1"/>
          </p:cNvPicPr>
          <p:nvPr/>
        </p:nvPicPr>
        <p:blipFill>
          <a:blip r:embed="rId4"/>
          <a:stretch>
            <a:fillRect/>
          </a:stretch>
        </p:blipFill>
        <p:spPr>
          <a:xfrm>
            <a:off x="1097280" y="2108201"/>
            <a:ext cx="973013" cy="441216"/>
          </a:xfrm>
          <a:prstGeom prst="rect">
            <a:avLst/>
          </a:prstGeom>
        </p:spPr>
      </p:pic>
      <p:pic>
        <p:nvPicPr>
          <p:cNvPr id="7" name="Picture 6">
            <a:extLst>
              <a:ext uri="{FF2B5EF4-FFF2-40B4-BE49-F238E27FC236}">
                <a16:creationId xmlns:a16="http://schemas.microsoft.com/office/drawing/2014/main" id="{0A59D73E-3C08-3B4F-9FA8-EB0E073805F9}"/>
              </a:ext>
            </a:extLst>
          </p:cNvPr>
          <p:cNvPicPr>
            <a:picLocks noChangeAspect="1"/>
          </p:cNvPicPr>
          <p:nvPr/>
        </p:nvPicPr>
        <p:blipFill>
          <a:blip r:embed="rId5"/>
          <a:stretch>
            <a:fillRect/>
          </a:stretch>
        </p:blipFill>
        <p:spPr>
          <a:xfrm flipH="1">
            <a:off x="1097280" y="3307404"/>
            <a:ext cx="772133" cy="772133"/>
          </a:xfrm>
          <a:prstGeom prst="rect">
            <a:avLst/>
          </a:prstGeom>
        </p:spPr>
      </p:pic>
    </p:spTree>
    <p:extLst>
      <p:ext uri="{BB962C8B-B14F-4D97-AF65-F5344CB8AC3E}">
        <p14:creationId xmlns:p14="http://schemas.microsoft.com/office/powerpoint/2010/main" val="400681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BD4FF8-2A29-4DE0-9792-912B80EBC091}"/>
              </a:ext>
            </a:extLst>
          </p:cNvPr>
          <p:cNvSpPr>
            <a:spLocks noGrp="1"/>
          </p:cNvSpPr>
          <p:nvPr>
            <p:ph type="title"/>
          </p:nvPr>
        </p:nvSpPr>
        <p:spPr>
          <a:xfrm>
            <a:off x="1280159" y="1978244"/>
            <a:ext cx="9765527" cy="931934"/>
          </a:xfrm>
        </p:spPr>
        <p:txBody>
          <a:bodyPr>
            <a:normAutofit/>
          </a:bodyPr>
          <a:lstStyle/>
          <a:p>
            <a:r>
              <a:rPr lang="en-US" dirty="0"/>
              <a:t>Data Cleanup &amp; Exploration</a:t>
            </a:r>
            <a:endParaRPr lang="en-US" dirty="0">
              <a:solidFill>
                <a:srgbClr val="FF0000"/>
              </a:solidFill>
            </a:endParaRPr>
          </a:p>
        </p:txBody>
      </p:sp>
      <p:pic>
        <p:nvPicPr>
          <p:cNvPr id="2" name="Picture 1">
            <a:extLst>
              <a:ext uri="{FF2B5EF4-FFF2-40B4-BE49-F238E27FC236}">
                <a16:creationId xmlns:a16="http://schemas.microsoft.com/office/drawing/2014/main" id="{2F9930AC-880B-4416-9F95-B2BDE9139C1C}"/>
              </a:ext>
            </a:extLst>
          </p:cNvPr>
          <p:cNvPicPr>
            <a:picLocks noChangeAspect="1"/>
          </p:cNvPicPr>
          <p:nvPr/>
        </p:nvPicPr>
        <p:blipFill>
          <a:blip r:embed="rId2"/>
          <a:stretch>
            <a:fillRect/>
          </a:stretch>
        </p:blipFill>
        <p:spPr>
          <a:xfrm>
            <a:off x="9575073" y="4651892"/>
            <a:ext cx="2314328" cy="1541342"/>
          </a:xfrm>
          <a:prstGeom prst="rect">
            <a:avLst/>
          </a:prstGeom>
          <a:effectLst>
            <a:softEdge rad="139700"/>
          </a:effectLst>
        </p:spPr>
      </p:pic>
      <p:pic>
        <p:nvPicPr>
          <p:cNvPr id="3" name="Picture 2">
            <a:extLst>
              <a:ext uri="{FF2B5EF4-FFF2-40B4-BE49-F238E27FC236}">
                <a16:creationId xmlns:a16="http://schemas.microsoft.com/office/drawing/2014/main" id="{FB9DE82D-CC26-3A45-834E-A6FE23CCAFCB}"/>
              </a:ext>
            </a:extLst>
          </p:cNvPr>
          <p:cNvPicPr>
            <a:picLocks noChangeAspect="1"/>
          </p:cNvPicPr>
          <p:nvPr/>
        </p:nvPicPr>
        <p:blipFill>
          <a:blip r:embed="rId3"/>
          <a:stretch>
            <a:fillRect/>
          </a:stretch>
        </p:blipFill>
        <p:spPr>
          <a:xfrm>
            <a:off x="4925120" y="3364945"/>
            <a:ext cx="931935" cy="931935"/>
          </a:xfrm>
          <a:prstGeom prst="rect">
            <a:avLst/>
          </a:prstGeom>
        </p:spPr>
      </p:pic>
      <p:pic>
        <p:nvPicPr>
          <p:cNvPr id="5" name="Picture 4">
            <a:extLst>
              <a:ext uri="{FF2B5EF4-FFF2-40B4-BE49-F238E27FC236}">
                <a16:creationId xmlns:a16="http://schemas.microsoft.com/office/drawing/2014/main" id="{5CE56273-FE58-944C-B3AD-71299695AE26}"/>
              </a:ext>
            </a:extLst>
          </p:cNvPr>
          <p:cNvPicPr>
            <a:picLocks noChangeAspect="1"/>
          </p:cNvPicPr>
          <p:nvPr/>
        </p:nvPicPr>
        <p:blipFill>
          <a:blip r:embed="rId4"/>
          <a:stretch>
            <a:fillRect/>
          </a:stretch>
        </p:blipFill>
        <p:spPr>
          <a:xfrm>
            <a:off x="1280159" y="3308311"/>
            <a:ext cx="2792298" cy="1045204"/>
          </a:xfrm>
          <a:prstGeom prst="rect">
            <a:avLst/>
          </a:prstGeom>
        </p:spPr>
      </p:pic>
      <p:pic>
        <p:nvPicPr>
          <p:cNvPr id="6" name="Picture 5">
            <a:extLst>
              <a:ext uri="{FF2B5EF4-FFF2-40B4-BE49-F238E27FC236}">
                <a16:creationId xmlns:a16="http://schemas.microsoft.com/office/drawing/2014/main" id="{4D83A8A0-178F-814B-94CA-1FE6E20F2FE7}"/>
              </a:ext>
            </a:extLst>
          </p:cNvPr>
          <p:cNvPicPr>
            <a:picLocks noChangeAspect="1"/>
          </p:cNvPicPr>
          <p:nvPr/>
        </p:nvPicPr>
        <p:blipFill>
          <a:blip r:embed="rId5"/>
          <a:stretch>
            <a:fillRect/>
          </a:stretch>
        </p:blipFill>
        <p:spPr>
          <a:xfrm>
            <a:off x="6709718" y="3482992"/>
            <a:ext cx="2487302" cy="596085"/>
          </a:xfrm>
          <a:prstGeom prst="rect">
            <a:avLst/>
          </a:prstGeom>
        </p:spPr>
      </p:pic>
    </p:spTree>
    <p:extLst>
      <p:ext uri="{BB962C8B-B14F-4D97-AF65-F5344CB8AC3E}">
        <p14:creationId xmlns:p14="http://schemas.microsoft.com/office/powerpoint/2010/main" val="81466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226F29-4494-4632-BA0E-A1B459CA09B3}"/>
              </a:ext>
            </a:extLst>
          </p:cNvPr>
          <p:cNvSpPr/>
          <p:nvPr/>
        </p:nvSpPr>
        <p:spPr>
          <a:xfrm>
            <a:off x="5671457" y="0"/>
            <a:ext cx="6520543" cy="640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61FE5-3C26-4273-9BE3-E36DB69FF20D}"/>
              </a:ext>
            </a:extLst>
          </p:cNvPr>
          <p:cNvSpPr>
            <a:spLocks noGrp="1"/>
          </p:cNvSpPr>
          <p:nvPr>
            <p:ph type="title"/>
          </p:nvPr>
        </p:nvSpPr>
        <p:spPr/>
        <p:txBody>
          <a:bodyPr/>
          <a:lstStyle/>
          <a:p>
            <a:r>
              <a:rPr lang="en-US" dirty="0"/>
              <a:t>Dow Jones</a:t>
            </a:r>
          </a:p>
        </p:txBody>
      </p:sp>
      <p:sp>
        <p:nvSpPr>
          <p:cNvPr id="3" name="Content Placeholder 2">
            <a:extLst>
              <a:ext uri="{FF2B5EF4-FFF2-40B4-BE49-F238E27FC236}">
                <a16:creationId xmlns:a16="http://schemas.microsoft.com/office/drawing/2014/main" id="{8791A171-2FB8-4ECD-981F-10463405F81A}"/>
              </a:ext>
            </a:extLst>
          </p:cNvPr>
          <p:cNvSpPr>
            <a:spLocks noGrp="1"/>
          </p:cNvSpPr>
          <p:nvPr>
            <p:ph idx="1"/>
          </p:nvPr>
        </p:nvSpPr>
        <p:spPr>
          <a:xfrm>
            <a:off x="1097280" y="2108201"/>
            <a:ext cx="4574177" cy="3760891"/>
          </a:xfrm>
        </p:spPr>
        <p:txBody>
          <a:bodyPr/>
          <a:lstStyle/>
          <a:p>
            <a:pPr marL="578358" lvl="1" indent="-285750"/>
            <a:r>
              <a:rPr lang="en-US" dirty="0"/>
              <a:t>Understanding the information</a:t>
            </a:r>
          </a:p>
          <a:p>
            <a:pPr marL="761238" lvl="2" indent="-285750"/>
            <a:r>
              <a:rPr lang="en-US" dirty="0"/>
              <a:t>Data Given:</a:t>
            </a:r>
          </a:p>
          <a:p>
            <a:pPr marL="944118" lvl="3" indent="-285750"/>
            <a:r>
              <a:rPr lang="en-US" dirty="0"/>
              <a:t>Weekly breakdown by Date and Value</a:t>
            </a:r>
          </a:p>
          <a:p>
            <a:pPr marL="578358" lvl="1" indent="-285750"/>
            <a:r>
              <a:rPr lang="en-US" dirty="0"/>
              <a:t>Cleanup Process</a:t>
            </a:r>
          </a:p>
          <a:p>
            <a:pPr marL="761238" lvl="2" indent="-285750"/>
            <a:r>
              <a:rPr lang="en-US" dirty="0"/>
              <a:t>Separate Month, Day, Year, and Value</a:t>
            </a:r>
          </a:p>
          <a:p>
            <a:pPr marL="761238" lvl="2" indent="-285750"/>
            <a:r>
              <a:rPr lang="en-US" dirty="0"/>
              <a:t>Remove Day and sort years as descending values/concatenate</a:t>
            </a:r>
          </a:p>
          <a:p>
            <a:pPr marL="944118" lvl="3" indent="-285750"/>
            <a:r>
              <a:rPr lang="en-US" dirty="0"/>
              <a:t>Take only the first value for every month</a:t>
            </a:r>
          </a:p>
          <a:p>
            <a:pPr marL="761238" lvl="2" indent="-285750"/>
            <a:r>
              <a:rPr lang="en-US" dirty="0"/>
              <a:t>Find the Yearly Change and only choose January Values</a:t>
            </a:r>
          </a:p>
          <a:p>
            <a:pPr marL="761238" lvl="2" indent="-285750"/>
            <a:endParaRPr lang="en-US" dirty="0"/>
          </a:p>
          <a:p>
            <a:pPr marL="761238" lvl="2" indent="-285750"/>
            <a:endParaRPr lang="en-US" dirty="0"/>
          </a:p>
        </p:txBody>
      </p:sp>
      <p:sp>
        <p:nvSpPr>
          <p:cNvPr id="4" name="Content Placeholder 2">
            <a:extLst>
              <a:ext uri="{FF2B5EF4-FFF2-40B4-BE49-F238E27FC236}">
                <a16:creationId xmlns:a16="http://schemas.microsoft.com/office/drawing/2014/main" id="{3E11836B-8218-4EED-B27B-97DC5B3AF6F0}"/>
              </a:ext>
            </a:extLst>
          </p:cNvPr>
          <p:cNvSpPr txBox="1">
            <a:spLocks/>
          </p:cNvSpPr>
          <p:nvPr/>
        </p:nvSpPr>
        <p:spPr>
          <a:xfrm>
            <a:off x="6259287" y="2108201"/>
            <a:ext cx="4835434"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solidFill>
                  <a:schemeClr val="bg1"/>
                </a:solidFill>
              </a:rPr>
              <a:t>Questions:</a:t>
            </a:r>
          </a:p>
          <a:p>
            <a:pPr marL="578358" lvl="1" indent="-285750"/>
            <a:r>
              <a:rPr lang="en-US" dirty="0">
                <a:solidFill>
                  <a:schemeClr val="bg1"/>
                </a:solidFill>
              </a:rPr>
              <a:t>Why did we break it down by months and years?</a:t>
            </a:r>
            <a:endParaRPr lang="en-US" dirty="0"/>
          </a:p>
          <a:p>
            <a:pPr marL="761238" lvl="2" indent="-285750"/>
            <a:endParaRPr lang="en-US" dirty="0"/>
          </a:p>
        </p:txBody>
      </p:sp>
      <p:cxnSp>
        <p:nvCxnSpPr>
          <p:cNvPr id="7" name="Straight Connector 6">
            <a:extLst>
              <a:ext uri="{FF2B5EF4-FFF2-40B4-BE49-F238E27FC236}">
                <a16:creationId xmlns:a16="http://schemas.microsoft.com/office/drawing/2014/main" id="{F2C3ADE6-67BD-4041-B56B-F0287F5A08DA}"/>
              </a:ext>
            </a:extLst>
          </p:cNvPr>
          <p:cNvCxnSpPr/>
          <p:nvPr/>
        </p:nvCxnSpPr>
        <p:spPr>
          <a:xfrm>
            <a:off x="1230086" y="1894114"/>
            <a:ext cx="10025743"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2194501D-4495-456F-A235-43819D1D3436}"/>
              </a:ext>
            </a:extLst>
          </p:cNvPr>
          <p:cNvPicPr>
            <a:picLocks noChangeAspect="1"/>
          </p:cNvPicPr>
          <p:nvPr/>
        </p:nvPicPr>
        <p:blipFill>
          <a:blip r:embed="rId2"/>
          <a:stretch>
            <a:fillRect/>
          </a:stretch>
        </p:blipFill>
        <p:spPr>
          <a:xfrm>
            <a:off x="8060166" y="3477017"/>
            <a:ext cx="1494930" cy="2780724"/>
          </a:xfrm>
          <a:prstGeom prst="rect">
            <a:avLst/>
          </a:prstGeom>
        </p:spPr>
      </p:pic>
      <p:sp>
        <p:nvSpPr>
          <p:cNvPr id="10" name="TextBox 9">
            <a:extLst>
              <a:ext uri="{FF2B5EF4-FFF2-40B4-BE49-F238E27FC236}">
                <a16:creationId xmlns:a16="http://schemas.microsoft.com/office/drawing/2014/main" id="{0B4F36E1-9945-425E-AE77-8D5D8A08F617}"/>
              </a:ext>
            </a:extLst>
          </p:cNvPr>
          <p:cNvSpPr txBox="1"/>
          <p:nvPr/>
        </p:nvSpPr>
        <p:spPr>
          <a:xfrm>
            <a:off x="6336636" y="3696258"/>
            <a:ext cx="1723530" cy="584775"/>
          </a:xfrm>
          <a:prstGeom prst="rect">
            <a:avLst/>
          </a:prstGeom>
          <a:noFill/>
        </p:spPr>
        <p:txBody>
          <a:bodyPr wrap="square" rtlCol="0">
            <a:spAutoFit/>
          </a:bodyPr>
          <a:lstStyle/>
          <a:p>
            <a:r>
              <a:rPr lang="en-US" dirty="0">
                <a:solidFill>
                  <a:schemeClr val="bg1"/>
                </a:solidFill>
              </a:rPr>
              <a:t>Final Result:</a:t>
            </a:r>
          </a:p>
          <a:p>
            <a:r>
              <a:rPr lang="en-US" sz="1400" dirty="0">
                <a:solidFill>
                  <a:schemeClr val="bg1"/>
                </a:solidFill>
              </a:rPr>
              <a:t>(Before Index Drop)</a:t>
            </a:r>
          </a:p>
        </p:txBody>
      </p:sp>
      <p:pic>
        <p:nvPicPr>
          <p:cNvPr id="6" name="Picture 5">
            <a:extLst>
              <a:ext uri="{FF2B5EF4-FFF2-40B4-BE49-F238E27FC236}">
                <a16:creationId xmlns:a16="http://schemas.microsoft.com/office/drawing/2014/main" id="{A2AC2DF4-8485-0C40-BFDE-849EAC19941C}"/>
              </a:ext>
            </a:extLst>
          </p:cNvPr>
          <p:cNvPicPr>
            <a:picLocks noChangeAspect="1"/>
          </p:cNvPicPr>
          <p:nvPr/>
        </p:nvPicPr>
        <p:blipFill>
          <a:blip r:embed="rId3"/>
          <a:stretch>
            <a:fillRect/>
          </a:stretch>
        </p:blipFill>
        <p:spPr>
          <a:xfrm>
            <a:off x="7516630" y="286602"/>
            <a:ext cx="2582002" cy="1450757"/>
          </a:xfrm>
          <a:prstGeom prst="rect">
            <a:avLst/>
          </a:prstGeom>
        </p:spPr>
      </p:pic>
    </p:spTree>
    <p:extLst>
      <p:ext uri="{BB962C8B-B14F-4D97-AF65-F5344CB8AC3E}">
        <p14:creationId xmlns:p14="http://schemas.microsoft.com/office/powerpoint/2010/main" val="296955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B1EB-9637-4051-A82B-3F51D911E971}"/>
              </a:ext>
            </a:extLst>
          </p:cNvPr>
          <p:cNvSpPr>
            <a:spLocks noGrp="1"/>
          </p:cNvSpPr>
          <p:nvPr>
            <p:ph type="title"/>
          </p:nvPr>
        </p:nvSpPr>
        <p:spPr>
          <a:xfrm>
            <a:off x="1784623" y="263528"/>
            <a:ext cx="10058400" cy="1450757"/>
          </a:xfrm>
        </p:spPr>
        <p:txBody>
          <a:bodyPr/>
          <a:lstStyle/>
          <a:p>
            <a:r>
              <a:rPr lang="en-US" dirty="0"/>
              <a:t>US Bureau of Labor Statistics Unemployment(Country-Wide) </a:t>
            </a:r>
          </a:p>
        </p:txBody>
      </p:sp>
      <p:sp>
        <p:nvSpPr>
          <p:cNvPr id="4" name="Content Placeholder 2">
            <a:extLst>
              <a:ext uri="{FF2B5EF4-FFF2-40B4-BE49-F238E27FC236}">
                <a16:creationId xmlns:a16="http://schemas.microsoft.com/office/drawing/2014/main" id="{88EC61CF-BE0A-49F1-9BA5-CECF5C4530D4}"/>
              </a:ext>
            </a:extLst>
          </p:cNvPr>
          <p:cNvSpPr txBox="1">
            <a:spLocks/>
          </p:cNvSpPr>
          <p:nvPr/>
        </p:nvSpPr>
        <p:spPr>
          <a:xfrm>
            <a:off x="1097280" y="2108201"/>
            <a:ext cx="4574177"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r>
              <a:rPr lang="en-US" dirty="0"/>
              <a:t>Understanding the information</a:t>
            </a:r>
          </a:p>
          <a:p>
            <a:pPr marL="761238" lvl="2" indent="-285750"/>
            <a:r>
              <a:rPr lang="en-US" dirty="0"/>
              <a:t>Data Retrieval </a:t>
            </a:r>
          </a:p>
          <a:p>
            <a:pPr marL="944118" lvl="3" indent="-285750"/>
            <a:r>
              <a:rPr lang="en-US" dirty="0"/>
              <a:t>Find the correct data “series”</a:t>
            </a:r>
          </a:p>
          <a:p>
            <a:pPr marL="944118" lvl="3" indent="-285750"/>
            <a:r>
              <a:rPr lang="en-US" dirty="0"/>
              <a:t>Read documentation </a:t>
            </a:r>
          </a:p>
          <a:p>
            <a:pPr marL="944118" lvl="3" indent="-285750"/>
            <a:r>
              <a:rPr lang="en-US" dirty="0"/>
              <a:t>Use a ”post” method instead of a “get”</a:t>
            </a:r>
          </a:p>
          <a:p>
            <a:pPr marL="761238" lvl="2" indent="-285750"/>
            <a:r>
              <a:rPr lang="en-US" dirty="0"/>
              <a:t>Data Given</a:t>
            </a:r>
          </a:p>
          <a:p>
            <a:pPr marL="944118" lvl="3" indent="-285750"/>
            <a:r>
              <a:rPr lang="en-US" dirty="0"/>
              <a:t>Unemployment percentage per month</a:t>
            </a:r>
          </a:p>
          <a:p>
            <a:pPr marL="658368" lvl="3" indent="0">
              <a:buNone/>
            </a:pPr>
            <a:endParaRPr lang="en-US" dirty="0"/>
          </a:p>
          <a:p>
            <a:pPr marL="578358" lvl="1" indent="-285750"/>
            <a:r>
              <a:rPr lang="en-US" dirty="0"/>
              <a:t>Cleanup Process</a:t>
            </a:r>
          </a:p>
          <a:p>
            <a:pPr marL="761238" lvl="2" indent="-285750"/>
            <a:r>
              <a:rPr lang="en-US" dirty="0"/>
              <a:t>Required the percent change over each year</a:t>
            </a:r>
          </a:p>
          <a:p>
            <a:pPr marL="761238" lvl="2" indent="-285750"/>
            <a:r>
              <a:rPr lang="en-US" dirty="0"/>
              <a:t>Iterate through rows of </a:t>
            </a:r>
            <a:r>
              <a:rPr lang="en-US" dirty="0" err="1"/>
              <a:t>dataframe</a:t>
            </a:r>
            <a:r>
              <a:rPr lang="en-US" dirty="0"/>
              <a:t> to find change</a:t>
            </a:r>
          </a:p>
          <a:p>
            <a:pPr marL="761238" lvl="2" indent="-285750"/>
            <a:endParaRPr lang="en-US" dirty="0"/>
          </a:p>
          <a:p>
            <a:pPr marL="761238" lvl="2" indent="-285750"/>
            <a:endParaRPr lang="en-US" dirty="0"/>
          </a:p>
          <a:p>
            <a:pPr marL="761238" lvl="2" indent="-285750"/>
            <a:endParaRPr lang="en-US" dirty="0"/>
          </a:p>
        </p:txBody>
      </p:sp>
      <p:sp>
        <p:nvSpPr>
          <p:cNvPr id="7" name="Content Placeholder 2">
            <a:extLst>
              <a:ext uri="{FF2B5EF4-FFF2-40B4-BE49-F238E27FC236}">
                <a16:creationId xmlns:a16="http://schemas.microsoft.com/office/drawing/2014/main" id="{FD7FECFC-7963-431D-A93C-1C34E1FB8DC0}"/>
              </a:ext>
            </a:extLst>
          </p:cNvPr>
          <p:cNvSpPr txBox="1">
            <a:spLocks/>
          </p:cNvSpPr>
          <p:nvPr/>
        </p:nvSpPr>
        <p:spPr>
          <a:xfrm>
            <a:off x="5958751" y="2108201"/>
            <a:ext cx="1710145" cy="212022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Final Result:</a:t>
            </a:r>
          </a:p>
          <a:p>
            <a:pPr marL="761238" lvl="2" indent="-285750"/>
            <a:endParaRPr lang="en-US" dirty="0"/>
          </a:p>
        </p:txBody>
      </p:sp>
      <p:pic>
        <p:nvPicPr>
          <p:cNvPr id="8" name="Picture 7">
            <a:extLst>
              <a:ext uri="{FF2B5EF4-FFF2-40B4-BE49-F238E27FC236}">
                <a16:creationId xmlns:a16="http://schemas.microsoft.com/office/drawing/2014/main" id="{76E4357E-FE20-704D-9BA7-2758ABE62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534" y="2253007"/>
            <a:ext cx="1714047" cy="3616086"/>
          </a:xfrm>
          <a:prstGeom prst="rect">
            <a:avLst/>
          </a:prstGeom>
        </p:spPr>
      </p:pic>
      <p:pic>
        <p:nvPicPr>
          <p:cNvPr id="11" name="Picture 10">
            <a:extLst>
              <a:ext uri="{FF2B5EF4-FFF2-40B4-BE49-F238E27FC236}">
                <a16:creationId xmlns:a16="http://schemas.microsoft.com/office/drawing/2014/main" id="{B8BB9E8E-FA11-F540-B3F8-0D611F523220}"/>
              </a:ext>
            </a:extLst>
          </p:cNvPr>
          <p:cNvPicPr>
            <a:picLocks noChangeAspect="1"/>
          </p:cNvPicPr>
          <p:nvPr/>
        </p:nvPicPr>
        <p:blipFill>
          <a:blip r:embed="rId3"/>
          <a:stretch>
            <a:fillRect/>
          </a:stretch>
        </p:blipFill>
        <p:spPr>
          <a:xfrm>
            <a:off x="263550" y="386789"/>
            <a:ext cx="1376266" cy="1204233"/>
          </a:xfrm>
          <a:prstGeom prst="rect">
            <a:avLst/>
          </a:prstGeom>
        </p:spPr>
      </p:pic>
    </p:spTree>
    <p:extLst>
      <p:ext uri="{BB962C8B-B14F-4D97-AF65-F5344CB8AC3E}">
        <p14:creationId xmlns:p14="http://schemas.microsoft.com/office/powerpoint/2010/main" val="231830401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{93CA97FB-BEE1-4C4B-8ABC-20DDCC1E708A}tf56160789_win32</Template>
  <TotalTime>2486</TotalTime>
  <Words>766</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Courier New</vt:lpstr>
      <vt:lpstr>Franklin Gothic Book</vt:lpstr>
      <vt:lpstr>1_RetrospectVTI</vt:lpstr>
      <vt:lpstr>Stock Market Vs. Unemployment</vt:lpstr>
      <vt:lpstr>Table of Contents</vt:lpstr>
      <vt:lpstr>Overview:</vt:lpstr>
      <vt:lpstr>Goals :</vt:lpstr>
      <vt:lpstr>Pre-Analysis Questions:</vt:lpstr>
      <vt:lpstr>Sources</vt:lpstr>
      <vt:lpstr>Data Cleanup &amp; Exploration</vt:lpstr>
      <vt:lpstr>Dow Jones</vt:lpstr>
      <vt:lpstr>US Bureau of Labor Statistics Unemployment(Country-Wide) </vt:lpstr>
      <vt:lpstr>Dow Jones</vt:lpstr>
      <vt:lpstr>Dow Jones</vt:lpstr>
      <vt:lpstr>US Bureau of Labor Statistics Unemployment(State-Specific) </vt:lpstr>
      <vt:lpstr>Data Analysis</vt:lpstr>
      <vt:lpstr>Data Analysis – 1986 to 1996</vt:lpstr>
      <vt:lpstr>Data Analysis – 1996 to 2006</vt:lpstr>
      <vt:lpstr>Data Analysis – 2006 to 2016</vt:lpstr>
      <vt:lpstr>Data Analysis – State Level</vt:lpstr>
      <vt:lpstr>Data Analysis – State Level</vt:lpstr>
      <vt:lpstr>Data Analysis – State Level</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Vs. Unemployment</dc:title>
  <dc:creator>mike themistocleous</dc:creator>
  <cp:lastModifiedBy>uday gonella</cp:lastModifiedBy>
  <cp:revision>63</cp:revision>
  <dcterms:created xsi:type="dcterms:W3CDTF">2020-12-22T23:16:11Z</dcterms:created>
  <dcterms:modified xsi:type="dcterms:W3CDTF">2021-01-05T07:38:34Z</dcterms:modified>
</cp:coreProperties>
</file>