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66" r:id="rId3"/>
    <p:sldId id="265" r:id="rId4"/>
    <p:sldId id="258" r:id="rId5"/>
    <p:sldId id="264" r:id="rId6"/>
    <p:sldId id="259" r:id="rId7"/>
    <p:sldId id="261" r:id="rId8"/>
    <p:sldId id="268" r:id="rId9"/>
    <p:sldId id="269" r:id="rId10"/>
    <p:sldId id="260" r:id="rId11"/>
    <p:sldId id="271" r:id="rId12"/>
    <p:sldId id="270" r:id="rId13"/>
    <p:sldId id="277" r:id="rId14"/>
    <p:sldId id="278" r:id="rId15"/>
    <p:sldId id="279" r:id="rId16"/>
    <p:sldId id="280" r:id="rId17"/>
    <p:sldId id="263" r:id="rId18"/>
    <p:sldId id="2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7" autoAdjust="0"/>
    <p:restoredTop sz="96405"/>
  </p:normalViewPr>
  <p:slideViewPr>
    <p:cSldViewPr snapToGrid="0">
      <p:cViewPr varScale="1">
        <p:scale>
          <a:sx n="135" d="100"/>
          <a:sy n="135" d="100"/>
        </p:scale>
        <p:origin x="192" y="1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12/27/20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12/27/20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12/27/20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12/27/20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12/27/20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12/27/20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12/27/20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12/27/20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12/27/20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if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Autofit/>
          </a:bodyPr>
          <a:lstStyle/>
          <a:p>
            <a:r>
              <a:rPr lang="en-US" sz="6000" dirty="0"/>
              <a:t>Stock Market Vs. Unemployment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503555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Correlation Coalition</a:t>
            </a: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7A2FAA7-CB3E-4A8A-B330-E8EC5613FDCC}"/>
              </a:ext>
            </a:extLst>
          </p:cNvPr>
          <p:cNvSpPr txBox="1"/>
          <p:nvPr/>
        </p:nvSpPr>
        <p:spPr>
          <a:xfrm>
            <a:off x="5427754" y="5124076"/>
            <a:ext cx="4734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Michael Themistocleous, Robert </a:t>
            </a:r>
            <a:r>
              <a:rPr lang="en-US" sz="1600" dirty="0" err="1"/>
              <a:t>Simeonoglou</a:t>
            </a:r>
            <a:r>
              <a:rPr lang="en-US" sz="1600" dirty="0"/>
              <a:t>, Shilpa </a:t>
            </a:r>
            <a:r>
              <a:rPr lang="en-US" sz="1600" dirty="0" err="1"/>
              <a:t>Gonella</a:t>
            </a:r>
            <a:r>
              <a:rPr lang="en-US" sz="1600" dirty="0"/>
              <a:t>, </a:t>
            </a:r>
            <a:r>
              <a:rPr lang="en-US" sz="1600" dirty="0" err="1"/>
              <a:t>Rusen</a:t>
            </a:r>
            <a:r>
              <a:rPr lang="en-US" sz="1600" dirty="0"/>
              <a:t> </a:t>
            </a:r>
            <a:r>
              <a:rPr lang="en-US" sz="1600" dirty="0" err="1"/>
              <a:t>Bicer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8C957-05A2-45EC-A55F-789C39A05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590" y="2012831"/>
            <a:ext cx="4234917" cy="457200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Dow Jones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D962B5A-BB11-4CD3-B98F-26224F7268C7}"/>
              </a:ext>
            </a:extLst>
          </p:cNvPr>
          <p:cNvSpPr txBox="1">
            <a:spLocks/>
          </p:cNvSpPr>
          <p:nvPr/>
        </p:nvSpPr>
        <p:spPr>
          <a:xfrm>
            <a:off x="6320001" y="2012831"/>
            <a:ext cx="4234917" cy="5017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/>
              <a:t>Bureau of Labor Statistics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BD40D6-D4CA-4BE8-9B10-A5A154A9BE31}"/>
              </a:ext>
            </a:extLst>
          </p:cNvPr>
          <p:cNvSpPr txBox="1"/>
          <p:nvPr/>
        </p:nvSpPr>
        <p:spPr>
          <a:xfrm>
            <a:off x="2268809" y="5764614"/>
            <a:ext cx="4244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 Price vs. Year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2292A6-F786-46EB-936D-B7257C73636B}"/>
              </a:ext>
            </a:extLst>
          </p:cNvPr>
          <p:cNvSpPr txBox="1"/>
          <p:nvPr/>
        </p:nvSpPr>
        <p:spPr>
          <a:xfrm>
            <a:off x="6617700" y="5747275"/>
            <a:ext cx="4244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Unemployment Change Rate vs. Year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88F97F-D0D7-4366-8DB7-F90F91849C1D}"/>
              </a:ext>
            </a:extLst>
          </p:cNvPr>
          <p:cNvSpPr txBox="1"/>
          <p:nvPr/>
        </p:nvSpPr>
        <p:spPr>
          <a:xfrm>
            <a:off x="1097280" y="741393"/>
            <a:ext cx="9964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0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Yearly Change Breakdown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A1040E-93E9-C441-A76F-D810CDCE9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14600"/>
            <a:ext cx="4870592" cy="32701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9D9ECB-32A3-D641-A63C-1710D5D481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95" y="2514600"/>
            <a:ext cx="4976695" cy="327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659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9B1EB-9637-4051-A82B-3F51D911E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623" y="263526"/>
            <a:ext cx="10058400" cy="1450757"/>
          </a:xfrm>
        </p:spPr>
        <p:txBody>
          <a:bodyPr/>
          <a:lstStyle/>
          <a:p>
            <a:r>
              <a:rPr lang="en-US" dirty="0"/>
              <a:t>US Bureau of Labor Statistics Unemployment(State-Specific)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E111174-1978-3B4F-9A6B-689F3314B843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4574177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8358" lvl="1" indent="-285750"/>
            <a:r>
              <a:rPr lang="en-US" dirty="0"/>
              <a:t>Understanding the information</a:t>
            </a:r>
          </a:p>
          <a:p>
            <a:pPr marL="761238" lvl="2" indent="-285750"/>
            <a:r>
              <a:rPr lang="en-US" dirty="0"/>
              <a:t>Data Retrieval </a:t>
            </a:r>
          </a:p>
          <a:p>
            <a:pPr marL="944118" lvl="3" indent="-285750"/>
            <a:r>
              <a:rPr lang="en-US" dirty="0"/>
              <a:t>Used state specific data “series”</a:t>
            </a:r>
          </a:p>
          <a:p>
            <a:pPr marL="944118" lvl="3" indent="-285750"/>
            <a:r>
              <a:rPr lang="en-US" dirty="0"/>
              <a:t>Collected list of all states</a:t>
            </a:r>
          </a:p>
          <a:p>
            <a:pPr marL="761238" lvl="2" indent="-285750"/>
            <a:r>
              <a:rPr lang="en-US" dirty="0"/>
              <a:t>Data Given</a:t>
            </a:r>
          </a:p>
          <a:p>
            <a:pPr marL="944118" lvl="3" indent="-285750"/>
            <a:r>
              <a:rPr lang="en-US" dirty="0"/>
              <a:t>Unemployment percentage per month</a:t>
            </a:r>
          </a:p>
          <a:p>
            <a:pPr marL="658368" lvl="3" indent="0">
              <a:buNone/>
            </a:pPr>
            <a:endParaRPr lang="en-US" dirty="0"/>
          </a:p>
          <a:p>
            <a:pPr marL="578358" lvl="1" indent="-285750"/>
            <a:r>
              <a:rPr lang="en-US" dirty="0"/>
              <a:t>Cleanup Process</a:t>
            </a:r>
          </a:p>
          <a:p>
            <a:pPr marL="761238" lvl="2" indent="-285750"/>
            <a:r>
              <a:rPr lang="en-US" dirty="0"/>
              <a:t>Required the percent change month over month for 2008</a:t>
            </a:r>
          </a:p>
          <a:p>
            <a:pPr marL="761238" lvl="2" indent="-285750"/>
            <a:r>
              <a:rPr lang="en-US" dirty="0"/>
              <a:t>Iterate through rows of </a:t>
            </a:r>
            <a:r>
              <a:rPr lang="en-US" dirty="0" err="1"/>
              <a:t>dataframe</a:t>
            </a:r>
            <a:r>
              <a:rPr lang="en-US" dirty="0"/>
              <a:t> to find change</a:t>
            </a:r>
          </a:p>
          <a:p>
            <a:pPr marL="761238" lvl="2" indent="-285750"/>
            <a:endParaRPr lang="en-US" dirty="0"/>
          </a:p>
          <a:p>
            <a:pPr marL="761238" lvl="2" indent="-285750"/>
            <a:endParaRPr lang="en-US" dirty="0"/>
          </a:p>
          <a:p>
            <a:pPr marL="761238" lvl="2" indent="-285750"/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513F5F3-A841-3B40-A43C-B8FF5FF3CE86}"/>
              </a:ext>
            </a:extLst>
          </p:cNvPr>
          <p:cNvSpPr txBox="1">
            <a:spLocks/>
          </p:cNvSpPr>
          <p:nvPr/>
        </p:nvSpPr>
        <p:spPr>
          <a:xfrm>
            <a:off x="5958751" y="2108201"/>
            <a:ext cx="1710145" cy="21202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Final Result:</a:t>
            </a:r>
          </a:p>
          <a:p>
            <a:pPr marL="761238" lvl="2" indent="-285750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B81D73-5FB3-DB4E-8596-20FADD735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50" y="386789"/>
            <a:ext cx="1376266" cy="120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509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986B9-B3E2-40FB-8BB0-47C8146FE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D504D4-CB1C-4B7D-936B-4AE4DE54AE15}"/>
              </a:ext>
            </a:extLst>
          </p:cNvPr>
          <p:cNvSpPr txBox="1"/>
          <p:nvPr/>
        </p:nvSpPr>
        <p:spPr>
          <a:xfrm>
            <a:off x="1097280" y="2235835"/>
            <a:ext cx="40895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Correlation Analysis – National Unemployment Rate vs Dow Jones Index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30 years (1986-2016)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R-value equals -0.48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Moderate negative relationship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5AD357-0547-074A-898A-68BE674F3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779" y="2235835"/>
            <a:ext cx="6051913" cy="38538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BDAA63-5A0D-9E49-BC9E-8F6133CAD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879" y="434779"/>
            <a:ext cx="2355566" cy="130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439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986B9-B3E2-40FB-8BB0-47C8146FE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– 1986 to 1996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D504D4-CB1C-4B7D-936B-4AE4DE54AE15}"/>
              </a:ext>
            </a:extLst>
          </p:cNvPr>
          <p:cNvSpPr txBox="1"/>
          <p:nvPr/>
        </p:nvSpPr>
        <p:spPr>
          <a:xfrm>
            <a:off x="1097280" y="2235835"/>
            <a:ext cx="4089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 years (1986-1996)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R-value equals 0.11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Almost no linear relationship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E435D1-1C48-4941-B345-418AFA48E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657" y="2158738"/>
            <a:ext cx="5562882" cy="373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280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986B9-B3E2-40FB-8BB0-47C8146FE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– 1996 to 2006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D504D4-CB1C-4B7D-936B-4AE4DE54AE15}"/>
              </a:ext>
            </a:extLst>
          </p:cNvPr>
          <p:cNvSpPr txBox="1"/>
          <p:nvPr/>
        </p:nvSpPr>
        <p:spPr>
          <a:xfrm>
            <a:off x="1097280" y="2235835"/>
            <a:ext cx="40895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 years (1996-2006)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R-value equals -0.49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Moderate negative relationship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7139AF-32E8-A949-B6B9-39E6E46D7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062" y="2103859"/>
            <a:ext cx="5745618" cy="383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660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986B9-B3E2-40FB-8BB0-47C8146FE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– 2006 to 2016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D504D4-CB1C-4B7D-936B-4AE4DE54AE15}"/>
              </a:ext>
            </a:extLst>
          </p:cNvPr>
          <p:cNvSpPr txBox="1"/>
          <p:nvPr/>
        </p:nvSpPr>
        <p:spPr>
          <a:xfrm>
            <a:off x="1097280" y="2235835"/>
            <a:ext cx="40895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 years (2006-2016)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R-value equals -0.59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Moderate negative relationship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Slightly stronger than the previous 10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set of years has increased in correlation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73A75F-2CF5-124E-B599-7B52422A6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829" y="2040771"/>
            <a:ext cx="5790983" cy="387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646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986B9-B3E2-40FB-8BB0-47C8146FE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– State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D504D4-CB1C-4B7D-936B-4AE4DE54AE15}"/>
              </a:ext>
            </a:extLst>
          </p:cNvPr>
          <p:cNvSpPr txBox="1"/>
          <p:nvPr/>
        </p:nvSpPr>
        <p:spPr>
          <a:xfrm>
            <a:off x="1097280" y="2235835"/>
            <a:ext cx="4089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854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A042748-FD56-8748-9753-62A6E8669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069" y="308095"/>
            <a:ext cx="3063711" cy="158086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6E6EEBF-99DA-48F8-BA49-F7595088A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15052"/>
            <a:ext cx="10058400" cy="973504"/>
          </a:xfrm>
        </p:spPr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658515-A231-2B44-AE67-2F32C1676B04}"/>
              </a:ext>
            </a:extLst>
          </p:cNvPr>
          <p:cNvSpPr txBox="1"/>
          <p:nvPr/>
        </p:nvSpPr>
        <p:spPr>
          <a:xfrm>
            <a:off x="1332950" y="2066152"/>
            <a:ext cx="910252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Findings: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Overall we found what we expected, but not to the degree we had thought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Most interesting to find the continuous increase in relationship over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Post Mortem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Was Dow Jones the correct index to use?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S&amp;P 500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Outliers?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Other factors that overlay?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GDP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Inflation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How much do external events affect the Dow/Unemployment?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2020 Analysis – Would Covid-19 scenario go against previous years?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840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EB1DB-7C82-46D2-A7A9-E695B31EC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62337A-61AA-734B-B245-BB15D3587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9747" y="2428753"/>
            <a:ext cx="5052505" cy="314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733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7CBDB-61BC-4EE7-B7D3-B45C20461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2788920" cy="1450757"/>
          </a:xfrm>
        </p:spPr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80AF7-0E09-4B3D-8F1E-3B995F148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Overview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Goals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Pre-Analysis Questions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Sources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 Cleanup &amp; Exploration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Discussion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907012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100" y="338685"/>
            <a:ext cx="10058400" cy="652006"/>
          </a:xfrm>
        </p:spPr>
        <p:txBody>
          <a:bodyPr anchor="ctr">
            <a:normAutofit fontScale="90000"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Overview: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4280A86-0DE0-4F5E-ACF4-D5886C730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0100" y="1162481"/>
            <a:ext cx="10058400" cy="3576496"/>
          </a:xfrm>
        </p:spPr>
        <p:txBody>
          <a:bodyPr/>
          <a:lstStyle/>
          <a:p>
            <a:pPr marL="342900" indent="-34290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dirty="0" err="1"/>
              <a:t>HypothesiS</a:t>
            </a:r>
            <a:endParaRPr lang="en-US" dirty="0"/>
          </a:p>
          <a:p>
            <a:pPr marL="800100" lvl="1" indent="-342900" algn="l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dirty="0"/>
              <a:t>The Economy vs Unemployment</a:t>
            </a:r>
          </a:p>
          <a:p>
            <a:pPr marL="342900" indent="-34290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dirty="0"/>
              <a:t>Why did we choose this topic?</a:t>
            </a:r>
          </a:p>
          <a:p>
            <a:pPr marL="800100" lvl="1" indent="-342900" algn="l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dirty="0"/>
              <a:t>Real World Implications</a:t>
            </a:r>
          </a:p>
          <a:p>
            <a:pPr marL="800100" lvl="1" indent="-342900" algn="l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dirty="0"/>
              <a:t>Current News with COVID-19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C9BC9B-27E6-4D3A-8B9F-C371B560F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1028" y="1162481"/>
            <a:ext cx="4446957" cy="2501413"/>
          </a:xfrm>
          <a:prstGeom prst="rect">
            <a:avLst/>
          </a:prstGeom>
          <a:effectLst>
            <a:softEdge rad="127000"/>
          </a:effectLst>
          <a:scene3d>
            <a:camera prst="orthographicFront">
              <a:rot lat="0" lon="10799999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319498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100" y="338685"/>
            <a:ext cx="10058400" cy="652006"/>
          </a:xfrm>
        </p:spPr>
        <p:txBody>
          <a:bodyPr anchor="ctr">
            <a:normAutofit fontScale="90000"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Goals :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4280A86-0DE0-4F5E-ACF4-D5886C730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0100" y="1162481"/>
            <a:ext cx="10058400" cy="3576496"/>
          </a:xfrm>
        </p:spPr>
        <p:txBody>
          <a:bodyPr/>
          <a:lstStyle/>
          <a:p>
            <a:pPr marL="342900" indent="-342900" algn="l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</a:rPr>
              <a:t>National unemployment rate vs Stock Market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marL="800100" lvl="1" indent="-342900" algn="l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</a:rPr>
              <a:t>Utilize Historical data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marL="342900" indent="-34290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</a:rPr>
              <a:t>State-level unemployment rate vs Stock Market</a:t>
            </a:r>
          </a:p>
          <a:p>
            <a:pPr marL="800100" lvl="1" indent="-342900" algn="l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</a:rPr>
              <a:t>Are certain areas of the US affected more than others?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0295199-69FB-D049-A98F-72E63FA55CAC}"/>
              </a:ext>
            </a:extLst>
          </p:cNvPr>
          <p:cNvSpPr txBox="1">
            <a:spLocks/>
          </p:cNvSpPr>
          <p:nvPr/>
        </p:nvSpPr>
        <p:spPr>
          <a:xfrm>
            <a:off x="310100" y="5048403"/>
            <a:ext cx="10058400" cy="652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i="1" dirty="0">
                <a:solidFill>
                  <a:srgbClr val="FFFFFF"/>
                </a:solidFill>
              </a:rPr>
              <a:t>Findings Overview :</a:t>
            </a: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5A602D6E-4D96-DC44-A29A-F8C9AEF28877}"/>
              </a:ext>
            </a:extLst>
          </p:cNvPr>
          <p:cNvSpPr txBox="1">
            <a:spLocks/>
          </p:cNvSpPr>
          <p:nvPr/>
        </p:nvSpPr>
        <p:spPr>
          <a:xfrm>
            <a:off x="310100" y="5690764"/>
            <a:ext cx="10058400" cy="1167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Higher correlation over the years</a:t>
            </a:r>
          </a:p>
          <a:p>
            <a:pPr marL="800100" lvl="1" indent="-342900" algn="l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As the stock market has grown, so has the correlation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0E43A66-06CE-44A5-A533-93F573F90977}"/>
              </a:ext>
            </a:extLst>
          </p:cNvPr>
          <p:cNvSpPr txBox="1"/>
          <p:nvPr/>
        </p:nvSpPr>
        <p:spPr>
          <a:xfrm>
            <a:off x="4652782" y="0"/>
            <a:ext cx="3015343" cy="6858000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D58684F-79CB-4D28-91F0-30E26B601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4"/>
            <a:ext cx="5594048" cy="593238"/>
          </a:xfrm>
        </p:spPr>
        <p:txBody>
          <a:bodyPr>
            <a:normAutofit/>
          </a:bodyPr>
          <a:lstStyle/>
          <a:p>
            <a:r>
              <a:rPr lang="en-US" dirty="0"/>
              <a:t>Pre-Analysis Questions: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A89C0C8-CEF1-4DAB-B242-DC3DA76E86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6" y="1654932"/>
            <a:ext cx="6497563" cy="456751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What market index will we be using?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 will we find unemployment data?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 many years of data do we need?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 will we manipulate the data found to meet our needs?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sort of analysis will we be performing?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type of visual data will we use?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AB4C3D3-D444-416A-8983-B361E9A6A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191" y="1379622"/>
            <a:ext cx="3015343" cy="3015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5965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1EF4643-4A0E-5C41-AC74-11D670326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451939"/>
            <a:ext cx="977061" cy="9770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1ECD41-0FB9-47D0-98E6-6FA3EB68E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17966-FCB6-48A8-90A8-DA6108008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ClrTx/>
              <a:buNone/>
            </a:pPr>
            <a:r>
              <a:rPr lang="en-US" dirty="0"/>
              <a:t>Dow Jones Industrial Average Stock Prices – Kaggle.com</a:t>
            </a:r>
          </a:p>
          <a:p>
            <a:pPr marL="0" indent="0" algn="r">
              <a:buClrTx/>
              <a:buNone/>
            </a:pPr>
            <a:r>
              <a:rPr lang="en-US" b="0" i="0" dirty="0">
                <a:effectLst/>
                <a:latin typeface="Arial" panose="020B0604020202020204" pitchFamily="34" charset="0"/>
              </a:rPr>
              <a:t>US Bureau of Labor Statistics </a:t>
            </a:r>
            <a:r>
              <a:rPr lang="en-US" dirty="0"/>
              <a:t>Unemployment Rate API – USA</a:t>
            </a:r>
          </a:p>
          <a:p>
            <a:pPr marL="0" indent="0" algn="r">
              <a:buClrTx/>
              <a:buNone/>
            </a:pPr>
            <a:r>
              <a:rPr lang="en-US" b="0" i="0" dirty="0">
                <a:effectLst/>
                <a:latin typeface="Arial" panose="020B0604020202020204" pitchFamily="34" charset="0"/>
              </a:rPr>
              <a:t>US Bureau of Labor Statistics </a:t>
            </a:r>
            <a:r>
              <a:rPr lang="en-US" dirty="0"/>
              <a:t>Unemployment Rate API – per State</a:t>
            </a:r>
          </a:p>
          <a:p>
            <a:pPr marL="0" indent="0" algn="r">
              <a:buClrTx/>
              <a:buNone/>
            </a:pPr>
            <a:r>
              <a:rPr lang="en-US" dirty="0"/>
              <a:t>Google </a:t>
            </a:r>
            <a:r>
              <a:rPr lang="en-US" dirty="0" err="1"/>
              <a:t>Gmaps</a:t>
            </a:r>
            <a:r>
              <a:rPr lang="en-US" dirty="0"/>
              <a:t> </a:t>
            </a:r>
          </a:p>
          <a:p>
            <a:pPr marL="0" indent="0" algn="r">
              <a:buClrTx/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5800BF-6F6C-407B-ACEF-08AE9897B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0881" y="3988646"/>
            <a:ext cx="4482564" cy="2359244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0557FC-9CAB-F248-9560-6FC21B50FE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2108201"/>
            <a:ext cx="973013" cy="4412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59D73E-3C08-3B4F-9FA8-EB0E073805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097280" y="3307404"/>
            <a:ext cx="772133" cy="77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813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BD4FF8-2A29-4DE0-9792-912B80EBC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1978244"/>
            <a:ext cx="9765527" cy="931934"/>
          </a:xfrm>
        </p:spPr>
        <p:txBody>
          <a:bodyPr>
            <a:normAutofit/>
          </a:bodyPr>
          <a:lstStyle/>
          <a:p>
            <a:r>
              <a:rPr lang="en-US" dirty="0"/>
              <a:t>Data Cleanup &amp; Exploration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9930AC-880B-4416-9F95-B2BDE9139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5073" y="4651892"/>
            <a:ext cx="2314328" cy="1541342"/>
          </a:xfrm>
          <a:prstGeom prst="rect">
            <a:avLst/>
          </a:prstGeom>
          <a:effectLst>
            <a:softEdge rad="13970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B9DE82D-CC26-3A45-834E-A6FE23CCA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5120" y="3364945"/>
            <a:ext cx="931935" cy="9319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E56273-FE58-944C-B3AD-71299695AE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0159" y="3308311"/>
            <a:ext cx="2792298" cy="10452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83A8A0-178F-814B-94CA-1FE6E20F2F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9718" y="3482992"/>
            <a:ext cx="2487302" cy="59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663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E226F29-4494-4632-BA0E-A1B459CA09B3}"/>
              </a:ext>
            </a:extLst>
          </p:cNvPr>
          <p:cNvSpPr/>
          <p:nvPr/>
        </p:nvSpPr>
        <p:spPr>
          <a:xfrm>
            <a:off x="5671457" y="0"/>
            <a:ext cx="6520543" cy="640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261FE5-3C26-4273-9BE3-E36DB69FF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 Jones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1A171-2FB8-4ECD-981F-10463405F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574177" cy="3760891"/>
          </a:xfrm>
        </p:spPr>
        <p:txBody>
          <a:bodyPr/>
          <a:lstStyle/>
          <a:p>
            <a:pPr marL="578358" lvl="1" indent="-285750"/>
            <a:r>
              <a:rPr lang="en-US" dirty="0"/>
              <a:t>Understanding the information</a:t>
            </a:r>
          </a:p>
          <a:p>
            <a:pPr marL="761238" lvl="2" indent="-285750"/>
            <a:r>
              <a:rPr lang="en-US" dirty="0"/>
              <a:t>Data Given:</a:t>
            </a:r>
          </a:p>
          <a:p>
            <a:pPr marL="944118" lvl="3" indent="-285750"/>
            <a:r>
              <a:rPr lang="en-US" dirty="0"/>
              <a:t>Weekly breakdown by Date and Value</a:t>
            </a:r>
          </a:p>
          <a:p>
            <a:pPr marL="578358" lvl="1" indent="-285750"/>
            <a:r>
              <a:rPr lang="en-US" dirty="0"/>
              <a:t>Cleanup Process</a:t>
            </a:r>
          </a:p>
          <a:p>
            <a:pPr marL="761238" lvl="2" indent="-285750"/>
            <a:r>
              <a:rPr lang="en-US" dirty="0"/>
              <a:t>Separate Month, Day, Year, and Value</a:t>
            </a:r>
          </a:p>
          <a:p>
            <a:pPr marL="761238" lvl="2" indent="-285750"/>
            <a:r>
              <a:rPr lang="en-US" dirty="0"/>
              <a:t>Remove Day and sort years as descending values/concatenate</a:t>
            </a:r>
          </a:p>
          <a:p>
            <a:pPr marL="944118" lvl="3" indent="-285750"/>
            <a:r>
              <a:rPr lang="en-US" dirty="0"/>
              <a:t>Take only the first value for every month</a:t>
            </a:r>
          </a:p>
          <a:p>
            <a:pPr marL="761238" lvl="2" indent="-285750"/>
            <a:r>
              <a:rPr lang="en-US" dirty="0"/>
              <a:t>Find the Yearly Change and only choose January Values</a:t>
            </a:r>
          </a:p>
          <a:p>
            <a:pPr marL="761238" lvl="2" indent="-285750"/>
            <a:endParaRPr lang="en-US" dirty="0"/>
          </a:p>
          <a:p>
            <a:pPr marL="761238" lvl="2" indent="-285750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E11836B-8218-4EED-B27B-97DC5B3AF6F0}"/>
              </a:ext>
            </a:extLst>
          </p:cNvPr>
          <p:cNvSpPr txBox="1">
            <a:spLocks/>
          </p:cNvSpPr>
          <p:nvPr/>
        </p:nvSpPr>
        <p:spPr>
          <a:xfrm>
            <a:off x="6259287" y="2108201"/>
            <a:ext cx="4835434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2608" lvl="1" indent="0">
              <a:buNone/>
            </a:pPr>
            <a:r>
              <a:rPr lang="en-US" dirty="0">
                <a:solidFill>
                  <a:schemeClr val="bg1"/>
                </a:solidFill>
              </a:rPr>
              <a:t>Questions:</a:t>
            </a:r>
          </a:p>
          <a:p>
            <a:pPr marL="578358" lvl="1" indent="-285750"/>
            <a:r>
              <a:rPr lang="en-US" dirty="0">
                <a:solidFill>
                  <a:schemeClr val="bg1"/>
                </a:solidFill>
              </a:rPr>
              <a:t>Why did we break it down by months and years?</a:t>
            </a:r>
            <a:endParaRPr lang="en-US" dirty="0"/>
          </a:p>
          <a:p>
            <a:pPr marL="761238" lvl="2" indent="-285750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C3ADE6-67BD-4041-B56B-F0287F5A08DA}"/>
              </a:ext>
            </a:extLst>
          </p:cNvPr>
          <p:cNvCxnSpPr/>
          <p:nvPr/>
        </p:nvCxnSpPr>
        <p:spPr>
          <a:xfrm>
            <a:off x="1230086" y="1894114"/>
            <a:ext cx="100257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2194501D-4495-456F-A235-43819D1D3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0166" y="3477017"/>
            <a:ext cx="1494930" cy="27807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B4F36E1-9945-425E-AE77-8D5D8A08F617}"/>
              </a:ext>
            </a:extLst>
          </p:cNvPr>
          <p:cNvSpPr txBox="1"/>
          <p:nvPr/>
        </p:nvSpPr>
        <p:spPr>
          <a:xfrm>
            <a:off x="6336636" y="3696258"/>
            <a:ext cx="1723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Final Result:</a:t>
            </a:r>
          </a:p>
          <a:p>
            <a:r>
              <a:rPr lang="en-US" sz="1400" dirty="0">
                <a:solidFill>
                  <a:schemeClr val="bg1"/>
                </a:solidFill>
              </a:rPr>
              <a:t>(Before Index Drop)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AC2DF4-8485-0C40-BFDE-849EAC199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6630" y="286602"/>
            <a:ext cx="2582002" cy="145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556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9B1EB-9637-4051-A82B-3F51D911E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623" y="263528"/>
            <a:ext cx="10058400" cy="1450757"/>
          </a:xfrm>
        </p:spPr>
        <p:txBody>
          <a:bodyPr/>
          <a:lstStyle/>
          <a:p>
            <a:r>
              <a:rPr lang="en-US" dirty="0"/>
              <a:t>US Bureau of Labor Statistics Unemployment(Country-Wide)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8EC61CF-BE0A-49F1-9BA5-CECF5C4530D4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4574177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8358" lvl="1" indent="-285750"/>
            <a:r>
              <a:rPr lang="en-US" dirty="0"/>
              <a:t>Understanding the information</a:t>
            </a:r>
          </a:p>
          <a:p>
            <a:pPr marL="761238" lvl="2" indent="-285750"/>
            <a:r>
              <a:rPr lang="en-US" dirty="0"/>
              <a:t>Data Retrieval </a:t>
            </a:r>
          </a:p>
          <a:p>
            <a:pPr marL="944118" lvl="3" indent="-285750"/>
            <a:r>
              <a:rPr lang="en-US" dirty="0"/>
              <a:t>Find the correct data “series”</a:t>
            </a:r>
          </a:p>
          <a:p>
            <a:pPr marL="944118" lvl="3" indent="-285750"/>
            <a:r>
              <a:rPr lang="en-US" dirty="0"/>
              <a:t>Read documentation </a:t>
            </a:r>
          </a:p>
          <a:p>
            <a:pPr marL="944118" lvl="3" indent="-285750"/>
            <a:r>
              <a:rPr lang="en-US" dirty="0"/>
              <a:t>Use a ”post” method instead of a “get”</a:t>
            </a:r>
          </a:p>
          <a:p>
            <a:pPr marL="761238" lvl="2" indent="-285750"/>
            <a:r>
              <a:rPr lang="en-US" dirty="0"/>
              <a:t>Data Given</a:t>
            </a:r>
          </a:p>
          <a:p>
            <a:pPr marL="944118" lvl="3" indent="-285750"/>
            <a:r>
              <a:rPr lang="en-US" dirty="0"/>
              <a:t>Unemployment percentage per month</a:t>
            </a:r>
          </a:p>
          <a:p>
            <a:pPr marL="658368" lvl="3" indent="0">
              <a:buNone/>
            </a:pPr>
            <a:endParaRPr lang="en-US" dirty="0"/>
          </a:p>
          <a:p>
            <a:pPr marL="578358" lvl="1" indent="-285750"/>
            <a:r>
              <a:rPr lang="en-US" dirty="0"/>
              <a:t>Cleanup Process</a:t>
            </a:r>
          </a:p>
          <a:p>
            <a:pPr marL="761238" lvl="2" indent="-285750"/>
            <a:r>
              <a:rPr lang="en-US" dirty="0"/>
              <a:t>Required the percent change over each year</a:t>
            </a:r>
          </a:p>
          <a:p>
            <a:pPr marL="761238" lvl="2" indent="-285750"/>
            <a:r>
              <a:rPr lang="en-US" dirty="0"/>
              <a:t>Iterate through rows of </a:t>
            </a:r>
            <a:r>
              <a:rPr lang="en-US" dirty="0" err="1"/>
              <a:t>dataframe</a:t>
            </a:r>
            <a:r>
              <a:rPr lang="en-US" dirty="0"/>
              <a:t> to find change</a:t>
            </a:r>
          </a:p>
          <a:p>
            <a:pPr marL="761238" lvl="2" indent="-285750"/>
            <a:endParaRPr lang="en-US" dirty="0"/>
          </a:p>
          <a:p>
            <a:pPr marL="761238" lvl="2" indent="-285750"/>
            <a:endParaRPr lang="en-US" dirty="0"/>
          </a:p>
          <a:p>
            <a:pPr marL="761238" lvl="2" indent="-285750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D7FECFC-7963-431D-A93C-1C34E1FB8DC0}"/>
              </a:ext>
            </a:extLst>
          </p:cNvPr>
          <p:cNvSpPr txBox="1">
            <a:spLocks/>
          </p:cNvSpPr>
          <p:nvPr/>
        </p:nvSpPr>
        <p:spPr>
          <a:xfrm>
            <a:off x="5958751" y="2108201"/>
            <a:ext cx="1710145" cy="21202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Final Result:</a:t>
            </a:r>
          </a:p>
          <a:p>
            <a:pPr marL="761238" lvl="2" indent="-285750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E4357E-FE20-704D-9BA7-2758ABE62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534" y="2253007"/>
            <a:ext cx="1714047" cy="36160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BB9E8E-FA11-F540-B3F8-0D611F523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50" y="386789"/>
            <a:ext cx="1376266" cy="120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30401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{93CA97FB-BEE1-4C4B-8ABC-20DDCC1E708A}tf56160789_win32</Template>
  <TotalTime>821</TotalTime>
  <Words>582</Words>
  <Application>Microsoft Macintosh PowerPoint</Application>
  <PresentationFormat>Widescreen</PresentationFormat>
  <Paragraphs>119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Bookman Old Style</vt:lpstr>
      <vt:lpstr>Calibri</vt:lpstr>
      <vt:lpstr>Courier New</vt:lpstr>
      <vt:lpstr>Franklin Gothic Book</vt:lpstr>
      <vt:lpstr>1_RetrospectVTI</vt:lpstr>
      <vt:lpstr>Stock Market Vs. Unemployment</vt:lpstr>
      <vt:lpstr>Table of Contents</vt:lpstr>
      <vt:lpstr>Overview:</vt:lpstr>
      <vt:lpstr>Goals :</vt:lpstr>
      <vt:lpstr>Pre-Analysis Questions:</vt:lpstr>
      <vt:lpstr>Sources</vt:lpstr>
      <vt:lpstr>Data Cleanup &amp; Exploration</vt:lpstr>
      <vt:lpstr>Dow Jones</vt:lpstr>
      <vt:lpstr>US Bureau of Labor Statistics Unemployment(Country-Wide) </vt:lpstr>
      <vt:lpstr>Dow Jones</vt:lpstr>
      <vt:lpstr>US Bureau of Labor Statistics Unemployment(State-Specific) </vt:lpstr>
      <vt:lpstr>Data Analysis</vt:lpstr>
      <vt:lpstr>Data Analysis – 1986 to 1996</vt:lpstr>
      <vt:lpstr>Data Analysis – 1996 to 2006</vt:lpstr>
      <vt:lpstr>Data Analysis – 2006 to 2016</vt:lpstr>
      <vt:lpstr>Data Analysis – State Level</vt:lpstr>
      <vt:lpstr>Discussion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Market Vs. Unemployment</dc:title>
  <dc:creator>mike themistocleous</dc:creator>
  <cp:lastModifiedBy>Rob Simeonoglou</cp:lastModifiedBy>
  <cp:revision>48</cp:revision>
  <dcterms:created xsi:type="dcterms:W3CDTF">2020-12-22T23:16:11Z</dcterms:created>
  <dcterms:modified xsi:type="dcterms:W3CDTF">2020-12-27T17:57:19Z</dcterms:modified>
</cp:coreProperties>
</file>