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74" r:id="rId2"/>
    <p:sldMasterId id="2147483678" r:id="rId3"/>
    <p:sldMasterId id="2147483682" r:id="rId4"/>
  </p:sldMasterIdLst>
  <p:notesMasterIdLst>
    <p:notesMasterId r:id="rId31"/>
  </p:notesMasterIdLst>
  <p:sldIdLst>
    <p:sldId id="256" r:id="rId5"/>
    <p:sldId id="412" r:id="rId6"/>
    <p:sldId id="413" r:id="rId7"/>
    <p:sldId id="414" r:id="rId8"/>
    <p:sldId id="415" r:id="rId9"/>
    <p:sldId id="418" r:id="rId10"/>
    <p:sldId id="454" r:id="rId11"/>
    <p:sldId id="522" r:id="rId12"/>
    <p:sldId id="529" r:id="rId13"/>
    <p:sldId id="528" r:id="rId14"/>
    <p:sldId id="525" r:id="rId15"/>
    <p:sldId id="390" r:id="rId16"/>
    <p:sldId id="391" r:id="rId17"/>
    <p:sldId id="524" r:id="rId18"/>
    <p:sldId id="464" r:id="rId19"/>
    <p:sldId id="502" r:id="rId20"/>
    <p:sldId id="509" r:id="rId21"/>
    <p:sldId id="510" r:id="rId22"/>
    <p:sldId id="517" r:id="rId23"/>
    <p:sldId id="516" r:id="rId24"/>
    <p:sldId id="520" r:id="rId25"/>
    <p:sldId id="447" r:id="rId26"/>
    <p:sldId id="526" r:id="rId27"/>
    <p:sldId id="411" r:id="rId28"/>
    <p:sldId id="527" r:id="rId29"/>
    <p:sldId id="53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6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D25000"/>
    <a:srgbClr val="FFE4C9"/>
    <a:srgbClr val="FFE6CD"/>
    <a:srgbClr val="008000"/>
    <a:srgbClr val="339966"/>
    <a:srgbClr val="99FF99"/>
    <a:srgbClr val="CCFF99"/>
    <a:srgbClr val="FFCC99"/>
    <a:srgbClr val="FF76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2" autoAdjust="0"/>
    <p:restoredTop sz="94660"/>
  </p:normalViewPr>
  <p:slideViewPr>
    <p:cSldViewPr>
      <p:cViewPr varScale="1">
        <p:scale>
          <a:sx n="79" d="100"/>
          <a:sy n="79" d="100"/>
        </p:scale>
        <p:origin x="-6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7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iva\Documents\research\sarita's%20talk\server-result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dve\Documents\09-GSRC-Annual-Meeting\buffering-log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siva\AppData\Local\Microsoft\Windows\Temporary%20Internet%20Files\Content.Outlook\YBR53Y2G\checkpoint-overhead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1949685534591205"/>
          <c:y val="7.177814029363784E-2"/>
          <c:w val="0.70061048383103053"/>
          <c:h val="0.71701904459672083"/>
        </c:manualLayout>
      </c:layout>
      <c:barChart>
        <c:barDir val="col"/>
        <c:grouping val="percentStacked"/>
        <c:ser>
          <c:idx val="0"/>
          <c:order val="0"/>
          <c:tx>
            <c:strRef>
              <c:f>recovery!$C$2</c:f>
              <c:strCache>
                <c:ptCount val="1"/>
                <c:pt idx="0">
                  <c:v>Recovered</c:v>
                </c:pt>
              </c:strCache>
            </c:strRef>
          </c:tx>
          <c:spPr>
            <a:solidFill>
              <a:srgbClr val="0080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recovery!$B$3:$B$6</c:f>
              <c:strCache>
                <c:ptCount val="4"/>
                <c:pt idx="0">
                  <c:v>Proc +
Mem</c:v>
                </c:pt>
                <c:pt idx="1">
                  <c:v>Proc +
AllMem</c:v>
                </c:pt>
                <c:pt idx="2">
                  <c:v>FullSystem</c:v>
                </c:pt>
                <c:pt idx="3">
                  <c:v>OutputBuf</c:v>
                </c:pt>
              </c:strCache>
            </c:strRef>
          </c:cat>
          <c:val>
            <c:numRef>
              <c:f>recovery!$C$3:$C$6</c:f>
              <c:numCache>
                <c:formatCode>General</c:formatCode>
                <c:ptCount val="4"/>
                <c:pt idx="0">
                  <c:v>3029</c:v>
                </c:pt>
                <c:pt idx="1">
                  <c:v>3115</c:v>
                </c:pt>
                <c:pt idx="2">
                  <c:v>3125</c:v>
                </c:pt>
                <c:pt idx="3">
                  <c:v>4370</c:v>
                </c:pt>
              </c:numCache>
            </c:numRef>
          </c:val>
        </c:ser>
        <c:ser>
          <c:idx val="1"/>
          <c:order val="1"/>
          <c:tx>
            <c:strRef>
              <c:f>recovery!$D$2</c:f>
              <c:strCache>
                <c:ptCount val="1"/>
                <c:pt idx="0">
                  <c:v>DUE</c:v>
                </c:pt>
              </c:strCache>
            </c:strRef>
          </c:tx>
          <c:spPr>
            <a:solidFill>
              <a:srgbClr val="FFC0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recovery!$B$3:$B$6</c:f>
              <c:strCache>
                <c:ptCount val="4"/>
                <c:pt idx="0">
                  <c:v>Proc +
Mem</c:v>
                </c:pt>
                <c:pt idx="1">
                  <c:v>Proc +
AllMem</c:v>
                </c:pt>
                <c:pt idx="2">
                  <c:v>FullSystem</c:v>
                </c:pt>
                <c:pt idx="3">
                  <c:v>OutputBuf</c:v>
                </c:pt>
              </c:strCache>
            </c:strRef>
          </c:cat>
          <c:val>
            <c:numRef>
              <c:f>recovery!$D$3:$D$6</c:f>
              <c:numCache>
                <c:formatCode>General</c:formatCode>
                <c:ptCount val="4"/>
                <c:pt idx="0">
                  <c:v>1374</c:v>
                </c:pt>
                <c:pt idx="1">
                  <c:v>1284</c:v>
                </c:pt>
                <c:pt idx="2">
                  <c:v>1291</c:v>
                </c:pt>
                <c:pt idx="3">
                  <c:v>46</c:v>
                </c:pt>
              </c:numCache>
            </c:numRef>
          </c:val>
        </c:ser>
        <c:ser>
          <c:idx val="2"/>
          <c:order val="2"/>
          <c:tx>
            <c:strRef>
              <c:f>recovery!$E$2</c:f>
              <c:strCache>
                <c:ptCount val="1"/>
                <c:pt idx="0">
                  <c:v>SDC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recovery!$B$3:$B$6</c:f>
              <c:strCache>
                <c:ptCount val="4"/>
                <c:pt idx="0">
                  <c:v>Proc +
Mem</c:v>
                </c:pt>
                <c:pt idx="1">
                  <c:v>Proc +
AllMem</c:v>
                </c:pt>
                <c:pt idx="2">
                  <c:v>FullSystem</c:v>
                </c:pt>
                <c:pt idx="3">
                  <c:v>OutputBuf</c:v>
                </c:pt>
              </c:strCache>
            </c:strRef>
          </c:cat>
          <c:val>
            <c:numRef>
              <c:f>recovery!$E$3:$E$6</c:f>
              <c:numCache>
                <c:formatCode>General</c:formatCode>
                <c:ptCount val="4"/>
                <c:pt idx="0">
                  <c:v>13</c:v>
                </c:pt>
                <c:pt idx="1">
                  <c:v>17</c:v>
                </c:pt>
              </c:numCache>
            </c:numRef>
          </c:val>
        </c:ser>
        <c:overlap val="100"/>
        <c:axId val="54069888"/>
        <c:axId val="54186368"/>
      </c:barChart>
      <c:catAx>
        <c:axId val="54069888"/>
        <c:scaling>
          <c:orientation val="minMax"/>
        </c:scaling>
        <c:axPos val="b"/>
        <c:numFmt formatCode="General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186368"/>
        <c:crosses val="autoZero"/>
        <c:auto val="1"/>
        <c:lblAlgn val="ctr"/>
        <c:lblOffset val="100"/>
        <c:tickLblSkip val="1"/>
        <c:tickMarkSkip val="1"/>
      </c:catAx>
      <c:valAx>
        <c:axId val="5418636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7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Detected Faults</a:t>
                </a:r>
              </a:p>
            </c:rich>
          </c:tx>
          <c:layout>
            <c:manualLayout>
              <c:xMode val="edge"/>
              <c:yMode val="edge"/>
              <c:x val="0"/>
              <c:y val="0.22022838499184344"/>
            </c:manualLayout>
          </c:layout>
          <c:spPr>
            <a:noFill/>
            <a:ln w="25400">
              <a:noFill/>
            </a:ln>
          </c:spPr>
        </c:title>
        <c:numFmt formatCode="0%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06988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4745344921507459"/>
          <c:y val="0.20717781402936378"/>
          <c:w val="0.15032684593671075"/>
          <c:h val="0.33442088091354039"/>
        </c:manualLayout>
      </c:layout>
      <c:spPr>
        <a:noFill/>
        <a:ln w="25400">
          <a:noFill/>
        </a:ln>
      </c:spPr>
      <c:txPr>
        <a:bodyPr/>
        <a:lstStyle/>
        <a:p>
          <a:pPr>
            <a:defRPr sz="147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7314095449500574"/>
          <c:y val="5.709624796084857E-2"/>
          <c:w val="0.74694783573807"/>
          <c:h val="0.75367047308320068"/>
        </c:manualLayout>
      </c:layout>
      <c:scatterChart>
        <c:scatterStyle val="lineMarker"/>
        <c:ser>
          <c:idx val="0"/>
          <c:order val="0"/>
          <c:tx>
            <c:strRef>
              <c:f>Sheet1!$M$2</c:f>
              <c:strCache>
                <c:ptCount val="1"/>
                <c:pt idx="0">
                  <c:v>apache</c:v>
                </c:pt>
              </c:strCache>
            </c:strRef>
          </c:tx>
          <c:spPr>
            <a:ln w="25400">
              <a:solidFill>
                <a:srgbClr val="000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Sheet1!$L$3:$L$11</c:f>
              <c:numCache>
                <c:formatCode>General</c:formatCode>
                <c:ptCount val="9"/>
                <c:pt idx="0">
                  <c:v>10000</c:v>
                </c:pt>
                <c:pt idx="1">
                  <c:v>100000</c:v>
                </c:pt>
                <c:pt idx="2">
                  <c:v>500000</c:v>
                </c:pt>
                <c:pt idx="3" formatCode="0.00E+00">
                  <c:v>1000000</c:v>
                </c:pt>
                <c:pt idx="4" formatCode="0.00E+00">
                  <c:v>5000000</c:v>
                </c:pt>
                <c:pt idx="5" formatCode="0.00E+00">
                  <c:v>10000000</c:v>
                </c:pt>
                <c:pt idx="6" formatCode="0.00E+00">
                  <c:v>20000000</c:v>
                </c:pt>
                <c:pt idx="7" formatCode="0.00E+00">
                  <c:v>50000000</c:v>
                </c:pt>
                <c:pt idx="8" formatCode="0.00E+00">
                  <c:v>100000000</c:v>
                </c:pt>
              </c:numCache>
            </c:numRef>
          </c:xVal>
          <c:yVal>
            <c:numRef>
              <c:f>Sheet1!$M$3:$M$11</c:f>
              <c:numCache>
                <c:formatCode>General</c:formatCode>
                <c:ptCount val="9"/>
                <c:pt idx="0">
                  <c:v>432</c:v>
                </c:pt>
                <c:pt idx="1">
                  <c:v>1824</c:v>
                </c:pt>
                <c:pt idx="2">
                  <c:v>6056</c:v>
                </c:pt>
                <c:pt idx="3">
                  <c:v>10648</c:v>
                </c:pt>
                <c:pt idx="4">
                  <c:v>41224</c:v>
                </c:pt>
                <c:pt idx="5">
                  <c:v>75132</c:v>
                </c:pt>
                <c:pt idx="6">
                  <c:v>146676</c:v>
                </c:pt>
                <c:pt idx="7">
                  <c:v>268248</c:v>
                </c:pt>
                <c:pt idx="8">
                  <c:v>488356</c:v>
                </c:pt>
              </c:numCache>
            </c:numRef>
          </c:yVal>
        </c:ser>
        <c:ser>
          <c:idx val="1"/>
          <c:order val="1"/>
          <c:tx>
            <c:strRef>
              <c:f>Sheet1!$N$2</c:f>
              <c:strCache>
                <c:ptCount val="1"/>
                <c:pt idx="0">
                  <c:v>sshd</c:v>
                </c:pt>
              </c:strCache>
            </c:strRef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Sheet1!$L$3:$L$11</c:f>
              <c:numCache>
                <c:formatCode>General</c:formatCode>
                <c:ptCount val="9"/>
                <c:pt idx="0">
                  <c:v>10000</c:v>
                </c:pt>
                <c:pt idx="1">
                  <c:v>100000</c:v>
                </c:pt>
                <c:pt idx="2">
                  <c:v>500000</c:v>
                </c:pt>
                <c:pt idx="3" formatCode="0.00E+00">
                  <c:v>1000000</c:v>
                </c:pt>
                <c:pt idx="4" formatCode="0.00E+00">
                  <c:v>5000000</c:v>
                </c:pt>
                <c:pt idx="5" formatCode="0.00E+00">
                  <c:v>10000000</c:v>
                </c:pt>
                <c:pt idx="6" formatCode="0.00E+00">
                  <c:v>20000000</c:v>
                </c:pt>
                <c:pt idx="7" formatCode="0.00E+00">
                  <c:v>50000000</c:v>
                </c:pt>
                <c:pt idx="8" formatCode="0.00E+00">
                  <c:v>100000000</c:v>
                </c:pt>
              </c:numCache>
            </c:numRef>
          </c:xVal>
          <c:yVal>
            <c:numRef>
              <c:f>Sheet1!$N$3:$N$11</c:f>
              <c:numCache>
                <c:formatCode>General</c:formatCode>
                <c:ptCount val="9"/>
                <c:pt idx="0">
                  <c:v>444</c:v>
                </c:pt>
                <c:pt idx="1">
                  <c:v>1760</c:v>
                </c:pt>
                <c:pt idx="2">
                  <c:v>5836</c:v>
                </c:pt>
                <c:pt idx="3">
                  <c:v>7176</c:v>
                </c:pt>
                <c:pt idx="4">
                  <c:v>8056</c:v>
                </c:pt>
                <c:pt idx="5">
                  <c:v>13588</c:v>
                </c:pt>
                <c:pt idx="6">
                  <c:v>14636</c:v>
                </c:pt>
                <c:pt idx="7">
                  <c:v>21544</c:v>
                </c:pt>
                <c:pt idx="8">
                  <c:v>31908</c:v>
                </c:pt>
              </c:numCache>
            </c:numRef>
          </c:yVal>
        </c:ser>
        <c:ser>
          <c:idx val="2"/>
          <c:order val="2"/>
          <c:tx>
            <c:strRef>
              <c:f>Sheet1!$O$2</c:f>
              <c:strCache>
                <c:ptCount val="1"/>
                <c:pt idx="0">
                  <c:v>parser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triangle"/>
            <c:size val="7"/>
            <c:spPr>
              <a:solidFill>
                <a:srgbClr val="008000"/>
              </a:solidFill>
              <a:ln>
                <a:solidFill>
                  <a:srgbClr val="008000"/>
                </a:solidFill>
                <a:prstDash val="solid"/>
              </a:ln>
            </c:spPr>
          </c:marker>
          <c:xVal>
            <c:numRef>
              <c:f>Sheet1!$L$3:$L$11</c:f>
              <c:numCache>
                <c:formatCode>General</c:formatCode>
                <c:ptCount val="9"/>
                <c:pt idx="0">
                  <c:v>10000</c:v>
                </c:pt>
                <c:pt idx="1">
                  <c:v>100000</c:v>
                </c:pt>
                <c:pt idx="2">
                  <c:v>500000</c:v>
                </c:pt>
                <c:pt idx="3" formatCode="0.00E+00">
                  <c:v>1000000</c:v>
                </c:pt>
                <c:pt idx="4" formatCode="0.00E+00">
                  <c:v>5000000</c:v>
                </c:pt>
                <c:pt idx="5" formatCode="0.00E+00">
                  <c:v>10000000</c:v>
                </c:pt>
                <c:pt idx="6" formatCode="0.00E+00">
                  <c:v>20000000</c:v>
                </c:pt>
                <c:pt idx="7" formatCode="0.00E+00">
                  <c:v>50000000</c:v>
                </c:pt>
                <c:pt idx="8" formatCode="0.00E+00">
                  <c:v>100000000</c:v>
                </c:pt>
              </c:numCache>
            </c:numRef>
          </c:xVal>
          <c:yVal>
            <c:numRef>
              <c:f>Sheet1!$O$3:$O$11</c:f>
              <c:numCache>
                <c:formatCode>General</c:formatCode>
                <c:ptCount val="9"/>
                <c:pt idx="0">
                  <c:v>90</c:v>
                </c:pt>
                <c:pt idx="1">
                  <c:v>90</c:v>
                </c:pt>
                <c:pt idx="2">
                  <c:v>450</c:v>
                </c:pt>
                <c:pt idx="3">
                  <c:v>900</c:v>
                </c:pt>
                <c:pt idx="4">
                  <c:v>3854</c:v>
                </c:pt>
                <c:pt idx="5">
                  <c:v>7142</c:v>
                </c:pt>
                <c:pt idx="6">
                  <c:v>9836</c:v>
                </c:pt>
                <c:pt idx="7">
                  <c:v>9836</c:v>
                </c:pt>
                <c:pt idx="8">
                  <c:v>9836</c:v>
                </c:pt>
              </c:numCache>
            </c:numRef>
          </c:yVal>
        </c:ser>
        <c:ser>
          <c:idx val="3"/>
          <c:order val="3"/>
          <c:tx>
            <c:strRef>
              <c:f>Sheet1!$P$2</c:f>
              <c:strCache>
                <c:ptCount val="1"/>
                <c:pt idx="0">
                  <c:v>mcf</c:v>
                </c:pt>
              </c:strCache>
            </c:strRef>
          </c:tx>
          <c:spPr>
            <a:ln w="25400">
              <a:solidFill>
                <a:srgbClr val="FF66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FF6600"/>
                </a:solidFill>
                <a:prstDash val="solid"/>
              </a:ln>
            </c:spPr>
          </c:marker>
          <c:xVal>
            <c:numRef>
              <c:f>Sheet1!$L$3:$L$11</c:f>
              <c:numCache>
                <c:formatCode>General</c:formatCode>
                <c:ptCount val="9"/>
                <c:pt idx="0">
                  <c:v>10000</c:v>
                </c:pt>
                <c:pt idx="1">
                  <c:v>100000</c:v>
                </c:pt>
                <c:pt idx="2">
                  <c:v>500000</c:v>
                </c:pt>
                <c:pt idx="3" formatCode="0.00E+00">
                  <c:v>1000000</c:v>
                </c:pt>
                <c:pt idx="4" formatCode="0.00E+00">
                  <c:v>5000000</c:v>
                </c:pt>
                <c:pt idx="5" formatCode="0.00E+00">
                  <c:v>10000000</c:v>
                </c:pt>
                <c:pt idx="6" formatCode="0.00E+00">
                  <c:v>20000000</c:v>
                </c:pt>
                <c:pt idx="7" formatCode="0.00E+00">
                  <c:v>50000000</c:v>
                </c:pt>
                <c:pt idx="8" formatCode="0.00E+00">
                  <c:v>100000000</c:v>
                </c:pt>
              </c:numCache>
            </c:numRef>
          </c:xVal>
          <c:yVal>
            <c:numRef>
              <c:f>Sheet1!$P$3:$P$11</c:f>
              <c:numCache>
                <c:formatCode>General</c:formatCode>
                <c:ptCount val="9"/>
                <c:pt idx="0">
                  <c:v>90</c:v>
                </c:pt>
                <c:pt idx="1">
                  <c:v>90</c:v>
                </c:pt>
                <c:pt idx="2">
                  <c:v>338</c:v>
                </c:pt>
                <c:pt idx="3">
                  <c:v>550</c:v>
                </c:pt>
                <c:pt idx="4">
                  <c:v>1776</c:v>
                </c:pt>
                <c:pt idx="5">
                  <c:v>2072</c:v>
                </c:pt>
                <c:pt idx="6">
                  <c:v>2072</c:v>
                </c:pt>
                <c:pt idx="7">
                  <c:v>2072</c:v>
                </c:pt>
                <c:pt idx="8">
                  <c:v>2072</c:v>
                </c:pt>
              </c:numCache>
            </c:numRef>
          </c:yVal>
        </c:ser>
        <c:axId val="54708480"/>
        <c:axId val="54735616"/>
      </c:scatterChart>
      <c:valAx>
        <c:axId val="54708480"/>
        <c:scaling>
          <c:logBase val="10"/>
          <c:orientation val="minMax"/>
          <c:min val="10000"/>
        </c:scaling>
        <c:axPos val="b"/>
        <c:title>
          <c:tx>
            <c:rich>
              <a:bodyPr/>
              <a:lstStyle/>
              <a:p>
                <a:pPr>
                  <a:defRPr sz="2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Buffering Interval (instructions)</a:t>
                </a:r>
              </a:p>
            </c:rich>
          </c:tx>
          <c:layout>
            <c:manualLayout>
              <c:xMode val="edge"/>
              <c:yMode val="edge"/>
              <c:x val="0.31298557158712637"/>
              <c:y val="0.92006525285481366"/>
            </c:manualLayout>
          </c:layout>
          <c:spPr>
            <a:noFill/>
            <a:ln w="25400">
              <a:noFill/>
            </a:ln>
          </c:spPr>
        </c:title>
        <c:numFmt formatCode="0.E+00" sourceLinked="0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2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735616"/>
        <c:crosses val="autoZero"/>
        <c:crossBetween val="midCat"/>
      </c:valAx>
      <c:valAx>
        <c:axId val="54735616"/>
        <c:scaling>
          <c:logBase val="10"/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Number of Bytes</a:t>
                </a:r>
              </a:p>
            </c:rich>
          </c:tx>
          <c:layout>
            <c:manualLayout>
              <c:xMode val="edge"/>
              <c:yMode val="edge"/>
              <c:x val="0"/>
              <c:y val="0.2463295269168026"/>
            </c:manualLayout>
          </c:layout>
          <c:spPr>
            <a:noFill/>
            <a:ln w="25400">
              <a:noFill/>
            </a:ln>
          </c:spPr>
        </c:title>
        <c:numFmt formatCode="#,##0" sourceLinked="0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2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708480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2208657047724755"/>
          <c:y val="6.8515497553018168E-2"/>
          <c:w val="0.16204217536071042"/>
          <c:h val="0.2561174551386623"/>
        </c:manualLayout>
      </c:layout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184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4255867911696621"/>
          <c:y val="3.9151712887438822E-2"/>
          <c:w val="0.77198070368375371"/>
          <c:h val="0.87958894308682023"/>
        </c:manualLayout>
      </c:layout>
      <c:scatterChart>
        <c:scatterStyle val="lineMarker"/>
        <c:ser>
          <c:idx val="0"/>
          <c:order val="0"/>
          <c:tx>
            <c:strRef>
              <c:f>Sheet1!$C$27</c:f>
              <c:strCache>
                <c:ptCount val="1"/>
                <c:pt idx="0">
                  <c:v>256k</c:v>
                </c:pt>
              </c:strCache>
            </c:strRef>
          </c:tx>
          <c:spPr>
            <a:ln w="38100">
              <a:solidFill>
                <a:srgbClr val="333399"/>
              </a:solidFill>
              <a:prstDash val="solid"/>
            </a:ln>
          </c:spPr>
          <c:marker>
            <c:symbol val="diamond"/>
            <c:size val="10"/>
            <c:spPr>
              <a:solidFill>
                <a:srgbClr val="333399"/>
              </a:solidFill>
              <a:ln>
                <a:solidFill>
                  <a:srgbClr val="333399"/>
                </a:solidFill>
                <a:prstDash val="solid"/>
              </a:ln>
            </c:spPr>
          </c:marker>
          <c:xVal>
            <c:numRef>
              <c:f>Sheet1!$B$28:$B$32</c:f>
              <c:numCache>
                <c:formatCode>General</c:formatCode>
                <c:ptCount val="5"/>
                <c:pt idx="0">
                  <c:v>500000</c:v>
                </c:pt>
                <c:pt idx="1">
                  <c:v>1000000</c:v>
                </c:pt>
                <c:pt idx="2">
                  <c:v>5000000</c:v>
                </c:pt>
                <c:pt idx="3">
                  <c:v>10000000</c:v>
                </c:pt>
                <c:pt idx="4">
                  <c:v>50000000</c:v>
                </c:pt>
              </c:numCache>
            </c:numRef>
          </c:xVal>
          <c:yVal>
            <c:numRef>
              <c:f>Sheet1!$C$28:$C$32</c:f>
              <c:numCache>
                <c:formatCode>General</c:formatCode>
                <c:ptCount val="5"/>
                <c:pt idx="0">
                  <c:v>1.0106270988330799</c:v>
                </c:pt>
                <c:pt idx="1">
                  <c:v>1.0049678927304495</c:v>
                </c:pt>
                <c:pt idx="2">
                  <c:v>1.0026648550635895</c:v>
                </c:pt>
                <c:pt idx="3">
                  <c:v>1.0043004644740801</c:v>
                </c:pt>
                <c:pt idx="4">
                  <c:v>0.99725998989029463</c:v>
                </c:pt>
              </c:numCache>
            </c:numRef>
          </c:yVal>
        </c:ser>
        <c:ser>
          <c:idx val="1"/>
          <c:order val="1"/>
          <c:tx>
            <c:strRef>
              <c:f>Sheet1!$D$27</c:f>
              <c:strCache>
                <c:ptCount val="1"/>
                <c:pt idx="0">
                  <c:v>512k</c:v>
                </c:pt>
              </c:strCache>
            </c:strRef>
          </c:tx>
          <c:spPr>
            <a:ln w="38100">
              <a:solidFill>
                <a:srgbClr val="FF6600"/>
              </a:solidFill>
              <a:prstDash val="solid"/>
            </a:ln>
          </c:spPr>
          <c:marker>
            <c:symbol val="square"/>
            <c:size val="10"/>
            <c:spPr>
              <a:solidFill>
                <a:srgbClr val="FF6600"/>
              </a:solidFill>
              <a:ln>
                <a:solidFill>
                  <a:srgbClr val="FF6600"/>
                </a:solidFill>
                <a:prstDash val="solid"/>
              </a:ln>
            </c:spPr>
          </c:marker>
          <c:xVal>
            <c:numRef>
              <c:f>Sheet1!$B$28:$B$32</c:f>
              <c:numCache>
                <c:formatCode>General</c:formatCode>
                <c:ptCount val="5"/>
                <c:pt idx="0">
                  <c:v>500000</c:v>
                </c:pt>
                <c:pt idx="1">
                  <c:v>1000000</c:v>
                </c:pt>
                <c:pt idx="2">
                  <c:v>5000000</c:v>
                </c:pt>
                <c:pt idx="3">
                  <c:v>10000000</c:v>
                </c:pt>
                <c:pt idx="4">
                  <c:v>50000000</c:v>
                </c:pt>
              </c:numCache>
            </c:numRef>
          </c:xVal>
          <c:yVal>
            <c:numRef>
              <c:f>Sheet1!$D$28:$D$32</c:f>
              <c:numCache>
                <c:formatCode>General</c:formatCode>
                <c:ptCount val="5"/>
                <c:pt idx="0">
                  <c:v>1.0876600433776695</c:v>
                </c:pt>
                <c:pt idx="1">
                  <c:v>1.0575809462002801</c:v>
                </c:pt>
                <c:pt idx="2">
                  <c:v>1.0094576345373001</c:v>
                </c:pt>
                <c:pt idx="3">
                  <c:v>1.01145182696958</c:v>
                </c:pt>
                <c:pt idx="4">
                  <c:v>0.99995298040408798</c:v>
                </c:pt>
              </c:numCache>
            </c:numRef>
          </c:yVal>
        </c:ser>
        <c:ser>
          <c:idx val="2"/>
          <c:order val="2"/>
          <c:tx>
            <c:strRef>
              <c:f>Sheet1!$E$27</c:f>
              <c:strCache>
                <c:ptCount val="1"/>
                <c:pt idx="0">
                  <c:v>1024k</c:v>
                </c:pt>
              </c:strCache>
            </c:strRef>
          </c:tx>
          <c:spPr>
            <a:ln w="38100">
              <a:solidFill>
                <a:srgbClr val="339966"/>
              </a:solidFill>
              <a:prstDash val="solid"/>
            </a:ln>
          </c:spPr>
          <c:marker>
            <c:symbol val="triangle"/>
            <c:size val="11"/>
            <c:spPr>
              <a:solidFill>
                <a:srgbClr val="339966"/>
              </a:solidFill>
              <a:ln>
                <a:solidFill>
                  <a:srgbClr val="339966"/>
                </a:solidFill>
                <a:prstDash val="solid"/>
              </a:ln>
            </c:spPr>
          </c:marker>
          <c:xVal>
            <c:numRef>
              <c:f>Sheet1!$B$28:$B$32</c:f>
              <c:numCache>
                <c:formatCode>General</c:formatCode>
                <c:ptCount val="5"/>
                <c:pt idx="0">
                  <c:v>500000</c:v>
                </c:pt>
                <c:pt idx="1">
                  <c:v>1000000</c:v>
                </c:pt>
                <c:pt idx="2">
                  <c:v>5000000</c:v>
                </c:pt>
                <c:pt idx="3">
                  <c:v>10000000</c:v>
                </c:pt>
                <c:pt idx="4">
                  <c:v>50000000</c:v>
                </c:pt>
              </c:numCache>
            </c:numRef>
          </c:xVal>
          <c:yVal>
            <c:numRef>
              <c:f>Sheet1!$E$28:$E$32</c:f>
              <c:numCache>
                <c:formatCode>General</c:formatCode>
                <c:ptCount val="5"/>
                <c:pt idx="0">
                  <c:v>1.1703266221798498</c:v>
                </c:pt>
                <c:pt idx="1">
                  <c:v>1.1277005072470199</c:v>
                </c:pt>
                <c:pt idx="2">
                  <c:v>1.0265002261867104</c:v>
                </c:pt>
                <c:pt idx="3">
                  <c:v>1.01231735067288</c:v>
                </c:pt>
                <c:pt idx="4">
                  <c:v>1.0028793633440298</c:v>
                </c:pt>
              </c:numCache>
            </c:numRef>
          </c:yVal>
        </c:ser>
        <c:ser>
          <c:idx val="3"/>
          <c:order val="3"/>
          <c:tx>
            <c:strRef>
              <c:f>Sheet1!$F$27</c:f>
              <c:strCache>
                <c:ptCount val="1"/>
                <c:pt idx="0">
                  <c:v>2048k</c:v>
                </c:pt>
              </c:strCache>
            </c:strRef>
          </c:tx>
          <c:spPr>
            <a:ln w="38100">
              <a:solidFill>
                <a:srgbClr val="FF0000"/>
              </a:solidFill>
              <a:prstDash val="solid"/>
            </a:ln>
          </c:spPr>
          <c:marker>
            <c:symbol val="square"/>
            <c:size val="11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xVal>
            <c:numRef>
              <c:f>Sheet1!$B$28:$B$32</c:f>
              <c:numCache>
                <c:formatCode>General</c:formatCode>
                <c:ptCount val="5"/>
                <c:pt idx="0">
                  <c:v>500000</c:v>
                </c:pt>
                <c:pt idx="1">
                  <c:v>1000000</c:v>
                </c:pt>
                <c:pt idx="2">
                  <c:v>5000000</c:v>
                </c:pt>
                <c:pt idx="3">
                  <c:v>10000000</c:v>
                </c:pt>
                <c:pt idx="4">
                  <c:v>50000000</c:v>
                </c:pt>
              </c:numCache>
            </c:numRef>
          </c:xVal>
          <c:yVal>
            <c:numRef>
              <c:f>Sheet1!$F$28:$F$32</c:f>
              <c:numCache>
                <c:formatCode>General</c:formatCode>
                <c:ptCount val="5"/>
                <c:pt idx="0">
                  <c:v>1.3242959228659301</c:v>
                </c:pt>
                <c:pt idx="1">
                  <c:v>1.21718553324214</c:v>
                </c:pt>
                <c:pt idx="2">
                  <c:v>1.05664606886934</c:v>
                </c:pt>
                <c:pt idx="3">
                  <c:v>1.0386780932003499</c:v>
                </c:pt>
                <c:pt idx="4">
                  <c:v>1.00432095674922</c:v>
                </c:pt>
              </c:numCache>
            </c:numRef>
          </c:yVal>
        </c:ser>
        <c:axId val="54786688"/>
        <c:axId val="54789248"/>
      </c:scatterChart>
      <c:valAx>
        <c:axId val="54786688"/>
        <c:scaling>
          <c:logBase val="10"/>
          <c:orientation val="minMax"/>
          <c:min val="100000"/>
        </c:scaling>
        <c:axPos val="b"/>
        <c:title>
          <c:tx>
            <c:rich>
              <a:bodyPr/>
              <a:lstStyle/>
              <a:p>
                <a:pPr>
                  <a:defRPr sz="2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Checkpoint Interval (cycles)</a:t>
                </a:r>
              </a:p>
            </c:rich>
          </c:tx>
          <c:layout>
            <c:manualLayout>
              <c:xMode val="edge"/>
              <c:yMode val="edge"/>
              <c:x val="0.31298557158712575"/>
              <c:y val="0.92006525285481289"/>
            </c:manualLayout>
          </c:layout>
          <c:spPr>
            <a:noFill/>
            <a:ln w="25400">
              <a:noFill/>
            </a:ln>
          </c:spPr>
        </c:title>
        <c:numFmt formatCode="0.E+00" sourceLinked="0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789248"/>
        <c:crossesAt val="1"/>
        <c:crossBetween val="midCat"/>
      </c:valAx>
      <c:valAx>
        <c:axId val="54789248"/>
        <c:scaling>
          <c:orientation val="minMax"/>
          <c:max val="1.35"/>
          <c:min val="0.9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Slowdown</a:t>
                </a:r>
              </a:p>
            </c:rich>
          </c:tx>
          <c:layout>
            <c:manualLayout>
              <c:xMode val="edge"/>
              <c:yMode val="edge"/>
              <c:x val="0"/>
              <c:y val="0.3702331938190944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2540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786688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3485016648168746"/>
          <c:y val="0.1663947797716149"/>
          <c:w val="0.20532741398446183"/>
          <c:h val="0.30179445350734097"/>
        </c:manualLayout>
      </c:layout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1840" b="1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0.17647</cdr:x>
      <cdr:y>0.01579</cdr:y>
    </cdr:from>
    <cdr:to>
      <cdr:x>0.24084</cdr:x>
      <cdr:y>0.06174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371600" y="76200"/>
          <a:ext cx="500309" cy="22168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1" i="0" u="none" strike="noStrike" baseline="0">
              <a:solidFill>
                <a:srgbClr val="000000"/>
              </a:solidFill>
              <a:latin typeface="Arial"/>
              <a:cs typeface="Arial"/>
            </a:rPr>
            <a:t>  69%</a:t>
          </a:r>
        </a:p>
      </cdr:txBody>
    </cdr:sp>
  </cdr:relSizeAnchor>
  <cdr:relSizeAnchor xmlns:cdr="http://schemas.openxmlformats.org/drawingml/2006/chartDrawing">
    <cdr:from>
      <cdr:x>0.33962</cdr:x>
      <cdr:y>0.01579</cdr:y>
    </cdr:from>
    <cdr:to>
      <cdr:x>0.40399</cdr:x>
      <cdr:y>0.06174</cdr:y>
    </cdr:to>
    <cdr:sp macro="" textlink="">
      <cdr:nvSpPr>
        <cdr:cNvPr id="102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743200" y="76200"/>
          <a:ext cx="519929" cy="22168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  70%</a:t>
          </a:r>
        </a:p>
      </cdr:txBody>
    </cdr:sp>
  </cdr:relSizeAnchor>
  <cdr:relSizeAnchor xmlns:cdr="http://schemas.openxmlformats.org/drawingml/2006/chartDrawing">
    <cdr:from>
      <cdr:x>0.51887</cdr:x>
      <cdr:y>0.01579</cdr:y>
    </cdr:from>
    <cdr:to>
      <cdr:x>0.58324</cdr:x>
      <cdr:y>0.06174</cdr:y>
    </cdr:to>
    <cdr:sp macro="" textlink="">
      <cdr:nvSpPr>
        <cdr:cNvPr id="1027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191000" y="76200"/>
          <a:ext cx="519929" cy="22168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  71%</a:t>
          </a:r>
        </a:p>
      </cdr:txBody>
    </cdr:sp>
  </cdr:relSizeAnchor>
  <cdr:relSizeAnchor xmlns:cdr="http://schemas.openxmlformats.org/drawingml/2006/chartDrawing">
    <cdr:from>
      <cdr:x>0.69811</cdr:x>
      <cdr:y>0.01579</cdr:y>
    </cdr:from>
    <cdr:to>
      <cdr:x>0.76248</cdr:x>
      <cdr:y>0.06174</cdr:y>
    </cdr:to>
    <cdr:sp macro="" textlink="">
      <cdr:nvSpPr>
        <cdr:cNvPr id="1028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638800" y="76200"/>
          <a:ext cx="519930" cy="22168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  99%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0.09856</cdr:x>
      <cdr:y>0.74552</cdr:y>
    </cdr:from>
    <cdr:to>
      <cdr:x>0.97341</cdr:x>
      <cdr:y>0.80287</cdr:y>
    </cdr:to>
    <cdr:sp macro="" textlink="">
      <cdr:nvSpPr>
        <cdr:cNvPr id="5121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85800" y="2971800"/>
          <a:ext cx="6087197" cy="22860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41148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6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   </a:t>
          </a:r>
          <a:r>
            <a:rPr lang="en-US" sz="1600" b="1" i="0" u="none" strike="noStrike" baseline="0" dirty="0" smtClean="0">
              <a:solidFill>
                <a:srgbClr val="000000"/>
              </a:solidFill>
              <a:latin typeface="Arial"/>
              <a:cs typeface="Arial"/>
            </a:rPr>
            <a:t>100k                       </a:t>
          </a:r>
          <a:r>
            <a:rPr lang="en-US" sz="1600" b="1" i="0" u="none" strike="noStrike" baseline="0" dirty="0">
              <a:solidFill>
                <a:srgbClr val="000000"/>
              </a:solidFill>
              <a:latin typeface="Arial"/>
              <a:cs typeface="Arial"/>
            </a:rPr>
            <a:t>1M                           10M                      100M</a:t>
          </a:r>
        </a:p>
      </cdr:txBody>
    </cdr:sp>
  </cdr:relSizeAnchor>
  <cdr:relSizeAnchor xmlns:cdr="http://schemas.openxmlformats.org/drawingml/2006/chartDrawing">
    <cdr:from>
      <cdr:x>0.14237</cdr:x>
      <cdr:y>0.74552</cdr:y>
    </cdr:from>
    <cdr:to>
      <cdr:x>0.14237</cdr:x>
      <cdr:y>0.81952</cdr:y>
    </cdr:to>
    <cdr:sp macro="" textlink="">
      <cdr:nvSpPr>
        <cdr:cNvPr id="5122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990600" y="2971800"/>
          <a:ext cx="0" cy="294979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25400">
          <a:solidFill>
            <a:srgbClr val="000000"/>
          </a:solidFill>
          <a:round/>
          <a:headEnd/>
          <a:tailEnd/>
        </a:ln>
      </cdr:spPr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1125DEB-88B3-4C1C-A736-6FF0D6B80C0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EA064-809B-4F94-9814-70924C2D1B76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7A48B-AE4A-489B-AB15-C7D25674F199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5E921-C822-46D5-B160-73AD25115A97}" type="slidenum">
              <a:rPr lang="en-US"/>
              <a:pPr/>
              <a:t>15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76275"/>
            <a:ext cx="4554537" cy="34163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77801-8561-4924-8B55-00211BE32E65}" type="slidenum">
              <a:rPr lang="en-US"/>
              <a:pPr/>
              <a:t>18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8397C8-C99C-4CA9-A585-826DB0349E21}" type="slidenum">
              <a:rPr lang="en-US"/>
              <a:pPr/>
              <a:t>19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i="1" smtClean="0"/>
              <a:t>This slides talk about relationship among recovery intervals, checkpoint intervals, buffering storage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BE30-4115-4C00-9E03-17B248DA0B06}" type="slidenum">
              <a:rPr lang="en-US"/>
              <a:pPr/>
              <a:t>23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Out-of-bound detectors, rr for app-aware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 new scheme, but lay foundation for future work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 would like to mention two pieces of recent work that I was involved in.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While detection and diagnosis assume single threaded enironment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750AF-F09A-4DD8-A276-1862AC6E668F}" type="slidenum">
              <a:rPr lang="en-US"/>
              <a:pPr/>
              <a:t>24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FBAE1-F07D-4B5A-9BAF-71662AC044E8}" type="slidenum">
              <a:rPr lang="en-US"/>
              <a:pPr/>
              <a:t>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0BFF0-B48C-4A12-93EC-FF8D74C9597B}" type="slidenum">
              <a:rPr lang="en-US"/>
              <a:pPr/>
              <a:t>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97C77-8111-479A-95B3-9A31565112F3}" type="slidenum">
              <a:rPr lang="en-US"/>
              <a:pPr/>
              <a:t>4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BE30-4115-4C00-9E03-17B248DA0B06}" type="slidenum">
              <a:rPr lang="en-US"/>
              <a:pPr/>
              <a:t>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Out-of-bound detectors, rr for app-aware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 new scheme, but lay foundation for future work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 would like to mention two pieces of recent work that I was involved in.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While detection and diagnosis assume single threaded enironment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2B505-44ED-4735-915A-CBACF8F0C97C}" type="slidenum">
              <a:rPr lang="en-US"/>
              <a:pPr/>
              <a:t>7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28DF4-6DD5-4010-B14C-41048948E0E8}" type="slidenum">
              <a:rPr lang="en-US"/>
              <a:pPr/>
              <a:t>10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7DE2F-94E9-4CF7-B49C-A4AAB40638D3}" type="slidenum">
              <a:rPr lang="en-US"/>
              <a:pPr/>
              <a:t>12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BF3B-A338-47AB-B44E-86A828E71B7A}" type="slidenum">
              <a:rPr lang="en-US"/>
              <a:pPr/>
              <a:t>13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B7CF8-4F3A-409E-8999-58A6E79382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42291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838200"/>
            <a:ext cx="42291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10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04800" y="762000"/>
            <a:ext cx="861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 userDrawn="1"/>
        </p:nvSpPr>
        <p:spPr bwMode="auto">
          <a:xfrm>
            <a:off x="8382000" y="6384925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9pPr>
    </p:titleStyle>
    <p:bodyStyle>
      <a:lvl1pPr marL="342900" indent="-342900" algn="l" rtl="0" fontAlgn="base">
        <a:lnSpc>
          <a:spcPct val="125000"/>
        </a:lnSpc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Font typeface="Symbol" pitchFamily="-64" charset="2"/>
        <a:buChar char="*"/>
        <a:defRPr sz="2000" b="1"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04800" y="762000"/>
            <a:ext cx="861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  <a:latin typeface="Times" pitchFamily="18" charset="0"/>
            </a:endParaRP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5BECEDA-7902-4D41-9E5D-3DBBA00743EA}" type="slidenum">
              <a:rPr lang="en-US">
                <a:solidFill>
                  <a:srgbClr val="000000"/>
                </a:solidFill>
                <a:latin typeface="Arial" charset="0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Symbol" pitchFamily="-64" charset="2"/>
        <a:buChar char="*"/>
        <a:defRPr sz="20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10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04800" y="762000"/>
            <a:ext cx="861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 userDrawn="1"/>
        </p:nvSpPr>
        <p:spPr bwMode="auto">
          <a:xfrm>
            <a:off x="8382000" y="6384925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0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9pPr>
    </p:titleStyle>
    <p:bodyStyle>
      <a:lvl1pPr marL="342900" indent="-342900" algn="l" rtl="0" fontAlgn="base">
        <a:lnSpc>
          <a:spcPct val="125000"/>
        </a:lnSpc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Font typeface="Symbol" pitchFamily="-64" charset="2"/>
        <a:buChar char="*"/>
        <a:defRPr sz="2000" b="1"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10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04800" y="762000"/>
            <a:ext cx="861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209800" y="5638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 userDrawn="1"/>
        </p:nvSpPr>
        <p:spPr bwMode="auto">
          <a:xfrm>
            <a:off x="8382000" y="6384925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0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Helvetica" pitchFamily="-64" charset="0"/>
        </a:defRPr>
      </a:lvl9pPr>
    </p:titleStyle>
    <p:bodyStyle>
      <a:lvl1pPr marL="342900" indent="-342900" algn="l" rtl="0" fontAlgn="base">
        <a:lnSpc>
          <a:spcPct val="125000"/>
        </a:lnSpc>
        <a:spcBef>
          <a:spcPct val="20000"/>
        </a:spcBef>
        <a:spcAft>
          <a:spcPct val="0"/>
        </a:spcAft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Font typeface="Symbol" pitchFamily="-64" charset="2"/>
        <a:buChar char="*"/>
        <a:defRPr sz="2000" b="1">
          <a:solidFill>
            <a:schemeClr val="tx1"/>
          </a:solidFill>
          <a:latin typeface="+mn-lt"/>
        </a:defRPr>
      </a:lvl3pPr>
      <a:lvl4pPr marL="16002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3200" dirty="0"/>
              <a:t>Application-Aware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SoftWare</a:t>
            </a:r>
            <a:r>
              <a:rPr lang="en-US" sz="3200" dirty="0" smtClean="0"/>
              <a:t> </a:t>
            </a:r>
            <a:r>
              <a:rPr lang="en-US" sz="3200" dirty="0" err="1" smtClean="0"/>
              <a:t>AnomalyTreatment</a:t>
            </a:r>
            <a:r>
              <a:rPr lang="en-US" sz="3200" dirty="0" smtClean="0"/>
              <a:t> (SWAT)</a:t>
            </a:r>
            <a:br>
              <a:rPr lang="en-US" sz="3200" dirty="0" smtClean="0"/>
            </a:br>
            <a:r>
              <a:rPr lang="en-US" sz="3200" dirty="0" smtClean="0"/>
              <a:t>of Hardware Faults</a:t>
            </a:r>
            <a:endParaRPr 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276600"/>
            <a:ext cx="8839200" cy="3124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Byn Choi, Siva Hari, Man-Lap </a:t>
            </a:r>
            <a:r>
              <a:rPr lang="en-US" dirty="0"/>
              <a:t>(Alex) Li, Pradeep Ramachandran</a:t>
            </a:r>
            <a:r>
              <a:rPr lang="en-US" dirty="0" smtClean="0"/>
              <a:t>, </a:t>
            </a:r>
            <a:r>
              <a:rPr lang="en-US" dirty="0" err="1" smtClean="0"/>
              <a:t>Swarup</a:t>
            </a:r>
            <a:r>
              <a:rPr lang="en-US" dirty="0" smtClean="0"/>
              <a:t> </a:t>
            </a:r>
            <a:r>
              <a:rPr lang="en-US" dirty="0" err="1" smtClean="0"/>
              <a:t>Sahoo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D25000"/>
                </a:solidFill>
              </a:rPr>
              <a:t>Sarita </a:t>
            </a:r>
            <a:r>
              <a:rPr lang="en-US" dirty="0">
                <a:solidFill>
                  <a:srgbClr val="D25000"/>
                </a:solidFill>
              </a:rPr>
              <a:t>Adve, </a:t>
            </a:r>
            <a:r>
              <a:rPr lang="en-US" dirty="0" smtClean="0"/>
              <a:t>Vikram Adve, Shobha Vasudevan, Yuanyuan Zhou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b="0" dirty="0"/>
          </a:p>
          <a:p>
            <a:pPr>
              <a:lnSpc>
                <a:spcPct val="110000"/>
              </a:lnSpc>
            </a:pPr>
            <a:r>
              <a:rPr lang="en-US" sz="2000" dirty="0"/>
              <a:t>Department of Computer Science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University of Illinois at Urbana-Champaign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swat@cs.illinois.edu</a:t>
            </a:r>
            <a:endParaRPr lang="en-US" sz="2000" dirty="0"/>
          </a:p>
        </p:txBody>
      </p:sp>
    </p:spTree>
  </p:cSld>
  <p:clrMapOvr>
    <a:masterClrMapping/>
  </p:clrMapOvr>
  <p:transition advTm="182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dirty="0" smtClean="0"/>
              <a:t>Application-Aware </a:t>
            </a:r>
            <a:r>
              <a:rPr lang="en-US" dirty="0"/>
              <a:t>SDC Analysis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SDCs </a:t>
            </a:r>
            <a:r>
              <a:rPr lang="en-US" dirty="0" smtClean="0"/>
              <a:t>occur due to faults </a:t>
            </a:r>
            <a:r>
              <a:rPr lang="en-US" dirty="0"/>
              <a:t>that corrupt </a:t>
            </a:r>
            <a:r>
              <a:rPr lang="en-US" dirty="0" smtClean="0"/>
              <a:t>only data </a:t>
            </a:r>
            <a:r>
              <a:rPr lang="en-US" dirty="0"/>
              <a:t>values</a:t>
            </a:r>
          </a:p>
          <a:p>
            <a:pPr lvl="1"/>
            <a:r>
              <a:rPr lang="en-US" dirty="0" smtClean="0"/>
              <a:t>SWAT detectors catch other corruptions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How to detect these SDCs?</a:t>
            </a:r>
          </a:p>
          <a:p>
            <a:pPr lvl="1"/>
            <a:r>
              <a:rPr lang="en-US" dirty="0" smtClean="0"/>
              <a:t>So far, SDC = output </a:t>
            </a:r>
            <a:r>
              <a:rPr lang="en-US" dirty="0"/>
              <a:t>different from fault-free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But most “SDC”s are actually acceptable outputs!</a:t>
            </a:r>
            <a:endParaRPr lang="en-US" dirty="0">
              <a:solidFill>
                <a:srgbClr val="D25000"/>
              </a:solidFill>
            </a:endParaRPr>
          </a:p>
          <a:p>
            <a:pPr lvl="2"/>
            <a:r>
              <a:rPr lang="en-US" dirty="0" smtClean="0"/>
              <a:t>Some outputs are simply different solutions</a:t>
            </a:r>
          </a:p>
          <a:p>
            <a:pPr lvl="2"/>
            <a:r>
              <a:rPr lang="en-US" dirty="0" smtClean="0"/>
              <a:t>Some have degraded quality, but only slightly 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 smtClean="0"/>
              <a:t>same cost </a:t>
            </a:r>
            <a:r>
              <a:rPr lang="en-US" dirty="0" err="1"/>
              <a:t>place&amp;route</a:t>
            </a:r>
            <a:r>
              <a:rPr lang="en-US" dirty="0"/>
              <a:t>, </a:t>
            </a:r>
            <a:r>
              <a:rPr lang="en-US" dirty="0" smtClean="0"/>
              <a:t>acceptable PSNR, etc.</a:t>
            </a:r>
          </a:p>
          <a:p>
            <a:pPr lvl="2"/>
            <a:endParaRPr lang="en-US" dirty="0"/>
          </a:p>
          <a:p>
            <a:r>
              <a:rPr lang="en-US" dirty="0" smtClean="0"/>
              <a:t>SWAT detectors cannot detect acceptable changes in output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895600" y="5791200"/>
            <a:ext cx="1097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590800" y="5284113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  <a:latin typeface="+mn-lt"/>
              </a:rPr>
              <a:t>should not</a:t>
            </a:r>
            <a:endParaRPr lang="en-US" sz="2200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Silent Data Corruptions</a:t>
            </a:r>
            <a:endParaRPr lang="en-US" dirty="0"/>
          </a:p>
        </p:txBody>
      </p:sp>
      <p:pic>
        <p:nvPicPr>
          <p:cNvPr id="8" name="Picture 7" descr="perm_sdc_ra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4267200" cy="2904234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trans_sdc_ra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990600"/>
            <a:ext cx="4272426" cy="290779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4495800"/>
            <a:ext cx="8839200" cy="1828800"/>
          </a:xfrm>
        </p:spPr>
        <p:txBody>
          <a:bodyPr/>
          <a:lstStyle/>
          <a:p>
            <a:r>
              <a:rPr lang="en-US" dirty="0" smtClean="0"/>
              <a:t>Only XYZ faults show &gt;0% error from golden output</a:t>
            </a:r>
          </a:p>
          <a:p>
            <a:r>
              <a:rPr lang="en-US" dirty="0" smtClean="0"/>
              <a:t>Only 1 fault confirmed for &gt;1% error</a:t>
            </a:r>
          </a:p>
          <a:p>
            <a:r>
              <a:rPr lang="en-US" dirty="0" smtClean="0"/>
              <a:t>Ongoing work: formalization of why/when SWAT 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97 4.3951E-7 L -3.7001E-6 4.3951E-7 " pathEditMode="relative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984 2.32709E-6 L -1.74245E-6 2.32709E-6 " pathEditMode="relative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dirty="0"/>
              <a:t>Application Aware </a:t>
            </a:r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89013"/>
            <a:ext cx="8610600" cy="1577975"/>
          </a:xfrm>
        </p:spPr>
        <p:txBody>
          <a:bodyPr/>
          <a:lstStyle/>
          <a:p>
            <a:r>
              <a:rPr lang="en-US"/>
              <a:t>Traditionally, corrupted arch state in chkpt </a:t>
            </a:r>
            <a:r>
              <a:rPr lang="en-US">
                <a:sym typeface="Symbol" pitchFamily="-64" charset="2"/>
              </a:rPr>
              <a:t></a:t>
            </a:r>
            <a:r>
              <a:rPr lang="en-US"/>
              <a:t> unrecoverable</a:t>
            </a:r>
          </a:p>
          <a:p>
            <a:pPr lvl="1"/>
            <a:r>
              <a:rPr lang="en-US"/>
              <a:t>Periodic HW checkpoints record registers, memory</a:t>
            </a:r>
          </a:p>
          <a:p>
            <a:r>
              <a:rPr lang="en-US"/>
              <a:t>But software recovery is governed by corrupted SW state</a:t>
            </a:r>
          </a:p>
        </p:txBody>
      </p:sp>
      <p:grpSp>
        <p:nvGrpSpPr>
          <p:cNvPr id="326691" name="Group 35"/>
          <p:cNvGrpSpPr>
            <a:grpSpLocks/>
          </p:cNvGrpSpPr>
          <p:nvPr/>
        </p:nvGrpSpPr>
        <p:grpSpPr bwMode="auto">
          <a:xfrm>
            <a:off x="511175" y="3749675"/>
            <a:ext cx="2797175" cy="1143000"/>
            <a:chOff x="322" y="2362"/>
            <a:chExt cx="1762" cy="720"/>
          </a:xfrm>
        </p:grpSpPr>
        <p:sp>
          <p:nvSpPr>
            <p:cNvPr id="326662" name="Line 6"/>
            <p:cNvSpPr>
              <a:spLocks noChangeShapeType="1"/>
            </p:cNvSpPr>
            <p:nvPr/>
          </p:nvSpPr>
          <p:spPr bwMode="auto">
            <a:xfrm>
              <a:off x="592" y="2362"/>
              <a:ext cx="0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3" name="Text Box 7"/>
            <p:cNvSpPr txBox="1">
              <a:spLocks noChangeArrowheads="1"/>
            </p:cNvSpPr>
            <p:nvPr/>
          </p:nvSpPr>
          <p:spPr bwMode="auto">
            <a:xfrm>
              <a:off x="322" y="2640"/>
              <a:ext cx="49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Arial" charset="0"/>
                  <a:ea typeface="ＭＳ Ｐゴシック" pitchFamily="-64" charset="-128"/>
                </a:rPr>
                <a:t>Fault</a:t>
              </a:r>
              <a:endParaRPr lang="en-US" sz="2000" b="1">
                <a:latin typeface="Arial" charset="0"/>
                <a:ea typeface="ＭＳ Ｐゴシック" pitchFamily="-64" charset="-128"/>
              </a:endParaRPr>
            </a:p>
            <a:p>
              <a:pPr algn="ctr"/>
              <a:endParaRPr lang="en-US" sz="2000" b="1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326664" name="Text Box 8"/>
            <p:cNvSpPr txBox="1">
              <a:spLocks noChangeArrowheads="1"/>
            </p:cNvSpPr>
            <p:nvPr/>
          </p:nvSpPr>
          <p:spPr bwMode="auto">
            <a:xfrm>
              <a:off x="1168" y="2640"/>
              <a:ext cx="9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  <a:ea typeface="ＭＳ Ｐゴシック" pitchFamily="-64" charset="-128"/>
                </a:rPr>
                <a:t>Arch state</a:t>
              </a:r>
            </a:p>
            <a:p>
              <a:pPr algn="ctr"/>
              <a:r>
                <a:rPr lang="en-US" sz="2000" b="1">
                  <a:latin typeface="Arial" charset="0"/>
                  <a:ea typeface="ＭＳ Ｐゴシック" pitchFamily="-64" charset="-128"/>
                </a:rPr>
                <a:t>corruption</a:t>
              </a:r>
            </a:p>
          </p:txBody>
        </p:sp>
        <p:sp>
          <p:nvSpPr>
            <p:cNvPr id="326668" name="Line 12"/>
            <p:cNvSpPr>
              <a:spLocks noChangeShapeType="1"/>
            </p:cNvSpPr>
            <p:nvPr/>
          </p:nvSpPr>
          <p:spPr bwMode="auto">
            <a:xfrm>
              <a:off x="1575" y="236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6694" name="Group 38"/>
          <p:cNvGrpSpPr>
            <a:grpSpLocks/>
          </p:cNvGrpSpPr>
          <p:nvPr/>
        </p:nvGrpSpPr>
        <p:grpSpPr bwMode="auto">
          <a:xfrm>
            <a:off x="482600" y="2514600"/>
            <a:ext cx="8562975" cy="1755775"/>
            <a:chOff x="304" y="1584"/>
            <a:chExt cx="5394" cy="1106"/>
          </a:xfrm>
        </p:grpSpPr>
        <p:sp>
          <p:nvSpPr>
            <p:cNvPr id="326666" name="Rectangle 10"/>
            <p:cNvSpPr>
              <a:spLocks noChangeArrowheads="1"/>
            </p:cNvSpPr>
            <p:nvPr/>
          </p:nvSpPr>
          <p:spPr bwMode="auto">
            <a:xfrm>
              <a:off x="2608" y="2256"/>
              <a:ext cx="96" cy="384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0" name="Line 4"/>
            <p:cNvSpPr>
              <a:spLocks noChangeShapeType="1"/>
            </p:cNvSpPr>
            <p:nvPr/>
          </p:nvSpPr>
          <p:spPr bwMode="auto">
            <a:xfrm>
              <a:off x="304" y="2448"/>
              <a:ext cx="291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1" name="Text Box 5"/>
            <p:cNvSpPr txBox="1">
              <a:spLocks noChangeArrowheads="1"/>
            </p:cNvSpPr>
            <p:nvPr/>
          </p:nvSpPr>
          <p:spPr bwMode="auto">
            <a:xfrm>
              <a:off x="4711" y="2248"/>
              <a:ext cx="98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  <a:ea typeface="ＭＳ Ｐゴシック" pitchFamily="-64" charset="-128"/>
                </a:rPr>
                <a:t>Application</a:t>
              </a:r>
            </a:p>
            <a:p>
              <a:pPr algn="ctr"/>
              <a:r>
                <a:rPr lang="en-US" sz="2000" b="1">
                  <a:latin typeface="Arial" charset="0"/>
                  <a:ea typeface="ＭＳ Ｐゴシック" pitchFamily="-64" charset="-128"/>
                </a:rPr>
                <a:t>Execution</a:t>
              </a:r>
            </a:p>
          </p:txBody>
        </p:sp>
        <p:sp>
          <p:nvSpPr>
            <p:cNvPr id="326665" name="Rectangle 9"/>
            <p:cNvSpPr>
              <a:spLocks noChangeArrowheads="1"/>
            </p:cNvSpPr>
            <p:nvPr/>
          </p:nvSpPr>
          <p:spPr bwMode="auto">
            <a:xfrm>
              <a:off x="352" y="2266"/>
              <a:ext cx="96" cy="384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880" y="1584"/>
              <a:ext cx="105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008040"/>
                  </a:solidFill>
                  <a:latin typeface="Arial" charset="0"/>
                  <a:ea typeface="ＭＳ Ｐゴシック" pitchFamily="-64" charset="-128"/>
                </a:rPr>
                <a:t>Periodic</a:t>
              </a:r>
            </a:p>
            <a:p>
              <a:pPr algn="ctr"/>
              <a:r>
                <a:rPr lang="en-US" sz="2000" b="1">
                  <a:solidFill>
                    <a:srgbClr val="008040"/>
                  </a:solidFill>
                  <a:latin typeface="Arial" charset="0"/>
                  <a:ea typeface="ＭＳ Ｐゴシック" pitchFamily="-64" charset="-128"/>
                </a:rPr>
                <a:t>checkpoints</a:t>
              </a:r>
            </a:p>
          </p:txBody>
        </p:sp>
        <p:sp>
          <p:nvSpPr>
            <p:cNvPr id="326677" name="Line 21"/>
            <p:cNvSpPr>
              <a:spLocks noChangeShapeType="1"/>
            </p:cNvSpPr>
            <p:nvPr/>
          </p:nvSpPr>
          <p:spPr bwMode="auto">
            <a:xfrm flipH="1">
              <a:off x="448" y="2016"/>
              <a:ext cx="576" cy="24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78" name="Line 22"/>
            <p:cNvSpPr>
              <a:spLocks noChangeShapeType="1"/>
            </p:cNvSpPr>
            <p:nvPr/>
          </p:nvSpPr>
          <p:spPr bwMode="auto">
            <a:xfrm>
              <a:off x="1792" y="2016"/>
              <a:ext cx="576" cy="24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6696" name="Group 40"/>
          <p:cNvGrpSpPr>
            <a:grpSpLocks/>
          </p:cNvGrpSpPr>
          <p:nvPr/>
        </p:nvGrpSpPr>
        <p:grpSpPr bwMode="auto">
          <a:xfrm>
            <a:off x="4521200" y="3733800"/>
            <a:ext cx="2689225" cy="1905000"/>
            <a:chOff x="2848" y="2352"/>
            <a:chExt cx="1694" cy="1200"/>
          </a:xfrm>
        </p:grpSpPr>
        <p:sp>
          <p:nvSpPr>
            <p:cNvPr id="326685" name="Text Box 29"/>
            <p:cNvSpPr txBox="1">
              <a:spLocks noChangeArrowheads="1"/>
            </p:cNvSpPr>
            <p:nvPr/>
          </p:nvSpPr>
          <p:spPr bwMode="auto">
            <a:xfrm>
              <a:off x="3048" y="3302"/>
              <a:ext cx="14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  <a:ea typeface="ＭＳ Ｐゴシック" pitchFamily="-64" charset="-128"/>
                </a:rPr>
                <a:t>Recovery Window</a:t>
              </a:r>
            </a:p>
          </p:txBody>
        </p:sp>
        <p:sp>
          <p:nvSpPr>
            <p:cNvPr id="326670" name="Line 14"/>
            <p:cNvSpPr>
              <a:spLocks noChangeShapeType="1"/>
            </p:cNvSpPr>
            <p:nvPr/>
          </p:nvSpPr>
          <p:spPr bwMode="auto">
            <a:xfrm>
              <a:off x="3216" y="235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69" name="Text Box 13"/>
            <p:cNvSpPr txBox="1">
              <a:spLocks noChangeArrowheads="1"/>
            </p:cNvSpPr>
            <p:nvPr/>
          </p:nvSpPr>
          <p:spPr bwMode="auto">
            <a:xfrm>
              <a:off x="2848" y="2640"/>
              <a:ext cx="9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Arial" charset="0"/>
                  <a:ea typeface="ＭＳ Ｐゴシック" pitchFamily="-64" charset="-128"/>
                </a:rPr>
                <a:t>App state</a:t>
              </a:r>
            </a:p>
            <a:p>
              <a:pPr algn="ctr"/>
              <a:r>
                <a:rPr lang="en-US" sz="2000" b="1">
                  <a:latin typeface="Arial" charset="0"/>
                  <a:ea typeface="ＭＳ Ｐゴシック" pitchFamily="-64" charset="-128"/>
                </a:rPr>
                <a:t>corruption</a:t>
              </a:r>
            </a:p>
          </p:txBody>
        </p:sp>
        <p:grpSp>
          <p:nvGrpSpPr>
            <p:cNvPr id="326681" name="Group 25"/>
            <p:cNvGrpSpPr>
              <a:grpSpLocks/>
            </p:cNvGrpSpPr>
            <p:nvPr/>
          </p:nvGrpSpPr>
          <p:grpSpPr bwMode="auto">
            <a:xfrm>
              <a:off x="3216" y="3120"/>
              <a:ext cx="1072" cy="124"/>
              <a:chOff x="2688" y="1680"/>
              <a:chExt cx="816" cy="96"/>
            </a:xfrm>
          </p:grpSpPr>
          <p:sp>
            <p:nvSpPr>
              <p:cNvPr id="326682" name="Line 26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lgDash"/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683" name="Line 27"/>
              <p:cNvSpPr>
                <a:spLocks noChangeShapeType="1"/>
              </p:cNvSpPr>
              <p:nvPr/>
            </p:nvSpPr>
            <p:spPr bwMode="auto">
              <a:xfrm>
                <a:off x="2688" y="168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6684" name="Line 28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6686" name="Line 30"/>
            <p:cNvSpPr>
              <a:spLocks noChangeShapeType="1"/>
            </p:cNvSpPr>
            <p:nvPr/>
          </p:nvSpPr>
          <p:spPr bwMode="auto">
            <a:xfrm>
              <a:off x="4288" y="254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87" name="Line 31"/>
            <p:cNvSpPr>
              <a:spLocks noChangeShapeType="1"/>
            </p:cNvSpPr>
            <p:nvPr/>
          </p:nvSpPr>
          <p:spPr bwMode="auto">
            <a:xfrm>
              <a:off x="3216" y="2592"/>
              <a:ext cx="1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6692" name="Group 36"/>
          <p:cNvGrpSpPr>
            <a:grpSpLocks/>
          </p:cNvGrpSpPr>
          <p:nvPr/>
        </p:nvGrpSpPr>
        <p:grpSpPr bwMode="auto">
          <a:xfrm>
            <a:off x="4368800" y="2438400"/>
            <a:ext cx="3675063" cy="1676400"/>
            <a:chOff x="2752" y="1536"/>
            <a:chExt cx="2315" cy="1056"/>
          </a:xfrm>
        </p:grpSpPr>
        <p:sp>
          <p:nvSpPr>
            <p:cNvPr id="326671" name="AutoShape 15"/>
            <p:cNvSpPr>
              <a:spLocks noChangeArrowheads="1"/>
            </p:cNvSpPr>
            <p:nvPr/>
          </p:nvSpPr>
          <p:spPr bwMode="auto">
            <a:xfrm>
              <a:off x="4096" y="2352"/>
              <a:ext cx="336" cy="240"/>
            </a:xfrm>
            <a:prstGeom prst="irregularSeal2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72" name="Text Box 16"/>
            <p:cNvSpPr txBox="1">
              <a:spLocks noChangeArrowheads="1"/>
            </p:cNvSpPr>
            <p:nvPr/>
          </p:nvSpPr>
          <p:spPr bwMode="auto">
            <a:xfrm>
              <a:off x="4240" y="1728"/>
              <a:ext cx="82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0000FF"/>
                  </a:solidFill>
                  <a:latin typeface="Arial" charset="0"/>
                  <a:ea typeface="ＭＳ Ｐゴシック" pitchFamily="-64" charset="-128"/>
                </a:rPr>
                <a:t>Fault</a:t>
              </a:r>
            </a:p>
            <a:p>
              <a:pPr algn="ctr"/>
              <a:r>
                <a:rPr lang="en-US" sz="2000" b="1">
                  <a:solidFill>
                    <a:srgbClr val="0000FF"/>
                  </a:solidFill>
                  <a:latin typeface="Arial" charset="0"/>
                  <a:ea typeface="ＭＳ Ｐゴシック" pitchFamily="-64" charset="-128"/>
                </a:rPr>
                <a:t>detection</a:t>
              </a:r>
            </a:p>
          </p:txBody>
        </p:sp>
        <p:sp>
          <p:nvSpPr>
            <p:cNvPr id="326673" name="Line 17"/>
            <p:cNvSpPr>
              <a:spLocks noChangeShapeType="1"/>
            </p:cNvSpPr>
            <p:nvPr/>
          </p:nvSpPr>
          <p:spPr bwMode="auto">
            <a:xfrm flipV="1">
              <a:off x="4336" y="2112"/>
              <a:ext cx="144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74" name="Freeform 18"/>
            <p:cNvSpPr>
              <a:spLocks/>
            </p:cNvSpPr>
            <p:nvPr/>
          </p:nvSpPr>
          <p:spPr bwMode="auto">
            <a:xfrm>
              <a:off x="2752" y="1776"/>
              <a:ext cx="1632" cy="440"/>
            </a:xfrm>
            <a:custGeom>
              <a:avLst/>
              <a:gdLst/>
              <a:ahLst/>
              <a:cxnLst>
                <a:cxn ang="0">
                  <a:pos x="1152" y="56"/>
                </a:cxn>
                <a:cxn ang="0">
                  <a:pos x="432" y="56"/>
                </a:cxn>
                <a:cxn ang="0">
                  <a:pos x="0" y="392"/>
                </a:cxn>
              </a:cxnLst>
              <a:rect l="0" t="0" r="r" b="b"/>
              <a:pathLst>
                <a:path w="1152" h="392">
                  <a:moveTo>
                    <a:pt x="1152" y="56"/>
                  </a:moveTo>
                  <a:cubicBezTo>
                    <a:pt x="888" y="28"/>
                    <a:pt x="624" y="0"/>
                    <a:pt x="432" y="56"/>
                  </a:cubicBezTo>
                  <a:cubicBezTo>
                    <a:pt x="240" y="112"/>
                    <a:pt x="120" y="252"/>
                    <a:pt x="0" y="392"/>
                  </a:cubicBezTo>
                </a:path>
              </a:pathLst>
            </a:custGeom>
            <a:noFill/>
            <a:ln w="25400" cap="flat">
              <a:solidFill>
                <a:srgbClr val="0000FF"/>
              </a:solidFill>
              <a:prstDash val="dashDot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75" name="Text Box 19"/>
            <p:cNvSpPr txBox="1">
              <a:spLocks noChangeArrowheads="1"/>
            </p:cNvSpPr>
            <p:nvPr/>
          </p:nvSpPr>
          <p:spPr bwMode="auto">
            <a:xfrm>
              <a:off x="2800" y="1536"/>
              <a:ext cx="1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0000FF"/>
                  </a:solidFill>
                  <a:latin typeface="Arial" charset="0"/>
                  <a:ea typeface="ＭＳ Ｐゴシック" pitchFamily="-64" charset="-128"/>
                </a:rPr>
                <a:t>Rollback &amp; Replay</a:t>
              </a:r>
            </a:p>
          </p:txBody>
        </p:sp>
        <p:sp>
          <p:nvSpPr>
            <p:cNvPr id="326676" name="Line 20"/>
            <p:cNvSpPr>
              <a:spLocks noChangeShapeType="1"/>
            </p:cNvSpPr>
            <p:nvPr/>
          </p:nvSpPr>
          <p:spPr bwMode="auto">
            <a:xfrm flipV="1">
              <a:off x="2752" y="2208"/>
              <a:ext cx="86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Dot"/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88" name="Line 32"/>
            <p:cNvSpPr>
              <a:spLocks noChangeShapeType="1"/>
            </p:cNvSpPr>
            <p:nvPr/>
          </p:nvSpPr>
          <p:spPr bwMode="auto">
            <a:xfrm>
              <a:off x="3216" y="2448"/>
              <a:ext cx="105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689" name="Rectangle 33"/>
          <p:cNvSpPr>
            <a:spLocks noChangeArrowheads="1"/>
          </p:cNvSpPr>
          <p:nvPr/>
        </p:nvSpPr>
        <p:spPr bwMode="auto">
          <a:xfrm>
            <a:off x="381000" y="56388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lang="en-US" sz="2200" b="1">
                <a:latin typeface="Arial" charset="0"/>
              </a:rPr>
              <a:t>Recovery window governs chkpt interval, recovery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/>
              <a:t>Application Aware Out-of-Bounds Detector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2813"/>
            <a:ext cx="8610600" cy="2482850"/>
          </a:xfrm>
        </p:spPr>
        <p:txBody>
          <a:bodyPr/>
          <a:lstStyle/>
          <a:p>
            <a:r>
              <a:rPr lang="en-US" dirty="0"/>
              <a:t>Address faults may result in long detection latencies</a:t>
            </a:r>
          </a:p>
          <a:p>
            <a:pPr lvl="1"/>
            <a:r>
              <a:rPr lang="en-US" dirty="0"/>
              <a:t>Corrupt address unallocated but in valid page </a:t>
            </a:r>
          </a:p>
          <a:p>
            <a:pPr lvl="1"/>
            <a:r>
              <a:rPr lang="en-US" dirty="0"/>
              <a:t>Many data value corruptions before symptoms</a:t>
            </a:r>
          </a:p>
          <a:p>
            <a:r>
              <a:rPr lang="en-US" dirty="0"/>
              <a:t>Low-cost out-of-bounds detector for HW faults</a:t>
            </a:r>
          </a:p>
          <a:p>
            <a:pPr lvl="1"/>
            <a:r>
              <a:rPr lang="en-US" dirty="0"/>
              <a:t>Amortize resiliency cost with SW bug detectors</a:t>
            </a:r>
          </a:p>
        </p:txBody>
      </p:sp>
      <p:grpSp>
        <p:nvGrpSpPr>
          <p:cNvPr id="330791" name="Group 39"/>
          <p:cNvGrpSpPr>
            <a:grpSpLocks/>
          </p:cNvGrpSpPr>
          <p:nvPr/>
        </p:nvGrpSpPr>
        <p:grpSpPr bwMode="auto">
          <a:xfrm>
            <a:off x="1041400" y="4110038"/>
            <a:ext cx="6389688" cy="2409825"/>
            <a:chOff x="656" y="2589"/>
            <a:chExt cx="4025" cy="1518"/>
          </a:xfrm>
        </p:grpSpPr>
        <p:sp>
          <p:nvSpPr>
            <p:cNvPr id="330775" name="Text Box 284"/>
            <p:cNvSpPr txBox="1">
              <a:spLocks noChangeArrowheads="1"/>
            </p:cNvSpPr>
            <p:nvPr/>
          </p:nvSpPr>
          <p:spPr bwMode="auto">
            <a:xfrm>
              <a:off x="3444" y="2589"/>
              <a:ext cx="1156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  <a:ea typeface="ＭＳ Ｐゴシック" pitchFamily="-64" charset="-128"/>
                </a:rPr>
                <a:t>Size known at</a:t>
              </a:r>
            </a:p>
            <a:p>
              <a:r>
                <a:rPr lang="en-US" sz="1800" b="1">
                  <a:latin typeface="Arial" charset="0"/>
                  <a:ea typeface="ＭＳ Ｐゴシック" pitchFamily="-64" charset="-128"/>
                </a:rPr>
                <a:t>compile time</a:t>
              </a:r>
            </a:p>
            <a:p>
              <a:r>
                <a:rPr lang="en-US" sz="1800" b="1">
                  <a:latin typeface="Arial" charset="0"/>
                  <a:ea typeface="ＭＳ Ｐゴシック" pitchFamily="-64" charset="-128"/>
                </a:rPr>
                <a:t>Communicated</a:t>
              </a:r>
            </a:p>
            <a:p>
              <a:r>
                <a:rPr lang="en-US" sz="1800" b="1">
                  <a:latin typeface="Arial" charset="0"/>
                  <a:ea typeface="ＭＳ Ｐゴシック" pitchFamily="-64" charset="-128"/>
                </a:rPr>
                <a:t>to hardware</a:t>
              </a:r>
            </a:p>
          </p:txBody>
        </p:sp>
        <p:sp>
          <p:nvSpPr>
            <p:cNvPr id="330776" name="Text Box 285"/>
            <p:cNvSpPr txBox="1">
              <a:spLocks noChangeArrowheads="1"/>
            </p:cNvSpPr>
            <p:nvPr/>
          </p:nvSpPr>
          <p:spPr bwMode="auto">
            <a:xfrm>
              <a:off x="656" y="2899"/>
              <a:ext cx="126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 b="1">
                  <a:latin typeface="Arial" charset="0"/>
                  <a:ea typeface="ＭＳ Ｐゴシック" pitchFamily="-64" charset="-128"/>
                </a:rPr>
                <a:t>Instrumented</a:t>
              </a:r>
            </a:p>
            <a:p>
              <a:pPr algn="r"/>
              <a:r>
                <a:rPr lang="en-US" sz="1800" b="1">
                  <a:latin typeface="Arial" charset="0"/>
                  <a:ea typeface="ＭＳ Ｐゴシック" pitchFamily="-64" charset="-128"/>
                </a:rPr>
                <a:t>malloc reports</a:t>
              </a:r>
            </a:p>
            <a:p>
              <a:pPr algn="r"/>
              <a:r>
                <a:rPr lang="en-US" sz="1800" b="1">
                  <a:latin typeface="Arial" charset="0"/>
                  <a:ea typeface="ＭＳ Ｐゴシック" pitchFamily="-64" charset="-128"/>
                </a:rPr>
                <a:t>arguments to hw</a:t>
              </a:r>
            </a:p>
          </p:txBody>
        </p:sp>
        <p:sp>
          <p:nvSpPr>
            <p:cNvPr id="330777" name="Text Box 286"/>
            <p:cNvSpPr txBox="1">
              <a:spLocks noChangeArrowheads="1"/>
            </p:cNvSpPr>
            <p:nvPr/>
          </p:nvSpPr>
          <p:spPr bwMode="auto">
            <a:xfrm>
              <a:off x="3445" y="3530"/>
              <a:ext cx="123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  <a:ea typeface="ＭＳ Ｐゴシック" pitchFamily="-64" charset="-128"/>
                </a:rPr>
                <a:t>Limits recorded</a:t>
              </a:r>
            </a:p>
            <a:p>
              <a:r>
                <a:rPr lang="en-US" sz="1800" b="1">
                  <a:latin typeface="Arial" charset="0"/>
                  <a:ea typeface="ＭＳ Ｐゴシック" pitchFamily="-64" charset="-128"/>
                </a:rPr>
                <a:t>when function</a:t>
              </a:r>
            </a:p>
            <a:p>
              <a:r>
                <a:rPr lang="en-US" sz="1800" b="1">
                  <a:latin typeface="Arial" charset="0"/>
                  <a:ea typeface="ＭＳ Ｐゴシック" pitchFamily="-64" charset="-128"/>
                </a:rPr>
                <a:t>Starts execution</a:t>
              </a:r>
            </a:p>
          </p:txBody>
        </p:sp>
        <p:sp>
          <p:nvSpPr>
            <p:cNvPr id="330778" name="Line 287"/>
            <p:cNvSpPr>
              <a:spLocks noChangeShapeType="1"/>
            </p:cNvSpPr>
            <p:nvPr/>
          </p:nvSpPr>
          <p:spPr bwMode="auto">
            <a:xfrm>
              <a:off x="2996" y="3716"/>
              <a:ext cx="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79" name="Line 288"/>
            <p:cNvSpPr>
              <a:spLocks noChangeShapeType="1"/>
            </p:cNvSpPr>
            <p:nvPr/>
          </p:nvSpPr>
          <p:spPr bwMode="auto">
            <a:xfrm flipH="1">
              <a:off x="1904" y="3208"/>
              <a:ext cx="24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80" name="Line 289"/>
            <p:cNvSpPr>
              <a:spLocks noChangeShapeType="1"/>
            </p:cNvSpPr>
            <p:nvPr/>
          </p:nvSpPr>
          <p:spPr bwMode="auto">
            <a:xfrm>
              <a:off x="2996" y="2919"/>
              <a:ext cx="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0790" name="Group 38"/>
          <p:cNvGrpSpPr>
            <a:grpSpLocks/>
          </p:cNvGrpSpPr>
          <p:nvPr/>
        </p:nvGrpSpPr>
        <p:grpSpPr bwMode="auto">
          <a:xfrm>
            <a:off x="1455738" y="3330575"/>
            <a:ext cx="3746500" cy="3451225"/>
            <a:chOff x="917" y="2098"/>
            <a:chExt cx="2360" cy="2174"/>
          </a:xfrm>
        </p:grpSpPr>
        <p:sp>
          <p:nvSpPr>
            <p:cNvPr id="330757" name="Rectangle 266"/>
            <p:cNvSpPr>
              <a:spLocks noChangeArrowheads="1"/>
            </p:cNvSpPr>
            <p:nvPr/>
          </p:nvSpPr>
          <p:spPr bwMode="auto">
            <a:xfrm>
              <a:off x="2145" y="2388"/>
              <a:ext cx="851" cy="189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58" name="Rectangle 267"/>
            <p:cNvSpPr>
              <a:spLocks noChangeArrowheads="1"/>
            </p:cNvSpPr>
            <p:nvPr/>
          </p:nvSpPr>
          <p:spPr bwMode="auto">
            <a:xfrm>
              <a:off x="2145" y="2577"/>
              <a:ext cx="851" cy="266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59" name="Rectangle 268"/>
            <p:cNvSpPr>
              <a:spLocks noChangeArrowheads="1"/>
            </p:cNvSpPr>
            <p:nvPr/>
          </p:nvSpPr>
          <p:spPr bwMode="auto">
            <a:xfrm>
              <a:off x="2145" y="2843"/>
              <a:ext cx="851" cy="19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60" name="Rectangle 269"/>
            <p:cNvSpPr>
              <a:spLocks noChangeArrowheads="1"/>
            </p:cNvSpPr>
            <p:nvPr/>
          </p:nvSpPr>
          <p:spPr bwMode="auto">
            <a:xfrm>
              <a:off x="2145" y="3033"/>
              <a:ext cx="851" cy="304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61" name="Rectangle 270"/>
            <p:cNvSpPr>
              <a:spLocks noChangeArrowheads="1"/>
            </p:cNvSpPr>
            <p:nvPr/>
          </p:nvSpPr>
          <p:spPr bwMode="auto">
            <a:xfrm>
              <a:off x="2145" y="3337"/>
              <a:ext cx="851" cy="1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62" name="Rectangle 271"/>
            <p:cNvSpPr>
              <a:spLocks noChangeArrowheads="1"/>
            </p:cNvSpPr>
            <p:nvPr/>
          </p:nvSpPr>
          <p:spPr bwMode="auto">
            <a:xfrm>
              <a:off x="2145" y="3527"/>
              <a:ext cx="851" cy="455"/>
            </a:xfrm>
            <a:prstGeom prst="rect">
              <a:avLst/>
            </a:prstGeom>
            <a:solidFill>
              <a:srgbClr val="99CC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63" name="Text Box 272"/>
            <p:cNvSpPr txBox="1">
              <a:spLocks noChangeArrowheads="1"/>
            </p:cNvSpPr>
            <p:nvPr/>
          </p:nvSpPr>
          <p:spPr bwMode="auto">
            <a:xfrm>
              <a:off x="2145" y="2592"/>
              <a:ext cx="8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  <a:ea typeface="ＭＳ Ｐゴシック" pitchFamily="-64" charset="-128"/>
                </a:rPr>
                <a:t>App Code</a:t>
              </a:r>
            </a:p>
          </p:txBody>
        </p:sp>
        <p:sp>
          <p:nvSpPr>
            <p:cNvPr id="330764" name="Text Box 273"/>
            <p:cNvSpPr txBox="1">
              <a:spLocks noChangeArrowheads="1"/>
            </p:cNvSpPr>
            <p:nvPr/>
          </p:nvSpPr>
          <p:spPr bwMode="auto">
            <a:xfrm>
              <a:off x="2145" y="2832"/>
              <a:ext cx="8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  <a:ea typeface="ＭＳ Ｐゴシック" pitchFamily="-64" charset="-128"/>
                </a:rPr>
                <a:t>Globals</a:t>
              </a:r>
            </a:p>
          </p:txBody>
        </p:sp>
        <p:sp>
          <p:nvSpPr>
            <p:cNvPr id="330765" name="Line 274"/>
            <p:cNvSpPr>
              <a:spLocks noChangeShapeType="1"/>
            </p:cNvSpPr>
            <p:nvPr/>
          </p:nvSpPr>
          <p:spPr bwMode="auto">
            <a:xfrm>
              <a:off x="2018" y="2577"/>
              <a:ext cx="1047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6" name="Line 275"/>
            <p:cNvSpPr>
              <a:spLocks noChangeShapeType="1"/>
            </p:cNvSpPr>
            <p:nvPr/>
          </p:nvSpPr>
          <p:spPr bwMode="auto">
            <a:xfrm>
              <a:off x="2044" y="2843"/>
              <a:ext cx="102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7" name="Text Box 276"/>
            <p:cNvSpPr txBox="1">
              <a:spLocks noChangeArrowheads="1"/>
            </p:cNvSpPr>
            <p:nvPr/>
          </p:nvSpPr>
          <p:spPr bwMode="auto">
            <a:xfrm>
              <a:off x="2145" y="3032"/>
              <a:ext cx="8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  <a:ea typeface="ＭＳ Ｐゴシック" pitchFamily="-64" charset="-128"/>
                </a:rPr>
                <a:t>Heap</a:t>
              </a:r>
            </a:p>
          </p:txBody>
        </p:sp>
        <p:sp>
          <p:nvSpPr>
            <p:cNvPr id="330768" name="Line 277"/>
            <p:cNvSpPr>
              <a:spLocks noChangeShapeType="1"/>
            </p:cNvSpPr>
            <p:nvPr/>
          </p:nvSpPr>
          <p:spPr bwMode="auto">
            <a:xfrm>
              <a:off x="2044" y="3033"/>
              <a:ext cx="1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69" name="Line 278"/>
            <p:cNvSpPr>
              <a:spLocks noChangeShapeType="1"/>
            </p:cNvSpPr>
            <p:nvPr/>
          </p:nvSpPr>
          <p:spPr bwMode="auto">
            <a:xfrm>
              <a:off x="2018" y="3337"/>
              <a:ext cx="10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70" name="Line 279"/>
            <p:cNvSpPr>
              <a:spLocks noChangeShapeType="1"/>
            </p:cNvSpPr>
            <p:nvPr/>
          </p:nvSpPr>
          <p:spPr bwMode="auto">
            <a:xfrm>
              <a:off x="2018" y="3527"/>
              <a:ext cx="10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71" name="Line 280"/>
            <p:cNvSpPr>
              <a:spLocks noChangeShapeType="1"/>
            </p:cNvSpPr>
            <p:nvPr/>
          </p:nvSpPr>
          <p:spPr bwMode="auto">
            <a:xfrm>
              <a:off x="2558" y="3198"/>
              <a:ext cx="1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72" name="Text Box 281"/>
            <p:cNvSpPr txBox="1">
              <a:spLocks noChangeArrowheads="1"/>
            </p:cNvSpPr>
            <p:nvPr/>
          </p:nvSpPr>
          <p:spPr bwMode="auto">
            <a:xfrm>
              <a:off x="2145" y="3791"/>
              <a:ext cx="8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  <a:ea typeface="ＭＳ Ｐゴシック" pitchFamily="-64" charset="-128"/>
                </a:rPr>
                <a:t>Stack</a:t>
              </a:r>
            </a:p>
          </p:txBody>
        </p:sp>
        <p:sp>
          <p:nvSpPr>
            <p:cNvPr id="330773" name="Line 282"/>
            <p:cNvSpPr>
              <a:spLocks noChangeShapeType="1"/>
            </p:cNvSpPr>
            <p:nvPr/>
          </p:nvSpPr>
          <p:spPr bwMode="auto">
            <a:xfrm>
              <a:off x="2558" y="3702"/>
              <a:ext cx="1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74" name="Text Box 283"/>
            <p:cNvSpPr txBox="1">
              <a:spLocks noChangeArrowheads="1"/>
            </p:cNvSpPr>
            <p:nvPr/>
          </p:nvSpPr>
          <p:spPr bwMode="auto">
            <a:xfrm>
              <a:off x="2145" y="3337"/>
              <a:ext cx="851" cy="247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Arial" charset="0"/>
                  <a:ea typeface="ＭＳ Ｐゴシック" pitchFamily="-64" charset="-128"/>
                </a:rPr>
                <a:t>Libraries</a:t>
              </a:r>
            </a:p>
          </p:txBody>
        </p:sp>
        <p:sp>
          <p:nvSpPr>
            <p:cNvPr id="330781" name="Text Box 290"/>
            <p:cNvSpPr txBox="1">
              <a:spLocks noChangeArrowheads="1"/>
            </p:cNvSpPr>
            <p:nvPr/>
          </p:nvSpPr>
          <p:spPr bwMode="auto">
            <a:xfrm>
              <a:off x="2145" y="2388"/>
              <a:ext cx="8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solidFill>
                    <a:schemeClr val="bg1"/>
                  </a:solidFill>
                  <a:latin typeface="Arial" charset="0"/>
                  <a:ea typeface="ＭＳ Ｐゴシック" pitchFamily="-64" charset="-128"/>
                </a:rPr>
                <a:t>Empty</a:t>
              </a:r>
              <a:endParaRPr lang="en-US" sz="1800" b="1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330782" name="Rectangle 291"/>
            <p:cNvSpPr>
              <a:spLocks noChangeArrowheads="1"/>
            </p:cNvSpPr>
            <p:nvPr/>
          </p:nvSpPr>
          <p:spPr bwMode="auto">
            <a:xfrm>
              <a:off x="2145" y="3982"/>
              <a:ext cx="851" cy="19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800" b="1">
                <a:latin typeface="Times New Roman" pitchFamily="-64" charset="0"/>
                <a:ea typeface="ＭＳ Ｐゴシック" pitchFamily="-64" charset="-128"/>
              </a:endParaRPr>
            </a:p>
          </p:txBody>
        </p:sp>
        <p:sp>
          <p:nvSpPr>
            <p:cNvPr id="330783" name="Text Box 292"/>
            <p:cNvSpPr txBox="1">
              <a:spLocks noChangeArrowheads="1"/>
            </p:cNvSpPr>
            <p:nvPr/>
          </p:nvSpPr>
          <p:spPr bwMode="auto">
            <a:xfrm>
              <a:off x="2115" y="3982"/>
              <a:ext cx="8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solidFill>
                    <a:schemeClr val="bg1"/>
                  </a:solidFill>
                  <a:latin typeface="Arial" charset="0"/>
                  <a:ea typeface="ＭＳ Ｐゴシック" pitchFamily="-64" charset="-128"/>
                </a:rPr>
                <a:t>Reserved</a:t>
              </a:r>
              <a:endParaRPr lang="en-US" sz="1800" b="1">
                <a:latin typeface="Arial" charset="0"/>
                <a:ea typeface="ＭＳ Ｐゴシック" pitchFamily="-64" charset="-128"/>
              </a:endParaRPr>
            </a:p>
          </p:txBody>
        </p:sp>
        <p:sp>
          <p:nvSpPr>
            <p:cNvPr id="330784" name="Text Box 293"/>
            <p:cNvSpPr txBox="1">
              <a:spLocks noChangeArrowheads="1"/>
            </p:cNvSpPr>
            <p:nvPr/>
          </p:nvSpPr>
          <p:spPr bwMode="auto">
            <a:xfrm>
              <a:off x="1627" y="2252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ea typeface="ＭＳ Ｐゴシック" pitchFamily="-64" charset="-128"/>
                </a:rPr>
                <a:t>0x0</a:t>
              </a:r>
            </a:p>
          </p:txBody>
        </p:sp>
        <p:sp>
          <p:nvSpPr>
            <p:cNvPr id="330785" name="Text Box 294"/>
            <p:cNvSpPr txBox="1">
              <a:spLocks noChangeArrowheads="1"/>
            </p:cNvSpPr>
            <p:nvPr/>
          </p:nvSpPr>
          <p:spPr bwMode="auto">
            <a:xfrm>
              <a:off x="1008" y="2469"/>
              <a:ext cx="9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ea typeface="ＭＳ Ｐゴシック" pitchFamily="-64" charset="-128"/>
                </a:rPr>
                <a:t>0x100000000</a:t>
              </a:r>
            </a:p>
          </p:txBody>
        </p:sp>
        <p:sp>
          <p:nvSpPr>
            <p:cNvPr id="330786" name="Text Box 295"/>
            <p:cNvSpPr txBox="1">
              <a:spLocks noChangeArrowheads="1"/>
            </p:cNvSpPr>
            <p:nvPr/>
          </p:nvSpPr>
          <p:spPr bwMode="auto">
            <a:xfrm>
              <a:off x="917" y="4041"/>
              <a:ext cx="10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ea typeface="ＭＳ Ｐゴシック" pitchFamily="-64" charset="-128"/>
                </a:rPr>
                <a:t>0xffff… (2</a:t>
              </a:r>
              <a:r>
                <a:rPr lang="en-US" sz="1800" baseline="30000">
                  <a:latin typeface="Arial" charset="0"/>
                  <a:ea typeface="ＭＳ Ｐゴシック" pitchFamily="-64" charset="-128"/>
                </a:rPr>
                <a:t>64</a:t>
              </a:r>
              <a:r>
                <a:rPr lang="en-US" sz="1800">
                  <a:latin typeface="Arial" charset="0"/>
                  <a:ea typeface="ＭＳ Ｐゴシック" pitchFamily="-64" charset="-128"/>
                </a:rPr>
                <a:t>-1)</a:t>
              </a:r>
            </a:p>
          </p:txBody>
        </p:sp>
        <p:sp>
          <p:nvSpPr>
            <p:cNvPr id="330787" name="Line 296"/>
            <p:cNvSpPr>
              <a:spLocks noChangeShapeType="1"/>
            </p:cNvSpPr>
            <p:nvPr/>
          </p:nvSpPr>
          <p:spPr bwMode="auto">
            <a:xfrm>
              <a:off x="2018" y="4172"/>
              <a:ext cx="1047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88" name="Line 297"/>
            <p:cNvSpPr>
              <a:spLocks noChangeShapeType="1"/>
            </p:cNvSpPr>
            <p:nvPr/>
          </p:nvSpPr>
          <p:spPr bwMode="auto">
            <a:xfrm>
              <a:off x="2018" y="2388"/>
              <a:ext cx="10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89" name="Text Box 298"/>
            <p:cNvSpPr txBox="1">
              <a:spLocks noChangeArrowheads="1"/>
            </p:cNvSpPr>
            <p:nvPr/>
          </p:nvSpPr>
          <p:spPr bwMode="auto">
            <a:xfrm>
              <a:off x="1801" y="2098"/>
              <a:ext cx="1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charset="0"/>
                  <a:ea typeface="ＭＳ Ｐゴシック" pitchFamily="-64" charset="-128"/>
                </a:rPr>
                <a:t>App Address Space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dirty="0" smtClean="0"/>
              <a:t>New Detection Latency</a:t>
            </a:r>
            <a:endParaRPr lang="en-US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495800"/>
            <a:ext cx="8610600" cy="762000"/>
          </a:xfrm>
        </p:spPr>
        <p:txBody>
          <a:bodyPr/>
          <a:lstStyle/>
          <a:p>
            <a:r>
              <a:rPr lang="en-US" dirty="0" smtClean="0"/>
              <a:t>&gt; 90% of detections recoverable in &lt; 10K!</a:t>
            </a:r>
          </a:p>
          <a:p>
            <a:r>
              <a:rPr lang="en-US" dirty="0" smtClean="0"/>
              <a:t>Impact on recovery?</a:t>
            </a:r>
          </a:p>
        </p:txBody>
      </p:sp>
      <p:pic>
        <p:nvPicPr>
          <p:cNvPr id="6" name="Picture 5" descr="perm_latency_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722" y="914400"/>
            <a:ext cx="3990112" cy="2715768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trans_latency_a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0" y="917448"/>
            <a:ext cx="3991442" cy="2715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GB" dirty="0" smtClean="0"/>
              <a:t>SWAT Recovery</a:t>
            </a:r>
            <a:endParaRPr lang="en-US" dirty="0" smtClean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5334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dirty="0" smtClean="0"/>
              <a:t>Recovery: After detection, mask effect of error </a:t>
            </a:r>
          </a:p>
          <a:p>
            <a:pPr eaLnBrk="1" hangingPunct="1">
              <a:buNone/>
            </a:pPr>
            <a:endParaRPr lang="en-GB" dirty="0" smtClean="0"/>
          </a:p>
          <a:p>
            <a:pPr lvl="1" eaLnBrk="1" hangingPunct="1">
              <a:buNone/>
            </a:pPr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US" sz="2000" dirty="0" smtClean="0"/>
          </a:p>
        </p:txBody>
      </p:sp>
      <p:cxnSp>
        <p:nvCxnSpPr>
          <p:cNvPr id="5" name="Straight Arrow Connector 4"/>
          <p:cNvCxnSpPr/>
          <p:nvPr/>
        </p:nvCxnSpPr>
        <p:spPr bwMode="auto">
          <a:xfrm rot="10800000" flipV="1">
            <a:off x="2133600" y="1371600"/>
            <a:ext cx="19812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4114800" y="1371600"/>
            <a:ext cx="19812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04800" y="4191000"/>
            <a:ext cx="86868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+mn-lt"/>
              </a:rPr>
              <a:t>   Is I/O buffering required?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–"/>
            </a:pPr>
            <a:r>
              <a:rPr lang="en-US" sz="2200" b="1" dirty="0" smtClean="0">
                <a:latin typeface="+mn-lt"/>
              </a:rPr>
              <a:t> Previous software solutions vulnerable to hardware faults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+mn-lt"/>
              </a:rPr>
              <a:t>   Overheads for </a:t>
            </a:r>
            <a:r>
              <a:rPr lang="en-US" sz="2200" b="1" dirty="0" err="1" smtClean="0">
                <a:latin typeface="+mn-lt"/>
              </a:rPr>
              <a:t>checkpointing</a:t>
            </a:r>
            <a:r>
              <a:rPr lang="en-US" sz="2200" b="1" dirty="0" smtClean="0">
                <a:latin typeface="+mn-lt"/>
              </a:rPr>
              <a:t> and I/O buffering?</a:t>
            </a:r>
            <a:endParaRPr lang="en-GB" sz="2200" b="1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2590800"/>
            <a:ext cx="3962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D15100"/>
                </a:solidFill>
                <a:effectLst/>
                <a:uLnTx/>
                <a:uFillTx/>
                <a:latin typeface="+mn-lt"/>
              </a:rPr>
              <a:t>Checkpoint/replay</a:t>
            </a:r>
            <a:endParaRPr lang="en-GB" sz="2200" b="1" kern="0" dirty="0" smtClean="0">
              <a:solidFill>
                <a:srgbClr val="CD5100"/>
              </a:solidFill>
              <a:latin typeface="+mn-lt"/>
            </a:endParaRPr>
          </a:p>
          <a:p>
            <a:pPr marL="285750" indent="-285750"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Rollback to pristine state,</a:t>
            </a:r>
            <a:r>
              <a:rPr kumimoji="0" lang="en-GB" sz="2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re-execute</a:t>
            </a: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343400" y="2590800"/>
            <a:ext cx="429768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D5100"/>
                </a:solidFill>
                <a:effectLst/>
                <a:uLnTx/>
                <a:uFillTx/>
                <a:latin typeface="+mn-lt"/>
              </a:rPr>
              <a:t>I/O </a:t>
            </a: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D15100"/>
                </a:solidFill>
                <a:effectLst/>
                <a:uLnTx/>
                <a:uFillTx/>
                <a:latin typeface="+mn-lt"/>
              </a:rPr>
              <a:t>buffering</a:t>
            </a:r>
          </a:p>
          <a:p>
            <a:pPr marL="285750" indent="-285750" algn="ctr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Prevent irreversible effects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>
            <a:off x="3505200" y="5866606"/>
            <a:ext cx="304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>
            <a:off x="5866606" y="5866606"/>
            <a:ext cx="3048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743200" y="6019800"/>
            <a:ext cx="487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Long interval           Short interval</a:t>
            </a:r>
            <a:endParaRPr lang="en-US" sz="2200" b="1" dirty="0">
              <a:latin typeface="+mn-lt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724400" y="6096000"/>
            <a:ext cx="60960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4724400" y="6096000"/>
            <a:ext cx="609600" cy="3048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advTm="1254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build="p"/>
      <p:bldP spid="11" grpId="0" build="p"/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to Checkpoint and Buffer?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1828800" y="1447800"/>
            <a:ext cx="914400" cy="838200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CPU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1371600" y="3124200"/>
            <a:ext cx="1905000" cy="2667000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Memory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>
            <a:off x="2286000" y="22860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2286000" y="2819400"/>
            <a:ext cx="1981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5486400" y="2819400"/>
            <a:ext cx="2743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57" name="Rectangle 8"/>
          <p:cNvSpPr>
            <a:spLocks noChangeArrowheads="1"/>
          </p:cNvSpPr>
          <p:nvPr/>
        </p:nvSpPr>
        <p:spPr bwMode="auto">
          <a:xfrm>
            <a:off x="5638800" y="3657600"/>
            <a:ext cx="13716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SCSI</a:t>
            </a:r>
          </a:p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Controller</a:t>
            </a:r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>
            <a:off x="6400800" y="28194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4267200" y="2362200"/>
            <a:ext cx="12954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Host-PCI</a:t>
            </a:r>
          </a:p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bridge</a:t>
            </a: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6934200" y="19812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61" name="Rectangle 12"/>
          <p:cNvSpPr>
            <a:spLocks noChangeArrowheads="1"/>
          </p:cNvSpPr>
          <p:nvPr/>
        </p:nvSpPr>
        <p:spPr bwMode="auto">
          <a:xfrm>
            <a:off x="6172200" y="1295400"/>
            <a:ext cx="13716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Console</a:t>
            </a:r>
          </a:p>
        </p:txBody>
      </p:sp>
      <p:sp>
        <p:nvSpPr>
          <p:cNvPr id="53262" name="Rectangle 13"/>
          <p:cNvSpPr>
            <a:spLocks noChangeArrowheads="1"/>
          </p:cNvSpPr>
          <p:nvPr/>
        </p:nvSpPr>
        <p:spPr bwMode="auto">
          <a:xfrm>
            <a:off x="7391400" y="3657600"/>
            <a:ext cx="1371600" cy="838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Network</a:t>
            </a:r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>
            <a:off x="8153400" y="28194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65" name="Rectangle 25"/>
          <p:cNvSpPr>
            <a:spLocks noChangeArrowheads="1"/>
          </p:cNvSpPr>
          <p:nvPr/>
        </p:nvSpPr>
        <p:spPr bwMode="auto">
          <a:xfrm>
            <a:off x="1371600" y="4953000"/>
            <a:ext cx="1905000" cy="381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67" name="Rectangle 3"/>
          <p:cNvSpPr>
            <a:spLocks noChangeArrowheads="1"/>
          </p:cNvSpPr>
          <p:nvPr/>
        </p:nvSpPr>
        <p:spPr bwMode="auto">
          <a:xfrm>
            <a:off x="304800" y="6262688"/>
            <a:ext cx="304800" cy="304800"/>
          </a:xfrm>
          <a:prstGeom prst="rec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268" name="Text Box 24"/>
          <p:cNvSpPr txBox="1">
            <a:spLocks noChangeArrowheads="1"/>
          </p:cNvSpPr>
          <p:nvPr/>
        </p:nvSpPr>
        <p:spPr bwMode="auto">
          <a:xfrm>
            <a:off x="609600" y="6248400"/>
            <a:ext cx="279435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2200" b="1" dirty="0" err="1" smtClean="0">
                <a:solidFill>
                  <a:srgbClr val="000000"/>
                </a:solidFill>
                <a:latin typeface="Arial" charset="0"/>
              </a:rPr>
              <a:t>Checkpointed</a:t>
            </a:r>
            <a:r>
              <a:rPr lang="en-US" sz="2200" b="1" dirty="0" smtClean="0">
                <a:solidFill>
                  <a:srgbClr val="000000"/>
                </a:solidFill>
                <a:latin typeface="Arial" charset="0"/>
              </a:rPr>
              <a:t> state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 rot="10800000">
            <a:off x="3352800" y="3657600"/>
            <a:ext cx="1066800" cy="838200"/>
          </a:xfrm>
          <a:custGeom>
            <a:avLst/>
            <a:gdLst>
              <a:gd name="T0" fmla="*/ 932907 w 21600"/>
              <a:gd name="T1" fmla="*/ 0 h 21600"/>
              <a:gd name="T2" fmla="*/ 799013 w 21600"/>
              <a:gd name="T3" fmla="*/ 144822 h 21600"/>
              <a:gd name="T4" fmla="*/ 0 w 21600"/>
              <a:gd name="T5" fmla="*/ 803275 h 21600"/>
              <a:gd name="T6" fmla="*/ 486728 w 21600"/>
              <a:gd name="T7" fmla="*/ 838200 h 21600"/>
              <a:gd name="T8" fmla="*/ 973455 w 21600"/>
              <a:gd name="T9" fmla="*/ 498457 h 21600"/>
              <a:gd name="T10" fmla="*/ 1066800 w 21600"/>
              <a:gd name="T11" fmla="*/ 14482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801 h 21600"/>
              <a:gd name="T20" fmla="*/ 1971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89" y="0"/>
                </a:moveTo>
                <a:lnTo>
                  <a:pt x="16178" y="3732"/>
                </a:lnTo>
                <a:lnTo>
                  <a:pt x="18068" y="3732"/>
                </a:lnTo>
                <a:lnTo>
                  <a:pt x="18068" y="19801"/>
                </a:lnTo>
                <a:lnTo>
                  <a:pt x="0" y="19801"/>
                </a:lnTo>
                <a:lnTo>
                  <a:pt x="0" y="21600"/>
                </a:lnTo>
                <a:lnTo>
                  <a:pt x="19710" y="21600"/>
                </a:lnTo>
                <a:lnTo>
                  <a:pt x="19710" y="3732"/>
                </a:lnTo>
                <a:lnTo>
                  <a:pt x="21600" y="373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200400" y="3276600"/>
            <a:ext cx="2971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Arial" charset="0"/>
              </a:rPr>
              <a:t>Device-to-memory write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4572000" y="4800600"/>
            <a:ext cx="357501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b="1" dirty="0" err="1" smtClean="0">
                <a:latin typeface="Arial" charset="0"/>
              </a:rPr>
              <a:t>Proc+Mem</a:t>
            </a:r>
            <a:endParaRPr lang="en-US" sz="2200" b="1" dirty="0" smtClean="0">
              <a:latin typeface="Arial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err="1" smtClean="0">
                <a:latin typeface="Arial" charset="0"/>
              </a:rPr>
              <a:t>Proc+AllMem</a:t>
            </a:r>
            <a:endParaRPr lang="en-US" sz="2200" b="1" dirty="0" smtClean="0">
              <a:latin typeface="Arial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err="1" smtClean="0">
                <a:latin typeface="Arial" charset="0"/>
              </a:rPr>
              <a:t>FullSystem</a:t>
            </a:r>
            <a:endParaRPr lang="en-US" sz="2200" b="1" dirty="0" smtClean="0">
              <a:latin typeface="Arial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b="1" dirty="0" err="1" smtClean="0">
                <a:solidFill>
                  <a:srgbClr val="000000"/>
                </a:solidFill>
                <a:latin typeface="Arial" charset="0"/>
              </a:rPr>
              <a:t>Proc+AllMem+OutBuf</a:t>
            </a:r>
            <a:endParaRPr lang="en-US" sz="22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 rot="5400000">
            <a:off x="2781300" y="1562100"/>
            <a:ext cx="1066800" cy="838200"/>
          </a:xfrm>
          <a:custGeom>
            <a:avLst/>
            <a:gdLst>
              <a:gd name="T0" fmla="*/ 932907 w 21600"/>
              <a:gd name="T1" fmla="*/ 0 h 21600"/>
              <a:gd name="T2" fmla="*/ 799013 w 21600"/>
              <a:gd name="T3" fmla="*/ 144822 h 21600"/>
              <a:gd name="T4" fmla="*/ 0 w 21600"/>
              <a:gd name="T5" fmla="*/ 803275 h 21600"/>
              <a:gd name="T6" fmla="*/ 486728 w 21600"/>
              <a:gd name="T7" fmla="*/ 838200 h 21600"/>
              <a:gd name="T8" fmla="*/ 973455 w 21600"/>
              <a:gd name="T9" fmla="*/ 498457 h 21600"/>
              <a:gd name="T10" fmla="*/ 1066800 w 21600"/>
              <a:gd name="T11" fmla="*/ 14482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9801 h 21600"/>
              <a:gd name="T20" fmla="*/ 1971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89" y="0"/>
                </a:moveTo>
                <a:lnTo>
                  <a:pt x="16178" y="3732"/>
                </a:lnTo>
                <a:lnTo>
                  <a:pt x="18068" y="3732"/>
                </a:lnTo>
                <a:lnTo>
                  <a:pt x="18068" y="19801"/>
                </a:lnTo>
                <a:lnTo>
                  <a:pt x="0" y="19801"/>
                </a:lnTo>
                <a:lnTo>
                  <a:pt x="0" y="21600"/>
                </a:lnTo>
                <a:lnTo>
                  <a:pt x="19710" y="21600"/>
                </a:lnTo>
                <a:lnTo>
                  <a:pt x="19710" y="3732"/>
                </a:lnTo>
                <a:lnTo>
                  <a:pt x="21600" y="3732"/>
                </a:lnTo>
                <a:close/>
              </a:path>
            </a:pathLst>
          </a:cu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2895600" y="18288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339966"/>
                </a:solidFill>
                <a:latin typeface="Arial" charset="0"/>
              </a:rPr>
              <a:t>CPU-to-device write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2895600" y="2667000"/>
            <a:ext cx="838200" cy="3048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rial" charset="0"/>
              </a:rPr>
              <a:t>Buffer</a:t>
            </a:r>
          </a:p>
        </p:txBody>
      </p:sp>
    </p:spTree>
  </p:cSld>
  <p:clrMapOvr>
    <a:masterClrMapping/>
  </p:clrMapOvr>
  <p:transition advTm="617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2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66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7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build="allAtOnce"/>
      <p:bldP spid="21" grpId="1" build="allAtOnce"/>
      <p:bldP spid="24" grpId="0" animBg="1"/>
      <p:bldP spid="25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What to Checkpoint, Buffer: Methodology</a:t>
            </a:r>
          </a:p>
        </p:txBody>
      </p:sp>
      <p:sp>
        <p:nvSpPr>
          <p:cNvPr id="49359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1600200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Need </a:t>
            </a:r>
            <a:r>
              <a:rPr lang="en-GB" dirty="0" smtClean="0">
                <a:solidFill>
                  <a:srgbClr val="D15100"/>
                </a:solidFill>
              </a:rPr>
              <a:t>I/O intensive workloads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Apache, SSH daemon serving client requests on network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Fault injection and detection only at server</a:t>
            </a:r>
          </a:p>
        </p:txBody>
      </p:sp>
      <p:sp>
        <p:nvSpPr>
          <p:cNvPr id="27" name="Rectangle 28"/>
          <p:cNvSpPr txBox="1">
            <a:spLocks noChangeArrowheads="1"/>
          </p:cNvSpPr>
          <p:nvPr/>
        </p:nvSpPr>
        <p:spPr bwMode="auto">
          <a:xfrm>
            <a:off x="152400" y="54864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125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200" b="1" kern="0" dirty="0" smtClean="0">
                <a:latin typeface="+mn-lt"/>
              </a:rPr>
              <a:t>After detection, rollback to checkpoint, replay without fault</a:t>
            </a:r>
          </a:p>
          <a:p>
            <a:pPr marL="742950" lvl="1" indent="-285750" eaLnBrk="1" hangingPunct="1">
              <a:lnSpc>
                <a:spcPct val="125000"/>
              </a:lnSpc>
              <a:spcBef>
                <a:spcPct val="20000"/>
              </a:spcBef>
              <a:buFontTx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b="1" kern="0" dirty="0" smtClean="0">
                <a:latin typeface="+mn-lt"/>
              </a:rPr>
              <a:t>Recoverable, Detected Unrecoverable Error (DUE), SDC</a:t>
            </a:r>
            <a:endParaRPr kumimoji="0" lang="en-GB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4400" y="3886200"/>
            <a:ext cx="449580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+mn-lt"/>
              </a:rPr>
              <a:t>Base SDC, latency similar to SPEC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+mn-lt"/>
              </a:rPr>
              <a:t>Our focus: recovery</a:t>
            </a:r>
            <a:endParaRPr lang="en-US" sz="2000" b="1" dirty="0">
              <a:latin typeface="+mn-lt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52400" y="2244725"/>
            <a:ext cx="4663440" cy="2936875"/>
            <a:chOff x="1676400" y="796925"/>
            <a:chExt cx="4995863" cy="2936875"/>
          </a:xfrm>
        </p:grpSpPr>
        <p:sp>
          <p:nvSpPr>
            <p:cNvPr id="30" name="Rectangle 29"/>
            <p:cNvSpPr>
              <a:spLocks noChangeAspect="1" noChangeArrowheads="1"/>
            </p:cNvSpPr>
            <p:nvPr/>
          </p:nvSpPr>
          <p:spPr bwMode="auto">
            <a:xfrm>
              <a:off x="2987675" y="1570038"/>
              <a:ext cx="1504950" cy="712787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sz="22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" name="Rectangle 30"/>
            <p:cNvSpPr>
              <a:spLocks noChangeAspect="1" noChangeArrowheads="1"/>
            </p:cNvSpPr>
            <p:nvPr/>
          </p:nvSpPr>
          <p:spPr bwMode="auto">
            <a:xfrm>
              <a:off x="5164138" y="1574800"/>
              <a:ext cx="1503362" cy="711200"/>
            </a:xfrm>
            <a:prstGeom prst="rect">
              <a:avLst/>
            </a:prstGeom>
            <a:solidFill>
              <a:srgbClr val="CC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sz="22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2" name="AutoShape 31"/>
            <p:cNvSpPr>
              <a:spLocks noChangeAspect="1" noChangeArrowheads="1"/>
            </p:cNvSpPr>
            <p:nvPr/>
          </p:nvSpPr>
          <p:spPr bwMode="auto">
            <a:xfrm>
              <a:off x="3670300" y="2455863"/>
              <a:ext cx="2132013" cy="6699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lIns="90000" tIns="46800" rIns="90000" bIns="46800" anchor="ctr"/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Simulated Network</a:t>
              </a:r>
            </a:p>
          </p:txBody>
        </p:sp>
        <p:sp>
          <p:nvSpPr>
            <p:cNvPr id="33" name="AutoShape 32"/>
            <p:cNvSpPr>
              <a:spLocks noChangeAspect="1" noChangeArrowheads="1"/>
            </p:cNvSpPr>
            <p:nvPr/>
          </p:nvSpPr>
          <p:spPr bwMode="auto">
            <a:xfrm>
              <a:off x="3330575" y="3267075"/>
              <a:ext cx="2940050" cy="466725"/>
            </a:xfrm>
            <a:prstGeom prst="roundRect">
              <a:avLst>
                <a:gd name="adj" fmla="val 16667"/>
              </a:avLst>
            </a:prstGeom>
            <a:solidFill>
              <a:srgbClr val="BBE0E3"/>
            </a:solidFill>
            <a:ln w="9525">
              <a:round/>
              <a:headEnd/>
              <a:tailEnd/>
            </a:ln>
            <a:scene3d>
              <a:camera prst="legacyPerspectiveTopRight"/>
              <a:lightRig rig="legacyFlat3" dir="b"/>
            </a:scene3d>
            <a:sp3d extrusionH="226999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</p:spPr>
          <p:txBody>
            <a:bodyPr wrap="none" lIns="90000" tIns="46800" rIns="90000" bIns="46800" anchor="ctr">
              <a:flatTx/>
            </a:bodyPr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smtClean="0">
                  <a:solidFill>
                    <a:srgbClr val="000000"/>
                  </a:solidFill>
                  <a:latin typeface="Arial" charset="0"/>
                </a:rPr>
                <a:t>Simics</a:t>
              </a:r>
            </a:p>
          </p:txBody>
        </p:sp>
        <p:sp>
          <p:nvSpPr>
            <p:cNvPr id="34" name="Freeform 33"/>
            <p:cNvSpPr>
              <a:spLocks noChangeAspect="1"/>
            </p:cNvSpPr>
            <p:nvPr/>
          </p:nvSpPr>
          <p:spPr bwMode="auto">
            <a:xfrm>
              <a:off x="3535363" y="2282825"/>
              <a:ext cx="411162" cy="312738"/>
            </a:xfrm>
            <a:custGeom>
              <a:avLst/>
              <a:gdLst>
                <a:gd name="T0" fmla="*/ 0 w 288"/>
                <a:gd name="T1" fmla="*/ 0 h 192"/>
                <a:gd name="T2" fmla="*/ 96 w 288"/>
                <a:gd name="T3" fmla="*/ 96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24" y="32"/>
                    <a:pt x="48" y="64"/>
                    <a:pt x="96" y="96"/>
                  </a:cubicBezTo>
                  <a:cubicBezTo>
                    <a:pt x="144" y="128"/>
                    <a:pt x="216" y="160"/>
                    <a:pt x="288" y="192"/>
                  </a:cubicBezTo>
                </a:path>
              </a:pathLst>
            </a:custGeom>
            <a:noFill/>
            <a:ln w="63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 sz="22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 bwMode="auto">
            <a:xfrm flipH="1">
              <a:off x="5710238" y="2282825"/>
              <a:ext cx="411162" cy="312738"/>
            </a:xfrm>
            <a:custGeom>
              <a:avLst/>
              <a:gdLst>
                <a:gd name="T0" fmla="*/ 0 w 288"/>
                <a:gd name="T1" fmla="*/ 0 h 192"/>
                <a:gd name="T2" fmla="*/ 96 w 288"/>
                <a:gd name="T3" fmla="*/ 96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24" y="32"/>
                    <a:pt x="48" y="64"/>
                    <a:pt x="96" y="96"/>
                  </a:cubicBezTo>
                  <a:cubicBezTo>
                    <a:pt x="144" y="128"/>
                    <a:pt x="216" y="160"/>
                    <a:pt x="288" y="192"/>
                  </a:cubicBezTo>
                </a:path>
              </a:pathLst>
            </a:custGeom>
            <a:noFill/>
            <a:ln w="6336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 sz="220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Rectangle 35"/>
            <p:cNvSpPr>
              <a:spLocks noChangeAspect="1" noChangeArrowheads="1"/>
            </p:cNvSpPr>
            <p:nvPr/>
          </p:nvSpPr>
          <p:spPr bwMode="auto">
            <a:xfrm>
              <a:off x="3124200" y="796925"/>
              <a:ext cx="1371600" cy="641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smtClean="0">
                  <a:solidFill>
                    <a:srgbClr val="000000"/>
                  </a:solidFill>
                  <a:latin typeface="Arial" charset="0"/>
                </a:rPr>
                <a:t>Simulated </a:t>
              </a:r>
            </a:p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smtClean="0">
                  <a:solidFill>
                    <a:srgbClr val="000000"/>
                  </a:solidFill>
                  <a:latin typeface="Arial" charset="0"/>
                </a:rPr>
                <a:t>Server</a:t>
              </a:r>
            </a:p>
          </p:txBody>
        </p:sp>
        <p:sp>
          <p:nvSpPr>
            <p:cNvPr id="37" name="Rectangle 36"/>
            <p:cNvSpPr>
              <a:spLocks noChangeAspect="1" noChangeArrowheads="1"/>
            </p:cNvSpPr>
            <p:nvPr/>
          </p:nvSpPr>
          <p:spPr bwMode="auto">
            <a:xfrm>
              <a:off x="5257800" y="796925"/>
              <a:ext cx="1414463" cy="6413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smtClean="0">
                  <a:solidFill>
                    <a:srgbClr val="000000"/>
                  </a:solidFill>
                  <a:latin typeface="Arial" charset="0"/>
                </a:rPr>
                <a:t>Simulated </a:t>
              </a:r>
            </a:p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smtClean="0">
                  <a:solidFill>
                    <a:srgbClr val="000000"/>
                  </a:solidFill>
                  <a:latin typeface="Arial" charset="0"/>
                </a:rPr>
                <a:t>Client </a:t>
              </a:r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3159125" y="1655763"/>
              <a:ext cx="3325813" cy="596900"/>
              <a:chOff x="1990" y="2893"/>
              <a:chExt cx="2095" cy="376"/>
            </a:xfrm>
          </p:grpSpPr>
          <p:sp>
            <p:nvSpPr>
              <p:cNvPr id="39" name="AutoShape 38"/>
              <p:cNvSpPr>
                <a:spLocks noChangeAspect="1" noChangeArrowheads="1"/>
              </p:cNvSpPr>
              <p:nvPr/>
            </p:nvSpPr>
            <p:spPr bwMode="auto">
              <a:xfrm>
                <a:off x="1990" y="2893"/>
                <a:ext cx="725" cy="108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b="1" dirty="0" smtClean="0">
                    <a:solidFill>
                      <a:srgbClr val="000000"/>
                    </a:solidFill>
                    <a:latin typeface="Arial" charset="0"/>
                  </a:rPr>
                  <a:t>Application</a:t>
                </a:r>
              </a:p>
            </p:txBody>
          </p:sp>
          <p:sp>
            <p:nvSpPr>
              <p:cNvPr id="40" name="AutoShape 39"/>
              <p:cNvSpPr>
                <a:spLocks noChangeAspect="1" noChangeArrowheads="1"/>
              </p:cNvSpPr>
              <p:nvPr/>
            </p:nvSpPr>
            <p:spPr bwMode="auto">
              <a:xfrm>
                <a:off x="1990" y="3028"/>
                <a:ext cx="725" cy="107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b="1" smtClean="0">
                    <a:solidFill>
                      <a:srgbClr val="000000"/>
                    </a:solidFill>
                    <a:latin typeface="Arial" charset="0"/>
                  </a:rPr>
                  <a:t>OS</a:t>
                </a:r>
              </a:p>
            </p:txBody>
          </p:sp>
          <p:sp>
            <p:nvSpPr>
              <p:cNvPr id="41" name="AutoShape 40"/>
              <p:cNvSpPr>
                <a:spLocks noChangeAspect="1" noChangeArrowheads="1"/>
              </p:cNvSpPr>
              <p:nvPr/>
            </p:nvSpPr>
            <p:spPr bwMode="auto">
              <a:xfrm>
                <a:off x="1990" y="3162"/>
                <a:ext cx="725" cy="107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b="1" smtClean="0">
                    <a:solidFill>
                      <a:srgbClr val="000000"/>
                    </a:solidFill>
                    <a:latin typeface="Arial" charset="0"/>
                  </a:rPr>
                  <a:t>Hardware</a:t>
                </a:r>
              </a:p>
            </p:txBody>
          </p:sp>
          <p:sp>
            <p:nvSpPr>
              <p:cNvPr id="42" name="AutoShape 41"/>
              <p:cNvSpPr>
                <a:spLocks noChangeAspect="1" noChangeArrowheads="1"/>
              </p:cNvSpPr>
              <p:nvPr/>
            </p:nvSpPr>
            <p:spPr bwMode="auto">
              <a:xfrm>
                <a:off x="3360" y="2893"/>
                <a:ext cx="725" cy="108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b="1" smtClean="0">
                    <a:solidFill>
                      <a:srgbClr val="000000"/>
                    </a:solidFill>
                    <a:latin typeface="Arial" charset="0"/>
                  </a:rPr>
                  <a:t>Application</a:t>
                </a:r>
              </a:p>
            </p:txBody>
          </p:sp>
          <p:sp>
            <p:nvSpPr>
              <p:cNvPr id="43" name="AutoShape 42"/>
              <p:cNvSpPr>
                <a:spLocks noChangeAspect="1" noChangeArrowheads="1"/>
              </p:cNvSpPr>
              <p:nvPr/>
            </p:nvSpPr>
            <p:spPr bwMode="auto">
              <a:xfrm>
                <a:off x="3360" y="3028"/>
                <a:ext cx="725" cy="107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b="1" smtClean="0">
                    <a:solidFill>
                      <a:srgbClr val="000000"/>
                    </a:solidFill>
                    <a:latin typeface="Arial" charset="0"/>
                  </a:rPr>
                  <a:t>OS</a:t>
                </a:r>
              </a:p>
            </p:txBody>
          </p:sp>
          <p:sp>
            <p:nvSpPr>
              <p:cNvPr id="44" name="AutoShape 43"/>
              <p:cNvSpPr>
                <a:spLocks noChangeAspect="1" noChangeArrowheads="1"/>
              </p:cNvSpPr>
              <p:nvPr/>
            </p:nvSpPr>
            <p:spPr bwMode="auto">
              <a:xfrm>
                <a:off x="3360" y="3162"/>
                <a:ext cx="725" cy="107"/>
              </a:xfrm>
              <a:prstGeom prst="roundRect">
                <a:avLst>
                  <a:gd name="adj" fmla="val 16667"/>
                </a:avLst>
              </a:prstGeom>
              <a:solidFill>
                <a:srgbClr val="BBE0E3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Arial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500" b="1" smtClean="0">
                    <a:solidFill>
                      <a:srgbClr val="000000"/>
                    </a:solidFill>
                    <a:latin typeface="Arial" charset="0"/>
                  </a:rPr>
                  <a:t>Hardware</a:t>
                </a:r>
              </a:p>
            </p:txBody>
          </p:sp>
        </p:grpSp>
        <p:grpSp>
          <p:nvGrpSpPr>
            <p:cNvPr id="45" name="Group 44"/>
            <p:cNvGrpSpPr>
              <a:grpSpLocks noChangeAspect="1"/>
            </p:cNvGrpSpPr>
            <p:nvPr/>
          </p:nvGrpSpPr>
          <p:grpSpPr bwMode="auto">
            <a:xfrm>
              <a:off x="3201988" y="2124075"/>
              <a:ext cx="84137" cy="85725"/>
              <a:chOff x="1539" y="2619"/>
              <a:chExt cx="66" cy="67"/>
            </a:xfrm>
          </p:grpSpPr>
          <p:sp>
            <p:nvSpPr>
              <p:cNvPr id="46" name="Line 45"/>
              <p:cNvSpPr>
                <a:spLocks noChangeAspect="1" noChangeShapeType="1"/>
              </p:cNvSpPr>
              <p:nvPr/>
            </p:nvSpPr>
            <p:spPr bwMode="auto">
              <a:xfrm>
                <a:off x="1539" y="2619"/>
                <a:ext cx="67" cy="68"/>
              </a:xfrm>
              <a:prstGeom prst="line">
                <a:avLst/>
              </a:prstGeom>
              <a:noFill/>
              <a:ln w="507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2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7" name="Line 46"/>
              <p:cNvSpPr>
                <a:spLocks noChangeAspect="1" noChangeShapeType="1"/>
              </p:cNvSpPr>
              <p:nvPr/>
            </p:nvSpPr>
            <p:spPr bwMode="auto">
              <a:xfrm flipH="1">
                <a:off x="1538" y="2619"/>
                <a:ext cx="69" cy="68"/>
              </a:xfrm>
              <a:prstGeom prst="line">
                <a:avLst/>
              </a:prstGeom>
              <a:noFill/>
              <a:ln w="507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20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48" name="Text Box 47"/>
            <p:cNvSpPr txBox="1">
              <a:spLocks noChangeAspect="1" noChangeArrowheads="1"/>
            </p:cNvSpPr>
            <p:nvPr/>
          </p:nvSpPr>
          <p:spPr bwMode="auto">
            <a:xfrm>
              <a:off x="1676400" y="1725613"/>
              <a:ext cx="787400" cy="396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defTabSz="457200">
                <a:buClr>
                  <a:srgbClr val="FF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smtClean="0">
                  <a:solidFill>
                    <a:srgbClr val="FF0000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49" name="Line 48"/>
            <p:cNvSpPr>
              <a:spLocks noChangeAspect="1" noChangeShapeType="1"/>
            </p:cNvSpPr>
            <p:nvPr/>
          </p:nvSpPr>
          <p:spPr bwMode="auto">
            <a:xfrm>
              <a:off x="2101850" y="2028825"/>
              <a:ext cx="1096963" cy="122238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sz="2200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737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96" grpId="0" build="p"/>
      <p:bldP spid="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73C8E913-6DDA-4535-9724-D2339879A0E7}" type="slidenum">
              <a:rPr lang="en-US"/>
              <a:pPr/>
              <a:t>18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9088"/>
            <a:ext cx="9145588" cy="427037"/>
          </a:xfrm>
          <a:noFill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dirty="0" smtClean="0"/>
              <a:t>What to Checkpoint, Buffer?</a:t>
            </a:r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5791200"/>
            <a:ext cx="8610600" cy="9906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CD5100"/>
                </a:solidFill>
              </a:rPr>
              <a:t>Need Output Buffering for full recovery!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533400" y="1066800"/>
          <a:ext cx="8077200" cy="482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DA2F114-0207-4C8F-8682-2BE20CA6DBD4}" type="slidenum">
              <a:rPr lang="en-US"/>
              <a:pPr/>
              <a:t>19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pPr marL="419100" indent="-419100" eaLnBrk="1" hangingPunct="1"/>
            <a:r>
              <a:rPr lang="en-US" sz="2000" dirty="0" err="1" smtClean="0">
                <a:sym typeface="Symbol" pitchFamily="-64" charset="2"/>
              </a:rPr>
              <a:t>Checkpointing</a:t>
            </a:r>
            <a:r>
              <a:rPr lang="en-US" sz="2000" dirty="0" smtClean="0">
                <a:sym typeface="Symbol" pitchFamily="-64" charset="2"/>
              </a:rPr>
              <a:t> for 10M </a:t>
            </a:r>
            <a:r>
              <a:rPr lang="en-US" sz="2000" dirty="0" err="1" smtClean="0">
                <a:sym typeface="Symbol" pitchFamily="-64" charset="2"/>
              </a:rPr>
              <a:t>instr</a:t>
            </a:r>
            <a:r>
              <a:rPr lang="en-US" sz="2000" dirty="0" smtClean="0">
                <a:sym typeface="Symbol" pitchFamily="-64" charset="2"/>
              </a:rPr>
              <a:t> detection latency</a:t>
            </a:r>
          </a:p>
          <a:p>
            <a:pPr marL="876300" lvl="1" indent="-419100" eaLnBrk="1" hangingPunct="1">
              <a:buFontTx/>
              <a:buAutoNum type="alphaUcParenR"/>
            </a:pPr>
            <a:r>
              <a:rPr lang="en-US" sz="2000" dirty="0" smtClean="0">
                <a:sym typeface="Symbol" pitchFamily="-64" charset="2"/>
              </a:rPr>
              <a:t>Checkpoint intervals of 10M </a:t>
            </a:r>
            <a:r>
              <a:rPr lang="en-US" sz="2000" dirty="0" err="1" smtClean="0">
                <a:sym typeface="Symbol" pitchFamily="-64" charset="2"/>
              </a:rPr>
              <a:t>instr</a:t>
            </a:r>
            <a:r>
              <a:rPr lang="en-US" sz="2000" dirty="0" smtClean="0">
                <a:sym typeface="Symbol" pitchFamily="-64" charset="2"/>
              </a:rPr>
              <a:t>, need 2 </a:t>
            </a:r>
            <a:r>
              <a:rPr lang="en-US" sz="2000" dirty="0" err="1" smtClean="0">
                <a:sym typeface="Symbol" pitchFamily="-64" charset="2"/>
              </a:rPr>
              <a:t>chkpts</a:t>
            </a:r>
            <a:endParaRPr lang="en-US" sz="2000" dirty="0" smtClean="0">
              <a:sym typeface="Symbol" pitchFamily="-64" charset="2"/>
            </a:endParaRPr>
          </a:p>
          <a:p>
            <a:pPr marL="876300" lvl="1" indent="-419100" eaLnBrk="1" hangingPunct="1">
              <a:buFontTx/>
              <a:buAutoNum type="alphaUcParenR"/>
            </a:pPr>
            <a:endParaRPr lang="en-US" sz="2000" dirty="0" smtClean="0">
              <a:sym typeface="Symbol" pitchFamily="-64" charset="2"/>
            </a:endParaRPr>
          </a:p>
          <a:p>
            <a:pPr marL="876300" lvl="1" indent="-419100" eaLnBrk="1" hangingPunct="1">
              <a:buFontTx/>
              <a:buAutoNum type="alphaUcParenR"/>
            </a:pPr>
            <a:endParaRPr lang="en-US" sz="2000" dirty="0" smtClean="0">
              <a:sym typeface="Symbol" pitchFamily="-64" charset="2"/>
            </a:endParaRPr>
          </a:p>
          <a:p>
            <a:pPr marL="876300" lvl="1" indent="-419100" eaLnBrk="1" hangingPunct="1">
              <a:buFontTx/>
              <a:buAutoNum type="alphaUcParenR"/>
            </a:pPr>
            <a:endParaRPr lang="en-US" sz="2000" dirty="0" smtClean="0">
              <a:sym typeface="Symbol" pitchFamily="-64" charset="2"/>
            </a:endParaRPr>
          </a:p>
          <a:p>
            <a:pPr marL="876300" lvl="1" indent="-419100" eaLnBrk="1" hangingPunct="1">
              <a:buFontTx/>
              <a:buAutoNum type="alphaUcParenR"/>
            </a:pPr>
            <a:r>
              <a:rPr lang="en-US" sz="2000" dirty="0" smtClean="0">
                <a:sym typeface="Symbol" pitchFamily="-64" charset="2"/>
              </a:rPr>
              <a:t>Checkpoint intervals of 1M </a:t>
            </a:r>
            <a:r>
              <a:rPr lang="en-US" sz="2000" dirty="0" err="1" smtClean="0">
                <a:sym typeface="Symbol" pitchFamily="-64" charset="2"/>
              </a:rPr>
              <a:t>instr</a:t>
            </a:r>
            <a:r>
              <a:rPr lang="en-US" sz="2000" dirty="0" smtClean="0">
                <a:sym typeface="Symbol" pitchFamily="-64" charset="2"/>
              </a:rPr>
              <a:t>, need 11 </a:t>
            </a:r>
            <a:r>
              <a:rPr lang="en-US" sz="2000" dirty="0" err="1" smtClean="0">
                <a:sym typeface="Symbol" pitchFamily="-64" charset="2"/>
              </a:rPr>
              <a:t>chkpts</a:t>
            </a:r>
            <a:endParaRPr lang="en-US" sz="2000" dirty="0" smtClean="0">
              <a:sym typeface="Symbol" pitchFamily="-64" charset="2"/>
            </a:endParaRPr>
          </a:p>
          <a:p>
            <a:pPr marL="876300" lvl="1" indent="-419100" eaLnBrk="1" hangingPunct="1">
              <a:buFontTx/>
              <a:buAutoNum type="alphaUcParenR"/>
            </a:pPr>
            <a:endParaRPr lang="en-US" sz="2000" dirty="0" smtClean="0">
              <a:sym typeface="Symbol" pitchFamily="-64" charset="2"/>
            </a:endParaRPr>
          </a:p>
          <a:p>
            <a:pPr marL="876300" lvl="1" indent="-419100" eaLnBrk="1" hangingPunct="1">
              <a:buFontTx/>
              <a:buAutoNum type="alphaUcParenR"/>
            </a:pPr>
            <a:endParaRPr lang="en-US" sz="2000" dirty="0" smtClean="0">
              <a:sym typeface="Symbol" pitchFamily="-64" charset="2"/>
            </a:endParaRPr>
          </a:p>
          <a:p>
            <a:pPr marL="876300" lvl="1" indent="-419100" eaLnBrk="1" hangingPunct="1">
              <a:buFontTx/>
              <a:buAutoNum type="alphaUcParenR"/>
            </a:pPr>
            <a:endParaRPr lang="en-US" sz="2000" dirty="0" smtClean="0">
              <a:sym typeface="Symbol" pitchFamily="-64" charset="2"/>
            </a:endParaRPr>
          </a:p>
          <a:p>
            <a:pPr marL="419100" indent="-419100" eaLnBrk="1" hangingPunct="1"/>
            <a:endParaRPr lang="en-US" sz="2000" dirty="0" smtClean="0">
              <a:sym typeface="Symbol" pitchFamily="-64" charset="2"/>
            </a:endParaRPr>
          </a:p>
          <a:p>
            <a:pPr marL="419100" indent="-419100" eaLnBrk="1" hangingPunct="1"/>
            <a:r>
              <a:rPr lang="en-US" sz="2000" dirty="0" smtClean="0">
                <a:sym typeface="Symbol" pitchFamily="-64" charset="2"/>
              </a:rPr>
              <a:t>Tension between I/O buffering and </a:t>
            </a:r>
            <a:r>
              <a:rPr lang="en-US" sz="2000" dirty="0" err="1" smtClean="0">
                <a:sym typeface="Symbol" pitchFamily="-64" charset="2"/>
              </a:rPr>
              <a:t>checkpointing</a:t>
            </a:r>
            <a:endParaRPr lang="en-US" sz="2000" dirty="0" smtClean="0">
              <a:sym typeface="Symbol" pitchFamily="-64" charset="2"/>
            </a:endParaRPr>
          </a:p>
          <a:p>
            <a:pPr marL="876300" lvl="1" indent="-419100" eaLnBrk="1" hangingPunct="1"/>
            <a:r>
              <a:rPr lang="en-US" sz="2000" dirty="0" smtClean="0">
                <a:sym typeface="Symbol" pitchFamily="-64" charset="2"/>
              </a:rPr>
              <a:t>I/O buffering: shorter checkpoint intervals  </a:t>
            </a:r>
            <a:r>
              <a:rPr lang="en-US" sz="2000" dirty="0" smtClean="0">
                <a:solidFill>
                  <a:srgbClr val="CD5100"/>
                </a:solidFill>
                <a:sym typeface="Symbol" pitchFamily="-64" charset="2"/>
              </a:rPr>
              <a:t>Smaller buffer</a:t>
            </a:r>
          </a:p>
          <a:p>
            <a:pPr marL="876300" lvl="1" indent="-419100" eaLnBrk="1" hangingPunct="1"/>
            <a:r>
              <a:rPr lang="en-US" sz="2000" dirty="0" err="1" smtClean="0">
                <a:sym typeface="Symbol" pitchFamily="-64" charset="2"/>
              </a:rPr>
              <a:t>Checkpointing</a:t>
            </a:r>
            <a:r>
              <a:rPr lang="en-US" sz="2000" dirty="0" smtClean="0">
                <a:sym typeface="Symbol" pitchFamily="-64" charset="2"/>
              </a:rPr>
              <a:t> (</a:t>
            </a:r>
            <a:r>
              <a:rPr lang="en-US" sz="2000" dirty="0" err="1" smtClean="0">
                <a:sym typeface="Symbol" pitchFamily="-64" charset="2"/>
              </a:rPr>
              <a:t>ReVive</a:t>
            </a:r>
            <a:r>
              <a:rPr lang="en-US" sz="2000" dirty="0" smtClean="0">
                <a:sym typeface="Symbol" pitchFamily="-64" charset="2"/>
              </a:rPr>
              <a:t>): shorter intervals  </a:t>
            </a:r>
            <a:r>
              <a:rPr lang="en-US" sz="2000" dirty="0" smtClean="0">
                <a:solidFill>
                  <a:srgbClr val="CD5100"/>
                </a:solidFill>
                <a:sym typeface="Symbol" pitchFamily="-64" charset="2"/>
              </a:rPr>
              <a:t>Larger overhead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What Should be the Checkpoint, Buffer Interval?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257800" y="4648200"/>
            <a:ext cx="3686175" cy="914400"/>
            <a:chOff x="3312" y="2928"/>
            <a:chExt cx="2322" cy="576"/>
          </a:xfrm>
        </p:grpSpPr>
        <p:sp>
          <p:nvSpPr>
            <p:cNvPr id="58376" name="Text Box 72"/>
            <p:cNvSpPr txBox="1">
              <a:spLocks noChangeArrowheads="1"/>
            </p:cNvSpPr>
            <p:nvPr/>
          </p:nvSpPr>
          <p:spPr bwMode="auto">
            <a:xfrm>
              <a:off x="3312" y="2928"/>
              <a:ext cx="232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D5100"/>
                  </a:solidFill>
                </a:rPr>
                <a:t>Can we find a sweet spot?</a:t>
              </a:r>
            </a:p>
          </p:txBody>
        </p:sp>
        <p:sp>
          <p:nvSpPr>
            <p:cNvPr id="58377" name="Line 73"/>
            <p:cNvSpPr>
              <a:spLocks noChangeShapeType="1"/>
            </p:cNvSpPr>
            <p:nvPr/>
          </p:nvSpPr>
          <p:spPr bwMode="auto">
            <a:xfrm flipH="1">
              <a:off x="4560" y="3168"/>
              <a:ext cx="0" cy="336"/>
            </a:xfrm>
            <a:prstGeom prst="line">
              <a:avLst/>
            </a:prstGeom>
            <a:noFill/>
            <a:ln w="57150">
              <a:solidFill>
                <a:srgbClr val="CD51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65138" y="1828800"/>
            <a:ext cx="8221662" cy="1311275"/>
            <a:chOff x="293" y="1152"/>
            <a:chExt cx="5179" cy="826"/>
          </a:xfrm>
        </p:grpSpPr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293" y="1152"/>
              <a:ext cx="5179" cy="826"/>
              <a:chOff x="293" y="1152"/>
              <a:chExt cx="5179" cy="826"/>
            </a:xfrm>
          </p:grpSpPr>
          <p:sp>
            <p:nvSpPr>
              <p:cNvPr id="58393" name="Line 20"/>
              <p:cNvSpPr>
                <a:spLocks noChangeShapeType="1"/>
              </p:cNvSpPr>
              <p:nvPr/>
            </p:nvSpPr>
            <p:spPr bwMode="auto">
              <a:xfrm>
                <a:off x="624" y="14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4" name="Text Box 21"/>
              <p:cNvSpPr txBox="1">
                <a:spLocks noChangeArrowheads="1"/>
              </p:cNvSpPr>
              <p:nvPr/>
            </p:nvSpPr>
            <p:spPr bwMode="auto">
              <a:xfrm>
                <a:off x="293" y="1152"/>
                <a:ext cx="619" cy="3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/>
                  <a:t>Recovery</a:t>
                </a:r>
              </a:p>
              <a:p>
                <a:pPr algn="ctr"/>
                <a:r>
                  <a:rPr lang="en-US" sz="1400" b="1"/>
                  <a:t>Point</a:t>
                </a:r>
              </a:p>
            </p:txBody>
          </p:sp>
          <p:sp>
            <p:nvSpPr>
              <p:cNvPr id="58395" name="Line 39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6" name="Line 55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7" name="Line 56"/>
              <p:cNvSpPr>
                <a:spLocks noChangeShapeType="1"/>
              </p:cNvSpPr>
              <p:nvPr/>
            </p:nvSpPr>
            <p:spPr bwMode="auto">
              <a:xfrm>
                <a:off x="5424" y="144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8" name="AutoShape 66"/>
              <p:cNvSpPr>
                <a:spLocks/>
              </p:cNvSpPr>
              <p:nvPr/>
            </p:nvSpPr>
            <p:spPr bwMode="auto">
              <a:xfrm rot="-5400000">
                <a:off x="2976" y="-672"/>
                <a:ext cx="96" cy="4800"/>
              </a:xfrm>
              <a:prstGeom prst="leftBrace">
                <a:avLst>
                  <a:gd name="adj1" fmla="val 10092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9" name="Line 18"/>
              <p:cNvSpPr>
                <a:spLocks noChangeShapeType="1"/>
              </p:cNvSpPr>
              <p:nvPr/>
            </p:nvSpPr>
            <p:spPr bwMode="auto">
              <a:xfrm>
                <a:off x="384" y="1536"/>
                <a:ext cx="50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0" name="Text Box 67"/>
              <p:cNvSpPr txBox="1">
                <a:spLocks noChangeArrowheads="1"/>
              </p:cNvSpPr>
              <p:nvPr/>
            </p:nvSpPr>
            <p:spPr bwMode="auto">
              <a:xfrm>
                <a:off x="1920" y="1728"/>
                <a:ext cx="22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/>
                  <a:t>Need buffering for </a:t>
                </a:r>
                <a:r>
                  <a:rPr lang="en-US" sz="2000" b="1">
                    <a:solidFill>
                      <a:srgbClr val="CD5100"/>
                    </a:solidFill>
                  </a:rPr>
                  <a:t>20M instr</a:t>
                </a:r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2976" y="1276"/>
              <a:ext cx="685" cy="308"/>
              <a:chOff x="2976" y="1276"/>
              <a:chExt cx="685" cy="308"/>
            </a:xfrm>
          </p:grpSpPr>
          <p:sp>
            <p:nvSpPr>
              <p:cNvPr id="58402" name="Line 34"/>
              <p:cNvSpPr>
                <a:spLocks noChangeShapeType="1"/>
              </p:cNvSpPr>
              <p:nvPr/>
            </p:nvSpPr>
            <p:spPr bwMode="auto">
              <a:xfrm flipH="1">
                <a:off x="3264" y="14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3" name="Line 35"/>
              <p:cNvSpPr>
                <a:spLocks noChangeShapeType="1"/>
              </p:cNvSpPr>
              <p:nvPr/>
            </p:nvSpPr>
            <p:spPr bwMode="auto">
              <a:xfrm>
                <a:off x="3264" y="14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4" name="Text Box 36"/>
              <p:cNvSpPr txBox="1">
                <a:spLocks noChangeArrowheads="1"/>
              </p:cNvSpPr>
              <p:nvPr/>
            </p:nvSpPr>
            <p:spPr bwMode="auto">
              <a:xfrm>
                <a:off x="2976" y="1276"/>
                <a:ext cx="68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solidFill>
                      <a:srgbClr val="FF0000"/>
                    </a:solidFill>
                  </a:rPr>
                  <a:t>detection</a:t>
                </a:r>
              </a:p>
            </p:txBody>
          </p:sp>
        </p:grp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457200" y="3581400"/>
            <a:ext cx="4953000" cy="1311275"/>
            <a:chOff x="288" y="2256"/>
            <a:chExt cx="3120" cy="826"/>
          </a:xfrm>
        </p:grpSpPr>
        <p:grpSp>
          <p:nvGrpSpPr>
            <p:cNvPr id="7" name="Group 71"/>
            <p:cNvGrpSpPr>
              <a:grpSpLocks/>
            </p:cNvGrpSpPr>
            <p:nvPr/>
          </p:nvGrpSpPr>
          <p:grpSpPr bwMode="auto">
            <a:xfrm>
              <a:off x="288" y="2256"/>
              <a:ext cx="3120" cy="826"/>
              <a:chOff x="288" y="2256"/>
              <a:chExt cx="3120" cy="826"/>
            </a:xfrm>
          </p:grpSpPr>
          <p:sp>
            <p:nvSpPr>
              <p:cNvPr id="58378" name="Line 42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30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9" name="Line 43"/>
              <p:cNvSpPr>
                <a:spLocks noChangeShapeType="1"/>
              </p:cNvSpPr>
              <p:nvPr/>
            </p:nvSpPr>
            <p:spPr bwMode="auto">
              <a:xfrm>
                <a:off x="624" y="25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0" name="Text Box 44"/>
              <p:cNvSpPr txBox="1">
                <a:spLocks noChangeArrowheads="1"/>
              </p:cNvSpPr>
              <p:nvPr/>
            </p:nvSpPr>
            <p:spPr bwMode="auto">
              <a:xfrm>
                <a:off x="288" y="2256"/>
                <a:ext cx="619" cy="3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/>
                  <a:t>Recovery</a:t>
                </a:r>
              </a:p>
              <a:p>
                <a:pPr algn="ctr"/>
                <a:r>
                  <a:rPr lang="en-US" sz="1400" b="1" dirty="0"/>
                  <a:t>Point</a:t>
                </a:r>
              </a:p>
            </p:txBody>
          </p:sp>
          <p:sp>
            <p:nvSpPr>
              <p:cNvPr id="58381" name="Line 45"/>
              <p:cNvSpPr>
                <a:spLocks noChangeShapeType="1"/>
              </p:cNvSpPr>
              <p:nvPr/>
            </p:nvSpPr>
            <p:spPr bwMode="auto">
              <a:xfrm>
                <a:off x="864" y="25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2" name="Line 46"/>
              <p:cNvSpPr>
                <a:spLocks noChangeShapeType="1"/>
              </p:cNvSpPr>
              <p:nvPr/>
            </p:nvSpPr>
            <p:spPr bwMode="auto">
              <a:xfrm>
                <a:off x="1104" y="25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3" name="Line 47"/>
              <p:cNvSpPr>
                <a:spLocks noChangeShapeType="1"/>
              </p:cNvSpPr>
              <p:nvPr/>
            </p:nvSpPr>
            <p:spPr bwMode="auto">
              <a:xfrm>
                <a:off x="1344" y="25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4" name="Line 48"/>
              <p:cNvSpPr>
                <a:spLocks noChangeShapeType="1"/>
              </p:cNvSpPr>
              <p:nvPr/>
            </p:nvSpPr>
            <p:spPr bwMode="auto">
              <a:xfrm>
                <a:off x="1584" y="25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5" name="Line 49"/>
              <p:cNvSpPr>
                <a:spLocks noChangeShapeType="1"/>
              </p:cNvSpPr>
              <p:nvPr/>
            </p:nvSpPr>
            <p:spPr bwMode="auto">
              <a:xfrm>
                <a:off x="1824" y="25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6" name="Line 50"/>
              <p:cNvSpPr>
                <a:spLocks noChangeShapeType="1"/>
              </p:cNvSpPr>
              <p:nvPr/>
            </p:nvSpPr>
            <p:spPr bwMode="auto">
              <a:xfrm>
                <a:off x="2064" y="25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7" name="Line 51"/>
              <p:cNvSpPr>
                <a:spLocks noChangeShapeType="1"/>
              </p:cNvSpPr>
              <p:nvPr/>
            </p:nvSpPr>
            <p:spPr bwMode="auto">
              <a:xfrm>
                <a:off x="2304" y="25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8" name="Line 52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9" name="Line 53"/>
              <p:cNvSpPr>
                <a:spLocks noChangeShapeType="1"/>
              </p:cNvSpPr>
              <p:nvPr/>
            </p:nvSpPr>
            <p:spPr bwMode="auto">
              <a:xfrm>
                <a:off x="2784" y="25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0" name="Line 54"/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1" name="AutoShape 68"/>
              <p:cNvSpPr>
                <a:spLocks/>
              </p:cNvSpPr>
              <p:nvPr/>
            </p:nvSpPr>
            <p:spPr bwMode="auto">
              <a:xfrm rot="-5400000">
                <a:off x="1776" y="1632"/>
                <a:ext cx="96" cy="2400"/>
              </a:xfrm>
              <a:prstGeom prst="leftBrace">
                <a:avLst>
                  <a:gd name="adj1" fmla="val 5046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2" name="Text Box 69"/>
              <p:cNvSpPr txBox="1">
                <a:spLocks noChangeArrowheads="1"/>
              </p:cNvSpPr>
              <p:nvPr/>
            </p:nvSpPr>
            <p:spPr bwMode="auto">
              <a:xfrm>
                <a:off x="720" y="2832"/>
                <a:ext cx="22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/>
                  <a:t>Need buffering for </a:t>
                </a:r>
                <a:r>
                  <a:rPr lang="en-US" sz="2000" b="1">
                    <a:solidFill>
                      <a:srgbClr val="CD5100"/>
                    </a:solidFill>
                  </a:rPr>
                  <a:t>11M instr</a:t>
                </a:r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2592" y="2380"/>
              <a:ext cx="685" cy="308"/>
              <a:chOff x="2976" y="1276"/>
              <a:chExt cx="685" cy="308"/>
            </a:xfrm>
          </p:grpSpPr>
          <p:sp>
            <p:nvSpPr>
              <p:cNvPr id="58408" name="Line 40"/>
              <p:cNvSpPr>
                <a:spLocks noChangeShapeType="1"/>
              </p:cNvSpPr>
              <p:nvPr/>
            </p:nvSpPr>
            <p:spPr bwMode="auto">
              <a:xfrm flipH="1">
                <a:off x="3264" y="14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9" name="Line 41"/>
              <p:cNvSpPr>
                <a:spLocks noChangeShapeType="1"/>
              </p:cNvSpPr>
              <p:nvPr/>
            </p:nvSpPr>
            <p:spPr bwMode="auto">
              <a:xfrm>
                <a:off x="3264" y="1488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0" name="Text Box 42"/>
              <p:cNvSpPr txBox="1">
                <a:spLocks noChangeArrowheads="1"/>
              </p:cNvSpPr>
              <p:nvPr/>
            </p:nvSpPr>
            <p:spPr bwMode="auto">
              <a:xfrm>
                <a:off x="2976" y="1276"/>
                <a:ext cx="68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solidFill>
                      <a:srgbClr val="FF0000"/>
                    </a:solidFill>
                  </a:rPr>
                  <a:t>detection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 advTm="1336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9067800" cy="5715000"/>
          </a:xfrm>
        </p:spPr>
        <p:txBody>
          <a:bodyPr/>
          <a:lstStyle/>
          <a:p>
            <a:pPr eaLnBrk="1" hangingPunct="1"/>
            <a:r>
              <a:rPr lang="en-US" dirty="0" smtClean="0"/>
              <a:t>Hardware failures will happen in the field</a:t>
            </a:r>
          </a:p>
          <a:p>
            <a:pPr lvl="1" eaLnBrk="1" hangingPunct="1"/>
            <a:r>
              <a:rPr lang="en-US" dirty="0" smtClean="0"/>
              <a:t>Aging, soft errors, inadequate burn-in, design defects, …</a:t>
            </a:r>
          </a:p>
          <a:p>
            <a:pPr lvl="1" eaLnBrk="1" hangingPunct="1">
              <a:buFont typeface="Symbol" pitchFamily="-64" charset="2"/>
              <a:buNone/>
            </a:pPr>
            <a:r>
              <a:rPr lang="en-US" sz="2400" dirty="0" smtClean="0">
                <a:solidFill>
                  <a:srgbClr val="D15100"/>
                </a:solidFill>
                <a:sym typeface="Symbol" pitchFamily="-64" charset="2"/>
              </a:rPr>
              <a:t></a:t>
            </a:r>
            <a:r>
              <a:rPr lang="en-US" dirty="0" smtClean="0">
                <a:solidFill>
                  <a:srgbClr val="D15100"/>
                </a:solidFill>
                <a:sym typeface="Symbol" pitchFamily="-64" charset="2"/>
              </a:rPr>
              <a:t> </a:t>
            </a:r>
            <a:r>
              <a:rPr lang="en-US" dirty="0" smtClean="0">
                <a:solidFill>
                  <a:srgbClr val="D15100"/>
                </a:solidFill>
              </a:rPr>
              <a:t>Need in-field detection, diagnosis, recovery, repair</a:t>
            </a:r>
          </a:p>
          <a:p>
            <a:pPr lvl="1" eaLnBrk="1" hangingPunct="1">
              <a:buFont typeface="Symbol" pitchFamily="-64" charset="2"/>
              <a:buNone/>
            </a:pPr>
            <a:endParaRPr lang="en-US" dirty="0" smtClean="0">
              <a:solidFill>
                <a:srgbClr val="D15100"/>
              </a:solidFill>
            </a:endParaRPr>
          </a:p>
          <a:p>
            <a:pPr eaLnBrk="1" hangingPunct="1"/>
            <a:r>
              <a:rPr lang="en-US" dirty="0" smtClean="0"/>
              <a:t>Reliability problem pervasive across many markets</a:t>
            </a:r>
          </a:p>
          <a:p>
            <a:pPr lvl="1" eaLnBrk="1" hangingPunct="1"/>
            <a:r>
              <a:rPr lang="en-US" dirty="0" smtClean="0"/>
              <a:t>Traditional redundancy (e.g., </a:t>
            </a:r>
            <a:r>
              <a:rPr lang="en-US" dirty="0" err="1" smtClean="0"/>
              <a:t>nMR</a:t>
            </a:r>
            <a:r>
              <a:rPr lang="en-US" dirty="0" smtClean="0"/>
              <a:t>) too expensive</a:t>
            </a:r>
          </a:p>
          <a:p>
            <a:pPr lvl="1" eaLnBrk="1" hangingPunct="1"/>
            <a:r>
              <a:rPr lang="en-US" dirty="0" smtClean="0"/>
              <a:t>Piecemeal solutions for specific fault model too expensive</a:t>
            </a:r>
          </a:p>
          <a:p>
            <a:pPr lvl="1" eaLnBrk="1" hangingPunct="1"/>
            <a:r>
              <a:rPr lang="en-US" dirty="0" smtClean="0">
                <a:solidFill>
                  <a:srgbClr val="D15100"/>
                </a:solidFill>
              </a:rPr>
              <a:t>Must incur low area, performance, power overhead</a:t>
            </a:r>
          </a:p>
          <a:p>
            <a:pPr eaLnBrk="1" hangingPunct="1"/>
            <a:endParaRPr lang="en-US" dirty="0" smtClean="0">
              <a:solidFill>
                <a:srgbClr val="D15100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dirty="0" smtClean="0">
                <a:solidFill>
                  <a:srgbClr val="D15100"/>
                </a:solidFill>
              </a:rPr>
              <a:t>Need for low-cost solution for multiple failure sources</a:t>
            </a:r>
          </a:p>
        </p:txBody>
      </p:sp>
    </p:spTree>
    <p:custDataLst>
      <p:tags r:id="rId1"/>
    </p:custDataLst>
  </p:cSld>
  <p:clrMapOvr>
    <a:masterClrMapping/>
  </p:clrMapOvr>
  <p:transition advTm="905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Output Buffering?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762000" y="1447800"/>
          <a:ext cx="7086600" cy="4014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940713"/>
            <a:ext cx="7391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Monitored CPU-to-device writes for different intervals</a:t>
            </a:r>
            <a:endParaRPr lang="en-US" sz="22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5638800"/>
            <a:ext cx="754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Interval of 10M needs &gt; 100K output buffer</a:t>
            </a:r>
          </a:p>
          <a:p>
            <a:r>
              <a:rPr lang="en-US" sz="2200" b="1" dirty="0" smtClean="0">
                <a:latin typeface="+mn-lt"/>
              </a:rPr>
              <a:t>                    10K needs &lt; 1 K buffer!</a:t>
            </a:r>
          </a:p>
          <a:p>
            <a:endParaRPr lang="en-US" dirty="0"/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1631544" y="4800600"/>
            <a:ext cx="7131456" cy="3809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45720" tIns="41148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2000" b="1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  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10k         </a:t>
            </a:r>
            <a:r>
              <a:rPr lang="en-US" sz="2000" b="1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100k       </a:t>
            </a:r>
            <a:r>
              <a:rPr lang="en-US" sz="2000" b="1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 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1M           </a:t>
            </a:r>
            <a:r>
              <a:rPr lang="en-US" sz="2000" b="1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10M       </a:t>
            </a:r>
            <a:r>
              <a:rPr lang="en-US" sz="2000" b="1" i="0" u="none" strike="noStrike" baseline="0" dirty="0" smtClean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100M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How Much Checkpoint Overhead?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dirty="0" smtClean="0"/>
              <a:t>Used state of the art: </a:t>
            </a:r>
            <a:r>
              <a:rPr lang="en-US" sz="2000" dirty="0" err="1" smtClean="0"/>
              <a:t>ReVive</a:t>
            </a:r>
            <a:endParaRPr lang="en-US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Effect of different </a:t>
            </a:r>
            <a:r>
              <a:rPr lang="en-US" sz="2000" dirty="0" smtClean="0">
                <a:solidFill>
                  <a:srgbClr val="CD5100"/>
                </a:solidFill>
              </a:rPr>
              <a:t>cache sizes, intervals </a:t>
            </a:r>
            <a:r>
              <a:rPr lang="en-US" sz="2000" dirty="0" smtClean="0"/>
              <a:t>unknown</a:t>
            </a:r>
          </a:p>
          <a:p>
            <a:pPr eaLnBrk="1" hangingPunct="1">
              <a:lnSpc>
                <a:spcPct val="11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110000"/>
              </a:lnSpc>
            </a:pPr>
            <a:r>
              <a:rPr lang="en-US" sz="2000" dirty="0" err="1" smtClean="0"/>
              <a:t>Metholodgy</a:t>
            </a:r>
            <a:endParaRPr lang="en-US" sz="2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16-core </a:t>
            </a:r>
            <a:r>
              <a:rPr lang="en-US" sz="2000" dirty="0" err="1" smtClean="0"/>
              <a:t>multicore</a:t>
            </a:r>
            <a:r>
              <a:rPr lang="en-US" sz="2000" dirty="0" smtClean="0"/>
              <a:t> system with shared L2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4 SPLASH parallel apps (</a:t>
            </a:r>
            <a:r>
              <a:rPr lang="en-US" sz="2000" dirty="0" smtClean="0">
                <a:solidFill>
                  <a:srgbClr val="CD5100"/>
                </a:solidFill>
              </a:rPr>
              <a:t>worst-case</a:t>
            </a:r>
            <a:r>
              <a:rPr lang="en-US" sz="2000" dirty="0" smtClean="0"/>
              <a:t> for original </a:t>
            </a:r>
            <a:r>
              <a:rPr lang="en-US" sz="2000" dirty="0" err="1" smtClean="0"/>
              <a:t>ReVive</a:t>
            </a:r>
            <a:r>
              <a:rPr lang="en-US" sz="2000" dirty="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Vary cache size between 256KB to 2048KB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 smtClean="0"/>
              <a:t>Investigate effect of different </a:t>
            </a:r>
            <a:r>
              <a:rPr lang="en-US" sz="1800" dirty="0" smtClean="0">
                <a:solidFill>
                  <a:srgbClr val="CD5100"/>
                </a:solidFill>
              </a:rPr>
              <a:t>system configurations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 smtClean="0"/>
              <a:t>Vary checkpoint interval between 500K to 50M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800" dirty="0" smtClean="0"/>
              <a:t>Understand the </a:t>
            </a:r>
            <a:r>
              <a:rPr lang="en-US" sz="1800" dirty="0" smtClean="0">
                <a:solidFill>
                  <a:srgbClr val="CD5100"/>
                </a:solidFill>
              </a:rPr>
              <a:t>optimal checkpoint intervals 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Overhead of Hardware </a:t>
            </a:r>
            <a:r>
              <a:rPr lang="en-US" dirty="0" err="1" smtClean="0"/>
              <a:t>Checkpointing</a:t>
            </a:r>
            <a:endParaRPr lang="en-US" dirty="0" smtClean="0"/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4114800" y="914400"/>
            <a:ext cx="1143000" cy="335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 eaLnBrk="1" hangingPunct="1">
              <a:lnSpc>
                <a:spcPct val="120000"/>
              </a:lnSpc>
            </a:pPr>
            <a:r>
              <a:rPr lang="en-US" sz="2000" b="1" dirty="0">
                <a:latin typeface="+mn-lt"/>
              </a:rPr>
              <a:t>Ocean</a:t>
            </a:r>
          </a:p>
        </p:txBody>
      </p:sp>
      <p:sp>
        <p:nvSpPr>
          <p:cNvPr id="5253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4876800"/>
            <a:ext cx="8610600" cy="167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Intervals, cache sizes have </a:t>
            </a:r>
            <a:r>
              <a:rPr lang="en-US" sz="2000" dirty="0" smtClean="0">
                <a:solidFill>
                  <a:srgbClr val="CD5100"/>
                </a:solidFill>
              </a:rPr>
              <a:t>large impact on performance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rgbClr val="CD5100"/>
                </a:solidFill>
              </a:rPr>
              <a:t>&lt; 5M</a:t>
            </a:r>
            <a:r>
              <a:rPr lang="en-US" sz="2000" dirty="0" smtClean="0"/>
              <a:t> instruction intervals can have unacceptable overheads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But this requires 100 KB output buffer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Motivates cheaper checkpoint mechanisms exploiting low detection latencies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990600" y="838200"/>
          <a:ext cx="6958012" cy="3986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</p:cSld>
  <p:clrMapOvr>
    <a:masterClrMapping/>
  </p:clrMapOvr>
  <p:transition advTm="451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SWAT Summary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91202" y="4876800"/>
            <a:ext cx="2413001" cy="1519238"/>
            <a:chOff x="3648" y="3072"/>
            <a:chExt cx="1520" cy="957"/>
          </a:xfrm>
        </p:grpSpPr>
        <p:sp>
          <p:nvSpPr>
            <p:cNvPr id="15405" name="AutoShape 8"/>
            <p:cNvSpPr>
              <a:spLocks noChangeArrowheads="1"/>
            </p:cNvSpPr>
            <p:nvPr/>
          </p:nvSpPr>
          <p:spPr bwMode="auto">
            <a:xfrm>
              <a:off x="3648" y="3072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25" y="3360"/>
              <a:ext cx="1443" cy="669"/>
              <a:chOff x="3725" y="3408"/>
              <a:chExt cx="1443" cy="669"/>
            </a:xfrm>
          </p:grpSpPr>
          <p:sp>
            <p:nvSpPr>
              <p:cNvPr id="15407" name="Text Box 10"/>
              <p:cNvSpPr txBox="1">
                <a:spLocks noChangeArrowheads="1"/>
              </p:cNvSpPr>
              <p:nvPr/>
            </p:nvSpPr>
            <p:spPr bwMode="auto">
              <a:xfrm>
                <a:off x="3725" y="3650"/>
                <a:ext cx="1443" cy="427"/>
              </a:xfrm>
              <a:prstGeom prst="rect">
                <a:avLst/>
              </a:prstGeom>
              <a:solidFill>
                <a:srgbClr val="FFE4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charset="0"/>
                  <a:buNone/>
                </a:pPr>
                <a:r>
                  <a:rPr lang="en-US" sz="2000" b="1" dirty="0">
                    <a:latin typeface="+mn-lt"/>
                  </a:rPr>
                  <a:t>I</a:t>
                </a:r>
                <a:r>
                  <a:rPr lang="en-US" sz="2000" b="1" dirty="0" smtClean="0">
                    <a:latin typeface="+mn-lt"/>
                  </a:rPr>
                  <a:t>n-situ diagnosis </a:t>
                </a:r>
                <a:endParaRPr lang="en-US" sz="2000" b="1" dirty="0">
                  <a:latin typeface="+mn-lt"/>
                </a:endParaRPr>
              </a:p>
              <a:p>
                <a:pPr marL="342900" indent="-342900" algn="ctr">
                  <a:buFont typeface="Arial" charset="0"/>
                  <a:buNone/>
                </a:pPr>
                <a:r>
                  <a:rPr lang="en-US" sz="1800" b="1" dirty="0" smtClean="0">
                    <a:latin typeface="+mn-lt"/>
                  </a:rPr>
                  <a:t>[DSN’08</a:t>
                </a:r>
                <a:r>
                  <a:rPr lang="en-US" sz="1800" b="1" dirty="0">
                    <a:latin typeface="+mn-lt"/>
                  </a:rPr>
                  <a:t>]</a:t>
                </a:r>
              </a:p>
            </p:txBody>
          </p:sp>
          <p:sp>
            <p:nvSpPr>
              <p:cNvPr id="15408" name="Line 11"/>
              <p:cNvSpPr>
                <a:spLocks noChangeShapeType="1"/>
              </p:cNvSpPr>
              <p:nvPr/>
            </p:nvSpPr>
            <p:spPr bwMode="auto">
              <a:xfrm>
                <a:off x="4032" y="3408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6200" y="1265237"/>
            <a:ext cx="5410200" cy="3657600"/>
            <a:chOff x="48" y="749"/>
            <a:chExt cx="3408" cy="2304"/>
          </a:xfrm>
        </p:grpSpPr>
        <p:sp>
          <p:nvSpPr>
            <p:cNvPr id="15402" name="AutoShape 13"/>
            <p:cNvSpPr>
              <a:spLocks noChangeArrowheads="1"/>
            </p:cNvSpPr>
            <p:nvPr/>
          </p:nvSpPr>
          <p:spPr bwMode="auto">
            <a:xfrm>
              <a:off x="2688" y="1757"/>
              <a:ext cx="768" cy="12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>
              <a:off x="2208" y="1152"/>
              <a:ext cx="672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Text Box 15"/>
            <p:cNvSpPr txBox="1">
              <a:spLocks noChangeArrowheads="1"/>
            </p:cNvSpPr>
            <p:nvPr/>
          </p:nvSpPr>
          <p:spPr bwMode="auto">
            <a:xfrm>
              <a:off x="48" y="749"/>
              <a:ext cx="3168" cy="427"/>
            </a:xfrm>
            <a:prstGeom prst="rect">
              <a:avLst/>
            </a:prstGeom>
            <a:solidFill>
              <a:srgbClr val="FFE6C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2000" b="1" dirty="0" smtClean="0">
                  <a:latin typeface="+mn-lt"/>
                </a:rPr>
                <a:t>Very low-cost detectors, 99% coverage</a:t>
              </a:r>
              <a:endParaRPr lang="en-US" sz="2000" b="1" dirty="0">
                <a:latin typeface="+mn-lt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[ASPLOS’08, DSN’08</a:t>
              </a:r>
              <a:r>
                <a:rPr lang="en-US" sz="1800" b="1" dirty="0">
                  <a:latin typeface="+mn-lt"/>
                </a:rPr>
                <a:t>]</a:t>
              </a:r>
            </a:p>
          </p:txBody>
        </p:sp>
      </p:grp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5835650" y="48910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Diagnosis</a:t>
            </a:r>
          </a:p>
        </p:txBody>
      </p:sp>
      <p:sp>
        <p:nvSpPr>
          <p:cNvPr id="15367" name="Oval 17"/>
          <p:cNvSpPr>
            <a:spLocks noChangeArrowheads="1"/>
          </p:cNvSpPr>
          <p:nvPr/>
        </p:nvSpPr>
        <p:spPr bwMode="auto">
          <a:xfrm>
            <a:off x="533400" y="2667000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Freeform 18"/>
          <p:cNvSpPr>
            <a:spLocks/>
          </p:cNvSpPr>
          <p:nvPr/>
        </p:nvSpPr>
        <p:spPr bwMode="auto">
          <a:xfrm>
            <a:off x="914400" y="3352800"/>
            <a:ext cx="19812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Freeform 19"/>
          <p:cNvSpPr>
            <a:spLocks/>
          </p:cNvSpPr>
          <p:nvPr/>
        </p:nvSpPr>
        <p:spPr bwMode="auto">
          <a:xfrm>
            <a:off x="2895600" y="3276600"/>
            <a:ext cx="1828800" cy="381000"/>
          </a:xfrm>
          <a:custGeom>
            <a:avLst/>
            <a:gdLst>
              <a:gd name="T0" fmla="*/ 0 w 891"/>
              <a:gd name="T1" fmla="*/ 135 h 190"/>
              <a:gd name="T2" fmla="*/ 36 w 891"/>
              <a:gd name="T3" fmla="*/ 54 h 190"/>
              <a:gd name="T4" fmla="*/ 72 w 891"/>
              <a:gd name="T5" fmla="*/ 63 h 190"/>
              <a:gd name="T6" fmla="*/ 126 w 891"/>
              <a:gd name="T7" fmla="*/ 99 h 190"/>
              <a:gd name="T8" fmla="*/ 135 w 891"/>
              <a:gd name="T9" fmla="*/ 180 h 190"/>
              <a:gd name="T10" fmla="*/ 171 w 891"/>
              <a:gd name="T11" fmla="*/ 171 h 190"/>
              <a:gd name="T12" fmla="*/ 189 w 891"/>
              <a:gd name="T13" fmla="*/ 108 h 190"/>
              <a:gd name="T14" fmla="*/ 243 w 891"/>
              <a:gd name="T15" fmla="*/ 36 h 190"/>
              <a:gd name="T16" fmla="*/ 261 w 891"/>
              <a:gd name="T17" fmla="*/ 72 h 190"/>
              <a:gd name="T18" fmla="*/ 288 w 891"/>
              <a:gd name="T19" fmla="*/ 99 h 190"/>
              <a:gd name="T20" fmla="*/ 342 w 891"/>
              <a:gd name="T21" fmla="*/ 180 h 190"/>
              <a:gd name="T22" fmla="*/ 423 w 891"/>
              <a:gd name="T23" fmla="*/ 63 h 190"/>
              <a:gd name="T24" fmla="*/ 432 w 891"/>
              <a:gd name="T25" fmla="*/ 36 h 190"/>
              <a:gd name="T26" fmla="*/ 486 w 891"/>
              <a:gd name="T27" fmla="*/ 0 h 190"/>
              <a:gd name="T28" fmla="*/ 522 w 891"/>
              <a:gd name="T29" fmla="*/ 9 h 190"/>
              <a:gd name="T30" fmla="*/ 540 w 891"/>
              <a:gd name="T31" fmla="*/ 36 h 190"/>
              <a:gd name="T32" fmla="*/ 612 w 891"/>
              <a:gd name="T33" fmla="*/ 99 h 190"/>
              <a:gd name="T34" fmla="*/ 639 w 891"/>
              <a:gd name="T35" fmla="*/ 90 h 190"/>
              <a:gd name="T36" fmla="*/ 657 w 891"/>
              <a:gd name="T37" fmla="*/ 63 h 190"/>
              <a:gd name="T38" fmla="*/ 738 w 891"/>
              <a:gd name="T39" fmla="*/ 72 h 190"/>
              <a:gd name="T40" fmla="*/ 828 w 891"/>
              <a:gd name="T41" fmla="*/ 99 h 190"/>
              <a:gd name="T42" fmla="*/ 891 w 891"/>
              <a:gd name="T43" fmla="*/ 45 h 1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91"/>
              <a:gd name="T67" fmla="*/ 0 h 190"/>
              <a:gd name="T68" fmla="*/ 891 w 891"/>
              <a:gd name="T69" fmla="*/ 190 h 19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91" h="190">
                <a:moveTo>
                  <a:pt x="0" y="135"/>
                </a:moveTo>
                <a:cubicBezTo>
                  <a:pt x="21" y="71"/>
                  <a:pt x="7" y="97"/>
                  <a:pt x="36" y="54"/>
                </a:cubicBezTo>
                <a:cubicBezTo>
                  <a:pt x="48" y="57"/>
                  <a:pt x="61" y="57"/>
                  <a:pt x="72" y="63"/>
                </a:cubicBezTo>
                <a:cubicBezTo>
                  <a:pt x="91" y="73"/>
                  <a:pt x="126" y="99"/>
                  <a:pt x="126" y="99"/>
                </a:cubicBezTo>
                <a:cubicBezTo>
                  <a:pt x="129" y="126"/>
                  <a:pt x="121" y="157"/>
                  <a:pt x="135" y="180"/>
                </a:cubicBezTo>
                <a:cubicBezTo>
                  <a:pt x="142" y="190"/>
                  <a:pt x="161" y="179"/>
                  <a:pt x="171" y="171"/>
                </a:cubicBezTo>
                <a:cubicBezTo>
                  <a:pt x="188" y="157"/>
                  <a:pt x="183" y="129"/>
                  <a:pt x="189" y="108"/>
                </a:cubicBezTo>
                <a:cubicBezTo>
                  <a:pt x="199" y="72"/>
                  <a:pt x="212" y="56"/>
                  <a:pt x="243" y="36"/>
                </a:cubicBezTo>
                <a:cubicBezTo>
                  <a:pt x="249" y="48"/>
                  <a:pt x="253" y="61"/>
                  <a:pt x="261" y="72"/>
                </a:cubicBezTo>
                <a:cubicBezTo>
                  <a:pt x="268" y="82"/>
                  <a:pt x="282" y="88"/>
                  <a:pt x="288" y="99"/>
                </a:cubicBezTo>
                <a:cubicBezTo>
                  <a:pt x="314" y="144"/>
                  <a:pt x="288" y="144"/>
                  <a:pt x="342" y="180"/>
                </a:cubicBezTo>
                <a:cubicBezTo>
                  <a:pt x="385" y="152"/>
                  <a:pt x="401" y="108"/>
                  <a:pt x="423" y="63"/>
                </a:cubicBezTo>
                <a:cubicBezTo>
                  <a:pt x="427" y="55"/>
                  <a:pt x="425" y="43"/>
                  <a:pt x="432" y="36"/>
                </a:cubicBezTo>
                <a:cubicBezTo>
                  <a:pt x="447" y="21"/>
                  <a:pt x="486" y="0"/>
                  <a:pt x="486" y="0"/>
                </a:cubicBezTo>
                <a:cubicBezTo>
                  <a:pt x="498" y="3"/>
                  <a:pt x="512" y="2"/>
                  <a:pt x="522" y="9"/>
                </a:cubicBezTo>
                <a:cubicBezTo>
                  <a:pt x="531" y="15"/>
                  <a:pt x="533" y="28"/>
                  <a:pt x="540" y="36"/>
                </a:cubicBezTo>
                <a:cubicBezTo>
                  <a:pt x="563" y="63"/>
                  <a:pt x="579" y="88"/>
                  <a:pt x="612" y="99"/>
                </a:cubicBezTo>
                <a:cubicBezTo>
                  <a:pt x="621" y="96"/>
                  <a:pt x="632" y="96"/>
                  <a:pt x="639" y="90"/>
                </a:cubicBezTo>
                <a:cubicBezTo>
                  <a:pt x="647" y="83"/>
                  <a:pt x="646" y="65"/>
                  <a:pt x="657" y="63"/>
                </a:cubicBezTo>
                <a:cubicBezTo>
                  <a:pt x="684" y="58"/>
                  <a:pt x="711" y="69"/>
                  <a:pt x="738" y="72"/>
                </a:cubicBezTo>
                <a:cubicBezTo>
                  <a:pt x="756" y="125"/>
                  <a:pt x="783" y="110"/>
                  <a:pt x="828" y="99"/>
                </a:cubicBezTo>
                <a:cubicBezTo>
                  <a:pt x="852" y="63"/>
                  <a:pt x="863" y="73"/>
                  <a:pt x="891" y="4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20"/>
          <p:cNvSpPr>
            <a:spLocks noChangeShapeType="1"/>
          </p:cNvSpPr>
          <p:nvPr/>
        </p:nvSpPr>
        <p:spPr bwMode="auto">
          <a:xfrm rot="5400000" flipV="1">
            <a:off x="2008187" y="3859213"/>
            <a:ext cx="409575" cy="635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21"/>
          <p:cNvSpPr txBox="1">
            <a:spLocks noChangeArrowheads="1"/>
          </p:cNvSpPr>
          <p:nvPr/>
        </p:nvSpPr>
        <p:spPr bwMode="auto">
          <a:xfrm>
            <a:off x="1828800" y="41148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800080"/>
                </a:solidFill>
                <a:latin typeface="+mn-lt"/>
              </a:rPr>
              <a:t>Fault</a:t>
            </a:r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rot="5400000" flipV="1">
            <a:off x="2693987" y="3859213"/>
            <a:ext cx="409575" cy="63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23"/>
          <p:cNvSpPr txBox="1">
            <a:spLocks noChangeArrowheads="1"/>
          </p:cNvSpPr>
          <p:nvPr/>
        </p:nvSpPr>
        <p:spPr bwMode="auto">
          <a:xfrm>
            <a:off x="2508250" y="4114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Error</a:t>
            </a:r>
          </a:p>
        </p:txBody>
      </p:sp>
      <p:sp>
        <p:nvSpPr>
          <p:cNvPr id="15374" name="AutoShape 24"/>
          <p:cNvSpPr>
            <a:spLocks noChangeArrowheads="1"/>
          </p:cNvSpPr>
          <p:nvPr/>
        </p:nvSpPr>
        <p:spPr bwMode="auto">
          <a:xfrm>
            <a:off x="4572000" y="3124200"/>
            <a:ext cx="685800" cy="6096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rot="5400000" flipV="1">
            <a:off x="4681537" y="3859213"/>
            <a:ext cx="409575" cy="63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6"/>
          <p:cNvSpPr txBox="1">
            <a:spLocks noChangeArrowheads="1"/>
          </p:cNvSpPr>
          <p:nvPr/>
        </p:nvSpPr>
        <p:spPr bwMode="auto">
          <a:xfrm>
            <a:off x="4254500" y="41148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Symptom</a:t>
            </a:r>
          </a:p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detected</a:t>
            </a:r>
          </a:p>
        </p:txBody>
      </p:sp>
      <p:sp>
        <p:nvSpPr>
          <p:cNvPr id="15377" name="Line 27"/>
          <p:cNvSpPr>
            <a:spLocks noChangeShapeType="1"/>
          </p:cNvSpPr>
          <p:nvPr/>
        </p:nvSpPr>
        <p:spPr bwMode="auto">
          <a:xfrm>
            <a:off x="5410200" y="4800600"/>
            <a:ext cx="381000" cy="2190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Text Box 28"/>
          <p:cNvSpPr txBox="1">
            <a:spLocks noChangeArrowheads="1"/>
          </p:cNvSpPr>
          <p:nvPr/>
        </p:nvSpPr>
        <p:spPr bwMode="auto">
          <a:xfrm>
            <a:off x="5873750" y="42052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8000"/>
                </a:solidFill>
                <a:latin typeface="+mn-lt"/>
              </a:rPr>
              <a:t>Recovery</a:t>
            </a:r>
          </a:p>
        </p:txBody>
      </p:sp>
      <p:sp>
        <p:nvSpPr>
          <p:cNvPr id="15379" name="Line 29"/>
          <p:cNvSpPr>
            <a:spLocks noChangeShapeType="1"/>
          </p:cNvSpPr>
          <p:nvPr/>
        </p:nvSpPr>
        <p:spPr bwMode="auto">
          <a:xfrm rot="5400000" flipV="1">
            <a:off x="5894387" y="3859213"/>
            <a:ext cx="561975" cy="63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Freeform 30"/>
          <p:cNvSpPr>
            <a:spLocks/>
          </p:cNvSpPr>
          <p:nvPr/>
        </p:nvSpPr>
        <p:spPr bwMode="auto">
          <a:xfrm flipV="1">
            <a:off x="6172200" y="3352800"/>
            <a:ext cx="14478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Line 31"/>
          <p:cNvSpPr>
            <a:spLocks noChangeShapeType="1"/>
          </p:cNvSpPr>
          <p:nvPr/>
        </p:nvSpPr>
        <p:spPr bwMode="auto">
          <a:xfrm>
            <a:off x="7086600" y="51054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32"/>
          <p:cNvSpPr txBox="1">
            <a:spLocks noChangeArrowheads="1"/>
          </p:cNvSpPr>
          <p:nvPr/>
        </p:nvSpPr>
        <p:spPr bwMode="auto">
          <a:xfrm>
            <a:off x="7486650" y="489108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Repair</a:t>
            </a:r>
          </a:p>
        </p:txBody>
      </p:sp>
      <p:sp>
        <p:nvSpPr>
          <p:cNvPr id="15383" name="Line 33"/>
          <p:cNvSpPr>
            <a:spLocks noChangeShapeType="1"/>
          </p:cNvSpPr>
          <p:nvPr/>
        </p:nvSpPr>
        <p:spPr bwMode="auto">
          <a:xfrm rot="-5400000">
            <a:off x="6134100" y="46863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152400" y="22098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sp>
        <p:nvSpPr>
          <p:cNvPr id="15385" name="Oval 35"/>
          <p:cNvSpPr>
            <a:spLocks noChangeArrowheads="1"/>
          </p:cNvSpPr>
          <p:nvPr/>
        </p:nvSpPr>
        <p:spPr bwMode="auto">
          <a:xfrm>
            <a:off x="7620000" y="2652713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6"/>
          <p:cNvSpPr txBox="1">
            <a:spLocks noChangeArrowheads="1"/>
          </p:cNvSpPr>
          <p:nvPr/>
        </p:nvSpPr>
        <p:spPr bwMode="auto">
          <a:xfrm>
            <a:off x="7162800" y="22098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7341" y="3581401"/>
            <a:ext cx="3109260" cy="1981201"/>
            <a:chOff x="64" y="2304"/>
            <a:chExt cx="2081" cy="1248"/>
          </a:xfrm>
        </p:grpSpPr>
        <p:sp>
          <p:nvSpPr>
            <p:cNvPr id="15397" name="Text Box 4"/>
            <p:cNvSpPr txBox="1">
              <a:spLocks noChangeArrowheads="1"/>
            </p:cNvSpPr>
            <p:nvPr/>
          </p:nvSpPr>
          <p:spPr bwMode="auto">
            <a:xfrm>
              <a:off x="64" y="3149"/>
              <a:ext cx="2081" cy="403"/>
            </a:xfrm>
            <a:prstGeom prst="rect">
              <a:avLst/>
            </a:prstGeom>
            <a:solidFill>
              <a:srgbClr val="FFE4C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2000" b="1" dirty="0" smtClean="0">
                  <a:latin typeface="+mn-lt"/>
                </a:rPr>
                <a:t>Accurate </a:t>
              </a:r>
              <a:r>
                <a:rPr lang="en-US" sz="2000" b="1" dirty="0">
                  <a:latin typeface="+mn-lt"/>
                </a:rPr>
                <a:t>fault modeling</a:t>
              </a:r>
            </a:p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[HPCA’09</a:t>
              </a:r>
              <a:r>
                <a:rPr lang="en-US" sz="1800" b="1" dirty="0">
                  <a:latin typeface="+mn-lt"/>
                </a:rPr>
                <a:t>] </a:t>
              </a:r>
            </a:p>
          </p:txBody>
        </p:sp>
        <p:sp>
          <p:nvSpPr>
            <p:cNvPr id="15398" name="AutoShape 5"/>
            <p:cNvSpPr>
              <a:spLocks noChangeArrowheads="1"/>
            </p:cNvSpPr>
            <p:nvPr/>
          </p:nvSpPr>
          <p:spPr bwMode="auto">
            <a:xfrm>
              <a:off x="1152" y="2304"/>
              <a:ext cx="480" cy="62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Line 6"/>
            <p:cNvSpPr>
              <a:spLocks noChangeShapeType="1"/>
            </p:cNvSpPr>
            <p:nvPr/>
          </p:nvSpPr>
          <p:spPr bwMode="auto">
            <a:xfrm flipV="1">
              <a:off x="864" y="2928"/>
              <a:ext cx="43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193925" y="4953000"/>
            <a:ext cx="3597275" cy="1477963"/>
            <a:chOff x="1382" y="3168"/>
            <a:chExt cx="2266" cy="931"/>
          </a:xfrm>
        </p:grpSpPr>
        <p:sp>
          <p:nvSpPr>
            <p:cNvPr id="15394" name="Text Box 38"/>
            <p:cNvSpPr txBox="1">
              <a:spLocks noChangeArrowheads="1"/>
            </p:cNvSpPr>
            <p:nvPr/>
          </p:nvSpPr>
          <p:spPr bwMode="auto">
            <a:xfrm>
              <a:off x="1382" y="3696"/>
              <a:ext cx="2074" cy="403"/>
            </a:xfrm>
            <a:prstGeom prst="rect">
              <a:avLst/>
            </a:prstGeom>
            <a:solidFill>
              <a:srgbClr val="FFE6CD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2000" b="1" dirty="0">
                  <a:latin typeface="+mn-lt"/>
                </a:rPr>
                <a:t>M</a:t>
              </a:r>
              <a:r>
                <a:rPr lang="en-US" sz="2000" b="1" dirty="0" smtClean="0">
                  <a:latin typeface="+mn-lt"/>
                </a:rPr>
                <a:t>ultithreaded  </a:t>
              </a:r>
              <a:r>
                <a:rPr lang="en-US" sz="2000" b="1" dirty="0">
                  <a:latin typeface="+mn-lt"/>
                </a:rPr>
                <a:t>workloads </a:t>
              </a:r>
              <a:endParaRPr lang="en-US" sz="2000" b="1" dirty="0" smtClean="0">
                <a:latin typeface="+mn-lt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[MICRO’09</a:t>
              </a:r>
              <a:r>
                <a:rPr lang="en-US" sz="1800" b="1" dirty="0">
                  <a:latin typeface="+mn-lt"/>
                </a:rPr>
                <a:t>]</a:t>
              </a:r>
            </a:p>
          </p:txBody>
        </p:sp>
        <p:sp>
          <p:nvSpPr>
            <p:cNvPr id="15395" name="Line 39"/>
            <p:cNvSpPr>
              <a:spLocks noChangeShapeType="1"/>
            </p:cNvSpPr>
            <p:nvPr/>
          </p:nvSpPr>
          <p:spPr bwMode="auto">
            <a:xfrm flipV="1">
              <a:off x="2496" y="3168"/>
              <a:ext cx="48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0"/>
            <p:cNvSpPr>
              <a:spLocks noChangeShapeType="1"/>
            </p:cNvSpPr>
            <p:nvPr/>
          </p:nvSpPr>
          <p:spPr bwMode="auto">
            <a:xfrm flipV="1">
              <a:off x="2496" y="3360"/>
              <a:ext cx="115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181600" y="933271"/>
            <a:ext cx="3810000" cy="1200329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D25000"/>
                </a:solidFill>
                <a:latin typeface="+mn-lt"/>
              </a:rPr>
              <a:t>Today: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D25000"/>
                </a:solidFill>
                <a:latin typeface="+mn-lt"/>
              </a:rPr>
              <a:t> 1 real SDC if degrade o/p by 1%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D25000"/>
                </a:solidFill>
                <a:latin typeface="+mn-lt"/>
              </a:rPr>
              <a:t> 10K  latency for 90+% recovery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D25000"/>
                </a:solidFill>
                <a:latin typeface="+mn-lt"/>
              </a:rPr>
              <a:t> 1</a:t>
            </a:r>
            <a:r>
              <a:rPr lang="en-US" sz="1800" b="1" baseline="30000" dirty="0" smtClean="0">
                <a:solidFill>
                  <a:srgbClr val="D25000"/>
                </a:solidFill>
                <a:latin typeface="+mn-lt"/>
              </a:rPr>
              <a:t>st</a:t>
            </a:r>
            <a:r>
              <a:rPr lang="en-US" sz="1800" b="1" dirty="0" smtClean="0">
                <a:solidFill>
                  <a:srgbClr val="D25000"/>
                </a:solidFill>
                <a:latin typeface="+mn-lt"/>
              </a:rPr>
              <a:t> analysis for server recovery</a:t>
            </a:r>
            <a:endParaRPr lang="en-US" sz="1800" b="1" dirty="0">
              <a:solidFill>
                <a:srgbClr val="D25000"/>
              </a:solidFill>
              <a:latin typeface="+mn-lt"/>
            </a:endParaRPr>
          </a:p>
        </p:txBody>
      </p:sp>
      <p:sp>
        <p:nvSpPr>
          <p:cNvPr id="54" name="Line 39"/>
          <p:cNvSpPr>
            <a:spLocks noChangeShapeType="1"/>
          </p:cNvSpPr>
          <p:nvPr/>
        </p:nvSpPr>
        <p:spPr bwMode="auto">
          <a:xfrm flipH="1">
            <a:off x="5410200" y="2133600"/>
            <a:ext cx="76200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>
            <a:off x="6172200" y="2133600"/>
            <a:ext cx="457200" cy="205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5791200" y="4191000"/>
            <a:ext cx="1295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3427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 animBg="1"/>
      <p:bldP spid="55" grpId="0" animBg="1"/>
      <p:bldP spid="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dirty="0"/>
              <a:t>Ongoing and Future Work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Formalization of when/why SWAT works</a:t>
            </a:r>
          </a:p>
          <a:p>
            <a:r>
              <a:rPr lang="en-US" dirty="0" smtClean="0"/>
              <a:t>Near zero cost recovery</a:t>
            </a:r>
          </a:p>
          <a:p>
            <a:r>
              <a:rPr lang="en-US" dirty="0" smtClean="0"/>
              <a:t>More server/distributed applications</a:t>
            </a:r>
          </a:p>
          <a:p>
            <a:r>
              <a:rPr lang="en-US" dirty="0" smtClean="0"/>
              <a:t>Other core and off-core parts, other fault </a:t>
            </a:r>
            <a:r>
              <a:rPr lang="en-US" dirty="0"/>
              <a:t>models</a:t>
            </a:r>
          </a:p>
          <a:p>
            <a:r>
              <a:rPr lang="en-US" dirty="0" smtClean="0"/>
              <a:t>Prototyping SWAT on FPGA</a:t>
            </a:r>
          </a:p>
          <a:p>
            <a:pPr lvl="1"/>
            <a:r>
              <a:rPr lang="en-US" dirty="0" smtClean="0"/>
              <a:t>In collaboration with Austin/</a:t>
            </a:r>
            <a:r>
              <a:rPr lang="en-US" dirty="0" err="1" smtClean="0"/>
              <a:t>Bertacco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SDC Analysis</a:t>
            </a:r>
            <a:endParaRPr lang="en-US" dirty="0"/>
          </a:p>
        </p:txBody>
      </p:sp>
      <p:grpSp>
        <p:nvGrpSpPr>
          <p:cNvPr id="2" name="Group 85"/>
          <p:cNvGrpSpPr/>
          <p:nvPr/>
        </p:nvGrpSpPr>
        <p:grpSpPr>
          <a:xfrm>
            <a:off x="3276600" y="762000"/>
            <a:ext cx="2056973" cy="838200"/>
            <a:chOff x="3734227" y="762000"/>
            <a:chExt cx="2056973" cy="838200"/>
          </a:xfrm>
        </p:grpSpPr>
        <p:sp>
          <p:nvSpPr>
            <p:cNvPr id="5" name="TextBox 4"/>
            <p:cNvSpPr txBox="1"/>
            <p:nvPr/>
          </p:nvSpPr>
          <p:spPr>
            <a:xfrm>
              <a:off x="3734227" y="762000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Fault in instruction</a:t>
              </a:r>
              <a:endPara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5400000">
              <a:off x="4495006" y="1370806"/>
              <a:ext cx="457200" cy="1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990600" y="1600200"/>
            <a:ext cx="6934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72"/>
          <p:cNvGrpSpPr/>
          <p:nvPr/>
        </p:nvGrpSpPr>
        <p:grpSpPr>
          <a:xfrm>
            <a:off x="0" y="1600200"/>
            <a:ext cx="2857795" cy="4038600"/>
            <a:chOff x="152400" y="1600200"/>
            <a:chExt cx="2857795" cy="4038600"/>
          </a:xfrm>
        </p:grpSpPr>
        <p:sp>
          <p:nvSpPr>
            <p:cNvPr id="9" name="TextBox 8"/>
            <p:cNvSpPr txBox="1"/>
            <p:nvPr/>
          </p:nvSpPr>
          <p:spPr>
            <a:xfrm>
              <a:off x="609600" y="205740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Opcode</a:t>
              </a:r>
              <a:endPara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3316069"/>
              <a:ext cx="863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Invalid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instrn</a:t>
              </a:r>
              <a:endPara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4677" y="3392269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Valid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instrn</a:t>
              </a:r>
              <a:endPara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>
              <a:off x="915194" y="1828006"/>
              <a:ext cx="457200" cy="1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36"/>
            <p:cNvGrpSpPr/>
            <p:nvPr/>
          </p:nvGrpSpPr>
          <p:grpSpPr>
            <a:xfrm>
              <a:off x="609600" y="2438400"/>
              <a:ext cx="1143000" cy="914400"/>
              <a:chOff x="609600" y="2438400"/>
              <a:chExt cx="1143000" cy="91440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913606" y="2666206"/>
                <a:ext cx="457200" cy="1588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35"/>
              <p:cNvGrpSpPr/>
              <p:nvPr/>
            </p:nvGrpSpPr>
            <p:grpSpPr>
              <a:xfrm>
                <a:off x="609600" y="2895600"/>
                <a:ext cx="1143000" cy="457200"/>
                <a:chOff x="609600" y="2895600"/>
                <a:chExt cx="1143000" cy="45720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609600" y="2895600"/>
                  <a:ext cx="1143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rot="5400000">
                  <a:off x="381794" y="3123406"/>
                  <a:ext cx="457200" cy="1588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rot="5400000">
                  <a:off x="1523206" y="3123406"/>
                  <a:ext cx="457200" cy="1588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71"/>
            <p:cNvGrpSpPr/>
            <p:nvPr/>
          </p:nvGrpSpPr>
          <p:grpSpPr>
            <a:xfrm>
              <a:off x="457200" y="4038600"/>
              <a:ext cx="2552995" cy="1600200"/>
              <a:chOff x="457200" y="4038600"/>
              <a:chExt cx="2552995" cy="160020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57200" y="4955738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Control flow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corruption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99607" y="4992469"/>
                <a:ext cx="1210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Value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corruption</a:t>
                </a:r>
              </a:p>
            </p:txBody>
          </p:sp>
          <p:grpSp>
            <p:nvGrpSpPr>
              <p:cNvPr id="17" name="Group 37"/>
              <p:cNvGrpSpPr/>
              <p:nvPr/>
            </p:nvGrpSpPr>
            <p:grpSpPr>
              <a:xfrm>
                <a:off x="1219200" y="4038600"/>
                <a:ext cx="1143000" cy="914400"/>
                <a:chOff x="609600" y="2438400"/>
                <a:chExt cx="1143000" cy="914400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rot="5400000">
                  <a:off x="913606" y="2666206"/>
                  <a:ext cx="457200" cy="1588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Group 35"/>
                <p:cNvGrpSpPr/>
                <p:nvPr/>
              </p:nvGrpSpPr>
              <p:grpSpPr>
                <a:xfrm>
                  <a:off x="609600" y="2895600"/>
                  <a:ext cx="1143000" cy="457200"/>
                  <a:chOff x="609600" y="2895600"/>
                  <a:chExt cx="1143000" cy="457200"/>
                </a:xfrm>
              </p:grpSpPr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609600" y="2895600"/>
                    <a:ext cx="11430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rot="5400000">
                    <a:off x="381794" y="3123406"/>
                    <a:ext cx="457200" cy="1588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rot="5400000">
                    <a:off x="1523206" y="3123406"/>
                    <a:ext cx="457200" cy="1588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4" name="Group 77"/>
          <p:cNvGrpSpPr/>
          <p:nvPr/>
        </p:nvGrpSpPr>
        <p:grpSpPr>
          <a:xfrm>
            <a:off x="2514600" y="1600200"/>
            <a:ext cx="1210588" cy="2246531"/>
            <a:chOff x="2904212" y="1600200"/>
            <a:chExt cx="1210588" cy="2246531"/>
          </a:xfrm>
        </p:grpSpPr>
        <p:sp>
          <p:nvSpPr>
            <p:cNvPr id="29" name="TextBox 10"/>
            <p:cNvSpPr txBox="1"/>
            <p:nvPr/>
          </p:nvSpPr>
          <p:spPr>
            <a:xfrm>
              <a:off x="2994724" y="2057400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Register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Names</a:t>
              </a:r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2904212" y="3200400"/>
              <a:ext cx="1210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Value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corruption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>
              <a:off x="3275806" y="1828006"/>
              <a:ext cx="457200" cy="1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3275806" y="2971006"/>
              <a:ext cx="457200" cy="1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87"/>
          <p:cNvGrpSpPr/>
          <p:nvPr/>
        </p:nvGrpSpPr>
        <p:grpSpPr>
          <a:xfrm>
            <a:off x="4114800" y="1600200"/>
            <a:ext cx="2519303" cy="4151531"/>
            <a:chOff x="4558685" y="1600200"/>
            <a:chExt cx="2519303" cy="4151531"/>
          </a:xfrm>
        </p:grpSpPr>
        <p:cxnSp>
          <p:nvCxnSpPr>
            <p:cNvPr id="34" name="Straight Arrow Connector 33"/>
            <p:cNvCxnSpPr/>
            <p:nvPr/>
          </p:nvCxnSpPr>
          <p:spPr>
            <a:xfrm rot="5400000">
              <a:off x="5498921" y="1828006"/>
              <a:ext cx="457200" cy="1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86"/>
            <p:cNvGrpSpPr/>
            <p:nvPr/>
          </p:nvGrpSpPr>
          <p:grpSpPr>
            <a:xfrm>
              <a:off x="4558685" y="2057400"/>
              <a:ext cx="2519303" cy="3694331"/>
              <a:chOff x="4558685" y="2057400"/>
              <a:chExt cx="2519303" cy="3694331"/>
            </a:xfrm>
          </p:grpSpPr>
          <p:sp>
            <p:nvSpPr>
              <p:cNvPr id="36" name="TextBox 12"/>
              <p:cNvSpPr txBox="1"/>
              <p:nvPr/>
            </p:nvSpPr>
            <p:spPr>
              <a:xfrm>
                <a:off x="5118715" y="2057400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Addresses</a:t>
                </a:r>
              </a:p>
            </p:txBody>
          </p:sp>
          <p:grpSp>
            <p:nvGrpSpPr>
              <p:cNvPr id="35" name="Group 80"/>
              <p:cNvGrpSpPr/>
              <p:nvPr/>
            </p:nvGrpSpPr>
            <p:grpSpPr>
              <a:xfrm>
                <a:off x="4558685" y="2438400"/>
                <a:ext cx="2519303" cy="3313331"/>
                <a:chOff x="4558685" y="2590800"/>
                <a:chExt cx="2519303" cy="3313331"/>
              </a:xfrm>
            </p:grpSpPr>
            <p:sp>
              <p:nvSpPr>
                <p:cNvPr id="38" name="TextBox 14"/>
                <p:cNvSpPr txBox="1"/>
                <p:nvPr/>
              </p:nvSpPr>
              <p:spPr>
                <a:xfrm>
                  <a:off x="4558685" y="3505200"/>
                  <a:ext cx="85151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Invalid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page</a:t>
                  </a:r>
                </a:p>
              </p:txBody>
            </p:sp>
            <p:sp>
              <p:nvSpPr>
                <p:cNvPr id="39" name="TextBox 15"/>
                <p:cNvSpPr txBox="1"/>
                <p:nvPr/>
              </p:nvSpPr>
              <p:spPr>
                <a:xfrm>
                  <a:off x="6004997" y="3505200"/>
                  <a:ext cx="10054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Valid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address</a:t>
                  </a:r>
                </a:p>
              </p:txBody>
            </p:sp>
            <p:sp>
              <p:nvSpPr>
                <p:cNvPr id="40" name="TextBox 16"/>
                <p:cNvSpPr txBox="1"/>
                <p:nvPr/>
              </p:nvSpPr>
              <p:spPr>
                <a:xfrm>
                  <a:off x="5042515" y="4306669"/>
                  <a:ext cx="140294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Unallocated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address</a:t>
                  </a:r>
                </a:p>
              </p:txBody>
            </p:sp>
            <p:grpSp>
              <p:nvGrpSpPr>
                <p:cNvPr id="37" name="Group 55"/>
                <p:cNvGrpSpPr/>
                <p:nvPr/>
              </p:nvGrpSpPr>
              <p:grpSpPr>
                <a:xfrm>
                  <a:off x="5029200" y="2590800"/>
                  <a:ext cx="1449388" cy="1676400"/>
                  <a:chOff x="5092085" y="2590800"/>
                  <a:chExt cx="1449388" cy="1676400"/>
                </a:xfrm>
              </p:grpSpPr>
              <p:grpSp>
                <p:nvGrpSpPr>
                  <p:cNvPr id="41" name="Group 43"/>
                  <p:cNvGrpSpPr/>
                  <p:nvPr/>
                </p:nvGrpSpPr>
                <p:grpSpPr>
                  <a:xfrm>
                    <a:off x="5092085" y="2590800"/>
                    <a:ext cx="1449388" cy="914400"/>
                    <a:chOff x="443885" y="2438400"/>
                    <a:chExt cx="1449388" cy="914400"/>
                  </a:xfrm>
                </p:grpSpPr>
                <p:cxnSp>
                  <p:nvCxnSpPr>
                    <p:cNvPr id="46" name="Straight Arrow Connector 45"/>
                    <p:cNvCxnSpPr/>
                    <p:nvPr/>
                  </p:nvCxnSpPr>
                  <p:spPr>
                    <a:xfrm rot="5400000">
                      <a:off x="913606" y="2666206"/>
                      <a:ext cx="457200" cy="1588"/>
                    </a:xfrm>
                    <a:prstGeom prst="straightConnector1">
                      <a:avLst/>
                    </a:prstGeom>
                    <a:ln w="25400" cmpd="sng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" name="Group 35"/>
                    <p:cNvGrpSpPr/>
                    <p:nvPr/>
                  </p:nvGrpSpPr>
                  <p:grpSpPr>
                    <a:xfrm>
                      <a:off x="443885" y="2895600"/>
                      <a:ext cx="1449388" cy="457200"/>
                      <a:chOff x="443885" y="2895600"/>
                      <a:chExt cx="1449388" cy="457200"/>
                    </a:xfrm>
                  </p:grpSpPr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457200" y="2895600"/>
                        <a:ext cx="1434485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Straight Arrow Connector 48"/>
                      <p:cNvCxnSpPr/>
                      <p:nvPr/>
                    </p:nvCxnSpPr>
                    <p:spPr>
                      <a:xfrm rot="5400000">
                        <a:off x="216079" y="3123406"/>
                        <a:ext cx="457200" cy="1588"/>
                      </a:xfrm>
                      <a:prstGeom prst="straightConnector1">
                        <a:avLst/>
                      </a:prstGeom>
                      <a:ln w="25400" cmpd="sng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rot="5400000">
                        <a:off x="1663879" y="3123406"/>
                        <a:ext cx="457200" cy="1588"/>
                      </a:xfrm>
                      <a:prstGeom prst="straightConnector1">
                        <a:avLst/>
                      </a:prstGeom>
                      <a:ln w="25400" cmpd="sng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45" name="Straight Arrow Connector 44"/>
                  <p:cNvCxnSpPr/>
                  <p:nvPr/>
                </p:nvCxnSpPr>
                <p:spPr>
                  <a:xfrm rot="5400000">
                    <a:off x="5182394" y="3656806"/>
                    <a:ext cx="1219200" cy="1588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Arrow Connector 41"/>
                <p:cNvCxnSpPr/>
                <p:nvPr/>
              </p:nvCxnSpPr>
              <p:spPr>
                <a:xfrm rot="5400000">
                  <a:off x="5982494" y="4685506"/>
                  <a:ext cx="990600" cy="1588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5867400" y="5257800"/>
                  <a:ext cx="121058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Value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dirty="0" smtClean="0">
                      <a:solidFill>
                        <a:prstClr val="black"/>
                      </a:solidFill>
                      <a:latin typeface="Arial" pitchFamily="34" charset="0"/>
                      <a:cs typeface="Arial" pitchFamily="34" charset="0"/>
                    </a:rPr>
                    <a:t>corruption</a:t>
                  </a:r>
                </a:p>
              </p:txBody>
            </p:sp>
          </p:grpSp>
        </p:grpSp>
      </p:grpSp>
      <p:grpSp>
        <p:nvGrpSpPr>
          <p:cNvPr id="47" name="Group 81"/>
          <p:cNvGrpSpPr/>
          <p:nvPr/>
        </p:nvGrpSpPr>
        <p:grpSpPr>
          <a:xfrm>
            <a:off x="6646624" y="1600200"/>
            <a:ext cx="2573576" cy="3160931"/>
            <a:chOff x="6942812" y="1600200"/>
            <a:chExt cx="2573576" cy="3160931"/>
          </a:xfrm>
        </p:grpSpPr>
        <p:sp>
          <p:nvSpPr>
            <p:cNvPr id="52" name="TextBox 13"/>
            <p:cNvSpPr txBox="1"/>
            <p:nvPr/>
          </p:nvSpPr>
          <p:spPr>
            <a:xfrm>
              <a:off x="7511643" y="1992868"/>
              <a:ext cx="1479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Data Values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rot="5400000">
              <a:off x="8000206" y="1828006"/>
              <a:ext cx="457200" cy="1588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79"/>
            <p:cNvGrpSpPr/>
            <p:nvPr/>
          </p:nvGrpSpPr>
          <p:grpSpPr>
            <a:xfrm>
              <a:off x="6942812" y="2438400"/>
              <a:ext cx="2573576" cy="2322731"/>
              <a:chOff x="6942812" y="2590800"/>
              <a:chExt cx="2573576" cy="2322731"/>
            </a:xfrm>
          </p:grpSpPr>
          <p:sp>
            <p:nvSpPr>
              <p:cNvPr id="55" name="TextBox 17"/>
              <p:cNvSpPr txBox="1"/>
              <p:nvPr/>
            </p:nvSpPr>
            <p:spPr>
              <a:xfrm>
                <a:off x="8305800" y="3505200"/>
                <a:ext cx="1210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Value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corruption</a:t>
                </a:r>
              </a:p>
            </p:txBody>
          </p:sp>
          <p:sp>
            <p:nvSpPr>
              <p:cNvPr id="56" name="TextBox 18"/>
              <p:cNvSpPr txBox="1"/>
              <p:nvPr/>
            </p:nvSpPr>
            <p:spPr>
              <a:xfrm>
                <a:off x="7543800" y="42672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Control flow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corruption</a:t>
                </a:r>
              </a:p>
            </p:txBody>
          </p:sp>
          <p:sp>
            <p:nvSpPr>
              <p:cNvPr id="57" name="TextBox 19"/>
              <p:cNvSpPr txBox="1"/>
              <p:nvPr/>
            </p:nvSpPr>
            <p:spPr>
              <a:xfrm>
                <a:off x="6942812" y="3505200"/>
                <a:ext cx="1210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Address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corruption</a:t>
                </a:r>
              </a:p>
            </p:txBody>
          </p:sp>
          <p:grpSp>
            <p:nvGrpSpPr>
              <p:cNvPr id="54" name="Group 60"/>
              <p:cNvGrpSpPr/>
              <p:nvPr/>
            </p:nvGrpSpPr>
            <p:grpSpPr>
              <a:xfrm>
                <a:off x="7467600" y="2590800"/>
                <a:ext cx="1449388" cy="1676400"/>
                <a:chOff x="5029200" y="2590800"/>
                <a:chExt cx="1449388" cy="1676400"/>
              </a:xfrm>
            </p:grpSpPr>
            <p:grpSp>
              <p:nvGrpSpPr>
                <p:cNvPr id="58" name="Group 44"/>
                <p:cNvGrpSpPr/>
                <p:nvPr/>
              </p:nvGrpSpPr>
              <p:grpSpPr>
                <a:xfrm>
                  <a:off x="5029200" y="2590800"/>
                  <a:ext cx="1449388" cy="914400"/>
                  <a:chOff x="381000" y="2438400"/>
                  <a:chExt cx="1449388" cy="914400"/>
                </a:xfrm>
              </p:grpSpPr>
              <p:cxnSp>
                <p:nvCxnSpPr>
                  <p:cNvPr id="61" name="Straight Arrow Connector 60"/>
                  <p:cNvCxnSpPr/>
                  <p:nvPr/>
                </p:nvCxnSpPr>
                <p:spPr>
                  <a:xfrm rot="5400000">
                    <a:off x="913606" y="2666206"/>
                    <a:ext cx="457200" cy="1588"/>
                  </a:xfrm>
                  <a:prstGeom prst="straightConnector1">
                    <a:avLst/>
                  </a:prstGeom>
                  <a:ln w="25400" cmpd="sng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9" name="Group 35"/>
                  <p:cNvGrpSpPr/>
                  <p:nvPr/>
                </p:nvGrpSpPr>
                <p:grpSpPr>
                  <a:xfrm>
                    <a:off x="381000" y="2895600"/>
                    <a:ext cx="1449388" cy="457200"/>
                    <a:chOff x="381000" y="2895600"/>
                    <a:chExt cx="1449388" cy="457200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381000" y="2895600"/>
                      <a:ext cx="1447800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 rot="5400000">
                      <a:off x="153194" y="3123406"/>
                      <a:ext cx="457200" cy="1588"/>
                    </a:xfrm>
                    <a:prstGeom prst="straightConnector1">
                      <a:avLst/>
                    </a:prstGeom>
                    <a:ln w="25400" cmpd="sng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Arrow Connector 64"/>
                    <p:cNvCxnSpPr/>
                    <p:nvPr/>
                  </p:nvCxnSpPr>
                  <p:spPr>
                    <a:xfrm rot="5400000">
                      <a:off x="1600994" y="3123406"/>
                      <a:ext cx="457200" cy="1588"/>
                    </a:xfrm>
                    <a:prstGeom prst="straightConnector1">
                      <a:avLst/>
                    </a:prstGeom>
                    <a:ln w="25400" cmpd="sng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rot="5400000">
                  <a:off x="5182394" y="3656806"/>
                  <a:ext cx="1219200" cy="1588"/>
                </a:xfrm>
                <a:prstGeom prst="straightConnector1">
                  <a:avLst/>
                </a:prstGeom>
                <a:ln w="25400" cmpd="sng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21"/>
          <p:cNvGrpSpPr/>
          <p:nvPr/>
        </p:nvGrpSpPr>
        <p:grpSpPr>
          <a:xfrm>
            <a:off x="228599" y="3426023"/>
            <a:ext cx="7315201" cy="1603177"/>
            <a:chOff x="228599" y="3426023"/>
            <a:chExt cx="4191001" cy="1145977"/>
          </a:xfrm>
        </p:grpSpPr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457199" y="3993177"/>
              <a:ext cx="1371600" cy="0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457199" y="3793152"/>
              <a:ext cx="152400" cy="4572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45"/>
            <p:cNvSpPr>
              <a:spLocks noChangeArrowheads="1"/>
            </p:cNvSpPr>
            <p:nvPr/>
          </p:nvSpPr>
          <p:spPr bwMode="auto">
            <a:xfrm>
              <a:off x="2590799" y="3793152"/>
              <a:ext cx="152400" cy="4572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47"/>
            <p:cNvSpPr txBox="1">
              <a:spLocks noChangeArrowheads="1"/>
            </p:cNvSpPr>
            <p:nvPr/>
          </p:nvSpPr>
          <p:spPr bwMode="auto">
            <a:xfrm>
              <a:off x="608134" y="3426023"/>
              <a:ext cx="61106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rgbClr val="008040"/>
                  </a:solidFill>
                  <a:latin typeface="Arial" charset="0"/>
                </a:rPr>
                <a:t>Fault</a:t>
              </a:r>
            </a:p>
          </p:txBody>
        </p:sp>
        <p:sp>
          <p:nvSpPr>
            <p:cNvPr id="10" name="Line 49"/>
            <p:cNvSpPr>
              <a:spLocks noChangeShapeType="1"/>
            </p:cNvSpPr>
            <p:nvPr/>
          </p:nvSpPr>
          <p:spPr bwMode="auto">
            <a:xfrm>
              <a:off x="898524" y="3718857"/>
              <a:ext cx="0" cy="274320"/>
            </a:xfrm>
            <a:prstGeom prst="line">
              <a:avLst/>
            </a:prstGeom>
            <a:noFill/>
            <a:ln w="28575">
              <a:solidFill>
                <a:srgbClr val="00804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auto">
            <a:xfrm>
              <a:off x="1155699" y="3426023"/>
              <a:ext cx="14173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8000"/>
                  </a:solidFill>
                  <a:latin typeface="Arial" charset="0"/>
                </a:rPr>
                <a:t>Bad </a:t>
              </a:r>
              <a:r>
                <a:rPr lang="en-US" sz="1400" b="1" dirty="0" smtClean="0">
                  <a:solidFill>
                    <a:srgbClr val="FF8000"/>
                  </a:solidFill>
                  <a:latin typeface="Arial" charset="0"/>
                </a:rPr>
                <a:t>arch state</a:t>
              </a:r>
              <a:endParaRPr lang="en-US" sz="1400" b="1" dirty="0">
                <a:solidFill>
                  <a:srgbClr val="FF8000"/>
                </a:solidFill>
                <a:latin typeface="Arial" charset="0"/>
              </a:endParaRPr>
            </a:p>
          </p:txBody>
        </p:sp>
        <p:sp>
          <p:nvSpPr>
            <p:cNvPr id="12" name="Line 51"/>
            <p:cNvSpPr>
              <a:spLocks noChangeShapeType="1"/>
            </p:cNvSpPr>
            <p:nvPr/>
          </p:nvSpPr>
          <p:spPr bwMode="auto">
            <a:xfrm>
              <a:off x="1828799" y="3718857"/>
              <a:ext cx="0" cy="274320"/>
            </a:xfrm>
            <a:prstGeom prst="line">
              <a:avLst/>
            </a:prstGeom>
            <a:noFill/>
            <a:ln w="28575">
              <a:solidFill>
                <a:srgbClr val="FF8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2"/>
            <p:cNvSpPr txBox="1">
              <a:spLocks noChangeArrowheads="1"/>
            </p:cNvSpPr>
            <p:nvPr/>
          </p:nvSpPr>
          <p:spPr bwMode="auto">
            <a:xfrm>
              <a:off x="1676398" y="4264223"/>
              <a:ext cx="190500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8000"/>
                  </a:solidFill>
                  <a:latin typeface="Arial" charset="0"/>
                </a:rPr>
                <a:t>Old latency</a:t>
              </a:r>
              <a:endParaRPr lang="en-US" sz="1400" b="1" dirty="0">
                <a:latin typeface="Arial" charset="0"/>
              </a:endParaRPr>
            </a:p>
          </p:txBody>
        </p:sp>
        <p:sp>
          <p:nvSpPr>
            <p:cNvPr id="14" name="Line 53"/>
            <p:cNvSpPr>
              <a:spLocks noChangeShapeType="1"/>
            </p:cNvSpPr>
            <p:nvPr/>
          </p:nvSpPr>
          <p:spPr bwMode="auto">
            <a:xfrm>
              <a:off x="3352799" y="3718857"/>
              <a:ext cx="0" cy="2743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54"/>
            <p:cNvSpPr>
              <a:spLocks noChangeArrowheads="1"/>
            </p:cNvSpPr>
            <p:nvPr/>
          </p:nvSpPr>
          <p:spPr bwMode="auto">
            <a:xfrm>
              <a:off x="3962400" y="3869352"/>
              <a:ext cx="304800" cy="304800"/>
            </a:xfrm>
            <a:prstGeom prst="irregularSeal2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66"/>
            <p:cNvSpPr txBox="1">
              <a:spLocks noChangeArrowheads="1"/>
            </p:cNvSpPr>
            <p:nvPr/>
          </p:nvSpPr>
          <p:spPr bwMode="auto">
            <a:xfrm>
              <a:off x="228599" y="4221777"/>
              <a:ext cx="69121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 err="1" smtClean="0">
                  <a:latin typeface="Arial" charset="0"/>
                </a:rPr>
                <a:t>Chkpt</a:t>
              </a:r>
              <a:endParaRPr lang="en-US" sz="1400" b="1" dirty="0">
                <a:latin typeface="Arial" charset="0"/>
              </a:endParaRPr>
            </a:p>
          </p:txBody>
        </p:sp>
        <p:sp>
          <p:nvSpPr>
            <p:cNvPr id="17" name="Line 69"/>
            <p:cNvSpPr>
              <a:spLocks noChangeShapeType="1"/>
            </p:cNvSpPr>
            <p:nvPr/>
          </p:nvSpPr>
          <p:spPr bwMode="auto">
            <a:xfrm>
              <a:off x="1828799" y="3993177"/>
              <a:ext cx="1554480" cy="0"/>
            </a:xfrm>
            <a:prstGeom prst="line">
              <a:avLst/>
            </a:prstGeom>
            <a:noFill/>
            <a:ln w="19050">
              <a:solidFill>
                <a:srgbClr val="FF8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1828799" y="4297977"/>
              <a:ext cx="22860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2514599" y="3426023"/>
              <a:ext cx="190500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  <a:latin typeface="Arial" charset="0"/>
                </a:rPr>
                <a:t>Bad app state</a:t>
              </a:r>
              <a:endParaRPr lang="en-US" sz="14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3352799" y="4453354"/>
              <a:ext cx="82296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>
              <a:off x="3352799" y="3993177"/>
              <a:ext cx="7315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182C53FE-DF8B-44B7-B71F-587A6A5F8314}" type="slidenum">
              <a:rPr lang="en-US"/>
              <a:pPr/>
              <a:t>3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Observations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Need handle only hardware faults that propagate to software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Fault-free case remains common, must be optimized</a:t>
            </a:r>
          </a:p>
          <a:p>
            <a:pPr eaLnBrk="1" hangingPunct="1">
              <a:lnSpc>
                <a:spcPct val="200000"/>
              </a:lnSpc>
              <a:spcBef>
                <a:spcPct val="100000"/>
              </a:spcBef>
              <a:buFont typeface="Symbol" pitchFamily="-64" charset="2"/>
              <a:buChar char="Þ"/>
            </a:pPr>
            <a:r>
              <a:rPr lang="en-US" dirty="0" smtClean="0">
                <a:solidFill>
                  <a:srgbClr val="D15100"/>
                </a:solidFill>
              </a:rPr>
              <a:t>Watch for software anomalies (symptoms)</a:t>
            </a:r>
          </a:p>
          <a:p>
            <a:pPr lvl="2" eaLnBrk="1" hangingPunct="1">
              <a:buFont typeface="Symbol" pitchFamily="-64" charset="2"/>
              <a:buNone/>
            </a:pPr>
            <a:r>
              <a:rPr lang="en-US" sz="2200" dirty="0" smtClean="0"/>
              <a:t>Zero to low overhead “always-on” monitors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D15100"/>
                </a:solidFill>
              </a:rPr>
              <a:t>    Diagnose cause after symptom detected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D15100"/>
                </a:solidFill>
              </a:rPr>
              <a:t>		</a:t>
            </a:r>
            <a:r>
              <a:rPr lang="en-US" dirty="0" smtClean="0"/>
              <a:t>May incur high overhead, but rarely invoked</a:t>
            </a:r>
          </a:p>
          <a:p>
            <a:pPr algn="ctr" eaLnBrk="1" hangingPunct="1">
              <a:lnSpc>
                <a:spcPct val="200000"/>
              </a:lnSpc>
              <a:buFont typeface="Symbol" pitchFamily="-64" charset="2"/>
              <a:buChar char="Þ"/>
            </a:pPr>
            <a:r>
              <a:rPr lang="en-US" sz="2800" dirty="0" smtClean="0">
                <a:solidFill>
                  <a:srgbClr val="D15100"/>
                </a:solidFill>
              </a:rPr>
              <a:t> SWAT: </a:t>
            </a:r>
            <a:r>
              <a:rPr lang="en-US" sz="2800" dirty="0" err="1" smtClean="0">
                <a:solidFill>
                  <a:srgbClr val="D15100"/>
                </a:solidFill>
              </a:rPr>
              <a:t>S</a:t>
            </a:r>
            <a:r>
              <a:rPr lang="en-US" sz="2800" dirty="0" err="1" smtClean="0"/>
              <a:t>oft</a:t>
            </a:r>
            <a:r>
              <a:rPr lang="en-US" sz="2800" dirty="0" err="1" smtClean="0">
                <a:solidFill>
                  <a:srgbClr val="D15100"/>
                </a:solidFill>
              </a:rPr>
              <a:t>W</a:t>
            </a:r>
            <a:r>
              <a:rPr lang="en-US" sz="2800" dirty="0" err="1" smtClean="0"/>
              <a:t>are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D15100"/>
                </a:solidFill>
              </a:rPr>
              <a:t>A</a:t>
            </a:r>
            <a:r>
              <a:rPr lang="en-US" sz="2800" dirty="0" smtClean="0"/>
              <a:t>nomaly </a:t>
            </a:r>
            <a:r>
              <a:rPr lang="en-US" sz="2800" dirty="0" smtClean="0">
                <a:solidFill>
                  <a:srgbClr val="D15100"/>
                </a:solidFill>
              </a:rPr>
              <a:t>T</a:t>
            </a:r>
            <a:r>
              <a:rPr lang="en-US" sz="2800" dirty="0" smtClean="0"/>
              <a:t>reatment</a:t>
            </a:r>
          </a:p>
        </p:txBody>
      </p:sp>
    </p:spTree>
    <p:custDataLst>
      <p:tags r:id="rId1"/>
    </p:custDataLst>
  </p:cSld>
  <p:clrMapOvr>
    <a:masterClrMapping/>
  </p:clrMapOvr>
  <p:transition advTm="762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SWAT Framework Components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2438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D15100"/>
                </a:solidFill>
              </a:rPr>
              <a:t>Detection: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Helvetica" pitchFamily="-64" charset="0"/>
              </a:rPr>
              <a:t>Symptoms of SW misbehavior, minimal backup HW</a:t>
            </a:r>
            <a:endParaRPr lang="en-US" sz="2000" dirty="0" smtClean="0"/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D15100"/>
                </a:solidFill>
              </a:rPr>
              <a:t>Recovery: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Helvetica" pitchFamily="-64" charset="0"/>
              </a:rPr>
              <a:t>Hardware checkpoint/rollback, output buffering</a:t>
            </a:r>
            <a:endParaRPr lang="en-US" sz="2000" dirty="0" smtClean="0"/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D15100"/>
                </a:solidFill>
              </a:rPr>
              <a:t>Diagnosis: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Helvetica" pitchFamily="-64" charset="0"/>
              </a:rPr>
              <a:t>Rollback/replay on </a:t>
            </a:r>
            <a:r>
              <a:rPr lang="en-US" sz="2000" dirty="0" err="1" smtClean="0">
                <a:latin typeface="Helvetica" pitchFamily="-64" charset="0"/>
              </a:rPr>
              <a:t>multicore</a:t>
            </a:r>
            <a:endParaRPr lang="en-US" sz="2000" dirty="0" smtClean="0">
              <a:latin typeface="Helvetica" pitchFamily="-6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D15100"/>
                </a:solidFill>
                <a:latin typeface="Helvetica" pitchFamily="-64" charset="0"/>
              </a:rPr>
              <a:t>Repair/reconfiguration:</a:t>
            </a:r>
            <a:r>
              <a:rPr lang="en-US" sz="2000" dirty="0" smtClean="0">
                <a:latin typeface="Helvetica" pitchFamily="-64" charset="0"/>
              </a:rPr>
              <a:t> Redundant, reconfigurable hardware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rgbClr val="D15100"/>
                </a:solidFill>
                <a:latin typeface="Helvetica" pitchFamily="-64" charset="0"/>
              </a:rPr>
              <a:t>Flexible control through firmware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3400" y="3657600"/>
            <a:ext cx="8058150" cy="3048000"/>
            <a:chOff x="336" y="2304"/>
            <a:chExt cx="5076" cy="1920"/>
          </a:xfrm>
        </p:grpSpPr>
        <p:sp>
          <p:nvSpPr>
            <p:cNvPr id="14356" name="Text Box 19"/>
            <p:cNvSpPr txBox="1">
              <a:spLocks noChangeArrowheads="1"/>
            </p:cNvSpPr>
            <p:nvPr/>
          </p:nvSpPr>
          <p:spPr bwMode="auto">
            <a:xfrm>
              <a:off x="3676" y="3984"/>
              <a:ext cx="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Diagnosis</a:t>
              </a:r>
            </a:p>
          </p:txBody>
        </p:sp>
        <p:sp>
          <p:nvSpPr>
            <p:cNvPr id="14342" name="Oval 5"/>
            <p:cNvSpPr>
              <a:spLocks noChangeArrowheads="1"/>
            </p:cNvSpPr>
            <p:nvPr/>
          </p:nvSpPr>
          <p:spPr bwMode="auto">
            <a:xfrm>
              <a:off x="624" y="2592"/>
              <a:ext cx="288" cy="86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Freeform 6"/>
            <p:cNvSpPr>
              <a:spLocks/>
            </p:cNvSpPr>
            <p:nvPr/>
          </p:nvSpPr>
          <p:spPr bwMode="auto">
            <a:xfrm>
              <a:off x="912" y="3024"/>
              <a:ext cx="912" cy="144"/>
            </a:xfrm>
            <a:custGeom>
              <a:avLst/>
              <a:gdLst>
                <a:gd name="T0" fmla="*/ 0 w 720"/>
                <a:gd name="T1" fmla="*/ 8 h 152"/>
                <a:gd name="T2" fmla="*/ 144 w 720"/>
                <a:gd name="T3" fmla="*/ 152 h 152"/>
                <a:gd name="T4" fmla="*/ 288 w 720"/>
                <a:gd name="T5" fmla="*/ 8 h 152"/>
                <a:gd name="T6" fmla="*/ 432 w 720"/>
                <a:gd name="T7" fmla="*/ 152 h 152"/>
                <a:gd name="T8" fmla="*/ 576 w 720"/>
                <a:gd name="T9" fmla="*/ 8 h 152"/>
                <a:gd name="T10" fmla="*/ 720 w 720"/>
                <a:gd name="T11" fmla="*/ 10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7"/>
            <p:cNvSpPr>
              <a:spLocks/>
            </p:cNvSpPr>
            <p:nvPr/>
          </p:nvSpPr>
          <p:spPr bwMode="auto">
            <a:xfrm>
              <a:off x="1824" y="2976"/>
              <a:ext cx="1152" cy="240"/>
            </a:xfrm>
            <a:custGeom>
              <a:avLst/>
              <a:gdLst>
                <a:gd name="T0" fmla="*/ 0 w 891"/>
                <a:gd name="T1" fmla="*/ 135 h 190"/>
                <a:gd name="T2" fmla="*/ 36 w 891"/>
                <a:gd name="T3" fmla="*/ 54 h 190"/>
                <a:gd name="T4" fmla="*/ 72 w 891"/>
                <a:gd name="T5" fmla="*/ 63 h 190"/>
                <a:gd name="T6" fmla="*/ 126 w 891"/>
                <a:gd name="T7" fmla="*/ 99 h 190"/>
                <a:gd name="T8" fmla="*/ 135 w 891"/>
                <a:gd name="T9" fmla="*/ 180 h 190"/>
                <a:gd name="T10" fmla="*/ 171 w 891"/>
                <a:gd name="T11" fmla="*/ 171 h 190"/>
                <a:gd name="T12" fmla="*/ 189 w 891"/>
                <a:gd name="T13" fmla="*/ 108 h 190"/>
                <a:gd name="T14" fmla="*/ 243 w 891"/>
                <a:gd name="T15" fmla="*/ 36 h 190"/>
                <a:gd name="T16" fmla="*/ 261 w 891"/>
                <a:gd name="T17" fmla="*/ 72 h 190"/>
                <a:gd name="T18" fmla="*/ 288 w 891"/>
                <a:gd name="T19" fmla="*/ 99 h 190"/>
                <a:gd name="T20" fmla="*/ 342 w 891"/>
                <a:gd name="T21" fmla="*/ 180 h 190"/>
                <a:gd name="T22" fmla="*/ 423 w 891"/>
                <a:gd name="T23" fmla="*/ 63 h 190"/>
                <a:gd name="T24" fmla="*/ 432 w 891"/>
                <a:gd name="T25" fmla="*/ 36 h 190"/>
                <a:gd name="T26" fmla="*/ 486 w 891"/>
                <a:gd name="T27" fmla="*/ 0 h 190"/>
                <a:gd name="T28" fmla="*/ 522 w 891"/>
                <a:gd name="T29" fmla="*/ 9 h 190"/>
                <a:gd name="T30" fmla="*/ 540 w 891"/>
                <a:gd name="T31" fmla="*/ 36 h 190"/>
                <a:gd name="T32" fmla="*/ 612 w 891"/>
                <a:gd name="T33" fmla="*/ 99 h 190"/>
                <a:gd name="T34" fmla="*/ 639 w 891"/>
                <a:gd name="T35" fmla="*/ 90 h 190"/>
                <a:gd name="T36" fmla="*/ 657 w 891"/>
                <a:gd name="T37" fmla="*/ 63 h 190"/>
                <a:gd name="T38" fmla="*/ 738 w 891"/>
                <a:gd name="T39" fmla="*/ 72 h 190"/>
                <a:gd name="T40" fmla="*/ 828 w 891"/>
                <a:gd name="T41" fmla="*/ 99 h 190"/>
                <a:gd name="T42" fmla="*/ 891 w 891"/>
                <a:gd name="T43" fmla="*/ 45 h 1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91"/>
                <a:gd name="T67" fmla="*/ 0 h 190"/>
                <a:gd name="T68" fmla="*/ 891 w 891"/>
                <a:gd name="T69" fmla="*/ 190 h 1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91" h="190">
                  <a:moveTo>
                    <a:pt x="0" y="135"/>
                  </a:moveTo>
                  <a:cubicBezTo>
                    <a:pt x="21" y="71"/>
                    <a:pt x="7" y="97"/>
                    <a:pt x="36" y="54"/>
                  </a:cubicBezTo>
                  <a:cubicBezTo>
                    <a:pt x="48" y="57"/>
                    <a:pt x="61" y="57"/>
                    <a:pt x="72" y="63"/>
                  </a:cubicBezTo>
                  <a:cubicBezTo>
                    <a:pt x="91" y="73"/>
                    <a:pt x="126" y="99"/>
                    <a:pt x="126" y="99"/>
                  </a:cubicBezTo>
                  <a:cubicBezTo>
                    <a:pt x="129" y="126"/>
                    <a:pt x="121" y="157"/>
                    <a:pt x="135" y="180"/>
                  </a:cubicBezTo>
                  <a:cubicBezTo>
                    <a:pt x="142" y="190"/>
                    <a:pt x="161" y="179"/>
                    <a:pt x="171" y="171"/>
                  </a:cubicBezTo>
                  <a:cubicBezTo>
                    <a:pt x="188" y="157"/>
                    <a:pt x="183" y="129"/>
                    <a:pt x="189" y="108"/>
                  </a:cubicBezTo>
                  <a:cubicBezTo>
                    <a:pt x="199" y="72"/>
                    <a:pt x="212" y="56"/>
                    <a:pt x="243" y="36"/>
                  </a:cubicBezTo>
                  <a:cubicBezTo>
                    <a:pt x="249" y="48"/>
                    <a:pt x="253" y="61"/>
                    <a:pt x="261" y="72"/>
                  </a:cubicBezTo>
                  <a:cubicBezTo>
                    <a:pt x="268" y="82"/>
                    <a:pt x="282" y="88"/>
                    <a:pt x="288" y="99"/>
                  </a:cubicBezTo>
                  <a:cubicBezTo>
                    <a:pt x="314" y="144"/>
                    <a:pt x="288" y="144"/>
                    <a:pt x="342" y="180"/>
                  </a:cubicBezTo>
                  <a:cubicBezTo>
                    <a:pt x="385" y="152"/>
                    <a:pt x="401" y="108"/>
                    <a:pt x="423" y="63"/>
                  </a:cubicBezTo>
                  <a:cubicBezTo>
                    <a:pt x="427" y="55"/>
                    <a:pt x="425" y="43"/>
                    <a:pt x="432" y="36"/>
                  </a:cubicBezTo>
                  <a:cubicBezTo>
                    <a:pt x="447" y="21"/>
                    <a:pt x="486" y="0"/>
                    <a:pt x="486" y="0"/>
                  </a:cubicBezTo>
                  <a:cubicBezTo>
                    <a:pt x="498" y="3"/>
                    <a:pt x="512" y="2"/>
                    <a:pt x="522" y="9"/>
                  </a:cubicBezTo>
                  <a:cubicBezTo>
                    <a:pt x="531" y="15"/>
                    <a:pt x="533" y="28"/>
                    <a:pt x="540" y="36"/>
                  </a:cubicBezTo>
                  <a:cubicBezTo>
                    <a:pt x="563" y="63"/>
                    <a:pt x="579" y="88"/>
                    <a:pt x="612" y="99"/>
                  </a:cubicBezTo>
                  <a:cubicBezTo>
                    <a:pt x="621" y="96"/>
                    <a:pt x="632" y="96"/>
                    <a:pt x="639" y="90"/>
                  </a:cubicBezTo>
                  <a:cubicBezTo>
                    <a:pt x="647" y="83"/>
                    <a:pt x="646" y="65"/>
                    <a:pt x="657" y="63"/>
                  </a:cubicBezTo>
                  <a:cubicBezTo>
                    <a:pt x="684" y="58"/>
                    <a:pt x="711" y="69"/>
                    <a:pt x="738" y="72"/>
                  </a:cubicBezTo>
                  <a:cubicBezTo>
                    <a:pt x="756" y="125"/>
                    <a:pt x="783" y="110"/>
                    <a:pt x="828" y="99"/>
                  </a:cubicBezTo>
                  <a:cubicBezTo>
                    <a:pt x="852" y="63"/>
                    <a:pt x="863" y="73"/>
                    <a:pt x="891" y="4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 rot="5400000" flipV="1">
              <a:off x="1265" y="3343"/>
              <a:ext cx="258" cy="4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Text Box 9"/>
            <p:cNvSpPr txBox="1">
              <a:spLocks noChangeArrowheads="1"/>
            </p:cNvSpPr>
            <p:nvPr/>
          </p:nvSpPr>
          <p:spPr bwMode="auto">
            <a:xfrm>
              <a:off x="1152" y="3504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800080"/>
                  </a:solidFill>
                  <a:latin typeface="+mn-lt"/>
                </a:rPr>
                <a:t>Fault</a:t>
              </a:r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 rot="5400000" flipV="1">
              <a:off x="1697" y="3343"/>
              <a:ext cx="258" cy="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1580" y="3504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  <a:latin typeface="+mn-lt"/>
                </a:rPr>
                <a:t>Error</a:t>
              </a:r>
            </a:p>
          </p:txBody>
        </p:sp>
        <p:sp>
          <p:nvSpPr>
            <p:cNvPr id="14349" name="AutoShape 12"/>
            <p:cNvSpPr>
              <a:spLocks noChangeArrowheads="1"/>
            </p:cNvSpPr>
            <p:nvPr/>
          </p:nvSpPr>
          <p:spPr bwMode="auto">
            <a:xfrm>
              <a:off x="2880" y="2880"/>
              <a:ext cx="432" cy="384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 rot="5400000" flipV="1">
              <a:off x="2949" y="3343"/>
              <a:ext cx="258" cy="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680" y="3504"/>
              <a:ext cx="7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Symptom</a:t>
              </a:r>
            </a:p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detected</a:t>
              </a:r>
            </a:p>
          </p:txBody>
        </p:sp>
        <p:sp>
          <p:nvSpPr>
            <p:cNvPr id="14352" name="Line 15"/>
            <p:cNvSpPr>
              <a:spLocks noChangeShapeType="1"/>
            </p:cNvSpPr>
            <p:nvPr/>
          </p:nvSpPr>
          <p:spPr bwMode="auto">
            <a:xfrm>
              <a:off x="3360" y="3888"/>
              <a:ext cx="336" cy="19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3700" y="3561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8000"/>
                  </a:solidFill>
                  <a:latin typeface="+mn-lt"/>
                </a:rPr>
                <a:t>Recovery</a:t>
              </a:r>
            </a:p>
          </p:txBody>
        </p:sp>
        <p:sp>
          <p:nvSpPr>
            <p:cNvPr id="14354" name="Line 17"/>
            <p:cNvSpPr>
              <a:spLocks noChangeShapeType="1"/>
            </p:cNvSpPr>
            <p:nvPr/>
          </p:nvSpPr>
          <p:spPr bwMode="auto">
            <a:xfrm rot="5400000" flipV="1">
              <a:off x="3713" y="3343"/>
              <a:ext cx="354" cy="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Freeform 18"/>
            <p:cNvSpPr>
              <a:spLocks/>
            </p:cNvSpPr>
            <p:nvPr/>
          </p:nvSpPr>
          <p:spPr bwMode="auto">
            <a:xfrm flipV="1">
              <a:off x="3888" y="3024"/>
              <a:ext cx="912" cy="144"/>
            </a:xfrm>
            <a:custGeom>
              <a:avLst/>
              <a:gdLst>
                <a:gd name="T0" fmla="*/ 0 w 720"/>
                <a:gd name="T1" fmla="*/ 8 h 152"/>
                <a:gd name="T2" fmla="*/ 144 w 720"/>
                <a:gd name="T3" fmla="*/ 152 h 152"/>
                <a:gd name="T4" fmla="*/ 288 w 720"/>
                <a:gd name="T5" fmla="*/ 8 h 152"/>
                <a:gd name="T6" fmla="*/ 432 w 720"/>
                <a:gd name="T7" fmla="*/ 152 h 152"/>
                <a:gd name="T8" fmla="*/ 576 w 720"/>
                <a:gd name="T9" fmla="*/ 8 h 152"/>
                <a:gd name="T10" fmla="*/ 720 w 720"/>
                <a:gd name="T11" fmla="*/ 104 h 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152"/>
                <a:gd name="T20" fmla="*/ 720 w 720"/>
                <a:gd name="T21" fmla="*/ 152 h 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152">
                  <a:moveTo>
                    <a:pt x="0" y="8"/>
                  </a:moveTo>
                  <a:cubicBezTo>
                    <a:pt x="48" y="80"/>
                    <a:pt x="96" y="152"/>
                    <a:pt x="144" y="152"/>
                  </a:cubicBezTo>
                  <a:cubicBezTo>
                    <a:pt x="192" y="152"/>
                    <a:pt x="240" y="8"/>
                    <a:pt x="288" y="8"/>
                  </a:cubicBezTo>
                  <a:cubicBezTo>
                    <a:pt x="336" y="8"/>
                    <a:pt x="384" y="152"/>
                    <a:pt x="432" y="152"/>
                  </a:cubicBezTo>
                  <a:cubicBezTo>
                    <a:pt x="480" y="152"/>
                    <a:pt x="528" y="16"/>
                    <a:pt x="576" y="8"/>
                  </a:cubicBezTo>
                  <a:cubicBezTo>
                    <a:pt x="624" y="0"/>
                    <a:pt x="672" y="52"/>
                    <a:pt x="720" y="104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>
              <a:off x="4464" y="4128"/>
              <a:ext cx="288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4716" y="3993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  <a:latin typeface="+mn-lt"/>
                </a:rPr>
                <a:t>Repair</a:t>
              </a:r>
            </a:p>
          </p:txBody>
        </p:sp>
        <p:sp>
          <p:nvSpPr>
            <p:cNvPr id="14359" name="Line 22"/>
            <p:cNvSpPr>
              <a:spLocks noChangeShapeType="1"/>
            </p:cNvSpPr>
            <p:nvPr/>
          </p:nvSpPr>
          <p:spPr bwMode="auto">
            <a:xfrm rot="16200000">
              <a:off x="3768" y="3912"/>
              <a:ext cx="24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Text Box 23"/>
            <p:cNvSpPr txBox="1">
              <a:spLocks noChangeArrowheads="1"/>
            </p:cNvSpPr>
            <p:nvPr/>
          </p:nvSpPr>
          <p:spPr bwMode="auto">
            <a:xfrm>
              <a:off x="336" y="2313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latin typeface="+mn-lt"/>
                </a:rPr>
                <a:t>Checkpoint</a:t>
              </a:r>
            </a:p>
          </p:txBody>
        </p:sp>
        <p:sp>
          <p:nvSpPr>
            <p:cNvPr id="14361" name="Oval 24"/>
            <p:cNvSpPr>
              <a:spLocks noChangeArrowheads="1"/>
            </p:cNvSpPr>
            <p:nvPr/>
          </p:nvSpPr>
          <p:spPr bwMode="auto">
            <a:xfrm>
              <a:off x="4800" y="2583"/>
              <a:ext cx="288" cy="86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Text Box 25"/>
            <p:cNvSpPr txBox="1">
              <a:spLocks noChangeArrowheads="1"/>
            </p:cNvSpPr>
            <p:nvPr/>
          </p:nvSpPr>
          <p:spPr bwMode="auto">
            <a:xfrm>
              <a:off x="4512" y="2304"/>
              <a:ext cx="9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 smtClean="0">
                  <a:latin typeface="+mn-lt"/>
                </a:rPr>
                <a:t>Checkpoint</a:t>
              </a:r>
              <a:endParaRPr lang="en-US" sz="1800" b="1" dirty="0">
                <a:latin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600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SWAT Overview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91202" y="4876800"/>
            <a:ext cx="2413001" cy="1519238"/>
            <a:chOff x="3648" y="3072"/>
            <a:chExt cx="1520" cy="957"/>
          </a:xfrm>
        </p:grpSpPr>
        <p:sp>
          <p:nvSpPr>
            <p:cNvPr id="15405" name="AutoShape 8"/>
            <p:cNvSpPr>
              <a:spLocks noChangeArrowheads="1"/>
            </p:cNvSpPr>
            <p:nvPr/>
          </p:nvSpPr>
          <p:spPr bwMode="auto">
            <a:xfrm>
              <a:off x="3648" y="3072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25" y="3360"/>
              <a:ext cx="1443" cy="669"/>
              <a:chOff x="3725" y="3408"/>
              <a:chExt cx="1443" cy="669"/>
            </a:xfrm>
          </p:grpSpPr>
          <p:sp>
            <p:nvSpPr>
              <p:cNvPr id="15407" name="Text Box 10"/>
              <p:cNvSpPr txBox="1">
                <a:spLocks noChangeArrowheads="1"/>
              </p:cNvSpPr>
              <p:nvPr/>
            </p:nvSpPr>
            <p:spPr bwMode="auto">
              <a:xfrm>
                <a:off x="3725" y="3650"/>
                <a:ext cx="1443" cy="427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charset="0"/>
                  <a:buNone/>
                </a:pPr>
                <a:r>
                  <a:rPr lang="en-US" sz="2000" b="1" dirty="0">
                    <a:latin typeface="+mn-lt"/>
                  </a:rPr>
                  <a:t>I</a:t>
                </a:r>
                <a:r>
                  <a:rPr lang="en-US" sz="2000" b="1" dirty="0" smtClean="0">
                    <a:latin typeface="+mn-lt"/>
                  </a:rPr>
                  <a:t>n-situ diagnosis </a:t>
                </a:r>
                <a:endParaRPr lang="en-US" sz="2000" b="1" dirty="0">
                  <a:latin typeface="+mn-lt"/>
                </a:endParaRPr>
              </a:p>
              <a:p>
                <a:pPr marL="342900" indent="-342900" algn="ctr">
                  <a:buFont typeface="Arial" charset="0"/>
                  <a:buNone/>
                </a:pPr>
                <a:r>
                  <a:rPr lang="en-US" sz="1800" b="1" dirty="0" smtClean="0">
                    <a:latin typeface="+mn-lt"/>
                  </a:rPr>
                  <a:t>[DSN’08</a:t>
                </a:r>
                <a:r>
                  <a:rPr lang="en-US" sz="1800" b="1" dirty="0">
                    <a:latin typeface="+mn-lt"/>
                  </a:rPr>
                  <a:t>]</a:t>
                </a:r>
              </a:p>
            </p:txBody>
          </p:sp>
          <p:sp>
            <p:nvSpPr>
              <p:cNvPr id="15408" name="Line 11"/>
              <p:cNvSpPr>
                <a:spLocks noChangeShapeType="1"/>
              </p:cNvSpPr>
              <p:nvPr/>
            </p:nvSpPr>
            <p:spPr bwMode="auto">
              <a:xfrm>
                <a:off x="4032" y="3408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28600" y="1265237"/>
            <a:ext cx="5257800" cy="3657600"/>
            <a:chOff x="144" y="749"/>
            <a:chExt cx="3312" cy="2304"/>
          </a:xfrm>
        </p:grpSpPr>
        <p:sp>
          <p:nvSpPr>
            <p:cNvPr id="15402" name="AutoShape 13"/>
            <p:cNvSpPr>
              <a:spLocks noChangeArrowheads="1"/>
            </p:cNvSpPr>
            <p:nvPr/>
          </p:nvSpPr>
          <p:spPr bwMode="auto">
            <a:xfrm>
              <a:off x="2688" y="1757"/>
              <a:ext cx="768" cy="129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14"/>
            <p:cNvSpPr>
              <a:spLocks noChangeShapeType="1"/>
            </p:cNvSpPr>
            <p:nvPr/>
          </p:nvSpPr>
          <p:spPr bwMode="auto">
            <a:xfrm>
              <a:off x="2208" y="1152"/>
              <a:ext cx="672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Text Box 15"/>
            <p:cNvSpPr txBox="1">
              <a:spLocks noChangeArrowheads="1"/>
            </p:cNvSpPr>
            <p:nvPr/>
          </p:nvSpPr>
          <p:spPr bwMode="auto">
            <a:xfrm>
              <a:off x="144" y="749"/>
              <a:ext cx="3168" cy="427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2000" b="1" dirty="0" smtClean="0">
                  <a:latin typeface="+mn-lt"/>
                </a:rPr>
                <a:t>Very low-cost detectors, 99% coverage</a:t>
              </a:r>
              <a:endParaRPr lang="en-US" sz="2000" b="1" dirty="0">
                <a:latin typeface="+mn-lt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[ASPLOS’08, DSN’08</a:t>
              </a:r>
              <a:r>
                <a:rPr lang="en-US" sz="1800" b="1" dirty="0">
                  <a:latin typeface="+mn-lt"/>
                </a:rPr>
                <a:t>]</a:t>
              </a:r>
            </a:p>
          </p:txBody>
        </p:sp>
      </p:grpSp>
      <p:sp>
        <p:nvSpPr>
          <p:cNvPr id="15366" name="Text Box 16"/>
          <p:cNvSpPr txBox="1">
            <a:spLocks noChangeArrowheads="1"/>
          </p:cNvSpPr>
          <p:nvPr/>
        </p:nvSpPr>
        <p:spPr bwMode="auto">
          <a:xfrm>
            <a:off x="5835650" y="489108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Diagnosis</a:t>
            </a:r>
          </a:p>
        </p:txBody>
      </p:sp>
      <p:sp>
        <p:nvSpPr>
          <p:cNvPr id="15367" name="Oval 17"/>
          <p:cNvSpPr>
            <a:spLocks noChangeArrowheads="1"/>
          </p:cNvSpPr>
          <p:nvPr/>
        </p:nvSpPr>
        <p:spPr bwMode="auto">
          <a:xfrm>
            <a:off x="533400" y="2667000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Freeform 18"/>
          <p:cNvSpPr>
            <a:spLocks/>
          </p:cNvSpPr>
          <p:nvPr/>
        </p:nvSpPr>
        <p:spPr bwMode="auto">
          <a:xfrm>
            <a:off x="914400" y="3352800"/>
            <a:ext cx="19812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Freeform 19"/>
          <p:cNvSpPr>
            <a:spLocks/>
          </p:cNvSpPr>
          <p:nvPr/>
        </p:nvSpPr>
        <p:spPr bwMode="auto">
          <a:xfrm>
            <a:off x="2895600" y="3276600"/>
            <a:ext cx="1828800" cy="381000"/>
          </a:xfrm>
          <a:custGeom>
            <a:avLst/>
            <a:gdLst>
              <a:gd name="T0" fmla="*/ 0 w 891"/>
              <a:gd name="T1" fmla="*/ 135 h 190"/>
              <a:gd name="T2" fmla="*/ 36 w 891"/>
              <a:gd name="T3" fmla="*/ 54 h 190"/>
              <a:gd name="T4" fmla="*/ 72 w 891"/>
              <a:gd name="T5" fmla="*/ 63 h 190"/>
              <a:gd name="T6" fmla="*/ 126 w 891"/>
              <a:gd name="T7" fmla="*/ 99 h 190"/>
              <a:gd name="T8" fmla="*/ 135 w 891"/>
              <a:gd name="T9" fmla="*/ 180 h 190"/>
              <a:gd name="T10" fmla="*/ 171 w 891"/>
              <a:gd name="T11" fmla="*/ 171 h 190"/>
              <a:gd name="T12" fmla="*/ 189 w 891"/>
              <a:gd name="T13" fmla="*/ 108 h 190"/>
              <a:gd name="T14" fmla="*/ 243 w 891"/>
              <a:gd name="T15" fmla="*/ 36 h 190"/>
              <a:gd name="T16" fmla="*/ 261 w 891"/>
              <a:gd name="T17" fmla="*/ 72 h 190"/>
              <a:gd name="T18" fmla="*/ 288 w 891"/>
              <a:gd name="T19" fmla="*/ 99 h 190"/>
              <a:gd name="T20" fmla="*/ 342 w 891"/>
              <a:gd name="T21" fmla="*/ 180 h 190"/>
              <a:gd name="T22" fmla="*/ 423 w 891"/>
              <a:gd name="T23" fmla="*/ 63 h 190"/>
              <a:gd name="T24" fmla="*/ 432 w 891"/>
              <a:gd name="T25" fmla="*/ 36 h 190"/>
              <a:gd name="T26" fmla="*/ 486 w 891"/>
              <a:gd name="T27" fmla="*/ 0 h 190"/>
              <a:gd name="T28" fmla="*/ 522 w 891"/>
              <a:gd name="T29" fmla="*/ 9 h 190"/>
              <a:gd name="T30" fmla="*/ 540 w 891"/>
              <a:gd name="T31" fmla="*/ 36 h 190"/>
              <a:gd name="T32" fmla="*/ 612 w 891"/>
              <a:gd name="T33" fmla="*/ 99 h 190"/>
              <a:gd name="T34" fmla="*/ 639 w 891"/>
              <a:gd name="T35" fmla="*/ 90 h 190"/>
              <a:gd name="T36" fmla="*/ 657 w 891"/>
              <a:gd name="T37" fmla="*/ 63 h 190"/>
              <a:gd name="T38" fmla="*/ 738 w 891"/>
              <a:gd name="T39" fmla="*/ 72 h 190"/>
              <a:gd name="T40" fmla="*/ 828 w 891"/>
              <a:gd name="T41" fmla="*/ 99 h 190"/>
              <a:gd name="T42" fmla="*/ 891 w 891"/>
              <a:gd name="T43" fmla="*/ 45 h 1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91"/>
              <a:gd name="T67" fmla="*/ 0 h 190"/>
              <a:gd name="T68" fmla="*/ 891 w 891"/>
              <a:gd name="T69" fmla="*/ 190 h 19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91" h="190">
                <a:moveTo>
                  <a:pt x="0" y="135"/>
                </a:moveTo>
                <a:cubicBezTo>
                  <a:pt x="21" y="71"/>
                  <a:pt x="7" y="97"/>
                  <a:pt x="36" y="54"/>
                </a:cubicBezTo>
                <a:cubicBezTo>
                  <a:pt x="48" y="57"/>
                  <a:pt x="61" y="57"/>
                  <a:pt x="72" y="63"/>
                </a:cubicBezTo>
                <a:cubicBezTo>
                  <a:pt x="91" y="73"/>
                  <a:pt x="126" y="99"/>
                  <a:pt x="126" y="99"/>
                </a:cubicBezTo>
                <a:cubicBezTo>
                  <a:pt x="129" y="126"/>
                  <a:pt x="121" y="157"/>
                  <a:pt x="135" y="180"/>
                </a:cubicBezTo>
                <a:cubicBezTo>
                  <a:pt x="142" y="190"/>
                  <a:pt x="161" y="179"/>
                  <a:pt x="171" y="171"/>
                </a:cubicBezTo>
                <a:cubicBezTo>
                  <a:pt x="188" y="157"/>
                  <a:pt x="183" y="129"/>
                  <a:pt x="189" y="108"/>
                </a:cubicBezTo>
                <a:cubicBezTo>
                  <a:pt x="199" y="72"/>
                  <a:pt x="212" y="56"/>
                  <a:pt x="243" y="36"/>
                </a:cubicBezTo>
                <a:cubicBezTo>
                  <a:pt x="249" y="48"/>
                  <a:pt x="253" y="61"/>
                  <a:pt x="261" y="72"/>
                </a:cubicBezTo>
                <a:cubicBezTo>
                  <a:pt x="268" y="82"/>
                  <a:pt x="282" y="88"/>
                  <a:pt x="288" y="99"/>
                </a:cubicBezTo>
                <a:cubicBezTo>
                  <a:pt x="314" y="144"/>
                  <a:pt x="288" y="144"/>
                  <a:pt x="342" y="180"/>
                </a:cubicBezTo>
                <a:cubicBezTo>
                  <a:pt x="385" y="152"/>
                  <a:pt x="401" y="108"/>
                  <a:pt x="423" y="63"/>
                </a:cubicBezTo>
                <a:cubicBezTo>
                  <a:pt x="427" y="55"/>
                  <a:pt x="425" y="43"/>
                  <a:pt x="432" y="36"/>
                </a:cubicBezTo>
                <a:cubicBezTo>
                  <a:pt x="447" y="21"/>
                  <a:pt x="486" y="0"/>
                  <a:pt x="486" y="0"/>
                </a:cubicBezTo>
                <a:cubicBezTo>
                  <a:pt x="498" y="3"/>
                  <a:pt x="512" y="2"/>
                  <a:pt x="522" y="9"/>
                </a:cubicBezTo>
                <a:cubicBezTo>
                  <a:pt x="531" y="15"/>
                  <a:pt x="533" y="28"/>
                  <a:pt x="540" y="36"/>
                </a:cubicBezTo>
                <a:cubicBezTo>
                  <a:pt x="563" y="63"/>
                  <a:pt x="579" y="88"/>
                  <a:pt x="612" y="99"/>
                </a:cubicBezTo>
                <a:cubicBezTo>
                  <a:pt x="621" y="96"/>
                  <a:pt x="632" y="96"/>
                  <a:pt x="639" y="90"/>
                </a:cubicBezTo>
                <a:cubicBezTo>
                  <a:pt x="647" y="83"/>
                  <a:pt x="646" y="65"/>
                  <a:pt x="657" y="63"/>
                </a:cubicBezTo>
                <a:cubicBezTo>
                  <a:pt x="684" y="58"/>
                  <a:pt x="711" y="69"/>
                  <a:pt x="738" y="72"/>
                </a:cubicBezTo>
                <a:cubicBezTo>
                  <a:pt x="756" y="125"/>
                  <a:pt x="783" y="110"/>
                  <a:pt x="828" y="99"/>
                </a:cubicBezTo>
                <a:cubicBezTo>
                  <a:pt x="852" y="63"/>
                  <a:pt x="863" y="73"/>
                  <a:pt x="891" y="4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20"/>
          <p:cNvSpPr>
            <a:spLocks noChangeShapeType="1"/>
          </p:cNvSpPr>
          <p:nvPr/>
        </p:nvSpPr>
        <p:spPr bwMode="auto">
          <a:xfrm rot="5400000" flipV="1">
            <a:off x="2008187" y="3859213"/>
            <a:ext cx="409575" cy="6350"/>
          </a:xfrm>
          <a:prstGeom prst="line">
            <a:avLst/>
          </a:prstGeom>
          <a:noFill/>
          <a:ln w="50800">
            <a:solidFill>
              <a:srgbClr val="80008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21"/>
          <p:cNvSpPr txBox="1">
            <a:spLocks noChangeArrowheads="1"/>
          </p:cNvSpPr>
          <p:nvPr/>
        </p:nvSpPr>
        <p:spPr bwMode="auto">
          <a:xfrm>
            <a:off x="1828800" y="4114800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800080"/>
                </a:solidFill>
                <a:latin typeface="+mn-lt"/>
              </a:rPr>
              <a:t>Fault</a:t>
            </a:r>
          </a:p>
        </p:txBody>
      </p:sp>
      <p:sp>
        <p:nvSpPr>
          <p:cNvPr id="15372" name="Line 22"/>
          <p:cNvSpPr>
            <a:spLocks noChangeShapeType="1"/>
          </p:cNvSpPr>
          <p:nvPr/>
        </p:nvSpPr>
        <p:spPr bwMode="auto">
          <a:xfrm rot="5400000" flipV="1">
            <a:off x="2693987" y="3859213"/>
            <a:ext cx="409575" cy="63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23"/>
          <p:cNvSpPr txBox="1">
            <a:spLocks noChangeArrowheads="1"/>
          </p:cNvSpPr>
          <p:nvPr/>
        </p:nvSpPr>
        <p:spPr bwMode="auto">
          <a:xfrm>
            <a:off x="2508250" y="411480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Error</a:t>
            </a:r>
          </a:p>
        </p:txBody>
      </p:sp>
      <p:sp>
        <p:nvSpPr>
          <p:cNvPr id="15374" name="AutoShape 24"/>
          <p:cNvSpPr>
            <a:spLocks noChangeArrowheads="1"/>
          </p:cNvSpPr>
          <p:nvPr/>
        </p:nvSpPr>
        <p:spPr bwMode="auto">
          <a:xfrm>
            <a:off x="4572000" y="3124200"/>
            <a:ext cx="685800" cy="6096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25"/>
          <p:cNvSpPr>
            <a:spLocks noChangeShapeType="1"/>
          </p:cNvSpPr>
          <p:nvPr/>
        </p:nvSpPr>
        <p:spPr bwMode="auto">
          <a:xfrm rot="5400000" flipV="1">
            <a:off x="4681537" y="3859213"/>
            <a:ext cx="409575" cy="63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Text Box 26"/>
          <p:cNvSpPr txBox="1">
            <a:spLocks noChangeArrowheads="1"/>
          </p:cNvSpPr>
          <p:nvPr/>
        </p:nvSpPr>
        <p:spPr bwMode="auto">
          <a:xfrm>
            <a:off x="4254500" y="41148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Symptom</a:t>
            </a:r>
          </a:p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detected</a:t>
            </a:r>
          </a:p>
        </p:txBody>
      </p:sp>
      <p:sp>
        <p:nvSpPr>
          <p:cNvPr id="15377" name="Line 27"/>
          <p:cNvSpPr>
            <a:spLocks noChangeShapeType="1"/>
          </p:cNvSpPr>
          <p:nvPr/>
        </p:nvSpPr>
        <p:spPr bwMode="auto">
          <a:xfrm>
            <a:off x="5410200" y="4800600"/>
            <a:ext cx="381000" cy="2190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Text Box 28"/>
          <p:cNvSpPr txBox="1">
            <a:spLocks noChangeArrowheads="1"/>
          </p:cNvSpPr>
          <p:nvPr/>
        </p:nvSpPr>
        <p:spPr bwMode="auto">
          <a:xfrm>
            <a:off x="5873750" y="4205288"/>
            <a:ext cx="121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8000"/>
                </a:solidFill>
                <a:latin typeface="+mn-lt"/>
              </a:rPr>
              <a:t>Recovery</a:t>
            </a:r>
          </a:p>
        </p:txBody>
      </p:sp>
      <p:sp>
        <p:nvSpPr>
          <p:cNvPr id="15379" name="Line 29"/>
          <p:cNvSpPr>
            <a:spLocks noChangeShapeType="1"/>
          </p:cNvSpPr>
          <p:nvPr/>
        </p:nvSpPr>
        <p:spPr bwMode="auto">
          <a:xfrm rot="5400000" flipV="1">
            <a:off x="5894387" y="3859213"/>
            <a:ext cx="561975" cy="635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Freeform 30"/>
          <p:cNvSpPr>
            <a:spLocks/>
          </p:cNvSpPr>
          <p:nvPr/>
        </p:nvSpPr>
        <p:spPr bwMode="auto">
          <a:xfrm flipV="1">
            <a:off x="6172200" y="3352800"/>
            <a:ext cx="1447800" cy="228600"/>
          </a:xfrm>
          <a:custGeom>
            <a:avLst/>
            <a:gdLst>
              <a:gd name="T0" fmla="*/ 0 w 720"/>
              <a:gd name="T1" fmla="*/ 8 h 152"/>
              <a:gd name="T2" fmla="*/ 144 w 720"/>
              <a:gd name="T3" fmla="*/ 152 h 152"/>
              <a:gd name="T4" fmla="*/ 288 w 720"/>
              <a:gd name="T5" fmla="*/ 8 h 152"/>
              <a:gd name="T6" fmla="*/ 432 w 720"/>
              <a:gd name="T7" fmla="*/ 152 h 152"/>
              <a:gd name="T8" fmla="*/ 576 w 720"/>
              <a:gd name="T9" fmla="*/ 8 h 152"/>
              <a:gd name="T10" fmla="*/ 720 w 720"/>
              <a:gd name="T11" fmla="*/ 104 h 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52"/>
              <a:gd name="T20" fmla="*/ 720 w 720"/>
              <a:gd name="T21" fmla="*/ 152 h 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52">
                <a:moveTo>
                  <a:pt x="0" y="8"/>
                </a:moveTo>
                <a:cubicBezTo>
                  <a:pt x="48" y="80"/>
                  <a:pt x="96" y="152"/>
                  <a:pt x="144" y="152"/>
                </a:cubicBezTo>
                <a:cubicBezTo>
                  <a:pt x="192" y="152"/>
                  <a:pt x="240" y="8"/>
                  <a:pt x="288" y="8"/>
                </a:cubicBezTo>
                <a:cubicBezTo>
                  <a:pt x="336" y="8"/>
                  <a:pt x="384" y="152"/>
                  <a:pt x="432" y="152"/>
                </a:cubicBezTo>
                <a:cubicBezTo>
                  <a:pt x="480" y="152"/>
                  <a:pt x="528" y="16"/>
                  <a:pt x="576" y="8"/>
                </a:cubicBezTo>
                <a:cubicBezTo>
                  <a:pt x="624" y="0"/>
                  <a:pt x="672" y="52"/>
                  <a:pt x="720" y="10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Line 31"/>
          <p:cNvSpPr>
            <a:spLocks noChangeShapeType="1"/>
          </p:cNvSpPr>
          <p:nvPr/>
        </p:nvSpPr>
        <p:spPr bwMode="auto">
          <a:xfrm>
            <a:off x="7086600" y="5105400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32"/>
          <p:cNvSpPr txBox="1">
            <a:spLocks noChangeArrowheads="1"/>
          </p:cNvSpPr>
          <p:nvPr/>
        </p:nvSpPr>
        <p:spPr bwMode="auto">
          <a:xfrm>
            <a:off x="7486650" y="4891088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+mn-lt"/>
              </a:rPr>
              <a:t>Repair</a:t>
            </a:r>
          </a:p>
        </p:txBody>
      </p:sp>
      <p:sp>
        <p:nvSpPr>
          <p:cNvPr id="15383" name="Line 33"/>
          <p:cNvSpPr>
            <a:spLocks noChangeShapeType="1"/>
          </p:cNvSpPr>
          <p:nvPr/>
        </p:nvSpPr>
        <p:spPr bwMode="auto">
          <a:xfrm rot="-5400000">
            <a:off x="6134100" y="46863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152400" y="22098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sp>
        <p:nvSpPr>
          <p:cNvPr id="15385" name="Oval 35"/>
          <p:cNvSpPr>
            <a:spLocks noChangeArrowheads="1"/>
          </p:cNvSpPr>
          <p:nvPr/>
        </p:nvSpPr>
        <p:spPr bwMode="auto">
          <a:xfrm>
            <a:off x="7620000" y="2652713"/>
            <a:ext cx="457200" cy="13716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6"/>
          <p:cNvSpPr txBox="1">
            <a:spLocks noChangeArrowheads="1"/>
          </p:cNvSpPr>
          <p:nvPr/>
        </p:nvSpPr>
        <p:spPr bwMode="auto">
          <a:xfrm>
            <a:off x="7162800" y="22098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Checkpoint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67341" y="3581401"/>
            <a:ext cx="3109260" cy="1981201"/>
            <a:chOff x="64" y="2304"/>
            <a:chExt cx="2081" cy="1248"/>
          </a:xfrm>
        </p:grpSpPr>
        <p:sp>
          <p:nvSpPr>
            <p:cNvPr id="15397" name="Text Box 4"/>
            <p:cNvSpPr txBox="1">
              <a:spLocks noChangeArrowheads="1"/>
            </p:cNvSpPr>
            <p:nvPr/>
          </p:nvSpPr>
          <p:spPr bwMode="auto">
            <a:xfrm>
              <a:off x="64" y="3149"/>
              <a:ext cx="2081" cy="403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2000" b="1" dirty="0" smtClean="0">
                  <a:latin typeface="+mn-lt"/>
                </a:rPr>
                <a:t>Accurate </a:t>
              </a:r>
              <a:r>
                <a:rPr lang="en-US" sz="2000" b="1" dirty="0">
                  <a:latin typeface="+mn-lt"/>
                </a:rPr>
                <a:t>fault modeling</a:t>
              </a:r>
            </a:p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[HPCA’09</a:t>
              </a:r>
              <a:r>
                <a:rPr lang="en-US" sz="1800" b="1" dirty="0">
                  <a:latin typeface="+mn-lt"/>
                </a:rPr>
                <a:t>] </a:t>
              </a:r>
            </a:p>
          </p:txBody>
        </p:sp>
        <p:sp>
          <p:nvSpPr>
            <p:cNvPr id="15398" name="AutoShape 5"/>
            <p:cNvSpPr>
              <a:spLocks noChangeArrowheads="1"/>
            </p:cNvSpPr>
            <p:nvPr/>
          </p:nvSpPr>
          <p:spPr bwMode="auto">
            <a:xfrm>
              <a:off x="1152" y="2304"/>
              <a:ext cx="480" cy="62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Line 6"/>
            <p:cNvSpPr>
              <a:spLocks noChangeShapeType="1"/>
            </p:cNvSpPr>
            <p:nvPr/>
          </p:nvSpPr>
          <p:spPr bwMode="auto">
            <a:xfrm flipV="1">
              <a:off x="864" y="2928"/>
              <a:ext cx="432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2193925" y="4953000"/>
            <a:ext cx="3597275" cy="1477963"/>
            <a:chOff x="1382" y="3168"/>
            <a:chExt cx="2266" cy="931"/>
          </a:xfrm>
        </p:grpSpPr>
        <p:sp>
          <p:nvSpPr>
            <p:cNvPr id="15394" name="Text Box 38"/>
            <p:cNvSpPr txBox="1">
              <a:spLocks noChangeArrowheads="1"/>
            </p:cNvSpPr>
            <p:nvPr/>
          </p:nvSpPr>
          <p:spPr bwMode="auto">
            <a:xfrm>
              <a:off x="1382" y="3696"/>
              <a:ext cx="2074" cy="403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buFont typeface="Arial" charset="0"/>
                <a:buNone/>
              </a:pPr>
              <a:r>
                <a:rPr lang="en-US" sz="2000" b="1" dirty="0">
                  <a:latin typeface="+mn-lt"/>
                </a:rPr>
                <a:t>M</a:t>
              </a:r>
              <a:r>
                <a:rPr lang="en-US" sz="2000" b="1" dirty="0" smtClean="0">
                  <a:latin typeface="+mn-lt"/>
                </a:rPr>
                <a:t>ultithreaded  </a:t>
              </a:r>
              <a:r>
                <a:rPr lang="en-US" sz="2000" b="1" dirty="0">
                  <a:latin typeface="+mn-lt"/>
                </a:rPr>
                <a:t>workloads </a:t>
              </a:r>
              <a:endParaRPr lang="en-US" sz="2000" b="1" dirty="0" smtClean="0">
                <a:latin typeface="+mn-lt"/>
              </a:endParaRPr>
            </a:p>
            <a:p>
              <a:pPr marL="342900" indent="-342900" algn="ctr">
                <a:buFont typeface="Arial" charset="0"/>
                <a:buNone/>
              </a:pPr>
              <a:r>
                <a:rPr lang="en-US" sz="1800" b="1" dirty="0" smtClean="0">
                  <a:latin typeface="+mn-lt"/>
                </a:rPr>
                <a:t>[MICRO’09</a:t>
              </a:r>
              <a:r>
                <a:rPr lang="en-US" sz="1800" b="1" dirty="0">
                  <a:latin typeface="+mn-lt"/>
                </a:rPr>
                <a:t>]</a:t>
              </a:r>
            </a:p>
          </p:txBody>
        </p:sp>
        <p:sp>
          <p:nvSpPr>
            <p:cNvPr id="15395" name="Line 39"/>
            <p:cNvSpPr>
              <a:spLocks noChangeShapeType="1"/>
            </p:cNvSpPr>
            <p:nvPr/>
          </p:nvSpPr>
          <p:spPr bwMode="auto">
            <a:xfrm flipV="1">
              <a:off x="2496" y="3168"/>
              <a:ext cx="48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0"/>
            <p:cNvSpPr>
              <a:spLocks noChangeShapeType="1"/>
            </p:cNvSpPr>
            <p:nvPr/>
          </p:nvSpPr>
          <p:spPr bwMode="auto">
            <a:xfrm flipV="1">
              <a:off x="2496" y="3360"/>
              <a:ext cx="115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562600" y="981670"/>
            <a:ext cx="3383280" cy="923330"/>
          </a:xfrm>
          <a:prstGeom prst="rect">
            <a:avLst/>
          </a:prstGeom>
          <a:solidFill>
            <a:srgbClr val="FFCC99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Today:</a:t>
            </a:r>
          </a:p>
          <a:p>
            <a:pPr lvl="1"/>
            <a:r>
              <a:rPr lang="en-US" sz="1800" b="1" dirty="0" smtClean="0">
                <a:latin typeface="+mn-lt"/>
              </a:rPr>
              <a:t>Even better SDC, latency</a:t>
            </a:r>
          </a:p>
          <a:p>
            <a:pPr lvl="1"/>
            <a:r>
              <a:rPr lang="en-US" sz="1800" b="1" dirty="0" smtClean="0">
                <a:latin typeface="+mn-lt"/>
              </a:rPr>
              <a:t>Recovery</a:t>
            </a:r>
            <a:endParaRPr lang="en-US" sz="1800" b="1" dirty="0">
              <a:latin typeface="+mn-lt"/>
            </a:endParaRPr>
          </a:p>
        </p:txBody>
      </p:sp>
      <p:sp>
        <p:nvSpPr>
          <p:cNvPr id="54" name="Line 39"/>
          <p:cNvSpPr>
            <a:spLocks noChangeShapeType="1"/>
          </p:cNvSpPr>
          <p:nvPr/>
        </p:nvSpPr>
        <p:spPr bwMode="auto">
          <a:xfrm flipH="1">
            <a:off x="5410200" y="1905000"/>
            <a:ext cx="8382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>
            <a:off x="6248400" y="1905000"/>
            <a:ext cx="38100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5791200" y="4191000"/>
            <a:ext cx="1295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3427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 animBg="1"/>
      <p:bldP spid="55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dirty="0" smtClean="0"/>
              <a:t>This Talk -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15000"/>
          </a:xfrm>
        </p:spPr>
        <p:txBody>
          <a:bodyPr/>
          <a:lstStyle/>
          <a:p>
            <a:r>
              <a:rPr lang="en-US" dirty="0" smtClean="0"/>
              <a:t>Silent data corruptions (SDC)</a:t>
            </a:r>
          </a:p>
          <a:p>
            <a:pPr lvl="1"/>
            <a:r>
              <a:rPr lang="en-US" dirty="0" smtClean="0"/>
              <a:t>Old: 67 out of 8960 faults SDCs</a:t>
            </a:r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New: Virtually all are acceptable outputs</a:t>
            </a:r>
          </a:p>
          <a:p>
            <a:pPr lvl="1"/>
            <a:r>
              <a:rPr lang="en-US" dirty="0" smtClean="0"/>
              <a:t>Application-aware metric</a:t>
            </a:r>
          </a:p>
          <a:p>
            <a:r>
              <a:rPr lang="en-US" dirty="0"/>
              <a:t>D</a:t>
            </a:r>
            <a:r>
              <a:rPr lang="en-US" dirty="0" smtClean="0"/>
              <a:t>etection latency</a:t>
            </a:r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Order of magnitude latency reduction</a:t>
            </a:r>
          </a:p>
          <a:p>
            <a:pPr lvl="1"/>
            <a:r>
              <a:rPr lang="en-US" dirty="0" smtClean="0"/>
              <a:t>App-aware metric + new out-of-bounds detector</a:t>
            </a:r>
          </a:p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First results for I/O intensive server apps</a:t>
            </a:r>
          </a:p>
          <a:p>
            <a:pPr lvl="1"/>
            <a:r>
              <a:rPr lang="en-US" dirty="0" smtClean="0">
                <a:solidFill>
                  <a:srgbClr val="D25000"/>
                </a:solidFill>
              </a:rPr>
              <a:t>Quantify I/O buffering: order of magnitude reduction</a:t>
            </a:r>
          </a:p>
          <a:p>
            <a:pPr lvl="1"/>
            <a:r>
              <a:rPr lang="en-US" dirty="0" smtClean="0"/>
              <a:t>Motivate need for new </a:t>
            </a:r>
            <a:r>
              <a:rPr lang="en-US" dirty="0" err="1" smtClean="0"/>
              <a:t>checkpointing</a:t>
            </a:r>
            <a:r>
              <a:rPr lang="en-US" dirty="0" smtClean="0"/>
              <a:t> techniques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r>
              <a:rPr lang="en-US" dirty="0" smtClean="0"/>
              <a:t>Baseline SWAT: Methodology</a:t>
            </a:r>
            <a:endParaRPr lang="en-US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33528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Detectors: Fatal Traps, Hangs, Kernel Panics, High OS</a:t>
            </a:r>
          </a:p>
          <a:p>
            <a:r>
              <a:rPr lang="en-US" dirty="0" err="1" smtClean="0"/>
              <a:t>Microarchitecture</a:t>
            </a:r>
            <a:r>
              <a:rPr lang="en-US" dirty="0" smtClean="0"/>
              <a:t>-level </a:t>
            </a:r>
            <a:r>
              <a:rPr lang="en-US" dirty="0"/>
              <a:t>fault injection</a:t>
            </a:r>
          </a:p>
          <a:p>
            <a:pPr lvl="1"/>
            <a:r>
              <a:rPr lang="en-US" dirty="0"/>
              <a:t>GEMS timing models + </a:t>
            </a:r>
            <a:r>
              <a:rPr lang="en-US" dirty="0" err="1"/>
              <a:t>Simics</a:t>
            </a:r>
            <a:r>
              <a:rPr lang="en-US" dirty="0"/>
              <a:t> full-system </a:t>
            </a:r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8 SPEC apps on </a:t>
            </a:r>
            <a:r>
              <a:rPr lang="en-US" dirty="0" err="1" smtClean="0"/>
              <a:t>OpenSolaris</a:t>
            </a:r>
            <a:endParaRPr lang="en-US" dirty="0"/>
          </a:p>
          <a:p>
            <a:r>
              <a:rPr lang="en-US" dirty="0" smtClean="0"/>
              <a:t>Stuck-at </a:t>
            </a:r>
            <a:r>
              <a:rPr lang="en-US" dirty="0"/>
              <a:t>and transient faults in 7 µarch </a:t>
            </a:r>
            <a:r>
              <a:rPr lang="en-US" dirty="0" smtClean="0"/>
              <a:t>structures</a:t>
            </a:r>
            <a:endParaRPr lang="en-US" dirty="0"/>
          </a:p>
          <a:p>
            <a:r>
              <a:rPr lang="en-US" dirty="0"/>
              <a:t>Simulate impact of fault in detail for 10M </a:t>
            </a:r>
            <a:r>
              <a:rPr lang="en-US" dirty="0" smtClean="0"/>
              <a:t>instructions</a:t>
            </a:r>
          </a:p>
          <a:p>
            <a:endParaRPr lang="en-US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7200" y="4037013"/>
            <a:ext cx="8229601" cy="1936751"/>
            <a:chOff x="545" y="2900"/>
            <a:chExt cx="5184" cy="1220"/>
          </a:xfrm>
        </p:grpSpPr>
        <p:sp>
          <p:nvSpPr>
            <p:cNvPr id="361477" name="Rectangle 5"/>
            <p:cNvSpPr>
              <a:spLocks noChangeArrowheads="1"/>
            </p:cNvSpPr>
            <p:nvPr/>
          </p:nvSpPr>
          <p:spPr bwMode="auto">
            <a:xfrm>
              <a:off x="1955" y="3392"/>
              <a:ext cx="2928" cy="336"/>
            </a:xfrm>
            <a:prstGeom prst="rect">
              <a:avLst/>
            </a:prstGeom>
            <a:solidFill>
              <a:srgbClr val="CC99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>
                <a:latin typeface="Arial Narrow" pitchFamily="-64" charset="0"/>
              </a:endParaRPr>
            </a:p>
          </p:txBody>
        </p:sp>
        <p:sp>
          <p:nvSpPr>
            <p:cNvPr id="361478" name="Rectangle 6"/>
            <p:cNvSpPr>
              <a:spLocks noChangeArrowheads="1"/>
            </p:cNvSpPr>
            <p:nvPr/>
          </p:nvSpPr>
          <p:spPr bwMode="auto">
            <a:xfrm>
              <a:off x="737" y="3392"/>
              <a:ext cx="1218" cy="336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>
                <a:latin typeface="Arial Narrow" pitchFamily="-64" charset="0"/>
              </a:endParaRPr>
            </a:p>
          </p:txBody>
        </p:sp>
        <p:sp>
          <p:nvSpPr>
            <p:cNvPr id="361479" name="Text Box 7"/>
            <p:cNvSpPr txBox="1">
              <a:spLocks noChangeArrowheads="1"/>
            </p:cNvSpPr>
            <p:nvPr/>
          </p:nvSpPr>
          <p:spPr bwMode="auto">
            <a:xfrm>
              <a:off x="1043" y="3100"/>
              <a:ext cx="6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Arial Narrow" pitchFamily="-64" charset="0"/>
                </a:rPr>
                <a:t>10M instr</a:t>
              </a:r>
            </a:p>
          </p:txBody>
        </p:sp>
        <p:sp>
          <p:nvSpPr>
            <p:cNvPr id="361480" name="Text Box 8"/>
            <p:cNvSpPr txBox="1">
              <a:spLocks noChangeArrowheads="1"/>
            </p:cNvSpPr>
            <p:nvPr/>
          </p:nvSpPr>
          <p:spPr bwMode="auto">
            <a:xfrm>
              <a:off x="736" y="3446"/>
              <a:ext cx="1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Arial Narrow" pitchFamily="-64" charset="0"/>
                </a:rPr>
                <a:t>Timing simulation</a:t>
              </a:r>
            </a:p>
          </p:txBody>
        </p: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1937" y="3100"/>
              <a:ext cx="29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rial Narrow" pitchFamily="-64" charset="0"/>
                </a:rPr>
                <a:t>If </a:t>
              </a:r>
              <a:r>
                <a:rPr lang="en-US" sz="2000" b="1" dirty="0">
                  <a:solidFill>
                    <a:srgbClr val="D15100"/>
                  </a:solidFill>
                  <a:latin typeface="Arial Narrow" pitchFamily="-64" charset="0"/>
                </a:rPr>
                <a:t>no symptom </a:t>
              </a:r>
              <a:r>
                <a:rPr lang="en-US" sz="2000" b="1" dirty="0">
                  <a:latin typeface="Arial Narrow" pitchFamily="-64" charset="0"/>
                </a:rPr>
                <a:t>in 10M </a:t>
              </a:r>
              <a:r>
                <a:rPr lang="en-US" sz="2000" b="1" dirty="0" err="1">
                  <a:latin typeface="Arial Narrow" pitchFamily="-64" charset="0"/>
                </a:rPr>
                <a:t>instr</a:t>
              </a:r>
              <a:r>
                <a:rPr lang="en-US" sz="2000" b="1" dirty="0">
                  <a:latin typeface="Arial Narrow" pitchFamily="-64" charset="0"/>
                </a:rPr>
                <a:t>, run to completion</a:t>
              </a:r>
            </a:p>
          </p:txBody>
        </p:sp>
        <p:sp>
          <p:nvSpPr>
            <p:cNvPr id="361482" name="Text Box 10"/>
            <p:cNvSpPr txBox="1">
              <a:spLocks noChangeArrowheads="1"/>
            </p:cNvSpPr>
            <p:nvPr/>
          </p:nvSpPr>
          <p:spPr bwMode="auto">
            <a:xfrm>
              <a:off x="2719" y="3436"/>
              <a:ext cx="14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Arial Narrow" pitchFamily="-64" charset="0"/>
                </a:rPr>
                <a:t>Functional simulation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545" y="2900"/>
              <a:ext cx="460" cy="450"/>
              <a:chOff x="672" y="2160"/>
              <a:chExt cx="460" cy="450"/>
            </a:xfrm>
          </p:grpSpPr>
          <p:sp>
            <p:nvSpPr>
              <p:cNvPr id="361484" name="Line 12"/>
              <p:cNvSpPr>
                <a:spLocks noChangeShapeType="1"/>
              </p:cNvSpPr>
              <p:nvPr/>
            </p:nvSpPr>
            <p:spPr bwMode="auto">
              <a:xfrm rot="16200000" flipV="1">
                <a:off x="785" y="2479"/>
                <a:ext cx="258" cy="4"/>
              </a:xfrm>
              <a:prstGeom prst="line">
                <a:avLst/>
              </a:prstGeom>
              <a:noFill/>
              <a:ln w="50800">
                <a:solidFill>
                  <a:srgbClr val="D151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485" name="Text Box 13"/>
              <p:cNvSpPr txBox="1">
                <a:spLocks noChangeArrowheads="1"/>
              </p:cNvSpPr>
              <p:nvPr/>
            </p:nvSpPr>
            <p:spPr bwMode="auto">
              <a:xfrm>
                <a:off x="672" y="2160"/>
                <a:ext cx="4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>
                    <a:solidFill>
                      <a:srgbClr val="D15100"/>
                    </a:solidFill>
                    <a:latin typeface="Arial" charset="0"/>
                  </a:rPr>
                  <a:t>Fault</a:t>
                </a:r>
              </a:p>
            </p:txBody>
          </p:sp>
        </p:grpSp>
        <p:sp>
          <p:nvSpPr>
            <p:cNvPr id="361486" name="Line 17"/>
            <p:cNvSpPr>
              <a:spLocks noChangeShapeType="1"/>
            </p:cNvSpPr>
            <p:nvPr/>
          </p:nvSpPr>
          <p:spPr bwMode="auto">
            <a:xfrm>
              <a:off x="4865" y="3717"/>
              <a:ext cx="0" cy="230"/>
            </a:xfrm>
            <a:prstGeom prst="line">
              <a:avLst/>
            </a:prstGeom>
            <a:noFill/>
            <a:ln w="38100">
              <a:solidFill>
                <a:srgbClr val="D25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487" name="Text Box 18"/>
            <p:cNvSpPr txBox="1">
              <a:spLocks noChangeArrowheads="1"/>
            </p:cNvSpPr>
            <p:nvPr/>
          </p:nvSpPr>
          <p:spPr bwMode="auto">
            <a:xfrm>
              <a:off x="2465" y="3868"/>
              <a:ext cx="32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 smtClean="0">
                  <a:latin typeface="Arial Narrow" pitchFamily="-64" charset="0"/>
                </a:rPr>
                <a:t>Masked</a:t>
              </a:r>
              <a:r>
                <a:rPr lang="en-US" sz="2000" b="1" dirty="0">
                  <a:latin typeface="Arial Narrow" pitchFamily="-64" charset="0"/>
                </a:rPr>
                <a:t>, </a:t>
              </a:r>
              <a:r>
                <a:rPr lang="en-US" sz="2000" b="1" dirty="0" smtClean="0">
                  <a:latin typeface="Arial Narrow" pitchFamily="-64" charset="0"/>
                </a:rPr>
                <a:t>detected, </a:t>
              </a:r>
              <a:r>
                <a:rPr lang="en-US" sz="2000" b="1" dirty="0">
                  <a:latin typeface="Arial Narrow" pitchFamily="-64" charset="0"/>
                </a:rPr>
                <a:t>or silent data corruption (SDC)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SWAT: Outcome of Fault Injections</a:t>
            </a:r>
            <a:endParaRPr lang="en-US" dirty="0"/>
          </a:p>
        </p:txBody>
      </p:sp>
      <p:pic>
        <p:nvPicPr>
          <p:cNvPr id="11" name="Content Placeholder 10" descr="spec_cover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257" r="-1257"/>
          <a:stretch>
            <a:fillRect/>
          </a:stretch>
        </p:blipFill>
        <p:spPr>
          <a:xfrm>
            <a:off x="1828800" y="1143000"/>
            <a:ext cx="5625592" cy="3733800"/>
          </a:xfrm>
        </p:spPr>
      </p:pic>
      <p:sp>
        <p:nvSpPr>
          <p:cNvPr id="4" name="TextBox 3"/>
          <p:cNvSpPr txBox="1"/>
          <p:nvPr/>
        </p:nvSpPr>
        <p:spPr>
          <a:xfrm>
            <a:off x="1212730" y="5410200"/>
            <a:ext cx="71692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+mn-lt"/>
              </a:rPr>
              <a:t>Baseline SWAT has 67 SDCs (out of 8960 injections)</a:t>
            </a:r>
            <a:endParaRPr lang="en-US" sz="2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SWAT: Detection Latency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04800" y="4572000"/>
            <a:ext cx="8610600" cy="17526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Baseline SWAT detects XYZ% of faults within 10M instructions</a:t>
            </a:r>
          </a:p>
          <a:p>
            <a:pPr>
              <a:buNone/>
            </a:pPr>
            <a:r>
              <a:rPr lang="en-US" dirty="0" smtClean="0"/>
              <a:t>				       90+%  within XYZ instructions</a:t>
            </a:r>
          </a:p>
          <a:p>
            <a:pPr>
              <a:buNone/>
            </a:pPr>
            <a:r>
              <a:rPr lang="en-US" dirty="0" smtClean="0"/>
              <a:t>PRADEEP: can you give me the xyz numbers above – note that these need to be total for permanents and transients</a:t>
            </a:r>
            <a:endParaRPr lang="en-US" dirty="0"/>
          </a:p>
        </p:txBody>
      </p:sp>
      <p:pic>
        <p:nvPicPr>
          <p:cNvPr id="6" name="Picture 5" descr="trans_latenc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8015" y="1447800"/>
            <a:ext cx="4297681" cy="2926080"/>
          </a:xfrm>
          <a:prstGeom prst="rect">
            <a:avLst/>
          </a:prstGeom>
        </p:spPr>
      </p:pic>
      <p:pic>
        <p:nvPicPr>
          <p:cNvPr id="7" name="Picture 6" descr="perm_latenc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417320"/>
            <a:ext cx="4300728" cy="2926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4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4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|11.6|45.8|22.8|36.7|34.6|1.3|12.9|3.4|4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3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.2|26|19.3|19.4|4.5|1.7|3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9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|11.6|45.8|22.8|36.7|34.6|1.3|12.9|3.4|44.1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rsim_template</Template>
  <TotalTime>4030</TotalTime>
  <Words>1329</Words>
  <Application>Microsoft Office PowerPoint</Application>
  <PresentationFormat>On-screen Show (4:3)</PresentationFormat>
  <Paragraphs>364</Paragraphs>
  <Slides>26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Blank Presentation</vt:lpstr>
      <vt:lpstr>7_Blank Presentation</vt:lpstr>
      <vt:lpstr>2_Blank Presentation</vt:lpstr>
      <vt:lpstr>3_Blank Presentation</vt:lpstr>
      <vt:lpstr>Application-Aware  SoftWare AnomalyTreatment (SWAT) of Hardware Faults</vt:lpstr>
      <vt:lpstr>Motivation</vt:lpstr>
      <vt:lpstr>Observations</vt:lpstr>
      <vt:lpstr>SWAT Framework Components</vt:lpstr>
      <vt:lpstr>SWAT Overview</vt:lpstr>
      <vt:lpstr>This Talk - Contributions</vt:lpstr>
      <vt:lpstr>Baseline SWAT: Methodology</vt:lpstr>
      <vt:lpstr>Baseline SWAT: Outcome of Fault Injections</vt:lpstr>
      <vt:lpstr>Baseline SWAT: Detection Latency</vt:lpstr>
      <vt:lpstr>Application-Aware SDC Analysis</vt:lpstr>
      <vt:lpstr>Analyzing Silent Data Corruptions</vt:lpstr>
      <vt:lpstr>Application Aware Latency</vt:lpstr>
      <vt:lpstr>Application Aware Out-of-Bounds Detector</vt:lpstr>
      <vt:lpstr>New Detection Latency</vt:lpstr>
      <vt:lpstr>SWAT Recovery</vt:lpstr>
      <vt:lpstr>What to Checkpoint and Buffer?</vt:lpstr>
      <vt:lpstr>What to Checkpoint, Buffer: Methodology</vt:lpstr>
      <vt:lpstr>What to Checkpoint, Buffer?</vt:lpstr>
      <vt:lpstr>What Should be the Checkpoint, Buffer Interval?</vt:lpstr>
      <vt:lpstr>How Much Output Buffering?</vt:lpstr>
      <vt:lpstr>How Much Checkpoint Overhead?</vt:lpstr>
      <vt:lpstr>Overhead of Hardware Checkpointing</vt:lpstr>
      <vt:lpstr>SWAT Summary</vt:lpstr>
      <vt:lpstr>Ongoing and Future Work</vt:lpstr>
      <vt:lpstr>SDC Analysis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sadve</dc:creator>
  <cp:lastModifiedBy>siva</cp:lastModifiedBy>
  <cp:revision>1303</cp:revision>
  <cp:lastPrinted>2008-09-24T19:18:56Z</cp:lastPrinted>
  <dcterms:created xsi:type="dcterms:W3CDTF">2009-04-22T19:24:48Z</dcterms:created>
  <dcterms:modified xsi:type="dcterms:W3CDTF">2009-09-04T05:31:55Z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