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31.xml" ContentType="application/vnd.openxmlformats-officedocument.presentationml.notesSlide+xml"/>
  <Override PartName="/ppt/tags/tag13.xml" ContentType="application/vnd.openxmlformats-officedocument.presentationml.tags+xml"/>
  <Override PartName="/ppt/charts/chart13.xml" ContentType="application/vnd.openxmlformats-officedocument.drawingml.chart+xml"/>
  <Override PartName="/ppt/slides/slide28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notesSlides/notesSlide32.xml" ContentType="application/vnd.openxmlformats-officedocument.presentationml.notesSlide+xml"/>
  <Override PartName="/ppt/slides/slide11.xml" ContentType="application/vnd.openxmlformats-officedocument.presentationml.slide+xml"/>
  <Override PartName="/ppt/slides/slide47.xml" ContentType="application/vnd.openxmlformats-officedocument.presentationml.slide+xml"/>
  <Override PartName="/ppt/charts/chart1.xml" ContentType="application/vnd.openxmlformats-officedocument.drawingml.char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5.xml" ContentType="application/vnd.openxmlformats-officedocument.presentationml.notesSlide+xml"/>
  <Default Extension="wmf" ContentType="image/x-wmf"/>
  <Override PartName="/ppt/handoutMasters/handoutMaster1.xml" ContentType="application/vnd.openxmlformats-officedocument.presentationml.handoutMaster+xml"/>
  <Override PartName="/ppt/tags/tag9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5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5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1.xml" ContentType="application/vnd.openxmlformats-officedocument.presentationml.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10.xml" ContentType="application/vnd.openxmlformats-officedocument.presentationml.slide+xml"/>
  <Override PartName="/ppt/charts/chart4.xml" ContentType="application/vnd.openxmlformats-officedocument.drawingml.chart+xml"/>
  <Override PartName="/ppt/slides/slide33.xml" ContentType="application/vnd.openxmlformats-officedocument.presentationml.slide+xml"/>
  <Override PartName="/ppt/notesSlides/notesSlide48.xml" ContentType="application/vnd.openxmlformats-officedocument.presentationml.notesSlide+xml"/>
  <Override PartName="/ppt/commentAuthors.xml" ContentType="application/vnd.openxmlformats-officedocument.presentationml.commentAuthors+xml"/>
  <Default Extension="png" ContentType="image/png"/>
  <Override PartName="/ppt/tags/tag7.xml" ContentType="application/vnd.openxmlformats-officedocument.presentationml.tags+xml"/>
  <Override PartName="/ppt/charts/chart5.xml" ContentType="application/vnd.openxmlformats-officedocument.drawingml.chart+xml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tags/tag19.xml" ContentType="application/vnd.openxmlformats-officedocument.presentationml.tags+xml"/>
  <Override PartName="/ppt/slides/slide31.xml" ContentType="application/vnd.openxmlformats-officedocument.presentationml.slide+xml"/>
  <Override PartName="/ppt/charts/chart8.xml" ContentType="application/vnd.openxmlformats-officedocument.drawingml.chart+xml"/>
  <Default Extension="bin" ContentType="application/vnd.openxmlformats-officedocument.presentationml.printerSettings"/>
  <Override PartName="/ppt/tags/tag8.xml" ContentType="application/vnd.openxmlformats-officedocument.presentationml.tags+xml"/>
  <Override PartName="/ppt/slides/slide53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55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charts/chart12.xml" ContentType="application/vnd.openxmlformats-officedocument.drawingml.chart+xml"/>
  <Override PartName="/ppt/notesSlides/notesSlide40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8.xml" ContentType="application/vnd.openxmlformats-officedocument.presentationml.notesSlide+xml"/>
  <Override PartName="/ppt/drawings/drawing1.xml" ContentType="application/vnd.openxmlformats-officedocument.drawingml.chartshapes+xml"/>
  <Override PartName="/ppt/notesSlides/notesSlide21.xml" ContentType="application/vnd.openxmlformats-officedocument.presentationml.notesSlide+xml"/>
  <Override PartName="/ppt/slideLayouts/slideLayout10.xml" ContentType="application/vnd.openxmlformats-officedocument.presentationml.slideLayout+xml"/>
  <Override PartName="/ppt/tags/tag3.xml" ContentType="application/vnd.openxmlformats-officedocument.presentationml.tags+xml"/>
  <Override PartName="/ppt/slides/slide54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36.xml" ContentType="application/vnd.openxmlformats-officedocument.presentationml.notesSlide+xml"/>
  <Override PartName="/ppt/slides/slide58.xml" ContentType="application/vnd.openxmlformats-officedocument.presentationml.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ppt/slides/slide25.xml" ContentType="application/vnd.openxmlformats-officedocument.presentationml.slide+xml"/>
  <Override PartName="/ppt/drawings/drawing4.xml" ContentType="application/vnd.openxmlformats-officedocument.drawingml.chartshapes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drawings/drawing5.xml" ContentType="application/vnd.openxmlformats-officedocument.drawingml.chartshapes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notesSlides/notesSlide5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drawings/drawing2.xml" ContentType="application/vnd.openxmlformats-officedocument.drawingml.chartshapes+xml"/>
  <Override PartName="/ppt/notesSlides/notesSlide37.xml" ContentType="application/vnd.openxmlformats-officedocument.presentationml.notesSlide+xml"/>
  <Override PartName="/ppt/theme/themeOverride3.xml" ContentType="application/vnd.openxmlformats-officedocument.themeOverride+xml"/>
  <Override PartName="/ppt/charts/chart9.xml" ContentType="application/vnd.openxmlformats-officedocument.drawingml.chart+xml"/>
  <Override PartName="/ppt/slides/slide49.xml" ContentType="application/vnd.openxmlformats-officedocument.presentationml.slide+xml"/>
  <Override PartName="/ppt/drawings/drawing6.xml" ContentType="application/vnd.openxmlformats-officedocument.drawingml.chartshapes+xml"/>
  <Override PartName="/ppt/tags/tag27.xml" ContentType="application/vnd.openxmlformats-officedocument.presentationml.tags+xml"/>
  <Override PartName="/ppt/slides/slide48.xml" ContentType="application/vnd.openxmlformats-officedocument.presentationml.slide+xml"/>
  <Override PartName="/ppt/tags/tag10.xml" ContentType="application/vnd.openxmlformats-officedocument.presentationml.tags+xml"/>
  <Override PartName="/ppt/presentation.xml" ContentType="application/vnd.openxmlformats-officedocument.presentationml.presentation.main+xml"/>
  <Override PartName="/ppt/tags/tag23.xml" ContentType="application/vnd.openxmlformats-officedocument.presentationml.tags+xml"/>
  <Default Extension="jpeg" ContentType="image/jpeg"/>
  <Override PartName="/ppt/slides/slide3.xml" ContentType="application/vnd.openxmlformats-officedocument.presentationml.slide+xml"/>
  <Override PartName="/ppt/tags/tag25.xml" ContentType="application/vnd.openxmlformats-officedocument.presentationml.tags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5.xml" ContentType="application/vnd.openxmlformats-officedocument.presentationml.slide+xml"/>
  <Override PartName="/ppt/notesSlides/notesSlide49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39.xml" ContentType="application/vnd.openxmlformats-officedocument.presentationml.slide+xml"/>
  <Override PartName="/ppt/drawings/drawing3.xml" ContentType="application/vnd.openxmlformats-officedocument.drawingml.chartshapes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Default Extension="gif" ContentType="image/gif"/>
  <Override PartName="/ppt/slides/slide29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charts/chart7.xml" ContentType="application/vnd.openxmlformats-officedocument.drawingml.chart+xml"/>
  <Override PartName="/ppt/notesSlides/notesSlide16.xml" ContentType="application/vnd.openxmlformats-officedocument.presentationml.notesSlide+xml"/>
  <Override PartName="/ppt/slides/slide21.xml" ContentType="application/vnd.openxmlformats-officedocument.presentationml.slide+xml"/>
  <Override PartName="/ppt/tags/tag17.xml" ContentType="application/vnd.openxmlformats-officedocument.presentationml.tags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3.xml" ContentType="application/vnd.openxmlformats-officedocument.drawingml.chart+xml"/>
  <Override PartName="/ppt/charts/chart2.xml" ContentType="application/vnd.openxmlformats-officedocument.drawingml.chart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charts/chart10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slideLayouts/slideLayout4.xml" ContentType="application/vnd.openxmlformats-officedocument.presentationml.slideLayout+xml"/>
  <Override PartName="/ppt/charts/chart11.xml" ContentType="application/vnd.openxmlformats-officedocument.drawingml.chart+xml"/>
  <Override PartName="/ppt/slideLayouts/slideLayout2.xml" ContentType="application/vnd.openxmlformats-officedocument.presentationml.slideLayout+xml"/>
  <Override PartName="/ppt/tags/tag24.xml" ContentType="application/vnd.openxmlformats-officedocument.presentationml.tags+xml"/>
  <Override PartName="/ppt/slideLayouts/slideLayout6.xml" ContentType="application/vnd.openxmlformats-officedocument.presentationml.slideLayout+xml"/>
  <Override PartName="/ppt/notesSlides/notesSlide43.xml" ContentType="application/vnd.openxmlformats-officedocument.presentationml.notesSlide+xml"/>
  <Override PartName="/ppt/tags/tag29.xml" ContentType="application/vnd.openxmlformats-officedocument.presentationml.tags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theme/themeOverride2.xml" ContentType="application/vnd.openxmlformats-officedocument.themeOverride+xml"/>
  <Override PartName="/ppt/slides/slide27.xml" ContentType="application/vnd.openxmlformats-officedocument.presentationml.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6.xml" ContentType="application/vnd.openxmlformats-officedocument.presentationml.tags+xml"/>
  <Override PartName="/ppt/tags/tag11.xml" ContentType="application/vnd.openxmlformats-officedocument.presentationml.tags+xml"/>
  <Override PartName="/ppt/slides/slide12.xml" ContentType="application/vnd.openxmlformats-officedocument.presentationml.slide+xml"/>
  <Override PartName="/ppt/tags/tag2.xml" ContentType="application/vnd.openxmlformats-officedocument.presentationml.tags+xml"/>
  <Override PartName="/ppt/slides/slide46.xml" ContentType="application/vnd.openxmlformats-officedocument.presentationml.slide+xml"/>
  <Override PartName="/ppt/charts/chart6.xml" ContentType="application/vnd.openxmlformats-officedocument.drawingml.chart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tags/tag22.xml" ContentType="application/vnd.openxmlformats-officedocument.presentationml.tags+xml"/>
  <Override PartName="/ppt/notesSlides/notesSlide34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50.xml" ContentType="application/vnd.openxmlformats-officedocument.presentationml.slide+xml"/>
  <Override PartName="/ppt/slides/slide57.xml" ContentType="application/vnd.openxmlformats-officedocument.presentationml.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slides/slide63.xml" ContentType="application/vnd.openxmlformats-officedocument.presentationml.slide+xml"/>
  <Override PartName="/ppt/tags/tag21.xml" ContentType="application/vnd.openxmlformats-officedocument.presentationml.tags+xml"/>
  <Override PartName="/ppt/slides/slide34.xml" ContentType="application/vnd.openxmlformats-officedocument.presentationml.slide+xml"/>
  <Override PartName="/ppt/notesSlides/notesSlide4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charts/chart15.xml" ContentType="application/vnd.openxmlformats-officedocument.drawingml.chart+xml"/>
  <Override PartName="/ppt/theme/theme1.xml" ContentType="application/vnd.openxmlformats-officedocument.theme+xml"/>
  <Override PartName="/ppt/tags/tag28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59.xml" ContentType="application/vnd.openxmlformats-officedocument.presentationml.slide+xml"/>
  <Override PartName="/ppt/slides/slide64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charts/chart14.xml" ContentType="application/vnd.openxmlformats-officedocument.drawingml.chart+xml"/>
  <Override PartName="/ppt/tags/tag26.xml" ContentType="application/vnd.openxmlformats-officedocument.presentationml.tags+xml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20.xml" ContentType="application/vnd.openxmlformats-officedocument.presentationml.notes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9" r:id="rId1"/>
  </p:sldMasterIdLst>
  <p:notesMasterIdLst>
    <p:notesMasterId r:id="rId66"/>
  </p:notesMasterIdLst>
  <p:handoutMasterIdLst>
    <p:handoutMasterId r:id="rId67"/>
  </p:handoutMasterIdLst>
  <p:sldIdLst>
    <p:sldId id="256" r:id="rId2"/>
    <p:sldId id="265" r:id="rId3"/>
    <p:sldId id="266" r:id="rId4"/>
    <p:sldId id="262" r:id="rId5"/>
    <p:sldId id="444" r:id="rId6"/>
    <p:sldId id="451" r:id="rId7"/>
    <p:sldId id="613" r:id="rId8"/>
    <p:sldId id="452" r:id="rId9"/>
    <p:sldId id="453" r:id="rId10"/>
    <p:sldId id="614" r:id="rId11"/>
    <p:sldId id="599" r:id="rId12"/>
    <p:sldId id="494" r:id="rId13"/>
    <p:sldId id="549" r:id="rId14"/>
    <p:sldId id="625" r:id="rId15"/>
    <p:sldId id="616" r:id="rId16"/>
    <p:sldId id="555" r:id="rId17"/>
    <p:sldId id="617" r:id="rId18"/>
    <p:sldId id="588" r:id="rId19"/>
    <p:sldId id="619" r:id="rId20"/>
    <p:sldId id="620" r:id="rId21"/>
    <p:sldId id="600" r:id="rId22"/>
    <p:sldId id="553" r:id="rId23"/>
    <p:sldId id="531" r:id="rId24"/>
    <p:sldId id="532" r:id="rId25"/>
    <p:sldId id="596" r:id="rId26"/>
    <p:sldId id="597" r:id="rId27"/>
    <p:sldId id="598" r:id="rId28"/>
    <p:sldId id="536" r:id="rId29"/>
    <p:sldId id="538" r:id="rId30"/>
    <p:sldId id="539" r:id="rId31"/>
    <p:sldId id="546" r:id="rId32"/>
    <p:sldId id="601" r:id="rId33"/>
    <p:sldId id="603" r:id="rId34"/>
    <p:sldId id="627" r:id="rId35"/>
    <p:sldId id="621" r:id="rId36"/>
    <p:sldId id="377" r:id="rId37"/>
    <p:sldId id="446" r:id="rId38"/>
    <p:sldId id="628" r:id="rId39"/>
    <p:sldId id="511" r:id="rId40"/>
    <p:sldId id="580" r:id="rId41"/>
    <p:sldId id="615" r:id="rId42"/>
    <p:sldId id="626" r:id="rId43"/>
    <p:sldId id="575" r:id="rId44"/>
    <p:sldId id="563" r:id="rId45"/>
    <p:sldId id="564" r:id="rId46"/>
    <p:sldId id="565" r:id="rId47"/>
    <p:sldId id="566" r:id="rId48"/>
    <p:sldId id="567" r:id="rId49"/>
    <p:sldId id="568" r:id="rId50"/>
    <p:sldId id="526" r:id="rId51"/>
    <p:sldId id="576" r:id="rId52"/>
    <p:sldId id="577" r:id="rId53"/>
    <p:sldId id="578" r:id="rId54"/>
    <p:sldId id="605" r:id="rId55"/>
    <p:sldId id="606" r:id="rId56"/>
    <p:sldId id="607" r:id="rId57"/>
    <p:sldId id="608" r:id="rId58"/>
    <p:sldId id="609" r:id="rId59"/>
    <p:sldId id="610" r:id="rId60"/>
    <p:sldId id="611" r:id="rId61"/>
    <p:sldId id="612" r:id="rId62"/>
    <p:sldId id="512" r:id="rId63"/>
    <p:sldId id="513" r:id="rId64"/>
    <p:sldId id="514" r:id="rId6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sadve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FFFCD5"/>
    <a:srgbClr val="CCFF66"/>
    <a:srgbClr val="6666FF"/>
    <a:srgbClr val="FFA661"/>
    <a:srgbClr val="00D802"/>
    <a:srgbClr val="D15100"/>
    <a:srgbClr val="69D1C7"/>
    <a:srgbClr val="FF6518"/>
    <a:srgbClr val="00FB00"/>
    <a:srgbClr val="FF87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2520" autoAdjust="0"/>
    <p:restoredTop sz="87092" autoAdjust="0"/>
  </p:normalViewPr>
  <p:slideViewPr>
    <p:cSldViewPr>
      <p:cViewPr varScale="1">
        <p:scale>
          <a:sx n="80" d="100"/>
          <a:sy n="80" d="100"/>
        </p:scale>
        <p:origin x="-8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3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7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slide" Target="slides/slide63.xml"/><Relationship Id="rId60" Type="http://schemas.openxmlformats.org/officeDocument/2006/relationships/slide" Target="slides/slide59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63" Type="http://schemas.openxmlformats.org/officeDocument/2006/relationships/slide" Target="slides/slide62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viewProps" Target="viewProp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slide" Target="slides/slide57.xml"/><Relationship Id="rId42" Type="http://schemas.openxmlformats.org/officeDocument/2006/relationships/slide" Target="slides/slide41.xml"/><Relationship Id="rId73" Type="http://schemas.openxmlformats.org/officeDocument/2006/relationships/tableStyles" Target="tableStyles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69" Type="http://schemas.openxmlformats.org/officeDocument/2006/relationships/commentAuthors" Target="commentAuthors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slide" Target="slides/slide56.xml"/><Relationship Id="rId59" Type="http://schemas.openxmlformats.org/officeDocument/2006/relationships/slide" Target="slides/slide58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slide" Target="slides/slide5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slide" Target="slides/slide61.xml"/><Relationship Id="rId66" Type="http://schemas.openxmlformats.org/officeDocument/2006/relationships/notesMaster" Target="notesMasters/notesMaster1.xml"/><Relationship Id="rId36" Type="http://schemas.openxmlformats.org/officeDocument/2006/relationships/slide" Target="slides/slide35.xml"/><Relationship Id="rId7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65" Type="http://schemas.openxmlformats.org/officeDocument/2006/relationships/slide" Target="slides/slide64.xml"/><Relationship Id="rId67" Type="http://schemas.openxmlformats.org/officeDocument/2006/relationships/handoutMaster" Target="handoutMasters/handoutMaster1.xml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slide" Target="slides/slide60.xml"/><Relationship Id="rId53" Type="http://schemas.openxmlformats.org/officeDocument/2006/relationships/slide" Target="slides/slide5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printerSettings" Target="printerSettings/printerSettings1.bin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Macintosh%20HD:Users:pradeepramachandran:papers:10-ASPLOS:results_0819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eepramachandran:papers:10-ASPLOS:results_0819.xlsx" TargetMode="Externa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Macintosh%20HD:Users:pradeepramachandran:papers:10-ASPLOS:results_0819.xlsx" TargetMode="Externa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Macintosh%20HD:Users:pradeepramachandran:papers:09-MICRO:diagnosis-4cores-hybrid-final.xlsx" TargetMode="Externa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iva\Documents\research\sarita's%20talk\server-results.xls" TargetMode="External"/><Relationship Id="rId3" Type="http://schemas.openxmlformats.org/officeDocument/2006/relationships/chartUserShapes" Target="../drawings/drawing5.xml"/><Relationship Id="rId1" Type="http://schemas.openxmlformats.org/officeDocument/2006/relationships/themeOverride" Target="../theme/themeOverride1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adve\Documents\09-GSRC-Annual-Meeting\buffering-log.xls" TargetMode="External"/><Relationship Id="rId1" Type="http://schemas.openxmlformats.org/officeDocument/2006/relationships/themeOverride" Target="../theme/themeOverride2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iva\AppData\Local\Microsoft\Windows\Temporary%20Internet%20Files\Content.Outlook\YBR53Y2G\checkpoint-overhead.xls" TargetMode="External"/><Relationship Id="rId3" Type="http://schemas.openxmlformats.org/officeDocument/2006/relationships/chartUserShapes" Target="../drawings/drawing6.xml"/><Relationship Id="rId1" Type="http://schemas.openxmlformats.org/officeDocument/2006/relationships/themeOverride" Target="../theme/themeOverride3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Macintosh%20HD:Users:pradeepramachandran:papers:10-ASPLOS:results_0819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eepramachandran:papers:10-ASPLOS:results_0819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eepramachandran:papers:10-ASPLOS:results_0819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eepramachandran:papers:10-ASPLOS:results_0819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eepramachandran:papers:10-ASPLOS:results_0819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eepramachandran:papers:10-ASPLOS:results_0819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eepramachandran:papers:10-ASPLOS:results_0819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eepramachandran:papers:10-ASPLOS:results_08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Permanent Faults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125822944007"/>
          <c:y val="0.0996913823272091"/>
          <c:w val="0.726737341426072"/>
          <c:h val="0.63774978127734"/>
        </c:manualLayout>
      </c:layout>
      <c:barChart>
        <c:barDir val="col"/>
        <c:grouping val="percentStacked"/>
        <c:ser>
          <c:idx val="0"/>
          <c:order val="0"/>
          <c:tx>
            <c:strRef>
              <c:f>Coverage!$B$177</c:f>
              <c:strCache>
                <c:ptCount val="1"/>
                <c:pt idx="0">
                  <c:v>Masked</c:v>
                </c:pt>
              </c:strCache>
            </c:strRef>
          </c:tx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cat>
            <c:strRef>
              <c:f>Coverage!$A$178:$A$187</c:f>
              <c:strCache>
                <c:ptCount val="10"/>
                <c:pt idx="0">
                  <c:v>Decoder </c:v>
                </c:pt>
                <c:pt idx="1">
                  <c:v>INT ALU </c:v>
                </c:pt>
                <c:pt idx="2">
                  <c:v>Reg Dbus </c:v>
                </c:pt>
                <c:pt idx="3">
                  <c:v>Int reg </c:v>
                </c:pt>
                <c:pt idx="4">
                  <c:v>ROB </c:v>
                </c:pt>
                <c:pt idx="5">
                  <c:v>RAT </c:v>
                </c:pt>
                <c:pt idx="6">
                  <c:v>AGEN </c:v>
                </c:pt>
                <c:pt idx="7">
                  <c:v>FP ALU </c:v>
                </c:pt>
                <c:pt idx="9">
                  <c:v>Total No FP</c:v>
                </c:pt>
              </c:strCache>
            </c:strRef>
          </c:cat>
          <c:val>
            <c:numRef>
              <c:f>Coverage!$B$178:$B$187</c:f>
              <c:numCache>
                <c:formatCode>General</c:formatCode>
                <c:ptCount val="10"/>
                <c:pt idx="0">
                  <c:v>8.0</c:v>
                </c:pt>
                <c:pt idx="1">
                  <c:v>33.0</c:v>
                </c:pt>
                <c:pt idx="2">
                  <c:v>50.0</c:v>
                </c:pt>
                <c:pt idx="3">
                  <c:v>269.0</c:v>
                </c:pt>
                <c:pt idx="4">
                  <c:v>0.0</c:v>
                </c:pt>
                <c:pt idx="5">
                  <c:v>346.0</c:v>
                </c:pt>
                <c:pt idx="6">
                  <c:v>153.0</c:v>
                </c:pt>
                <c:pt idx="7">
                  <c:v>950.0</c:v>
                </c:pt>
                <c:pt idx="9">
                  <c:v>859.0</c:v>
                </c:pt>
              </c:numCache>
            </c:numRef>
          </c:val>
        </c:ser>
        <c:ser>
          <c:idx val="1"/>
          <c:order val="1"/>
          <c:tx>
            <c:strRef>
              <c:f>Coverage!$C$177</c:f>
              <c:strCache>
                <c:ptCount val="1"/>
                <c:pt idx="0">
                  <c:v>Detected</c:v>
                </c:pt>
              </c:strCache>
            </c:strRef>
          </c:tx>
          <c:spPr>
            <a:solidFill>
              <a:srgbClr val="00C237"/>
            </a:solidFill>
            <a:ln w="12700">
              <a:solidFill>
                <a:srgbClr val="000000"/>
              </a:solidFill>
              <a:prstDash val="solid"/>
            </a:ln>
          </c:spPr>
          <c:cat>
            <c:strRef>
              <c:f>Coverage!$A$178:$A$187</c:f>
              <c:strCache>
                <c:ptCount val="10"/>
                <c:pt idx="0">
                  <c:v>Decoder </c:v>
                </c:pt>
                <c:pt idx="1">
                  <c:v>INT ALU </c:v>
                </c:pt>
                <c:pt idx="2">
                  <c:v>Reg Dbus </c:v>
                </c:pt>
                <c:pt idx="3">
                  <c:v>Int reg </c:v>
                </c:pt>
                <c:pt idx="4">
                  <c:v>ROB </c:v>
                </c:pt>
                <c:pt idx="5">
                  <c:v>RAT </c:v>
                </c:pt>
                <c:pt idx="6">
                  <c:v>AGEN </c:v>
                </c:pt>
                <c:pt idx="7">
                  <c:v>FP ALU </c:v>
                </c:pt>
                <c:pt idx="9">
                  <c:v>Total No FP</c:v>
                </c:pt>
              </c:strCache>
            </c:strRef>
          </c:cat>
          <c:val>
            <c:numRef>
              <c:f>Coverage!$C$178:$C$187</c:f>
              <c:numCache>
                <c:formatCode>General</c:formatCode>
                <c:ptCount val="10"/>
                <c:pt idx="0">
                  <c:v>1262.0</c:v>
                </c:pt>
                <c:pt idx="1">
                  <c:v>1235.0</c:v>
                </c:pt>
                <c:pt idx="2">
                  <c:v>1208.0</c:v>
                </c:pt>
                <c:pt idx="3">
                  <c:v>989.0</c:v>
                </c:pt>
                <c:pt idx="4">
                  <c:v>1280.0</c:v>
                </c:pt>
                <c:pt idx="5">
                  <c:v>932.0</c:v>
                </c:pt>
                <c:pt idx="6">
                  <c:v>1114.0</c:v>
                </c:pt>
                <c:pt idx="7">
                  <c:v>116.0</c:v>
                </c:pt>
                <c:pt idx="9">
                  <c:v>8020.0</c:v>
                </c:pt>
              </c:numCache>
            </c:numRef>
          </c:val>
        </c:ser>
        <c:ser>
          <c:idx val="4"/>
          <c:order val="2"/>
          <c:tx>
            <c:strRef>
              <c:f>Coverage!$F$177</c:f>
              <c:strCache>
                <c:ptCount val="1"/>
                <c:pt idx="0">
                  <c:v>SDC</c:v>
                </c:pt>
              </c:strCache>
            </c:strRef>
          </c:tx>
          <c:spPr>
            <a:solidFill>
              <a:srgbClr val="FF0000"/>
            </a:solidFill>
            <a:ln w="12700">
              <a:solidFill>
                <a:schemeClr val="tx1"/>
              </a:solidFill>
            </a:ln>
          </c:spPr>
          <c:cat>
            <c:strRef>
              <c:f>Coverage!$A$178:$A$187</c:f>
              <c:strCache>
                <c:ptCount val="10"/>
                <c:pt idx="0">
                  <c:v>Decoder </c:v>
                </c:pt>
                <c:pt idx="1">
                  <c:v>INT ALU </c:v>
                </c:pt>
                <c:pt idx="2">
                  <c:v>Reg Dbus </c:v>
                </c:pt>
                <c:pt idx="3">
                  <c:v>Int reg </c:v>
                </c:pt>
                <c:pt idx="4">
                  <c:v>ROB </c:v>
                </c:pt>
                <c:pt idx="5">
                  <c:v>RAT </c:v>
                </c:pt>
                <c:pt idx="6">
                  <c:v>AGEN </c:v>
                </c:pt>
                <c:pt idx="7">
                  <c:v>FP ALU </c:v>
                </c:pt>
                <c:pt idx="9">
                  <c:v>Total No FP</c:v>
                </c:pt>
              </c:strCache>
            </c:strRef>
          </c:cat>
          <c:val>
            <c:numRef>
              <c:f>Coverage!$F$178:$F$187</c:f>
              <c:numCache>
                <c:formatCode>General</c:formatCode>
                <c:ptCount val="10"/>
                <c:pt idx="0">
                  <c:v>0.0</c:v>
                </c:pt>
                <c:pt idx="1">
                  <c:v>12.0</c:v>
                </c:pt>
                <c:pt idx="2">
                  <c:v>22.0</c:v>
                </c:pt>
                <c:pt idx="3">
                  <c:v>17.0</c:v>
                </c:pt>
                <c:pt idx="4">
                  <c:v>0.0</c:v>
                </c:pt>
                <c:pt idx="5">
                  <c:v>0.0</c:v>
                </c:pt>
                <c:pt idx="6">
                  <c:v>13.0</c:v>
                </c:pt>
                <c:pt idx="7">
                  <c:v>214.0</c:v>
                </c:pt>
                <c:pt idx="9">
                  <c:v>64.0</c:v>
                </c:pt>
              </c:numCache>
            </c:numRef>
          </c:val>
        </c:ser>
        <c:gapWidth val="100"/>
        <c:overlap val="100"/>
        <c:axId val="470044824"/>
        <c:axId val="470048472"/>
      </c:barChart>
      <c:catAx>
        <c:axId val="470044824"/>
        <c:scaling>
          <c:orientation val="minMax"/>
        </c:scaling>
        <c:axPos val="b"/>
        <c:numFmt formatCode="General" sourceLinked="1"/>
        <c:tickLblPos val="nextTo"/>
        <c:spPr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c:spPr>
        <c:txPr>
          <a:bodyPr rot="-5400000" vert="horz"/>
          <a:lstStyle/>
          <a:p>
            <a:pPr>
              <a:defRPr/>
            </a:pPr>
            <a:endParaRPr lang="en-US"/>
          </a:p>
        </c:txPr>
        <c:crossAx val="470048472"/>
        <c:crosses val="autoZero"/>
        <c:auto val="1"/>
        <c:lblAlgn val="ctr"/>
        <c:lblOffset val="100"/>
        <c:tickLblSkip val="1"/>
        <c:tickMarkSkip val="1"/>
      </c:catAx>
      <c:valAx>
        <c:axId val="470048472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Total injections</a:t>
                </a:r>
              </a:p>
            </c:rich>
          </c:tx>
          <c:layout>
            <c:manualLayout>
              <c:xMode val="edge"/>
              <c:yMode val="edge"/>
              <c:x val="0.00299976001919846"/>
              <c:y val="0.18902510603896"/>
            </c:manualLayout>
          </c:layout>
          <c:spPr>
            <a:noFill/>
            <a:ln w="25400">
              <a:noFill/>
            </a:ln>
          </c:spPr>
        </c:title>
        <c:numFmt formatCode="0%" sourceLinked="1"/>
        <c:tickLblPos val="nextTo"/>
        <c:spPr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470044824"/>
        <c:crosses val="autoZero"/>
        <c:crossBetween val="between"/>
        <c:majorUnit val="0.2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34718257874016"/>
          <c:y val="0.273227909011374"/>
          <c:w val="0.153128964348206"/>
          <c:h val="0.231765966754156"/>
        </c:manualLayout>
      </c:layout>
      <c:spPr>
        <a:ln>
          <a:noFill/>
        </a:ln>
      </c:spPr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</c:chart>
  <c:spPr>
    <a:solidFill>
      <a:schemeClr val="bg1"/>
    </a:solidFill>
    <a:ln w="9525">
      <a:noFill/>
    </a:ln>
  </c:spPr>
  <c:txPr>
    <a:bodyPr/>
    <a:lstStyle/>
    <a:p>
      <a:pPr>
        <a:defRPr sz="140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Transient Faults</a:t>
            </a:r>
          </a:p>
        </c:rich>
      </c:tx>
      <c:layout/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91004374453193"/>
          <c:y val="0.106314480297806"/>
          <c:w val="0.729122484689414"/>
          <c:h val="0.690270164014308"/>
        </c:manualLayout>
      </c:layout>
      <c:lineChart>
        <c:grouping val="standard"/>
        <c:ser>
          <c:idx val="0"/>
          <c:order val="0"/>
          <c:tx>
            <c:strRef>
              <c:f>'Recovery Window'!$B$37</c:f>
              <c:strCache>
                <c:ptCount val="1"/>
                <c:pt idx="0">
                  <c:v>Latency w/ SW</c:v>
                </c:pt>
              </c:strCache>
            </c:strRef>
          </c:tx>
          <c:spPr>
            <a:ln w="57150" cmpd="sng">
              <a:solidFill>
                <a:srgbClr val="0000FF"/>
              </a:solidFill>
              <a:prstDash val="solid"/>
            </a:ln>
            <a:effectLst/>
          </c:spPr>
          <c:marker>
            <c:spPr>
              <a:solidFill>
                <a:schemeClr val="bg1"/>
              </a:solidFill>
              <a:ln w="28575" cmpd="sng">
                <a:solidFill>
                  <a:srgbClr val="0000FF"/>
                </a:solidFill>
                <a:prstDash val="solid"/>
              </a:ln>
              <a:effectLst/>
            </c:spPr>
          </c:marker>
          <c:cat>
            <c:strRef>
              <c:f>'Recovery Window'!$A$38:$A$42</c:f>
              <c:strCache>
                <c:ptCount val="5"/>
                <c:pt idx="0">
                  <c:v>&lt;10k</c:v>
                </c:pt>
                <c:pt idx="1">
                  <c:v>&lt;100k</c:v>
                </c:pt>
                <c:pt idx="2">
                  <c:v>&lt;1m</c:v>
                </c:pt>
                <c:pt idx="3">
                  <c:v>&lt;10m</c:v>
                </c:pt>
                <c:pt idx="4">
                  <c:v>&gt;10m</c:v>
                </c:pt>
              </c:strCache>
            </c:strRef>
          </c:cat>
          <c:val>
            <c:numRef>
              <c:f>'Recovery Window'!$B$38:$B$42</c:f>
              <c:numCache>
                <c:formatCode>General</c:formatCode>
                <c:ptCount val="5"/>
                <c:pt idx="0">
                  <c:v>0.7869</c:v>
                </c:pt>
                <c:pt idx="1">
                  <c:v>0.8975</c:v>
                </c:pt>
                <c:pt idx="2">
                  <c:v>0.916</c:v>
                </c:pt>
                <c:pt idx="3">
                  <c:v>0.959</c:v>
                </c:pt>
                <c:pt idx="4">
                  <c:v>1.0</c:v>
                </c:pt>
              </c:numCache>
            </c:numRef>
          </c:val>
        </c:ser>
        <c:ser>
          <c:idx val="1"/>
          <c:order val="1"/>
          <c:tx>
            <c:strRef>
              <c:f>'Recovery Window'!$C$37</c:f>
              <c:strCache>
                <c:ptCount val="1"/>
                <c:pt idx="0">
                  <c:v>Latency HW-only</c:v>
                </c:pt>
              </c:strCache>
            </c:strRef>
          </c:tx>
          <c:spPr>
            <a:ln w="57150" cmpd="sng">
              <a:solidFill>
                <a:srgbClr val="008000"/>
              </a:solidFill>
              <a:prstDash val="solid"/>
            </a:ln>
            <a:effectLst/>
          </c:spPr>
          <c:marker>
            <c:spPr>
              <a:solidFill>
                <a:schemeClr val="bg1"/>
              </a:solidFill>
              <a:ln w="28575" cmpd="sng">
                <a:solidFill>
                  <a:srgbClr val="008000"/>
                </a:solidFill>
                <a:prstDash val="solid"/>
              </a:ln>
              <a:effectLst/>
            </c:spPr>
          </c:marker>
          <c:cat>
            <c:strRef>
              <c:f>'Recovery Window'!$A$38:$A$42</c:f>
              <c:strCache>
                <c:ptCount val="5"/>
                <c:pt idx="0">
                  <c:v>&lt;10k</c:v>
                </c:pt>
                <c:pt idx="1">
                  <c:v>&lt;100k</c:v>
                </c:pt>
                <c:pt idx="2">
                  <c:v>&lt;1m</c:v>
                </c:pt>
                <c:pt idx="3">
                  <c:v>&lt;10m</c:v>
                </c:pt>
                <c:pt idx="4">
                  <c:v>&gt;10m</c:v>
                </c:pt>
              </c:strCache>
            </c:strRef>
          </c:cat>
          <c:val>
            <c:numRef>
              <c:f>'Recovery Window'!$C$38:$C$42</c:f>
              <c:numCache>
                <c:formatCode>General</c:formatCode>
                <c:ptCount val="5"/>
                <c:pt idx="0">
                  <c:v>0.6558</c:v>
                </c:pt>
                <c:pt idx="1">
                  <c:v>0.9043</c:v>
                </c:pt>
                <c:pt idx="2">
                  <c:v>0.9104</c:v>
                </c:pt>
                <c:pt idx="3">
                  <c:v>0.9613</c:v>
                </c:pt>
                <c:pt idx="4">
                  <c:v>1.0</c:v>
                </c:pt>
              </c:numCache>
            </c:numRef>
          </c:val>
        </c:ser>
        <c:ser>
          <c:idx val="2"/>
          <c:order val="2"/>
          <c:tx>
            <c:strRef>
              <c:f>'Recovery Window'!$D$37</c:f>
              <c:strCache>
                <c:ptCount val="1"/>
                <c:pt idx="0">
                  <c:v>Old Latency HW-only</c:v>
                </c:pt>
              </c:strCache>
            </c:strRef>
          </c:tx>
          <c:spPr>
            <a:ln>
              <a:solidFill>
                <a:srgbClr val="FF0000"/>
              </a:solidFill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25400">
                <a:solidFill>
                  <a:srgbClr val="FF0000"/>
                </a:solidFill>
              </a:ln>
              <a:effectLst/>
            </c:spPr>
          </c:marker>
          <c:cat>
            <c:strRef>
              <c:f>'Recovery Window'!$A$38:$A$42</c:f>
              <c:strCache>
                <c:ptCount val="5"/>
                <c:pt idx="0">
                  <c:v>&lt;10k</c:v>
                </c:pt>
                <c:pt idx="1">
                  <c:v>&lt;100k</c:v>
                </c:pt>
                <c:pt idx="2">
                  <c:v>&lt;1m</c:v>
                </c:pt>
                <c:pt idx="3">
                  <c:v>&lt;10m</c:v>
                </c:pt>
                <c:pt idx="4">
                  <c:v>&gt;10m</c:v>
                </c:pt>
              </c:strCache>
            </c:strRef>
          </c:cat>
          <c:val>
            <c:numRef>
              <c:f>'Recovery Window'!$D$38:$D$42</c:f>
              <c:numCache>
                <c:formatCode>General</c:formatCode>
                <c:ptCount val="5"/>
                <c:pt idx="0">
                  <c:v>0.4297</c:v>
                </c:pt>
                <c:pt idx="1">
                  <c:v>0.7475</c:v>
                </c:pt>
                <c:pt idx="2">
                  <c:v>0.831</c:v>
                </c:pt>
                <c:pt idx="3">
                  <c:v>0.9287</c:v>
                </c:pt>
                <c:pt idx="4">
                  <c:v>1.0</c:v>
                </c:pt>
              </c:numCache>
            </c:numRef>
          </c:val>
        </c:ser>
        <c:marker val="1"/>
        <c:axId val="470651576"/>
        <c:axId val="470659656"/>
      </c:lineChart>
      <c:catAx>
        <c:axId val="4706515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Detection Latency (Instructions)</a:t>
                </a:r>
              </a:p>
            </c:rich>
          </c:tx>
          <c:layout/>
        </c:title>
        <c:numFmt formatCode="General" sourceLinked="1"/>
        <c:tickLblPos val="nextTo"/>
        <c:spPr>
          <a:ln w="28575" cmpd="sng">
            <a:solidFill>
              <a:schemeClr val="tx1"/>
            </a:solidFill>
            <a:prstDash val="solid"/>
          </a:ln>
        </c:spPr>
        <c:crossAx val="470659656"/>
        <c:crosses val="autoZero"/>
        <c:auto val="1"/>
        <c:lblAlgn val="ctr"/>
        <c:lblOffset val="100"/>
        <c:tickLblSkip val="1"/>
        <c:tickMarkSkip val="1"/>
      </c:catAx>
      <c:valAx>
        <c:axId val="470659656"/>
        <c:scaling>
          <c:orientation val="minMax"/>
          <c:max val="1.0"/>
          <c:min val="0.4"/>
        </c:scaling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Detected Faults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0%" sourceLinked="0"/>
        <c:tickLblPos val="nextTo"/>
        <c:spPr>
          <a:ln w="28575" cmpd="sng">
            <a:solidFill>
              <a:schemeClr val="tx1"/>
            </a:solidFill>
            <a:prstDash val="solid"/>
          </a:ln>
        </c:spPr>
        <c:crossAx val="470651576"/>
        <c:crosses val="autoZero"/>
        <c:crossBetween val="midCat"/>
        <c:majorUnit val="0.1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480555555555556"/>
          <c:y val="0.475478974938259"/>
          <c:w val="0.459960848643919"/>
          <c:h val="0.298422981937384"/>
        </c:manualLayout>
      </c:layout>
    </c:legend>
    <c:plotVisOnly val="1"/>
    <c:dispBlanksAs val="gap"/>
  </c:chart>
  <c:spPr>
    <a:solidFill>
      <a:srgbClr val="FFFFFF"/>
    </a:solidFill>
    <a:ln w="9525">
      <a:noFill/>
    </a:ln>
  </c:spPr>
  <c:txPr>
    <a:bodyPr/>
    <a:lstStyle/>
    <a:p>
      <a:pPr>
        <a:defRPr sz="1400" b="1" i="0">
          <a:latin typeface="Arial"/>
        </a:defRPr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>
        <c:manualLayout>
          <c:layoutTarget val="inner"/>
          <c:xMode val="edge"/>
          <c:yMode val="edge"/>
          <c:x val="0.117551488653798"/>
          <c:y val="0.0246913580246914"/>
          <c:w val="0.679104005973954"/>
          <c:h val="0.709021888237601"/>
        </c:manualLayout>
      </c:layout>
      <c:barChart>
        <c:barDir val="col"/>
        <c:grouping val="percentStacked"/>
        <c:ser>
          <c:idx val="0"/>
          <c:order val="0"/>
          <c:tx>
            <c:strRef>
              <c:f>Coverage!$B$281</c:f>
              <c:strCache>
                <c:ptCount val="1"/>
                <c:pt idx="0">
                  <c:v>Masked</c:v>
                </c:pt>
              </c:strCache>
            </c:strRef>
          </c:tx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cat>
            <c:strRef>
              <c:f>Coverage!$A$282:$A$291</c:f>
              <c:strCache>
                <c:ptCount val="10"/>
                <c:pt idx="0">
                  <c:v>Decoder </c:v>
                </c:pt>
                <c:pt idx="1">
                  <c:v>INT ALU </c:v>
                </c:pt>
                <c:pt idx="2">
                  <c:v>Reg Dbus </c:v>
                </c:pt>
                <c:pt idx="3">
                  <c:v>Int reg </c:v>
                </c:pt>
                <c:pt idx="4">
                  <c:v>ROB </c:v>
                </c:pt>
                <c:pt idx="5">
                  <c:v>RAT </c:v>
                </c:pt>
                <c:pt idx="6">
                  <c:v>AGEN </c:v>
                </c:pt>
                <c:pt idx="7">
                  <c:v>FP ALU </c:v>
                </c:pt>
                <c:pt idx="9">
                  <c:v>Total No FP</c:v>
                </c:pt>
              </c:strCache>
            </c:strRef>
          </c:cat>
          <c:val>
            <c:numRef>
              <c:f>Coverage!$B$282:$B$291</c:f>
              <c:numCache>
                <c:formatCode>General</c:formatCode>
                <c:ptCount val="10"/>
                <c:pt idx="0">
                  <c:v>8.0</c:v>
                </c:pt>
                <c:pt idx="1">
                  <c:v>33.0</c:v>
                </c:pt>
                <c:pt idx="2">
                  <c:v>50.0</c:v>
                </c:pt>
                <c:pt idx="3">
                  <c:v>269.0</c:v>
                </c:pt>
                <c:pt idx="4">
                  <c:v>0.0</c:v>
                </c:pt>
                <c:pt idx="5">
                  <c:v>346.0</c:v>
                </c:pt>
                <c:pt idx="6">
                  <c:v>153.0</c:v>
                </c:pt>
                <c:pt idx="7">
                  <c:v>950.0</c:v>
                </c:pt>
                <c:pt idx="9">
                  <c:v>859.0</c:v>
                </c:pt>
              </c:numCache>
            </c:numRef>
          </c:val>
        </c:ser>
        <c:ser>
          <c:idx val="1"/>
          <c:order val="1"/>
          <c:tx>
            <c:strRef>
              <c:f>Coverage!$C$281</c:f>
              <c:strCache>
                <c:ptCount val="1"/>
                <c:pt idx="0">
                  <c:v>Fatal Trap</c:v>
                </c:pt>
              </c:strCache>
            </c:strRef>
          </c:tx>
          <c:spPr>
            <a:solidFill>
              <a:srgbClr val="00FF00"/>
            </a:solidFill>
            <a:ln w="12700">
              <a:solidFill>
                <a:srgbClr val="000000"/>
              </a:solidFill>
              <a:prstDash val="solid"/>
            </a:ln>
          </c:spPr>
          <c:cat>
            <c:strRef>
              <c:f>Coverage!$A$282:$A$291</c:f>
              <c:strCache>
                <c:ptCount val="10"/>
                <c:pt idx="0">
                  <c:v>Decoder </c:v>
                </c:pt>
                <c:pt idx="1">
                  <c:v>INT ALU </c:v>
                </c:pt>
                <c:pt idx="2">
                  <c:v>Reg Dbus </c:v>
                </c:pt>
                <c:pt idx="3">
                  <c:v>Int reg </c:v>
                </c:pt>
                <c:pt idx="4">
                  <c:v>ROB </c:v>
                </c:pt>
                <c:pt idx="5">
                  <c:v>RAT </c:v>
                </c:pt>
                <c:pt idx="6">
                  <c:v>AGEN </c:v>
                </c:pt>
                <c:pt idx="7">
                  <c:v>FP ALU </c:v>
                </c:pt>
                <c:pt idx="9">
                  <c:v>Total No FP</c:v>
                </c:pt>
              </c:strCache>
            </c:strRef>
          </c:cat>
          <c:val>
            <c:numRef>
              <c:f>Coverage!$C$282:$C$291</c:f>
              <c:numCache>
                <c:formatCode>General</c:formatCode>
                <c:ptCount val="10"/>
                <c:pt idx="0">
                  <c:v>1022.0</c:v>
                </c:pt>
                <c:pt idx="1">
                  <c:v>470.0</c:v>
                </c:pt>
                <c:pt idx="2">
                  <c:v>382.0</c:v>
                </c:pt>
                <c:pt idx="3">
                  <c:v>178.0</c:v>
                </c:pt>
                <c:pt idx="4">
                  <c:v>1249.0</c:v>
                </c:pt>
                <c:pt idx="5">
                  <c:v>863.0</c:v>
                </c:pt>
                <c:pt idx="6">
                  <c:v>495.0</c:v>
                </c:pt>
                <c:pt idx="7">
                  <c:v>4.0</c:v>
                </c:pt>
                <c:pt idx="9">
                  <c:v>4659.0</c:v>
                </c:pt>
              </c:numCache>
            </c:numRef>
          </c:val>
        </c:ser>
        <c:ser>
          <c:idx val="2"/>
          <c:order val="2"/>
          <c:tx>
            <c:strRef>
              <c:f>Coverage!$D$281</c:f>
              <c:strCache>
                <c:ptCount val="1"/>
                <c:pt idx="0">
                  <c:v>Hangs</c:v>
                </c:pt>
              </c:strCache>
            </c:strRef>
          </c:tx>
          <c:spPr>
            <a:solidFill>
              <a:srgbClr val="0000FF"/>
            </a:solidFill>
            <a:ln w="12700">
              <a:solidFill>
                <a:srgbClr val="000000"/>
              </a:solidFill>
              <a:prstDash val="solid"/>
            </a:ln>
          </c:spPr>
          <c:cat>
            <c:strRef>
              <c:f>Coverage!$A$282:$A$291</c:f>
              <c:strCache>
                <c:ptCount val="10"/>
                <c:pt idx="0">
                  <c:v>Decoder </c:v>
                </c:pt>
                <c:pt idx="1">
                  <c:v>INT ALU </c:v>
                </c:pt>
                <c:pt idx="2">
                  <c:v>Reg Dbus </c:v>
                </c:pt>
                <c:pt idx="3">
                  <c:v>Int reg </c:v>
                </c:pt>
                <c:pt idx="4">
                  <c:v>ROB </c:v>
                </c:pt>
                <c:pt idx="5">
                  <c:v>RAT </c:v>
                </c:pt>
                <c:pt idx="6">
                  <c:v>AGEN </c:v>
                </c:pt>
                <c:pt idx="7">
                  <c:v>FP ALU </c:v>
                </c:pt>
                <c:pt idx="9">
                  <c:v>Total No FP</c:v>
                </c:pt>
              </c:strCache>
            </c:strRef>
          </c:cat>
          <c:val>
            <c:numRef>
              <c:f>Coverage!$D$282:$D$291</c:f>
              <c:numCache>
                <c:formatCode>General</c:formatCode>
                <c:ptCount val="10"/>
                <c:pt idx="0">
                  <c:v>14.0</c:v>
                </c:pt>
                <c:pt idx="1">
                  <c:v>34.0</c:v>
                </c:pt>
                <c:pt idx="2">
                  <c:v>16.0</c:v>
                </c:pt>
                <c:pt idx="3">
                  <c:v>8.0</c:v>
                </c:pt>
                <c:pt idx="4">
                  <c:v>0.0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9">
                  <c:v>78.0</c:v>
                </c:pt>
              </c:numCache>
            </c:numRef>
          </c:val>
        </c:ser>
        <c:ser>
          <c:idx val="3"/>
          <c:order val="3"/>
          <c:tx>
            <c:strRef>
              <c:f>Coverage!$E$281</c:f>
              <c:strCache>
                <c:ptCount val="1"/>
                <c:pt idx="0">
                  <c:v>Panic</c:v>
                </c:pt>
              </c:strCache>
            </c:strRef>
          </c:tx>
          <c:spPr>
            <a:solidFill>
              <a:srgbClr val="66CCFF"/>
            </a:solidFill>
            <a:ln>
              <a:solidFill>
                <a:schemeClr val="tx1"/>
              </a:solidFill>
            </a:ln>
          </c:spPr>
          <c:cat>
            <c:strRef>
              <c:f>Coverage!$A$282:$A$291</c:f>
              <c:strCache>
                <c:ptCount val="10"/>
                <c:pt idx="0">
                  <c:v>Decoder </c:v>
                </c:pt>
                <c:pt idx="1">
                  <c:v>INT ALU </c:v>
                </c:pt>
                <c:pt idx="2">
                  <c:v>Reg Dbus </c:v>
                </c:pt>
                <c:pt idx="3">
                  <c:v>Int reg </c:v>
                </c:pt>
                <c:pt idx="4">
                  <c:v>ROB </c:v>
                </c:pt>
                <c:pt idx="5">
                  <c:v>RAT </c:v>
                </c:pt>
                <c:pt idx="6">
                  <c:v>AGEN </c:v>
                </c:pt>
                <c:pt idx="7">
                  <c:v>FP ALU </c:v>
                </c:pt>
                <c:pt idx="9">
                  <c:v>Total No FP</c:v>
                </c:pt>
              </c:strCache>
            </c:strRef>
          </c:cat>
          <c:val>
            <c:numRef>
              <c:f>Coverage!$E$282:$E$291</c:f>
              <c:numCache>
                <c:formatCode>General</c:formatCode>
                <c:ptCount val="10"/>
                <c:pt idx="0">
                  <c:v>144.0</c:v>
                </c:pt>
                <c:pt idx="1">
                  <c:v>488.0</c:v>
                </c:pt>
                <c:pt idx="2">
                  <c:v>596.0</c:v>
                </c:pt>
                <c:pt idx="3">
                  <c:v>634.0</c:v>
                </c:pt>
                <c:pt idx="4">
                  <c:v>31.0</c:v>
                </c:pt>
                <c:pt idx="5">
                  <c:v>63.0</c:v>
                </c:pt>
                <c:pt idx="6">
                  <c:v>324.0</c:v>
                </c:pt>
                <c:pt idx="7">
                  <c:v>1.0</c:v>
                </c:pt>
                <c:pt idx="9">
                  <c:v>2280.0</c:v>
                </c:pt>
              </c:numCache>
            </c:numRef>
          </c:val>
        </c:ser>
        <c:ser>
          <c:idx val="4"/>
          <c:order val="4"/>
          <c:tx>
            <c:strRef>
              <c:f>Coverage!$F$281</c:f>
              <c:strCache>
                <c:ptCount val="1"/>
                <c:pt idx="0">
                  <c:v>App-Abort</c:v>
                </c:pt>
              </c:strCache>
            </c:strRef>
          </c:tx>
          <c:spPr>
            <a:solidFill>
              <a:srgbClr val="800080"/>
            </a:solidFill>
            <a:ln w="12700">
              <a:solidFill>
                <a:schemeClr val="tx1"/>
              </a:solidFill>
            </a:ln>
          </c:spPr>
          <c:cat>
            <c:strRef>
              <c:f>Coverage!$A$282:$A$291</c:f>
              <c:strCache>
                <c:ptCount val="10"/>
                <c:pt idx="0">
                  <c:v>Decoder </c:v>
                </c:pt>
                <c:pt idx="1">
                  <c:v>INT ALU </c:v>
                </c:pt>
                <c:pt idx="2">
                  <c:v>Reg Dbus </c:v>
                </c:pt>
                <c:pt idx="3">
                  <c:v>Int reg </c:v>
                </c:pt>
                <c:pt idx="4">
                  <c:v>ROB </c:v>
                </c:pt>
                <c:pt idx="5">
                  <c:v>RAT </c:v>
                </c:pt>
                <c:pt idx="6">
                  <c:v>AGEN </c:v>
                </c:pt>
                <c:pt idx="7">
                  <c:v>FP ALU </c:v>
                </c:pt>
                <c:pt idx="9">
                  <c:v>Total No FP</c:v>
                </c:pt>
              </c:strCache>
            </c:strRef>
          </c:cat>
          <c:val>
            <c:numRef>
              <c:f>Coverage!$F$282:$F$291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2.0</c:v>
                </c:pt>
                <c:pt idx="3">
                  <c:v>8.0</c:v>
                </c:pt>
                <c:pt idx="4">
                  <c:v>0.0</c:v>
                </c:pt>
                <c:pt idx="5">
                  <c:v>0.0</c:v>
                </c:pt>
                <c:pt idx="6">
                  <c:v>1.0</c:v>
                </c:pt>
                <c:pt idx="7">
                  <c:v>24.0</c:v>
                </c:pt>
                <c:pt idx="9">
                  <c:v>14.0</c:v>
                </c:pt>
              </c:numCache>
            </c:numRef>
          </c:val>
        </c:ser>
        <c:ser>
          <c:idx val="5"/>
          <c:order val="5"/>
          <c:tx>
            <c:strRef>
              <c:f>Coverage!$G$281</c:f>
              <c:strCache>
                <c:ptCount val="1"/>
                <c:pt idx="0">
                  <c:v>High-OS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c:spPr>
          <c:cat>
            <c:strRef>
              <c:f>Coverage!$A$282:$A$291</c:f>
              <c:strCache>
                <c:ptCount val="10"/>
                <c:pt idx="0">
                  <c:v>Decoder </c:v>
                </c:pt>
                <c:pt idx="1">
                  <c:v>INT ALU </c:v>
                </c:pt>
                <c:pt idx="2">
                  <c:v>Reg Dbus </c:v>
                </c:pt>
                <c:pt idx="3">
                  <c:v>Int reg </c:v>
                </c:pt>
                <c:pt idx="4">
                  <c:v>ROB </c:v>
                </c:pt>
                <c:pt idx="5">
                  <c:v>RAT </c:v>
                </c:pt>
                <c:pt idx="6">
                  <c:v>AGEN </c:v>
                </c:pt>
                <c:pt idx="7">
                  <c:v>FP ALU </c:v>
                </c:pt>
                <c:pt idx="9">
                  <c:v>Total No FP</c:v>
                </c:pt>
              </c:strCache>
            </c:strRef>
          </c:cat>
          <c:val>
            <c:numRef>
              <c:f>Coverage!$G$282:$G$291</c:f>
              <c:numCache>
                <c:formatCode>General</c:formatCode>
                <c:ptCount val="10"/>
                <c:pt idx="0">
                  <c:v>81.0</c:v>
                </c:pt>
                <c:pt idx="1">
                  <c:v>223.0</c:v>
                </c:pt>
                <c:pt idx="2">
                  <c:v>199.0</c:v>
                </c:pt>
                <c:pt idx="3">
                  <c:v>153.0</c:v>
                </c:pt>
                <c:pt idx="4">
                  <c:v>0.0</c:v>
                </c:pt>
                <c:pt idx="5">
                  <c:v>5.0</c:v>
                </c:pt>
                <c:pt idx="6">
                  <c:v>263.0</c:v>
                </c:pt>
                <c:pt idx="7">
                  <c:v>32.0</c:v>
                </c:pt>
                <c:pt idx="9">
                  <c:v>924.0</c:v>
                </c:pt>
              </c:numCache>
            </c:numRef>
          </c:val>
        </c:ser>
        <c:ser>
          <c:idx val="6"/>
          <c:order val="6"/>
          <c:tx>
            <c:strRef>
              <c:f>Coverage!$H$281</c:f>
              <c:strCache>
                <c:ptCount val="1"/>
                <c:pt idx="0">
                  <c:v>Symp &gt; 10M</c:v>
                </c:pt>
              </c:strCache>
            </c:strRef>
          </c:tx>
          <c:spPr>
            <a:solidFill>
              <a:srgbClr val="008000"/>
            </a:solidFill>
            <a:ln w="12700">
              <a:solidFill>
                <a:schemeClr val="tx1"/>
              </a:solidFill>
            </a:ln>
          </c:spPr>
          <c:cat>
            <c:strRef>
              <c:f>Coverage!$A$282:$A$291</c:f>
              <c:strCache>
                <c:ptCount val="10"/>
                <c:pt idx="0">
                  <c:v>Decoder </c:v>
                </c:pt>
                <c:pt idx="1">
                  <c:v>INT ALU </c:v>
                </c:pt>
                <c:pt idx="2">
                  <c:v>Reg Dbus </c:v>
                </c:pt>
                <c:pt idx="3">
                  <c:v>Int reg </c:v>
                </c:pt>
                <c:pt idx="4">
                  <c:v>ROB </c:v>
                </c:pt>
                <c:pt idx="5">
                  <c:v>RAT </c:v>
                </c:pt>
                <c:pt idx="6">
                  <c:v>AGEN </c:v>
                </c:pt>
                <c:pt idx="7">
                  <c:v>FP ALU </c:v>
                </c:pt>
                <c:pt idx="9">
                  <c:v>Total No FP</c:v>
                </c:pt>
              </c:strCache>
            </c:strRef>
          </c:cat>
          <c:val>
            <c:numRef>
              <c:f>Coverage!$H$282:$H$291</c:f>
              <c:numCache>
                <c:formatCode>General</c:formatCode>
                <c:ptCount val="10"/>
                <c:pt idx="0">
                  <c:v>0.0</c:v>
                </c:pt>
                <c:pt idx="1">
                  <c:v>18.0</c:v>
                </c:pt>
                <c:pt idx="2">
                  <c:v>13.0</c:v>
                </c:pt>
                <c:pt idx="3">
                  <c:v>8.0</c:v>
                </c:pt>
                <c:pt idx="4">
                  <c:v>0.0</c:v>
                </c:pt>
                <c:pt idx="5">
                  <c:v>1.0</c:v>
                </c:pt>
                <c:pt idx="6">
                  <c:v>25.0</c:v>
                </c:pt>
                <c:pt idx="7">
                  <c:v>55.0</c:v>
                </c:pt>
                <c:pt idx="9">
                  <c:v>65.0</c:v>
                </c:pt>
              </c:numCache>
            </c:numRef>
          </c:val>
        </c:ser>
        <c:ser>
          <c:idx val="7"/>
          <c:order val="7"/>
          <c:tx>
            <c:strRef>
              <c:f>Coverage!$I$281</c:f>
              <c:strCache>
                <c:ptCount val="1"/>
                <c:pt idx="0">
                  <c:v>SDC Accept</c:v>
                </c:pt>
              </c:strCache>
            </c:strRef>
          </c:tx>
          <c:spPr>
            <a:solidFill>
              <a:srgbClr val="FF66FF"/>
            </a:solidFill>
            <a:ln w="12700">
              <a:solidFill>
                <a:schemeClr val="tx1"/>
              </a:solidFill>
            </a:ln>
          </c:spPr>
          <c:cat>
            <c:strRef>
              <c:f>Coverage!$A$282:$A$291</c:f>
              <c:strCache>
                <c:ptCount val="10"/>
                <c:pt idx="0">
                  <c:v>Decoder </c:v>
                </c:pt>
                <c:pt idx="1">
                  <c:v>INT ALU </c:v>
                </c:pt>
                <c:pt idx="2">
                  <c:v>Reg Dbus </c:v>
                </c:pt>
                <c:pt idx="3">
                  <c:v>Int reg </c:v>
                </c:pt>
                <c:pt idx="4">
                  <c:v>ROB </c:v>
                </c:pt>
                <c:pt idx="5">
                  <c:v>RAT </c:v>
                </c:pt>
                <c:pt idx="6">
                  <c:v>AGEN </c:v>
                </c:pt>
                <c:pt idx="7">
                  <c:v>FP ALU </c:v>
                </c:pt>
                <c:pt idx="9">
                  <c:v>Total No FP</c:v>
                </c:pt>
              </c:strCache>
            </c:strRef>
          </c:cat>
          <c:val>
            <c:numRef>
              <c:f>Coverage!$I$282:$I$291</c:f>
              <c:numCache>
                <c:formatCode>General</c:formatCode>
                <c:ptCount val="10"/>
                <c:pt idx="0">
                  <c:v>0.0</c:v>
                </c:pt>
                <c:pt idx="1">
                  <c:v>8.0</c:v>
                </c:pt>
                <c:pt idx="2">
                  <c:v>16.0</c:v>
                </c:pt>
                <c:pt idx="3">
                  <c:v>12.0</c:v>
                </c:pt>
                <c:pt idx="4">
                  <c:v>0.0</c:v>
                </c:pt>
                <c:pt idx="5">
                  <c:v>0.0</c:v>
                </c:pt>
                <c:pt idx="6">
                  <c:v>2.0</c:v>
                </c:pt>
                <c:pt idx="7">
                  <c:v>93.0</c:v>
                </c:pt>
                <c:pt idx="9">
                  <c:v>38.0</c:v>
                </c:pt>
              </c:numCache>
            </c:numRef>
          </c:val>
        </c:ser>
        <c:ser>
          <c:idx val="8"/>
          <c:order val="8"/>
          <c:tx>
            <c:strRef>
              <c:f>Coverage!$J$281</c:f>
              <c:strCache>
                <c:ptCount val="1"/>
                <c:pt idx="0">
                  <c:v>SDC Unaccept</c:v>
                </c:pt>
              </c:strCache>
            </c:strRef>
          </c:tx>
          <c:spPr>
            <a:solidFill>
              <a:srgbClr val="FF0000"/>
            </a:solidFill>
            <a:ln w="12700">
              <a:solidFill>
                <a:schemeClr val="tx1"/>
              </a:solidFill>
            </a:ln>
          </c:spPr>
          <c:cat>
            <c:strRef>
              <c:f>Coverage!$A$282:$A$291</c:f>
              <c:strCache>
                <c:ptCount val="10"/>
                <c:pt idx="0">
                  <c:v>Decoder </c:v>
                </c:pt>
                <c:pt idx="1">
                  <c:v>INT ALU </c:v>
                </c:pt>
                <c:pt idx="2">
                  <c:v>Reg Dbus </c:v>
                </c:pt>
                <c:pt idx="3">
                  <c:v>Int reg </c:v>
                </c:pt>
                <c:pt idx="4">
                  <c:v>ROB </c:v>
                </c:pt>
                <c:pt idx="5">
                  <c:v>RAT </c:v>
                </c:pt>
                <c:pt idx="6">
                  <c:v>AGEN </c:v>
                </c:pt>
                <c:pt idx="7">
                  <c:v>FP ALU </c:v>
                </c:pt>
                <c:pt idx="9">
                  <c:v>Total No FP</c:v>
                </c:pt>
              </c:strCache>
            </c:strRef>
          </c:cat>
          <c:val>
            <c:numRef>
              <c:f>Coverage!$J$282:$J$291</c:f>
              <c:numCache>
                <c:formatCode>General</c:formatCode>
                <c:ptCount val="10"/>
                <c:pt idx="0">
                  <c:v>0.0</c:v>
                </c:pt>
                <c:pt idx="1">
                  <c:v>4.0</c:v>
                </c:pt>
                <c:pt idx="2">
                  <c:v>6.0</c:v>
                </c:pt>
                <c:pt idx="3">
                  <c:v>5.0</c:v>
                </c:pt>
                <c:pt idx="4">
                  <c:v>0.0</c:v>
                </c:pt>
                <c:pt idx="5">
                  <c:v>0.0</c:v>
                </c:pt>
                <c:pt idx="6">
                  <c:v>11.0</c:v>
                </c:pt>
                <c:pt idx="7">
                  <c:v>121.0</c:v>
                </c:pt>
                <c:pt idx="9">
                  <c:v>26.0</c:v>
                </c:pt>
              </c:numCache>
            </c:numRef>
          </c:val>
        </c:ser>
        <c:gapWidth val="100"/>
        <c:overlap val="100"/>
        <c:axId val="470747464"/>
        <c:axId val="470751032"/>
      </c:barChart>
      <c:catAx>
        <c:axId val="470747464"/>
        <c:scaling>
          <c:orientation val="minMax"/>
        </c:scaling>
        <c:axPos val="b"/>
        <c:numFmt formatCode="General" sourceLinked="1"/>
        <c:tickLblPos val="nextTo"/>
        <c:spPr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c:spPr>
        <c:txPr>
          <a:bodyPr rot="-5400000" vert="horz"/>
          <a:lstStyle/>
          <a:p>
            <a:pPr>
              <a:defRPr/>
            </a:pPr>
            <a:endParaRPr lang="en-US"/>
          </a:p>
        </c:txPr>
        <c:crossAx val="470751032"/>
        <c:crosses val="autoZero"/>
        <c:auto val="1"/>
        <c:lblAlgn val="ctr"/>
        <c:lblOffset val="100"/>
        <c:tickLblSkip val="1"/>
        <c:tickMarkSkip val="1"/>
      </c:catAx>
      <c:valAx>
        <c:axId val="470751032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Total injections</a:t>
                </a:r>
              </a:p>
            </c:rich>
          </c:tx>
          <c:layout>
            <c:manualLayout>
              <c:xMode val="edge"/>
              <c:yMode val="edge"/>
              <c:x val="0.00299976001919846"/>
              <c:y val="0.18902510603896"/>
            </c:manualLayout>
          </c:layout>
          <c:spPr>
            <a:noFill/>
            <a:ln w="25400">
              <a:noFill/>
            </a:ln>
          </c:spPr>
        </c:title>
        <c:numFmt formatCode="0%" sourceLinked="1"/>
        <c:tickLblPos val="nextTo"/>
        <c:spPr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470747464"/>
        <c:crosses val="autoZero"/>
        <c:crossBetween val="between"/>
        <c:majorUnit val="0.2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76092069716319"/>
          <c:y val="0.0530380266868264"/>
          <c:w val="0.216510386268294"/>
          <c:h val="0.640374250885982"/>
        </c:manualLayout>
      </c:layout>
      <c:spPr>
        <a:ln>
          <a:noFill/>
        </a:ln>
      </c:spPr>
    </c:legend>
    <c:plotVisOnly val="1"/>
    <c:dispBlanksAs val="gap"/>
  </c:chart>
  <c:spPr>
    <a:solidFill>
      <a:schemeClr val="bg1"/>
    </a:solidFill>
    <a:ln w="9525">
      <a:noFill/>
    </a:ln>
  </c:spPr>
  <c:txPr>
    <a:bodyPr/>
    <a:lstStyle/>
    <a:p>
      <a:pPr>
        <a:defRPr sz="140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>
        <c:manualLayout>
          <c:layoutTarget val="inner"/>
          <c:xMode val="edge"/>
          <c:yMode val="edge"/>
          <c:x val="0.123083656651946"/>
          <c:y val="0.0621549507222279"/>
          <c:w val="0.871283813223318"/>
          <c:h val="0.726148140944725"/>
        </c:manualLayout>
      </c:layout>
      <c:barChart>
        <c:barDir val="col"/>
        <c:grouping val="percentStacked"/>
        <c:ser>
          <c:idx val="0"/>
          <c:order val="0"/>
          <c:tx>
            <c:strRef>
              <c:f>Coverage!$C$28</c:f>
              <c:strCache>
                <c:ptCount val="1"/>
                <c:pt idx="0">
                  <c:v>CorrectlyDiagnosed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chemeClr val="tx1"/>
              </a:solidFill>
              <a:prstDash val="solid"/>
            </a:ln>
          </c:spPr>
          <c:cat>
            <c:strRef>
              <c:f>Coverage!$B$29:$B$36</c:f>
              <c:strCache>
                <c:ptCount val="8"/>
                <c:pt idx="0">
                  <c:v>Decoder </c:v>
                </c:pt>
                <c:pt idx="1">
                  <c:v>INT ALU </c:v>
                </c:pt>
                <c:pt idx="2">
                  <c:v>Reg Dbus </c:v>
                </c:pt>
                <c:pt idx="3">
                  <c:v>Int reg </c:v>
                </c:pt>
                <c:pt idx="4">
                  <c:v>ROB </c:v>
                </c:pt>
                <c:pt idx="5">
                  <c:v>RAT </c:v>
                </c:pt>
                <c:pt idx="6">
                  <c:v>AGEN </c:v>
                </c:pt>
                <c:pt idx="7">
                  <c:v>Average</c:v>
                </c:pt>
              </c:strCache>
            </c:strRef>
          </c:cat>
          <c:val>
            <c:numRef>
              <c:f>Coverage!$C$29:$C$36</c:f>
              <c:numCache>
                <c:formatCode>0.00%</c:formatCode>
                <c:ptCount val="8"/>
                <c:pt idx="0">
                  <c:v>0.998323554065381</c:v>
                </c:pt>
                <c:pt idx="1">
                  <c:v>0.991525423728814</c:v>
                </c:pt>
                <c:pt idx="2">
                  <c:v>0.991212653778559</c:v>
                </c:pt>
                <c:pt idx="3">
                  <c:v>0.859688195991091</c:v>
                </c:pt>
                <c:pt idx="4">
                  <c:v>1.0</c:v>
                </c:pt>
                <c:pt idx="5">
                  <c:v>0.806691449814126</c:v>
                </c:pt>
                <c:pt idx="6">
                  <c:v>0.9990234375</c:v>
                </c:pt>
                <c:pt idx="7">
                  <c:v>0.958917025862069</c:v>
                </c:pt>
              </c:numCache>
            </c:numRef>
          </c:val>
        </c:ser>
        <c:ser>
          <c:idx val="2"/>
          <c:order val="1"/>
          <c:tx>
            <c:strRef>
              <c:f>Coverage!$D$28</c:f>
              <c:strCache>
                <c:ptCount val="1"/>
                <c:pt idx="0">
                  <c:v>Undiagnosed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</c:spPr>
          <c:cat>
            <c:strRef>
              <c:f>Coverage!$B$29:$B$36</c:f>
              <c:strCache>
                <c:ptCount val="8"/>
                <c:pt idx="0">
                  <c:v>Decoder </c:v>
                </c:pt>
                <c:pt idx="1">
                  <c:v>INT ALU </c:v>
                </c:pt>
                <c:pt idx="2">
                  <c:v>Reg Dbus </c:v>
                </c:pt>
                <c:pt idx="3">
                  <c:v>Int reg </c:v>
                </c:pt>
                <c:pt idx="4">
                  <c:v>ROB </c:v>
                </c:pt>
                <c:pt idx="5">
                  <c:v>RAT </c:v>
                </c:pt>
                <c:pt idx="6">
                  <c:v>AGEN </c:v>
                </c:pt>
                <c:pt idx="7">
                  <c:v>Average</c:v>
                </c:pt>
              </c:strCache>
            </c:strRef>
          </c:cat>
          <c:val>
            <c:numRef>
              <c:f>Coverage!$D$29:$D$36</c:f>
              <c:numCache>
                <c:formatCode>0.00%</c:formatCode>
                <c:ptCount val="8"/>
                <c:pt idx="0">
                  <c:v>0.00167644593461861</c:v>
                </c:pt>
                <c:pt idx="1">
                  <c:v>0.00847457627118644</c:v>
                </c:pt>
                <c:pt idx="2">
                  <c:v>0.00878734622144112</c:v>
                </c:pt>
                <c:pt idx="3">
                  <c:v>0.140311804008909</c:v>
                </c:pt>
                <c:pt idx="4">
                  <c:v>0.0</c:v>
                </c:pt>
                <c:pt idx="5">
                  <c:v>0.193308550185874</c:v>
                </c:pt>
                <c:pt idx="6">
                  <c:v>0.0009765625</c:v>
                </c:pt>
                <c:pt idx="7">
                  <c:v>0.041082974137931</c:v>
                </c:pt>
              </c:numCache>
            </c:numRef>
          </c:val>
        </c:ser>
        <c:gapWidth val="80"/>
        <c:overlap val="100"/>
        <c:axId val="470786760"/>
        <c:axId val="470823048"/>
      </c:barChart>
      <c:catAx>
        <c:axId val="470786760"/>
        <c:scaling>
          <c:orientation val="minMax"/>
        </c:scaling>
        <c:axPos val="b"/>
        <c:numFmt formatCode="General" sourceLinked="0"/>
        <c:tickLblPos val="low"/>
        <c:spPr>
          <a:ln w="25400">
            <a:solidFill>
              <a:schemeClr val="tx1"/>
            </a:solidFill>
          </a:ln>
        </c:spPr>
        <c:txPr>
          <a:bodyPr rot="0" vert="horz"/>
          <a:lstStyle/>
          <a:p>
            <a:pPr>
              <a:defRPr sz="1400"/>
            </a:pPr>
            <a:endParaRPr lang="en-US"/>
          </a:p>
        </c:txPr>
        <c:crossAx val="470823048"/>
        <c:crosses val="autoZero"/>
        <c:auto val="1"/>
        <c:lblAlgn val="ctr"/>
        <c:lblOffset val="0"/>
      </c:catAx>
      <c:valAx>
        <c:axId val="470823048"/>
        <c:scaling>
          <c:orientation val="minMax"/>
        </c:scaling>
        <c:axPos val="l"/>
        <c:majorGridlines>
          <c:spPr>
            <a:ln>
              <a:solidFill>
                <a:schemeClr val="tx1"/>
              </a:solidFill>
              <a:prstDash val="lg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Percentage of Detected Faults</a:t>
                </a:r>
              </a:p>
            </c:rich>
          </c:tx>
        </c:title>
        <c:numFmt formatCode="0%" sourceLinked="1"/>
        <c:tickLblPos val="nextTo"/>
        <c:spPr>
          <a:ln w="25400">
            <a:solidFill>
              <a:schemeClr val="tx1"/>
            </a:solidFill>
            <a:prstDash val="solid"/>
          </a:ln>
        </c:spPr>
        <c:crossAx val="470786760"/>
        <c:crosses val="autoZero"/>
        <c:crossBetween val="between"/>
        <c:majorUnit val="0.2"/>
      </c:valAx>
      <c:spPr>
        <a:ln w="0">
          <a:prstDash val="dash"/>
        </a:ln>
      </c:spPr>
    </c:plotArea>
    <c:legend>
      <c:legendPos val="b"/>
    </c:legend>
    <c:plotVisOnly val="1"/>
  </c:chart>
  <c:spPr>
    <a:ln w="0">
      <a:noFill/>
    </a:ln>
  </c:spPr>
  <c:txPr>
    <a:bodyPr/>
    <a:lstStyle/>
    <a:p>
      <a:pPr>
        <a:defRPr sz="1600" b="1">
          <a:latin typeface="Arial"/>
          <a:cs typeface="Arial"/>
        </a:defRPr>
      </a:pPr>
      <a:endParaRPr lang="en-US"/>
    </a:p>
  </c:txPr>
  <c:externalData r:id="rId1"/>
  <c:userShapes r:id="rId2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0.132075471698113"/>
          <c:y val="0.0717781402936378"/>
          <c:w val="0.688031867478829"/>
          <c:h val="0.717019044596722"/>
        </c:manualLayout>
      </c:layout>
      <c:barChart>
        <c:barDir val="col"/>
        <c:grouping val="percentStacked"/>
        <c:ser>
          <c:idx val="0"/>
          <c:order val="0"/>
          <c:tx>
            <c:strRef>
              <c:f>recovery!$C$2</c:f>
              <c:strCache>
                <c:ptCount val="1"/>
                <c:pt idx="0">
                  <c:v>Recovered</c:v>
                </c:pt>
              </c:strCache>
            </c:strRef>
          </c:tx>
          <c:spPr>
            <a:solidFill>
              <a:srgbClr val="008000"/>
            </a:solidFill>
            <a:ln w="12700">
              <a:solidFill>
                <a:srgbClr val="000000"/>
              </a:solidFill>
              <a:prstDash val="solid"/>
            </a:ln>
          </c:spPr>
          <c:cat>
            <c:strRef>
              <c:f>recovery!$B$3:$B$6</c:f>
              <c:strCache>
                <c:ptCount val="4"/>
                <c:pt idx="0">
                  <c:v>Proc +
Mem</c:v>
                </c:pt>
                <c:pt idx="1">
                  <c:v>Proc +
AllMem</c:v>
                </c:pt>
                <c:pt idx="2">
                  <c:v>FullSystem</c:v>
                </c:pt>
                <c:pt idx="3">
                  <c:v>OutputBuf</c:v>
                </c:pt>
              </c:strCache>
            </c:strRef>
          </c:cat>
          <c:val>
            <c:numRef>
              <c:f>recovery!$C$3:$C$6</c:f>
              <c:numCache>
                <c:formatCode>General</c:formatCode>
                <c:ptCount val="4"/>
                <c:pt idx="0">
                  <c:v>3029.0</c:v>
                </c:pt>
                <c:pt idx="1">
                  <c:v>3115.0</c:v>
                </c:pt>
                <c:pt idx="2">
                  <c:v>3125.0</c:v>
                </c:pt>
                <c:pt idx="3">
                  <c:v>4370.0</c:v>
                </c:pt>
              </c:numCache>
            </c:numRef>
          </c:val>
        </c:ser>
        <c:ser>
          <c:idx val="1"/>
          <c:order val="1"/>
          <c:tx>
            <c:strRef>
              <c:f>recovery!$D$2</c:f>
              <c:strCache>
                <c:ptCount val="1"/>
                <c:pt idx="0">
                  <c:v>DUE</c:v>
                </c:pt>
              </c:strCache>
            </c:strRef>
          </c:tx>
          <c:spPr>
            <a:solidFill>
              <a:srgbClr val="FF7600"/>
            </a:solidFill>
            <a:ln w="12700">
              <a:solidFill>
                <a:srgbClr val="000000"/>
              </a:solidFill>
              <a:prstDash val="solid"/>
            </a:ln>
          </c:spPr>
          <c:cat>
            <c:strRef>
              <c:f>recovery!$B$3:$B$6</c:f>
              <c:strCache>
                <c:ptCount val="4"/>
                <c:pt idx="0">
                  <c:v>Proc +
Mem</c:v>
                </c:pt>
                <c:pt idx="1">
                  <c:v>Proc +
AllMem</c:v>
                </c:pt>
                <c:pt idx="2">
                  <c:v>FullSystem</c:v>
                </c:pt>
                <c:pt idx="3">
                  <c:v>OutputBuf</c:v>
                </c:pt>
              </c:strCache>
            </c:strRef>
          </c:cat>
          <c:val>
            <c:numRef>
              <c:f>recovery!$D$3:$D$6</c:f>
              <c:numCache>
                <c:formatCode>General</c:formatCode>
                <c:ptCount val="4"/>
                <c:pt idx="0">
                  <c:v>1374.0</c:v>
                </c:pt>
                <c:pt idx="1">
                  <c:v>1284.0</c:v>
                </c:pt>
                <c:pt idx="2">
                  <c:v>1291.0</c:v>
                </c:pt>
                <c:pt idx="3">
                  <c:v>46.0</c:v>
                </c:pt>
              </c:numCache>
            </c:numRef>
          </c:val>
        </c:ser>
        <c:ser>
          <c:idx val="2"/>
          <c:order val="2"/>
          <c:tx>
            <c:strRef>
              <c:f>recovery!$E$2</c:f>
              <c:strCache>
                <c:ptCount val="1"/>
                <c:pt idx="0">
                  <c:v>SDC</c:v>
                </c:pt>
              </c:strCache>
            </c:strRef>
          </c:tx>
          <c:spPr>
            <a:solidFill>
              <a:srgbClr val="FF0000"/>
            </a:solidFill>
            <a:ln w="12700">
              <a:solidFill>
                <a:srgbClr val="000000"/>
              </a:solidFill>
              <a:prstDash val="solid"/>
            </a:ln>
          </c:spPr>
          <c:cat>
            <c:strRef>
              <c:f>recovery!$B$3:$B$6</c:f>
              <c:strCache>
                <c:ptCount val="4"/>
                <c:pt idx="0">
                  <c:v>Proc +
Mem</c:v>
                </c:pt>
                <c:pt idx="1">
                  <c:v>Proc +
AllMem</c:v>
                </c:pt>
                <c:pt idx="2">
                  <c:v>FullSystem</c:v>
                </c:pt>
                <c:pt idx="3">
                  <c:v>OutputBuf</c:v>
                </c:pt>
              </c:strCache>
            </c:strRef>
          </c:cat>
          <c:val>
            <c:numRef>
              <c:f>recovery!$E$3:$E$6</c:f>
              <c:numCache>
                <c:formatCode>General</c:formatCode>
                <c:ptCount val="4"/>
                <c:pt idx="0">
                  <c:v>13.0</c:v>
                </c:pt>
                <c:pt idx="1">
                  <c:v>17.0</c:v>
                </c:pt>
              </c:numCache>
            </c:numRef>
          </c:val>
        </c:ser>
        <c:overlap val="100"/>
        <c:axId val="470994024"/>
        <c:axId val="470985832"/>
      </c:barChart>
      <c:catAx>
        <c:axId val="470994024"/>
        <c:scaling>
          <c:orientation val="minMax"/>
        </c:scaling>
        <c:axPos val="b"/>
        <c:numFmt formatCode="General" sourceLinked="1"/>
        <c:tickLblPos val="nextTo"/>
        <c:spPr>
          <a:ln w="25400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70985832"/>
        <c:crosses val="autoZero"/>
        <c:auto val="1"/>
        <c:lblAlgn val="ctr"/>
        <c:lblOffset val="100"/>
        <c:tickLblSkip val="1"/>
        <c:tickMarkSkip val="1"/>
      </c:catAx>
      <c:valAx>
        <c:axId val="470985832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7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Percentage of Detected Faults</a:t>
                </a:r>
              </a:p>
            </c:rich>
          </c:tx>
          <c:layout>
            <c:manualLayout>
              <c:xMode val="edge"/>
              <c:yMode val="edge"/>
              <c:x val="0.0"/>
              <c:y val="0.0912386646831438"/>
            </c:manualLayout>
          </c:layout>
          <c:spPr>
            <a:noFill/>
            <a:ln w="25400">
              <a:noFill/>
            </a:ln>
          </c:spPr>
        </c:title>
        <c:numFmt formatCode="0%" sourceLinked="1"/>
        <c:tickLblPos val="nextTo"/>
        <c:spPr>
          <a:ln w="2540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7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70994024"/>
        <c:crosses val="autoZero"/>
        <c:crossBetween val="between"/>
        <c:majorUnit val="0.2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28585524686773"/>
          <c:y val="0.207177814029364"/>
          <c:w val="0.169194770465013"/>
          <c:h val="0.334420880913541"/>
        </c:manualLayout>
      </c:layout>
      <c:spPr>
        <a:noFill/>
        <a:ln w="25400">
          <a:noFill/>
        </a:ln>
      </c:spPr>
      <c:txPr>
        <a:bodyPr/>
        <a:lstStyle/>
        <a:p>
          <a:pPr>
            <a:defRPr sz="1600" b="1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/>
  <c:userShapes r:id="rId3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0.173140954495006"/>
          <c:y val="0.0570962479608486"/>
          <c:w val="0.746947835738071"/>
          <c:h val="0.753670473083201"/>
        </c:manualLayout>
      </c:layout>
      <c:scatterChart>
        <c:scatterStyle val="lineMarker"/>
        <c:ser>
          <c:idx val="0"/>
          <c:order val="0"/>
          <c:tx>
            <c:strRef>
              <c:f>Sheet1!$M$2</c:f>
              <c:strCache>
                <c:ptCount val="1"/>
                <c:pt idx="0">
                  <c:v>apache</c:v>
                </c:pt>
              </c:strCache>
            </c:strRef>
          </c:tx>
          <c:spPr>
            <a:ln w="31750" cap="rnd" cmpd="sng" algn="ctr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diamond"/>
            <c:size val="10"/>
            <c:spPr>
              <a:solidFill>
                <a:srgbClr val="FFFFFF"/>
              </a:solidFill>
              <a:ln w="31750" cap="rnd" cmpd="sng" algn="ctr">
                <a:solidFill>
                  <a:srgbClr val="00008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xVal>
            <c:numRef>
              <c:f>Sheet1!$L$3:$L$11</c:f>
              <c:numCache>
                <c:formatCode>General</c:formatCode>
                <c:ptCount val="9"/>
                <c:pt idx="0">
                  <c:v>10000.0</c:v>
                </c:pt>
                <c:pt idx="1">
                  <c:v>100000.0</c:v>
                </c:pt>
                <c:pt idx="2">
                  <c:v>500000.0</c:v>
                </c:pt>
                <c:pt idx="3" formatCode="0.00E+00">
                  <c:v>1.0E6</c:v>
                </c:pt>
                <c:pt idx="4" formatCode="0.00E+00">
                  <c:v>5.0E6</c:v>
                </c:pt>
                <c:pt idx="5" formatCode="0.00E+00">
                  <c:v>1.0E7</c:v>
                </c:pt>
                <c:pt idx="6" formatCode="0.00E+00">
                  <c:v>2.0E7</c:v>
                </c:pt>
                <c:pt idx="7" formatCode="0.00E+00">
                  <c:v>5.0E7</c:v>
                </c:pt>
                <c:pt idx="8" formatCode="0.00E+00">
                  <c:v>1.0E8</c:v>
                </c:pt>
              </c:numCache>
            </c:numRef>
          </c:xVal>
          <c:yVal>
            <c:numRef>
              <c:f>Sheet1!$M$3:$M$11</c:f>
              <c:numCache>
                <c:formatCode>General</c:formatCode>
                <c:ptCount val="9"/>
                <c:pt idx="0">
                  <c:v>432.0</c:v>
                </c:pt>
                <c:pt idx="1">
                  <c:v>1824.0</c:v>
                </c:pt>
                <c:pt idx="2">
                  <c:v>6056.0</c:v>
                </c:pt>
                <c:pt idx="3">
                  <c:v>10648.0</c:v>
                </c:pt>
                <c:pt idx="4">
                  <c:v>41224.0</c:v>
                </c:pt>
                <c:pt idx="5">
                  <c:v>75132.0</c:v>
                </c:pt>
                <c:pt idx="6">
                  <c:v>146676.0</c:v>
                </c:pt>
                <c:pt idx="7">
                  <c:v>268248.0</c:v>
                </c:pt>
                <c:pt idx="8">
                  <c:v>488356.0</c:v>
                </c:pt>
              </c:numCache>
            </c:numRef>
          </c:yVal>
        </c:ser>
        <c:ser>
          <c:idx val="1"/>
          <c:order val="1"/>
          <c:tx>
            <c:strRef>
              <c:f>Sheet1!$N$2</c:f>
              <c:strCache>
                <c:ptCount val="1"/>
                <c:pt idx="0">
                  <c:v>sshd</c:v>
                </c:pt>
              </c:strCache>
            </c:strRef>
          </c:tx>
          <c:spPr>
            <a:ln w="3175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square"/>
            <c:size val="10"/>
            <c:spPr>
              <a:solidFill>
                <a:srgbClr val="FFFFFF"/>
              </a:solidFill>
              <a:ln w="31750" cap="rnd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xVal>
            <c:numRef>
              <c:f>Sheet1!$L$3:$L$11</c:f>
              <c:numCache>
                <c:formatCode>General</c:formatCode>
                <c:ptCount val="9"/>
                <c:pt idx="0">
                  <c:v>10000.0</c:v>
                </c:pt>
                <c:pt idx="1">
                  <c:v>100000.0</c:v>
                </c:pt>
                <c:pt idx="2">
                  <c:v>500000.0</c:v>
                </c:pt>
                <c:pt idx="3" formatCode="0.00E+00">
                  <c:v>1.0E6</c:v>
                </c:pt>
                <c:pt idx="4" formatCode="0.00E+00">
                  <c:v>5.0E6</c:v>
                </c:pt>
                <c:pt idx="5" formatCode="0.00E+00">
                  <c:v>1.0E7</c:v>
                </c:pt>
                <c:pt idx="6" formatCode="0.00E+00">
                  <c:v>2.0E7</c:v>
                </c:pt>
                <c:pt idx="7" formatCode="0.00E+00">
                  <c:v>5.0E7</c:v>
                </c:pt>
                <c:pt idx="8" formatCode="0.00E+00">
                  <c:v>1.0E8</c:v>
                </c:pt>
              </c:numCache>
            </c:numRef>
          </c:xVal>
          <c:yVal>
            <c:numRef>
              <c:f>Sheet1!$N$3:$N$11</c:f>
              <c:numCache>
                <c:formatCode>General</c:formatCode>
                <c:ptCount val="9"/>
                <c:pt idx="0">
                  <c:v>444.0</c:v>
                </c:pt>
                <c:pt idx="1">
                  <c:v>1760.0</c:v>
                </c:pt>
                <c:pt idx="2">
                  <c:v>5836.0</c:v>
                </c:pt>
                <c:pt idx="3">
                  <c:v>7176.0</c:v>
                </c:pt>
                <c:pt idx="4">
                  <c:v>8056.0</c:v>
                </c:pt>
                <c:pt idx="5">
                  <c:v>13588.0</c:v>
                </c:pt>
                <c:pt idx="6">
                  <c:v>14636.0</c:v>
                </c:pt>
                <c:pt idx="7">
                  <c:v>21544.0</c:v>
                </c:pt>
                <c:pt idx="8">
                  <c:v>31908.0</c:v>
                </c:pt>
              </c:numCache>
            </c:numRef>
          </c:yVal>
        </c:ser>
        <c:ser>
          <c:idx val="2"/>
          <c:order val="2"/>
          <c:tx>
            <c:strRef>
              <c:f>Sheet1!$O$2</c:f>
              <c:strCache>
                <c:ptCount val="1"/>
                <c:pt idx="0">
                  <c:v>parser</c:v>
                </c:pt>
              </c:strCache>
            </c:strRef>
          </c:tx>
          <c:spPr>
            <a:ln w="31750" cap="rnd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triangle"/>
            <c:size val="10"/>
            <c:spPr>
              <a:solidFill>
                <a:srgbClr val="FFFFFF"/>
              </a:solidFill>
              <a:ln w="31750" cap="rnd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xVal>
            <c:numRef>
              <c:f>Sheet1!$L$3:$L$11</c:f>
              <c:numCache>
                <c:formatCode>General</c:formatCode>
                <c:ptCount val="9"/>
                <c:pt idx="0">
                  <c:v>10000.0</c:v>
                </c:pt>
                <c:pt idx="1">
                  <c:v>100000.0</c:v>
                </c:pt>
                <c:pt idx="2">
                  <c:v>500000.0</c:v>
                </c:pt>
                <c:pt idx="3" formatCode="0.00E+00">
                  <c:v>1.0E6</c:v>
                </c:pt>
                <c:pt idx="4" formatCode="0.00E+00">
                  <c:v>5.0E6</c:v>
                </c:pt>
                <c:pt idx="5" formatCode="0.00E+00">
                  <c:v>1.0E7</c:v>
                </c:pt>
                <c:pt idx="6" formatCode="0.00E+00">
                  <c:v>2.0E7</c:v>
                </c:pt>
                <c:pt idx="7" formatCode="0.00E+00">
                  <c:v>5.0E7</c:v>
                </c:pt>
                <c:pt idx="8" formatCode="0.00E+00">
                  <c:v>1.0E8</c:v>
                </c:pt>
              </c:numCache>
            </c:numRef>
          </c:xVal>
          <c:yVal>
            <c:numRef>
              <c:f>Sheet1!$O$3:$O$11</c:f>
              <c:numCache>
                <c:formatCode>General</c:formatCode>
                <c:ptCount val="9"/>
                <c:pt idx="0">
                  <c:v>90.0</c:v>
                </c:pt>
                <c:pt idx="1">
                  <c:v>90.0</c:v>
                </c:pt>
                <c:pt idx="2">
                  <c:v>450.0</c:v>
                </c:pt>
                <c:pt idx="3">
                  <c:v>900.0</c:v>
                </c:pt>
                <c:pt idx="4">
                  <c:v>3854.0</c:v>
                </c:pt>
                <c:pt idx="5">
                  <c:v>7142.0</c:v>
                </c:pt>
                <c:pt idx="6">
                  <c:v>9836.0</c:v>
                </c:pt>
                <c:pt idx="7">
                  <c:v>9836.0</c:v>
                </c:pt>
                <c:pt idx="8">
                  <c:v>9836.0</c:v>
                </c:pt>
              </c:numCache>
            </c:numRef>
          </c:yVal>
        </c:ser>
        <c:ser>
          <c:idx val="3"/>
          <c:order val="3"/>
          <c:tx>
            <c:strRef>
              <c:f>Sheet1!$P$2</c:f>
              <c:strCache>
                <c:ptCount val="1"/>
                <c:pt idx="0">
                  <c:v>mcf</c:v>
                </c:pt>
              </c:strCache>
            </c:strRef>
          </c:tx>
          <c:spPr>
            <a:ln w="31750" cap="rnd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circle"/>
            <c:size val="10"/>
            <c:spPr>
              <a:solidFill>
                <a:srgbClr val="FFFFFF"/>
              </a:solidFill>
              <a:ln w="31750" cap="rnd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xVal>
            <c:numRef>
              <c:f>Sheet1!$L$3:$L$11</c:f>
              <c:numCache>
                <c:formatCode>General</c:formatCode>
                <c:ptCount val="9"/>
                <c:pt idx="0">
                  <c:v>10000.0</c:v>
                </c:pt>
                <c:pt idx="1">
                  <c:v>100000.0</c:v>
                </c:pt>
                <c:pt idx="2">
                  <c:v>500000.0</c:v>
                </c:pt>
                <c:pt idx="3" formatCode="0.00E+00">
                  <c:v>1.0E6</c:v>
                </c:pt>
                <c:pt idx="4" formatCode="0.00E+00">
                  <c:v>5.0E6</c:v>
                </c:pt>
                <c:pt idx="5" formatCode="0.00E+00">
                  <c:v>1.0E7</c:v>
                </c:pt>
                <c:pt idx="6" formatCode="0.00E+00">
                  <c:v>2.0E7</c:v>
                </c:pt>
                <c:pt idx="7" formatCode="0.00E+00">
                  <c:v>5.0E7</c:v>
                </c:pt>
                <c:pt idx="8" formatCode="0.00E+00">
                  <c:v>1.0E8</c:v>
                </c:pt>
              </c:numCache>
            </c:numRef>
          </c:xVal>
          <c:yVal>
            <c:numRef>
              <c:f>Sheet1!$P$3:$P$11</c:f>
              <c:numCache>
                <c:formatCode>General</c:formatCode>
                <c:ptCount val="9"/>
                <c:pt idx="0">
                  <c:v>90.0</c:v>
                </c:pt>
                <c:pt idx="1">
                  <c:v>90.0</c:v>
                </c:pt>
                <c:pt idx="2">
                  <c:v>338.0</c:v>
                </c:pt>
                <c:pt idx="3">
                  <c:v>550.0</c:v>
                </c:pt>
                <c:pt idx="4">
                  <c:v>1776.0</c:v>
                </c:pt>
                <c:pt idx="5">
                  <c:v>2072.0</c:v>
                </c:pt>
                <c:pt idx="6">
                  <c:v>2072.0</c:v>
                </c:pt>
                <c:pt idx="7">
                  <c:v>2072.0</c:v>
                </c:pt>
                <c:pt idx="8">
                  <c:v>2072.0</c:v>
                </c:pt>
              </c:numCache>
            </c:numRef>
          </c:yVal>
        </c:ser>
        <c:axId val="471094664"/>
        <c:axId val="471079128"/>
      </c:scatterChart>
      <c:valAx>
        <c:axId val="471094664"/>
        <c:scaling>
          <c:logBase val="10.0"/>
          <c:orientation val="minMax"/>
          <c:min val="10000.0"/>
        </c:scaling>
        <c:axPos val="b"/>
        <c:title>
          <c:tx>
            <c:rich>
              <a:bodyPr/>
              <a:lstStyle/>
              <a:p>
                <a:pPr>
                  <a:defRPr b="1"/>
                </a:pPr>
                <a:r>
                  <a:rPr lang="en-US" b="1"/>
                  <a:t>Buffering Interval (instructions)</a:t>
                </a:r>
              </a:p>
            </c:rich>
          </c:tx>
          <c:layout>
            <c:manualLayout>
              <c:xMode val="edge"/>
              <c:yMode val="edge"/>
              <c:x val="0.312985571587126"/>
              <c:y val="0.920065252854815"/>
            </c:manualLayout>
          </c:layout>
          <c:spPr>
            <a:noFill/>
            <a:ln w="25400">
              <a:noFill/>
            </a:ln>
          </c:spPr>
        </c:title>
        <c:numFmt formatCode="0.E+00" sourceLinked="0"/>
        <c:tickLblPos val="nextTo"/>
        <c:spPr>
          <a:ln w="2540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471079128"/>
        <c:crosses val="autoZero"/>
        <c:crossBetween val="midCat"/>
      </c:valAx>
      <c:valAx>
        <c:axId val="471079128"/>
        <c:scaling>
          <c:logBase val="10.0"/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b="1"/>
                </a:pPr>
                <a:r>
                  <a:rPr lang="en-US" b="1"/>
                  <a:t>Number of Bytes</a:t>
                </a:r>
              </a:p>
            </c:rich>
          </c:tx>
          <c:layout>
            <c:manualLayout>
              <c:xMode val="edge"/>
              <c:yMode val="edge"/>
              <c:x val="0.0"/>
              <c:y val="0.246329526916803"/>
            </c:manualLayout>
          </c:layout>
          <c:spPr>
            <a:noFill/>
            <a:ln w="25400">
              <a:noFill/>
            </a:ln>
          </c:spPr>
        </c:title>
        <c:numFmt formatCode="#,##0" sourceLinked="0"/>
        <c:tickLblPos val="nextTo"/>
        <c:spPr>
          <a:ln w="2540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b="1"/>
            </a:pPr>
            <a:endParaRPr lang="en-US"/>
          </a:p>
        </c:txPr>
        <c:crossAx val="471094664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220865704772475"/>
          <c:y val="0.0685154975530182"/>
          <c:w val="0.187131769819095"/>
          <c:h val="0.290913814356777"/>
        </c:manualLayout>
      </c:layout>
      <c:spPr>
        <a:solidFill>
          <a:srgbClr val="FFFFFF"/>
        </a:solidFill>
        <a:ln w="25400">
          <a:noFill/>
        </a:ln>
      </c:spPr>
      <c:txPr>
        <a:bodyPr/>
        <a:lstStyle/>
        <a:p>
          <a:pPr>
            <a:defRPr sz="1800" b="1"/>
          </a:pPr>
          <a:endParaRPr lang="en-US"/>
        </a:p>
      </c:txPr>
    </c:legend>
    <c:plotVisOnly val="1"/>
    <c:dispBlanksAs val="gap"/>
  </c:chart>
  <c:spPr>
    <a:noFill/>
    <a:ln w="9525">
      <a:noFill/>
    </a:ln>
  </c:spPr>
  <c:txPr>
    <a:bodyPr/>
    <a:lstStyle/>
    <a:p>
      <a:pPr>
        <a:defRPr sz="16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0.142558679116966"/>
          <c:y val="0.0391517128874388"/>
          <c:w val="0.771980703683754"/>
          <c:h val="0.87958894308682"/>
        </c:manualLayout>
      </c:layout>
      <c:scatterChart>
        <c:scatterStyle val="lineMarker"/>
        <c:ser>
          <c:idx val="0"/>
          <c:order val="0"/>
          <c:tx>
            <c:strRef>
              <c:f>Sheet1!$C$27</c:f>
              <c:strCache>
                <c:ptCount val="1"/>
                <c:pt idx="0">
                  <c:v>256k</c:v>
                </c:pt>
              </c:strCache>
            </c:strRef>
          </c:tx>
          <c:spPr>
            <a:ln w="38100">
              <a:solidFill>
                <a:srgbClr val="333399"/>
              </a:solidFill>
              <a:prstDash val="solid"/>
            </a:ln>
          </c:spPr>
          <c:marker>
            <c:symbol val="diamond"/>
            <c:size val="10"/>
            <c:spPr>
              <a:solidFill>
                <a:srgbClr val="333399"/>
              </a:solidFill>
              <a:ln>
                <a:solidFill>
                  <a:srgbClr val="333399"/>
                </a:solidFill>
                <a:prstDash val="solid"/>
              </a:ln>
            </c:spPr>
          </c:marker>
          <c:xVal>
            <c:numRef>
              <c:f>Sheet1!$B$28:$B$32</c:f>
              <c:numCache>
                <c:formatCode>General</c:formatCode>
                <c:ptCount val="5"/>
                <c:pt idx="0">
                  <c:v>500000.0</c:v>
                </c:pt>
                <c:pt idx="1">
                  <c:v>1.0E6</c:v>
                </c:pt>
                <c:pt idx="2">
                  <c:v>5.0E6</c:v>
                </c:pt>
                <c:pt idx="3">
                  <c:v>1.0E7</c:v>
                </c:pt>
                <c:pt idx="4">
                  <c:v>5.0E7</c:v>
                </c:pt>
              </c:numCache>
            </c:numRef>
          </c:xVal>
          <c:yVal>
            <c:numRef>
              <c:f>Sheet1!$C$28:$C$32</c:f>
              <c:numCache>
                <c:formatCode>General</c:formatCode>
                <c:ptCount val="5"/>
                <c:pt idx="0">
                  <c:v>1.01062709883308</c:v>
                </c:pt>
                <c:pt idx="1">
                  <c:v>1.004967892730448</c:v>
                </c:pt>
                <c:pt idx="2">
                  <c:v>1.002664855063588</c:v>
                </c:pt>
                <c:pt idx="3">
                  <c:v>1.00430046447408</c:v>
                </c:pt>
                <c:pt idx="4">
                  <c:v>0.997259989890294</c:v>
                </c:pt>
              </c:numCache>
            </c:numRef>
          </c:yVal>
        </c:ser>
        <c:ser>
          <c:idx val="1"/>
          <c:order val="1"/>
          <c:tx>
            <c:strRef>
              <c:f>Sheet1!$D$27</c:f>
              <c:strCache>
                <c:ptCount val="1"/>
                <c:pt idx="0">
                  <c:v>512k</c:v>
                </c:pt>
              </c:strCache>
            </c:strRef>
          </c:tx>
          <c:spPr>
            <a:ln w="38100">
              <a:solidFill>
                <a:srgbClr val="FF6600"/>
              </a:solidFill>
              <a:prstDash val="solid"/>
            </a:ln>
          </c:spPr>
          <c:marker>
            <c:symbol val="square"/>
            <c:size val="10"/>
            <c:spPr>
              <a:solidFill>
                <a:srgbClr val="FF6600"/>
              </a:solidFill>
              <a:ln>
                <a:solidFill>
                  <a:srgbClr val="FF6600"/>
                </a:solidFill>
                <a:prstDash val="solid"/>
              </a:ln>
            </c:spPr>
          </c:marker>
          <c:xVal>
            <c:numRef>
              <c:f>Sheet1!$B$28:$B$32</c:f>
              <c:numCache>
                <c:formatCode>General</c:formatCode>
                <c:ptCount val="5"/>
                <c:pt idx="0">
                  <c:v>500000.0</c:v>
                </c:pt>
                <c:pt idx="1">
                  <c:v>1.0E6</c:v>
                </c:pt>
                <c:pt idx="2">
                  <c:v>5.0E6</c:v>
                </c:pt>
                <c:pt idx="3">
                  <c:v>1.0E7</c:v>
                </c:pt>
                <c:pt idx="4">
                  <c:v>5.0E7</c:v>
                </c:pt>
              </c:numCache>
            </c:numRef>
          </c:xVal>
          <c:yVal>
            <c:numRef>
              <c:f>Sheet1!$D$28:$D$32</c:f>
              <c:numCache>
                <c:formatCode>General</c:formatCode>
                <c:ptCount val="5"/>
                <c:pt idx="0">
                  <c:v>1.087660043377668</c:v>
                </c:pt>
                <c:pt idx="1">
                  <c:v>1.05758094620028</c:v>
                </c:pt>
                <c:pt idx="2">
                  <c:v>1.0094576345373</c:v>
                </c:pt>
                <c:pt idx="3">
                  <c:v>1.01145182696958</c:v>
                </c:pt>
                <c:pt idx="4">
                  <c:v>0.999952980404088</c:v>
                </c:pt>
              </c:numCache>
            </c:numRef>
          </c:yVal>
        </c:ser>
        <c:ser>
          <c:idx val="2"/>
          <c:order val="2"/>
          <c:tx>
            <c:strRef>
              <c:f>Sheet1!$E$27</c:f>
              <c:strCache>
                <c:ptCount val="1"/>
                <c:pt idx="0">
                  <c:v>1024k</c:v>
                </c:pt>
              </c:strCache>
            </c:strRef>
          </c:tx>
          <c:spPr>
            <a:ln w="38100">
              <a:solidFill>
                <a:srgbClr val="339966"/>
              </a:solidFill>
              <a:prstDash val="solid"/>
            </a:ln>
          </c:spPr>
          <c:marker>
            <c:symbol val="triangle"/>
            <c:size val="11"/>
            <c:spPr>
              <a:solidFill>
                <a:srgbClr val="339966"/>
              </a:solidFill>
              <a:ln>
                <a:solidFill>
                  <a:srgbClr val="339966"/>
                </a:solidFill>
                <a:prstDash val="solid"/>
              </a:ln>
            </c:spPr>
          </c:marker>
          <c:xVal>
            <c:numRef>
              <c:f>Sheet1!$B$28:$B$32</c:f>
              <c:numCache>
                <c:formatCode>General</c:formatCode>
                <c:ptCount val="5"/>
                <c:pt idx="0">
                  <c:v>500000.0</c:v>
                </c:pt>
                <c:pt idx="1">
                  <c:v>1.0E6</c:v>
                </c:pt>
                <c:pt idx="2">
                  <c:v>5.0E6</c:v>
                </c:pt>
                <c:pt idx="3">
                  <c:v>1.0E7</c:v>
                </c:pt>
                <c:pt idx="4">
                  <c:v>5.0E7</c:v>
                </c:pt>
              </c:numCache>
            </c:numRef>
          </c:xVal>
          <c:yVal>
            <c:numRef>
              <c:f>Sheet1!$E$28:$E$32</c:f>
              <c:numCache>
                <c:formatCode>General</c:formatCode>
                <c:ptCount val="5"/>
                <c:pt idx="0">
                  <c:v>1.17032662217985</c:v>
                </c:pt>
                <c:pt idx="1">
                  <c:v>1.12770050724702</c:v>
                </c:pt>
                <c:pt idx="2">
                  <c:v>1.026500226186712</c:v>
                </c:pt>
                <c:pt idx="3">
                  <c:v>1.01231735067288</c:v>
                </c:pt>
                <c:pt idx="4">
                  <c:v>1.00287936334403</c:v>
                </c:pt>
              </c:numCache>
            </c:numRef>
          </c:yVal>
        </c:ser>
        <c:ser>
          <c:idx val="3"/>
          <c:order val="3"/>
          <c:tx>
            <c:strRef>
              <c:f>Sheet1!$F$27</c:f>
              <c:strCache>
                <c:ptCount val="1"/>
                <c:pt idx="0">
                  <c:v>2048k</c:v>
                </c:pt>
              </c:strCache>
            </c:strRef>
          </c:tx>
          <c:spPr>
            <a:ln w="38100">
              <a:solidFill>
                <a:srgbClr val="FF0000"/>
              </a:solidFill>
              <a:prstDash val="solid"/>
            </a:ln>
          </c:spPr>
          <c:marker>
            <c:symbol val="square"/>
            <c:size val="11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xVal>
            <c:numRef>
              <c:f>Sheet1!$B$28:$B$32</c:f>
              <c:numCache>
                <c:formatCode>General</c:formatCode>
                <c:ptCount val="5"/>
                <c:pt idx="0">
                  <c:v>500000.0</c:v>
                </c:pt>
                <c:pt idx="1">
                  <c:v>1.0E6</c:v>
                </c:pt>
                <c:pt idx="2">
                  <c:v>5.0E6</c:v>
                </c:pt>
                <c:pt idx="3">
                  <c:v>1.0E7</c:v>
                </c:pt>
                <c:pt idx="4">
                  <c:v>5.0E7</c:v>
                </c:pt>
              </c:numCache>
            </c:numRef>
          </c:xVal>
          <c:yVal>
            <c:numRef>
              <c:f>Sheet1!$F$28:$F$32</c:f>
              <c:numCache>
                <c:formatCode>General</c:formatCode>
                <c:ptCount val="5"/>
                <c:pt idx="0">
                  <c:v>1.32429592286593</c:v>
                </c:pt>
                <c:pt idx="1">
                  <c:v>1.21718553324214</c:v>
                </c:pt>
                <c:pt idx="2">
                  <c:v>1.05664606886934</c:v>
                </c:pt>
                <c:pt idx="3">
                  <c:v>1.03867809320035</c:v>
                </c:pt>
                <c:pt idx="4">
                  <c:v>1.00432095674922</c:v>
                </c:pt>
              </c:numCache>
            </c:numRef>
          </c:yVal>
        </c:ser>
        <c:axId val="471194584"/>
        <c:axId val="471187048"/>
      </c:scatterChart>
      <c:valAx>
        <c:axId val="471194584"/>
        <c:scaling>
          <c:logBase val="10.0"/>
          <c:orientation val="minMax"/>
          <c:min val="100000.0"/>
        </c:scaling>
        <c:axPos val="b"/>
        <c:title>
          <c:tx>
            <c:rich>
              <a:bodyPr/>
              <a:lstStyle/>
              <a:p>
                <a:pPr>
                  <a:defRPr sz="2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Checkpoint Interval (cycles)</a:t>
                </a:r>
              </a:p>
            </c:rich>
          </c:tx>
          <c:layout>
            <c:manualLayout>
              <c:xMode val="edge"/>
              <c:yMode val="edge"/>
              <c:x val="0.312985571587126"/>
              <c:y val="0.920065252854814"/>
            </c:manualLayout>
          </c:layout>
          <c:spPr>
            <a:noFill/>
            <a:ln w="25400">
              <a:noFill/>
            </a:ln>
          </c:spPr>
        </c:title>
        <c:numFmt formatCode="0.E+00" sourceLinked="0"/>
        <c:tickLblPos val="nextTo"/>
        <c:spPr>
          <a:ln w="2540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71187048"/>
        <c:crossesAt val="1.0"/>
        <c:crossBetween val="midCat"/>
      </c:valAx>
      <c:valAx>
        <c:axId val="471187048"/>
        <c:scaling>
          <c:orientation val="minMax"/>
          <c:max val="1.35"/>
          <c:min val="0.9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2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Slowdown</a:t>
                </a:r>
              </a:p>
            </c:rich>
          </c:tx>
          <c:layout>
            <c:manualLayout>
              <c:xMode val="edge"/>
              <c:yMode val="edge"/>
              <c:x val="0.0"/>
              <c:y val="0.370233193819094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2540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71194584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34850166481688"/>
          <c:y val="0.166394779771615"/>
          <c:w val="0.205327413984462"/>
          <c:h val="0.301794453507341"/>
        </c:manualLayout>
      </c:layout>
      <c:spPr>
        <a:solidFill>
          <a:srgbClr val="FFFFFF"/>
        </a:solidFill>
        <a:ln w="25400">
          <a:noFill/>
        </a:ln>
      </c:spPr>
      <c:txPr>
        <a:bodyPr/>
        <a:lstStyle/>
        <a:p>
          <a:pPr>
            <a:defRPr sz="1840" b="1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/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Transient Faults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125822944007"/>
          <c:y val="0.0996913823272091"/>
          <c:w val="0.726737341426072"/>
          <c:h val="0.63774978127734"/>
        </c:manualLayout>
      </c:layout>
      <c:barChart>
        <c:barDir val="col"/>
        <c:grouping val="percentStacked"/>
        <c:ser>
          <c:idx val="0"/>
          <c:order val="0"/>
          <c:tx>
            <c:strRef>
              <c:f>Coverage!$J$177</c:f>
              <c:strCache>
                <c:ptCount val="1"/>
                <c:pt idx="0">
                  <c:v>Masked</c:v>
                </c:pt>
              </c:strCache>
            </c:strRef>
          </c:tx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cat>
            <c:strRef>
              <c:f>Coverage!$I$178:$I$187</c:f>
              <c:strCache>
                <c:ptCount val="10"/>
                <c:pt idx="0">
                  <c:v>Decoder </c:v>
                </c:pt>
                <c:pt idx="1">
                  <c:v>INT ALU </c:v>
                </c:pt>
                <c:pt idx="2">
                  <c:v>Reg Dbus </c:v>
                </c:pt>
                <c:pt idx="3">
                  <c:v>Int reg </c:v>
                </c:pt>
                <c:pt idx="4">
                  <c:v>ROB </c:v>
                </c:pt>
                <c:pt idx="5">
                  <c:v>RAT </c:v>
                </c:pt>
                <c:pt idx="6">
                  <c:v>AGEN </c:v>
                </c:pt>
                <c:pt idx="7">
                  <c:v>FP ALU </c:v>
                </c:pt>
                <c:pt idx="9">
                  <c:v>Total No FP</c:v>
                </c:pt>
              </c:strCache>
            </c:strRef>
          </c:cat>
          <c:val>
            <c:numRef>
              <c:f>Coverage!$J$178:$J$187</c:f>
              <c:numCache>
                <c:formatCode>General</c:formatCode>
                <c:ptCount val="10"/>
                <c:pt idx="0">
                  <c:v>1216.0</c:v>
                </c:pt>
                <c:pt idx="1">
                  <c:v>1228.0</c:v>
                </c:pt>
                <c:pt idx="2">
                  <c:v>1254.0</c:v>
                </c:pt>
                <c:pt idx="3">
                  <c:v>1254.0</c:v>
                </c:pt>
                <c:pt idx="4">
                  <c:v>1246.0</c:v>
                </c:pt>
                <c:pt idx="5">
                  <c:v>985.0</c:v>
                </c:pt>
                <c:pt idx="6">
                  <c:v>1249.0</c:v>
                </c:pt>
                <c:pt idx="7">
                  <c:v>1279.0</c:v>
                </c:pt>
                <c:pt idx="9">
                  <c:v>8432.0</c:v>
                </c:pt>
              </c:numCache>
            </c:numRef>
          </c:val>
        </c:ser>
        <c:ser>
          <c:idx val="1"/>
          <c:order val="1"/>
          <c:tx>
            <c:strRef>
              <c:f>Coverage!$K$177</c:f>
              <c:strCache>
                <c:ptCount val="1"/>
                <c:pt idx="0">
                  <c:v>Detected</c:v>
                </c:pt>
              </c:strCache>
            </c:strRef>
          </c:tx>
          <c:spPr>
            <a:solidFill>
              <a:srgbClr val="00C237"/>
            </a:solidFill>
            <a:ln w="12700">
              <a:solidFill>
                <a:srgbClr val="000000"/>
              </a:solidFill>
              <a:prstDash val="solid"/>
            </a:ln>
          </c:spPr>
          <c:cat>
            <c:strRef>
              <c:f>Coverage!$I$178:$I$187</c:f>
              <c:strCache>
                <c:ptCount val="10"/>
                <c:pt idx="0">
                  <c:v>Decoder </c:v>
                </c:pt>
                <c:pt idx="1">
                  <c:v>INT ALU </c:v>
                </c:pt>
                <c:pt idx="2">
                  <c:v>Reg Dbus </c:v>
                </c:pt>
                <c:pt idx="3">
                  <c:v>Int reg </c:v>
                </c:pt>
                <c:pt idx="4">
                  <c:v>ROB </c:v>
                </c:pt>
                <c:pt idx="5">
                  <c:v>RAT </c:v>
                </c:pt>
                <c:pt idx="6">
                  <c:v>AGEN </c:v>
                </c:pt>
                <c:pt idx="7">
                  <c:v>FP ALU </c:v>
                </c:pt>
                <c:pt idx="9">
                  <c:v>Total No FP</c:v>
                </c:pt>
              </c:strCache>
            </c:strRef>
          </c:cat>
          <c:val>
            <c:numRef>
              <c:f>Coverage!$K$178:$K$187</c:f>
              <c:numCache>
                <c:formatCode>General</c:formatCode>
                <c:ptCount val="10"/>
                <c:pt idx="0">
                  <c:v>54.0</c:v>
                </c:pt>
                <c:pt idx="1">
                  <c:v>48.0</c:v>
                </c:pt>
                <c:pt idx="2">
                  <c:v>23.0</c:v>
                </c:pt>
                <c:pt idx="3">
                  <c:v>17.0</c:v>
                </c:pt>
                <c:pt idx="4">
                  <c:v>25.0</c:v>
                </c:pt>
                <c:pt idx="5">
                  <c:v>294.0</c:v>
                </c:pt>
                <c:pt idx="6">
                  <c:v>30.0</c:v>
                </c:pt>
                <c:pt idx="7">
                  <c:v>0.0</c:v>
                </c:pt>
                <c:pt idx="9">
                  <c:v>491.0</c:v>
                </c:pt>
              </c:numCache>
            </c:numRef>
          </c:val>
        </c:ser>
        <c:ser>
          <c:idx val="4"/>
          <c:order val="2"/>
          <c:tx>
            <c:strRef>
              <c:f>Coverage!$N$177</c:f>
              <c:strCache>
                <c:ptCount val="1"/>
                <c:pt idx="0">
                  <c:v>SDC</c:v>
                </c:pt>
              </c:strCache>
            </c:strRef>
          </c:tx>
          <c:spPr>
            <a:solidFill>
              <a:srgbClr val="FF0000"/>
            </a:solidFill>
            <a:ln w="12700">
              <a:solidFill>
                <a:schemeClr val="tx1"/>
              </a:solidFill>
            </a:ln>
          </c:spPr>
          <c:cat>
            <c:strRef>
              <c:f>Coverage!$I$178:$I$187</c:f>
              <c:strCache>
                <c:ptCount val="10"/>
                <c:pt idx="0">
                  <c:v>Decoder </c:v>
                </c:pt>
                <c:pt idx="1">
                  <c:v>INT ALU </c:v>
                </c:pt>
                <c:pt idx="2">
                  <c:v>Reg Dbus </c:v>
                </c:pt>
                <c:pt idx="3">
                  <c:v>Int reg </c:v>
                </c:pt>
                <c:pt idx="4">
                  <c:v>ROB </c:v>
                </c:pt>
                <c:pt idx="5">
                  <c:v>RAT </c:v>
                </c:pt>
                <c:pt idx="6">
                  <c:v>AGEN </c:v>
                </c:pt>
                <c:pt idx="7">
                  <c:v>FP ALU </c:v>
                </c:pt>
                <c:pt idx="9">
                  <c:v>Total No FP</c:v>
                </c:pt>
              </c:strCache>
            </c:strRef>
          </c:cat>
          <c:val>
            <c:numRef>
              <c:f>Coverage!$N$178:$N$187</c:f>
              <c:numCache>
                <c:formatCode>General</c:formatCode>
                <c:ptCount val="10"/>
                <c:pt idx="0">
                  <c:v>6.0</c:v>
                </c:pt>
                <c:pt idx="1">
                  <c:v>4.0</c:v>
                </c:pt>
                <c:pt idx="2">
                  <c:v>3.0</c:v>
                </c:pt>
                <c:pt idx="3">
                  <c:v>9.0</c:v>
                </c:pt>
                <c:pt idx="4">
                  <c:v>0.0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9">
                  <c:v>24.0</c:v>
                </c:pt>
              </c:numCache>
            </c:numRef>
          </c:val>
        </c:ser>
        <c:gapWidth val="100"/>
        <c:overlap val="100"/>
        <c:axId val="470163272"/>
        <c:axId val="470166920"/>
      </c:barChart>
      <c:catAx>
        <c:axId val="470163272"/>
        <c:scaling>
          <c:orientation val="minMax"/>
        </c:scaling>
        <c:axPos val="b"/>
        <c:numFmt formatCode="General" sourceLinked="1"/>
        <c:tickLblPos val="nextTo"/>
        <c:spPr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c:spPr>
        <c:txPr>
          <a:bodyPr rot="-5400000" vert="horz"/>
          <a:lstStyle/>
          <a:p>
            <a:pPr>
              <a:defRPr/>
            </a:pPr>
            <a:endParaRPr lang="en-US"/>
          </a:p>
        </c:txPr>
        <c:crossAx val="470166920"/>
        <c:crosses val="autoZero"/>
        <c:auto val="1"/>
        <c:lblAlgn val="ctr"/>
        <c:lblOffset val="100"/>
        <c:tickLblSkip val="1"/>
        <c:tickMarkSkip val="1"/>
      </c:catAx>
      <c:valAx>
        <c:axId val="470166920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Total injections</a:t>
                </a:r>
              </a:p>
            </c:rich>
          </c:tx>
          <c:layout>
            <c:manualLayout>
              <c:xMode val="edge"/>
              <c:yMode val="edge"/>
              <c:x val="0.00299976001919846"/>
              <c:y val="0.18902510603896"/>
            </c:manualLayout>
          </c:layout>
          <c:spPr>
            <a:noFill/>
            <a:ln w="25400">
              <a:noFill/>
            </a:ln>
          </c:spPr>
        </c:title>
        <c:numFmt formatCode="0%" sourceLinked="1"/>
        <c:tickLblPos val="nextTo"/>
        <c:spPr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470163272"/>
        <c:crosses val="autoZero"/>
        <c:crossBetween val="between"/>
        <c:majorUnit val="0.2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34718257874016"/>
          <c:y val="0.273227909011374"/>
          <c:w val="0.153128964348206"/>
          <c:h val="0.231765966754156"/>
        </c:manualLayout>
      </c:layout>
      <c:spPr>
        <a:ln>
          <a:noFill/>
        </a:ln>
      </c:spPr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</c:chart>
  <c:spPr>
    <a:solidFill>
      <a:schemeClr val="bg1"/>
    </a:solidFill>
    <a:ln w="9525">
      <a:noFill/>
    </a:ln>
  </c:spPr>
  <c:txPr>
    <a:bodyPr/>
    <a:lstStyle/>
    <a:p>
      <a:pPr>
        <a:defRPr sz="140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Permanent Faults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spPr>
            <a:solidFill>
              <a:srgbClr val="FF0000"/>
            </a:solidFill>
          </c:spPr>
          <c:dLbls>
            <c:showVal val="1"/>
          </c:dLbls>
          <c:cat>
            <c:strRef>
              <c:f>Coverage!$A$248:$A$252</c:f>
              <c:strCache>
                <c:ptCount val="5"/>
                <c:pt idx="0">
                  <c:v>SWAT</c:v>
                </c:pt>
                <c:pt idx="1">
                  <c:v>&gt;0%</c:v>
                </c:pt>
                <c:pt idx="2">
                  <c:v>&gt;0.01%</c:v>
                </c:pt>
                <c:pt idx="3">
                  <c:v>&gt;0.1%</c:v>
                </c:pt>
                <c:pt idx="4">
                  <c:v>&gt;1%</c:v>
                </c:pt>
              </c:strCache>
            </c:strRef>
          </c:cat>
          <c:val>
            <c:numRef>
              <c:f>Coverage!$B$248:$B$252</c:f>
              <c:numCache>
                <c:formatCode>General</c:formatCode>
                <c:ptCount val="5"/>
                <c:pt idx="0">
                  <c:v>38.0</c:v>
                </c:pt>
                <c:pt idx="1">
                  <c:v>9.0</c:v>
                </c:pt>
                <c:pt idx="2">
                  <c:v>5.0</c:v>
                </c:pt>
                <c:pt idx="3">
                  <c:v>4.0</c:v>
                </c:pt>
                <c:pt idx="4">
                  <c:v>4.0</c:v>
                </c:pt>
              </c:numCache>
            </c:numRef>
          </c:val>
        </c:ser>
        <c:dLbls>
          <c:showVal val="1"/>
        </c:dLbls>
        <c:axId val="470225992"/>
        <c:axId val="470229464"/>
      </c:barChart>
      <c:catAx>
        <c:axId val="470225992"/>
        <c:scaling>
          <c:orientation val="minMax"/>
        </c:scaling>
        <c:axPos val="b"/>
        <c:tickLblPos val="nextTo"/>
        <c:spPr>
          <a:ln w="19050">
            <a:solidFill>
              <a:schemeClr val="tx1"/>
            </a:solidFill>
          </a:ln>
        </c:spPr>
        <c:crossAx val="470229464"/>
        <c:crosses val="autoZero"/>
        <c:auto val="1"/>
        <c:lblAlgn val="ctr"/>
        <c:lblOffset val="100"/>
      </c:catAx>
      <c:valAx>
        <c:axId val="47022946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Faults</a:t>
                </a:r>
              </a:p>
            </c:rich>
          </c:tx>
          <c:layout/>
        </c:title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470225992"/>
        <c:crosses val="autoZero"/>
        <c:crossBetween val="between"/>
      </c:valAx>
    </c:plotArea>
    <c:plotVisOnly val="1"/>
  </c:chart>
  <c:spPr>
    <a:ln>
      <a:noFill/>
    </a:ln>
  </c:spPr>
  <c:txPr>
    <a:bodyPr/>
    <a:lstStyle/>
    <a:p>
      <a:pPr>
        <a:defRPr sz="1400" b="1">
          <a:latin typeface="Arial"/>
          <a:cs typeface="Arial"/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Transient Faults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spPr>
            <a:solidFill>
              <a:srgbClr val="FF0000"/>
            </a:solidFill>
          </c:spPr>
          <c:dLbls>
            <c:showVal val="1"/>
          </c:dLbls>
          <c:cat>
            <c:strRef>
              <c:f>Coverage!$C$248:$C$252</c:f>
              <c:strCache>
                <c:ptCount val="5"/>
                <c:pt idx="0">
                  <c:v>SWAT</c:v>
                </c:pt>
                <c:pt idx="1">
                  <c:v>&gt;0%</c:v>
                </c:pt>
                <c:pt idx="2">
                  <c:v>&gt;0.01%</c:v>
                </c:pt>
                <c:pt idx="3">
                  <c:v>&gt;0.1%</c:v>
                </c:pt>
                <c:pt idx="4">
                  <c:v>&gt;1%</c:v>
                </c:pt>
              </c:strCache>
            </c:strRef>
          </c:cat>
          <c:val>
            <c:numRef>
              <c:f>Coverage!$D$248:$D$252</c:f>
              <c:numCache>
                <c:formatCode>General</c:formatCode>
                <c:ptCount val="5"/>
                <c:pt idx="0">
                  <c:v>24.0</c:v>
                </c:pt>
                <c:pt idx="1">
                  <c:v>19.0</c:v>
                </c:pt>
                <c:pt idx="2">
                  <c:v>13.0</c:v>
                </c:pt>
                <c:pt idx="3">
                  <c:v>10.0</c:v>
                </c:pt>
                <c:pt idx="4">
                  <c:v>6.0</c:v>
                </c:pt>
              </c:numCache>
            </c:numRef>
          </c:val>
        </c:ser>
        <c:dLbls>
          <c:showVal val="1"/>
        </c:dLbls>
        <c:axId val="470260632"/>
        <c:axId val="470264088"/>
      </c:barChart>
      <c:catAx>
        <c:axId val="470260632"/>
        <c:scaling>
          <c:orientation val="minMax"/>
        </c:scaling>
        <c:axPos val="b"/>
        <c:tickLblPos val="nextTo"/>
        <c:spPr>
          <a:ln w="19050">
            <a:solidFill>
              <a:schemeClr val="tx1"/>
            </a:solidFill>
          </a:ln>
        </c:spPr>
        <c:crossAx val="470264088"/>
        <c:crosses val="autoZero"/>
        <c:auto val="1"/>
        <c:lblAlgn val="ctr"/>
        <c:lblOffset val="100"/>
      </c:catAx>
      <c:valAx>
        <c:axId val="470264088"/>
        <c:scaling>
          <c:orientation val="minMax"/>
          <c:max val="40.0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Faults</a:t>
                </a:r>
              </a:p>
            </c:rich>
          </c:tx>
          <c:layout/>
        </c:title>
        <c:numFmt formatCode="General" sourceLinked="1"/>
        <c:tickLblPos val="nextTo"/>
        <c:spPr>
          <a:ln w="19050">
            <a:solidFill>
              <a:schemeClr val="tx1"/>
            </a:solidFill>
          </a:ln>
        </c:spPr>
        <c:crossAx val="470260632"/>
        <c:crosses val="autoZero"/>
        <c:crossBetween val="between"/>
      </c:valAx>
    </c:plotArea>
    <c:plotVisOnly val="1"/>
  </c:chart>
  <c:spPr>
    <a:ln>
      <a:noFill/>
    </a:ln>
  </c:spPr>
  <c:txPr>
    <a:bodyPr/>
    <a:lstStyle/>
    <a:p>
      <a:pPr>
        <a:defRPr sz="1400" b="1">
          <a:latin typeface="Arial"/>
          <a:cs typeface="Arial"/>
        </a:defRPr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Permanent Faults</a:t>
            </a:r>
          </a:p>
        </c:rich>
      </c:tx>
      <c:layout/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91004374453193"/>
          <c:y val="0.106314480297806"/>
          <c:w val="0.729122484689414"/>
          <c:h val="0.690270164014308"/>
        </c:manualLayout>
      </c:layout>
      <c:lineChart>
        <c:grouping val="standard"/>
        <c:ser>
          <c:idx val="1"/>
          <c:order val="0"/>
          <c:tx>
            <c:strRef>
              <c:f>'Recovery Window'!$C$29</c:f>
              <c:strCache>
                <c:ptCount val="1"/>
                <c:pt idx="0">
                  <c:v>Latency HW-only</c:v>
                </c:pt>
              </c:strCache>
            </c:strRef>
          </c:tx>
          <c:spPr>
            <a:ln w="57150" cmpd="sng">
              <a:solidFill>
                <a:srgbClr val="008000"/>
              </a:solidFill>
              <a:prstDash val="solid"/>
            </a:ln>
            <a:effectLst/>
          </c:spPr>
          <c:marker>
            <c:spPr>
              <a:solidFill>
                <a:schemeClr val="bg1"/>
              </a:solidFill>
              <a:ln w="28575" cmpd="sng">
                <a:solidFill>
                  <a:srgbClr val="008000"/>
                </a:solidFill>
                <a:prstDash val="solid"/>
              </a:ln>
              <a:effectLst/>
            </c:spPr>
          </c:marker>
          <c:cat>
            <c:strRef>
              <c:f>'Recovery Window'!$A$30:$A$34</c:f>
              <c:strCache>
                <c:ptCount val="5"/>
                <c:pt idx="0">
                  <c:v>&lt;10k</c:v>
                </c:pt>
                <c:pt idx="1">
                  <c:v>&lt;100k</c:v>
                </c:pt>
                <c:pt idx="2">
                  <c:v>&lt;1m</c:v>
                </c:pt>
                <c:pt idx="3">
                  <c:v>&lt;10m</c:v>
                </c:pt>
                <c:pt idx="4">
                  <c:v>&gt;10m</c:v>
                </c:pt>
              </c:strCache>
            </c:strRef>
          </c:cat>
          <c:val>
            <c:numRef>
              <c:f>'Recovery Window'!$C$30:$C$34</c:f>
              <c:numCache>
                <c:formatCode>General</c:formatCode>
                <c:ptCount val="5"/>
                <c:pt idx="0">
                  <c:v>0.7867</c:v>
                </c:pt>
                <c:pt idx="1">
                  <c:v>0.957</c:v>
                </c:pt>
                <c:pt idx="2">
                  <c:v>0.9749</c:v>
                </c:pt>
                <c:pt idx="3">
                  <c:v>0.998</c:v>
                </c:pt>
                <c:pt idx="4">
                  <c:v>1.0</c:v>
                </c:pt>
              </c:numCache>
            </c:numRef>
          </c:val>
        </c:ser>
        <c:marker val="1"/>
        <c:axId val="470327912"/>
        <c:axId val="470335688"/>
      </c:lineChart>
      <c:catAx>
        <c:axId val="4703279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Detection Latency (Instructions)</a:t>
                </a:r>
              </a:p>
            </c:rich>
          </c:tx>
          <c:layout/>
        </c:title>
        <c:numFmt formatCode="General" sourceLinked="1"/>
        <c:tickLblPos val="nextTo"/>
        <c:spPr>
          <a:ln w="28575" cmpd="sng">
            <a:solidFill>
              <a:schemeClr val="tx1"/>
            </a:solidFill>
            <a:prstDash val="solid"/>
          </a:ln>
        </c:spPr>
        <c:crossAx val="470335688"/>
        <c:crosses val="autoZero"/>
        <c:auto val="1"/>
        <c:lblAlgn val="ctr"/>
        <c:lblOffset val="100"/>
        <c:tickLblSkip val="1"/>
        <c:tickMarkSkip val="1"/>
      </c:catAx>
      <c:valAx>
        <c:axId val="470335688"/>
        <c:scaling>
          <c:orientation val="minMax"/>
          <c:max val="1.0"/>
          <c:min val="0.4"/>
        </c:scaling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Detected Faults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0%" sourceLinked="0"/>
        <c:tickLblPos val="nextTo"/>
        <c:spPr>
          <a:ln w="28575" cmpd="sng">
            <a:solidFill>
              <a:schemeClr val="tx1"/>
            </a:solidFill>
            <a:prstDash val="solid"/>
          </a:ln>
        </c:spPr>
        <c:crossAx val="470327912"/>
        <c:crosses val="autoZero"/>
        <c:crossBetween val="midCat"/>
        <c:majorUnit val="0.1"/>
      </c:valAx>
      <c:spPr>
        <a:solidFill>
          <a:srgbClr val="FFFFFF"/>
        </a:solidFill>
        <a:ln w="25400">
          <a:noFill/>
        </a:ln>
      </c:spPr>
    </c:plotArea>
    <c:plotVisOnly val="1"/>
    <c:dispBlanksAs val="gap"/>
  </c:chart>
  <c:spPr>
    <a:solidFill>
      <a:srgbClr val="FFFFFF"/>
    </a:solidFill>
    <a:ln w="9525">
      <a:noFill/>
    </a:ln>
  </c:spPr>
  <c:txPr>
    <a:bodyPr/>
    <a:lstStyle/>
    <a:p>
      <a:pPr>
        <a:defRPr sz="1400" b="1" i="0">
          <a:latin typeface="Arial"/>
        </a:defRPr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Transient Faults</a:t>
            </a:r>
          </a:p>
        </c:rich>
      </c:tx>
      <c:layout/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91004374453193"/>
          <c:y val="0.106314480297806"/>
          <c:w val="0.729122484689414"/>
          <c:h val="0.690270164014308"/>
        </c:manualLayout>
      </c:layout>
      <c:lineChart>
        <c:grouping val="standard"/>
        <c:ser>
          <c:idx val="1"/>
          <c:order val="0"/>
          <c:tx>
            <c:strRef>
              <c:f>'Recovery Window'!$C$37</c:f>
              <c:strCache>
                <c:ptCount val="1"/>
                <c:pt idx="0">
                  <c:v>Latency HW-only</c:v>
                </c:pt>
              </c:strCache>
            </c:strRef>
          </c:tx>
          <c:spPr>
            <a:ln w="57150" cmpd="sng">
              <a:solidFill>
                <a:srgbClr val="008000"/>
              </a:solidFill>
              <a:prstDash val="solid"/>
            </a:ln>
            <a:effectLst/>
          </c:spPr>
          <c:marker>
            <c:spPr>
              <a:solidFill>
                <a:schemeClr val="bg1"/>
              </a:solidFill>
              <a:ln w="28575" cmpd="sng">
                <a:solidFill>
                  <a:srgbClr val="008000"/>
                </a:solidFill>
                <a:prstDash val="solid"/>
              </a:ln>
              <a:effectLst/>
            </c:spPr>
          </c:marker>
          <c:cat>
            <c:strRef>
              <c:f>'Recovery Window'!$A$38:$A$42</c:f>
              <c:strCache>
                <c:ptCount val="5"/>
                <c:pt idx="0">
                  <c:v>&lt;10k</c:v>
                </c:pt>
                <c:pt idx="1">
                  <c:v>&lt;100k</c:v>
                </c:pt>
                <c:pt idx="2">
                  <c:v>&lt;1m</c:v>
                </c:pt>
                <c:pt idx="3">
                  <c:v>&lt;10m</c:v>
                </c:pt>
                <c:pt idx="4">
                  <c:v>&gt;10m</c:v>
                </c:pt>
              </c:strCache>
            </c:strRef>
          </c:cat>
          <c:val>
            <c:numRef>
              <c:f>'Recovery Window'!$C$38:$C$42</c:f>
              <c:numCache>
                <c:formatCode>General</c:formatCode>
                <c:ptCount val="5"/>
                <c:pt idx="0">
                  <c:v>0.6558</c:v>
                </c:pt>
                <c:pt idx="1">
                  <c:v>0.9043</c:v>
                </c:pt>
                <c:pt idx="2">
                  <c:v>0.9104</c:v>
                </c:pt>
                <c:pt idx="3">
                  <c:v>0.9613</c:v>
                </c:pt>
                <c:pt idx="4">
                  <c:v>1.0</c:v>
                </c:pt>
              </c:numCache>
            </c:numRef>
          </c:val>
        </c:ser>
        <c:marker val="1"/>
        <c:axId val="470367608"/>
        <c:axId val="470375384"/>
      </c:lineChart>
      <c:catAx>
        <c:axId val="4703676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Detection Latency (Instructions)</a:t>
                </a:r>
              </a:p>
            </c:rich>
          </c:tx>
          <c:layout/>
        </c:title>
        <c:numFmt formatCode="General" sourceLinked="1"/>
        <c:tickLblPos val="nextTo"/>
        <c:spPr>
          <a:ln w="28575" cmpd="sng">
            <a:solidFill>
              <a:schemeClr val="tx1"/>
            </a:solidFill>
            <a:prstDash val="solid"/>
          </a:ln>
        </c:spPr>
        <c:crossAx val="470375384"/>
        <c:crosses val="autoZero"/>
        <c:auto val="1"/>
        <c:lblAlgn val="ctr"/>
        <c:lblOffset val="100"/>
        <c:tickLblSkip val="1"/>
        <c:tickMarkSkip val="1"/>
      </c:catAx>
      <c:valAx>
        <c:axId val="470375384"/>
        <c:scaling>
          <c:orientation val="minMax"/>
          <c:max val="1.0"/>
          <c:min val="0.4"/>
        </c:scaling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Detected Faults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0%" sourceLinked="0"/>
        <c:tickLblPos val="nextTo"/>
        <c:spPr>
          <a:ln w="28575" cmpd="sng">
            <a:solidFill>
              <a:schemeClr val="tx1"/>
            </a:solidFill>
            <a:prstDash val="solid"/>
          </a:ln>
        </c:spPr>
        <c:crossAx val="470367608"/>
        <c:crosses val="autoZero"/>
        <c:crossBetween val="midCat"/>
        <c:majorUnit val="0.1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480555555555556"/>
          <c:y val="0.475478974938259"/>
          <c:w val="0.459960848643919"/>
          <c:h val="0.298422981937384"/>
        </c:manualLayout>
      </c:layout>
    </c:legend>
    <c:plotVisOnly val="1"/>
    <c:dispBlanksAs val="gap"/>
  </c:chart>
  <c:spPr>
    <a:solidFill>
      <a:srgbClr val="FFFFFF"/>
    </a:solidFill>
    <a:ln w="9525">
      <a:noFill/>
    </a:ln>
  </c:spPr>
  <c:txPr>
    <a:bodyPr/>
    <a:lstStyle/>
    <a:p>
      <a:pPr>
        <a:defRPr sz="1400" b="1" i="0">
          <a:latin typeface="Arial"/>
        </a:defRPr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Permanent Faults</a:t>
            </a:r>
          </a:p>
        </c:rich>
      </c:tx>
      <c:layout/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91004374453193"/>
          <c:y val="0.106314480297806"/>
          <c:w val="0.729122484689414"/>
          <c:h val="0.690270164014308"/>
        </c:manualLayout>
      </c:layout>
      <c:lineChart>
        <c:grouping val="standard"/>
        <c:ser>
          <c:idx val="0"/>
          <c:order val="0"/>
          <c:tx>
            <c:strRef>
              <c:f>'Recovery Window'!$B$29</c:f>
              <c:strCache>
                <c:ptCount val="1"/>
                <c:pt idx="0">
                  <c:v>Latency w/ SW</c:v>
                </c:pt>
              </c:strCache>
            </c:strRef>
          </c:tx>
          <c:spPr>
            <a:ln w="57150" cmpd="sng">
              <a:solidFill>
                <a:srgbClr val="0000FF"/>
              </a:solidFill>
              <a:prstDash val="solid"/>
            </a:ln>
            <a:effectLst/>
          </c:spPr>
          <c:marker>
            <c:spPr>
              <a:solidFill>
                <a:schemeClr val="bg1"/>
              </a:solidFill>
              <a:ln w="28575" cmpd="sng">
                <a:solidFill>
                  <a:srgbClr val="0000FF"/>
                </a:solidFill>
                <a:prstDash val="solid"/>
              </a:ln>
              <a:effectLst/>
            </c:spPr>
          </c:marker>
          <c:cat>
            <c:strRef>
              <c:f>'Recovery Window'!$A$30:$A$34</c:f>
              <c:strCache>
                <c:ptCount val="5"/>
                <c:pt idx="0">
                  <c:v>&lt;10k</c:v>
                </c:pt>
                <c:pt idx="1">
                  <c:v>&lt;100k</c:v>
                </c:pt>
                <c:pt idx="2">
                  <c:v>&lt;1m</c:v>
                </c:pt>
                <c:pt idx="3">
                  <c:v>&lt;10m</c:v>
                </c:pt>
                <c:pt idx="4">
                  <c:v>&gt;10m</c:v>
                </c:pt>
              </c:strCache>
            </c:strRef>
          </c:cat>
          <c:val>
            <c:numRef>
              <c:f>'Recovery Window'!$B$30:$B$34</c:f>
              <c:numCache>
                <c:formatCode>General</c:formatCode>
                <c:ptCount val="5"/>
                <c:pt idx="0">
                  <c:v>0.8854</c:v>
                </c:pt>
                <c:pt idx="1">
                  <c:v>0.9569</c:v>
                </c:pt>
                <c:pt idx="2">
                  <c:v>0.9752</c:v>
                </c:pt>
                <c:pt idx="3">
                  <c:v>0.9988</c:v>
                </c:pt>
                <c:pt idx="4">
                  <c:v>1.0</c:v>
                </c:pt>
              </c:numCache>
            </c:numRef>
          </c:val>
        </c:ser>
        <c:ser>
          <c:idx val="1"/>
          <c:order val="1"/>
          <c:tx>
            <c:strRef>
              <c:f>'Recovery Window'!$C$29</c:f>
              <c:strCache>
                <c:ptCount val="1"/>
                <c:pt idx="0">
                  <c:v>Latency HW-only</c:v>
                </c:pt>
              </c:strCache>
            </c:strRef>
          </c:tx>
          <c:spPr>
            <a:ln w="57150" cmpd="sng">
              <a:solidFill>
                <a:srgbClr val="008000"/>
              </a:solidFill>
              <a:prstDash val="solid"/>
            </a:ln>
            <a:effectLst/>
          </c:spPr>
          <c:marker>
            <c:spPr>
              <a:solidFill>
                <a:schemeClr val="bg1"/>
              </a:solidFill>
              <a:ln w="28575" cmpd="sng">
                <a:solidFill>
                  <a:srgbClr val="008000"/>
                </a:solidFill>
                <a:prstDash val="solid"/>
              </a:ln>
              <a:effectLst/>
            </c:spPr>
          </c:marker>
          <c:cat>
            <c:strRef>
              <c:f>'Recovery Window'!$A$30:$A$34</c:f>
              <c:strCache>
                <c:ptCount val="5"/>
                <c:pt idx="0">
                  <c:v>&lt;10k</c:v>
                </c:pt>
                <c:pt idx="1">
                  <c:v>&lt;100k</c:v>
                </c:pt>
                <c:pt idx="2">
                  <c:v>&lt;1m</c:v>
                </c:pt>
                <c:pt idx="3">
                  <c:v>&lt;10m</c:v>
                </c:pt>
                <c:pt idx="4">
                  <c:v>&gt;10m</c:v>
                </c:pt>
              </c:strCache>
            </c:strRef>
          </c:cat>
          <c:val>
            <c:numRef>
              <c:f>'Recovery Window'!$C$30:$C$34</c:f>
              <c:numCache>
                <c:formatCode>General</c:formatCode>
                <c:ptCount val="5"/>
                <c:pt idx="0">
                  <c:v>0.7867</c:v>
                </c:pt>
                <c:pt idx="1">
                  <c:v>0.957</c:v>
                </c:pt>
                <c:pt idx="2">
                  <c:v>0.9749</c:v>
                </c:pt>
                <c:pt idx="3">
                  <c:v>0.998</c:v>
                </c:pt>
                <c:pt idx="4">
                  <c:v>1.0</c:v>
                </c:pt>
              </c:numCache>
            </c:numRef>
          </c:val>
        </c:ser>
        <c:marker val="1"/>
        <c:axId val="470452600"/>
        <c:axId val="470460376"/>
      </c:lineChart>
      <c:catAx>
        <c:axId val="4704526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Detection Latency (Instructions)</a:t>
                </a:r>
              </a:p>
            </c:rich>
          </c:tx>
          <c:layout/>
        </c:title>
        <c:numFmt formatCode="General" sourceLinked="1"/>
        <c:tickLblPos val="nextTo"/>
        <c:spPr>
          <a:ln w="28575" cmpd="sng">
            <a:solidFill>
              <a:schemeClr val="tx1"/>
            </a:solidFill>
            <a:prstDash val="solid"/>
          </a:ln>
        </c:spPr>
        <c:crossAx val="470460376"/>
        <c:crosses val="autoZero"/>
        <c:auto val="1"/>
        <c:lblAlgn val="ctr"/>
        <c:lblOffset val="100"/>
        <c:tickLblSkip val="1"/>
        <c:tickMarkSkip val="1"/>
      </c:catAx>
      <c:valAx>
        <c:axId val="470460376"/>
        <c:scaling>
          <c:orientation val="minMax"/>
          <c:max val="1.0"/>
          <c:min val="0.4"/>
        </c:scaling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Detected Faults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0%" sourceLinked="0"/>
        <c:tickLblPos val="nextTo"/>
        <c:spPr>
          <a:ln w="28575" cmpd="sng">
            <a:solidFill>
              <a:schemeClr val="tx1"/>
            </a:solidFill>
            <a:prstDash val="solid"/>
          </a:ln>
        </c:spPr>
        <c:crossAx val="470452600"/>
        <c:crosses val="autoZero"/>
        <c:crossBetween val="midCat"/>
        <c:majorUnit val="0.1"/>
      </c:valAx>
      <c:spPr>
        <a:solidFill>
          <a:srgbClr val="FFFFFF"/>
        </a:solidFill>
        <a:ln w="25400">
          <a:noFill/>
        </a:ln>
      </c:spPr>
    </c:plotArea>
    <c:plotVisOnly val="1"/>
    <c:dispBlanksAs val="gap"/>
  </c:chart>
  <c:spPr>
    <a:solidFill>
      <a:srgbClr val="FFFFFF"/>
    </a:solidFill>
    <a:ln w="9525">
      <a:noFill/>
    </a:ln>
  </c:spPr>
  <c:txPr>
    <a:bodyPr/>
    <a:lstStyle/>
    <a:p>
      <a:pPr>
        <a:defRPr sz="1400" b="1" i="0">
          <a:latin typeface="Arial"/>
        </a:defRPr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Transient Faults</a:t>
            </a:r>
          </a:p>
        </c:rich>
      </c:tx>
      <c:layout/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91004374453193"/>
          <c:y val="0.106314480297806"/>
          <c:w val="0.729122484689414"/>
          <c:h val="0.690270164014308"/>
        </c:manualLayout>
      </c:layout>
      <c:lineChart>
        <c:grouping val="standard"/>
        <c:ser>
          <c:idx val="0"/>
          <c:order val="0"/>
          <c:tx>
            <c:strRef>
              <c:f>'Recovery Window'!$B$37</c:f>
              <c:strCache>
                <c:ptCount val="1"/>
                <c:pt idx="0">
                  <c:v>Latency w/ SW</c:v>
                </c:pt>
              </c:strCache>
            </c:strRef>
          </c:tx>
          <c:spPr>
            <a:ln w="57150" cmpd="sng">
              <a:solidFill>
                <a:srgbClr val="0000FF"/>
              </a:solidFill>
              <a:prstDash val="solid"/>
            </a:ln>
            <a:effectLst/>
          </c:spPr>
          <c:marker>
            <c:spPr>
              <a:solidFill>
                <a:schemeClr val="bg1"/>
              </a:solidFill>
              <a:ln w="28575" cmpd="sng">
                <a:solidFill>
                  <a:srgbClr val="0000FF"/>
                </a:solidFill>
                <a:prstDash val="solid"/>
              </a:ln>
              <a:effectLst/>
            </c:spPr>
          </c:marker>
          <c:cat>
            <c:strRef>
              <c:f>'Recovery Window'!$A$38:$A$42</c:f>
              <c:strCache>
                <c:ptCount val="5"/>
                <c:pt idx="0">
                  <c:v>&lt;10k</c:v>
                </c:pt>
                <c:pt idx="1">
                  <c:v>&lt;100k</c:v>
                </c:pt>
                <c:pt idx="2">
                  <c:v>&lt;1m</c:v>
                </c:pt>
                <c:pt idx="3">
                  <c:v>&lt;10m</c:v>
                </c:pt>
                <c:pt idx="4">
                  <c:v>&gt;10m</c:v>
                </c:pt>
              </c:strCache>
            </c:strRef>
          </c:cat>
          <c:val>
            <c:numRef>
              <c:f>'Recovery Window'!$B$38:$B$42</c:f>
              <c:numCache>
                <c:formatCode>General</c:formatCode>
                <c:ptCount val="5"/>
                <c:pt idx="0">
                  <c:v>0.7869</c:v>
                </c:pt>
                <c:pt idx="1">
                  <c:v>0.8975</c:v>
                </c:pt>
                <c:pt idx="2">
                  <c:v>0.916</c:v>
                </c:pt>
                <c:pt idx="3">
                  <c:v>0.959</c:v>
                </c:pt>
                <c:pt idx="4">
                  <c:v>1.0</c:v>
                </c:pt>
              </c:numCache>
            </c:numRef>
          </c:val>
        </c:ser>
        <c:ser>
          <c:idx val="1"/>
          <c:order val="1"/>
          <c:tx>
            <c:strRef>
              <c:f>'Recovery Window'!$C$37</c:f>
              <c:strCache>
                <c:ptCount val="1"/>
                <c:pt idx="0">
                  <c:v>Latency HW-only</c:v>
                </c:pt>
              </c:strCache>
            </c:strRef>
          </c:tx>
          <c:spPr>
            <a:ln w="57150" cmpd="sng">
              <a:solidFill>
                <a:srgbClr val="008000"/>
              </a:solidFill>
              <a:prstDash val="solid"/>
            </a:ln>
            <a:effectLst/>
          </c:spPr>
          <c:marker>
            <c:spPr>
              <a:solidFill>
                <a:schemeClr val="bg1"/>
              </a:solidFill>
              <a:ln w="28575" cmpd="sng">
                <a:solidFill>
                  <a:srgbClr val="008000"/>
                </a:solidFill>
                <a:prstDash val="solid"/>
              </a:ln>
              <a:effectLst/>
            </c:spPr>
          </c:marker>
          <c:cat>
            <c:strRef>
              <c:f>'Recovery Window'!$A$38:$A$42</c:f>
              <c:strCache>
                <c:ptCount val="5"/>
                <c:pt idx="0">
                  <c:v>&lt;10k</c:v>
                </c:pt>
                <c:pt idx="1">
                  <c:v>&lt;100k</c:v>
                </c:pt>
                <c:pt idx="2">
                  <c:v>&lt;1m</c:v>
                </c:pt>
                <c:pt idx="3">
                  <c:v>&lt;10m</c:v>
                </c:pt>
                <c:pt idx="4">
                  <c:v>&gt;10m</c:v>
                </c:pt>
              </c:strCache>
            </c:strRef>
          </c:cat>
          <c:val>
            <c:numRef>
              <c:f>'Recovery Window'!$C$38:$C$42</c:f>
              <c:numCache>
                <c:formatCode>General</c:formatCode>
                <c:ptCount val="5"/>
                <c:pt idx="0">
                  <c:v>0.6558</c:v>
                </c:pt>
                <c:pt idx="1">
                  <c:v>0.9043</c:v>
                </c:pt>
                <c:pt idx="2">
                  <c:v>0.9104</c:v>
                </c:pt>
                <c:pt idx="3">
                  <c:v>0.9613</c:v>
                </c:pt>
                <c:pt idx="4">
                  <c:v>1.0</c:v>
                </c:pt>
              </c:numCache>
            </c:numRef>
          </c:val>
        </c:ser>
        <c:marker val="1"/>
        <c:axId val="470496536"/>
        <c:axId val="470504424"/>
      </c:lineChart>
      <c:catAx>
        <c:axId val="4704965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Detection Latency (Instructions)</a:t>
                </a:r>
              </a:p>
            </c:rich>
          </c:tx>
          <c:layout/>
        </c:title>
        <c:numFmt formatCode="General" sourceLinked="1"/>
        <c:tickLblPos val="nextTo"/>
        <c:spPr>
          <a:ln w="28575" cmpd="sng">
            <a:solidFill>
              <a:schemeClr val="tx1"/>
            </a:solidFill>
            <a:prstDash val="solid"/>
          </a:ln>
        </c:spPr>
        <c:crossAx val="470504424"/>
        <c:crosses val="autoZero"/>
        <c:auto val="1"/>
        <c:lblAlgn val="ctr"/>
        <c:lblOffset val="100"/>
        <c:tickLblSkip val="1"/>
        <c:tickMarkSkip val="1"/>
      </c:catAx>
      <c:valAx>
        <c:axId val="470504424"/>
        <c:scaling>
          <c:orientation val="minMax"/>
          <c:max val="1.0"/>
          <c:min val="0.4"/>
        </c:scaling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Detected Faults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0%" sourceLinked="0"/>
        <c:tickLblPos val="nextTo"/>
        <c:spPr>
          <a:ln w="28575" cmpd="sng">
            <a:solidFill>
              <a:schemeClr val="tx1"/>
            </a:solidFill>
            <a:prstDash val="solid"/>
          </a:ln>
        </c:spPr>
        <c:crossAx val="470496536"/>
        <c:crosses val="autoZero"/>
        <c:crossBetween val="midCat"/>
        <c:majorUnit val="0.1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480555555555556"/>
          <c:y val="0.475478974938259"/>
          <c:w val="0.459960848643919"/>
          <c:h val="0.298422981937384"/>
        </c:manualLayout>
      </c:layout>
    </c:legend>
    <c:plotVisOnly val="1"/>
    <c:dispBlanksAs val="gap"/>
  </c:chart>
  <c:spPr>
    <a:solidFill>
      <a:srgbClr val="FFFFFF"/>
    </a:solidFill>
    <a:ln w="9525">
      <a:noFill/>
    </a:ln>
  </c:spPr>
  <c:txPr>
    <a:bodyPr/>
    <a:lstStyle/>
    <a:p>
      <a:pPr>
        <a:defRPr sz="1400" b="1" i="0">
          <a:latin typeface="Arial"/>
        </a:defRPr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Permanent Faults</a:t>
            </a:r>
          </a:p>
        </c:rich>
      </c:tx>
      <c:layout/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91004374453193"/>
          <c:y val="0.106314480297806"/>
          <c:w val="0.729122484689414"/>
          <c:h val="0.690270164014308"/>
        </c:manualLayout>
      </c:layout>
      <c:lineChart>
        <c:grouping val="standard"/>
        <c:ser>
          <c:idx val="0"/>
          <c:order val="0"/>
          <c:tx>
            <c:strRef>
              <c:f>'Recovery Window'!$B$29</c:f>
              <c:strCache>
                <c:ptCount val="1"/>
                <c:pt idx="0">
                  <c:v>Latency w/ SW</c:v>
                </c:pt>
              </c:strCache>
            </c:strRef>
          </c:tx>
          <c:spPr>
            <a:ln w="57150" cmpd="sng">
              <a:solidFill>
                <a:srgbClr val="0000FF"/>
              </a:solidFill>
              <a:prstDash val="solid"/>
            </a:ln>
            <a:effectLst/>
          </c:spPr>
          <c:marker>
            <c:spPr>
              <a:solidFill>
                <a:schemeClr val="bg1"/>
              </a:solidFill>
              <a:ln w="28575" cmpd="sng">
                <a:solidFill>
                  <a:srgbClr val="0000FF"/>
                </a:solidFill>
                <a:prstDash val="solid"/>
              </a:ln>
              <a:effectLst/>
            </c:spPr>
          </c:marker>
          <c:cat>
            <c:strRef>
              <c:f>'Recovery Window'!$A$30:$A$34</c:f>
              <c:strCache>
                <c:ptCount val="5"/>
                <c:pt idx="0">
                  <c:v>&lt;10k</c:v>
                </c:pt>
                <c:pt idx="1">
                  <c:v>&lt;100k</c:v>
                </c:pt>
                <c:pt idx="2">
                  <c:v>&lt;1m</c:v>
                </c:pt>
                <c:pt idx="3">
                  <c:v>&lt;10m</c:v>
                </c:pt>
                <c:pt idx="4">
                  <c:v>&gt;10m</c:v>
                </c:pt>
              </c:strCache>
            </c:strRef>
          </c:cat>
          <c:val>
            <c:numRef>
              <c:f>'Recovery Window'!$B$30:$B$34</c:f>
              <c:numCache>
                <c:formatCode>General</c:formatCode>
                <c:ptCount val="5"/>
                <c:pt idx="0">
                  <c:v>0.8854</c:v>
                </c:pt>
                <c:pt idx="1">
                  <c:v>0.9569</c:v>
                </c:pt>
                <c:pt idx="2">
                  <c:v>0.9752</c:v>
                </c:pt>
                <c:pt idx="3">
                  <c:v>0.9988</c:v>
                </c:pt>
                <c:pt idx="4">
                  <c:v>1.0</c:v>
                </c:pt>
              </c:numCache>
            </c:numRef>
          </c:val>
        </c:ser>
        <c:ser>
          <c:idx val="1"/>
          <c:order val="1"/>
          <c:tx>
            <c:strRef>
              <c:f>'Recovery Window'!$C$29</c:f>
              <c:strCache>
                <c:ptCount val="1"/>
                <c:pt idx="0">
                  <c:v>Latency HW-only</c:v>
                </c:pt>
              </c:strCache>
            </c:strRef>
          </c:tx>
          <c:spPr>
            <a:ln w="57150" cmpd="sng">
              <a:solidFill>
                <a:srgbClr val="008000"/>
              </a:solidFill>
              <a:prstDash val="solid"/>
            </a:ln>
            <a:effectLst/>
          </c:spPr>
          <c:marker>
            <c:spPr>
              <a:solidFill>
                <a:schemeClr val="bg1"/>
              </a:solidFill>
              <a:ln w="28575" cmpd="sng">
                <a:solidFill>
                  <a:srgbClr val="008000"/>
                </a:solidFill>
                <a:prstDash val="solid"/>
              </a:ln>
              <a:effectLst/>
            </c:spPr>
          </c:marker>
          <c:cat>
            <c:strRef>
              <c:f>'Recovery Window'!$A$30:$A$34</c:f>
              <c:strCache>
                <c:ptCount val="5"/>
                <c:pt idx="0">
                  <c:v>&lt;10k</c:v>
                </c:pt>
                <c:pt idx="1">
                  <c:v>&lt;100k</c:v>
                </c:pt>
                <c:pt idx="2">
                  <c:v>&lt;1m</c:v>
                </c:pt>
                <c:pt idx="3">
                  <c:v>&lt;10m</c:v>
                </c:pt>
                <c:pt idx="4">
                  <c:v>&gt;10m</c:v>
                </c:pt>
              </c:strCache>
            </c:strRef>
          </c:cat>
          <c:val>
            <c:numRef>
              <c:f>'Recovery Window'!$C$30:$C$34</c:f>
              <c:numCache>
                <c:formatCode>General</c:formatCode>
                <c:ptCount val="5"/>
                <c:pt idx="0">
                  <c:v>0.7867</c:v>
                </c:pt>
                <c:pt idx="1">
                  <c:v>0.957</c:v>
                </c:pt>
                <c:pt idx="2">
                  <c:v>0.9749</c:v>
                </c:pt>
                <c:pt idx="3">
                  <c:v>0.998</c:v>
                </c:pt>
                <c:pt idx="4">
                  <c:v>1.0</c:v>
                </c:pt>
              </c:numCache>
            </c:numRef>
          </c:val>
        </c:ser>
        <c:ser>
          <c:idx val="2"/>
          <c:order val="2"/>
          <c:tx>
            <c:strRef>
              <c:f>'Recovery Window'!$D$29</c:f>
              <c:strCache>
                <c:ptCount val="1"/>
                <c:pt idx="0">
                  <c:v>Old Latency HW-only</c:v>
                </c:pt>
              </c:strCache>
            </c:strRef>
          </c:tx>
          <c:spPr>
            <a:ln>
              <a:solidFill>
                <a:srgbClr val="FF0000"/>
              </a:solidFill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25400">
                <a:solidFill>
                  <a:srgbClr val="FF0000"/>
                </a:solidFill>
              </a:ln>
              <a:effectLst/>
            </c:spPr>
          </c:marker>
          <c:cat>
            <c:strRef>
              <c:f>'Recovery Window'!$A$30:$A$34</c:f>
              <c:strCache>
                <c:ptCount val="5"/>
                <c:pt idx="0">
                  <c:v>&lt;10k</c:v>
                </c:pt>
                <c:pt idx="1">
                  <c:v>&lt;100k</c:v>
                </c:pt>
                <c:pt idx="2">
                  <c:v>&lt;1m</c:v>
                </c:pt>
                <c:pt idx="3">
                  <c:v>&lt;10m</c:v>
                </c:pt>
                <c:pt idx="4">
                  <c:v>&gt;10m</c:v>
                </c:pt>
              </c:strCache>
            </c:strRef>
          </c:cat>
          <c:val>
            <c:numRef>
              <c:f>'Recovery Window'!$D$30:$D$34</c:f>
              <c:numCache>
                <c:formatCode>General</c:formatCode>
                <c:ptCount val="5"/>
                <c:pt idx="0">
                  <c:v>0.7238</c:v>
                </c:pt>
                <c:pt idx="1">
                  <c:v>0.9175</c:v>
                </c:pt>
                <c:pt idx="2">
                  <c:v>0.9559</c:v>
                </c:pt>
                <c:pt idx="3">
                  <c:v>0.9919</c:v>
                </c:pt>
                <c:pt idx="4">
                  <c:v>1.0</c:v>
                </c:pt>
              </c:numCache>
            </c:numRef>
          </c:val>
        </c:ser>
        <c:marker val="1"/>
        <c:axId val="470603480"/>
        <c:axId val="470611368"/>
      </c:lineChart>
      <c:catAx>
        <c:axId val="4706034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Detection Latency (Instructions)</a:t>
                </a:r>
              </a:p>
            </c:rich>
          </c:tx>
          <c:layout/>
        </c:title>
        <c:numFmt formatCode="General" sourceLinked="1"/>
        <c:tickLblPos val="nextTo"/>
        <c:spPr>
          <a:ln w="28575" cmpd="sng">
            <a:solidFill>
              <a:schemeClr val="tx1"/>
            </a:solidFill>
            <a:prstDash val="solid"/>
          </a:ln>
        </c:spPr>
        <c:crossAx val="470611368"/>
        <c:crosses val="autoZero"/>
        <c:auto val="1"/>
        <c:lblAlgn val="ctr"/>
        <c:lblOffset val="100"/>
        <c:tickLblSkip val="1"/>
        <c:tickMarkSkip val="1"/>
      </c:catAx>
      <c:valAx>
        <c:axId val="470611368"/>
        <c:scaling>
          <c:orientation val="minMax"/>
          <c:max val="1.0"/>
          <c:min val="0.4"/>
        </c:scaling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Detected Faults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0%" sourceLinked="0"/>
        <c:tickLblPos val="nextTo"/>
        <c:spPr>
          <a:ln w="28575" cmpd="sng">
            <a:solidFill>
              <a:schemeClr val="tx1"/>
            </a:solidFill>
            <a:prstDash val="solid"/>
          </a:ln>
        </c:spPr>
        <c:crossAx val="470603480"/>
        <c:crosses val="autoZero"/>
        <c:crossBetween val="midCat"/>
        <c:majorUnit val="0.1"/>
      </c:valAx>
      <c:spPr>
        <a:solidFill>
          <a:srgbClr val="FFFFFF"/>
        </a:solidFill>
        <a:ln w="25400">
          <a:noFill/>
        </a:ln>
      </c:spPr>
    </c:plotArea>
    <c:plotVisOnly val="1"/>
    <c:dispBlanksAs val="gap"/>
  </c:chart>
  <c:spPr>
    <a:solidFill>
      <a:srgbClr val="FFFFFF"/>
    </a:solidFill>
    <a:ln w="9525">
      <a:noFill/>
    </a:ln>
  </c:spPr>
  <c:txPr>
    <a:bodyPr/>
    <a:lstStyle/>
    <a:p>
      <a:pPr>
        <a:defRPr sz="1400" b="1" i="0">
          <a:latin typeface="Arial"/>
        </a:defRPr>
      </a:pPr>
      <a:endParaRPr lang="en-US"/>
    </a:p>
  </c:txPr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0.50075</cdr:x>
      <cdr:y>0.58925</cdr:y>
    </cdr:from>
    <cdr:to>
      <cdr:x>0.5095</cdr:x>
      <cdr:y>0.63375</cdr:y>
    </cdr:to>
    <cdr:sp macro="" textlink="">
      <cdr:nvSpPr>
        <cdr:cNvPr id="21507" name="Text Box 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604296" y="4243130"/>
          <a:ext cx="80455" cy="32044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">
          <a:noFill/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27432" tIns="27432" rIns="27432" bIns="27432" anchor="ctr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1800" b="1" i="0" strike="noStrike">
              <a:solidFill>
                <a:srgbClr val="000000"/>
              </a:solidFill>
              <a:latin typeface="Arial"/>
              <a:ea typeface="Arial"/>
              <a:cs typeface="Arial"/>
            </a:rPr>
            <a:t> 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0.50075</cdr:x>
      <cdr:y>0.58925</cdr:y>
    </cdr:from>
    <cdr:to>
      <cdr:x>0.5095</cdr:x>
      <cdr:y>0.63375</cdr:y>
    </cdr:to>
    <cdr:sp macro="" textlink="">
      <cdr:nvSpPr>
        <cdr:cNvPr id="21507" name="Text Box 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604296" y="4243130"/>
          <a:ext cx="80455" cy="32044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">
          <a:noFill/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27432" tIns="27432" rIns="27432" bIns="27432" anchor="ctr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1800" b="1" i="0" strike="noStrike">
              <a:solidFill>
                <a:srgbClr val="000000"/>
              </a:solidFill>
              <a:latin typeface="Arial"/>
              <a:ea typeface="Arial"/>
              <a:cs typeface="Arial"/>
            </a:rPr>
            <a:t> 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0.50075</cdr:x>
      <cdr:y>0.58925</cdr:y>
    </cdr:from>
    <cdr:to>
      <cdr:x>0.5095</cdr:x>
      <cdr:y>0.63375</cdr:y>
    </cdr:to>
    <cdr:sp macro="" textlink="">
      <cdr:nvSpPr>
        <cdr:cNvPr id="21507" name="Text Box 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604296" y="4243130"/>
          <a:ext cx="80455" cy="32044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">
          <a:noFill/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27432" tIns="27432" rIns="27432" bIns="27432" anchor="ctr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1800" b="1" i="0" strike="noStrike">
              <a:solidFill>
                <a:srgbClr val="000000"/>
              </a:solidFill>
              <a:latin typeface="Arial"/>
              <a:ea typeface="Arial"/>
              <a:cs typeface="Arial"/>
            </a:rPr>
            <a:t> 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0.11838</cdr:x>
      <cdr:y>0</cdr:y>
    </cdr:from>
    <cdr:to>
      <cdr:x>0.97934</cdr:x>
      <cdr:y>0.04843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38200" y="0"/>
          <a:ext cx="6096000" cy="22878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0.15067</cdr:x>
      <cdr:y>0.00712</cdr:y>
    </cdr:from>
    <cdr:to>
      <cdr:x>0.97934</cdr:x>
      <cdr:y>0.06452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1066800" y="33638"/>
          <a:ext cx="5867400" cy="27116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600" b="1" dirty="0" smtClean="0">
              <a:latin typeface="Arial" pitchFamily="34" charset="0"/>
              <a:cs typeface="Arial" pitchFamily="34" charset="0"/>
            </a:rPr>
            <a:t>99</a:t>
          </a:r>
          <a:r>
            <a:rPr lang="en-US" sz="1600" b="1" baseline="0" dirty="0" smtClean="0">
              <a:latin typeface="Arial" pitchFamily="34" charset="0"/>
              <a:cs typeface="Arial" pitchFamily="34" charset="0"/>
            </a:rPr>
            <a:t>        100</a:t>
          </a:r>
          <a:r>
            <a:rPr lang="en-US" sz="1600" b="1" dirty="0" smtClean="0">
              <a:latin typeface="Arial" pitchFamily="34" charset="0"/>
              <a:cs typeface="Arial" pitchFamily="34" charset="0"/>
            </a:rPr>
            <a:t>         </a:t>
          </a:r>
          <a:r>
            <a:rPr lang="en-US" sz="1600" b="1" dirty="0">
              <a:latin typeface="Arial" pitchFamily="34" charset="0"/>
              <a:cs typeface="Arial" pitchFamily="34" charset="0"/>
            </a:rPr>
            <a:t>99</a:t>
          </a:r>
          <a:r>
            <a:rPr lang="en-US" sz="1600" b="1" baseline="0" dirty="0">
              <a:latin typeface="Arial" pitchFamily="34" charset="0"/>
              <a:cs typeface="Arial" pitchFamily="34" charset="0"/>
            </a:rPr>
            <a:t>     </a:t>
          </a:r>
          <a:r>
            <a:rPr lang="en-US" sz="1600" b="1" dirty="0">
              <a:latin typeface="Arial" pitchFamily="34" charset="0"/>
              <a:cs typeface="Arial" pitchFamily="34" charset="0"/>
            </a:rPr>
            <a:t>    </a:t>
          </a:r>
          <a:r>
            <a:rPr lang="en-US" sz="1600" b="1" dirty="0" smtClean="0">
              <a:latin typeface="Arial" pitchFamily="34" charset="0"/>
              <a:cs typeface="Arial" pitchFamily="34" charset="0"/>
            </a:rPr>
            <a:t> 87</a:t>
          </a:r>
          <a:r>
            <a:rPr lang="en-US" sz="1600" b="1" baseline="0" dirty="0" smtClean="0">
              <a:latin typeface="Arial" pitchFamily="34" charset="0"/>
              <a:cs typeface="Arial" pitchFamily="34" charset="0"/>
            </a:rPr>
            <a:t>        </a:t>
          </a:r>
          <a:r>
            <a:rPr lang="en-US" sz="1600" b="1" dirty="0" smtClean="0">
              <a:latin typeface="Arial" pitchFamily="34" charset="0"/>
              <a:cs typeface="Arial" pitchFamily="34" charset="0"/>
            </a:rPr>
            <a:t>100         78</a:t>
          </a:r>
          <a:r>
            <a:rPr lang="en-US" sz="1600" b="1" baseline="0" dirty="0" smtClean="0">
              <a:latin typeface="Arial" pitchFamily="34" charset="0"/>
              <a:cs typeface="Arial" pitchFamily="34" charset="0"/>
            </a:rPr>
            <a:t>   </a:t>
          </a:r>
          <a:r>
            <a:rPr lang="en-US" sz="1600" b="1" dirty="0" smtClean="0">
              <a:latin typeface="Arial" pitchFamily="34" charset="0"/>
              <a:cs typeface="Arial" pitchFamily="34" charset="0"/>
            </a:rPr>
            <a:t>      99</a:t>
          </a:r>
          <a:r>
            <a:rPr lang="en-US" sz="1600" b="1" baseline="0" dirty="0" smtClean="0">
              <a:latin typeface="Arial" pitchFamily="34" charset="0"/>
              <a:cs typeface="Arial" pitchFamily="34" charset="0"/>
            </a:rPr>
            <a:t>       </a:t>
          </a:r>
          <a:r>
            <a:rPr lang="en-US" sz="1600" b="1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1600" b="1" baseline="0" dirty="0" smtClean="0">
              <a:latin typeface="Arial" pitchFamily="34" charset="0"/>
              <a:cs typeface="Arial" pitchFamily="34" charset="0"/>
            </a:rPr>
            <a:t>95.9</a:t>
          </a:r>
          <a:endParaRPr lang="en-US" sz="1600" b="1" dirty="0">
            <a:latin typeface="Arial" pitchFamily="34" charset="0"/>
            <a:cs typeface="Arial" pitchFamily="34" charset="0"/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0.17925</cdr:x>
      <cdr:y>0.01579</cdr:y>
    </cdr:from>
    <cdr:to>
      <cdr:x>0.24936</cdr:x>
      <cdr:y>0.07353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447800" y="76200"/>
          <a:ext cx="566309" cy="27853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27432" tIns="32004" rIns="0" bIns="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1600" b="1" i="0" u="none" strike="noStrike" baseline="0" dirty="0">
              <a:solidFill>
                <a:srgbClr val="000000"/>
              </a:solidFill>
              <a:latin typeface="Arial"/>
              <a:cs typeface="Arial"/>
            </a:rPr>
            <a:t>  69%</a:t>
          </a:r>
        </a:p>
      </cdr:txBody>
    </cdr:sp>
  </cdr:relSizeAnchor>
  <cdr:relSizeAnchor xmlns:cdr="http://schemas.openxmlformats.org/drawingml/2006/chartDrawing">
    <cdr:from>
      <cdr:x>0.34906</cdr:x>
      <cdr:y>0.01579</cdr:y>
    </cdr:from>
    <cdr:to>
      <cdr:x>0.41343</cdr:x>
      <cdr:y>0.06174</cdr:y>
    </cdr:to>
    <cdr:sp macro="" textlink="">
      <cdr:nvSpPr>
        <cdr:cNvPr id="1026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819400" y="76200"/>
          <a:ext cx="519929" cy="22168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27432" tIns="32004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600" b="1" i="0" u="none" strike="noStrike" baseline="0" dirty="0">
              <a:solidFill>
                <a:srgbClr val="000000"/>
              </a:solidFill>
              <a:latin typeface="Arial"/>
              <a:cs typeface="Arial"/>
            </a:rPr>
            <a:t>  70%</a:t>
          </a:r>
        </a:p>
      </cdr:txBody>
    </cdr:sp>
  </cdr:relSizeAnchor>
  <cdr:relSizeAnchor xmlns:cdr="http://schemas.openxmlformats.org/drawingml/2006/chartDrawing">
    <cdr:from>
      <cdr:x>0.51887</cdr:x>
      <cdr:y>0.01579</cdr:y>
    </cdr:from>
    <cdr:to>
      <cdr:x>0.58324</cdr:x>
      <cdr:y>0.06174</cdr:y>
    </cdr:to>
    <cdr:sp macro="" textlink="">
      <cdr:nvSpPr>
        <cdr:cNvPr id="1027" name="Text Box 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191000" y="76200"/>
          <a:ext cx="519929" cy="22168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27432" tIns="32004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600" b="1" i="0" u="none" strike="noStrike" baseline="0" dirty="0">
              <a:solidFill>
                <a:srgbClr val="000000"/>
              </a:solidFill>
              <a:latin typeface="Arial"/>
              <a:cs typeface="Arial"/>
            </a:rPr>
            <a:t>  71%</a:t>
          </a:r>
        </a:p>
      </cdr:txBody>
    </cdr:sp>
  </cdr:relSizeAnchor>
  <cdr:relSizeAnchor xmlns:cdr="http://schemas.openxmlformats.org/drawingml/2006/chartDrawing">
    <cdr:from>
      <cdr:x>0.69811</cdr:x>
      <cdr:y>0.01579</cdr:y>
    </cdr:from>
    <cdr:to>
      <cdr:x>0.76248</cdr:x>
      <cdr:y>0.06174</cdr:y>
    </cdr:to>
    <cdr:sp macro="" textlink="">
      <cdr:nvSpPr>
        <cdr:cNvPr id="1028" name="Text Box 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638800" y="76200"/>
          <a:ext cx="519930" cy="22168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27432" tIns="32004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600" b="1" i="0" u="none" strike="noStrike" baseline="0" dirty="0">
              <a:solidFill>
                <a:srgbClr val="000000"/>
              </a:solidFill>
              <a:latin typeface="Arial"/>
              <a:cs typeface="Arial"/>
            </a:rPr>
            <a:t>  99%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0.09856</cdr:x>
      <cdr:y>0.74552</cdr:y>
    </cdr:from>
    <cdr:to>
      <cdr:x>0.95151</cdr:x>
      <cdr:y>0.82198</cdr:y>
    </cdr:to>
    <cdr:sp macro="" textlink="">
      <cdr:nvSpPr>
        <cdr:cNvPr id="5121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85800" y="2971800"/>
          <a:ext cx="5934798" cy="304786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41148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600" b="1" i="0" u="none" strike="noStrike" baseline="0" dirty="0" smtClean="0">
              <a:solidFill>
                <a:srgbClr val="000000"/>
              </a:solidFill>
              <a:latin typeface="Arial"/>
              <a:cs typeface="Arial"/>
            </a:rPr>
            <a:t>   100k                       </a:t>
          </a:r>
          <a:r>
            <a:rPr lang="en-US" sz="1600" b="1" i="0" u="none" strike="noStrike" baseline="0" dirty="0">
              <a:solidFill>
                <a:srgbClr val="000000"/>
              </a:solidFill>
              <a:latin typeface="Arial"/>
              <a:cs typeface="Arial"/>
            </a:rPr>
            <a:t>1M                           10M                      100M</a:t>
          </a:r>
        </a:p>
      </cdr:txBody>
    </cdr:sp>
  </cdr:relSizeAnchor>
  <cdr:relSizeAnchor xmlns:cdr="http://schemas.openxmlformats.org/drawingml/2006/chartDrawing">
    <cdr:from>
      <cdr:x>0.14237</cdr:x>
      <cdr:y>0.74552</cdr:y>
    </cdr:from>
    <cdr:to>
      <cdr:x>0.14237</cdr:x>
      <cdr:y>0.81952</cdr:y>
    </cdr:to>
    <cdr:sp macro="" textlink="">
      <cdr:nvSpPr>
        <cdr:cNvPr id="5122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990612" y="2971801"/>
          <a:ext cx="0" cy="294979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25400">
          <a:solidFill>
            <a:srgbClr val="000000"/>
          </a:solidFill>
          <a:round/>
          <a:headEnd/>
          <a:tailEnd/>
        </a:ln>
      </cdr:spPr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BF7F3-A9A3-A549-B9C2-AD881EA56DC8}" type="datetimeFigureOut">
              <a:rPr lang="en-US" smtClean="0"/>
              <a:pPr/>
              <a:t>10/4/09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9FA1C-9968-D84E-AF9C-00D452A28E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E32A7163-D54C-FC4D-86AF-7B91CE13777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59A686-975F-6E4E-8F59-94428413B853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2B505-44ED-4735-915A-CBACF8F0C97C}" type="slidenum">
              <a:rPr lang="en-US"/>
              <a:pPr/>
              <a:t>12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Total of 12 Spec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and 4 Spec FP. Single fault model.</a:t>
            </a:r>
            <a:endParaRPr lang="en-US" dirty="0" smtClean="0"/>
          </a:p>
          <a:p>
            <a:r>
              <a:rPr lang="en-US" dirty="0" smtClean="0"/>
              <a:t>10M instructions is just some arbitrary</a:t>
            </a:r>
            <a:r>
              <a:rPr lang="en-US" baseline="0" dirty="0" smtClean="0"/>
              <a:t> threshold that we set.</a:t>
            </a:r>
          </a:p>
          <a:p>
            <a:r>
              <a:rPr lang="en-US" baseline="0" dirty="0" smtClean="0"/>
              <a:t>Fault off in functional to save time on simulation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AC5884-0281-DE4D-BBE1-F62DDDAFC8AB}" type="slidenum">
              <a:rPr lang="en-US"/>
              <a:pPr/>
              <a:t>13</a:t>
            </a:fld>
            <a:endParaRPr 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88148" tIns="44074" rIns="88148" bIns="44074"/>
          <a:lstStyle/>
          <a:p>
            <a:r>
              <a:rPr lang="en-US" dirty="0" smtClean="0"/>
              <a:t>Average results without the FP unit.</a:t>
            </a:r>
          </a:p>
          <a:p>
            <a:r>
              <a:rPr lang="en-US" dirty="0" smtClean="0"/>
              <a:t>Transients’ masking rate is expected as it</a:t>
            </a:r>
            <a:r>
              <a:rPr lang="en-US" baseline="0" dirty="0" smtClean="0"/>
              <a:t> is a single bit-flip model in µarch state.</a:t>
            </a:r>
            <a:endParaRPr lang="en-US" dirty="0" smtClean="0"/>
          </a:p>
          <a:p>
            <a:r>
              <a:rPr lang="en-US" dirty="0" smtClean="0"/>
              <a:t>We did not explore </a:t>
            </a:r>
            <a:r>
              <a:rPr lang="en-US" dirty="0" err="1" smtClean="0"/>
              <a:t>iSWAT</a:t>
            </a:r>
            <a:r>
              <a:rPr lang="en-US" dirty="0" smtClean="0"/>
              <a:t> on all apps, and not on FP values for sure.</a:t>
            </a:r>
          </a:p>
          <a:p>
            <a:r>
              <a:rPr lang="en-US" dirty="0" smtClean="0"/>
              <a:t>Don’t say “Units like FPU”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AC5884-0281-DE4D-BBE1-F62DDDAFC8AB}" type="slidenum">
              <a:rPr lang="en-US"/>
              <a:pPr/>
              <a:t>14</a:t>
            </a:fld>
            <a:endParaRPr 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88148" tIns="44074" rIns="88148" bIns="44074"/>
          <a:lstStyle/>
          <a:p>
            <a:r>
              <a:rPr lang="en-US" dirty="0" smtClean="0"/>
              <a:t>Average results without the FP unit.</a:t>
            </a:r>
          </a:p>
          <a:p>
            <a:r>
              <a:rPr lang="en-US" dirty="0" smtClean="0"/>
              <a:t>Transients’ masking rate is expected as it</a:t>
            </a:r>
            <a:r>
              <a:rPr lang="en-US" baseline="0" dirty="0" smtClean="0"/>
              <a:t> is a single bit-flip model in µarch state.</a:t>
            </a:r>
            <a:endParaRPr lang="en-US" dirty="0" smtClean="0"/>
          </a:p>
          <a:p>
            <a:r>
              <a:rPr lang="en-US" dirty="0" smtClean="0"/>
              <a:t>We did not explore </a:t>
            </a:r>
            <a:r>
              <a:rPr lang="en-US" dirty="0" err="1" smtClean="0"/>
              <a:t>iSWAT</a:t>
            </a:r>
            <a:r>
              <a:rPr lang="en-US" dirty="0" smtClean="0"/>
              <a:t> on all apps, and not on FP values for sure.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7163-D54C-FC4D-86AF-7B91CE13777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SPEC workloads consists of a mix of benchmarks, including approximations, scheduling, rendering, etc.</a:t>
            </a:r>
            <a:endParaRPr lang="en-US" dirty="0" smtClean="0"/>
          </a:p>
          <a:p>
            <a:r>
              <a:rPr lang="en-US" dirty="0" smtClean="0"/>
              <a:t>Results shown here are without</a:t>
            </a:r>
            <a:r>
              <a:rPr lang="en-US" baseline="0" dirty="0" smtClean="0"/>
              <a:t> 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7163-D54C-FC4D-86AF-7B91CE13777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Although our</a:t>
            </a:r>
            <a:r>
              <a:rPr lang="en-US" baseline="0" dirty="0" smtClean="0"/>
              <a:t> evaluation of new latency is using periodic rollbacks, a real system does not have to do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7163-D54C-FC4D-86AF-7B91CE13777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59329-DD80-9B41-8A25-DDC666FE3377}" type="slidenum">
              <a:rPr lang="en-US"/>
              <a:pPr/>
              <a:t>18</a:t>
            </a:fld>
            <a:endParaRPr 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Recovery is essentially processor checkpoint + memory log.</a:t>
            </a:r>
          </a:p>
          <a:p>
            <a:r>
              <a:rPr lang="en-US" dirty="0" smtClean="0"/>
              <a:t>Say that later we</a:t>
            </a:r>
            <a:r>
              <a:rPr lang="en-US" baseline="0" dirty="0" smtClean="0"/>
              <a:t> show that latency is not HW recoverable.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59329-DD80-9B41-8A25-DDC666FE3377}" type="slidenum">
              <a:rPr lang="en-US"/>
              <a:pPr/>
              <a:t>19</a:t>
            </a:fld>
            <a:endParaRPr 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Recovery is essentially processor checkpoint + memory log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Will show later that the recovery has a problem </a:t>
            </a:r>
            <a:r>
              <a:rPr lang="en-US" dirty="0" err="1" smtClean="0"/>
              <a:t>wrt</a:t>
            </a:r>
            <a:r>
              <a:rPr lang="en-US" baseline="0" dirty="0" smtClean="0"/>
              <a:t> I/O buffering.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59329-DD80-9B41-8A25-DDC666FE3377}" type="slidenum">
              <a:rPr lang="en-US"/>
              <a:pPr/>
              <a:t>20</a:t>
            </a:fld>
            <a:endParaRPr 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Recovery is essentially processor checkpoint + memory log.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DD64F2-9751-CB42-A8DD-6B4E6CB86564}" type="slidenum">
              <a:rPr lang="en-US"/>
              <a:pPr/>
              <a:t>22</a:t>
            </a:fld>
            <a:endParaRPr 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137859-7CD5-0140-9B97-64E7518219D4}" type="slidenum">
              <a:rPr lang="en-US"/>
              <a:pPr/>
              <a:t>2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baseline="0" dirty="0" smtClean="0"/>
              <a:t> bugs we don’t deal with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9A3A3-DDD7-794C-ACD5-263D2FB7FF40}" type="slidenum">
              <a:rPr lang="en-US"/>
              <a:pPr/>
              <a:t>24</a:t>
            </a:fld>
            <a:endParaRPr lang="en-US"/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59D239-76A0-4346-BA9C-23FFEA598FEB}" type="slidenum">
              <a:rPr lang="en-US"/>
              <a:pPr/>
              <a:t>25</a:t>
            </a:fld>
            <a:endParaRPr lang="en-US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1B4D00-2F69-934D-93EF-CBDB9C419F5D}" type="slidenum">
              <a:rPr lang="en-US"/>
              <a:pPr/>
              <a:t>26</a:t>
            </a:fld>
            <a:endParaRPr lang="en-US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AB6790-2AFF-DA4A-8554-A96027EABFED}" type="slidenum">
              <a:rPr lang="en-US"/>
              <a:pPr/>
              <a:t>27</a:t>
            </a:fld>
            <a:endParaRPr lang="en-US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76275"/>
            <a:ext cx="4554537" cy="3416300"/>
          </a:xfrm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4338FC-A5B6-4E4F-A279-0BA4E419B01A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98CEF-5674-004B-BEBC-0B367814C21B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55337C-CF4E-CF4E-968B-1B669AC0A5AE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here that we use revive for </a:t>
            </a:r>
            <a:r>
              <a:rPr lang="en-US" dirty="0" err="1" smtClean="0"/>
              <a:t>chkpt</a:t>
            </a:r>
            <a:r>
              <a:rPr lang="en-US" dirty="0" smtClean="0"/>
              <a:t>,</a:t>
            </a:r>
            <a:r>
              <a:rPr lang="en-US" baseline="0" dirty="0" smtClean="0"/>
              <a:t> and I/O has never been done before and we look @ a number of schemes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7163-D54C-FC4D-86AF-7B91CE13777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Buffering -&gt;</a:t>
            </a:r>
            <a:r>
              <a:rPr lang="en-US" baseline="0" dirty="0" smtClean="0"/>
              <a:t> I/O buffering</a:t>
            </a:r>
          </a:p>
          <a:p>
            <a:r>
              <a:rPr lang="en-US" baseline="0" dirty="0" smtClean="0"/>
              <a:t>Try to get the symmetry between </a:t>
            </a:r>
            <a:r>
              <a:rPr lang="en-US" baseline="0" dirty="0" err="1" smtClean="0"/>
              <a:t>chkpt</a:t>
            </a:r>
            <a:r>
              <a:rPr lang="en-US" baseline="0" dirty="0" smtClean="0"/>
              <a:t> and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7163-D54C-FC4D-86AF-7B91CE13777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EBE30-4115-4C00-9E03-17B248DA0B06}" type="slidenum">
              <a:rPr lang="en-US"/>
              <a:pPr/>
              <a:t>35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BB3AAA-F285-284A-B118-857C5E64D516}" type="slidenum">
              <a:rPr lang="en-US"/>
              <a:pPr/>
              <a:t>3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2EA089-0AB6-1E49-ABFA-7CD6FB2B9780}" type="slidenum">
              <a:rPr lang="en-US"/>
              <a:pPr/>
              <a:t>36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88148" tIns="44074" rIns="88148" bIns="4407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29DE16-0B39-8141-986A-FB0EDFBA0212}" type="slidenum">
              <a:rPr lang="en-US"/>
              <a:pPr/>
              <a:t>37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88148" tIns="44074" rIns="88148" bIns="4407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59A686-975F-6E4E-8F59-94428413B853}" type="slidenum">
              <a:rPr lang="en-US"/>
              <a:pPr/>
              <a:t>38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DBF3B-A338-47AB-B44E-86A828E71B7A}" type="slidenum">
              <a:rPr lang="en-US"/>
              <a:pPr/>
              <a:t>40</a:t>
            </a:fld>
            <a:endParaRPr lang="en-US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that</a:t>
            </a:r>
            <a:r>
              <a:rPr lang="en-US" baseline="0" dirty="0" smtClean="0"/>
              <a:t> adding the new array out of bounds detector did not give us much in terms of 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7163-D54C-FC4D-86AF-7B91CE137776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it as backup. Remember slide</a:t>
            </a:r>
            <a:r>
              <a:rPr lang="en-US" baseline="0" dirty="0" smtClean="0"/>
              <a:t> # to go to and return from slide. Say that real system does not have to do anything like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7163-D54C-FC4D-86AF-7B91CE137776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A3CC73-4F1C-4E4B-AF21-E996C88CCC0B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02633E-4FE2-2949-8511-43AC15EEEE15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480D4A-73BB-B14B-B726-90807A522A63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1B0CBC-5C2B-1144-BFE2-DDF7C232F4DB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06EAD3-6C6E-B644-A7F4-F7F1398E79ED}" type="slidenum">
              <a:rPr lang="en-US"/>
              <a:pPr/>
              <a:t>4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E9F9D7-BC95-FA44-B90C-816EE878CFBB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E9F9D7-BC95-FA44-B90C-816EE878CFBB}" type="slidenum">
              <a:rPr lang="en-US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0E168-3EF0-4541-B656-506EFB3623B4}" type="slidenum">
              <a:rPr lang="en-US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122A4-7E25-4D46-A2B9-5AA08A9DE77B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102775-88BA-1644-9B37-B5A0F3BA2776}" type="slidenum">
              <a:rPr lang="en-US"/>
              <a:pPr/>
              <a:t>51</a:t>
            </a:fld>
            <a:endParaRPr lang="en-US"/>
          </a:p>
        </p:txBody>
      </p:sp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D007A-07A5-3049-AA86-B3D3E0B79C72}" type="slidenum">
              <a:rPr lang="en-US"/>
              <a:pPr/>
              <a:t>52</a:t>
            </a:fld>
            <a:endParaRPr lang="en-US"/>
          </a:p>
        </p:txBody>
      </p:sp>
      <p:sp>
        <p:nvSpPr>
          <p:cNvPr id="94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B0F268-2CBB-F942-8A29-3157C4C68CC9}" type="slidenum">
              <a:rPr lang="en-US"/>
              <a:pPr/>
              <a:t>53</a:t>
            </a:fld>
            <a:endParaRPr lang="en-US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D5E921-C822-46D5-B160-73AD25115A97}" type="slidenum">
              <a:rPr lang="en-US"/>
              <a:pPr/>
              <a:t>55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76275"/>
            <a:ext cx="4554537" cy="3416300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677801-8561-4924-8B55-00211BE32E65}" type="slidenum">
              <a:rPr lang="en-US"/>
              <a:pPr/>
              <a:t>58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56AA6-87BD-9547-81B7-DABCBB12FC24}" type="slidenum">
              <a:rPr lang="en-US"/>
              <a:pPr/>
              <a:t>62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8CFAA-DA47-F748-9B6E-4C9E3630BF39}" type="slidenum">
              <a:rPr lang="en-US"/>
              <a:pPr/>
              <a:t>5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4B9727-D4A5-064A-AE1D-8D67D8A8912A}" type="slidenum">
              <a:rPr lang="en-US"/>
              <a:pPr/>
              <a:t>63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834956-EBFC-8A41-B33A-BA9CCBB53A9E}" type="slidenum">
              <a:rPr lang="en-US"/>
              <a:pPr/>
              <a:t>64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EBE30-4115-4C00-9E03-17B248DA0B06}" type="slidenum">
              <a:rPr lang="en-US"/>
              <a:pPr/>
              <a:t>6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EBE30-4115-4C00-9E03-17B248DA0B06}" type="slidenum">
              <a:rPr lang="en-US"/>
              <a:pPr/>
              <a:t>7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Deliberately explored simple. HW-only =&gt; not affecting</a:t>
            </a:r>
            <a:r>
              <a:rPr lang="en-US" baseline="0" dirty="0" smtClean="0"/>
              <a:t> SW.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7163-D54C-FC4D-86AF-7B91CE13777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7163-D54C-FC4D-86AF-7B91CE13777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209800" y="56388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2291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990600"/>
            <a:ext cx="42291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8610600" cy="2705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848100"/>
            <a:ext cx="8610600" cy="2705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553200"/>
            <a:ext cx="457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84C95-7632-FE42-BE9D-96166ADCAF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610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304800" y="762000"/>
            <a:ext cx="861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209800" y="56388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553200"/>
            <a:ext cx="457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84C95-7632-FE42-BE9D-96166ADCAF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200"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Symbol" charset="2"/>
        <a:buChar char="*"/>
        <a:defRPr sz="2000" b="1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wmf"/><Relationship Id="rId7" Type="http://schemas.openxmlformats.org/officeDocument/2006/relationships/image" Target="../media/image4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6.png"/><Relationship Id="rId3" Type="http://schemas.openxmlformats.org/officeDocument/2006/relationships/notesSlide" Target="../notesSlides/notesSlide2.xml"/><Relationship Id="rId6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Relationship Id="rId1" Type="http://schemas.openxmlformats.org/officeDocument/2006/relationships/tags" Target="../tags/tag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Relationship Id="rId1" Type="http://schemas.openxmlformats.org/officeDocument/2006/relationships/tags" Target="../tags/tag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Relationship Id="rId1" Type="http://schemas.openxmlformats.org/officeDocument/2006/relationships/tags" Target="../tags/tag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Relationship Id="rId1" Type="http://schemas.openxmlformats.org/officeDocument/2006/relationships/tags" Target="../tags/tag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Relationship Id="rId1" Type="http://schemas.openxmlformats.org/officeDocument/2006/relationships/tags" Target="../tags/tag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<Relationship Id="rId1" Type="http://schemas.openxmlformats.org/officeDocument/2006/relationships/tags" Target="../tags/tag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3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6.xml"/><Relationship Id="rId1" Type="http://schemas.openxmlformats.org/officeDocument/2006/relationships/tags" Target="../tags/tag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7.xml"/><Relationship Id="rId1" Type="http://schemas.openxmlformats.org/officeDocument/2006/relationships/tags" Target="../tags/tag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8.xml"/><Relationship Id="rId1" Type="http://schemas.openxmlformats.org/officeDocument/2006/relationships/tags" Target="../tags/tag1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9.xml"/><Relationship Id="rId1" Type="http://schemas.openxmlformats.org/officeDocument/2006/relationships/tags" Target="../tags/tag2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0.xml"/><Relationship Id="rId1" Type="http://schemas.openxmlformats.org/officeDocument/2006/relationships/tags" Target="../tags/tag2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1.xml"/><Relationship Id="rId1" Type="http://schemas.openxmlformats.org/officeDocument/2006/relationships/tags" Target="../tags/tag2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2.xml"/><Relationship Id="rId1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3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45.xml"/><Relationship Id="rId1" Type="http://schemas.openxmlformats.org/officeDocument/2006/relationships/tags" Target="../tags/tag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chart" Target="../charts/chart13.xml"/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1" Type="http://schemas.openxmlformats.org/officeDocument/2006/relationships/tags" Target="../tags/tag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chart" Target="../charts/chart15.xml"/><Relationship Id="rId1" Type="http://schemas.openxmlformats.org/officeDocument/2006/relationships/tags" Target="../tags/tag2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9.xml"/><Relationship Id="rId1" Type="http://schemas.openxmlformats.org/officeDocument/2006/relationships/tags" Target="../tags/tag3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7" Type="http://schemas.openxmlformats.org/officeDocument/2006/relationships/image" Target="../media/image10.gif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6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1295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3200" dirty="0"/>
              <a:t>SWAT: Designing Resilient Hardware by</a:t>
            </a:r>
            <a:br>
              <a:rPr lang="en-US" sz="3200" dirty="0"/>
            </a:br>
            <a:r>
              <a:rPr lang="en-US" sz="3200" dirty="0"/>
              <a:t>Treating Software Anomalies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124200"/>
            <a:ext cx="9144000" cy="327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 err="1" smtClean="0"/>
              <a:t>Byn</a:t>
            </a:r>
            <a:r>
              <a:rPr lang="en-US" sz="2000" dirty="0" smtClean="0"/>
              <a:t> </a:t>
            </a:r>
            <a:r>
              <a:rPr lang="en-US" sz="2000" dirty="0" err="1" smtClean="0"/>
              <a:t>Choi</a:t>
            </a:r>
            <a:r>
              <a:rPr lang="en-US" sz="2000" dirty="0" smtClean="0"/>
              <a:t>, Siva </a:t>
            </a:r>
            <a:r>
              <a:rPr lang="en-US" sz="2000" dirty="0" err="1" smtClean="0"/>
              <a:t>Hari</a:t>
            </a:r>
            <a:r>
              <a:rPr lang="en-US" sz="2000" dirty="0" smtClean="0"/>
              <a:t>, Man-Lap (Alex) Li, </a:t>
            </a:r>
            <a:r>
              <a:rPr lang="en-US" sz="2000" dirty="0" err="1" smtClean="0">
                <a:solidFill>
                  <a:srgbClr val="D15100"/>
                </a:solidFill>
              </a:rPr>
              <a:t>Pradeep</a:t>
            </a:r>
            <a:r>
              <a:rPr lang="en-US" sz="2000" dirty="0" smtClean="0">
                <a:solidFill>
                  <a:srgbClr val="D15100"/>
                </a:solidFill>
              </a:rPr>
              <a:t> </a:t>
            </a:r>
            <a:r>
              <a:rPr lang="en-US" sz="2000" dirty="0" err="1" smtClean="0">
                <a:solidFill>
                  <a:srgbClr val="D15100"/>
                </a:solidFill>
              </a:rPr>
              <a:t>Ramachandran</a:t>
            </a:r>
            <a:r>
              <a:rPr lang="en-US" sz="2000" dirty="0" smtClean="0"/>
              <a:t>, </a:t>
            </a:r>
            <a:r>
              <a:rPr lang="en-US" sz="2000" dirty="0" err="1" smtClean="0"/>
              <a:t>Swarup</a:t>
            </a:r>
            <a:r>
              <a:rPr lang="en-US" sz="2000" dirty="0" smtClean="0"/>
              <a:t> </a:t>
            </a:r>
            <a:r>
              <a:rPr lang="en-US" sz="2000" dirty="0" err="1" smtClean="0"/>
              <a:t>Sahoo</a:t>
            </a:r>
            <a:r>
              <a:rPr lang="en-US" sz="2000" dirty="0" smtClean="0"/>
              <a:t>, </a:t>
            </a:r>
            <a:r>
              <a:rPr lang="en-US" sz="2000" dirty="0" err="1" smtClean="0"/>
              <a:t>Sarita</a:t>
            </a:r>
            <a:r>
              <a:rPr lang="en-US" sz="2000" dirty="0" smtClean="0"/>
              <a:t> </a:t>
            </a:r>
            <a:r>
              <a:rPr lang="en-US" sz="2000" dirty="0" err="1" smtClean="0"/>
              <a:t>Adve</a:t>
            </a:r>
            <a:r>
              <a:rPr lang="en-US" sz="2000" dirty="0" smtClean="0"/>
              <a:t>, </a:t>
            </a:r>
            <a:r>
              <a:rPr lang="en-US" sz="2000" dirty="0" err="1" smtClean="0"/>
              <a:t>Vikram</a:t>
            </a:r>
            <a:r>
              <a:rPr lang="en-US" sz="2000" dirty="0" smtClean="0"/>
              <a:t> </a:t>
            </a:r>
            <a:r>
              <a:rPr lang="en-US" sz="2000" dirty="0" err="1" smtClean="0"/>
              <a:t>Adve</a:t>
            </a:r>
            <a:r>
              <a:rPr lang="en-US" sz="2000" dirty="0" smtClean="0"/>
              <a:t>, </a:t>
            </a:r>
            <a:r>
              <a:rPr lang="en-US" sz="2000" dirty="0" err="1" smtClean="0"/>
              <a:t>Shobha</a:t>
            </a:r>
            <a:r>
              <a:rPr lang="en-US" sz="2000" dirty="0" smtClean="0"/>
              <a:t> </a:t>
            </a:r>
            <a:r>
              <a:rPr lang="en-US" sz="2000" dirty="0" err="1" smtClean="0"/>
              <a:t>Vasudevan</a:t>
            </a:r>
            <a:r>
              <a:rPr lang="en-US" sz="2000" dirty="0" smtClean="0"/>
              <a:t>, </a:t>
            </a:r>
            <a:r>
              <a:rPr lang="en-US" sz="2000" dirty="0" err="1" smtClean="0"/>
              <a:t>Yuanyuan</a:t>
            </a:r>
            <a:r>
              <a:rPr lang="en-US" sz="2000" dirty="0" smtClean="0"/>
              <a:t> Zhou</a:t>
            </a:r>
          </a:p>
          <a:p>
            <a:pPr>
              <a:lnSpc>
                <a:spcPct val="110000"/>
              </a:lnSpc>
            </a:pPr>
            <a:endParaRPr lang="en-US" b="0" dirty="0" smtClean="0"/>
          </a:p>
          <a:p>
            <a:pPr>
              <a:lnSpc>
                <a:spcPct val="110000"/>
              </a:lnSpc>
            </a:pPr>
            <a:r>
              <a:rPr lang="en-US" dirty="0"/>
              <a:t>Department of Computer Science</a:t>
            </a:r>
          </a:p>
          <a:p>
            <a:pPr>
              <a:lnSpc>
                <a:spcPct val="110000"/>
              </a:lnSpc>
            </a:pPr>
            <a:r>
              <a:rPr lang="en-US" dirty="0"/>
              <a:t>University of Illinois at Urbana-Champaign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swat@cs.uiuc.edu</a:t>
            </a:r>
            <a:endParaRPr lang="en-US" dirty="0"/>
          </a:p>
        </p:txBody>
      </p:sp>
    </p:spTree>
  </p:cSld>
  <p:clrMapOvr>
    <a:masterClrMapping/>
  </p:clrMapOvr>
  <p:transition advTm="313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Detection </a:t>
            </a:r>
            <a:r>
              <a:rPr lang="en-US" dirty="0" err="1" smtClean="0"/>
              <a:t>w</a:t>
            </a:r>
            <a:r>
              <a:rPr lang="en-US" dirty="0" smtClean="0"/>
              <a:t>/ SW-assisted Detectors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15100"/>
                </a:solidFill>
              </a:rPr>
              <a:t>Simple HW detectors effective, require no SW changes</a:t>
            </a:r>
            <a:endParaRPr lang="en-US" dirty="0" smtClean="0"/>
          </a:p>
          <a:p>
            <a:r>
              <a:rPr lang="en-US" dirty="0" smtClean="0">
                <a:solidFill>
                  <a:srgbClr val="D15100"/>
                </a:solidFill>
              </a:rPr>
              <a:t>SW-assisted detectors to augment HW detectors</a:t>
            </a:r>
          </a:p>
          <a:p>
            <a:pPr lvl="1"/>
            <a:r>
              <a:rPr lang="en-US" dirty="0" smtClean="0"/>
              <a:t>Minimal changes to </a:t>
            </a:r>
            <a:r>
              <a:rPr lang="en-US" dirty="0" smtClean="0"/>
              <a:t>SW for more effective detectors</a:t>
            </a:r>
          </a:p>
          <a:p>
            <a:r>
              <a:rPr lang="en-US" dirty="0" smtClean="0"/>
              <a:t>Amortize resiliency cost with SW bug detection</a:t>
            </a:r>
          </a:p>
          <a:p>
            <a:endParaRPr lang="en-US" dirty="0" smtClean="0"/>
          </a:p>
          <a:p>
            <a:r>
              <a:rPr lang="en-US" dirty="0" smtClean="0"/>
              <a:t>Explored two simple SW-assisted schemes</a:t>
            </a:r>
          </a:p>
          <a:p>
            <a:pPr lvl="1"/>
            <a:r>
              <a:rPr lang="en-US" dirty="0" smtClean="0">
                <a:solidFill>
                  <a:srgbClr val="D15100"/>
                </a:solidFill>
              </a:rPr>
              <a:t>Detecting out-of-bounds addresses</a:t>
            </a:r>
          </a:p>
          <a:p>
            <a:pPr lvl="2"/>
            <a:r>
              <a:rPr lang="en-US" dirty="0" smtClean="0"/>
              <a:t>Low HW overhead, near-zero impact on performance</a:t>
            </a:r>
          </a:p>
          <a:p>
            <a:pPr lvl="1"/>
            <a:r>
              <a:rPr lang="en-US" dirty="0" smtClean="0">
                <a:solidFill>
                  <a:srgbClr val="D15100"/>
                </a:solidFill>
              </a:rPr>
              <a:t>Using likely program invariants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Instrumented binary, no HW changes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&lt;5% performance overhead on x86 processors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Detection </a:t>
            </a:r>
            <a:r>
              <a:rPr lang="en-US" dirty="0" err="1" smtClean="0"/>
              <a:t>w</a:t>
            </a:r>
            <a:r>
              <a:rPr lang="en-US" dirty="0" smtClean="0"/>
              <a:t>/ SW-assisted Detectors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out-of-bounds Detector</a:t>
            </a:r>
          </a:p>
          <a:p>
            <a:pPr lvl="1"/>
            <a:r>
              <a:rPr lang="en-US" dirty="0" smtClean="0"/>
              <a:t>Monitor </a:t>
            </a:r>
            <a:r>
              <a:rPr lang="en-US" dirty="0" smtClean="0">
                <a:solidFill>
                  <a:srgbClr val="D15100"/>
                </a:solidFill>
              </a:rPr>
              <a:t>boundaries of heap, stack, </a:t>
            </a:r>
            <a:r>
              <a:rPr lang="en-US" dirty="0" err="1" smtClean="0">
                <a:solidFill>
                  <a:srgbClr val="D15100"/>
                </a:solidFill>
              </a:rPr>
              <a:t>globals</a:t>
            </a:r>
            <a:endParaRPr lang="en-US" dirty="0" smtClean="0">
              <a:solidFill>
                <a:srgbClr val="D15100"/>
              </a:solidFill>
            </a:endParaRPr>
          </a:p>
          <a:p>
            <a:pPr lvl="1"/>
            <a:r>
              <a:rPr lang="en-US" dirty="0" smtClean="0"/>
              <a:t>Address beyond these bounds </a:t>
            </a:r>
            <a:r>
              <a:rPr lang="en-US" sz="2000" dirty="0" err="1" smtClean="0">
                <a:sym typeface="Symbol" charset="2"/>
              </a:rPr>
              <a:t></a:t>
            </a:r>
            <a:r>
              <a:rPr lang="en-US" dirty="0" smtClean="0">
                <a:sym typeface="Symbol" charset="2"/>
              </a:rPr>
              <a:t> </a:t>
            </a:r>
            <a:r>
              <a:rPr lang="en-US" dirty="0" smtClean="0"/>
              <a:t>HW fault</a:t>
            </a:r>
          </a:p>
          <a:p>
            <a:pPr lvl="1"/>
            <a:r>
              <a:rPr lang="en-US" dirty="0" smtClean="0"/>
              <a:t>HW-only detect such faults at longer latency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solidFill>
                  <a:srgbClr val="D15100"/>
                </a:solidFill>
              </a:rPr>
              <a:t>iSWAT</a:t>
            </a:r>
            <a:r>
              <a:rPr lang="en-US" dirty="0" smtClean="0">
                <a:solidFill>
                  <a:srgbClr val="D15100"/>
                </a:solidFill>
              </a:rPr>
              <a:t>: Using likely program invariants </a:t>
            </a:r>
            <a:r>
              <a:rPr lang="en-US" dirty="0" smtClean="0"/>
              <a:t>to detect HW faults</a:t>
            </a:r>
          </a:p>
          <a:p>
            <a:pPr lvl="1"/>
            <a:r>
              <a:rPr lang="en-US" dirty="0" smtClean="0"/>
              <a:t>Mine “likely” invariants on data values</a:t>
            </a:r>
          </a:p>
          <a:p>
            <a:pPr lvl="2"/>
            <a:r>
              <a:rPr lang="en-US" dirty="0" smtClean="0"/>
              <a:t>E.g., 10 ≤ </a:t>
            </a:r>
            <a:r>
              <a:rPr lang="en-US" dirty="0" err="1" smtClean="0"/>
              <a:t>x</a:t>
            </a:r>
            <a:r>
              <a:rPr lang="en-US" dirty="0" smtClean="0"/>
              <a:t> ≤ 20</a:t>
            </a:r>
          </a:p>
          <a:p>
            <a:pPr lvl="2"/>
            <a:r>
              <a:rPr lang="en-US" dirty="0" smtClean="0"/>
              <a:t>Hold on observed inputs, expected to hold on others</a:t>
            </a:r>
          </a:p>
          <a:p>
            <a:pPr lvl="1"/>
            <a:r>
              <a:rPr lang="en-US" dirty="0" smtClean="0">
                <a:solidFill>
                  <a:srgbClr val="D15100"/>
                </a:solidFill>
              </a:rPr>
              <a:t>Violation of likely invariant </a:t>
            </a:r>
            <a:r>
              <a:rPr lang="en-US" dirty="0" err="1" smtClean="0">
                <a:solidFill>
                  <a:srgbClr val="D15100"/>
                </a:solidFill>
                <a:sym typeface="Symbol" charset="2"/>
              </a:rPr>
              <a:t></a:t>
            </a:r>
            <a:r>
              <a:rPr lang="en-US" dirty="0" smtClean="0">
                <a:solidFill>
                  <a:srgbClr val="D15100"/>
                </a:solidFill>
              </a:rPr>
              <a:t> HW fault</a:t>
            </a:r>
          </a:p>
          <a:p>
            <a:pPr lvl="1"/>
            <a:r>
              <a:rPr lang="en-US" dirty="0" smtClean="0"/>
              <a:t>Useful to detect faults that affect only data</a:t>
            </a:r>
          </a:p>
          <a:p>
            <a:pPr lvl="2"/>
            <a:r>
              <a:rPr lang="en-US" dirty="0" err="1" smtClean="0"/>
              <a:t>iSWAT</a:t>
            </a:r>
            <a:r>
              <a:rPr lang="en-US" dirty="0" smtClean="0"/>
              <a:t> not explored in this talk </a:t>
            </a:r>
            <a:r>
              <a:rPr lang="en-US" sz="1600" dirty="0" smtClean="0"/>
              <a:t>[</a:t>
            </a:r>
            <a:r>
              <a:rPr lang="en-US" sz="1600" dirty="0" err="1" smtClean="0"/>
              <a:t>Sahoo</a:t>
            </a:r>
            <a:r>
              <a:rPr lang="en-US" sz="1600" dirty="0" smtClean="0"/>
              <a:t> et al., DSN ‘08]</a:t>
            </a:r>
            <a:endParaRPr lang="en-US" sz="1600" dirty="0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705600" y="762000"/>
            <a:ext cx="2343150" cy="2453770"/>
            <a:chOff x="1801" y="2159"/>
            <a:chExt cx="1476" cy="2026"/>
          </a:xfrm>
        </p:grpSpPr>
        <p:sp>
          <p:nvSpPr>
            <p:cNvPr id="5" name="Rectangle 266"/>
            <p:cNvSpPr>
              <a:spLocks noChangeArrowheads="1"/>
            </p:cNvSpPr>
            <p:nvPr/>
          </p:nvSpPr>
          <p:spPr bwMode="auto">
            <a:xfrm>
              <a:off x="2145" y="2388"/>
              <a:ext cx="851" cy="189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Times New Roman" pitchFamily="-64" charset="0"/>
                <a:ea typeface="ＭＳ Ｐゴシック" pitchFamily="-64" charset="-128"/>
              </a:endParaRPr>
            </a:p>
          </p:txBody>
        </p:sp>
        <p:sp>
          <p:nvSpPr>
            <p:cNvPr id="6" name="Rectangle 267"/>
            <p:cNvSpPr>
              <a:spLocks noChangeArrowheads="1"/>
            </p:cNvSpPr>
            <p:nvPr/>
          </p:nvSpPr>
          <p:spPr bwMode="auto">
            <a:xfrm>
              <a:off x="2145" y="2577"/>
              <a:ext cx="851" cy="266"/>
            </a:xfrm>
            <a:prstGeom prst="rect">
              <a:avLst/>
            </a:prstGeom>
            <a:solidFill>
              <a:srgbClr val="FF99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Times New Roman" pitchFamily="-64" charset="0"/>
                <a:ea typeface="ＭＳ Ｐゴシック" pitchFamily="-64" charset="-128"/>
              </a:endParaRPr>
            </a:p>
          </p:txBody>
        </p:sp>
        <p:sp>
          <p:nvSpPr>
            <p:cNvPr id="7" name="Rectangle 268"/>
            <p:cNvSpPr>
              <a:spLocks noChangeArrowheads="1"/>
            </p:cNvSpPr>
            <p:nvPr/>
          </p:nvSpPr>
          <p:spPr bwMode="auto">
            <a:xfrm>
              <a:off x="2145" y="2843"/>
              <a:ext cx="851" cy="19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Times New Roman" pitchFamily="-64" charset="0"/>
                <a:ea typeface="ＭＳ Ｐゴシック" pitchFamily="-64" charset="-128"/>
              </a:endParaRPr>
            </a:p>
          </p:txBody>
        </p:sp>
        <p:sp>
          <p:nvSpPr>
            <p:cNvPr id="8" name="Rectangle 269"/>
            <p:cNvSpPr>
              <a:spLocks noChangeArrowheads="1"/>
            </p:cNvSpPr>
            <p:nvPr/>
          </p:nvSpPr>
          <p:spPr bwMode="auto">
            <a:xfrm>
              <a:off x="2145" y="3033"/>
              <a:ext cx="851" cy="304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Times New Roman" pitchFamily="-64" charset="0"/>
                <a:ea typeface="ＭＳ Ｐゴシック" pitchFamily="-64" charset="-128"/>
              </a:endParaRPr>
            </a:p>
          </p:txBody>
        </p:sp>
        <p:sp>
          <p:nvSpPr>
            <p:cNvPr id="9" name="Rectangle 270"/>
            <p:cNvSpPr>
              <a:spLocks noChangeArrowheads="1"/>
            </p:cNvSpPr>
            <p:nvPr/>
          </p:nvSpPr>
          <p:spPr bwMode="auto">
            <a:xfrm>
              <a:off x="2145" y="3337"/>
              <a:ext cx="851" cy="19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Times New Roman" pitchFamily="-64" charset="0"/>
                <a:ea typeface="ＭＳ Ｐゴシック" pitchFamily="-64" charset="-128"/>
              </a:endParaRPr>
            </a:p>
          </p:txBody>
        </p:sp>
        <p:sp>
          <p:nvSpPr>
            <p:cNvPr id="10" name="Rectangle 271"/>
            <p:cNvSpPr>
              <a:spLocks noChangeArrowheads="1"/>
            </p:cNvSpPr>
            <p:nvPr/>
          </p:nvSpPr>
          <p:spPr bwMode="auto">
            <a:xfrm>
              <a:off x="2145" y="3527"/>
              <a:ext cx="851" cy="455"/>
            </a:xfrm>
            <a:prstGeom prst="rect">
              <a:avLst/>
            </a:prstGeom>
            <a:solidFill>
              <a:srgbClr val="99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Times New Roman" pitchFamily="-64" charset="0"/>
                <a:ea typeface="ＭＳ Ｐゴシック" pitchFamily="-64" charset="-128"/>
              </a:endParaRPr>
            </a:p>
          </p:txBody>
        </p:sp>
        <p:sp>
          <p:nvSpPr>
            <p:cNvPr id="11" name="Text Box 272"/>
            <p:cNvSpPr txBox="1">
              <a:spLocks noChangeArrowheads="1"/>
            </p:cNvSpPr>
            <p:nvPr/>
          </p:nvSpPr>
          <p:spPr bwMode="auto">
            <a:xfrm>
              <a:off x="2145" y="2592"/>
              <a:ext cx="851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charset="0"/>
                  <a:ea typeface="ＭＳ Ｐゴシック" pitchFamily="-64" charset="-128"/>
                </a:rPr>
                <a:t>App Code</a:t>
              </a:r>
            </a:p>
          </p:txBody>
        </p:sp>
        <p:sp>
          <p:nvSpPr>
            <p:cNvPr id="12" name="Text Box 273"/>
            <p:cNvSpPr txBox="1">
              <a:spLocks noChangeArrowheads="1"/>
            </p:cNvSpPr>
            <p:nvPr/>
          </p:nvSpPr>
          <p:spPr bwMode="auto">
            <a:xfrm>
              <a:off x="2145" y="2832"/>
              <a:ext cx="851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err="1">
                  <a:latin typeface="Arial" charset="0"/>
                  <a:ea typeface="ＭＳ Ｐゴシック" pitchFamily="-64" charset="-128"/>
                </a:rPr>
                <a:t>Globals</a:t>
              </a:r>
              <a:endParaRPr lang="en-US" sz="1400" b="1" dirty="0">
                <a:latin typeface="Arial" charset="0"/>
                <a:ea typeface="ＭＳ Ｐゴシック" pitchFamily="-64" charset="-128"/>
              </a:endParaRPr>
            </a:p>
          </p:txBody>
        </p:sp>
        <p:sp>
          <p:nvSpPr>
            <p:cNvPr id="15" name="Text Box 276"/>
            <p:cNvSpPr txBox="1">
              <a:spLocks noChangeArrowheads="1"/>
            </p:cNvSpPr>
            <p:nvPr/>
          </p:nvSpPr>
          <p:spPr bwMode="auto">
            <a:xfrm>
              <a:off x="2145" y="3037"/>
              <a:ext cx="851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charset="0"/>
                  <a:ea typeface="ＭＳ Ｐゴシック" pitchFamily="-64" charset="-128"/>
                </a:rPr>
                <a:t>Heap</a:t>
              </a:r>
            </a:p>
          </p:txBody>
        </p:sp>
        <p:sp>
          <p:nvSpPr>
            <p:cNvPr id="19" name="Line 280"/>
            <p:cNvSpPr>
              <a:spLocks noChangeShapeType="1"/>
            </p:cNvSpPr>
            <p:nvPr/>
          </p:nvSpPr>
          <p:spPr bwMode="auto">
            <a:xfrm>
              <a:off x="2558" y="3198"/>
              <a:ext cx="1" cy="1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0" name="Text Box 281"/>
            <p:cNvSpPr txBox="1">
              <a:spLocks noChangeArrowheads="1"/>
            </p:cNvSpPr>
            <p:nvPr/>
          </p:nvSpPr>
          <p:spPr bwMode="auto">
            <a:xfrm>
              <a:off x="2145" y="3743"/>
              <a:ext cx="851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charset="0"/>
                  <a:ea typeface="ＭＳ Ｐゴシック" pitchFamily="-64" charset="-128"/>
                </a:rPr>
                <a:t>Stack</a:t>
              </a:r>
            </a:p>
          </p:txBody>
        </p:sp>
        <p:sp>
          <p:nvSpPr>
            <p:cNvPr id="21" name="Line 282"/>
            <p:cNvSpPr>
              <a:spLocks noChangeShapeType="1"/>
            </p:cNvSpPr>
            <p:nvPr/>
          </p:nvSpPr>
          <p:spPr bwMode="auto">
            <a:xfrm>
              <a:off x="2558" y="3702"/>
              <a:ext cx="1" cy="1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2" name="Text Box 283"/>
            <p:cNvSpPr txBox="1">
              <a:spLocks noChangeArrowheads="1"/>
            </p:cNvSpPr>
            <p:nvPr/>
          </p:nvSpPr>
          <p:spPr bwMode="auto">
            <a:xfrm>
              <a:off x="2145" y="3337"/>
              <a:ext cx="851" cy="254"/>
            </a:xfrm>
            <a:prstGeom prst="rect">
              <a:avLst/>
            </a:prstGeom>
            <a:solidFill>
              <a:srgbClr val="FF99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charset="0"/>
                  <a:ea typeface="ＭＳ Ｐゴシック" pitchFamily="-64" charset="-128"/>
                </a:rPr>
                <a:t>Libraries</a:t>
              </a:r>
            </a:p>
          </p:txBody>
        </p:sp>
        <p:sp>
          <p:nvSpPr>
            <p:cNvPr id="23" name="Text Box 290"/>
            <p:cNvSpPr txBox="1">
              <a:spLocks noChangeArrowheads="1"/>
            </p:cNvSpPr>
            <p:nvPr/>
          </p:nvSpPr>
          <p:spPr bwMode="auto">
            <a:xfrm>
              <a:off x="2137" y="2387"/>
              <a:ext cx="859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Arial" charset="0"/>
                  <a:ea typeface="ＭＳ Ｐゴシック" pitchFamily="-64" charset="-128"/>
                </a:rPr>
                <a:t>Empty</a:t>
              </a:r>
              <a:endParaRPr lang="en-US" sz="1000" b="1" dirty="0">
                <a:latin typeface="Arial" charset="0"/>
                <a:ea typeface="ＭＳ Ｐゴシック" pitchFamily="-64" charset="-128"/>
              </a:endParaRPr>
            </a:p>
          </p:txBody>
        </p:sp>
        <p:sp>
          <p:nvSpPr>
            <p:cNvPr id="24" name="Rectangle 291"/>
            <p:cNvSpPr>
              <a:spLocks noChangeArrowheads="1"/>
            </p:cNvSpPr>
            <p:nvPr/>
          </p:nvSpPr>
          <p:spPr bwMode="auto">
            <a:xfrm>
              <a:off x="2145" y="3982"/>
              <a:ext cx="851" cy="19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Times New Roman" pitchFamily="-64" charset="0"/>
                <a:ea typeface="ＭＳ Ｐゴシック" pitchFamily="-64" charset="-128"/>
              </a:endParaRPr>
            </a:p>
          </p:txBody>
        </p:sp>
        <p:sp>
          <p:nvSpPr>
            <p:cNvPr id="25" name="Text Box 292"/>
            <p:cNvSpPr txBox="1">
              <a:spLocks noChangeArrowheads="1"/>
            </p:cNvSpPr>
            <p:nvPr/>
          </p:nvSpPr>
          <p:spPr bwMode="auto">
            <a:xfrm>
              <a:off x="2115" y="3982"/>
              <a:ext cx="851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Arial" charset="0"/>
                  <a:ea typeface="ＭＳ Ｐゴシック" pitchFamily="-64" charset="-128"/>
                </a:rPr>
                <a:t>Reserved</a:t>
              </a:r>
              <a:endParaRPr lang="en-US" sz="1000" b="1" dirty="0">
                <a:latin typeface="Arial" charset="0"/>
                <a:ea typeface="ＭＳ Ｐゴシック" pitchFamily="-64" charset="-128"/>
              </a:endParaRPr>
            </a:p>
          </p:txBody>
        </p:sp>
        <p:sp>
          <p:nvSpPr>
            <p:cNvPr id="31" name="Text Box 298"/>
            <p:cNvSpPr txBox="1">
              <a:spLocks noChangeArrowheads="1"/>
            </p:cNvSpPr>
            <p:nvPr/>
          </p:nvSpPr>
          <p:spPr bwMode="auto">
            <a:xfrm>
              <a:off x="1801" y="2159"/>
              <a:ext cx="1476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charset="0"/>
                  <a:ea typeface="ＭＳ Ｐゴシック" pitchFamily="-64" charset="-128"/>
                </a:rPr>
                <a:t>App Address Space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r>
              <a:rPr lang="en-US" dirty="0" smtClean="0"/>
              <a:t>Evaluating Fault Detection</a:t>
            </a:r>
            <a:endParaRPr lang="en-US" dirty="0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2971800"/>
          </a:xfrm>
          <a:ln>
            <a:noFill/>
          </a:ln>
        </p:spPr>
        <p:txBody>
          <a:bodyPr/>
          <a:lstStyle/>
          <a:p>
            <a:r>
              <a:rPr lang="en-US" dirty="0" err="1" smtClean="0">
                <a:solidFill>
                  <a:srgbClr val="D15100"/>
                </a:solidFill>
              </a:rPr>
              <a:t>Microarchitecture</a:t>
            </a:r>
            <a:r>
              <a:rPr lang="en-US" dirty="0" smtClean="0">
                <a:solidFill>
                  <a:srgbClr val="D15100"/>
                </a:solidFill>
              </a:rPr>
              <a:t>-level </a:t>
            </a:r>
            <a:r>
              <a:rPr lang="en-US" dirty="0">
                <a:solidFill>
                  <a:srgbClr val="D15100"/>
                </a:solidFill>
              </a:rPr>
              <a:t>fault </a:t>
            </a:r>
            <a:r>
              <a:rPr lang="en-US" dirty="0" smtClean="0">
                <a:solidFill>
                  <a:srgbClr val="D15100"/>
                </a:solidFill>
              </a:rPr>
              <a:t>injection</a:t>
            </a:r>
            <a:r>
              <a:rPr lang="en-US" dirty="0" smtClean="0"/>
              <a:t> (latch elements)</a:t>
            </a:r>
            <a:endParaRPr lang="en-US" dirty="0" smtClean="0">
              <a:solidFill>
                <a:srgbClr val="D15100"/>
              </a:solidFill>
            </a:endParaRPr>
          </a:p>
          <a:p>
            <a:pPr lvl="1"/>
            <a:r>
              <a:rPr lang="en-US" dirty="0"/>
              <a:t>GEMS timing models + </a:t>
            </a:r>
            <a:r>
              <a:rPr lang="en-US" dirty="0" err="1"/>
              <a:t>Simics</a:t>
            </a:r>
            <a:r>
              <a:rPr lang="en-US" dirty="0"/>
              <a:t> full-system </a:t>
            </a:r>
            <a:r>
              <a:rPr lang="en-US" dirty="0" smtClean="0"/>
              <a:t>simulation</a:t>
            </a:r>
          </a:p>
          <a:p>
            <a:pPr lvl="1"/>
            <a:r>
              <a:rPr lang="en-US" dirty="0" smtClean="0"/>
              <a:t>All SPEC 2k C/C++ workloads in 64-bit </a:t>
            </a:r>
            <a:r>
              <a:rPr lang="en-US" dirty="0" err="1" smtClean="0"/>
              <a:t>OpenSolaris</a:t>
            </a:r>
            <a:r>
              <a:rPr lang="en-US" dirty="0" smtClean="0"/>
              <a:t> OS</a:t>
            </a:r>
          </a:p>
          <a:p>
            <a:r>
              <a:rPr lang="en-US" dirty="0" smtClean="0">
                <a:solidFill>
                  <a:srgbClr val="D15100"/>
                </a:solidFill>
              </a:rPr>
              <a:t>Stuck-at, transient </a:t>
            </a:r>
            <a:r>
              <a:rPr lang="en-US" dirty="0">
                <a:solidFill>
                  <a:srgbClr val="D15100"/>
                </a:solidFill>
              </a:rPr>
              <a:t>faults</a:t>
            </a:r>
            <a:r>
              <a:rPr lang="en-US" dirty="0"/>
              <a:t> in</a:t>
            </a:r>
            <a:r>
              <a:rPr lang="en-US" dirty="0" smtClean="0"/>
              <a:t> 8 µarch units (single fault model)</a:t>
            </a:r>
          </a:p>
          <a:p>
            <a:pPr lvl="1"/>
            <a:r>
              <a:rPr lang="en-US" dirty="0" smtClean="0"/>
              <a:t>10,000 of each type </a:t>
            </a:r>
            <a:r>
              <a:rPr lang="en-US" sz="2400" dirty="0" err="1" smtClean="0">
                <a:sym typeface="Symbol" charset="2"/>
              </a:rPr>
              <a:t></a:t>
            </a:r>
            <a:r>
              <a:rPr lang="en-US" dirty="0" smtClean="0"/>
              <a:t> statistically significant</a:t>
            </a:r>
          </a:p>
          <a:p>
            <a:r>
              <a:rPr lang="en-US" dirty="0"/>
              <a:t>Simulate impact of fault in detail for 10M </a:t>
            </a:r>
            <a:r>
              <a:rPr lang="en-US" dirty="0" smtClean="0"/>
              <a:t>instructions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85800" y="3795712"/>
            <a:ext cx="8305801" cy="2224088"/>
            <a:chOff x="545" y="2900"/>
            <a:chExt cx="5232" cy="1401"/>
          </a:xfrm>
        </p:grpSpPr>
        <p:sp>
          <p:nvSpPr>
            <p:cNvPr id="361477" name="Rectangle 5"/>
            <p:cNvSpPr>
              <a:spLocks noChangeArrowheads="1"/>
            </p:cNvSpPr>
            <p:nvPr/>
          </p:nvSpPr>
          <p:spPr bwMode="auto">
            <a:xfrm>
              <a:off x="1955" y="3392"/>
              <a:ext cx="2928" cy="336"/>
            </a:xfrm>
            <a:prstGeom prst="rect">
              <a:avLst/>
            </a:prstGeom>
            <a:solidFill>
              <a:srgbClr val="009023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/>
              <a:endParaRPr lang="en-US" b="1">
                <a:latin typeface="Arial Narrow" pitchFamily="-64" charset="0"/>
              </a:endParaRPr>
            </a:p>
          </p:txBody>
        </p:sp>
        <p:sp>
          <p:nvSpPr>
            <p:cNvPr id="361478" name="Rectangle 6"/>
            <p:cNvSpPr>
              <a:spLocks noChangeArrowheads="1"/>
            </p:cNvSpPr>
            <p:nvPr/>
          </p:nvSpPr>
          <p:spPr bwMode="auto">
            <a:xfrm>
              <a:off x="737" y="3392"/>
              <a:ext cx="1218" cy="336"/>
            </a:xfrm>
            <a:prstGeom prst="rect">
              <a:avLst/>
            </a:prstGeom>
            <a:solidFill>
              <a:srgbClr val="FF875F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/>
              <a:endParaRPr lang="en-US" b="1">
                <a:latin typeface="Arial Narrow" pitchFamily="-64" charset="0"/>
              </a:endParaRPr>
            </a:p>
          </p:txBody>
        </p:sp>
        <p:sp>
          <p:nvSpPr>
            <p:cNvPr id="361479" name="Text Box 7"/>
            <p:cNvSpPr txBox="1">
              <a:spLocks noChangeArrowheads="1"/>
            </p:cNvSpPr>
            <p:nvPr/>
          </p:nvSpPr>
          <p:spPr bwMode="auto">
            <a:xfrm>
              <a:off x="1043" y="3100"/>
              <a:ext cx="6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Arial Narrow" pitchFamily="-64" charset="0"/>
                </a:rPr>
                <a:t>10M instr</a:t>
              </a:r>
            </a:p>
          </p:txBody>
        </p:sp>
        <p:sp>
          <p:nvSpPr>
            <p:cNvPr id="361480" name="Text Box 8"/>
            <p:cNvSpPr txBox="1">
              <a:spLocks noChangeArrowheads="1"/>
            </p:cNvSpPr>
            <p:nvPr/>
          </p:nvSpPr>
          <p:spPr bwMode="auto">
            <a:xfrm>
              <a:off x="736" y="3428"/>
              <a:ext cx="12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Arial Narrow" pitchFamily="-64" charset="0"/>
                </a:rPr>
                <a:t>Timing simulation</a:t>
              </a:r>
            </a:p>
          </p:txBody>
        </p:sp>
        <p:sp>
          <p:nvSpPr>
            <p:cNvPr id="361481" name="Text Box 9"/>
            <p:cNvSpPr txBox="1">
              <a:spLocks noChangeArrowheads="1"/>
            </p:cNvSpPr>
            <p:nvPr/>
          </p:nvSpPr>
          <p:spPr bwMode="auto">
            <a:xfrm>
              <a:off x="1937" y="3100"/>
              <a:ext cx="29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rial Narrow" pitchFamily="-64" charset="0"/>
                </a:rPr>
                <a:t>If no symptom in 10M </a:t>
              </a:r>
              <a:r>
                <a:rPr lang="en-US" sz="2000" b="1" dirty="0" err="1">
                  <a:latin typeface="Arial Narrow" pitchFamily="-64" charset="0"/>
                </a:rPr>
                <a:t>instr</a:t>
              </a:r>
              <a:r>
                <a:rPr lang="en-US" sz="2000" b="1" dirty="0">
                  <a:latin typeface="Arial Narrow" pitchFamily="-64" charset="0"/>
                </a:rPr>
                <a:t>, run to completion</a:t>
              </a:r>
            </a:p>
          </p:txBody>
        </p:sp>
        <p:sp>
          <p:nvSpPr>
            <p:cNvPr id="361482" name="Text Box 10"/>
            <p:cNvSpPr txBox="1">
              <a:spLocks noChangeArrowheads="1"/>
            </p:cNvSpPr>
            <p:nvPr/>
          </p:nvSpPr>
          <p:spPr bwMode="auto">
            <a:xfrm>
              <a:off x="2719" y="3428"/>
              <a:ext cx="14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Arial Narrow" pitchFamily="-64" charset="0"/>
                </a:rPr>
                <a:t>Functional simulation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545" y="2900"/>
              <a:ext cx="460" cy="450"/>
              <a:chOff x="672" y="2160"/>
              <a:chExt cx="460" cy="450"/>
            </a:xfrm>
          </p:grpSpPr>
          <p:sp>
            <p:nvSpPr>
              <p:cNvPr id="361484" name="Line 12"/>
              <p:cNvSpPr>
                <a:spLocks noChangeShapeType="1"/>
              </p:cNvSpPr>
              <p:nvPr/>
            </p:nvSpPr>
            <p:spPr bwMode="auto">
              <a:xfrm rot="16200000" flipV="1">
                <a:off x="785" y="2479"/>
                <a:ext cx="258" cy="4"/>
              </a:xfrm>
              <a:prstGeom prst="line">
                <a:avLst/>
              </a:prstGeom>
              <a:noFill/>
              <a:ln w="50800">
                <a:solidFill>
                  <a:srgbClr val="D151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485" name="Text Box 13"/>
              <p:cNvSpPr txBox="1">
                <a:spLocks noChangeArrowheads="1"/>
              </p:cNvSpPr>
              <p:nvPr/>
            </p:nvSpPr>
            <p:spPr bwMode="auto">
              <a:xfrm>
                <a:off x="672" y="2160"/>
                <a:ext cx="4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rgbClr val="D15100"/>
                    </a:solidFill>
                    <a:latin typeface="Arial" charset="0"/>
                  </a:rPr>
                  <a:t>Fault</a:t>
                </a:r>
              </a:p>
            </p:txBody>
          </p:sp>
        </p:grpSp>
        <p:sp>
          <p:nvSpPr>
            <p:cNvPr id="361486" name="Line 17"/>
            <p:cNvSpPr>
              <a:spLocks noChangeShapeType="1"/>
            </p:cNvSpPr>
            <p:nvPr/>
          </p:nvSpPr>
          <p:spPr bwMode="auto">
            <a:xfrm>
              <a:off x="4865" y="3717"/>
              <a:ext cx="0" cy="230"/>
            </a:xfrm>
            <a:prstGeom prst="line">
              <a:avLst/>
            </a:prstGeom>
            <a:noFill/>
            <a:ln w="38100">
              <a:solidFill>
                <a:srgbClr val="D25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487" name="Text Box 18"/>
            <p:cNvSpPr txBox="1">
              <a:spLocks noChangeArrowheads="1"/>
            </p:cNvSpPr>
            <p:nvPr/>
          </p:nvSpPr>
          <p:spPr bwMode="auto">
            <a:xfrm>
              <a:off x="3953" y="3894"/>
              <a:ext cx="182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800" b="1" dirty="0" smtClean="0">
                  <a:latin typeface="Arial Narrow" pitchFamily="-64" charset="0"/>
                </a:rPr>
                <a:t>Masked or</a:t>
              </a:r>
            </a:p>
            <a:p>
              <a:pPr algn="ctr">
                <a:spcBef>
                  <a:spcPts val="0"/>
                </a:spcBef>
              </a:pPr>
              <a:r>
                <a:rPr lang="en-US" sz="1800" b="1" dirty="0" smtClean="0">
                  <a:latin typeface="Arial Narrow" pitchFamily="-64" charset="0"/>
                </a:rPr>
                <a:t>Silent Data </a:t>
              </a:r>
              <a:r>
                <a:rPr lang="en-US" sz="1800" b="1" dirty="0">
                  <a:latin typeface="Arial Narrow" pitchFamily="-64" charset="0"/>
                </a:rPr>
                <a:t>C</a:t>
              </a:r>
              <a:r>
                <a:rPr lang="en-US" sz="1800" b="1" dirty="0" smtClean="0">
                  <a:latin typeface="Arial Narrow" pitchFamily="-64" charset="0"/>
                </a:rPr>
                <a:t>orruption </a:t>
              </a:r>
              <a:r>
                <a:rPr lang="en-US" sz="1800" b="1" dirty="0">
                  <a:latin typeface="Arial Narrow" pitchFamily="-64" charset="0"/>
                </a:rPr>
                <a:t>(</a:t>
              </a:r>
              <a:r>
                <a:rPr lang="en-US" sz="1800" b="1" dirty="0" smtClean="0">
                  <a:latin typeface="Arial Narrow" pitchFamily="-64" charset="0"/>
                </a:rPr>
                <a:t>SDC</a:t>
              </a:r>
              <a:r>
                <a:rPr lang="en-US" sz="1800" b="1" dirty="0">
                  <a:latin typeface="Arial Narrow" pitchFamily="-64" charset="0"/>
                </a:rPr>
                <a:t>)</a:t>
              </a:r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04800" y="60198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D151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Metrics: SDC rate,</a:t>
            </a:r>
            <a:r>
              <a:rPr kumimoji="0" lang="en-US" sz="2200" b="1" i="0" u="none" strike="noStrike" kern="0" cap="none" spc="0" normalizeH="0" noProof="0" dirty="0" smtClean="0">
                <a:ln>
                  <a:noFill/>
                </a:ln>
                <a:solidFill>
                  <a:srgbClr val="D151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detection </a:t>
            </a:r>
            <a:r>
              <a:rPr lang="en-US" sz="2200" b="1" kern="0" dirty="0" smtClean="0">
                <a:solidFill>
                  <a:srgbClr val="D15100"/>
                </a:solidFill>
                <a:latin typeface="+mn-lt"/>
              </a:rPr>
              <a:t>l</a:t>
            </a:r>
            <a:r>
              <a:rPr kumimoji="0" lang="en-US" sz="2200" b="1" i="0" u="none" strike="noStrike" kern="0" cap="none" spc="0" normalizeH="0" noProof="0" dirty="0" err="1" smtClean="0">
                <a:ln>
                  <a:noFill/>
                </a:ln>
                <a:solidFill>
                  <a:srgbClr val="D151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atency</a:t>
            </a:r>
            <a:endParaRPr kumimoji="0" 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D151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61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SDC Rate of HW-only Detectors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5257800"/>
            <a:ext cx="8610600" cy="1447800"/>
          </a:xfrm>
        </p:spPr>
        <p:txBody>
          <a:bodyPr/>
          <a:lstStyle/>
          <a:p>
            <a:r>
              <a:rPr lang="en-US" dirty="0" smtClean="0">
                <a:solidFill>
                  <a:srgbClr val="D15100"/>
                </a:solidFill>
              </a:rPr>
              <a:t>Simple detectors give 0.7% SDC rate for permanent faults</a:t>
            </a:r>
          </a:p>
          <a:p>
            <a:r>
              <a:rPr lang="en-US" dirty="0" smtClean="0"/>
              <a:t>Faults in FPU need better detectors</a:t>
            </a:r>
          </a:p>
          <a:p>
            <a:pPr lvl="1"/>
            <a:r>
              <a:rPr lang="en-US" dirty="0" smtClean="0"/>
              <a:t>Mostly corrupt only data </a:t>
            </a:r>
            <a:r>
              <a:rPr lang="en-US" sz="2400" dirty="0" err="1" smtClean="0">
                <a:sym typeface="Symbol" charset="2"/>
              </a:rPr>
              <a:t></a:t>
            </a:r>
            <a:r>
              <a:rPr lang="en-US" dirty="0" smtClean="0"/>
              <a:t> </a:t>
            </a:r>
            <a:r>
              <a:rPr lang="en-US" dirty="0" err="1" smtClean="0"/>
              <a:t>iSWAT</a:t>
            </a:r>
            <a:r>
              <a:rPr lang="en-US" dirty="0" smtClean="0"/>
              <a:t> may detect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914400" y="83820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 advTm="739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SDC Rate of HW-only Detectors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5257800"/>
            <a:ext cx="8610600" cy="1447800"/>
          </a:xfrm>
        </p:spPr>
        <p:txBody>
          <a:bodyPr/>
          <a:lstStyle/>
          <a:p>
            <a:r>
              <a:rPr lang="en-US" dirty="0" smtClean="0">
                <a:solidFill>
                  <a:srgbClr val="D15100"/>
                </a:solidFill>
              </a:rPr>
              <a:t>Transient faults also have low SDC rate of 0.3%</a:t>
            </a:r>
          </a:p>
          <a:p>
            <a:r>
              <a:rPr lang="en-US" dirty="0" smtClean="0"/>
              <a:t>High rate of masking from transients</a:t>
            </a:r>
          </a:p>
          <a:p>
            <a:pPr lvl="1"/>
            <a:r>
              <a:rPr lang="en-US" dirty="0" smtClean="0"/>
              <a:t>Consistent with prior work on transients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914400" y="83820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 advTm="73933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Application-Aware SDC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D15100"/>
                </a:solidFill>
              </a:rPr>
              <a:t>SDCs</a:t>
            </a:r>
            <a:r>
              <a:rPr lang="en-US" dirty="0" smtClean="0">
                <a:solidFill>
                  <a:srgbClr val="D15100"/>
                </a:solidFill>
              </a:rPr>
              <a:t> </a:t>
            </a:r>
            <a:r>
              <a:rPr lang="en-US" sz="2400" dirty="0" err="1" smtClean="0">
                <a:solidFill>
                  <a:srgbClr val="D15100"/>
                </a:solidFill>
                <a:sym typeface="Symbol" charset="2"/>
              </a:rPr>
              <a:t></a:t>
            </a:r>
            <a:r>
              <a:rPr lang="en-US" dirty="0" smtClean="0">
                <a:solidFill>
                  <a:srgbClr val="D15100"/>
                </a:solidFill>
              </a:rPr>
              <a:t> undetected faults that corrupt only data values</a:t>
            </a:r>
          </a:p>
          <a:p>
            <a:pPr lvl="1"/>
            <a:r>
              <a:rPr lang="en-US" dirty="0" smtClean="0"/>
              <a:t>SWAT detectors catch other corruptions</a:t>
            </a:r>
          </a:p>
          <a:p>
            <a:pPr lvl="1"/>
            <a:r>
              <a:rPr lang="en-US" dirty="0" smtClean="0"/>
              <a:t>Most faults do not corrupt </a:t>
            </a:r>
            <a:r>
              <a:rPr lang="en-US" i="1" dirty="0" smtClean="0"/>
              <a:t>only</a:t>
            </a:r>
            <a:r>
              <a:rPr lang="en-US" dirty="0" smtClean="0"/>
              <a:t> data values</a:t>
            </a:r>
          </a:p>
          <a:p>
            <a:r>
              <a:rPr lang="en-US" dirty="0" smtClean="0">
                <a:solidFill>
                  <a:srgbClr val="D15100"/>
                </a:solidFill>
              </a:rPr>
              <a:t>But some “</a:t>
            </a:r>
            <a:r>
              <a:rPr lang="en-US" dirty="0" err="1" smtClean="0">
                <a:solidFill>
                  <a:srgbClr val="D15100"/>
                </a:solidFill>
              </a:rPr>
              <a:t>SDCs</a:t>
            </a:r>
            <a:r>
              <a:rPr lang="en-US" dirty="0" smtClean="0">
                <a:solidFill>
                  <a:srgbClr val="D15100"/>
                </a:solidFill>
              </a:rPr>
              <a:t>” are actually acceptable outputs!</a:t>
            </a:r>
          </a:p>
          <a:p>
            <a:pPr lvl="1"/>
            <a:r>
              <a:rPr lang="en-US" dirty="0" smtClean="0"/>
              <a:t>Traditionally, SDC </a:t>
            </a:r>
            <a:r>
              <a:rPr lang="en-US" dirty="0" err="1" smtClean="0">
                <a:sym typeface="Symbol" charset="2"/>
              </a:rPr>
              <a:t></a:t>
            </a:r>
            <a:r>
              <a:rPr lang="en-US" dirty="0" smtClean="0"/>
              <a:t> output differs from fault-free output</a:t>
            </a:r>
          </a:p>
          <a:p>
            <a:pPr lvl="1"/>
            <a:r>
              <a:rPr lang="en-US" dirty="0" smtClean="0"/>
              <a:t>But different outputs may still be acceptable</a:t>
            </a:r>
          </a:p>
          <a:p>
            <a:pPr lvl="2">
              <a:spcAft>
                <a:spcPts val="0"/>
              </a:spcAft>
            </a:pPr>
            <a:r>
              <a:rPr lang="en-US" dirty="0" smtClean="0"/>
              <a:t>Diff solutions, diff solutions with degraded quality, etc.</a:t>
            </a:r>
          </a:p>
          <a:p>
            <a:pPr lvl="2">
              <a:spcAft>
                <a:spcPts val="1800"/>
              </a:spcAft>
            </a:pPr>
            <a:r>
              <a:rPr lang="en-US" dirty="0" smtClean="0"/>
              <a:t>E.g., Same cost place &amp; route, acceptable PSNR, etc.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SWAT detectors cannot detect acceptable changes in output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For each app, define % degradation in output quality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000" y="4800600"/>
            <a:ext cx="1676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 smtClean="0">
                <a:solidFill>
                  <a:srgbClr val="FF0000"/>
                </a:solidFill>
                <a:latin typeface="+mn-lt"/>
              </a:rPr>
              <a:t>should not</a:t>
            </a:r>
            <a:endParaRPr lang="en-US" sz="2100" b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971800" y="5257800"/>
            <a:ext cx="838200" cy="15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3" grpId="2" build="p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4038600"/>
            <a:ext cx="8839200" cy="2667000"/>
          </a:xfrm>
        </p:spPr>
        <p:txBody>
          <a:bodyPr/>
          <a:lstStyle/>
          <a:p>
            <a:r>
              <a:rPr lang="en-US" dirty="0" smtClean="0"/>
              <a:t>10/16 SPEC have multiple correct solutions (results for all)</a:t>
            </a:r>
          </a:p>
          <a:p>
            <a:r>
              <a:rPr lang="en-US" dirty="0" smtClean="0">
                <a:solidFill>
                  <a:srgbClr val="D15100"/>
                </a:solidFill>
              </a:rPr>
              <a:t>App-aware analysis </a:t>
            </a:r>
            <a:r>
              <a:rPr lang="en-US" dirty="0" err="1" smtClean="0">
                <a:solidFill>
                  <a:srgbClr val="D15100"/>
                </a:solidFill>
                <a:sym typeface="Symbol" charset="2"/>
              </a:rPr>
              <a:t></a:t>
            </a:r>
            <a:r>
              <a:rPr lang="en-US" dirty="0" smtClean="0">
                <a:solidFill>
                  <a:srgbClr val="D15100"/>
                </a:solidFill>
              </a:rPr>
              <a:t> remarkably low SDC rate for SWAT</a:t>
            </a:r>
          </a:p>
          <a:p>
            <a:pPr lvl="1"/>
            <a:r>
              <a:rPr lang="en-US" sz="2000" dirty="0" smtClean="0"/>
              <a:t>Only </a:t>
            </a:r>
            <a:r>
              <a:rPr lang="en-US" sz="2000" dirty="0" smtClean="0">
                <a:solidFill>
                  <a:srgbClr val="D15100"/>
                </a:solidFill>
              </a:rPr>
              <a:t>28 faults show &gt;0% degradation </a:t>
            </a:r>
            <a:r>
              <a:rPr lang="en-US" sz="2000" dirty="0" smtClean="0"/>
              <a:t>from golden output</a:t>
            </a:r>
            <a:endParaRPr lang="en-US" sz="2000" dirty="0" smtClean="0">
              <a:solidFill>
                <a:srgbClr val="D15100"/>
              </a:solidFill>
            </a:endParaRPr>
          </a:p>
          <a:p>
            <a:pPr lvl="1"/>
            <a:r>
              <a:rPr lang="en-US" sz="2000" dirty="0" smtClean="0"/>
              <a:t>10 of &gt;16,000 injected faults are SDC at &gt;1% degradation</a:t>
            </a:r>
          </a:p>
          <a:p>
            <a:r>
              <a:rPr lang="en-US" dirty="0" smtClean="0"/>
              <a:t>Ongoing work: Formalization of why/when SWAT works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Application-Aware SDC Analysis</a:t>
            </a:r>
            <a:endParaRPr lang="en-US" dirty="0"/>
          </a:p>
        </p:txBody>
      </p:sp>
      <p:graphicFrame>
        <p:nvGraphicFramePr>
          <p:cNvPr id="15" name="Chart 14"/>
          <p:cNvGraphicFramePr/>
          <p:nvPr/>
        </p:nvGraphicFramePr>
        <p:xfrm>
          <a:off x="25400" y="914400"/>
          <a:ext cx="45720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/>
          <p:nvPr/>
        </p:nvGraphicFramePr>
        <p:xfrm>
          <a:off x="4546600" y="914400"/>
          <a:ext cx="45720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Detection latency </a:t>
            </a:r>
            <a:r>
              <a:rPr lang="en-US" dirty="0" smtClean="0">
                <a:solidFill>
                  <a:srgbClr val="D15100"/>
                </a:solidFill>
              </a:rPr>
              <a:t>dictates recoverability   </a:t>
            </a:r>
          </a:p>
          <a:p>
            <a:pPr lvl="1"/>
            <a:r>
              <a:rPr lang="en-US" dirty="0" smtClean="0"/>
              <a:t>Fault recoverable as long as fault-free checkpoint exists</a:t>
            </a:r>
          </a:p>
          <a:p>
            <a:r>
              <a:rPr lang="en-US" dirty="0" smtClean="0"/>
              <a:t>Traditional detection lat = arch state corruption to detection</a:t>
            </a:r>
          </a:p>
          <a:p>
            <a:pPr lvl="1"/>
            <a:r>
              <a:rPr lang="en-US" dirty="0" smtClean="0"/>
              <a:t>Checkpoint records bad arch state </a:t>
            </a:r>
            <a:r>
              <a:rPr lang="en-US" dirty="0" err="1" smtClean="0">
                <a:solidFill>
                  <a:srgbClr val="000000"/>
                </a:solidFill>
                <a:sym typeface="Symbol" charset="2"/>
              </a:rPr>
              <a:t></a:t>
            </a:r>
            <a:r>
              <a:rPr lang="en-US" dirty="0" smtClean="0"/>
              <a:t> SW affected</a:t>
            </a:r>
          </a:p>
          <a:p>
            <a:r>
              <a:rPr lang="en-US" dirty="0" smtClean="0"/>
              <a:t>But </a:t>
            </a:r>
            <a:r>
              <a:rPr lang="en-US" dirty="0" smtClean="0">
                <a:solidFill>
                  <a:srgbClr val="D15100"/>
                </a:solidFill>
              </a:rPr>
              <a:t>not all arch state corruptions affect SW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New detection latency = SW state corruption to detection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Latency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4627416" y="4191000"/>
            <a:ext cx="3754584" cy="2362200"/>
            <a:chOff x="4627416" y="4343400"/>
            <a:chExt cx="3754584" cy="2362200"/>
          </a:xfrm>
        </p:grpSpPr>
        <p:sp>
          <p:nvSpPr>
            <p:cNvPr id="19" name="Text Box 52"/>
            <p:cNvSpPr txBox="1">
              <a:spLocks noChangeArrowheads="1"/>
            </p:cNvSpPr>
            <p:nvPr/>
          </p:nvSpPr>
          <p:spPr bwMode="auto">
            <a:xfrm>
              <a:off x="4627416" y="4343400"/>
              <a:ext cx="33250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  <a:latin typeface="Arial" charset="0"/>
                </a:rPr>
                <a:t>Bad SW state</a:t>
              </a:r>
              <a:endParaRPr lang="en-US" sz="2000" b="1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4" name="Line 53"/>
            <p:cNvSpPr>
              <a:spLocks noChangeShapeType="1"/>
            </p:cNvSpPr>
            <p:nvPr/>
          </p:nvSpPr>
          <p:spPr bwMode="auto">
            <a:xfrm>
              <a:off x="6090456" y="4724400"/>
              <a:ext cx="0" cy="3837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>
              <a:off x="5971308" y="6227068"/>
              <a:ext cx="1436439" cy="222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ysDash"/>
              <a:round/>
              <a:headEnd type="stealth" w="lg" len="med"/>
              <a:tailEnd type="stealth" w="lg" len="med"/>
            </a:ln>
            <a:effectLst/>
          </p:spPr>
        </p:cxnSp>
        <p:sp>
          <p:nvSpPr>
            <p:cNvPr id="22" name="Text Box 52"/>
            <p:cNvSpPr txBox="1">
              <a:spLocks noChangeArrowheads="1"/>
            </p:cNvSpPr>
            <p:nvPr/>
          </p:nvSpPr>
          <p:spPr bwMode="auto">
            <a:xfrm>
              <a:off x="5056908" y="6305490"/>
              <a:ext cx="33250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  <a:latin typeface="Arial" charset="0"/>
                </a:rPr>
                <a:t>New Latency</a:t>
              </a:r>
              <a:endParaRPr lang="en-US" sz="2000" b="1" dirty="0">
                <a:solidFill>
                  <a:srgbClr val="FF0000"/>
                </a:solidFill>
                <a:latin typeface="Arial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16912" y="4191000"/>
            <a:ext cx="4903580" cy="2057400"/>
            <a:chOff x="2516912" y="4343400"/>
            <a:chExt cx="4903580" cy="2057400"/>
          </a:xfrm>
        </p:grpSpPr>
        <p:sp>
          <p:nvSpPr>
            <p:cNvPr id="11" name="Text Box 50"/>
            <p:cNvSpPr txBox="1">
              <a:spLocks noChangeArrowheads="1"/>
            </p:cNvSpPr>
            <p:nvPr/>
          </p:nvSpPr>
          <p:spPr bwMode="auto">
            <a:xfrm>
              <a:off x="2516912" y="4343400"/>
              <a:ext cx="195117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8000"/>
                  </a:solidFill>
                  <a:latin typeface="Arial" charset="0"/>
                </a:rPr>
                <a:t>Bad arch state</a:t>
              </a:r>
              <a:endParaRPr lang="en-US" sz="2000" b="1" dirty="0">
                <a:solidFill>
                  <a:srgbClr val="FF8000"/>
                </a:solidFill>
                <a:latin typeface="Arial" charset="0"/>
              </a:endParaRPr>
            </a:p>
          </p:txBody>
        </p:sp>
        <p:sp>
          <p:nvSpPr>
            <p:cNvPr id="12" name="Line 51"/>
            <p:cNvSpPr>
              <a:spLocks noChangeShapeType="1"/>
            </p:cNvSpPr>
            <p:nvPr/>
          </p:nvSpPr>
          <p:spPr bwMode="auto">
            <a:xfrm>
              <a:off x="3430383" y="4753063"/>
              <a:ext cx="0" cy="383763"/>
            </a:xfrm>
            <a:prstGeom prst="line">
              <a:avLst/>
            </a:prstGeom>
            <a:noFill/>
            <a:ln w="28575">
              <a:solidFill>
                <a:srgbClr val="FF800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52"/>
            <p:cNvSpPr txBox="1">
              <a:spLocks noChangeArrowheads="1"/>
            </p:cNvSpPr>
            <p:nvPr/>
          </p:nvSpPr>
          <p:spPr bwMode="auto">
            <a:xfrm>
              <a:off x="3164374" y="6000690"/>
              <a:ext cx="33250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8000"/>
                  </a:solidFill>
                  <a:latin typeface="Arial" charset="0"/>
                </a:rPr>
                <a:t>Old latency</a:t>
              </a:r>
              <a:endParaRPr lang="en-US" sz="2000" b="1" dirty="0">
                <a:latin typeface="Arial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3430383" y="6020430"/>
              <a:ext cx="3990109" cy="222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7600"/>
              </a:solidFill>
              <a:prstDash val="sysDash"/>
              <a:round/>
              <a:headEnd type="stealth" w="lg" len="med"/>
              <a:tailEnd type="stealth" w="lg" len="med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1299768" y="4191000"/>
            <a:ext cx="7892724" cy="1046603"/>
            <a:chOff x="1299768" y="4343400"/>
            <a:chExt cx="7892724" cy="1046603"/>
          </a:xfrm>
        </p:grpSpPr>
        <p:sp>
          <p:nvSpPr>
            <p:cNvPr id="9" name="Text Box 47"/>
            <p:cNvSpPr txBox="1">
              <a:spLocks noChangeArrowheads="1"/>
            </p:cNvSpPr>
            <p:nvPr/>
          </p:nvSpPr>
          <p:spPr bwMode="auto">
            <a:xfrm>
              <a:off x="1299768" y="4343400"/>
              <a:ext cx="79701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40"/>
                  </a:solidFill>
                  <a:latin typeface="Arial" charset="0"/>
                </a:rPr>
                <a:t>Fault</a:t>
              </a:r>
            </a:p>
          </p:txBody>
        </p:sp>
        <p:sp>
          <p:nvSpPr>
            <p:cNvPr id="6" name="Line 16"/>
            <p:cNvSpPr>
              <a:spLocks noChangeShapeType="1"/>
            </p:cNvSpPr>
            <p:nvPr/>
          </p:nvSpPr>
          <p:spPr bwMode="auto">
            <a:xfrm>
              <a:off x="1399308" y="5136826"/>
              <a:ext cx="2031075" cy="0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>
              <a:off x="1806631" y="4753063"/>
              <a:ext cx="0" cy="383763"/>
            </a:xfrm>
            <a:prstGeom prst="line">
              <a:avLst/>
            </a:prstGeom>
            <a:noFill/>
            <a:ln w="28575">
              <a:solidFill>
                <a:srgbClr val="00804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69"/>
            <p:cNvSpPr>
              <a:spLocks noChangeShapeType="1"/>
            </p:cNvSpPr>
            <p:nvPr/>
          </p:nvSpPr>
          <p:spPr bwMode="auto">
            <a:xfrm>
              <a:off x="3430383" y="5136826"/>
              <a:ext cx="2713274" cy="0"/>
            </a:xfrm>
            <a:prstGeom prst="line">
              <a:avLst/>
            </a:prstGeom>
            <a:noFill/>
            <a:ln w="28575">
              <a:solidFill>
                <a:srgbClr val="FF8000"/>
              </a:solidFill>
              <a:prstDash val="solid"/>
              <a:round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52"/>
            <p:cNvSpPr txBox="1">
              <a:spLocks noChangeArrowheads="1"/>
            </p:cNvSpPr>
            <p:nvPr/>
          </p:nvSpPr>
          <p:spPr bwMode="auto">
            <a:xfrm>
              <a:off x="7162800" y="4648200"/>
              <a:ext cx="20296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  <a:latin typeface="Arial" charset="0"/>
                </a:rPr>
                <a:t>Detection</a:t>
              </a:r>
              <a:endParaRPr lang="en-US" sz="2000" b="1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21" name="Line 69"/>
            <p:cNvSpPr>
              <a:spLocks noChangeShapeType="1"/>
            </p:cNvSpPr>
            <p:nvPr/>
          </p:nvSpPr>
          <p:spPr bwMode="auto">
            <a:xfrm>
              <a:off x="6123708" y="5136826"/>
              <a:ext cx="127683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54"/>
            <p:cNvSpPr>
              <a:spLocks noChangeArrowheads="1"/>
            </p:cNvSpPr>
            <p:nvPr/>
          </p:nvSpPr>
          <p:spPr bwMode="auto">
            <a:xfrm>
              <a:off x="7154486" y="4963600"/>
              <a:ext cx="532014" cy="426403"/>
            </a:xfrm>
            <a:prstGeom prst="irregularSeal2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81148" y="4648200"/>
            <a:ext cx="1405052" cy="1194376"/>
            <a:chOff x="2356812" y="4800600"/>
            <a:chExt cx="1405052" cy="1194376"/>
          </a:xfrm>
        </p:grpSpPr>
        <p:sp>
          <p:nvSpPr>
            <p:cNvPr id="27" name="Rectangle 44"/>
            <p:cNvSpPr>
              <a:spLocks noChangeArrowheads="1"/>
            </p:cNvSpPr>
            <p:nvPr/>
          </p:nvSpPr>
          <p:spPr bwMode="auto">
            <a:xfrm>
              <a:off x="2895600" y="4800600"/>
              <a:ext cx="360217" cy="639605"/>
            </a:xfrm>
            <a:prstGeom prst="rect">
              <a:avLst/>
            </a:prstGeom>
            <a:solidFill>
              <a:srgbClr val="009023"/>
            </a:solidFill>
            <a:ln w="9525">
              <a:noFill/>
              <a:miter lim="800000"/>
              <a:headEnd/>
              <a:tailEnd/>
            </a:ln>
            <a:effectLst>
              <a:glow rad="101600">
                <a:schemeClr val="bg1">
                  <a:lumMod val="85000"/>
                  <a:alpha val="75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66"/>
            <p:cNvSpPr txBox="1">
              <a:spLocks noChangeArrowheads="1"/>
            </p:cNvSpPr>
            <p:nvPr/>
          </p:nvSpPr>
          <p:spPr bwMode="auto">
            <a:xfrm>
              <a:off x="2356812" y="5410200"/>
              <a:ext cx="140505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latin typeface="Arial" charset="0"/>
                </a:rPr>
                <a:t>Recoverable</a:t>
              </a:r>
            </a:p>
            <a:p>
              <a:pPr algn="ctr"/>
              <a:r>
                <a:rPr lang="en-US" sz="1600" b="1" dirty="0" err="1" smtClean="0">
                  <a:latin typeface="Arial" charset="0"/>
                </a:rPr>
                <a:t>chkpt</a:t>
              </a:r>
              <a:endParaRPr lang="en-US" sz="1600" b="1" dirty="0">
                <a:latin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48148" y="4648200"/>
            <a:ext cx="1405052" cy="1160622"/>
            <a:chOff x="5100012" y="4800600"/>
            <a:chExt cx="1405052" cy="1160622"/>
          </a:xfrm>
        </p:grpSpPr>
        <p:sp>
          <p:nvSpPr>
            <p:cNvPr id="28" name="Rectangle 44"/>
            <p:cNvSpPr>
              <a:spLocks noChangeArrowheads="1"/>
            </p:cNvSpPr>
            <p:nvPr/>
          </p:nvSpPr>
          <p:spPr bwMode="auto">
            <a:xfrm>
              <a:off x="5638800" y="4800600"/>
              <a:ext cx="360217" cy="639605"/>
            </a:xfrm>
            <a:prstGeom prst="rect">
              <a:avLst/>
            </a:prstGeom>
            <a:solidFill>
              <a:srgbClr val="009023"/>
            </a:solidFill>
            <a:ln w="9525">
              <a:noFill/>
              <a:miter lim="800000"/>
              <a:headEnd/>
              <a:tailEnd/>
            </a:ln>
            <a:effectLst>
              <a:glow rad="101600">
                <a:schemeClr val="bg1">
                  <a:lumMod val="85000"/>
                  <a:alpha val="75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Text Box 66"/>
            <p:cNvSpPr txBox="1">
              <a:spLocks noChangeArrowheads="1"/>
            </p:cNvSpPr>
            <p:nvPr/>
          </p:nvSpPr>
          <p:spPr bwMode="auto">
            <a:xfrm>
              <a:off x="5100012" y="5376446"/>
              <a:ext cx="140505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latin typeface="Arial" charset="0"/>
                </a:rPr>
                <a:t>Recoverable</a:t>
              </a:r>
            </a:p>
            <a:p>
              <a:pPr algn="ctr"/>
              <a:r>
                <a:rPr lang="en-US" sz="1600" b="1" dirty="0" err="1" smtClean="0">
                  <a:latin typeface="Arial" charset="0"/>
                </a:rPr>
                <a:t>chkpt</a:t>
              </a:r>
              <a:endParaRPr lang="en-US" sz="1600" b="1" dirty="0">
                <a:latin typeface="Arial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80948" y="4648200"/>
            <a:ext cx="1405052" cy="1194376"/>
            <a:chOff x="810138" y="4800600"/>
            <a:chExt cx="1405052" cy="1194376"/>
          </a:xfrm>
        </p:grpSpPr>
        <p:sp>
          <p:nvSpPr>
            <p:cNvPr id="7" name="Rectangle 44"/>
            <p:cNvSpPr>
              <a:spLocks noChangeArrowheads="1"/>
            </p:cNvSpPr>
            <p:nvPr/>
          </p:nvSpPr>
          <p:spPr bwMode="auto">
            <a:xfrm>
              <a:off x="1316183" y="4800600"/>
              <a:ext cx="360217" cy="639605"/>
            </a:xfrm>
            <a:prstGeom prst="rect">
              <a:avLst/>
            </a:prstGeom>
            <a:solidFill>
              <a:srgbClr val="009023"/>
            </a:solidFill>
            <a:ln w="9525">
              <a:noFill/>
              <a:miter lim="800000"/>
              <a:headEnd/>
              <a:tailEnd/>
            </a:ln>
            <a:effectLst>
              <a:glow rad="101600">
                <a:schemeClr val="bg1">
                  <a:lumMod val="85000"/>
                  <a:alpha val="75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66"/>
            <p:cNvSpPr txBox="1">
              <a:spLocks noChangeArrowheads="1"/>
            </p:cNvSpPr>
            <p:nvPr/>
          </p:nvSpPr>
          <p:spPr bwMode="auto">
            <a:xfrm>
              <a:off x="810138" y="5410200"/>
              <a:ext cx="140505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latin typeface="Arial" charset="0"/>
                </a:rPr>
                <a:t>Recoverable</a:t>
              </a:r>
            </a:p>
            <a:p>
              <a:pPr algn="ctr"/>
              <a:r>
                <a:rPr lang="en-US" sz="1600" b="1" dirty="0" err="1" smtClean="0">
                  <a:latin typeface="Arial" charset="0"/>
                </a:rPr>
                <a:t>chkpt</a:t>
              </a:r>
              <a:endParaRPr lang="en-US" sz="1600" b="1" dirty="0">
                <a:latin typeface="Arial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588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Latency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 noGrp="1"/>
          </p:cNvGraphicFramePr>
          <p:nvPr/>
        </p:nvGraphicFramePr>
        <p:xfrm>
          <a:off x="0" y="927100"/>
          <a:ext cx="4572000" cy="3611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4572000" y="914400"/>
          <a:ext cx="4572000" cy="3611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4495800"/>
            <a:ext cx="8610600" cy="2057400"/>
          </a:xfrm>
        </p:spPr>
        <p:txBody>
          <a:bodyPr/>
          <a:lstStyle/>
          <a:p>
            <a:r>
              <a:rPr lang="en-US" dirty="0" smtClean="0">
                <a:solidFill>
                  <a:srgbClr val="D15100"/>
                </a:solidFill>
              </a:rPr>
              <a:t>&gt;98% of all faults detected within 10M instructions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Recoverable using HW checkpoint schemes</a:t>
            </a:r>
          </a:p>
        </p:txBody>
      </p:sp>
    </p:spTree>
  </p:cSld>
  <p:clrMapOvr>
    <a:masterClrMapping/>
  </p:clrMapOvr>
  <p:transition advTm="410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Latency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 noGrp="1"/>
          </p:cNvGraphicFramePr>
          <p:nvPr/>
        </p:nvGraphicFramePr>
        <p:xfrm>
          <a:off x="0" y="927100"/>
          <a:ext cx="4572000" cy="3611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4572000" y="914400"/>
          <a:ext cx="4572000" cy="3611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4495800"/>
            <a:ext cx="8610600" cy="2057400"/>
          </a:xfrm>
        </p:spPr>
        <p:txBody>
          <a:bodyPr/>
          <a:lstStyle/>
          <a:p>
            <a:r>
              <a:rPr lang="en-US" dirty="0" smtClean="0">
                <a:solidFill>
                  <a:srgbClr val="D15100"/>
                </a:solidFill>
              </a:rPr>
              <a:t>&gt;98% of all faults detected within 10M instructions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Recoverable using HW checkpoint schemes</a:t>
            </a:r>
          </a:p>
          <a:p>
            <a:r>
              <a:rPr lang="en-US" dirty="0" smtClean="0"/>
              <a:t>Out-of-bounds detector further reduces detection latency</a:t>
            </a:r>
          </a:p>
          <a:p>
            <a:pPr lvl="1"/>
            <a:r>
              <a:rPr lang="en-US" dirty="0" smtClean="0"/>
              <a:t>Many address violations </a:t>
            </a:r>
            <a:r>
              <a:rPr lang="en-US" sz="1800" b="0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sz="1800" b="0" dirty="0" smtClean="0">
                <a:cs typeface="Wingdings"/>
              </a:rPr>
              <a:t> </a:t>
            </a:r>
            <a:r>
              <a:rPr lang="en-US" dirty="0" smtClean="0"/>
              <a:t>longer latency detections</a:t>
            </a:r>
          </a:p>
        </p:txBody>
      </p:sp>
    </p:spTree>
  </p:cSld>
  <p:clrMapOvr>
    <a:masterClrMapping/>
  </p:clrMapOvr>
  <p:transition advTm="4108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9067800" cy="5715000"/>
          </a:xfrm>
        </p:spPr>
        <p:txBody>
          <a:bodyPr/>
          <a:lstStyle/>
          <a:p>
            <a:r>
              <a:rPr lang="en-US" dirty="0"/>
              <a:t>Hardware</a:t>
            </a:r>
            <a:r>
              <a:rPr lang="en-US" dirty="0" smtClean="0"/>
              <a:t> will fail in-the-field due to several reasons</a:t>
            </a:r>
          </a:p>
          <a:p>
            <a:endParaRPr lang="en-US" sz="2400" dirty="0" smtClean="0">
              <a:solidFill>
                <a:srgbClr val="D15100"/>
              </a:solidFill>
              <a:sym typeface="Symbol" charset="2"/>
            </a:endParaRPr>
          </a:p>
          <a:p>
            <a:pPr lvl="1">
              <a:buFont typeface="Symbol" charset="2"/>
              <a:buNone/>
            </a:pPr>
            <a:endParaRPr lang="en-US" sz="2400" dirty="0" smtClean="0">
              <a:solidFill>
                <a:srgbClr val="D15100"/>
              </a:solidFill>
              <a:sym typeface="Symbol" charset="2"/>
            </a:endParaRPr>
          </a:p>
          <a:p>
            <a:pPr lvl="1">
              <a:buFont typeface="Symbol" charset="2"/>
              <a:buNone/>
            </a:pPr>
            <a:endParaRPr lang="en-US" sz="2400" dirty="0" smtClean="0">
              <a:solidFill>
                <a:srgbClr val="D15100"/>
              </a:solidFill>
              <a:sym typeface="Symbol" charset="2"/>
            </a:endParaRPr>
          </a:p>
          <a:p>
            <a:pPr lvl="1">
              <a:buFont typeface="Symbol" charset="2"/>
              <a:buNone/>
            </a:pPr>
            <a:endParaRPr lang="en-US" sz="1100" dirty="0" smtClean="0">
              <a:solidFill>
                <a:srgbClr val="D15100"/>
              </a:solidFill>
              <a:sym typeface="Symbol" charset="2"/>
            </a:endParaRPr>
          </a:p>
          <a:p>
            <a:pPr lvl="1">
              <a:buFont typeface="Symbol" charset="2"/>
              <a:buNone/>
            </a:pPr>
            <a:endParaRPr lang="en-US" sz="1100" dirty="0" smtClean="0">
              <a:solidFill>
                <a:srgbClr val="D15100"/>
              </a:solidFill>
              <a:sym typeface="Symbol" charset="2"/>
            </a:endParaRPr>
          </a:p>
          <a:p>
            <a:pPr lvl="1">
              <a:buFont typeface="Symbol" charset="2"/>
              <a:buChar char="Þ"/>
            </a:pPr>
            <a:r>
              <a:rPr lang="en-US" dirty="0" smtClean="0">
                <a:solidFill>
                  <a:srgbClr val="D15100"/>
                </a:solidFill>
              </a:rPr>
              <a:t>Need </a:t>
            </a:r>
            <a:r>
              <a:rPr lang="en-US" dirty="0">
                <a:solidFill>
                  <a:srgbClr val="D15100"/>
                </a:solidFill>
              </a:rPr>
              <a:t>in-field detection, diagnosis, recovery, </a:t>
            </a:r>
            <a:r>
              <a:rPr lang="en-US" dirty="0" smtClean="0">
                <a:solidFill>
                  <a:srgbClr val="D15100"/>
                </a:solidFill>
              </a:rPr>
              <a:t>repair</a:t>
            </a:r>
            <a:endParaRPr lang="en-US" dirty="0" smtClean="0"/>
          </a:p>
          <a:p>
            <a:r>
              <a:rPr lang="en-US" dirty="0" smtClean="0"/>
              <a:t>Reliability </a:t>
            </a:r>
            <a:r>
              <a:rPr lang="en-US" dirty="0"/>
              <a:t>problem pervasive across many markets</a:t>
            </a:r>
          </a:p>
          <a:p>
            <a:pPr lvl="1"/>
            <a:r>
              <a:rPr lang="en-US" dirty="0"/>
              <a:t>Traditional</a:t>
            </a:r>
            <a:r>
              <a:rPr lang="en-US" dirty="0" smtClean="0"/>
              <a:t> redundancy solutions (e.g., </a:t>
            </a:r>
            <a:r>
              <a:rPr lang="en-US" dirty="0" err="1" smtClean="0"/>
              <a:t>nMR</a:t>
            </a:r>
            <a:r>
              <a:rPr lang="en-US" dirty="0" smtClean="0"/>
              <a:t>) too </a:t>
            </a:r>
            <a:r>
              <a:rPr lang="en-US" dirty="0"/>
              <a:t>expensive</a:t>
            </a:r>
            <a:endParaRPr lang="en-US" dirty="0" smtClean="0"/>
          </a:p>
          <a:p>
            <a:pPr lvl="1">
              <a:buNone/>
            </a:pPr>
            <a:endParaRPr lang="en-US" sz="2000" dirty="0" smtClean="0">
              <a:solidFill>
                <a:srgbClr val="D15100"/>
              </a:solidFill>
              <a:sym typeface="Symbol" charset="2"/>
            </a:endParaRPr>
          </a:p>
          <a:p>
            <a:pPr lvl="1">
              <a:buNone/>
            </a:pPr>
            <a:r>
              <a:rPr lang="en-US" sz="2000" dirty="0" err="1" smtClean="0">
                <a:solidFill>
                  <a:srgbClr val="D15100"/>
                </a:solidFill>
                <a:sym typeface="Symbol" charset="2"/>
              </a:rPr>
              <a:t></a:t>
            </a:r>
            <a:r>
              <a:rPr lang="en-US" sz="2000" dirty="0" smtClean="0">
                <a:solidFill>
                  <a:srgbClr val="D15100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D15100"/>
                </a:solidFill>
              </a:rPr>
              <a:t>Need low-cost solutions for multiple failure sources</a:t>
            </a:r>
          </a:p>
          <a:p>
            <a:pPr lvl="2"/>
            <a:r>
              <a:rPr lang="en-US" dirty="0" smtClean="0"/>
              <a:t>Must </a:t>
            </a:r>
            <a:r>
              <a:rPr lang="en-US" dirty="0"/>
              <a:t>incur </a:t>
            </a:r>
            <a:r>
              <a:rPr lang="en-US" dirty="0">
                <a:solidFill>
                  <a:srgbClr val="D15100"/>
                </a:solidFill>
              </a:rPr>
              <a:t>low area, performance, power </a:t>
            </a:r>
            <a:r>
              <a:rPr lang="en-US" dirty="0" smtClean="0">
                <a:solidFill>
                  <a:srgbClr val="000000"/>
                </a:solidFill>
              </a:rPr>
              <a:t>overhead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895600" y="1600200"/>
            <a:ext cx="3505200" cy="1638300"/>
            <a:chOff x="4146" y="1574"/>
            <a:chExt cx="2496" cy="1032"/>
          </a:xfrm>
        </p:grpSpPr>
        <p:pic>
          <p:nvPicPr>
            <p:cNvPr id="5" name="Picture 1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62" y="1582"/>
              <a:ext cx="912" cy="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13" descr="MCED00214_0000[1]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970" y="1574"/>
              <a:ext cx="192" cy="192"/>
            </a:xfrm>
            <a:prstGeom prst="rect">
              <a:avLst/>
            </a:prstGeom>
            <a:noFill/>
          </p:spPr>
        </p:pic>
        <p:sp>
          <p:nvSpPr>
            <p:cNvPr id="7" name="Line 14"/>
            <p:cNvSpPr>
              <a:spLocks noChangeShapeType="1"/>
            </p:cNvSpPr>
            <p:nvPr/>
          </p:nvSpPr>
          <p:spPr bwMode="auto">
            <a:xfrm flipH="1">
              <a:off x="5586" y="1718"/>
              <a:ext cx="384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4146" y="2160"/>
              <a:ext cx="2496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/>
                <a:t>Transient </a:t>
              </a:r>
              <a:r>
                <a:rPr lang="en-US" sz="2000" dirty="0" smtClean="0"/>
                <a:t>errors</a:t>
              </a:r>
            </a:p>
            <a:p>
              <a:pPr algn="ctr"/>
              <a:r>
                <a:rPr lang="en-US" sz="2000" dirty="0" smtClean="0"/>
                <a:t>(High-energy particles </a:t>
              </a:r>
              <a:r>
                <a:rPr lang="en-US" sz="2000" dirty="0"/>
                <a:t>)</a:t>
              </a:r>
              <a:endParaRPr lang="en-US" b="0" dirty="0">
                <a:latin typeface="Times" charset="0"/>
              </a:endParaRPr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381000" y="1600200"/>
            <a:ext cx="2819400" cy="1747837"/>
            <a:chOff x="2160" y="1536"/>
            <a:chExt cx="1776" cy="1101"/>
          </a:xfrm>
        </p:grpSpPr>
        <p:sp>
          <p:nvSpPr>
            <p:cNvPr id="10" name="Text Box 23"/>
            <p:cNvSpPr txBox="1">
              <a:spLocks noChangeArrowheads="1"/>
            </p:cNvSpPr>
            <p:nvPr/>
          </p:nvSpPr>
          <p:spPr bwMode="auto">
            <a:xfrm>
              <a:off x="2160" y="2195"/>
              <a:ext cx="169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/>
                <a:t>Wear-out</a:t>
              </a:r>
            </a:p>
            <a:p>
              <a:pPr algn="ctr"/>
              <a:r>
                <a:rPr lang="en-US" sz="2000" dirty="0"/>
                <a:t>(Devices are weaker)</a:t>
              </a:r>
              <a:endParaRPr lang="en-US" b="0" dirty="0">
                <a:latin typeface="Times" charset="0"/>
              </a:endParaRPr>
            </a:p>
          </p:txBody>
        </p:sp>
        <p:pic>
          <p:nvPicPr>
            <p:cNvPr id="11" name="Picture 2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160" y="1536"/>
              <a:ext cx="1776" cy="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" name="Group 16"/>
          <p:cNvGrpSpPr>
            <a:grpSpLocks/>
          </p:cNvGrpSpPr>
          <p:nvPr/>
        </p:nvGrpSpPr>
        <p:grpSpPr bwMode="auto">
          <a:xfrm>
            <a:off x="5888037" y="1447800"/>
            <a:ext cx="1579563" cy="1546225"/>
            <a:chOff x="4368" y="2832"/>
            <a:chExt cx="995" cy="974"/>
          </a:xfrm>
        </p:grpSpPr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4368" y="2832"/>
              <a:ext cx="912" cy="816"/>
              <a:chOff x="4368" y="2832"/>
              <a:chExt cx="912" cy="816"/>
            </a:xfrm>
          </p:grpSpPr>
          <p:pic>
            <p:nvPicPr>
              <p:cNvPr id="16" name="Picture 18" descr="hurdle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4368" y="3142"/>
                <a:ext cx="912" cy="506"/>
              </a:xfrm>
              <a:prstGeom prst="rect">
                <a:avLst/>
              </a:prstGeom>
              <a:noFill/>
            </p:spPr>
          </p:pic>
          <p:pic>
            <p:nvPicPr>
              <p:cNvPr id="17" name="Picture 19" descr="MCj04338340000[1]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4527" y="2832"/>
                <a:ext cx="515" cy="504"/>
              </a:xfrm>
              <a:prstGeom prst="rect">
                <a:avLst/>
              </a:prstGeom>
              <a:noFill/>
            </p:spPr>
          </p:pic>
        </p:grp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4703" y="2935"/>
              <a:ext cx="170" cy="22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3" y="119"/>
                </a:cxn>
                <a:cxn ang="0">
                  <a:pos x="124" y="128"/>
                </a:cxn>
                <a:cxn ang="0">
                  <a:pos x="152" y="183"/>
                </a:cxn>
                <a:cxn ang="0">
                  <a:pos x="170" y="228"/>
                </a:cxn>
              </a:cxnLst>
              <a:rect l="0" t="0" r="r" b="b"/>
              <a:pathLst>
                <a:path w="170" h="228">
                  <a:moveTo>
                    <a:pt x="33" y="0"/>
                  </a:moveTo>
                  <a:cubicBezTo>
                    <a:pt x="32" y="8"/>
                    <a:pt x="0" y="111"/>
                    <a:pt x="33" y="119"/>
                  </a:cubicBezTo>
                  <a:cubicBezTo>
                    <a:pt x="63" y="127"/>
                    <a:pt x="94" y="125"/>
                    <a:pt x="124" y="128"/>
                  </a:cubicBezTo>
                  <a:cubicBezTo>
                    <a:pt x="85" y="186"/>
                    <a:pt x="58" y="170"/>
                    <a:pt x="152" y="183"/>
                  </a:cubicBezTo>
                  <a:cubicBezTo>
                    <a:pt x="163" y="216"/>
                    <a:pt x="157" y="202"/>
                    <a:pt x="170" y="22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4416" y="3554"/>
              <a:ext cx="947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 smtClean="0"/>
                <a:t>Design Bugs</a:t>
              </a:r>
              <a:endParaRPr lang="en-US" b="0" dirty="0">
                <a:latin typeface="Times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503242" y="1581090"/>
            <a:ext cx="1488358" cy="1543110"/>
            <a:chOff x="7503242" y="1600200"/>
            <a:chExt cx="1488358" cy="1543110"/>
          </a:xfrm>
        </p:grpSpPr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7503242" y="2743200"/>
              <a:ext cx="1488358" cy="400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 smtClean="0"/>
                <a:t>… and so on</a:t>
              </a:r>
              <a:endParaRPr lang="en-US" b="0" dirty="0">
                <a:latin typeface="Times" charset="0"/>
              </a:endParaRPr>
            </a:p>
          </p:txBody>
        </p:sp>
        <p:pic>
          <p:nvPicPr>
            <p:cNvPr id="20" name="Picture 19" descr="question_mark_3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01000" y="1600200"/>
              <a:ext cx="599032" cy="1158209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p:transition advTm="772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25603" grpI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Latency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4495800"/>
            <a:ext cx="8610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200" b="1" kern="0" dirty="0" smtClean="0">
                <a:latin typeface="+mn-lt"/>
              </a:rPr>
              <a:t>Measuring </a:t>
            </a:r>
            <a:r>
              <a:rPr lang="en-US" sz="2200" b="1" kern="0" dirty="0" smtClean="0">
                <a:solidFill>
                  <a:srgbClr val="D15100"/>
                </a:solidFill>
                <a:latin typeface="+mn-lt"/>
              </a:rPr>
              <a:t>new latency important to study recoverability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ct val="20000"/>
              </a:spcBef>
              <a:buFont typeface="Lucida Grande"/>
              <a:buChar char="-"/>
            </a:pPr>
            <a:r>
              <a:rPr lang="en-US" sz="2200" b="1" kern="0" dirty="0" smtClean="0">
                <a:latin typeface="+mn-lt"/>
                <a:ea typeface="ＭＳ Ｐゴシック" charset="-128"/>
              </a:rPr>
              <a:t>Significant differences between old and new latency</a:t>
            </a:r>
            <a:endParaRPr lang="en-US" sz="2200" b="1" kern="0" dirty="0" smtClean="0">
              <a:latin typeface="+mn-lt"/>
            </a:endParaRPr>
          </a:p>
        </p:txBody>
      </p:sp>
      <p:graphicFrame>
        <p:nvGraphicFramePr>
          <p:cNvPr id="11" name="Chart 10"/>
          <p:cNvGraphicFramePr>
            <a:graphicFrameLocks noGrp="1"/>
          </p:cNvGraphicFramePr>
          <p:nvPr/>
        </p:nvGraphicFramePr>
        <p:xfrm>
          <a:off x="0" y="927100"/>
          <a:ext cx="4572000" cy="3611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4572000" y="914400"/>
          <a:ext cx="4572000" cy="3611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advTm="41083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Detection -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15100"/>
                </a:solidFill>
              </a:rPr>
              <a:t>Simple detectors effective </a:t>
            </a:r>
            <a:r>
              <a:rPr lang="en-US" dirty="0" smtClean="0"/>
              <a:t>in detecting HW faults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D15100"/>
                </a:solidFill>
              </a:rPr>
              <a:t>Low SDC rate </a:t>
            </a:r>
            <a:r>
              <a:rPr lang="en-US" dirty="0" smtClean="0"/>
              <a:t>even with HW-only detectors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D15100"/>
                </a:solidFill>
              </a:rPr>
              <a:t>Short detection latencies for hardware faults</a:t>
            </a:r>
            <a:endParaRPr lang="en-US" dirty="0" smtClean="0"/>
          </a:p>
          <a:p>
            <a:pPr lvl="1"/>
            <a:r>
              <a:rPr lang="en-US" dirty="0" smtClean="0"/>
              <a:t>SW-assisted out-of-bounds detector </a:t>
            </a:r>
            <a:r>
              <a:rPr lang="en-US" sz="1800" b="0" dirty="0" err="1" smtClean="0">
                <a:latin typeface="Wingdings"/>
                <a:ea typeface="Wingdings"/>
                <a:cs typeface="Wingdings"/>
              </a:rPr>
              <a:t></a:t>
            </a:r>
            <a:r>
              <a:rPr lang="en-US" dirty="0" smtClean="0">
                <a:cs typeface="Wingdings"/>
              </a:rPr>
              <a:t> </a:t>
            </a:r>
            <a:r>
              <a:rPr lang="en-US" dirty="0" smtClean="0"/>
              <a:t>latency further</a:t>
            </a:r>
          </a:p>
          <a:p>
            <a:pPr lvl="1"/>
            <a:r>
              <a:rPr lang="en-US" dirty="0" smtClean="0"/>
              <a:t>Measuring new detection latency important for recovery</a:t>
            </a:r>
          </a:p>
          <a:p>
            <a:endParaRPr lang="en-US" dirty="0" smtClean="0"/>
          </a:p>
          <a:p>
            <a:r>
              <a:rPr lang="en-US" dirty="0" smtClean="0"/>
              <a:t>Next: Diagnosis of detected faults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Diagnosis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562600"/>
          </a:xfrm>
        </p:spPr>
        <p:txBody>
          <a:bodyPr/>
          <a:lstStyle/>
          <a:p>
            <a:r>
              <a:rPr lang="en-US" dirty="0"/>
              <a:t>Symptom-based detection is cheap but </a:t>
            </a:r>
            <a:endParaRPr lang="en-US" dirty="0" smtClean="0"/>
          </a:p>
          <a:p>
            <a:pPr lvl="1"/>
            <a:r>
              <a:rPr lang="en-US" dirty="0" smtClean="0"/>
              <a:t>May incur long </a:t>
            </a:r>
            <a:r>
              <a:rPr lang="en-US" dirty="0" smtClean="0">
                <a:sym typeface="Symbol" charset="2"/>
              </a:rPr>
              <a:t>latency from activation to detection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Difficult to diagnose root cause of fault</a:t>
            </a:r>
            <a:endParaRPr lang="en-US" dirty="0" smtClean="0"/>
          </a:p>
          <a:p>
            <a:endParaRPr lang="en-US" dirty="0" smtClean="0">
              <a:solidFill>
                <a:srgbClr val="D15100"/>
              </a:solidFill>
            </a:endParaRPr>
          </a:p>
          <a:p>
            <a:endParaRPr lang="en-US" dirty="0" smtClean="0">
              <a:solidFill>
                <a:srgbClr val="D151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pPr>
              <a:spcAft>
                <a:spcPts val="0"/>
              </a:spcAft>
            </a:pPr>
            <a:endParaRPr lang="en-US" dirty="0" smtClean="0"/>
          </a:p>
          <a:p>
            <a:pPr>
              <a:spcAft>
                <a:spcPts val="0"/>
              </a:spcAft>
            </a:pPr>
            <a:endParaRPr lang="en-US" dirty="0" smtClean="0"/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D15100"/>
                </a:solidFill>
              </a:rPr>
              <a:t>Goal: Diagnose the fault with minimal hardware overhead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Rarely invoked </a:t>
            </a:r>
            <a:r>
              <a:rPr lang="en-US" dirty="0" err="1" smtClean="0">
                <a:sym typeface="Symbol" charset="2"/>
              </a:rPr>
              <a:t></a:t>
            </a:r>
            <a:r>
              <a:rPr lang="en-US" dirty="0" smtClean="0"/>
              <a:t> higher </a:t>
            </a:r>
            <a:r>
              <a:rPr lang="en-US" dirty="0" err="1" smtClean="0"/>
              <a:t>perf</a:t>
            </a:r>
            <a:r>
              <a:rPr lang="en-US" dirty="0" smtClean="0"/>
              <a:t> overhead acceptable</a:t>
            </a:r>
          </a:p>
        </p:txBody>
      </p:sp>
      <p:grpSp>
        <p:nvGrpSpPr>
          <p:cNvPr id="2" name="Group 27"/>
          <p:cNvGrpSpPr/>
          <p:nvPr/>
        </p:nvGrpSpPr>
        <p:grpSpPr>
          <a:xfrm>
            <a:off x="762000" y="2514600"/>
            <a:ext cx="7696200" cy="2362200"/>
            <a:chOff x="762000" y="2514600"/>
            <a:chExt cx="7696200" cy="2362200"/>
          </a:xfrm>
          <a:effectLst/>
        </p:grpSpPr>
        <p:sp>
          <p:nvSpPr>
            <p:cNvPr id="4" name="Cloud 3"/>
            <p:cNvSpPr/>
            <p:nvPr/>
          </p:nvSpPr>
          <p:spPr bwMode="auto">
            <a:xfrm>
              <a:off x="762000" y="2590800"/>
              <a:ext cx="2362200" cy="762000"/>
            </a:xfrm>
            <a:prstGeom prst="cloud">
              <a:avLst/>
            </a:prstGeom>
            <a:solidFill>
              <a:srgbClr val="FF65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bg1">
                  <a:lumMod val="65000"/>
                  <a:alpha val="75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/>
                  <a:cs typeface="Helvetica"/>
                </a:rPr>
                <a:t>SW Bug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endParaRPr>
            </a:p>
          </p:txBody>
        </p:sp>
        <p:sp>
          <p:nvSpPr>
            <p:cNvPr id="5" name="Cloud 4"/>
            <p:cNvSpPr/>
            <p:nvPr/>
          </p:nvSpPr>
          <p:spPr bwMode="auto">
            <a:xfrm>
              <a:off x="3505200" y="2590800"/>
              <a:ext cx="2362200" cy="914400"/>
            </a:xfrm>
            <a:prstGeom prst="cloud">
              <a:avLst/>
            </a:prstGeom>
            <a:solidFill>
              <a:srgbClr val="FFA66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bg1">
                  <a:lumMod val="65000"/>
                  <a:alpha val="75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/>
                  <a:cs typeface="Helvetica"/>
                </a:rPr>
                <a:t>Transient Fault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endParaRPr>
            </a:p>
          </p:txBody>
        </p:sp>
        <p:sp>
          <p:nvSpPr>
            <p:cNvPr id="6" name="Cloud 5"/>
            <p:cNvSpPr/>
            <p:nvPr/>
          </p:nvSpPr>
          <p:spPr bwMode="auto">
            <a:xfrm>
              <a:off x="6096000" y="2514600"/>
              <a:ext cx="2362200" cy="914400"/>
            </a:xfrm>
            <a:prstGeom prst="cloud">
              <a:avLst/>
            </a:prstGeom>
            <a:solidFill>
              <a:srgbClr val="FF87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bg1">
                  <a:lumMod val="65000"/>
                  <a:alpha val="75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/>
                  <a:cs typeface="Helvetica"/>
                </a:rPr>
                <a:t>PermanentFault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3810000" y="4267200"/>
              <a:ext cx="1828800" cy="609600"/>
            </a:xfrm>
            <a:prstGeom prst="roundRect">
              <a:avLst/>
            </a:prstGeom>
            <a:solidFill>
              <a:srgbClr val="00D80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bg1">
                  <a:lumMod val="75000"/>
                  <a:alpha val="75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 smtClean="0">
                  <a:latin typeface="Arial"/>
                  <a:cs typeface="Arial"/>
                </a:rPr>
                <a:t>Symptom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cxnSp>
          <p:nvCxnSpPr>
            <p:cNvPr id="10" name="Shape 9"/>
            <p:cNvCxnSpPr>
              <a:stCxn id="4" idx="1"/>
            </p:cNvCxnSpPr>
            <p:nvPr/>
          </p:nvCxnSpPr>
          <p:spPr bwMode="auto">
            <a:xfrm rot="16200000" flipH="1">
              <a:off x="3028545" y="2266544"/>
              <a:ext cx="610413" cy="278130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hape 11"/>
            <p:cNvCxnSpPr>
              <a:stCxn id="6" idx="1"/>
            </p:cNvCxnSpPr>
            <p:nvPr/>
          </p:nvCxnSpPr>
          <p:spPr bwMode="auto">
            <a:xfrm rot="5400000">
              <a:off x="5733563" y="2418863"/>
              <a:ext cx="534374" cy="255270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endCxn id="8" idx="0"/>
            </p:cNvCxnSpPr>
            <p:nvPr/>
          </p:nvCxnSpPr>
          <p:spPr bwMode="auto">
            <a:xfrm rot="5400000">
              <a:off x="4343400" y="3886200"/>
              <a:ext cx="762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26" name="Explosion 2 25"/>
            <p:cNvSpPr/>
            <p:nvPr/>
          </p:nvSpPr>
          <p:spPr bwMode="auto">
            <a:xfrm>
              <a:off x="4114800" y="3581400"/>
              <a:ext cx="1371600" cy="533400"/>
            </a:xfrm>
            <a:prstGeom prst="irregularSeal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bg1">
                  <a:lumMod val="65000"/>
                  <a:alpha val="75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72000" y="3581400"/>
              <a:ext cx="37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/>
                  <a:cs typeface="Arial"/>
                </a:rPr>
                <a:t>?</a:t>
              </a:r>
              <a:endParaRPr lang="en-US" b="1" dirty="0">
                <a:latin typeface="Arial"/>
                <a:cs typeface="Arial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483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SWAT Single-threaded Fault Diagnosis </a:t>
            </a:r>
            <a:r>
              <a:rPr lang="en-US" sz="1400" dirty="0" smtClean="0"/>
              <a:t>[Li et al., DSN ‘08]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562600"/>
          </a:xfrm>
        </p:spPr>
        <p:txBody>
          <a:bodyPr/>
          <a:lstStyle/>
          <a:p>
            <a:r>
              <a:rPr lang="en-US" dirty="0" smtClean="0"/>
              <a:t>First, </a:t>
            </a:r>
            <a:r>
              <a:rPr lang="en-US" dirty="0" smtClean="0">
                <a:solidFill>
                  <a:srgbClr val="D15100"/>
                </a:solidFill>
              </a:rPr>
              <a:t>diagnosis for single threaded </a:t>
            </a:r>
            <a:r>
              <a:rPr lang="en-US" dirty="0" smtClean="0"/>
              <a:t>workload on one core</a:t>
            </a:r>
          </a:p>
          <a:p>
            <a:pPr lvl="1">
              <a:spcAft>
                <a:spcPts val="1800"/>
              </a:spcAft>
            </a:pPr>
            <a:r>
              <a:rPr lang="en-US" dirty="0" smtClean="0"/>
              <a:t>Multithreaded </a:t>
            </a:r>
            <a:r>
              <a:rPr lang="en-US" dirty="0" err="1" smtClean="0"/>
              <a:t>w</a:t>
            </a:r>
            <a:r>
              <a:rPr lang="en-US" dirty="0" smtClean="0"/>
              <a:t>/ </a:t>
            </a:r>
            <a:r>
              <a:rPr lang="en-US" dirty="0" err="1" smtClean="0"/>
              <a:t>multicore</a:t>
            </a:r>
            <a:r>
              <a:rPr lang="en-US" dirty="0" smtClean="0"/>
              <a:t> later – several new challenges</a:t>
            </a:r>
          </a:p>
          <a:p>
            <a:pPr algn="ctr">
              <a:buNone/>
            </a:pPr>
            <a:r>
              <a:rPr lang="en-US" dirty="0" smtClean="0">
                <a:solidFill>
                  <a:srgbClr val="D15100"/>
                </a:solidFill>
              </a:rPr>
              <a:t>Key ideas</a:t>
            </a:r>
            <a:endParaRPr lang="en-US" dirty="0" smtClean="0"/>
          </a:p>
          <a:p>
            <a:r>
              <a:rPr lang="en-US" dirty="0" smtClean="0"/>
              <a:t>Single core fault model, </a:t>
            </a:r>
            <a:r>
              <a:rPr lang="en-US" dirty="0" err="1" smtClean="0"/>
              <a:t>multicore</a:t>
            </a:r>
            <a:r>
              <a:rPr lang="en-US" dirty="0" smtClean="0"/>
              <a:t> </a:t>
            </a:r>
            <a:r>
              <a:rPr lang="en-US" dirty="0" err="1" smtClean="0">
                <a:sym typeface="Symbol" charset="2"/>
              </a:rPr>
              <a:t></a:t>
            </a:r>
            <a:r>
              <a:rPr lang="en-US" dirty="0" smtClean="0">
                <a:sym typeface="Symbol" charset="2"/>
              </a:rPr>
              <a:t> </a:t>
            </a:r>
            <a:r>
              <a:rPr lang="en-US" dirty="0" smtClean="0">
                <a:solidFill>
                  <a:srgbClr val="D15100"/>
                </a:solidFill>
                <a:sym typeface="Symbol" charset="2"/>
              </a:rPr>
              <a:t>fault-free core available</a:t>
            </a:r>
          </a:p>
          <a:p>
            <a:r>
              <a:rPr lang="en-US" dirty="0" err="1" smtClean="0">
                <a:sym typeface="Symbol" charset="2"/>
              </a:rPr>
              <a:t>Chkpt</a:t>
            </a:r>
            <a:r>
              <a:rPr lang="en-US" dirty="0" smtClean="0">
                <a:sym typeface="Symbol" charset="2"/>
              </a:rPr>
              <a:t>/replay for recovery </a:t>
            </a:r>
            <a:r>
              <a:rPr lang="en-US" dirty="0" err="1" smtClean="0">
                <a:sym typeface="Symbol" charset="2"/>
              </a:rPr>
              <a:t></a:t>
            </a:r>
            <a:r>
              <a:rPr lang="en-US" dirty="0" smtClean="0">
                <a:sym typeface="Symbol" charset="2"/>
              </a:rPr>
              <a:t> </a:t>
            </a:r>
            <a:r>
              <a:rPr lang="en-US" dirty="0" smtClean="0">
                <a:solidFill>
                  <a:srgbClr val="D15100"/>
                </a:solidFill>
                <a:sym typeface="Symbol" charset="2"/>
              </a:rPr>
              <a:t>replay on good core, compare</a:t>
            </a:r>
          </a:p>
          <a:p>
            <a:r>
              <a:rPr lang="en-US" dirty="0" smtClean="0">
                <a:solidFill>
                  <a:srgbClr val="D15100"/>
                </a:solidFill>
                <a:sym typeface="Symbol" charset="2"/>
              </a:rPr>
              <a:t>Synthesizing DMR, but only for diagnosis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58"/>
          <p:cNvGrpSpPr/>
          <p:nvPr/>
        </p:nvGrpSpPr>
        <p:grpSpPr>
          <a:xfrm>
            <a:off x="453150" y="4191000"/>
            <a:ext cx="3097873" cy="2138065"/>
            <a:chOff x="453150" y="3962400"/>
            <a:chExt cx="3097873" cy="2138065"/>
          </a:xfrm>
        </p:grpSpPr>
        <p:sp>
          <p:nvSpPr>
            <p:cNvPr id="22" name="TextBox 21"/>
            <p:cNvSpPr txBox="1"/>
            <p:nvPr/>
          </p:nvSpPr>
          <p:spPr>
            <a:xfrm>
              <a:off x="943848" y="3962400"/>
              <a:ext cx="21082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Arial Narrow"/>
                  <a:cs typeface="Arial Narrow"/>
                </a:rPr>
                <a:t>Traditional DMR</a:t>
              </a:r>
              <a:endParaRPr lang="en-US" b="1" dirty="0">
                <a:latin typeface="Arial Narrow"/>
                <a:cs typeface="Arial Narrow"/>
              </a:endParaRPr>
            </a:p>
          </p:txBody>
        </p:sp>
        <p:grpSp>
          <p:nvGrpSpPr>
            <p:cNvPr id="5" name="Group 28"/>
            <p:cNvGrpSpPr/>
            <p:nvPr/>
          </p:nvGrpSpPr>
          <p:grpSpPr>
            <a:xfrm>
              <a:off x="1143000" y="4495800"/>
              <a:ext cx="1600200" cy="1066800"/>
              <a:chOff x="1143000" y="4495800"/>
              <a:chExt cx="1600200" cy="1066800"/>
            </a:xfrm>
          </p:grpSpPr>
          <p:sp>
            <p:nvSpPr>
              <p:cNvPr id="20" name="Rounded Rectangle 19"/>
              <p:cNvSpPr/>
              <p:nvPr/>
            </p:nvSpPr>
            <p:spPr bwMode="auto">
              <a:xfrm>
                <a:off x="1143000" y="4495800"/>
                <a:ext cx="685800" cy="533400"/>
              </a:xfrm>
              <a:prstGeom prst="roundRect">
                <a:avLst/>
              </a:prstGeom>
              <a:solidFill>
                <a:srgbClr val="6666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Narrow"/>
                    <a:cs typeface="Arial Narrow"/>
                  </a:rPr>
                  <a:t>P1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/>
                  <a:cs typeface="Arial Narrow"/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 bwMode="auto">
              <a:xfrm>
                <a:off x="2057400" y="4495800"/>
                <a:ext cx="685800" cy="533400"/>
              </a:xfrm>
              <a:prstGeom prst="roundRect">
                <a:avLst/>
              </a:prstGeom>
              <a:solidFill>
                <a:srgbClr val="6666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Narrow"/>
                    <a:cs typeface="Arial Narrow"/>
                  </a:rPr>
                  <a:t>P2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/>
                  <a:cs typeface="Arial Narrow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1676400" y="5181600"/>
                <a:ext cx="533400" cy="3810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/>
                    <a:cs typeface="Arial Narrow"/>
                  </a:rPr>
                  <a:t>=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/>
                  <a:cs typeface="Arial Narrow"/>
                </a:endParaRPr>
              </a:p>
            </p:txBody>
          </p:sp>
          <p:cxnSp>
            <p:nvCxnSpPr>
              <p:cNvPr id="26" name="Shape 25"/>
              <p:cNvCxnSpPr>
                <a:stCxn id="20" idx="2"/>
                <a:endCxn id="23" idx="2"/>
              </p:cNvCxnSpPr>
              <p:nvPr/>
            </p:nvCxnSpPr>
            <p:spPr bwMode="auto">
              <a:xfrm rot="16200000" flipH="1">
                <a:off x="1409700" y="5105400"/>
                <a:ext cx="342900" cy="190500"/>
              </a:xfrm>
              <a:prstGeom prst="bentConnector2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med"/>
              </a:ln>
              <a:effectLst/>
            </p:spPr>
          </p:cxnSp>
          <p:cxnSp>
            <p:nvCxnSpPr>
              <p:cNvPr id="28" name="Shape 27"/>
              <p:cNvCxnSpPr>
                <a:stCxn id="21" idx="2"/>
                <a:endCxn id="23" idx="6"/>
              </p:cNvCxnSpPr>
              <p:nvPr/>
            </p:nvCxnSpPr>
            <p:spPr bwMode="auto">
              <a:xfrm rot="5400000">
                <a:off x="2133600" y="5105400"/>
                <a:ext cx="342900" cy="190500"/>
              </a:xfrm>
              <a:prstGeom prst="bentConnector2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med"/>
              </a:ln>
              <a:effectLst/>
            </p:spPr>
          </p:cxnSp>
        </p:grpSp>
        <p:sp>
          <p:nvSpPr>
            <p:cNvPr id="30" name="TextBox 29"/>
            <p:cNvSpPr txBox="1"/>
            <p:nvPr/>
          </p:nvSpPr>
          <p:spPr>
            <a:xfrm>
              <a:off x="453150" y="5638800"/>
              <a:ext cx="30978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Arial Narrow"/>
                  <a:cs typeface="Arial Narrow"/>
                </a:rPr>
                <a:t>Always on </a:t>
              </a:r>
              <a:r>
                <a:rPr lang="en-US" dirty="0" err="1" smtClean="0">
                  <a:latin typeface="Arial Narrow"/>
                  <a:cs typeface="Arial Narrow"/>
                  <a:sym typeface="Symbol" charset="2"/>
                </a:rPr>
                <a:t></a:t>
              </a:r>
              <a:r>
                <a:rPr lang="en-US" dirty="0" smtClean="0">
                  <a:latin typeface="Arial Narrow"/>
                  <a:cs typeface="Arial Narrow"/>
                  <a:sym typeface="Symbol" charset="2"/>
                </a:rPr>
                <a:t> </a:t>
              </a:r>
              <a:r>
                <a:rPr lang="en-US" b="1" dirty="0" smtClean="0">
                  <a:latin typeface="Arial Narrow"/>
                  <a:cs typeface="Arial Narrow"/>
                  <a:sym typeface="Symbol" charset="2"/>
                </a:rPr>
                <a:t>e</a:t>
              </a:r>
              <a:r>
                <a:rPr lang="en-US" b="1" dirty="0" smtClean="0">
                  <a:latin typeface="Arial Narrow"/>
                  <a:cs typeface="Arial Narrow"/>
                </a:rPr>
                <a:t>xpensive</a:t>
              </a:r>
              <a:endParaRPr lang="en-US" b="1" dirty="0">
                <a:latin typeface="Arial Narrow"/>
                <a:cs typeface="Arial Narrow"/>
              </a:endParaRPr>
            </a:p>
          </p:txBody>
        </p:sp>
      </p:grpSp>
      <p:grpSp>
        <p:nvGrpSpPr>
          <p:cNvPr id="6" name="Group 57"/>
          <p:cNvGrpSpPr/>
          <p:nvPr/>
        </p:nvGrpSpPr>
        <p:grpSpPr>
          <a:xfrm>
            <a:off x="4804725" y="4191000"/>
            <a:ext cx="3938418" cy="2138065"/>
            <a:chOff x="4804725" y="3962400"/>
            <a:chExt cx="3938418" cy="2138065"/>
          </a:xfrm>
        </p:grpSpPr>
        <p:grpSp>
          <p:nvGrpSpPr>
            <p:cNvPr id="7" name="Group 30"/>
            <p:cNvGrpSpPr/>
            <p:nvPr/>
          </p:nvGrpSpPr>
          <p:grpSpPr>
            <a:xfrm>
              <a:off x="6629400" y="4495800"/>
              <a:ext cx="1600200" cy="1066800"/>
              <a:chOff x="1143000" y="4495800"/>
              <a:chExt cx="1600200" cy="1066800"/>
            </a:xfrm>
            <a:solidFill>
              <a:srgbClr val="FFA661"/>
            </a:solidFill>
          </p:grpSpPr>
          <p:sp>
            <p:nvSpPr>
              <p:cNvPr id="32" name="Rounded Rectangle 31"/>
              <p:cNvSpPr/>
              <p:nvPr/>
            </p:nvSpPr>
            <p:spPr bwMode="auto">
              <a:xfrm>
                <a:off x="1143000" y="4495800"/>
                <a:ext cx="685800" cy="533400"/>
              </a:xfrm>
              <a:prstGeom prst="roundRect">
                <a:avLst/>
              </a:prstGeom>
              <a:solidFill>
                <a:srgbClr val="6666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 Narrow"/>
                    <a:cs typeface="Arial Narrow"/>
                  </a:rPr>
                  <a:t>P1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/>
                  <a:cs typeface="Arial Narrow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 bwMode="auto">
              <a:xfrm>
                <a:off x="2057400" y="4495800"/>
                <a:ext cx="685800" cy="533400"/>
              </a:xfrm>
              <a:prstGeom prst="roundRect">
                <a:avLst/>
              </a:prstGeom>
              <a:solidFill>
                <a:srgbClr val="00D80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/>
                    <a:cs typeface="Arial Narrow"/>
                  </a:rPr>
                  <a:t>P2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/>
                  <a:cs typeface="Arial Narrow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>
                <a:off x="1676400" y="5181600"/>
                <a:ext cx="533400" cy="3810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/>
                    <a:cs typeface="Arial Narrow"/>
                  </a:rPr>
                  <a:t>=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/>
                  <a:cs typeface="Arial Narrow"/>
                </a:endParaRPr>
              </a:p>
            </p:txBody>
          </p:sp>
          <p:cxnSp>
            <p:nvCxnSpPr>
              <p:cNvPr id="35" name="Shape 34"/>
              <p:cNvCxnSpPr>
                <a:stCxn id="32" idx="2"/>
                <a:endCxn id="34" idx="2"/>
              </p:cNvCxnSpPr>
              <p:nvPr/>
            </p:nvCxnSpPr>
            <p:spPr bwMode="auto">
              <a:xfrm rot="16200000" flipH="1">
                <a:off x="1409700" y="5105400"/>
                <a:ext cx="342900" cy="190500"/>
              </a:xfrm>
              <a:prstGeom prst="bentConnector2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med"/>
              </a:ln>
              <a:effectLst/>
            </p:spPr>
          </p:cxnSp>
          <p:cxnSp>
            <p:nvCxnSpPr>
              <p:cNvPr id="36" name="Shape 35"/>
              <p:cNvCxnSpPr>
                <a:stCxn id="33" idx="2"/>
                <a:endCxn id="34" idx="6"/>
              </p:cNvCxnSpPr>
              <p:nvPr/>
            </p:nvCxnSpPr>
            <p:spPr bwMode="auto">
              <a:xfrm rot="5400000">
                <a:off x="2133600" y="5105400"/>
                <a:ext cx="342900" cy="190500"/>
              </a:xfrm>
              <a:prstGeom prst="bentConnector2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med"/>
              </a:ln>
              <a:effectLst/>
            </p:spPr>
          </p:cxnSp>
        </p:grpSp>
        <p:sp>
          <p:nvSpPr>
            <p:cNvPr id="49" name="Rounded Rectangle 48"/>
            <p:cNvSpPr/>
            <p:nvPr/>
          </p:nvSpPr>
          <p:spPr bwMode="auto">
            <a:xfrm>
              <a:off x="5105400" y="4495800"/>
              <a:ext cx="685800" cy="533400"/>
            </a:xfrm>
            <a:prstGeom prst="roundRect">
              <a:avLst/>
            </a:prstGeom>
            <a:solidFill>
              <a:srgbClr val="6666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/>
                  <a:cs typeface="Arial Narrow"/>
                </a:rPr>
                <a:t>P1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/>
                <a:cs typeface="Arial Narrow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575419" y="3962400"/>
              <a:ext cx="23021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Arial Narrow"/>
                  <a:cs typeface="Arial Narrow"/>
                </a:rPr>
                <a:t>Synthesized DMR</a:t>
              </a:r>
              <a:endParaRPr lang="en-US" b="1" dirty="0">
                <a:latin typeface="Arial Narrow"/>
                <a:cs typeface="Arial Narrow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04725" y="5410200"/>
              <a:ext cx="13344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Arial Narrow"/>
                  <a:cs typeface="Arial Narrow"/>
                </a:rPr>
                <a:t>Fault-free</a:t>
              </a:r>
              <a:endParaRPr lang="en-US" b="1" dirty="0">
                <a:latin typeface="Arial Narrow"/>
                <a:cs typeface="Arial Narrow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 rot="5400000">
              <a:off x="5257800" y="5257800"/>
              <a:ext cx="4572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sm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6413358" y="5638800"/>
              <a:ext cx="23297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Arial Narrow"/>
                  <a:cs typeface="Arial Narrow"/>
                </a:rPr>
                <a:t>DMR only on fault</a:t>
              </a:r>
              <a:endParaRPr lang="en-US" b="1" dirty="0">
                <a:latin typeface="Arial Narrow"/>
                <a:cs typeface="Arial Narrow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691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 Bug vs. Transient vs. Permanent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1600200"/>
          </a:xfrm>
        </p:spPr>
        <p:txBody>
          <a:bodyPr/>
          <a:lstStyle/>
          <a:p>
            <a:r>
              <a:rPr lang="en-US">
                <a:sym typeface="Symbol" charset="2"/>
              </a:rPr>
              <a:t>Rollback/replay on same/different core</a:t>
            </a:r>
          </a:p>
          <a:p>
            <a:r>
              <a:rPr lang="en-US">
                <a:sym typeface="Symbol" charset="2"/>
              </a:rPr>
              <a:t>Watch if symptom reappears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379538" y="3221037"/>
            <a:ext cx="4298950" cy="408083"/>
            <a:chOff x="977" y="2153"/>
            <a:chExt cx="2592" cy="252"/>
          </a:xfrm>
        </p:grpSpPr>
        <p:sp>
          <p:nvSpPr>
            <p:cNvPr id="194" name="Line 98"/>
            <p:cNvSpPr>
              <a:spLocks noChangeShapeType="1"/>
            </p:cNvSpPr>
            <p:nvPr/>
          </p:nvSpPr>
          <p:spPr bwMode="auto">
            <a:xfrm flipH="1">
              <a:off x="1937" y="2160"/>
              <a:ext cx="473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7400" b="0">
                <a:latin typeface="Arial Narrow"/>
                <a:cs typeface="Arial Narrow"/>
              </a:endParaRPr>
            </a:p>
          </p:txBody>
        </p:sp>
        <p:sp>
          <p:nvSpPr>
            <p:cNvPr id="195" name="Line 99"/>
            <p:cNvSpPr>
              <a:spLocks noChangeShapeType="1"/>
            </p:cNvSpPr>
            <p:nvPr/>
          </p:nvSpPr>
          <p:spPr bwMode="auto">
            <a:xfrm>
              <a:off x="2416" y="2160"/>
              <a:ext cx="481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7400" b="0">
                <a:latin typeface="Arial Narrow"/>
                <a:cs typeface="Arial Narrow"/>
              </a:endParaRPr>
            </a:p>
          </p:txBody>
        </p:sp>
        <p:sp>
          <p:nvSpPr>
            <p:cNvPr id="196" name="Text Box 100"/>
            <p:cNvSpPr txBox="1">
              <a:spLocks noChangeArrowheads="1"/>
            </p:cNvSpPr>
            <p:nvPr/>
          </p:nvSpPr>
          <p:spPr bwMode="auto">
            <a:xfrm>
              <a:off x="977" y="2160"/>
              <a:ext cx="1179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18524" tIns="59262" rIns="118524" bIns="59262">
              <a:prstTxWarp prst="textNoShape">
                <a:avLst/>
              </a:prstTxWarp>
              <a:spAutoFit/>
            </a:bodyPr>
            <a:lstStyle/>
            <a:p>
              <a:pPr algn="ctr" defTabSz="1020763">
                <a:spcBef>
                  <a:spcPct val="50000"/>
                </a:spcBef>
              </a:pPr>
              <a:r>
                <a:rPr kumimoji="1" lang="en-US" sz="1800" b="1" dirty="0">
                  <a:latin typeface="Arial Narrow"/>
                  <a:ea typeface="MS PGothic" charset="0"/>
                  <a:cs typeface="Arial Narrow"/>
                </a:rPr>
                <a:t>No symptom</a:t>
              </a:r>
            </a:p>
          </p:txBody>
        </p:sp>
        <p:sp>
          <p:nvSpPr>
            <p:cNvPr id="197" name="Text Box 101"/>
            <p:cNvSpPr txBox="1">
              <a:spLocks noChangeArrowheads="1"/>
            </p:cNvSpPr>
            <p:nvPr/>
          </p:nvSpPr>
          <p:spPr bwMode="auto">
            <a:xfrm>
              <a:off x="2765" y="2153"/>
              <a:ext cx="804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18524" tIns="59262" rIns="118524" bIns="59262">
              <a:prstTxWarp prst="textNoShape">
                <a:avLst/>
              </a:prstTxWarp>
              <a:spAutoFit/>
            </a:bodyPr>
            <a:lstStyle/>
            <a:p>
              <a:pPr algn="ctr" defTabSz="1020763">
                <a:spcBef>
                  <a:spcPct val="50000"/>
                </a:spcBef>
              </a:pPr>
              <a:r>
                <a:rPr kumimoji="1" lang="en-US" sz="1800" b="1" dirty="0">
                  <a:latin typeface="Arial Narrow"/>
                  <a:ea typeface="MS PGothic" charset="0"/>
                  <a:cs typeface="Arial Narrow"/>
                </a:rPr>
                <a:t>Symptom</a:t>
              </a:r>
            </a:p>
          </p:txBody>
        </p:sp>
      </p:grpSp>
      <p:sp>
        <p:nvSpPr>
          <p:cNvPr id="817161" name="Text Box 103"/>
          <p:cNvSpPr txBox="1">
            <a:spLocks noChangeArrowheads="1"/>
          </p:cNvSpPr>
          <p:nvPr/>
        </p:nvSpPr>
        <p:spPr bwMode="auto">
          <a:xfrm>
            <a:off x="3886200" y="3584575"/>
            <a:ext cx="3048000" cy="657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524" tIns="59262" rIns="118524" bIns="59262">
            <a:prstTxWarp prst="textNoShape">
              <a:avLst/>
            </a:prstTxWarp>
            <a:spAutoFit/>
          </a:bodyPr>
          <a:lstStyle/>
          <a:p>
            <a:pPr algn="ctr" defTabSz="1020763">
              <a:lnSpc>
                <a:spcPct val="110000"/>
              </a:lnSpc>
            </a:pPr>
            <a:r>
              <a:rPr kumimoji="1" lang="en-US" sz="1600" b="1" dirty="0" smtClean="0">
                <a:latin typeface="Arial Narrow"/>
                <a:ea typeface="MS PGothic" charset="0"/>
                <a:cs typeface="Arial Narrow"/>
              </a:rPr>
              <a:t>Deterministic </a:t>
            </a:r>
            <a:r>
              <a:rPr kumimoji="1" lang="en-US" sz="1600" b="1" dirty="0" err="1">
                <a:latin typeface="Arial Narrow"/>
                <a:ea typeface="MS PGothic" charset="0"/>
                <a:cs typeface="Arial Narrow"/>
              </a:rPr>
              <a:t>s/w</a:t>
            </a:r>
            <a:r>
              <a:rPr kumimoji="1" lang="en-US" sz="1600" b="1" dirty="0">
                <a:latin typeface="Arial Narrow"/>
                <a:ea typeface="MS PGothic" charset="0"/>
                <a:cs typeface="Arial Narrow"/>
              </a:rPr>
              <a:t> or</a:t>
            </a:r>
          </a:p>
          <a:p>
            <a:pPr algn="ctr" defTabSz="1020763">
              <a:lnSpc>
                <a:spcPct val="110000"/>
              </a:lnSpc>
            </a:pPr>
            <a:r>
              <a:rPr kumimoji="1" lang="en-US" sz="1600" b="1" dirty="0">
                <a:latin typeface="Arial Narrow"/>
                <a:ea typeface="MS PGothic" charset="0"/>
                <a:cs typeface="Arial Narrow"/>
              </a:rPr>
              <a:t>Permanent </a:t>
            </a:r>
            <a:r>
              <a:rPr kumimoji="1" lang="en-US" sz="1600" b="1" dirty="0" err="1">
                <a:latin typeface="Arial Narrow"/>
                <a:ea typeface="MS PGothic" charset="0"/>
                <a:cs typeface="Arial Narrow"/>
              </a:rPr>
              <a:t>h/w</a:t>
            </a:r>
            <a:r>
              <a:rPr kumimoji="1" lang="en-US" sz="1600" b="1" dirty="0">
                <a:latin typeface="Arial Narrow"/>
                <a:ea typeface="MS PGothic" charset="0"/>
                <a:cs typeface="Arial Narrow"/>
              </a:rPr>
              <a:t> bug</a:t>
            </a:r>
          </a:p>
        </p:txBody>
      </p:sp>
      <p:sp>
        <p:nvSpPr>
          <p:cNvPr id="200" name="Text Box 106"/>
          <p:cNvSpPr txBox="1">
            <a:spLocks noChangeArrowheads="1"/>
          </p:cNvSpPr>
          <p:nvPr/>
        </p:nvSpPr>
        <p:spPr bwMode="auto">
          <a:xfrm>
            <a:off x="2625725" y="2065338"/>
            <a:ext cx="2332038" cy="396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8524" tIns="59262" rIns="118524" bIns="59262">
            <a:prstTxWarp prst="textNoShape">
              <a:avLst/>
            </a:prstTxWarp>
            <a:spAutoFit/>
          </a:bodyPr>
          <a:lstStyle/>
          <a:p>
            <a:pPr algn="ctr" defTabSz="1020763">
              <a:spcBef>
                <a:spcPct val="50000"/>
              </a:spcBef>
            </a:pPr>
            <a:r>
              <a:rPr kumimoji="1" lang="en-US" sz="180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Symptom</a:t>
            </a:r>
            <a:r>
              <a:rPr kumimoji="1" lang="en-US" sz="1800">
                <a:latin typeface="Arial Narrow"/>
                <a:ea typeface="MS PGothic" charset="0"/>
                <a:cs typeface="Arial Narrow"/>
              </a:rPr>
              <a:t> detected</a:t>
            </a:r>
          </a:p>
        </p:txBody>
      </p:sp>
      <p:sp>
        <p:nvSpPr>
          <p:cNvPr id="201" name="Line 107"/>
          <p:cNvSpPr>
            <a:spLocks noChangeShapeType="1"/>
          </p:cNvSpPr>
          <p:nvPr/>
        </p:nvSpPr>
        <p:spPr bwMode="auto">
          <a:xfrm>
            <a:off x="3714750" y="2376488"/>
            <a:ext cx="1588" cy="287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7400" b="0">
              <a:latin typeface="Arial Narrow"/>
              <a:cs typeface="Arial Narrow"/>
            </a:endParaRPr>
          </a:p>
        </p:txBody>
      </p:sp>
      <p:sp>
        <p:nvSpPr>
          <p:cNvPr id="817164" name="Rectangle 214"/>
          <p:cNvSpPr>
            <a:spLocks noChangeArrowheads="1"/>
          </p:cNvSpPr>
          <p:nvPr/>
        </p:nvSpPr>
        <p:spPr bwMode="auto">
          <a:xfrm>
            <a:off x="6267450" y="2143125"/>
            <a:ext cx="327025" cy="250825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prstTxWarp prst="textNoShape">
              <a:avLst/>
            </a:prstTxWarp>
          </a:bodyPr>
          <a:lstStyle/>
          <a:p>
            <a:pPr algn="ctr" defTabSz="4389438" eaLnBrk="1" hangingPunct="1"/>
            <a:endParaRPr lang="en-US" sz="1800" b="0">
              <a:latin typeface="Arial Narrow"/>
              <a:ea typeface="Arial" charset="0"/>
              <a:cs typeface="Arial Narrow"/>
            </a:endParaRPr>
          </a:p>
        </p:txBody>
      </p:sp>
      <p:sp>
        <p:nvSpPr>
          <p:cNvPr id="817165" name="Rectangle 216"/>
          <p:cNvSpPr>
            <a:spLocks noChangeArrowheads="1"/>
          </p:cNvSpPr>
          <p:nvPr/>
        </p:nvSpPr>
        <p:spPr bwMode="auto">
          <a:xfrm>
            <a:off x="6921500" y="2143125"/>
            <a:ext cx="328613" cy="250825"/>
          </a:xfrm>
          <a:prstGeom prst="rect">
            <a:avLst/>
          </a:prstGeom>
          <a:solidFill>
            <a:srgbClr val="009900"/>
          </a:solidFill>
          <a:ln w="9525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prstTxWarp prst="textNoShape">
              <a:avLst/>
            </a:prstTxWarp>
          </a:bodyPr>
          <a:lstStyle/>
          <a:p>
            <a:pPr algn="ctr" defTabSz="4389438" eaLnBrk="1" hangingPunct="1"/>
            <a:endParaRPr lang="en-US" sz="1800" b="0">
              <a:latin typeface="Arial Narrow"/>
              <a:ea typeface="Arial" charset="0"/>
              <a:cs typeface="Arial Narrow"/>
            </a:endParaRPr>
          </a:p>
        </p:txBody>
      </p:sp>
      <p:sp>
        <p:nvSpPr>
          <p:cNvPr id="817166" name="Explosion 1 217"/>
          <p:cNvSpPr>
            <a:spLocks noChangeArrowheads="1"/>
          </p:cNvSpPr>
          <p:nvPr/>
        </p:nvSpPr>
        <p:spPr bwMode="auto">
          <a:xfrm>
            <a:off x="6315075" y="2209800"/>
            <a:ext cx="234950" cy="166688"/>
          </a:xfrm>
          <a:prstGeom prst="irregularSeal1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defTabSz="4389438" eaLnBrk="1" hangingPunct="1"/>
            <a:endParaRPr lang="en-US" sz="1800" b="0">
              <a:latin typeface="Arial Narrow"/>
              <a:ea typeface="Arial" charset="0"/>
              <a:cs typeface="Arial Narrow"/>
            </a:endParaRPr>
          </a:p>
        </p:txBody>
      </p:sp>
      <p:sp>
        <p:nvSpPr>
          <p:cNvPr id="817167" name="TextBox 218"/>
          <p:cNvSpPr txBox="1">
            <a:spLocks noChangeArrowheads="1"/>
          </p:cNvSpPr>
          <p:nvPr/>
        </p:nvSpPr>
        <p:spPr bwMode="auto">
          <a:xfrm>
            <a:off x="6085583" y="1676400"/>
            <a:ext cx="12686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latin typeface="Arial Narrow"/>
                <a:ea typeface="Arial" charset="0"/>
                <a:cs typeface="Arial Narrow"/>
              </a:rPr>
              <a:t>Faulty  Good</a:t>
            </a:r>
          </a:p>
        </p:txBody>
      </p:sp>
      <p:sp>
        <p:nvSpPr>
          <p:cNvPr id="817168" name="Rectangle 219"/>
          <p:cNvSpPr>
            <a:spLocks noChangeArrowheads="1"/>
          </p:cNvSpPr>
          <p:nvPr/>
        </p:nvSpPr>
        <p:spPr bwMode="auto">
          <a:xfrm>
            <a:off x="6300787" y="2806700"/>
            <a:ext cx="328613" cy="254000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prstTxWarp prst="textNoShape">
              <a:avLst/>
            </a:prstTxWarp>
          </a:bodyPr>
          <a:lstStyle/>
          <a:p>
            <a:pPr algn="ctr" defTabSz="4389438" eaLnBrk="1" hangingPunct="1"/>
            <a:endParaRPr lang="en-US" sz="1800" b="0">
              <a:latin typeface="Arial Narrow"/>
              <a:ea typeface="Arial" charset="0"/>
              <a:cs typeface="Arial Narrow"/>
            </a:endParaRPr>
          </a:p>
        </p:txBody>
      </p:sp>
      <p:sp>
        <p:nvSpPr>
          <p:cNvPr id="817169" name="Rectangle 220"/>
          <p:cNvSpPr>
            <a:spLocks noChangeArrowheads="1"/>
          </p:cNvSpPr>
          <p:nvPr/>
        </p:nvSpPr>
        <p:spPr bwMode="auto">
          <a:xfrm>
            <a:off x="6938963" y="2806700"/>
            <a:ext cx="327025" cy="254000"/>
          </a:xfrm>
          <a:prstGeom prst="rect">
            <a:avLst/>
          </a:prstGeom>
          <a:solidFill>
            <a:srgbClr val="009900"/>
          </a:solidFill>
          <a:ln w="9525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prstTxWarp prst="textNoShape">
              <a:avLst/>
            </a:prstTxWarp>
          </a:bodyPr>
          <a:lstStyle/>
          <a:p>
            <a:pPr algn="ctr" defTabSz="4389438" eaLnBrk="1" hangingPunct="1"/>
            <a:endParaRPr lang="en-US" sz="1800" b="0">
              <a:latin typeface="Arial Narrow"/>
              <a:ea typeface="Arial" charset="0"/>
              <a:cs typeface="Arial Narrow"/>
            </a:endParaRPr>
          </a:p>
        </p:txBody>
      </p:sp>
      <p:sp>
        <p:nvSpPr>
          <p:cNvPr id="817170" name="Curved Left Arrow 223"/>
          <p:cNvSpPr>
            <a:spLocks noChangeArrowheads="1"/>
          </p:cNvSpPr>
          <p:nvPr/>
        </p:nvSpPr>
        <p:spPr bwMode="auto">
          <a:xfrm rot="10800000">
            <a:off x="6065837" y="2765425"/>
            <a:ext cx="234950" cy="295275"/>
          </a:xfrm>
          <a:prstGeom prst="curvedLeftArrow">
            <a:avLst>
              <a:gd name="adj1" fmla="val 22447"/>
              <a:gd name="adj2" fmla="val 44883"/>
              <a:gd name="adj3" fmla="val 2500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rot="10800000">
            <a:prstTxWarp prst="textNoShape">
              <a:avLst/>
            </a:prstTxWarp>
          </a:bodyPr>
          <a:lstStyle/>
          <a:p>
            <a:pPr algn="ctr" defTabSz="4389438" eaLnBrk="1" hangingPunct="1"/>
            <a:endParaRPr lang="en-US" sz="1800" b="0">
              <a:latin typeface="Arial Narrow"/>
              <a:ea typeface="Arial" charset="0"/>
              <a:cs typeface="Arial Narrow"/>
            </a:endParaRPr>
          </a:p>
        </p:txBody>
      </p:sp>
      <p:sp>
        <p:nvSpPr>
          <p:cNvPr id="817171" name="AutoShape 155"/>
          <p:cNvSpPr>
            <a:spLocks noChangeArrowheads="1"/>
          </p:cNvSpPr>
          <p:nvPr/>
        </p:nvSpPr>
        <p:spPr bwMode="auto">
          <a:xfrm>
            <a:off x="2079625" y="2687638"/>
            <a:ext cx="3062288" cy="533400"/>
          </a:xfrm>
          <a:prstGeom prst="flowChartAlternateProcess">
            <a:avLst/>
          </a:prstGeom>
          <a:solidFill>
            <a:srgbClr val="FF875F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kumimoji="1" lang="en-US" sz="1800" b="1" dirty="0">
                <a:latin typeface="Arial Narrow"/>
                <a:ea typeface="Arial" charset="0"/>
                <a:cs typeface="Arial Narrow"/>
              </a:rPr>
              <a:t>Rollback on </a:t>
            </a:r>
            <a:r>
              <a:rPr kumimoji="1" lang="en-US" sz="1800" b="1" dirty="0">
                <a:solidFill>
                  <a:srgbClr val="FF0000"/>
                </a:solidFill>
                <a:latin typeface="Arial Narrow"/>
                <a:ea typeface="Arial" charset="0"/>
                <a:cs typeface="Arial Narrow"/>
              </a:rPr>
              <a:t>faulty</a:t>
            </a:r>
            <a:r>
              <a:rPr kumimoji="1" lang="en-US" sz="1800" b="1" dirty="0">
                <a:latin typeface="Arial Narrow"/>
                <a:ea typeface="Arial" charset="0"/>
                <a:cs typeface="Arial Narrow"/>
              </a:rPr>
              <a:t> core</a:t>
            </a:r>
          </a:p>
        </p:txBody>
      </p:sp>
      <p:sp>
        <p:nvSpPr>
          <p:cNvPr id="199" name="Line 104"/>
          <p:cNvSpPr>
            <a:spLocks noChangeShapeType="1"/>
          </p:cNvSpPr>
          <p:nvPr/>
        </p:nvSpPr>
        <p:spPr bwMode="auto">
          <a:xfrm>
            <a:off x="5324475" y="4167187"/>
            <a:ext cx="0" cy="3889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7400" b="0">
              <a:latin typeface="Arial Narrow"/>
              <a:cs typeface="Arial Narrow"/>
            </a:endParaRPr>
          </a:p>
        </p:txBody>
      </p:sp>
      <p:sp>
        <p:nvSpPr>
          <p:cNvPr id="817173" name="AutoShape 162"/>
          <p:cNvSpPr>
            <a:spLocks noChangeArrowheads="1"/>
          </p:cNvSpPr>
          <p:nvPr/>
        </p:nvSpPr>
        <p:spPr bwMode="auto">
          <a:xfrm>
            <a:off x="4311650" y="4556125"/>
            <a:ext cx="2179638" cy="622300"/>
          </a:xfrm>
          <a:prstGeom prst="flowChartAlternateProcess">
            <a:avLst/>
          </a:prstGeom>
          <a:solidFill>
            <a:srgbClr val="FF875F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kumimoji="1" lang="en-US" sz="1800" b="1">
                <a:latin typeface="Arial Narrow"/>
                <a:ea typeface="Arial" charset="0"/>
                <a:cs typeface="Arial Narrow"/>
              </a:rPr>
              <a:t>Rollback/replay </a:t>
            </a:r>
          </a:p>
          <a:p>
            <a:pPr algn="ctr" eaLnBrk="1" hangingPunct="1"/>
            <a:r>
              <a:rPr kumimoji="1" lang="en-US" sz="1800" b="1">
                <a:latin typeface="Arial Narrow"/>
                <a:ea typeface="Arial" charset="0"/>
                <a:cs typeface="Arial Narrow"/>
              </a:rPr>
              <a:t>on </a:t>
            </a:r>
            <a:r>
              <a:rPr kumimoji="1" lang="en-US" sz="1800" b="1">
                <a:solidFill>
                  <a:srgbClr val="009900"/>
                </a:solidFill>
                <a:latin typeface="Arial Narrow"/>
                <a:ea typeface="Arial" charset="0"/>
                <a:cs typeface="Arial Narrow"/>
              </a:rPr>
              <a:t>good</a:t>
            </a:r>
            <a:r>
              <a:rPr kumimoji="1" lang="en-US" sz="1800" b="1">
                <a:latin typeface="Arial Narrow"/>
                <a:ea typeface="Arial" charset="0"/>
                <a:cs typeface="Arial Narrow"/>
              </a:rPr>
              <a:t> core</a:t>
            </a:r>
          </a:p>
        </p:txBody>
      </p:sp>
      <p:sp>
        <p:nvSpPr>
          <p:cNvPr id="817174" name="Rectangle 224"/>
          <p:cNvSpPr>
            <a:spLocks noChangeArrowheads="1"/>
          </p:cNvSpPr>
          <p:nvPr/>
        </p:nvSpPr>
        <p:spPr bwMode="auto">
          <a:xfrm>
            <a:off x="7346950" y="4675187"/>
            <a:ext cx="328613" cy="252413"/>
          </a:xfrm>
          <a:prstGeom prst="rect">
            <a:avLst/>
          </a:prstGeom>
          <a:solidFill>
            <a:srgbClr val="009900"/>
          </a:solidFill>
          <a:ln w="9525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prstTxWarp prst="textNoShape">
              <a:avLst/>
            </a:prstTxWarp>
          </a:bodyPr>
          <a:lstStyle/>
          <a:p>
            <a:pPr algn="ctr" defTabSz="4389438" eaLnBrk="1" hangingPunct="1"/>
            <a:endParaRPr lang="en-US" sz="1800" b="0">
              <a:latin typeface="Arial Narrow"/>
              <a:ea typeface="Arial" charset="0"/>
              <a:cs typeface="Arial Narrow"/>
            </a:endParaRPr>
          </a:p>
        </p:txBody>
      </p:sp>
      <p:sp>
        <p:nvSpPr>
          <p:cNvPr id="817175" name="Rectangle 225"/>
          <p:cNvSpPr>
            <a:spLocks noChangeArrowheads="1"/>
          </p:cNvSpPr>
          <p:nvPr/>
        </p:nvSpPr>
        <p:spPr bwMode="auto">
          <a:xfrm>
            <a:off x="6646863" y="4675187"/>
            <a:ext cx="327025" cy="252413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prstTxWarp prst="textNoShape">
              <a:avLst/>
            </a:prstTxWarp>
          </a:bodyPr>
          <a:lstStyle/>
          <a:p>
            <a:pPr algn="ctr" defTabSz="4389438" eaLnBrk="1" hangingPunct="1"/>
            <a:endParaRPr lang="en-US" sz="1800" b="0">
              <a:latin typeface="Arial Narrow"/>
              <a:ea typeface="Arial" charset="0"/>
              <a:cs typeface="Arial Narrow"/>
            </a:endParaRPr>
          </a:p>
        </p:txBody>
      </p:sp>
      <p:sp>
        <p:nvSpPr>
          <p:cNvPr id="817176" name="Curved Left Arrow 223"/>
          <p:cNvSpPr>
            <a:spLocks noChangeArrowheads="1"/>
          </p:cNvSpPr>
          <p:nvPr/>
        </p:nvSpPr>
        <p:spPr bwMode="auto">
          <a:xfrm rot="10800000" flipH="1">
            <a:off x="7675563" y="4633912"/>
            <a:ext cx="234950" cy="293688"/>
          </a:xfrm>
          <a:prstGeom prst="curvedLeftArrow">
            <a:avLst>
              <a:gd name="adj1" fmla="val 22326"/>
              <a:gd name="adj2" fmla="val 44641"/>
              <a:gd name="adj3" fmla="val 25000"/>
            </a:avLst>
          </a:prstGeom>
          <a:solidFill>
            <a:srgbClr val="009900"/>
          </a:solidFill>
          <a:ln w="9525">
            <a:noFill/>
            <a:round/>
            <a:headEnd/>
            <a:tailEnd/>
          </a:ln>
        </p:spPr>
        <p:txBody>
          <a:bodyPr rot="10800000">
            <a:prstTxWarp prst="textNoShape">
              <a:avLst/>
            </a:prstTxWarp>
          </a:bodyPr>
          <a:lstStyle/>
          <a:p>
            <a:pPr algn="ctr" defTabSz="4389438" eaLnBrk="1" hangingPunct="1"/>
            <a:endParaRPr lang="en-US" sz="1800" b="0">
              <a:latin typeface="Arial Narrow"/>
              <a:ea typeface="Arial" charset="0"/>
              <a:cs typeface="Arial Narrow"/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990600" y="3698875"/>
            <a:ext cx="2201863" cy="1477963"/>
            <a:chOff x="737" y="2448"/>
            <a:chExt cx="1358" cy="912"/>
          </a:xfrm>
        </p:grpSpPr>
        <p:sp>
          <p:nvSpPr>
            <p:cNvPr id="817178" name="AutoShape 166"/>
            <p:cNvSpPr>
              <a:spLocks noChangeArrowheads="1"/>
            </p:cNvSpPr>
            <p:nvPr/>
          </p:nvSpPr>
          <p:spPr bwMode="auto">
            <a:xfrm>
              <a:off x="1109" y="3075"/>
              <a:ext cx="780" cy="285"/>
            </a:xfrm>
            <a:prstGeom prst="flowChartAlternate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dirty="0">
                  <a:latin typeface="Arial Narrow"/>
                  <a:ea typeface="Arial" charset="0"/>
                  <a:cs typeface="Arial Narrow"/>
                </a:rPr>
                <a:t>Continue </a:t>
              </a:r>
            </a:p>
            <a:p>
              <a:pPr algn="ctr" eaLnBrk="1" hangingPunct="1"/>
              <a:r>
                <a:rPr kumimoji="1" lang="en-US" sz="1800" dirty="0">
                  <a:latin typeface="Arial Narrow"/>
                  <a:ea typeface="Arial" charset="0"/>
                  <a:cs typeface="Arial Narrow"/>
                </a:rPr>
                <a:t>Execution</a:t>
              </a:r>
            </a:p>
            <a:p>
              <a:pPr algn="ctr" eaLnBrk="1" hangingPunct="1"/>
              <a:r>
                <a:rPr kumimoji="1" lang="en-US" sz="1800" dirty="0">
                  <a:latin typeface="Arial Narrow"/>
                  <a:ea typeface="Arial" charset="0"/>
                  <a:cs typeface="Arial Narrow"/>
                </a:rPr>
                <a:t>  </a:t>
              </a:r>
            </a:p>
          </p:txBody>
        </p:sp>
        <p:sp>
          <p:nvSpPr>
            <p:cNvPr id="2" name="Line 104"/>
            <p:cNvSpPr>
              <a:spLocks noChangeShapeType="1"/>
            </p:cNvSpPr>
            <p:nvPr/>
          </p:nvSpPr>
          <p:spPr bwMode="auto">
            <a:xfrm>
              <a:off x="1505" y="2784"/>
              <a:ext cx="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7400" b="0">
                <a:latin typeface="Arial Narrow"/>
                <a:cs typeface="Arial Narrow"/>
              </a:endParaRPr>
            </a:p>
          </p:txBody>
        </p:sp>
        <p:sp>
          <p:nvSpPr>
            <p:cNvPr id="817180" name="AutoShape 169"/>
            <p:cNvSpPr>
              <a:spLocks noChangeArrowheads="1"/>
            </p:cNvSpPr>
            <p:nvPr/>
          </p:nvSpPr>
          <p:spPr bwMode="auto">
            <a:xfrm>
              <a:off x="737" y="2448"/>
              <a:ext cx="1358" cy="311"/>
            </a:xfrm>
            <a:prstGeom prst="hexagon">
              <a:avLst>
                <a:gd name="adj" fmla="val 40552"/>
                <a:gd name="vf" fmla="val 115470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dirty="0">
                  <a:solidFill>
                    <a:srgbClr val="D15100"/>
                  </a:solidFill>
                  <a:latin typeface="Arial Narrow"/>
                  <a:ea typeface="Arial" charset="0"/>
                  <a:cs typeface="Arial Narrow"/>
                </a:rPr>
                <a:t>Transient</a:t>
              </a:r>
              <a:r>
                <a:rPr kumimoji="1" lang="en-US" sz="1800" b="1" dirty="0">
                  <a:latin typeface="Arial Narrow"/>
                  <a:ea typeface="Arial" charset="0"/>
                  <a:cs typeface="Arial Narrow"/>
                </a:rPr>
                <a:t> or </a:t>
              </a:r>
              <a:r>
                <a:rPr kumimoji="1" lang="en-US" sz="1800" b="1" dirty="0">
                  <a:solidFill>
                    <a:srgbClr val="D15100"/>
                  </a:solidFill>
                  <a:latin typeface="Arial Narrow"/>
                  <a:ea typeface="Arial" charset="0"/>
                  <a:cs typeface="Arial Narrow"/>
                </a:rPr>
                <a:t>non-</a:t>
              </a:r>
            </a:p>
            <a:p>
              <a:pPr algn="ctr" eaLnBrk="1" hangingPunct="1"/>
              <a:r>
                <a:rPr kumimoji="1" lang="en-US" sz="1800" b="1" dirty="0">
                  <a:solidFill>
                    <a:srgbClr val="D15100"/>
                  </a:solidFill>
                  <a:latin typeface="Arial Narrow"/>
                  <a:ea typeface="Arial" charset="0"/>
                  <a:cs typeface="Arial Narrow"/>
                </a:rPr>
                <a:t>deterministic </a:t>
              </a:r>
              <a:r>
                <a:rPr kumimoji="1" lang="en-US" sz="1800" b="1" dirty="0" err="1">
                  <a:solidFill>
                    <a:srgbClr val="D15100"/>
                  </a:solidFill>
                  <a:latin typeface="Arial Narrow"/>
                  <a:ea typeface="Arial" charset="0"/>
                  <a:cs typeface="Arial Narrow"/>
                </a:rPr>
                <a:t>s/w</a:t>
              </a:r>
              <a:r>
                <a:rPr kumimoji="1" lang="en-US" sz="1800" b="1" dirty="0">
                  <a:solidFill>
                    <a:srgbClr val="D15100"/>
                  </a:solidFill>
                  <a:latin typeface="Arial Narrow"/>
                  <a:ea typeface="Arial" charset="0"/>
                  <a:cs typeface="Arial Narrow"/>
                </a:rPr>
                <a:t> bug</a:t>
              </a:r>
            </a:p>
          </p:txBody>
        </p:sp>
      </p:grpSp>
      <p:sp>
        <p:nvSpPr>
          <p:cNvPr id="204" name="Line 110"/>
          <p:cNvSpPr>
            <a:spLocks noChangeShapeType="1"/>
          </p:cNvSpPr>
          <p:nvPr/>
        </p:nvSpPr>
        <p:spPr bwMode="auto">
          <a:xfrm>
            <a:off x="5324475" y="5178425"/>
            <a:ext cx="466725" cy="466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600" b="0" dirty="0">
              <a:latin typeface="Arial Narrow"/>
              <a:cs typeface="Arial Narrow"/>
            </a:endParaRPr>
          </a:p>
        </p:txBody>
      </p:sp>
      <p:sp>
        <p:nvSpPr>
          <p:cNvPr id="208" name="Text Box 113"/>
          <p:cNvSpPr txBox="1">
            <a:spLocks noChangeArrowheads="1"/>
          </p:cNvSpPr>
          <p:nvPr/>
        </p:nvSpPr>
        <p:spPr bwMode="auto">
          <a:xfrm>
            <a:off x="5681663" y="5243512"/>
            <a:ext cx="1449387" cy="396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8524" tIns="59262" rIns="118524" bIns="59262">
            <a:prstTxWarp prst="textNoShape">
              <a:avLst/>
            </a:prstTxWarp>
            <a:spAutoFit/>
          </a:bodyPr>
          <a:lstStyle/>
          <a:p>
            <a:pPr algn="ctr" defTabSz="1020763">
              <a:spcBef>
                <a:spcPct val="50000"/>
              </a:spcBef>
            </a:pPr>
            <a:r>
              <a:rPr kumimoji="1" lang="en-US" sz="1800" b="1" dirty="0">
                <a:latin typeface="Arial Narrow"/>
                <a:ea typeface="MS PGothic" charset="0"/>
                <a:cs typeface="Arial Narrow"/>
              </a:rPr>
              <a:t>Symptom</a:t>
            </a:r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3349625" y="5178425"/>
            <a:ext cx="1976438" cy="1374775"/>
            <a:chOff x="2110" y="3421"/>
            <a:chExt cx="1245" cy="866"/>
          </a:xfrm>
        </p:grpSpPr>
        <p:sp>
          <p:nvSpPr>
            <p:cNvPr id="817184" name="AutoShape 170"/>
            <p:cNvSpPr>
              <a:spLocks noChangeArrowheads="1"/>
            </p:cNvSpPr>
            <p:nvPr/>
          </p:nvSpPr>
          <p:spPr bwMode="auto">
            <a:xfrm>
              <a:off x="2188" y="3715"/>
              <a:ext cx="1160" cy="572"/>
            </a:xfrm>
            <a:prstGeom prst="hexagon">
              <a:avLst>
                <a:gd name="adj" fmla="val 18834"/>
                <a:gd name="vf" fmla="val 115470"/>
              </a:avLst>
            </a:prstGeom>
            <a:solidFill>
              <a:srgbClr val="FFCC66">
                <a:alpha val="60001"/>
              </a:srgbClr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kumimoji="1" lang="en-US" sz="1800" b="1" dirty="0">
                  <a:latin typeface="Arial Narrow"/>
                  <a:ea typeface="Arial" charset="0"/>
                  <a:cs typeface="Arial Narrow"/>
                </a:rPr>
                <a:t>Permanent</a:t>
              </a:r>
            </a:p>
            <a:p>
              <a:pPr algn="ctr" eaLnBrk="1" hangingPunct="1"/>
              <a:r>
                <a:rPr kumimoji="1" lang="en-US" sz="1800" b="1" dirty="0" err="1">
                  <a:latin typeface="Arial Narrow"/>
                  <a:ea typeface="Arial" charset="0"/>
                  <a:cs typeface="Arial Narrow"/>
                </a:rPr>
                <a:t>h/w</a:t>
              </a:r>
              <a:r>
                <a:rPr kumimoji="1" lang="en-US" sz="1800" b="1" dirty="0">
                  <a:latin typeface="Arial Narrow"/>
                  <a:ea typeface="Arial" charset="0"/>
                  <a:cs typeface="Arial Narrow"/>
                </a:rPr>
                <a:t> fault, </a:t>
              </a:r>
            </a:p>
            <a:p>
              <a:pPr algn="ctr" eaLnBrk="1" hangingPunct="1"/>
              <a:r>
                <a:rPr kumimoji="1" lang="en-US" sz="1800" b="1" dirty="0">
                  <a:latin typeface="Arial Narrow"/>
                  <a:ea typeface="Arial" charset="0"/>
                  <a:cs typeface="Arial Narrow"/>
                </a:rPr>
                <a:t>needs repair!</a:t>
              </a:r>
            </a:p>
          </p:txBody>
        </p:sp>
        <p:sp>
          <p:nvSpPr>
            <p:cNvPr id="203" name="Line 109"/>
            <p:cNvSpPr>
              <a:spLocks noChangeShapeType="1"/>
            </p:cNvSpPr>
            <p:nvPr/>
          </p:nvSpPr>
          <p:spPr bwMode="auto">
            <a:xfrm flipH="1">
              <a:off x="3108" y="3421"/>
              <a:ext cx="247" cy="2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600" b="0" dirty="0">
                <a:latin typeface="Arial Narrow"/>
                <a:cs typeface="Arial Narrow"/>
              </a:endParaRPr>
            </a:p>
          </p:txBody>
        </p:sp>
        <p:sp>
          <p:nvSpPr>
            <p:cNvPr id="205" name="Text Box 111"/>
            <p:cNvSpPr txBox="1">
              <a:spLocks noChangeArrowheads="1"/>
            </p:cNvSpPr>
            <p:nvPr/>
          </p:nvSpPr>
          <p:spPr bwMode="auto">
            <a:xfrm>
              <a:off x="2110" y="3462"/>
              <a:ext cx="1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18524" tIns="59262" rIns="118524" bIns="59262">
              <a:prstTxWarp prst="textNoShape">
                <a:avLst/>
              </a:prstTxWarp>
              <a:spAutoFit/>
            </a:bodyPr>
            <a:lstStyle/>
            <a:p>
              <a:pPr algn="ctr" defTabSz="1020763">
                <a:spcBef>
                  <a:spcPct val="50000"/>
                </a:spcBef>
              </a:pPr>
              <a:r>
                <a:rPr kumimoji="1" lang="en-US" sz="1800" b="1" dirty="0">
                  <a:latin typeface="Arial Narrow"/>
                  <a:ea typeface="MS PGothic" charset="0"/>
                  <a:cs typeface="Arial Narrow"/>
                </a:rPr>
                <a:t>No symptom</a:t>
              </a:r>
            </a:p>
          </p:txBody>
        </p:sp>
      </p:grpSp>
      <p:sp>
        <p:nvSpPr>
          <p:cNvPr id="817187" name="Text Box 35"/>
          <p:cNvSpPr txBox="1">
            <a:spLocks noChangeArrowheads="1"/>
          </p:cNvSpPr>
          <p:nvPr/>
        </p:nvSpPr>
        <p:spPr bwMode="auto">
          <a:xfrm>
            <a:off x="5486400" y="5614987"/>
            <a:ext cx="22097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b="1" dirty="0" smtClean="0">
                <a:solidFill>
                  <a:srgbClr val="D15100"/>
                </a:solidFill>
                <a:latin typeface="Arial Narrow"/>
                <a:cs typeface="Arial Narrow"/>
              </a:rPr>
              <a:t>Deterministic </a:t>
            </a:r>
            <a:r>
              <a:rPr lang="en-US" sz="1800" b="1" dirty="0" err="1" smtClean="0">
                <a:solidFill>
                  <a:srgbClr val="D15100"/>
                </a:solidFill>
                <a:latin typeface="Arial Narrow"/>
                <a:cs typeface="Arial Narrow"/>
              </a:rPr>
              <a:t>s/w</a:t>
            </a:r>
            <a:r>
              <a:rPr lang="en-US" sz="1800" b="1" dirty="0" smtClean="0">
                <a:solidFill>
                  <a:srgbClr val="D15100"/>
                </a:solidFill>
                <a:latin typeface="Arial Narrow"/>
                <a:cs typeface="Arial Narrow"/>
              </a:rPr>
              <a:t> bug</a:t>
            </a:r>
          </a:p>
          <a:p>
            <a:r>
              <a:rPr lang="en-US" sz="1800" b="1" dirty="0" smtClean="0">
                <a:solidFill>
                  <a:srgbClr val="D15100"/>
                </a:solidFill>
                <a:latin typeface="Arial Narrow"/>
                <a:cs typeface="Arial Narrow"/>
              </a:rPr>
              <a:t>(send </a:t>
            </a:r>
            <a:r>
              <a:rPr lang="en-US" sz="1800" b="1" dirty="0">
                <a:solidFill>
                  <a:srgbClr val="D15100"/>
                </a:solidFill>
                <a:latin typeface="Arial Narrow"/>
                <a:cs typeface="Arial Narrow"/>
              </a:rPr>
              <a:t>to </a:t>
            </a:r>
            <a:r>
              <a:rPr lang="en-US" sz="1800" b="1" dirty="0" err="1">
                <a:solidFill>
                  <a:srgbClr val="D15100"/>
                </a:solidFill>
                <a:latin typeface="Arial Narrow"/>
                <a:cs typeface="Arial Narrow"/>
              </a:rPr>
              <a:t>s/w</a:t>
            </a:r>
            <a:r>
              <a:rPr lang="en-US" sz="1800" b="1" dirty="0">
                <a:solidFill>
                  <a:srgbClr val="D15100"/>
                </a:solidFill>
                <a:latin typeface="Arial Narrow"/>
                <a:cs typeface="Arial Narrow"/>
              </a:rPr>
              <a:t> </a:t>
            </a:r>
            <a:r>
              <a:rPr lang="en-US" sz="1800" b="1" dirty="0" smtClean="0">
                <a:solidFill>
                  <a:srgbClr val="D15100"/>
                </a:solidFill>
                <a:latin typeface="Arial Narrow"/>
                <a:cs typeface="Arial Narrow"/>
              </a:rPr>
              <a:t>layer)</a:t>
            </a:r>
            <a:endParaRPr lang="en-US" sz="1800" b="1" dirty="0">
              <a:solidFill>
                <a:srgbClr val="D15100"/>
              </a:solidFill>
              <a:latin typeface="Arial Narrow"/>
              <a:cs typeface="Arial Narrow"/>
            </a:endParaRPr>
          </a:p>
        </p:txBody>
      </p:sp>
    </p:spTree>
    <p:custDataLst>
      <p:tags r:id="rId1"/>
    </p:custDataLst>
  </p:cSld>
  <p:clrMapOvr>
    <a:masterClrMapping/>
  </p:clrMapOvr>
  <p:transition advTm="663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61" grpId="0"/>
      <p:bldP spid="200" grpId="0"/>
      <p:bldP spid="817164" grpId="0" animBg="1"/>
      <p:bldP spid="817165" grpId="0" animBg="1"/>
      <p:bldP spid="817166" grpId="0" animBg="1"/>
      <p:bldP spid="817166" grpId="1" animBg="1"/>
      <p:bldP spid="817167" grpId="0"/>
      <p:bldP spid="817168" grpId="0" animBg="1"/>
      <p:bldP spid="817168" grpId="1" animBg="1"/>
      <p:bldP spid="817169" grpId="0" animBg="1"/>
      <p:bldP spid="817169" grpId="1" animBg="1"/>
      <p:bldP spid="817170" grpId="0" animBg="1"/>
      <p:bldP spid="817171" grpId="0" animBg="1"/>
      <p:bldP spid="817171" grpId="1" animBg="1"/>
      <p:bldP spid="817173" grpId="0" animBg="1"/>
      <p:bldP spid="817174" grpId="0" animBg="1"/>
      <p:bldP spid="817175" grpId="0" animBg="1"/>
      <p:bldP spid="817176" grpId="0" animBg="1"/>
      <p:bldP spid="208" grpId="0"/>
      <p:bldP spid="81718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µarch-level Fault Diagnosis</a:t>
            </a:r>
            <a:endParaRPr lang="en-US" dirty="0"/>
          </a:p>
        </p:txBody>
      </p:sp>
      <p:sp>
        <p:nvSpPr>
          <p:cNvPr id="533507" name="AutoShape 3"/>
          <p:cNvSpPr>
            <a:spLocks noChangeArrowheads="1"/>
          </p:cNvSpPr>
          <p:nvPr/>
        </p:nvSpPr>
        <p:spPr bwMode="auto">
          <a:xfrm>
            <a:off x="5181600" y="3259138"/>
            <a:ext cx="2057400" cy="627062"/>
          </a:xfrm>
          <a:prstGeom prst="roundRect">
            <a:avLst>
              <a:gd name="adj" fmla="val 16667"/>
            </a:avLst>
          </a:prstGeom>
          <a:solidFill>
            <a:srgbClr val="FF6666"/>
          </a:solidFill>
          <a:ln w="1905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Arial Narrow"/>
                <a:cs typeface="Arial Narrow"/>
              </a:rPr>
              <a:t>Permanent </a:t>
            </a:r>
          </a:p>
          <a:p>
            <a:pPr algn="ctr"/>
            <a:r>
              <a:rPr lang="en-US" sz="1800">
                <a:latin typeface="Arial Narrow"/>
                <a:cs typeface="Arial Narrow"/>
              </a:rPr>
              <a:t>fault</a:t>
            </a:r>
          </a:p>
        </p:txBody>
      </p:sp>
      <p:sp>
        <p:nvSpPr>
          <p:cNvPr id="533508" name="AutoShape 4"/>
          <p:cNvSpPr>
            <a:spLocks noChangeArrowheads="1"/>
          </p:cNvSpPr>
          <p:nvPr/>
        </p:nvSpPr>
        <p:spPr bwMode="auto">
          <a:xfrm>
            <a:off x="4648200" y="4419600"/>
            <a:ext cx="3124200" cy="914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 err="1">
                <a:latin typeface="Arial Narrow"/>
                <a:cs typeface="Arial Narrow"/>
              </a:rPr>
              <a:t>Microarchitecture</a:t>
            </a:r>
            <a:r>
              <a:rPr lang="en-US" sz="2000" dirty="0" smtClean="0">
                <a:latin typeface="Arial Narrow"/>
                <a:cs typeface="Arial Narrow"/>
              </a:rPr>
              <a:t>-level</a:t>
            </a:r>
            <a:endParaRPr lang="en-US" sz="2000" dirty="0">
              <a:latin typeface="Arial Narrow"/>
              <a:cs typeface="Arial Narrow"/>
            </a:endParaRPr>
          </a:p>
          <a:p>
            <a:pPr algn="ctr"/>
            <a:r>
              <a:rPr lang="en-US" sz="2000" dirty="0">
                <a:latin typeface="Arial Narrow"/>
                <a:cs typeface="Arial Narrow"/>
              </a:rPr>
              <a:t>Diagnosis</a:t>
            </a:r>
          </a:p>
        </p:txBody>
      </p:sp>
      <p:sp>
        <p:nvSpPr>
          <p:cNvPr id="533509" name="Text Box 5"/>
          <p:cNvSpPr txBox="1">
            <a:spLocks noChangeArrowheads="1"/>
          </p:cNvSpPr>
          <p:nvPr/>
        </p:nvSpPr>
        <p:spPr bwMode="auto">
          <a:xfrm>
            <a:off x="4800600" y="58674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Arial Narrow"/>
                <a:cs typeface="Arial Narrow"/>
              </a:rPr>
              <a:t>Unit X is faulty</a:t>
            </a:r>
          </a:p>
        </p:txBody>
      </p:sp>
      <p:cxnSp>
        <p:nvCxnSpPr>
          <p:cNvPr id="533510" name="AutoShape 6"/>
          <p:cNvCxnSpPr>
            <a:cxnSpLocks noChangeShapeType="1"/>
            <a:stCxn id="533507" idx="2"/>
            <a:endCxn id="533508" idx="0"/>
          </p:cNvCxnSpPr>
          <p:nvPr/>
        </p:nvCxnSpPr>
        <p:spPr bwMode="auto">
          <a:xfrm>
            <a:off x="6210300" y="3895725"/>
            <a:ext cx="0" cy="51435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3511" name="AutoShape 7"/>
          <p:cNvCxnSpPr>
            <a:cxnSpLocks noChangeShapeType="1"/>
            <a:stCxn id="533508" idx="2"/>
            <a:endCxn id="533509" idx="0"/>
          </p:cNvCxnSpPr>
          <p:nvPr/>
        </p:nvCxnSpPr>
        <p:spPr bwMode="auto">
          <a:xfrm>
            <a:off x="6210300" y="5343525"/>
            <a:ext cx="0" cy="52387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33512" name="AutoShape 8"/>
          <p:cNvSpPr>
            <a:spLocks noChangeArrowheads="1"/>
          </p:cNvSpPr>
          <p:nvPr/>
        </p:nvSpPr>
        <p:spPr bwMode="auto">
          <a:xfrm>
            <a:off x="3505200" y="1143000"/>
            <a:ext cx="1981200" cy="6270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rgbClr val="C0C0C0"/>
                </a:solidFill>
                <a:latin typeface="Arial Narrow"/>
                <a:cs typeface="Arial Narrow"/>
              </a:rPr>
              <a:t>Symptom</a:t>
            </a:r>
          </a:p>
          <a:p>
            <a:pPr algn="ctr"/>
            <a:r>
              <a:rPr lang="en-US" sz="1800">
                <a:solidFill>
                  <a:srgbClr val="C0C0C0"/>
                </a:solidFill>
                <a:latin typeface="Arial Narrow"/>
                <a:cs typeface="Arial Narrow"/>
              </a:rPr>
              <a:t>detected</a:t>
            </a:r>
          </a:p>
        </p:txBody>
      </p:sp>
      <p:sp>
        <p:nvSpPr>
          <p:cNvPr id="533513" name="AutoShape 9"/>
          <p:cNvSpPr>
            <a:spLocks noChangeArrowheads="1"/>
          </p:cNvSpPr>
          <p:nvPr/>
        </p:nvSpPr>
        <p:spPr bwMode="auto">
          <a:xfrm>
            <a:off x="3581400" y="2057400"/>
            <a:ext cx="1828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rgbClr val="C0C0C0"/>
                </a:solidFill>
                <a:latin typeface="Arial Narrow"/>
                <a:cs typeface="Arial Narrow"/>
              </a:rPr>
              <a:t>Diagnosis</a:t>
            </a:r>
          </a:p>
        </p:txBody>
      </p:sp>
      <p:cxnSp>
        <p:nvCxnSpPr>
          <p:cNvPr id="533514" name="AutoShape 10"/>
          <p:cNvCxnSpPr>
            <a:cxnSpLocks noChangeShapeType="1"/>
            <a:stCxn id="533512" idx="2"/>
            <a:endCxn id="533513" idx="0"/>
          </p:cNvCxnSpPr>
          <p:nvPr/>
        </p:nvCxnSpPr>
        <p:spPr bwMode="auto">
          <a:xfrm>
            <a:off x="4495800" y="1779588"/>
            <a:ext cx="0" cy="268287"/>
          </a:xfrm>
          <a:prstGeom prst="straightConnector1">
            <a:avLst/>
          </a:prstGeom>
          <a:noFill/>
          <a:ln w="22225">
            <a:solidFill>
              <a:srgbClr val="C0C0C0"/>
            </a:solidFill>
            <a:round/>
            <a:headEnd/>
            <a:tailEnd type="triangle" w="med" len="med"/>
          </a:ln>
          <a:effectLst/>
        </p:spPr>
      </p:cxnSp>
      <p:sp>
        <p:nvSpPr>
          <p:cNvPr id="533515" name="Text Box 11"/>
          <p:cNvSpPr txBox="1">
            <a:spLocks noChangeArrowheads="1"/>
          </p:cNvSpPr>
          <p:nvPr/>
        </p:nvSpPr>
        <p:spPr bwMode="auto">
          <a:xfrm>
            <a:off x="1175673" y="3276600"/>
            <a:ext cx="93160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rgbClr val="C0C0C0"/>
                </a:solidFill>
                <a:latin typeface="Arial Narrow"/>
                <a:cs typeface="Arial Narrow"/>
              </a:rPr>
              <a:t>Software</a:t>
            </a:r>
          </a:p>
          <a:p>
            <a:pPr algn="ctr"/>
            <a:r>
              <a:rPr lang="en-US" sz="1800">
                <a:solidFill>
                  <a:srgbClr val="C0C0C0"/>
                </a:solidFill>
                <a:latin typeface="Arial Narrow"/>
                <a:cs typeface="Arial Narrow"/>
              </a:rPr>
              <a:t>bug</a:t>
            </a:r>
          </a:p>
        </p:txBody>
      </p:sp>
      <p:sp>
        <p:nvSpPr>
          <p:cNvPr id="533516" name="Text Box 12"/>
          <p:cNvSpPr txBox="1">
            <a:spLocks noChangeArrowheads="1"/>
          </p:cNvSpPr>
          <p:nvPr/>
        </p:nvSpPr>
        <p:spPr bwMode="auto">
          <a:xfrm>
            <a:off x="3170984" y="3276600"/>
            <a:ext cx="96688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rgbClr val="C0C0C0"/>
                </a:solidFill>
                <a:latin typeface="Arial Narrow"/>
                <a:cs typeface="Arial Narrow"/>
              </a:rPr>
              <a:t>Transient</a:t>
            </a:r>
          </a:p>
          <a:p>
            <a:pPr algn="ctr"/>
            <a:r>
              <a:rPr lang="en-US" sz="1800">
                <a:solidFill>
                  <a:srgbClr val="C0C0C0"/>
                </a:solidFill>
                <a:latin typeface="Arial Narrow"/>
                <a:cs typeface="Arial Narrow"/>
              </a:rPr>
              <a:t>fault</a:t>
            </a:r>
          </a:p>
        </p:txBody>
      </p:sp>
      <p:cxnSp>
        <p:nvCxnSpPr>
          <p:cNvPr id="533517" name="AutoShape 13"/>
          <p:cNvCxnSpPr>
            <a:cxnSpLocks noChangeShapeType="1"/>
            <a:stCxn id="533513" idx="2"/>
            <a:endCxn id="533515" idx="0"/>
          </p:cNvCxnSpPr>
          <p:nvPr/>
        </p:nvCxnSpPr>
        <p:spPr bwMode="auto">
          <a:xfrm rot="5400000">
            <a:off x="2763838" y="1544638"/>
            <a:ext cx="609600" cy="2854325"/>
          </a:xfrm>
          <a:prstGeom prst="straightConnector1">
            <a:avLst/>
          </a:prstGeom>
          <a:noFill/>
          <a:ln w="22225">
            <a:solidFill>
              <a:srgbClr val="C0C0C0"/>
            </a:solidFill>
            <a:round/>
            <a:headEnd/>
            <a:tailEnd type="triangle" w="med" len="med"/>
          </a:ln>
          <a:effectLst/>
        </p:spPr>
      </p:cxnSp>
      <p:cxnSp>
        <p:nvCxnSpPr>
          <p:cNvPr id="533518" name="AutoShape 14"/>
          <p:cNvCxnSpPr>
            <a:cxnSpLocks noChangeShapeType="1"/>
            <a:stCxn id="533513" idx="2"/>
            <a:endCxn id="533516" idx="0"/>
          </p:cNvCxnSpPr>
          <p:nvPr/>
        </p:nvCxnSpPr>
        <p:spPr bwMode="auto">
          <a:xfrm rot="5400000">
            <a:off x="3770313" y="2551113"/>
            <a:ext cx="609600" cy="841375"/>
          </a:xfrm>
          <a:prstGeom prst="straightConnector1">
            <a:avLst/>
          </a:prstGeom>
          <a:noFill/>
          <a:ln w="22225">
            <a:solidFill>
              <a:srgbClr val="C0C0C0"/>
            </a:solidFill>
            <a:round/>
            <a:headEnd/>
            <a:tailEnd type="triangle" w="med" len="med"/>
          </a:ln>
          <a:effectLst/>
        </p:spPr>
      </p:cxnSp>
      <p:cxnSp>
        <p:nvCxnSpPr>
          <p:cNvPr id="533519" name="AutoShape 15"/>
          <p:cNvCxnSpPr>
            <a:cxnSpLocks noChangeShapeType="1"/>
            <a:stCxn id="533513" idx="2"/>
            <a:endCxn id="533507" idx="0"/>
          </p:cNvCxnSpPr>
          <p:nvPr/>
        </p:nvCxnSpPr>
        <p:spPr bwMode="auto">
          <a:xfrm>
            <a:off x="4495800" y="2676525"/>
            <a:ext cx="1714500" cy="573088"/>
          </a:xfrm>
          <a:prstGeom prst="straightConnector1">
            <a:avLst/>
          </a:prstGeom>
          <a:noFill/>
          <a:ln w="22225">
            <a:solidFill>
              <a:srgbClr val="C0C0C0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advTm="18116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Trace Based Fault Diagnosis (TBFD)</a:t>
            </a:r>
            <a:endParaRPr lang="en-US" sz="2500" i="1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µarch-level fault </a:t>
            </a:r>
            <a:r>
              <a:rPr lang="en-US" dirty="0" smtClean="0">
                <a:solidFill>
                  <a:srgbClr val="D15100"/>
                </a:solidFill>
              </a:rPr>
              <a:t>diagnosis using rollback/replay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D15100"/>
                </a:solidFill>
              </a:rPr>
              <a:t>Key: Execution caused symptom </a:t>
            </a:r>
            <a:r>
              <a:rPr lang="en-US" dirty="0" err="1" smtClean="0">
                <a:solidFill>
                  <a:srgbClr val="D15100"/>
                </a:solidFill>
                <a:sym typeface="Symbol" charset="2"/>
              </a:rPr>
              <a:t></a:t>
            </a:r>
            <a:r>
              <a:rPr lang="en-US" dirty="0" smtClean="0">
                <a:solidFill>
                  <a:srgbClr val="D15100"/>
                </a:solidFill>
                <a:sym typeface="Symbol" charset="2"/>
              </a:rPr>
              <a:t> trace </a:t>
            </a:r>
            <a:r>
              <a:rPr lang="en-US" dirty="0" smtClean="0">
                <a:solidFill>
                  <a:srgbClr val="D15100"/>
                </a:solidFill>
              </a:rPr>
              <a:t>activates fault</a:t>
            </a:r>
          </a:p>
          <a:p>
            <a:pPr lvl="1"/>
            <a:r>
              <a:rPr lang="en-US" dirty="0" smtClean="0"/>
              <a:t>Deterministically replay trace on faulty, fault-free cores</a:t>
            </a:r>
          </a:p>
          <a:p>
            <a:pPr lvl="1"/>
            <a:r>
              <a:rPr lang="en-US" dirty="0" smtClean="0">
                <a:sym typeface="Symbol" charset="2"/>
              </a:rPr>
              <a:t>Divergence </a:t>
            </a:r>
            <a:r>
              <a:rPr lang="en-US" dirty="0" err="1">
                <a:sym typeface="Symbol" charset="2"/>
              </a:rPr>
              <a:t></a:t>
            </a:r>
            <a:r>
              <a:rPr lang="en-US" dirty="0">
                <a:sym typeface="Symbol" charset="2"/>
              </a:rPr>
              <a:t> faulty hardware used </a:t>
            </a:r>
            <a:r>
              <a:rPr lang="en-US" dirty="0" err="1">
                <a:sym typeface="Symbol" charset="2"/>
              </a:rPr>
              <a:t></a:t>
            </a:r>
            <a:r>
              <a:rPr lang="en-US" dirty="0">
                <a:sym typeface="Symbol" charset="2"/>
              </a:rPr>
              <a:t> diagnosis clues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Diagnose faults to </a:t>
            </a:r>
            <a:r>
              <a:rPr lang="en-US" dirty="0">
                <a:solidFill>
                  <a:srgbClr val="D15100"/>
                </a:solidFill>
                <a:sym typeface="Symbol" charset="2"/>
              </a:rPr>
              <a:t>µarch units</a:t>
            </a:r>
            <a:r>
              <a:rPr lang="en-US" dirty="0">
                <a:sym typeface="Symbol" charset="2"/>
              </a:rPr>
              <a:t> of processor</a:t>
            </a:r>
          </a:p>
          <a:p>
            <a:pPr lvl="1"/>
            <a:r>
              <a:rPr lang="en-US" dirty="0">
                <a:sym typeface="Symbol" charset="2"/>
              </a:rPr>
              <a:t>Check µarch-level invariants in several parts of processor</a:t>
            </a:r>
            <a:endParaRPr lang="en-US" dirty="0" smtClean="0">
              <a:sym typeface="Symbol" charset="2"/>
            </a:endParaRPr>
          </a:p>
          <a:p>
            <a:pPr lvl="1"/>
            <a:r>
              <a:rPr lang="en-US" dirty="0" smtClean="0">
                <a:sym typeface="Symbol" charset="2"/>
              </a:rPr>
              <a:t>Diagnosis </a:t>
            </a:r>
            <a:r>
              <a:rPr lang="en-US" dirty="0">
                <a:sym typeface="Symbol" charset="2"/>
              </a:rPr>
              <a:t>in out-of-order logic (meta-</a:t>
            </a:r>
            <a:r>
              <a:rPr lang="en-US" dirty="0" err="1">
                <a:sym typeface="Symbol" charset="2"/>
              </a:rPr>
              <a:t>datapath</a:t>
            </a:r>
            <a:r>
              <a:rPr lang="en-US" dirty="0">
                <a:sym typeface="Symbol" charset="2"/>
              </a:rPr>
              <a:t>) complex</a:t>
            </a:r>
          </a:p>
          <a:p>
            <a:pPr lvl="1"/>
            <a:endParaRPr lang="en-US" dirty="0">
              <a:sym typeface="Symbol" charset="2"/>
            </a:endParaRPr>
          </a:p>
        </p:txBody>
      </p:sp>
    </p:spTree>
    <p:custDataLst>
      <p:tags r:id="rId1"/>
    </p:custDataLst>
  </p:cSld>
  <p:clrMapOvr>
    <a:masterClrMapping/>
  </p:clrMapOvr>
  <p:transition advTm="666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</a:t>
            </a:r>
            <a:r>
              <a:rPr lang="en-US" dirty="0"/>
              <a:t>-Based Fault </a:t>
            </a:r>
            <a:r>
              <a:rPr lang="en-US" dirty="0" smtClean="0"/>
              <a:t>Diagnosis: Evaluation</a:t>
            </a:r>
            <a:endParaRPr lang="en-US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915400" cy="5575300"/>
          </a:xfrm>
        </p:spPr>
        <p:txBody>
          <a:bodyPr/>
          <a:lstStyle/>
          <a:p>
            <a:r>
              <a:rPr lang="en-US" dirty="0"/>
              <a:t>Goal: </a:t>
            </a:r>
            <a:r>
              <a:rPr lang="en-US" dirty="0">
                <a:solidFill>
                  <a:srgbClr val="D15100"/>
                </a:solidFill>
              </a:rPr>
              <a:t>Diagnose faults at reasonable latency</a:t>
            </a:r>
            <a:endParaRPr lang="en-US" dirty="0"/>
          </a:p>
          <a:p>
            <a:endParaRPr lang="en-US" dirty="0">
              <a:solidFill>
                <a:srgbClr val="D15100"/>
              </a:solidFill>
            </a:endParaRPr>
          </a:p>
          <a:p>
            <a:r>
              <a:rPr lang="en-US" dirty="0"/>
              <a:t>Faults </a:t>
            </a:r>
            <a:r>
              <a:rPr lang="en-US" dirty="0" smtClean="0"/>
              <a:t>diagnosed in 10 SPEC workloads</a:t>
            </a:r>
          </a:p>
          <a:p>
            <a:pPr lvl="1"/>
            <a:r>
              <a:rPr lang="en-US" dirty="0">
                <a:solidFill>
                  <a:srgbClr val="D15100"/>
                </a:solidFill>
              </a:rPr>
              <a:t>~8500</a:t>
            </a:r>
            <a:r>
              <a:rPr lang="en-US" dirty="0"/>
              <a:t> detected faults (98% of unmasked)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D15100"/>
                </a:solidFill>
                <a:sym typeface="Symbol" charset="2"/>
              </a:rPr>
              <a:t>Results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98% of the detection successfully diagnosed</a:t>
            </a:r>
          </a:p>
          <a:p>
            <a:pPr lvl="1"/>
            <a:r>
              <a:rPr lang="en-US" dirty="0">
                <a:sym typeface="Symbol" charset="2"/>
              </a:rPr>
              <a:t>91% diagnosed within 1M </a:t>
            </a:r>
            <a:r>
              <a:rPr lang="en-US" dirty="0" err="1">
                <a:sym typeface="Symbol" charset="2"/>
              </a:rPr>
              <a:t>instr</a:t>
            </a:r>
            <a:r>
              <a:rPr lang="en-US" dirty="0">
                <a:sym typeface="Symbol" charset="2"/>
              </a:rPr>
              <a:t> (~0.5ms on 2GHz proc</a:t>
            </a:r>
            <a:r>
              <a:rPr lang="en-US" dirty="0" smtClean="0">
                <a:sym typeface="Symbol" charset="2"/>
              </a:rPr>
              <a:t>)</a:t>
            </a:r>
          </a:p>
        </p:txBody>
      </p:sp>
    </p:spTree>
    <p:custDataLst>
      <p:tags r:id="rId1"/>
    </p:custDataLst>
  </p:cSld>
  <p:clrMapOvr>
    <a:masterClrMapping/>
  </p:clrMapOvr>
  <p:transition advTm="572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SWAT Multithreaded Fault Diagnosis </a:t>
            </a:r>
            <a:r>
              <a:rPr lang="en-US" sz="1600" dirty="0" smtClean="0"/>
              <a:t>[</a:t>
            </a:r>
            <a:r>
              <a:rPr lang="en-US" sz="1600" dirty="0" err="1" smtClean="0"/>
              <a:t>Hari</a:t>
            </a:r>
            <a:r>
              <a:rPr lang="en-US" sz="1600" dirty="0" smtClean="0"/>
              <a:t> et al., MICRO ‘09]</a:t>
            </a:r>
            <a:endParaRPr lang="en-US" sz="1600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791200"/>
          </a:xfrm>
        </p:spPr>
        <p:txBody>
          <a:bodyPr/>
          <a:lstStyle/>
          <a:p>
            <a:r>
              <a:rPr lang="en-US" dirty="0" smtClean="0"/>
              <a:t>Challenge 1: </a:t>
            </a:r>
            <a:r>
              <a:rPr lang="en-US" dirty="0" smtClean="0">
                <a:solidFill>
                  <a:srgbClr val="D15100"/>
                </a:solidFill>
              </a:rPr>
              <a:t>Deterministic replay involves high overhead</a:t>
            </a:r>
            <a:endParaRPr lang="en-US" dirty="0" smtClean="0"/>
          </a:p>
          <a:p>
            <a:r>
              <a:rPr lang="en-US" dirty="0" smtClean="0"/>
              <a:t>Challenge 2: Multithreaded </a:t>
            </a:r>
            <a:r>
              <a:rPr lang="en-US" dirty="0"/>
              <a:t>apps </a:t>
            </a:r>
            <a:r>
              <a:rPr lang="en-US" dirty="0">
                <a:solidFill>
                  <a:srgbClr val="D15100"/>
                </a:solidFill>
              </a:rPr>
              <a:t>share data among threads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endParaRPr lang="en-US" sz="1600" dirty="0" smtClean="0"/>
          </a:p>
          <a:p>
            <a:pPr>
              <a:spcAft>
                <a:spcPts val="1200"/>
              </a:spcAft>
              <a:buNone/>
            </a:pPr>
            <a:endParaRPr lang="en-US" dirty="0" smtClean="0"/>
          </a:p>
          <a:p>
            <a:r>
              <a:rPr lang="en-US" dirty="0"/>
              <a:t>Symptom causing core may not be </a:t>
            </a:r>
            <a:r>
              <a:rPr lang="en-US" dirty="0" smtClean="0"/>
              <a:t>faulty</a:t>
            </a:r>
          </a:p>
          <a:p>
            <a:r>
              <a:rPr lang="en-US" dirty="0" smtClean="0"/>
              <a:t>No known fault-free core in system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189538" y="1866900"/>
            <a:ext cx="974725" cy="2209800"/>
            <a:chOff x="5189540" y="1524000"/>
            <a:chExt cx="974725" cy="2209800"/>
          </a:xfrm>
        </p:grpSpPr>
        <p:sp>
          <p:nvSpPr>
            <p:cNvPr id="9244" name="Freeform 40"/>
            <p:cNvSpPr>
              <a:spLocks/>
            </p:cNvSpPr>
            <p:nvPr/>
          </p:nvSpPr>
          <p:spPr bwMode="auto">
            <a:xfrm>
              <a:off x="5334120" y="1921066"/>
              <a:ext cx="565403" cy="1812734"/>
            </a:xfrm>
            <a:custGeom>
              <a:avLst/>
              <a:gdLst>
                <a:gd name="T0" fmla="*/ 389088 w 565150"/>
                <a:gd name="T1" fmla="*/ 0 h 1558925"/>
                <a:gd name="T2" fmla="*/ 25510 w 565150"/>
                <a:gd name="T3" fmla="*/ 1549730 h 1558925"/>
                <a:gd name="T4" fmla="*/ 542172 w 565150"/>
                <a:gd name="T5" fmla="*/ 2582881 h 1558925"/>
                <a:gd name="T6" fmla="*/ 178600 w 565150"/>
                <a:gd name="T7" fmla="*/ 4218708 h 1558925"/>
                <a:gd name="T8" fmla="*/ 484764 w 565150"/>
                <a:gd name="T9" fmla="*/ 5251856 h 1558925"/>
                <a:gd name="T10" fmla="*/ 159460 w 565150"/>
                <a:gd name="T11" fmla="*/ 6801584 h 1558925"/>
                <a:gd name="T12" fmla="*/ 159460 w 565150"/>
                <a:gd name="T13" fmla="*/ 6715485 h 15589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5150"/>
                <a:gd name="T22" fmla="*/ 0 h 1558925"/>
                <a:gd name="T23" fmla="*/ 565150 w 565150"/>
                <a:gd name="T24" fmla="*/ 1558925 h 15589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5150" h="1558925">
                  <a:moveTo>
                    <a:pt x="387350" y="0"/>
                  </a:moveTo>
                  <a:cubicBezTo>
                    <a:pt x="193675" y="123825"/>
                    <a:pt x="0" y="247650"/>
                    <a:pt x="25400" y="342900"/>
                  </a:cubicBezTo>
                  <a:cubicBezTo>
                    <a:pt x="50800" y="438150"/>
                    <a:pt x="514350" y="473075"/>
                    <a:pt x="539750" y="571500"/>
                  </a:cubicBezTo>
                  <a:cubicBezTo>
                    <a:pt x="565150" y="669925"/>
                    <a:pt x="187325" y="835025"/>
                    <a:pt x="177800" y="933450"/>
                  </a:cubicBezTo>
                  <a:cubicBezTo>
                    <a:pt x="168275" y="1031875"/>
                    <a:pt x="485775" y="1066800"/>
                    <a:pt x="482600" y="1162050"/>
                  </a:cubicBezTo>
                  <a:cubicBezTo>
                    <a:pt x="479425" y="1257300"/>
                    <a:pt x="212725" y="1450975"/>
                    <a:pt x="158750" y="1504950"/>
                  </a:cubicBezTo>
                  <a:cubicBezTo>
                    <a:pt x="104775" y="1558925"/>
                    <a:pt x="131762" y="1522412"/>
                    <a:pt x="158750" y="1485900"/>
                  </a:cubicBezTo>
                </a:path>
              </a:pathLst>
            </a:custGeom>
            <a:noFill/>
            <a:ln w="31750" cap="flat" cmpd="sng" algn="ctr">
              <a:solidFill>
                <a:srgbClr val="00902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5189540" y="1524000"/>
              <a:ext cx="974725" cy="3968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latin typeface="+mn-lt"/>
                </a:rPr>
                <a:t>Core 2</a:t>
              </a:r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1143000" y="1943100"/>
            <a:ext cx="1812925" cy="1828800"/>
            <a:chOff x="1143000" y="1600201"/>
            <a:chExt cx="1812925" cy="1828799"/>
          </a:xfrm>
        </p:grpSpPr>
        <p:grpSp>
          <p:nvGrpSpPr>
            <p:cNvPr id="4" name="Group 53"/>
            <p:cNvGrpSpPr>
              <a:grpSpLocks/>
            </p:cNvGrpSpPr>
            <p:nvPr/>
          </p:nvGrpSpPr>
          <p:grpSpPr bwMode="auto">
            <a:xfrm>
              <a:off x="1143000" y="1600201"/>
              <a:ext cx="1812925" cy="1044574"/>
              <a:chOff x="1981200" y="2628842"/>
              <a:chExt cx="1812925" cy="1044593"/>
            </a:xfrm>
          </p:grpSpPr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1981200" y="2971800"/>
                <a:ext cx="1400175" cy="701635"/>
                <a:chOff x="152400" y="2514600"/>
                <a:chExt cx="1400175" cy="701635"/>
              </a:xfrm>
            </p:grpSpPr>
            <p:cxnSp>
              <p:nvCxnSpPr>
                <p:cNvPr id="9241" name="Straight Arrow Connector 34"/>
                <p:cNvCxnSpPr>
                  <a:cxnSpLocks noChangeShapeType="1"/>
                </p:cNvCxnSpPr>
                <p:nvPr/>
              </p:nvCxnSpPr>
              <p:spPr bwMode="auto">
                <a:xfrm>
                  <a:off x="914400" y="3048000"/>
                  <a:ext cx="457200" cy="1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36" name="TextBox 10"/>
                <p:cNvSpPr txBox="1"/>
                <p:nvPr/>
              </p:nvSpPr>
              <p:spPr>
                <a:xfrm>
                  <a:off x="152400" y="2819353"/>
                  <a:ext cx="790575" cy="39688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000" b="1" dirty="0">
                      <a:solidFill>
                        <a:srgbClr val="FF0000"/>
                      </a:solidFill>
                      <a:latin typeface="+mn-lt"/>
                    </a:rPr>
                    <a:t>Fault</a:t>
                  </a:r>
                </a:p>
              </p:txBody>
            </p:sp>
            <p:sp>
              <p:nvSpPr>
                <p:cNvPr id="9243" name="Freeform 39"/>
                <p:cNvSpPr>
                  <a:spLocks/>
                </p:cNvSpPr>
                <p:nvPr/>
              </p:nvSpPr>
              <p:spPr bwMode="auto">
                <a:xfrm>
                  <a:off x="1219200" y="2514600"/>
                  <a:ext cx="333375" cy="514350"/>
                </a:xfrm>
                <a:custGeom>
                  <a:avLst/>
                  <a:gdLst>
                    <a:gd name="T0" fmla="*/ 238125 w 333375"/>
                    <a:gd name="T1" fmla="*/ 0 h 514350"/>
                    <a:gd name="T2" fmla="*/ 9525 w 333375"/>
                    <a:gd name="T3" fmla="*/ 228600 h 514350"/>
                    <a:gd name="T4" fmla="*/ 295275 w 333375"/>
                    <a:gd name="T5" fmla="*/ 381000 h 514350"/>
                    <a:gd name="T6" fmla="*/ 238125 w 333375"/>
                    <a:gd name="T7" fmla="*/ 514350 h 514350"/>
                    <a:gd name="T8" fmla="*/ 238125 w 333375"/>
                    <a:gd name="T9" fmla="*/ 514350 h 5143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3375"/>
                    <a:gd name="T16" fmla="*/ 0 h 514350"/>
                    <a:gd name="T17" fmla="*/ 333375 w 333375"/>
                    <a:gd name="T18" fmla="*/ 514350 h 5143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3375" h="514350">
                      <a:moveTo>
                        <a:pt x="238125" y="0"/>
                      </a:moveTo>
                      <a:cubicBezTo>
                        <a:pt x="119062" y="82550"/>
                        <a:pt x="0" y="165100"/>
                        <a:pt x="9525" y="228600"/>
                      </a:cubicBezTo>
                      <a:cubicBezTo>
                        <a:pt x="19050" y="292100"/>
                        <a:pt x="257175" y="333375"/>
                        <a:pt x="295275" y="381000"/>
                      </a:cubicBezTo>
                      <a:cubicBezTo>
                        <a:pt x="333375" y="428625"/>
                        <a:pt x="238125" y="514350"/>
                        <a:pt x="238125" y="51435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902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2819400" y="2628842"/>
                <a:ext cx="974725" cy="39688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latin typeface="+mn-lt"/>
                  </a:rPr>
                  <a:t>Core 1</a:t>
                </a:r>
              </a:p>
            </p:txBody>
          </p:sp>
        </p:grpSp>
        <p:sp>
          <p:nvSpPr>
            <p:cNvPr id="9238" name="Freeform 30"/>
            <p:cNvSpPr>
              <a:spLocks/>
            </p:cNvSpPr>
            <p:nvPr/>
          </p:nvSpPr>
          <p:spPr bwMode="auto">
            <a:xfrm>
              <a:off x="2072235" y="2490324"/>
              <a:ext cx="442365" cy="938676"/>
            </a:xfrm>
            <a:custGeom>
              <a:avLst/>
              <a:gdLst>
                <a:gd name="T0" fmla="*/ 323681 w 442365"/>
                <a:gd name="T1" fmla="*/ 0 h 938676"/>
                <a:gd name="T2" fmla="*/ 16184 w 442365"/>
                <a:gd name="T3" fmla="*/ 307497 h 938676"/>
                <a:gd name="T4" fmla="*/ 420786 w 442365"/>
                <a:gd name="T5" fmla="*/ 469338 h 938676"/>
                <a:gd name="T6" fmla="*/ 145657 w 442365"/>
                <a:gd name="T7" fmla="*/ 744467 h 938676"/>
                <a:gd name="T8" fmla="*/ 356049 w 442365"/>
                <a:gd name="T9" fmla="*/ 938676 h 9386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2365"/>
                <a:gd name="T16" fmla="*/ 0 h 938676"/>
                <a:gd name="T17" fmla="*/ 442365 w 442365"/>
                <a:gd name="T18" fmla="*/ 938676 h 9386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2365" h="938676">
                  <a:moveTo>
                    <a:pt x="323681" y="0"/>
                  </a:moveTo>
                  <a:cubicBezTo>
                    <a:pt x="161840" y="114637"/>
                    <a:pt x="0" y="229274"/>
                    <a:pt x="16184" y="307497"/>
                  </a:cubicBezTo>
                  <a:cubicBezTo>
                    <a:pt x="32368" y="385720"/>
                    <a:pt x="399207" y="396510"/>
                    <a:pt x="420786" y="469338"/>
                  </a:cubicBezTo>
                  <a:cubicBezTo>
                    <a:pt x="442365" y="542166"/>
                    <a:pt x="156447" y="666244"/>
                    <a:pt x="145657" y="744467"/>
                  </a:cubicBezTo>
                  <a:cubicBezTo>
                    <a:pt x="134868" y="822690"/>
                    <a:pt x="245458" y="880683"/>
                    <a:pt x="356049" y="938676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333852" y="4073686"/>
            <a:ext cx="3810148" cy="1260314"/>
            <a:chOff x="5333852" y="4073686"/>
            <a:chExt cx="3810148" cy="1260314"/>
          </a:xfrm>
        </p:grpSpPr>
        <p:sp>
          <p:nvSpPr>
            <p:cNvPr id="6" name="TextBox 5"/>
            <p:cNvSpPr txBox="1"/>
            <p:nvPr/>
          </p:nvSpPr>
          <p:spPr>
            <a:xfrm>
              <a:off x="6172200" y="4533900"/>
              <a:ext cx="2971800" cy="70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b="1" dirty="0">
                  <a:latin typeface="+mn-lt"/>
                </a:rPr>
                <a:t>Symptom Detection</a:t>
              </a:r>
            </a:p>
            <a:p>
              <a:pPr>
                <a:defRPr/>
              </a:pPr>
              <a:r>
                <a:rPr lang="en-US" sz="2000" b="1" dirty="0">
                  <a:latin typeface="+mn-lt"/>
                </a:rPr>
                <a:t>on a </a:t>
              </a:r>
              <a:r>
                <a:rPr lang="en-US" sz="2000" b="1" dirty="0">
                  <a:solidFill>
                    <a:srgbClr val="D15100"/>
                  </a:solidFill>
                  <a:latin typeface="+mn-lt"/>
                </a:rPr>
                <a:t>fault-free</a:t>
              </a:r>
              <a:r>
                <a:rPr lang="en-US" sz="2000" b="1" dirty="0">
                  <a:latin typeface="+mn-lt"/>
                </a:rPr>
                <a:t> core</a:t>
              </a:r>
            </a:p>
          </p:txBody>
        </p:sp>
        <p:sp>
          <p:nvSpPr>
            <p:cNvPr id="9229" name="Freeform 41"/>
            <p:cNvSpPr>
              <a:spLocks/>
            </p:cNvSpPr>
            <p:nvPr/>
          </p:nvSpPr>
          <p:spPr bwMode="auto">
            <a:xfrm>
              <a:off x="5368785" y="4073686"/>
              <a:ext cx="422366" cy="1031719"/>
            </a:xfrm>
            <a:custGeom>
              <a:avLst/>
              <a:gdLst>
                <a:gd name="T0" fmla="*/ 318924 w 422275"/>
                <a:gd name="T1" fmla="*/ 0 h 1349375"/>
                <a:gd name="T2" fmla="*/ 12760 w 422275"/>
                <a:gd name="T3" fmla="*/ 231 h 1349375"/>
                <a:gd name="T4" fmla="*/ 395466 w 422275"/>
                <a:gd name="T5" fmla="*/ 380 h 1349375"/>
                <a:gd name="T6" fmla="*/ 184978 w 422275"/>
                <a:gd name="T7" fmla="*/ 597 h 1349375"/>
                <a:gd name="T8" fmla="*/ 280652 w 422275"/>
                <a:gd name="T9" fmla="*/ 910 h 1349375"/>
                <a:gd name="T10" fmla="*/ 318924 w 422275"/>
                <a:gd name="T11" fmla="*/ 910 h 1349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2275"/>
                <a:gd name="T19" fmla="*/ 0 h 1349375"/>
                <a:gd name="T20" fmla="*/ 422275 w 422275"/>
                <a:gd name="T21" fmla="*/ 1349375 h 1349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2275" h="1349375">
                  <a:moveTo>
                    <a:pt x="317500" y="0"/>
                  </a:moveTo>
                  <a:cubicBezTo>
                    <a:pt x="158750" y="117475"/>
                    <a:pt x="0" y="234950"/>
                    <a:pt x="12700" y="323850"/>
                  </a:cubicBezTo>
                  <a:cubicBezTo>
                    <a:pt x="25400" y="412750"/>
                    <a:pt x="365125" y="447675"/>
                    <a:pt x="393700" y="533400"/>
                  </a:cubicBezTo>
                  <a:cubicBezTo>
                    <a:pt x="422275" y="619125"/>
                    <a:pt x="203200" y="714375"/>
                    <a:pt x="184150" y="838200"/>
                  </a:cubicBezTo>
                  <a:cubicBezTo>
                    <a:pt x="165100" y="962025"/>
                    <a:pt x="257175" y="1203325"/>
                    <a:pt x="279400" y="1276350"/>
                  </a:cubicBezTo>
                  <a:cubicBezTo>
                    <a:pt x="301625" y="1349375"/>
                    <a:pt x="309562" y="1312862"/>
                    <a:pt x="317500" y="127635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1" name="AutoShape 11"/>
            <p:cNvSpPr>
              <a:spLocks noChangeArrowheads="1"/>
            </p:cNvSpPr>
            <p:nvPr/>
          </p:nvSpPr>
          <p:spPr bwMode="auto">
            <a:xfrm>
              <a:off x="5333852" y="4724411"/>
              <a:ext cx="685948" cy="609589"/>
            </a:xfrm>
            <a:prstGeom prst="irregularSeal1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979613" y="3543300"/>
            <a:ext cx="3916362" cy="1752601"/>
            <a:chOff x="1979613" y="3543300"/>
            <a:chExt cx="3916362" cy="1752601"/>
          </a:xfrm>
        </p:grpSpPr>
        <p:grpSp>
          <p:nvGrpSpPr>
            <p:cNvPr id="8" name="Group 53"/>
            <p:cNvGrpSpPr>
              <a:grpSpLocks/>
            </p:cNvGrpSpPr>
            <p:nvPr/>
          </p:nvGrpSpPr>
          <p:grpSpPr bwMode="auto">
            <a:xfrm>
              <a:off x="1979613" y="3543300"/>
              <a:ext cx="2592294" cy="1752601"/>
              <a:chOff x="1979105" y="3200400"/>
              <a:chExt cx="2592895" cy="1752600"/>
            </a:xfrm>
          </p:grpSpPr>
          <p:sp>
            <p:nvSpPr>
              <p:cNvPr id="32" name="TextBox 31"/>
              <p:cNvSpPr txBox="1"/>
              <p:nvPr/>
            </p:nvSpPr>
            <p:spPr bwMode="auto">
              <a:xfrm>
                <a:off x="1979105" y="3200400"/>
                <a:ext cx="833630" cy="3968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srgbClr val="FF0000"/>
                    </a:solidFill>
                    <a:latin typeface="+mn-lt"/>
                  </a:rPr>
                  <a:t>Store</a:t>
                </a:r>
              </a:p>
            </p:txBody>
          </p:sp>
          <p:grpSp>
            <p:nvGrpSpPr>
              <p:cNvPr id="9" name="Group 43"/>
              <p:cNvGrpSpPr>
                <a:grpSpLocks/>
              </p:cNvGrpSpPr>
              <p:nvPr/>
            </p:nvGrpSpPr>
            <p:grpSpPr bwMode="auto">
              <a:xfrm>
                <a:off x="2399252" y="3600510"/>
                <a:ext cx="2172748" cy="1352490"/>
                <a:chOff x="2399252" y="3600510"/>
                <a:chExt cx="2172748" cy="1352490"/>
              </a:xfrm>
            </p:grpSpPr>
            <p:sp>
              <p:nvSpPr>
                <p:cNvPr id="25" name="Rectangle 24"/>
                <p:cNvSpPr/>
                <p:nvPr/>
              </p:nvSpPr>
              <p:spPr bwMode="auto">
                <a:xfrm>
                  <a:off x="3047739" y="4038600"/>
                  <a:ext cx="1524354" cy="914399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800" b="1" dirty="0">
                      <a:latin typeface="+mn-lt"/>
                    </a:rPr>
                    <a:t>Memory</a:t>
                  </a:r>
                </a:p>
              </p:txBody>
            </p:sp>
            <p:cxnSp>
              <p:nvCxnSpPr>
                <p:cNvPr id="9235" name="Straight Arrow Connector 25"/>
                <p:cNvCxnSpPr>
                  <a:cxnSpLocks noChangeShapeType="1"/>
                  <a:stCxn id="32" idx="2"/>
                </p:cNvCxnSpPr>
                <p:nvPr/>
              </p:nvCxnSpPr>
              <p:spPr bwMode="auto">
                <a:xfrm rot="16200000" flipH="1">
                  <a:off x="2314081" y="3685681"/>
                  <a:ext cx="1123890" cy="953547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9236" name="Rectangle 26"/>
                <p:cNvSpPr>
                  <a:spLocks noChangeArrowheads="1"/>
                </p:cNvSpPr>
                <p:nvPr/>
              </p:nvSpPr>
              <p:spPr bwMode="auto">
                <a:xfrm>
                  <a:off x="3352800" y="4724400"/>
                  <a:ext cx="457200" cy="15240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TextBox 41"/>
            <p:cNvSpPr txBox="1"/>
            <p:nvPr/>
          </p:nvSpPr>
          <p:spPr bwMode="auto">
            <a:xfrm>
              <a:off x="5105400" y="3924300"/>
              <a:ext cx="790575" cy="3968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solidFill>
                    <a:srgbClr val="FF0000"/>
                  </a:solidFill>
                  <a:latin typeface="+mn-lt"/>
                </a:rPr>
                <a:t>Load</a:t>
              </a:r>
            </a:p>
          </p:txBody>
        </p:sp>
        <p:cxnSp>
          <p:nvCxnSpPr>
            <p:cNvPr id="9228" name="Straight Arrow Connector 27"/>
            <p:cNvCxnSpPr>
              <a:cxnSpLocks noChangeShapeType="1"/>
              <a:endCxn id="42" idx="1"/>
            </p:cNvCxnSpPr>
            <p:nvPr/>
          </p:nvCxnSpPr>
          <p:spPr bwMode="auto">
            <a:xfrm flipV="1">
              <a:off x="3810084" y="4124355"/>
              <a:ext cx="1295100" cy="9429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custDataLst>
      <p:tags r:id="rId1"/>
    </p:custDataLst>
  </p:cSld>
  <p:clrMapOvr>
    <a:masterClrMapping/>
  </p:clrMapOvr>
  <p:transition advTm="702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SWAT</a:t>
            </a:r>
            <a:r>
              <a:rPr lang="en-US" dirty="0" smtClean="0"/>
              <a:t> </a:t>
            </a:r>
            <a:r>
              <a:rPr lang="en-US" dirty="0"/>
              <a:t>Diagnosis - Key Ideas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465388"/>
            <a:ext cx="1693863" cy="4302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+mn-lt"/>
              </a:rPr>
              <a:t>Challenges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733800" y="1066800"/>
            <a:ext cx="22860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Multithreaded applications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514600" y="2362200"/>
            <a:ext cx="2286000" cy="1006475"/>
          </a:xfrm>
          <a:prstGeom prst="round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Full-system deterministic replay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410200" y="2362200"/>
            <a:ext cx="2286000" cy="1006475"/>
          </a:xfrm>
          <a:prstGeom prst="round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No known </a:t>
            </a:r>
          </a:p>
          <a:p>
            <a:pPr algn="ctr">
              <a:defRPr/>
            </a:pPr>
            <a:r>
              <a:rPr lang="en-US" sz="2000" b="1" dirty="0">
                <a:latin typeface="+mn-lt"/>
              </a:rPr>
              <a:t>good core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514600" y="3733800"/>
            <a:ext cx="2332038" cy="1006475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Isolated deterministic replay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410200" y="3733800"/>
            <a:ext cx="2286000" cy="1006475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Emulated TMR</a:t>
            </a:r>
          </a:p>
        </p:txBody>
      </p:sp>
      <p:cxnSp>
        <p:nvCxnSpPr>
          <p:cNvPr id="18442" name="Straight Arrow Connector 11"/>
          <p:cNvCxnSpPr>
            <a:cxnSpLocks noChangeShapeType="1"/>
            <a:stCxn id="6" idx="2"/>
            <a:endCxn id="7" idx="0"/>
          </p:cNvCxnSpPr>
          <p:nvPr/>
        </p:nvCxnSpPr>
        <p:spPr bwMode="auto">
          <a:xfrm rot="5400000">
            <a:off x="4076700" y="1562100"/>
            <a:ext cx="381000" cy="1219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3" name="Straight Arrow Connector 13"/>
          <p:cNvCxnSpPr>
            <a:cxnSpLocks noChangeShapeType="1"/>
            <a:stCxn id="6" idx="2"/>
            <a:endCxn id="8" idx="0"/>
          </p:cNvCxnSpPr>
          <p:nvPr/>
        </p:nvCxnSpPr>
        <p:spPr bwMode="auto">
          <a:xfrm rot="16200000" flipH="1">
            <a:off x="5524500" y="1333500"/>
            <a:ext cx="381000" cy="1676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" name="Straight Arrow Connector 17"/>
          <p:cNvCxnSpPr>
            <a:cxnSpLocks noChangeShapeType="1"/>
            <a:stCxn id="9" idx="0"/>
          </p:cNvCxnSpPr>
          <p:nvPr/>
        </p:nvCxnSpPr>
        <p:spPr bwMode="auto">
          <a:xfrm rot="16200000" flipV="1">
            <a:off x="3478610" y="3531790"/>
            <a:ext cx="381000" cy="2301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Straight Arrow Connector 21"/>
          <p:cNvCxnSpPr>
            <a:cxnSpLocks noChangeShapeType="1"/>
            <a:stCxn id="9" idx="0"/>
            <a:endCxn id="8" idx="2"/>
          </p:cNvCxnSpPr>
          <p:nvPr/>
        </p:nvCxnSpPr>
        <p:spPr bwMode="auto">
          <a:xfrm rot="5400000" flipH="1" flipV="1">
            <a:off x="4933950" y="2114550"/>
            <a:ext cx="365125" cy="2873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" name="Straight Arrow Connector 23"/>
          <p:cNvCxnSpPr>
            <a:cxnSpLocks noChangeShapeType="1"/>
            <a:stCxn id="10" idx="0"/>
            <a:endCxn id="8" idx="2"/>
          </p:cNvCxnSpPr>
          <p:nvPr/>
        </p:nvCxnSpPr>
        <p:spPr bwMode="auto">
          <a:xfrm rot="5400000" flipH="1" flipV="1">
            <a:off x="6369844" y="3550444"/>
            <a:ext cx="366713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" name="TextBox 24"/>
          <p:cNvSpPr txBox="1"/>
          <p:nvPr/>
        </p:nvSpPr>
        <p:spPr>
          <a:xfrm>
            <a:off x="457200" y="3962400"/>
            <a:ext cx="1503363" cy="430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+mn-lt"/>
              </a:rPr>
              <a:t>Key Ideas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2133600" y="5181600"/>
            <a:ext cx="2647950" cy="384175"/>
            <a:chOff x="2133600" y="5026545"/>
            <a:chExt cx="2647950" cy="383655"/>
          </a:xfrm>
        </p:grpSpPr>
        <p:sp>
          <p:nvSpPr>
            <p:cNvPr id="28" name="Rounded Rectangle 70"/>
            <p:cNvSpPr>
              <a:spLocks noChangeArrowheads="1"/>
            </p:cNvSpPr>
            <p:nvPr/>
          </p:nvSpPr>
          <p:spPr bwMode="auto">
            <a:xfrm>
              <a:off x="21336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A</a:t>
              </a:r>
            </a:p>
          </p:txBody>
        </p:sp>
        <p:sp>
          <p:nvSpPr>
            <p:cNvPr id="29" name="Rounded Rectangle 70"/>
            <p:cNvSpPr>
              <a:spLocks noChangeArrowheads="1"/>
            </p:cNvSpPr>
            <p:nvPr/>
          </p:nvSpPr>
          <p:spPr bwMode="auto">
            <a:xfrm>
              <a:off x="28194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B</a:t>
              </a:r>
            </a:p>
          </p:txBody>
        </p:sp>
        <p:sp>
          <p:nvSpPr>
            <p:cNvPr id="30" name="Rounded Rectangle 70"/>
            <p:cNvSpPr>
              <a:spLocks noChangeArrowheads="1"/>
            </p:cNvSpPr>
            <p:nvPr/>
          </p:nvSpPr>
          <p:spPr bwMode="auto">
            <a:xfrm>
              <a:off x="35052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C</a:t>
              </a:r>
            </a:p>
          </p:txBody>
        </p:sp>
        <p:sp>
          <p:nvSpPr>
            <p:cNvPr id="31" name="Rounded Rectangle 70"/>
            <p:cNvSpPr>
              <a:spLocks noChangeArrowheads="1"/>
            </p:cNvSpPr>
            <p:nvPr/>
          </p:nvSpPr>
          <p:spPr bwMode="auto">
            <a:xfrm>
              <a:off x="41910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D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2133600" y="5715000"/>
            <a:ext cx="2667000" cy="384175"/>
            <a:chOff x="2133600" y="5559945"/>
            <a:chExt cx="2667000" cy="383655"/>
          </a:xfrm>
          <a:effectLst/>
        </p:grpSpPr>
        <p:sp>
          <p:nvSpPr>
            <p:cNvPr id="18467" name="Rounded Rectangle 70"/>
            <p:cNvSpPr>
              <a:spLocks noChangeArrowheads="1"/>
            </p:cNvSpPr>
            <p:nvPr/>
          </p:nvSpPr>
          <p:spPr bwMode="auto">
            <a:xfrm>
              <a:off x="213360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3" name="Rounded Rectangle 70"/>
            <p:cNvSpPr>
              <a:spLocks noChangeArrowheads="1"/>
            </p:cNvSpPr>
            <p:nvPr/>
          </p:nvSpPr>
          <p:spPr bwMode="auto">
            <a:xfrm>
              <a:off x="2819400" y="55599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A</a:t>
              </a:r>
            </a:p>
          </p:txBody>
        </p:sp>
        <p:sp>
          <p:nvSpPr>
            <p:cNvPr id="18469" name="Rounded Rectangle 70"/>
            <p:cNvSpPr>
              <a:spLocks noChangeArrowheads="1"/>
            </p:cNvSpPr>
            <p:nvPr/>
          </p:nvSpPr>
          <p:spPr bwMode="auto">
            <a:xfrm>
              <a:off x="352425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8470" name="Rounded Rectangle 70"/>
            <p:cNvSpPr>
              <a:spLocks noChangeArrowheads="1"/>
            </p:cNvSpPr>
            <p:nvPr/>
          </p:nvSpPr>
          <p:spPr bwMode="auto">
            <a:xfrm>
              <a:off x="421005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5486400" y="5178425"/>
            <a:ext cx="2647950" cy="384175"/>
            <a:chOff x="5486400" y="5026545"/>
            <a:chExt cx="2647950" cy="383655"/>
          </a:xfrm>
        </p:grpSpPr>
        <p:sp>
          <p:nvSpPr>
            <p:cNvPr id="37" name="Rounded Rectangle 70"/>
            <p:cNvSpPr>
              <a:spLocks noChangeArrowheads="1"/>
            </p:cNvSpPr>
            <p:nvPr/>
          </p:nvSpPr>
          <p:spPr bwMode="auto">
            <a:xfrm>
              <a:off x="54864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A</a:t>
              </a:r>
            </a:p>
          </p:txBody>
        </p:sp>
        <p:sp>
          <p:nvSpPr>
            <p:cNvPr id="38" name="Rounded Rectangle 70"/>
            <p:cNvSpPr>
              <a:spLocks noChangeArrowheads="1"/>
            </p:cNvSpPr>
            <p:nvPr/>
          </p:nvSpPr>
          <p:spPr bwMode="auto">
            <a:xfrm>
              <a:off x="61722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B</a:t>
              </a:r>
            </a:p>
          </p:txBody>
        </p:sp>
        <p:sp>
          <p:nvSpPr>
            <p:cNvPr id="39" name="Rounded Rectangle 70"/>
            <p:cNvSpPr>
              <a:spLocks noChangeArrowheads="1"/>
            </p:cNvSpPr>
            <p:nvPr/>
          </p:nvSpPr>
          <p:spPr bwMode="auto">
            <a:xfrm>
              <a:off x="68580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C</a:t>
              </a:r>
            </a:p>
          </p:txBody>
        </p:sp>
        <p:sp>
          <p:nvSpPr>
            <p:cNvPr id="40" name="Rounded Rectangle 70"/>
            <p:cNvSpPr>
              <a:spLocks noChangeArrowheads="1"/>
            </p:cNvSpPr>
            <p:nvPr/>
          </p:nvSpPr>
          <p:spPr bwMode="auto">
            <a:xfrm>
              <a:off x="75438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D</a:t>
              </a:r>
            </a:p>
          </p:txBody>
        </p:sp>
      </p:grp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5486400" y="5711825"/>
            <a:ext cx="2667000" cy="384175"/>
            <a:chOff x="5486400" y="5559945"/>
            <a:chExt cx="2667000" cy="383655"/>
          </a:xfrm>
        </p:grpSpPr>
        <p:sp>
          <p:nvSpPr>
            <p:cNvPr id="18459" name="Rounded Rectangle 70"/>
            <p:cNvSpPr>
              <a:spLocks noChangeArrowheads="1"/>
            </p:cNvSpPr>
            <p:nvPr/>
          </p:nvSpPr>
          <p:spPr bwMode="auto">
            <a:xfrm>
              <a:off x="548640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2" name="Rounded Rectangle 70"/>
            <p:cNvSpPr>
              <a:spLocks noChangeArrowheads="1"/>
            </p:cNvSpPr>
            <p:nvPr/>
          </p:nvSpPr>
          <p:spPr bwMode="auto">
            <a:xfrm>
              <a:off x="6172200" y="55599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A</a:t>
              </a:r>
            </a:p>
          </p:txBody>
        </p:sp>
        <p:sp>
          <p:nvSpPr>
            <p:cNvPr id="18461" name="Rounded Rectangle 70"/>
            <p:cNvSpPr>
              <a:spLocks noChangeArrowheads="1"/>
            </p:cNvSpPr>
            <p:nvPr/>
          </p:nvSpPr>
          <p:spPr bwMode="auto">
            <a:xfrm>
              <a:off x="687705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8462" name="Rounded Rectangle 70"/>
            <p:cNvSpPr>
              <a:spLocks noChangeArrowheads="1"/>
            </p:cNvSpPr>
            <p:nvPr/>
          </p:nvSpPr>
          <p:spPr bwMode="auto">
            <a:xfrm>
              <a:off x="756285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62600" y="4797425"/>
            <a:ext cx="2590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A        B        C      D</a:t>
            </a:r>
          </a:p>
        </p:txBody>
      </p:sp>
      <p:grpSp>
        <p:nvGrpSpPr>
          <p:cNvPr id="12" name="Group 55"/>
          <p:cNvGrpSpPr>
            <a:grpSpLocks/>
          </p:cNvGrpSpPr>
          <p:nvPr/>
        </p:nvGrpSpPr>
        <p:grpSpPr bwMode="auto">
          <a:xfrm>
            <a:off x="5486400" y="6245225"/>
            <a:ext cx="2647950" cy="384175"/>
            <a:chOff x="5486400" y="6093345"/>
            <a:chExt cx="2647950" cy="383655"/>
          </a:xfrm>
        </p:grpSpPr>
        <p:sp>
          <p:nvSpPr>
            <p:cNvPr id="46" name="Rounded Rectangle 70"/>
            <p:cNvSpPr>
              <a:spLocks noChangeArrowheads="1"/>
            </p:cNvSpPr>
            <p:nvPr/>
          </p:nvSpPr>
          <p:spPr bwMode="auto">
            <a:xfrm>
              <a:off x="5486400" y="60933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2000" b="1" baseline="-25000">
                <a:latin typeface="Arial" charset="0"/>
              </a:endParaRPr>
            </a:p>
          </p:txBody>
        </p:sp>
        <p:sp>
          <p:nvSpPr>
            <p:cNvPr id="47" name="Rounded Rectangle 70"/>
            <p:cNvSpPr>
              <a:spLocks noChangeArrowheads="1"/>
            </p:cNvSpPr>
            <p:nvPr/>
          </p:nvSpPr>
          <p:spPr bwMode="auto">
            <a:xfrm>
              <a:off x="6172200" y="60933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2000" b="1" baseline="-25000">
                <a:latin typeface="Arial" charset="0"/>
              </a:endParaRPr>
            </a:p>
          </p:txBody>
        </p:sp>
        <p:sp>
          <p:nvSpPr>
            <p:cNvPr id="48" name="Rounded Rectangle 70"/>
            <p:cNvSpPr>
              <a:spLocks noChangeArrowheads="1"/>
            </p:cNvSpPr>
            <p:nvPr/>
          </p:nvSpPr>
          <p:spPr bwMode="auto">
            <a:xfrm>
              <a:off x="6858000" y="60933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A</a:t>
              </a:r>
            </a:p>
          </p:txBody>
        </p:sp>
        <p:sp>
          <p:nvSpPr>
            <p:cNvPr id="49" name="Rounded Rectangle 70"/>
            <p:cNvSpPr>
              <a:spLocks noChangeArrowheads="1"/>
            </p:cNvSpPr>
            <p:nvPr/>
          </p:nvSpPr>
          <p:spPr bwMode="auto">
            <a:xfrm>
              <a:off x="7543800" y="60933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2000" b="1" baseline="-25000">
                <a:latin typeface="Arial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209800" y="4800600"/>
            <a:ext cx="2590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A        B        C      D</a:t>
            </a:r>
          </a:p>
        </p:txBody>
      </p:sp>
    </p:spTree>
    <p:custDataLst>
      <p:tags r:id="rId1"/>
    </p:custDataLst>
  </p:cSld>
  <p:clrMapOvr>
    <a:masterClrMapping/>
  </p:clrMapOvr>
  <p:transition advTm="621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5" grpId="0"/>
      <p:bldP spid="45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Need handle only hardware faults that propagate to software</a:t>
            </a:r>
          </a:p>
          <a:p>
            <a:pPr>
              <a:lnSpc>
                <a:spcPct val="150000"/>
              </a:lnSpc>
            </a:pPr>
            <a:r>
              <a:rPr lang="en-US" dirty="0"/>
              <a:t>Fault-free case remains common, must be optimized</a:t>
            </a:r>
          </a:p>
          <a:p>
            <a:pPr>
              <a:lnSpc>
                <a:spcPct val="200000"/>
              </a:lnSpc>
              <a:spcBef>
                <a:spcPct val="100000"/>
              </a:spcBef>
              <a:buFont typeface="Symbol" charset="2"/>
              <a:buNone/>
            </a:pPr>
            <a:r>
              <a:rPr lang="en-US" sz="2400" dirty="0">
                <a:solidFill>
                  <a:srgbClr val="D15100"/>
                </a:solidFill>
                <a:sym typeface="Symbol" charset="2"/>
              </a:rPr>
              <a:t> </a:t>
            </a:r>
            <a:r>
              <a:rPr lang="en-US" sz="2400" dirty="0" err="1">
                <a:solidFill>
                  <a:srgbClr val="D15100"/>
                </a:solidFill>
                <a:sym typeface="Symbol" charset="2"/>
              </a:rPr>
              <a:t></a:t>
            </a:r>
            <a:r>
              <a:rPr lang="en-US" dirty="0">
                <a:solidFill>
                  <a:srgbClr val="D15100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D15100"/>
                </a:solidFill>
              </a:rPr>
              <a:t>Watch for software anomalies (symptoms</a:t>
            </a:r>
            <a:r>
              <a:rPr lang="en-US" dirty="0" smtClean="0">
                <a:solidFill>
                  <a:srgbClr val="D15100"/>
                </a:solidFill>
              </a:rPr>
              <a:t>)</a:t>
            </a:r>
            <a:endParaRPr lang="en-US" sz="2200" dirty="0" smtClean="0"/>
          </a:p>
          <a:p>
            <a:pPr lvl="2">
              <a:buFont typeface="Arial" charset="0"/>
              <a:buChar char="–"/>
            </a:pPr>
            <a:r>
              <a:rPr lang="en-US" sz="2200" dirty="0"/>
              <a:t> Zero to low overhead “always-on” monitors</a:t>
            </a:r>
            <a:endParaRPr lang="en-US" dirty="0"/>
          </a:p>
          <a:p>
            <a:pPr>
              <a:lnSpc>
                <a:spcPct val="210000"/>
              </a:lnSpc>
              <a:buFontTx/>
              <a:buNone/>
            </a:pPr>
            <a:r>
              <a:rPr lang="en-US" dirty="0">
                <a:solidFill>
                  <a:srgbClr val="D15100"/>
                </a:solidFill>
              </a:rPr>
              <a:t>       Diagnose cause after symptom detected </a:t>
            </a:r>
          </a:p>
          <a:p>
            <a:pPr lvl="2">
              <a:buFont typeface="Arial" charset="0"/>
              <a:buChar char="−"/>
            </a:pPr>
            <a:r>
              <a:rPr lang="en-US" sz="2200" dirty="0"/>
              <a:t>May incur high overhead, but rarely invoked</a:t>
            </a:r>
          </a:p>
          <a:p>
            <a:pPr algn="ctr">
              <a:lnSpc>
                <a:spcPct val="200000"/>
              </a:lnSpc>
              <a:buFont typeface="Symbol" charset="2"/>
              <a:buNone/>
            </a:pPr>
            <a:r>
              <a:rPr lang="en-US" sz="2400" dirty="0" err="1">
                <a:solidFill>
                  <a:srgbClr val="D15100"/>
                </a:solidFill>
                <a:sym typeface="Symbol" charset="2"/>
              </a:rPr>
              <a:t></a:t>
            </a:r>
            <a:r>
              <a:rPr lang="en-US" sz="2800" dirty="0">
                <a:solidFill>
                  <a:srgbClr val="D15100"/>
                </a:solidFill>
              </a:rPr>
              <a:t> SWAT: </a:t>
            </a:r>
            <a:r>
              <a:rPr lang="en-US" sz="2800" dirty="0" err="1">
                <a:solidFill>
                  <a:srgbClr val="D15100"/>
                </a:solidFill>
              </a:rPr>
              <a:t>S</a:t>
            </a:r>
            <a:r>
              <a:rPr lang="en-US" sz="2800" dirty="0" err="1"/>
              <a:t>oft</a:t>
            </a:r>
            <a:r>
              <a:rPr lang="en-US" sz="2800" dirty="0" err="1">
                <a:solidFill>
                  <a:srgbClr val="D15100"/>
                </a:solidFill>
              </a:rPr>
              <a:t>W</a:t>
            </a:r>
            <a:r>
              <a:rPr lang="en-US" sz="2800" dirty="0" err="1"/>
              <a:t>are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D15100"/>
                </a:solidFill>
              </a:rPr>
              <a:t>A</a:t>
            </a:r>
            <a:r>
              <a:rPr lang="en-US" sz="2800" dirty="0"/>
              <a:t>nomaly </a:t>
            </a:r>
            <a:r>
              <a:rPr lang="en-US" sz="2800" dirty="0">
                <a:solidFill>
                  <a:srgbClr val="D15100"/>
                </a:solidFill>
              </a:rPr>
              <a:t>T</a:t>
            </a:r>
            <a:r>
              <a:rPr lang="en-US" sz="2800" dirty="0"/>
              <a:t>reatment</a:t>
            </a:r>
          </a:p>
        </p:txBody>
      </p:sp>
    </p:spTree>
    <p:custDataLst>
      <p:tags r:id="rId1"/>
    </p:custDataLst>
  </p:cSld>
  <p:clrMapOvr>
    <a:masterClrMapping/>
  </p:clrMapOvr>
  <p:transition advTm="634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SWAT</a:t>
            </a:r>
            <a:r>
              <a:rPr lang="en-US" dirty="0" smtClean="0"/>
              <a:t> </a:t>
            </a:r>
            <a:r>
              <a:rPr lang="en-US" dirty="0"/>
              <a:t>Diagnosis - Key Ideas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465388"/>
            <a:ext cx="1693863" cy="4302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+mn-lt"/>
              </a:rPr>
              <a:t>Challenges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733800" y="1066800"/>
            <a:ext cx="22860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Multithreaded applications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514600" y="2362200"/>
            <a:ext cx="2286000" cy="1006475"/>
          </a:xfrm>
          <a:prstGeom prst="round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Full-system deterministic replay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410200" y="2362200"/>
            <a:ext cx="2286000" cy="1006475"/>
          </a:xfrm>
          <a:prstGeom prst="round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No known </a:t>
            </a:r>
          </a:p>
          <a:p>
            <a:pPr algn="ctr">
              <a:defRPr/>
            </a:pPr>
            <a:r>
              <a:rPr lang="en-US" sz="2000" b="1" dirty="0">
                <a:latin typeface="+mn-lt"/>
              </a:rPr>
              <a:t>good core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514600" y="3733800"/>
            <a:ext cx="2332038" cy="1006475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Isolated deterministic replay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410200" y="3733800"/>
            <a:ext cx="2286000" cy="1006475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Emulated TMR</a:t>
            </a:r>
          </a:p>
        </p:txBody>
      </p:sp>
      <p:cxnSp>
        <p:nvCxnSpPr>
          <p:cNvPr id="19466" name="Straight Arrow Connector 11"/>
          <p:cNvCxnSpPr>
            <a:cxnSpLocks noChangeShapeType="1"/>
            <a:stCxn id="6" idx="2"/>
            <a:endCxn id="7" idx="0"/>
          </p:cNvCxnSpPr>
          <p:nvPr/>
        </p:nvCxnSpPr>
        <p:spPr bwMode="auto">
          <a:xfrm rot="5400000">
            <a:off x="4076700" y="1562100"/>
            <a:ext cx="381000" cy="1219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67" name="Straight Arrow Connector 13"/>
          <p:cNvCxnSpPr>
            <a:cxnSpLocks noChangeShapeType="1"/>
            <a:stCxn id="6" idx="2"/>
            <a:endCxn id="8" idx="0"/>
          </p:cNvCxnSpPr>
          <p:nvPr/>
        </p:nvCxnSpPr>
        <p:spPr bwMode="auto">
          <a:xfrm rot="16200000" flipH="1">
            <a:off x="5524500" y="1333500"/>
            <a:ext cx="381000" cy="1676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68" name="Straight Arrow Connector 17"/>
          <p:cNvCxnSpPr>
            <a:cxnSpLocks noChangeShapeType="1"/>
            <a:stCxn id="9" idx="0"/>
            <a:endCxn id="7" idx="2"/>
          </p:cNvCxnSpPr>
          <p:nvPr/>
        </p:nvCxnSpPr>
        <p:spPr bwMode="auto">
          <a:xfrm rot="16200000" flipV="1">
            <a:off x="3486150" y="3540125"/>
            <a:ext cx="365125" cy="22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69" name="Straight Arrow Connector 21"/>
          <p:cNvCxnSpPr>
            <a:cxnSpLocks noChangeShapeType="1"/>
            <a:stCxn id="9" idx="0"/>
            <a:endCxn id="8" idx="2"/>
          </p:cNvCxnSpPr>
          <p:nvPr/>
        </p:nvCxnSpPr>
        <p:spPr bwMode="auto">
          <a:xfrm rot="5400000" flipH="1" flipV="1">
            <a:off x="4933950" y="2114550"/>
            <a:ext cx="365125" cy="2873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0" name="Straight Arrow Connector 23"/>
          <p:cNvCxnSpPr>
            <a:cxnSpLocks noChangeShapeType="1"/>
            <a:stCxn id="10" idx="0"/>
            <a:endCxn id="8" idx="2"/>
          </p:cNvCxnSpPr>
          <p:nvPr/>
        </p:nvCxnSpPr>
        <p:spPr bwMode="auto">
          <a:xfrm rot="5400000" flipH="1" flipV="1">
            <a:off x="6369844" y="3550444"/>
            <a:ext cx="366713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" name="TextBox 24"/>
          <p:cNvSpPr txBox="1"/>
          <p:nvPr/>
        </p:nvSpPr>
        <p:spPr>
          <a:xfrm>
            <a:off x="457200" y="3962400"/>
            <a:ext cx="1503363" cy="430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+mn-lt"/>
              </a:rPr>
              <a:t>Key Ideas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2133600" y="5181600"/>
            <a:ext cx="2647950" cy="384175"/>
            <a:chOff x="2133600" y="5026545"/>
            <a:chExt cx="2647950" cy="383655"/>
          </a:xfrm>
        </p:grpSpPr>
        <p:sp>
          <p:nvSpPr>
            <p:cNvPr id="28" name="Rounded Rectangle 70"/>
            <p:cNvSpPr>
              <a:spLocks noChangeArrowheads="1"/>
            </p:cNvSpPr>
            <p:nvPr/>
          </p:nvSpPr>
          <p:spPr bwMode="auto">
            <a:xfrm>
              <a:off x="21336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A</a:t>
              </a:r>
            </a:p>
          </p:txBody>
        </p:sp>
        <p:sp>
          <p:nvSpPr>
            <p:cNvPr id="29" name="Rounded Rectangle 70"/>
            <p:cNvSpPr>
              <a:spLocks noChangeArrowheads="1"/>
            </p:cNvSpPr>
            <p:nvPr/>
          </p:nvSpPr>
          <p:spPr bwMode="auto">
            <a:xfrm>
              <a:off x="28194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B</a:t>
              </a:r>
            </a:p>
          </p:txBody>
        </p:sp>
        <p:sp>
          <p:nvSpPr>
            <p:cNvPr id="30" name="Rounded Rectangle 70"/>
            <p:cNvSpPr>
              <a:spLocks noChangeArrowheads="1"/>
            </p:cNvSpPr>
            <p:nvPr/>
          </p:nvSpPr>
          <p:spPr bwMode="auto">
            <a:xfrm>
              <a:off x="35052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C</a:t>
              </a:r>
            </a:p>
          </p:txBody>
        </p:sp>
        <p:sp>
          <p:nvSpPr>
            <p:cNvPr id="31" name="Rounded Rectangle 70"/>
            <p:cNvSpPr>
              <a:spLocks noChangeArrowheads="1"/>
            </p:cNvSpPr>
            <p:nvPr/>
          </p:nvSpPr>
          <p:spPr bwMode="auto">
            <a:xfrm>
              <a:off x="41910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D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2133600" y="5715000"/>
            <a:ext cx="2667000" cy="384175"/>
            <a:chOff x="2133600" y="5559945"/>
            <a:chExt cx="2667000" cy="383655"/>
          </a:xfrm>
        </p:grpSpPr>
        <p:sp>
          <p:nvSpPr>
            <p:cNvPr id="19491" name="Rounded Rectangle 70"/>
            <p:cNvSpPr>
              <a:spLocks noChangeArrowheads="1"/>
            </p:cNvSpPr>
            <p:nvPr/>
          </p:nvSpPr>
          <p:spPr bwMode="auto">
            <a:xfrm>
              <a:off x="213360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3" name="Rounded Rectangle 70"/>
            <p:cNvSpPr>
              <a:spLocks noChangeArrowheads="1"/>
            </p:cNvSpPr>
            <p:nvPr/>
          </p:nvSpPr>
          <p:spPr bwMode="auto">
            <a:xfrm>
              <a:off x="2819400" y="55599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A</a:t>
              </a:r>
            </a:p>
          </p:txBody>
        </p:sp>
        <p:sp>
          <p:nvSpPr>
            <p:cNvPr id="19493" name="Rounded Rectangle 70"/>
            <p:cNvSpPr>
              <a:spLocks noChangeArrowheads="1"/>
            </p:cNvSpPr>
            <p:nvPr/>
          </p:nvSpPr>
          <p:spPr bwMode="auto">
            <a:xfrm>
              <a:off x="352425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9494" name="Rounded Rectangle 70"/>
            <p:cNvSpPr>
              <a:spLocks noChangeArrowheads="1"/>
            </p:cNvSpPr>
            <p:nvPr/>
          </p:nvSpPr>
          <p:spPr bwMode="auto">
            <a:xfrm>
              <a:off x="4210050" y="5559945"/>
              <a:ext cx="590550" cy="38365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5486400" y="5178425"/>
            <a:ext cx="2647950" cy="384175"/>
            <a:chOff x="5486400" y="5026545"/>
            <a:chExt cx="2647950" cy="383655"/>
          </a:xfrm>
        </p:grpSpPr>
        <p:sp>
          <p:nvSpPr>
            <p:cNvPr id="37" name="Rounded Rectangle 70"/>
            <p:cNvSpPr>
              <a:spLocks noChangeArrowheads="1"/>
            </p:cNvSpPr>
            <p:nvPr/>
          </p:nvSpPr>
          <p:spPr bwMode="auto">
            <a:xfrm>
              <a:off x="54864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A</a:t>
              </a:r>
            </a:p>
          </p:txBody>
        </p:sp>
        <p:sp>
          <p:nvSpPr>
            <p:cNvPr id="38" name="Rounded Rectangle 70"/>
            <p:cNvSpPr>
              <a:spLocks noChangeArrowheads="1"/>
            </p:cNvSpPr>
            <p:nvPr/>
          </p:nvSpPr>
          <p:spPr bwMode="auto">
            <a:xfrm>
              <a:off x="61722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B</a:t>
              </a:r>
            </a:p>
          </p:txBody>
        </p:sp>
        <p:sp>
          <p:nvSpPr>
            <p:cNvPr id="39" name="Rounded Rectangle 70"/>
            <p:cNvSpPr>
              <a:spLocks noChangeArrowheads="1"/>
            </p:cNvSpPr>
            <p:nvPr/>
          </p:nvSpPr>
          <p:spPr bwMode="auto">
            <a:xfrm>
              <a:off x="68580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C</a:t>
              </a:r>
            </a:p>
          </p:txBody>
        </p:sp>
        <p:sp>
          <p:nvSpPr>
            <p:cNvPr id="40" name="Rounded Rectangle 70"/>
            <p:cNvSpPr>
              <a:spLocks noChangeArrowheads="1"/>
            </p:cNvSpPr>
            <p:nvPr/>
          </p:nvSpPr>
          <p:spPr bwMode="auto">
            <a:xfrm>
              <a:off x="75438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D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62600" y="4797425"/>
            <a:ext cx="2590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A        B        C      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09800" y="4800600"/>
            <a:ext cx="2590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</a:rPr>
              <a:t>A        B        C      D</a:t>
            </a:r>
          </a:p>
        </p:txBody>
      </p: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5486400" y="5715000"/>
            <a:ext cx="2647950" cy="384175"/>
            <a:chOff x="5486400" y="5026545"/>
            <a:chExt cx="2647950" cy="383655"/>
          </a:xfrm>
        </p:grpSpPr>
        <p:sp>
          <p:nvSpPr>
            <p:cNvPr id="52" name="Rounded Rectangle 70"/>
            <p:cNvSpPr>
              <a:spLocks noChangeArrowheads="1"/>
            </p:cNvSpPr>
            <p:nvPr/>
          </p:nvSpPr>
          <p:spPr bwMode="auto">
            <a:xfrm>
              <a:off x="54864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D</a:t>
              </a:r>
            </a:p>
          </p:txBody>
        </p:sp>
        <p:sp>
          <p:nvSpPr>
            <p:cNvPr id="53" name="Rounded Rectangle 70"/>
            <p:cNvSpPr>
              <a:spLocks noChangeArrowheads="1"/>
            </p:cNvSpPr>
            <p:nvPr/>
          </p:nvSpPr>
          <p:spPr bwMode="auto">
            <a:xfrm>
              <a:off x="61722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A</a:t>
              </a:r>
            </a:p>
          </p:txBody>
        </p:sp>
        <p:sp>
          <p:nvSpPr>
            <p:cNvPr id="54" name="Rounded Rectangle 70"/>
            <p:cNvSpPr>
              <a:spLocks noChangeArrowheads="1"/>
            </p:cNvSpPr>
            <p:nvPr/>
          </p:nvSpPr>
          <p:spPr bwMode="auto">
            <a:xfrm>
              <a:off x="68580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B</a:t>
              </a:r>
            </a:p>
          </p:txBody>
        </p:sp>
        <p:sp>
          <p:nvSpPr>
            <p:cNvPr id="55" name="Rounded Rectangle 70"/>
            <p:cNvSpPr>
              <a:spLocks noChangeArrowheads="1"/>
            </p:cNvSpPr>
            <p:nvPr/>
          </p:nvSpPr>
          <p:spPr bwMode="auto">
            <a:xfrm>
              <a:off x="75438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C</a:t>
              </a:r>
            </a:p>
          </p:txBody>
        </p:sp>
      </p:grpSp>
      <p:grpSp>
        <p:nvGrpSpPr>
          <p:cNvPr id="12" name="Group 53"/>
          <p:cNvGrpSpPr>
            <a:grpSpLocks/>
          </p:cNvGrpSpPr>
          <p:nvPr/>
        </p:nvGrpSpPr>
        <p:grpSpPr bwMode="auto">
          <a:xfrm>
            <a:off x="5505450" y="6245225"/>
            <a:ext cx="2647950" cy="384175"/>
            <a:chOff x="5486400" y="5026545"/>
            <a:chExt cx="2647950" cy="383655"/>
          </a:xfrm>
        </p:grpSpPr>
        <p:sp>
          <p:nvSpPr>
            <p:cNvPr id="57" name="Rounded Rectangle 70"/>
            <p:cNvSpPr>
              <a:spLocks noChangeArrowheads="1"/>
            </p:cNvSpPr>
            <p:nvPr/>
          </p:nvSpPr>
          <p:spPr bwMode="auto">
            <a:xfrm>
              <a:off x="54864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C</a:t>
              </a:r>
            </a:p>
          </p:txBody>
        </p:sp>
        <p:sp>
          <p:nvSpPr>
            <p:cNvPr id="58" name="Rounded Rectangle 70"/>
            <p:cNvSpPr>
              <a:spLocks noChangeArrowheads="1"/>
            </p:cNvSpPr>
            <p:nvPr/>
          </p:nvSpPr>
          <p:spPr bwMode="auto">
            <a:xfrm>
              <a:off x="61722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D</a:t>
              </a:r>
            </a:p>
          </p:txBody>
        </p:sp>
        <p:sp>
          <p:nvSpPr>
            <p:cNvPr id="59" name="Rounded Rectangle 70"/>
            <p:cNvSpPr>
              <a:spLocks noChangeArrowheads="1"/>
            </p:cNvSpPr>
            <p:nvPr/>
          </p:nvSpPr>
          <p:spPr bwMode="auto">
            <a:xfrm>
              <a:off x="68580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A</a:t>
              </a:r>
            </a:p>
          </p:txBody>
        </p:sp>
        <p:sp>
          <p:nvSpPr>
            <p:cNvPr id="60" name="Rounded Rectangle 70"/>
            <p:cNvSpPr>
              <a:spLocks noChangeArrowheads="1"/>
            </p:cNvSpPr>
            <p:nvPr/>
          </p:nvSpPr>
          <p:spPr bwMode="auto">
            <a:xfrm>
              <a:off x="7543800" y="5026545"/>
              <a:ext cx="590550" cy="383655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T</a:t>
              </a:r>
              <a:r>
                <a:rPr lang="en-US" sz="2000" b="1" baseline="-25000">
                  <a:latin typeface="Arial" charset="0"/>
                </a:rPr>
                <a:t>B</a:t>
              </a:r>
            </a:p>
          </p:txBody>
        </p:sp>
      </p:grpSp>
    </p:spTree>
  </p:cSld>
  <p:clrMapOvr>
    <a:masterClrMapping/>
  </p:clrMapOvr>
  <p:transition advTm="150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mSWAT</a:t>
            </a:r>
            <a:r>
              <a:rPr lang="en-US" dirty="0" smtClean="0"/>
              <a:t> Diagnosis: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15100"/>
                </a:solidFill>
              </a:rPr>
              <a:t>Diagnose detected perm faults </a:t>
            </a:r>
            <a:r>
              <a:rPr lang="en-US" dirty="0" smtClean="0"/>
              <a:t>in multithreaded apps</a:t>
            </a:r>
          </a:p>
          <a:p>
            <a:pPr lvl="1"/>
            <a:r>
              <a:rPr lang="en-US" dirty="0" smtClean="0"/>
              <a:t>Goal: </a:t>
            </a:r>
            <a:r>
              <a:rPr lang="en-US" dirty="0" smtClean="0">
                <a:solidFill>
                  <a:srgbClr val="D15100"/>
                </a:solidFill>
              </a:rPr>
              <a:t>Identify faulty core</a:t>
            </a:r>
            <a:r>
              <a:rPr lang="en-US" dirty="0" smtClean="0"/>
              <a:t>, TBFD for µarch-level diagnosis</a:t>
            </a:r>
          </a:p>
          <a:p>
            <a:pPr lvl="1"/>
            <a:r>
              <a:rPr lang="en-US" dirty="0" smtClean="0"/>
              <a:t>Challenges: Non-determinism, no fault-free core known</a:t>
            </a:r>
          </a:p>
          <a:p>
            <a:pPr lvl="1"/>
            <a:r>
              <a:rPr lang="en-US" dirty="0" smtClean="0"/>
              <a:t>~4% of faults detected from fault-free core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>
                <a:solidFill>
                  <a:srgbClr val="D15100"/>
                </a:solidFill>
              </a:rPr>
              <a:t>95% of detected faults diagnosed</a:t>
            </a:r>
          </a:p>
          <a:p>
            <a:pPr lvl="2"/>
            <a:r>
              <a:rPr lang="en-US" dirty="0" smtClean="0"/>
              <a:t>All detections from fault-free core diagnosed</a:t>
            </a:r>
          </a:p>
          <a:p>
            <a:pPr lvl="1"/>
            <a:r>
              <a:rPr lang="en-US" dirty="0" smtClean="0"/>
              <a:t>96% of diagnosed faults require &lt;200KB buffers</a:t>
            </a:r>
          </a:p>
          <a:p>
            <a:pPr lvl="2"/>
            <a:r>
              <a:rPr lang="en-US" dirty="0" smtClean="0"/>
              <a:t>Can be stored in lower level cache </a:t>
            </a:r>
            <a:r>
              <a:rPr lang="en-US" dirty="0" err="1" smtClean="0">
                <a:solidFill>
                  <a:srgbClr val="D15100"/>
                </a:solidFill>
                <a:latin typeface="Arial" charset="0"/>
                <a:sym typeface="Symbol" charset="2"/>
              </a:rPr>
              <a:t></a:t>
            </a:r>
            <a:r>
              <a:rPr lang="en-US" dirty="0" smtClean="0">
                <a:solidFill>
                  <a:srgbClr val="D15100"/>
                </a:solidFill>
                <a:latin typeface="Arial" charset="0"/>
                <a:sym typeface="Symbol" charset="2"/>
              </a:rPr>
              <a:t> </a:t>
            </a:r>
            <a:r>
              <a:rPr lang="en-US" dirty="0" smtClean="0">
                <a:solidFill>
                  <a:srgbClr val="D15100"/>
                </a:solidFill>
              </a:rPr>
              <a:t>low HW overhead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D15100"/>
                </a:solidFill>
              </a:rPr>
              <a:t>SWAT diagnosis can work with other symptom detectors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advTm="586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SWAT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Recovery masks effect of fault for continuous operation</a:t>
            </a:r>
          </a:p>
          <a:p>
            <a:r>
              <a:rPr lang="en-US" dirty="0" err="1" smtClean="0">
                <a:solidFill>
                  <a:srgbClr val="D15100"/>
                </a:solidFill>
              </a:rPr>
              <a:t>Checkpointing</a:t>
            </a:r>
            <a:r>
              <a:rPr lang="en-US" dirty="0" smtClean="0">
                <a:solidFill>
                  <a:srgbClr val="D15100"/>
                </a:solidFill>
              </a:rPr>
              <a:t> “always-on” </a:t>
            </a:r>
            <a:r>
              <a:rPr lang="en-US" dirty="0" err="1" smtClean="0">
                <a:solidFill>
                  <a:srgbClr val="D15100"/>
                </a:solidFill>
                <a:sym typeface="Symbol" charset="2"/>
              </a:rPr>
              <a:t></a:t>
            </a:r>
            <a:r>
              <a:rPr lang="en-US" dirty="0" smtClean="0">
                <a:solidFill>
                  <a:srgbClr val="D15100"/>
                </a:solidFill>
                <a:sym typeface="Symbol" charset="2"/>
              </a:rPr>
              <a:t> must </a:t>
            </a:r>
            <a:r>
              <a:rPr lang="en-US" dirty="0" smtClean="0">
                <a:solidFill>
                  <a:srgbClr val="D15100"/>
                </a:solidFill>
              </a:rPr>
              <a:t>incur minimal overhead</a:t>
            </a:r>
          </a:p>
          <a:p>
            <a:pPr lvl="1"/>
            <a:r>
              <a:rPr lang="en-US" dirty="0" smtClean="0"/>
              <a:t>Low area overhead, minimal performance impact</a:t>
            </a:r>
          </a:p>
          <a:p>
            <a:r>
              <a:rPr lang="en-US" dirty="0" smtClean="0"/>
              <a:t>SWAT symptom detection assumes checkpoint recovery</a:t>
            </a:r>
          </a:p>
          <a:p>
            <a:pPr lvl="1"/>
            <a:r>
              <a:rPr lang="en-US" dirty="0" smtClean="0">
                <a:solidFill>
                  <a:srgbClr val="D15100"/>
                </a:solidFill>
              </a:rPr>
              <a:t>Fault allowed to corrupt the architecture state</a:t>
            </a:r>
          </a:p>
          <a:p>
            <a:pPr lvl="1"/>
            <a:endParaRPr lang="en-US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533400" y="3352800"/>
            <a:ext cx="7955280" cy="3048000"/>
            <a:chOff x="533400" y="3352800"/>
            <a:chExt cx="7955280" cy="3048000"/>
          </a:xfrm>
        </p:grpSpPr>
        <p:cxnSp>
          <p:nvCxnSpPr>
            <p:cNvPr id="4" name="Straight Arrow Connector 3"/>
            <p:cNvCxnSpPr/>
            <p:nvPr/>
          </p:nvCxnSpPr>
          <p:spPr bwMode="auto">
            <a:xfrm rot="10800000" flipV="1">
              <a:off x="3124200" y="3886200"/>
              <a:ext cx="1371600" cy="990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" name="Straight Arrow Connector 4"/>
            <p:cNvCxnSpPr/>
            <p:nvPr/>
          </p:nvCxnSpPr>
          <p:spPr bwMode="auto">
            <a:xfrm>
              <a:off x="4495800" y="3886200"/>
              <a:ext cx="1447800" cy="990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" name="Rectangle 3"/>
            <p:cNvSpPr txBox="1">
              <a:spLocks noChangeArrowheads="1"/>
            </p:cNvSpPr>
            <p:nvPr/>
          </p:nvSpPr>
          <p:spPr bwMode="auto">
            <a:xfrm>
              <a:off x="533400" y="4876800"/>
              <a:ext cx="396240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85750" indent="-285750" algn="ctr" eaLnBrk="1" hangingPunct="1">
                <a:lnSpc>
                  <a:spcPct val="125000"/>
                </a:lnSpc>
                <a:spcBef>
                  <a:spcPct val="20000"/>
                </a:spcBef>
              </a:pPr>
              <a:r>
                <a:rPr kumimoji="0" lang="en-GB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D15100"/>
                  </a:solidFill>
                  <a:effectLst/>
                  <a:uLnTx/>
                  <a:uFillTx/>
                  <a:latin typeface="+mn-lt"/>
                </a:rPr>
                <a:t>Checkpoint/replay</a:t>
              </a:r>
              <a:endParaRPr lang="en-GB" sz="2200" b="1" kern="0" dirty="0" smtClean="0">
                <a:solidFill>
                  <a:srgbClr val="CD5100"/>
                </a:solidFill>
                <a:latin typeface="+mn-lt"/>
              </a:endParaRPr>
            </a:p>
            <a:p>
              <a:pPr marL="285750" indent="-285750" algn="ctr" eaLnBrk="1" hangingPunct="1">
                <a:lnSpc>
                  <a:spcPct val="125000"/>
                </a:lnSpc>
                <a:spcBef>
                  <a:spcPct val="20000"/>
                </a:spcBef>
              </a:pPr>
              <a:r>
                <a:rPr kumimoji="0" lang="en-GB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</a:rPr>
                <a:t>Rollback to pristine state,</a:t>
              </a:r>
              <a:r>
                <a:rPr kumimoji="0" lang="en-GB" sz="2200" b="1" i="0" u="none" strike="noStrike" kern="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</a:rPr>
                <a:t> </a:t>
              </a:r>
              <a:r>
                <a:rPr kumimoji="0" lang="en-GB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</a:rPr>
                <a:t>re-execute</a:t>
              </a:r>
              <a:endPara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  <a:p>
              <a:pPr marL="742950" marR="0" lvl="1" indent="-285750" algn="l" defTabSz="914400" rtl="0" eaLnBrk="1" fontAlgn="base" latinLnBrk="0" hangingPunct="1">
                <a:lnSpc>
                  <a:spcPct val="12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  <a:p>
              <a:pPr marL="1657350" lvl="3" indent="-285750" eaLnBrk="1" hangingPunct="1">
                <a:lnSpc>
                  <a:spcPct val="125000"/>
                </a:lnSpc>
                <a:spcBef>
                  <a:spcPct val="20000"/>
                </a:spcBef>
                <a:buFontTx/>
                <a:buChar char="–"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Rectangle 3"/>
            <p:cNvSpPr txBox="1">
              <a:spLocks noChangeArrowheads="1"/>
            </p:cNvSpPr>
            <p:nvPr/>
          </p:nvSpPr>
          <p:spPr bwMode="auto">
            <a:xfrm>
              <a:off x="4191000" y="4876800"/>
              <a:ext cx="4297680" cy="15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85750" indent="-285750" algn="ctr" eaLnBrk="1" hangingPunct="1">
                <a:lnSpc>
                  <a:spcPct val="125000"/>
                </a:lnSpc>
                <a:spcBef>
                  <a:spcPct val="20000"/>
                </a:spcBef>
              </a:pPr>
              <a:r>
                <a:rPr kumimoji="0" lang="en-GB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D5100"/>
                  </a:solidFill>
                  <a:effectLst/>
                  <a:uLnTx/>
                  <a:uFillTx/>
                  <a:latin typeface="+mn-lt"/>
                </a:rPr>
                <a:t>I/O </a:t>
              </a:r>
              <a:r>
                <a:rPr kumimoji="0" lang="en-GB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D15100"/>
                  </a:solidFill>
                  <a:effectLst/>
                  <a:uLnTx/>
                  <a:uFillTx/>
                  <a:latin typeface="+mn-lt"/>
                </a:rPr>
                <a:t>buffering</a:t>
              </a:r>
            </a:p>
            <a:p>
              <a:pPr marL="285750" indent="-285750" algn="ctr" eaLnBrk="1" hangingPunct="1">
                <a:lnSpc>
                  <a:spcPct val="125000"/>
                </a:lnSpc>
                <a:spcBef>
                  <a:spcPct val="20000"/>
                </a:spcBef>
              </a:pPr>
              <a:r>
                <a:rPr kumimoji="0" lang="en-GB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</a:rPr>
                <a:t>Prevent irreversible effects</a:t>
              </a:r>
            </a:p>
            <a:p>
              <a:pPr marL="742950" marR="0" lvl="1" indent="-285750" algn="l" defTabSz="914400" rtl="0" eaLnBrk="1" fontAlgn="base" latinLnBrk="0" hangingPunct="1">
                <a:lnSpc>
                  <a:spcPct val="12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tabLst/>
                <a:defRPr/>
              </a:pPr>
              <a:endPara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  <a:p>
              <a:pPr marL="742950" marR="0" lvl="1" indent="-285750" algn="l" defTabSz="914400" rtl="0" eaLnBrk="1" fontAlgn="base" latinLnBrk="0" hangingPunct="1">
                <a:lnSpc>
                  <a:spcPct val="12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tabLst/>
                <a:defRPr/>
              </a:pPr>
              <a:endPara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  <a:p>
              <a:pPr marL="742950" marR="0" lvl="1" indent="-285750" algn="l" defTabSz="914400" rtl="0" eaLnBrk="1" fontAlgn="base" latinLnBrk="0" hangingPunct="1">
                <a:lnSpc>
                  <a:spcPct val="12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2590800" y="3352800"/>
              <a:ext cx="39624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85750" indent="-285750" algn="ctr" eaLnBrk="1" hangingPunct="1">
                <a:lnSpc>
                  <a:spcPct val="125000"/>
                </a:lnSpc>
                <a:spcBef>
                  <a:spcPct val="20000"/>
                </a:spcBef>
              </a:pPr>
              <a:r>
                <a:rPr kumimoji="0" lang="en-GB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D15100"/>
                  </a:solidFill>
                  <a:effectLst/>
                  <a:uLnTx/>
                  <a:uFillTx/>
                  <a:latin typeface="+mn-lt"/>
                </a:rPr>
                <a:t>Recovery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D15100"/>
                </a:solidFill>
              </a:rPr>
              <a:t>Checkpointing</a:t>
            </a:r>
            <a:endParaRPr lang="en-US" dirty="0" smtClean="0">
              <a:solidFill>
                <a:srgbClr val="D15100"/>
              </a:solidFill>
            </a:endParaRPr>
          </a:p>
          <a:p>
            <a:pPr lvl="1"/>
            <a:r>
              <a:rPr lang="en-US" dirty="0" smtClean="0"/>
              <a:t>Periodic snapshot of registers, undo log for memory</a:t>
            </a:r>
          </a:p>
          <a:p>
            <a:pPr lvl="1"/>
            <a:r>
              <a:rPr lang="en-US" dirty="0" smtClean="0"/>
              <a:t>Restore register/memory state up on detection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D15100"/>
                </a:solidFill>
              </a:rPr>
              <a:t>I/O buffering</a:t>
            </a:r>
          </a:p>
          <a:p>
            <a:pPr lvl="1">
              <a:spcAft>
                <a:spcPts val="0"/>
              </a:spcAft>
            </a:pPr>
            <a:r>
              <a:rPr lang="en-US" dirty="0" smtClean="0">
                <a:solidFill>
                  <a:srgbClr val="D15100"/>
                </a:solidFill>
              </a:rPr>
              <a:t>External outputs buffered until known to be fault-free</a:t>
            </a:r>
          </a:p>
          <a:p>
            <a:pPr lvl="1"/>
            <a:r>
              <a:rPr lang="en-US" dirty="0" smtClean="0"/>
              <a:t>HW buffer to record I/O until next checkpoint interval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522587" y="4191000"/>
            <a:ext cx="8279234" cy="1267599"/>
            <a:chOff x="522587" y="4191000"/>
            <a:chExt cx="8279234" cy="1267599"/>
          </a:xfrm>
        </p:grpSpPr>
        <p:sp>
          <p:nvSpPr>
            <p:cNvPr id="5" name="Freeform 18"/>
            <p:cNvSpPr>
              <a:spLocks/>
            </p:cNvSpPr>
            <p:nvPr/>
          </p:nvSpPr>
          <p:spPr bwMode="auto">
            <a:xfrm>
              <a:off x="1371600" y="4431268"/>
              <a:ext cx="3200400" cy="228600"/>
            </a:xfrm>
            <a:custGeom>
              <a:avLst/>
              <a:gdLst>
                <a:gd name="T0" fmla="*/ 0 w 720"/>
                <a:gd name="T1" fmla="*/ 8 h 152"/>
                <a:gd name="T2" fmla="*/ 144 w 720"/>
                <a:gd name="T3" fmla="*/ 152 h 152"/>
                <a:gd name="T4" fmla="*/ 288 w 720"/>
                <a:gd name="T5" fmla="*/ 8 h 152"/>
                <a:gd name="T6" fmla="*/ 432 w 720"/>
                <a:gd name="T7" fmla="*/ 152 h 152"/>
                <a:gd name="T8" fmla="*/ 576 w 720"/>
                <a:gd name="T9" fmla="*/ 8 h 152"/>
                <a:gd name="T10" fmla="*/ 720 w 720"/>
                <a:gd name="T11" fmla="*/ 104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0"/>
                <a:gd name="T19" fmla="*/ 0 h 152"/>
                <a:gd name="T20" fmla="*/ 720 w 720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0" h="152">
                  <a:moveTo>
                    <a:pt x="0" y="8"/>
                  </a:moveTo>
                  <a:cubicBezTo>
                    <a:pt x="48" y="80"/>
                    <a:pt x="96" y="152"/>
                    <a:pt x="144" y="152"/>
                  </a:cubicBezTo>
                  <a:cubicBezTo>
                    <a:pt x="192" y="152"/>
                    <a:pt x="240" y="8"/>
                    <a:pt x="288" y="8"/>
                  </a:cubicBezTo>
                  <a:cubicBezTo>
                    <a:pt x="336" y="8"/>
                    <a:pt x="384" y="152"/>
                    <a:pt x="432" y="152"/>
                  </a:cubicBezTo>
                  <a:cubicBezTo>
                    <a:pt x="480" y="152"/>
                    <a:pt x="528" y="16"/>
                    <a:pt x="576" y="8"/>
                  </a:cubicBezTo>
                  <a:cubicBezTo>
                    <a:pt x="624" y="0"/>
                    <a:pt x="672" y="52"/>
                    <a:pt x="720" y="104"/>
                  </a:cubicBezTo>
                </a:path>
              </a:pathLst>
            </a:custGeom>
            <a:noFill/>
            <a:ln w="50800">
              <a:solidFill>
                <a:srgbClr val="008000"/>
              </a:solidFill>
              <a:round/>
              <a:headEnd/>
              <a:tailEnd/>
            </a:ln>
            <a:effectLst>
              <a:outerShdw blurRad="50800" dist="38100" dir="8100000" algn="bl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914400" y="4202668"/>
              <a:ext cx="457200" cy="685800"/>
            </a:xfrm>
            <a:prstGeom prst="roundRect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bg1">
                  <a:lumMod val="85000"/>
                  <a:alpha val="75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4572000" y="4202668"/>
              <a:ext cx="457200" cy="685800"/>
            </a:xfrm>
            <a:prstGeom prst="roundRect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bg1">
                  <a:lumMod val="85000"/>
                  <a:alpha val="75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7" y="4812268"/>
              <a:ext cx="12688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 smtClean="0"/>
                <a:t>Registers</a:t>
              </a:r>
            </a:p>
            <a:p>
              <a:pPr algn="ctr"/>
              <a:r>
                <a:rPr lang="en-US" sz="1800" b="1" dirty="0" smtClean="0"/>
                <a:t>Snapshot 1</a:t>
              </a:r>
              <a:endParaRPr lang="en-US" sz="18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56387" y="4812268"/>
              <a:ext cx="12688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 smtClean="0"/>
                <a:t>Registers</a:t>
              </a:r>
            </a:p>
            <a:p>
              <a:pPr algn="ctr"/>
              <a:r>
                <a:rPr lang="en-US" sz="1800" b="1" dirty="0" smtClean="0"/>
                <a:t>Snapshot 2 </a:t>
              </a:r>
              <a:endParaRPr lang="en-US" sz="1800" b="1" dirty="0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5029200" y="4507468"/>
              <a:ext cx="3200400" cy="228600"/>
            </a:xfrm>
            <a:custGeom>
              <a:avLst/>
              <a:gdLst>
                <a:gd name="T0" fmla="*/ 0 w 720"/>
                <a:gd name="T1" fmla="*/ 8 h 152"/>
                <a:gd name="T2" fmla="*/ 144 w 720"/>
                <a:gd name="T3" fmla="*/ 152 h 152"/>
                <a:gd name="T4" fmla="*/ 288 w 720"/>
                <a:gd name="T5" fmla="*/ 8 h 152"/>
                <a:gd name="T6" fmla="*/ 432 w 720"/>
                <a:gd name="T7" fmla="*/ 152 h 152"/>
                <a:gd name="T8" fmla="*/ 576 w 720"/>
                <a:gd name="T9" fmla="*/ 8 h 152"/>
                <a:gd name="T10" fmla="*/ 720 w 720"/>
                <a:gd name="T11" fmla="*/ 104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0"/>
                <a:gd name="T19" fmla="*/ 0 h 152"/>
                <a:gd name="T20" fmla="*/ 720 w 720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0" h="152">
                  <a:moveTo>
                    <a:pt x="0" y="8"/>
                  </a:moveTo>
                  <a:cubicBezTo>
                    <a:pt x="48" y="80"/>
                    <a:pt x="96" y="152"/>
                    <a:pt x="144" y="152"/>
                  </a:cubicBezTo>
                  <a:cubicBezTo>
                    <a:pt x="192" y="152"/>
                    <a:pt x="240" y="8"/>
                    <a:pt x="288" y="8"/>
                  </a:cubicBezTo>
                  <a:cubicBezTo>
                    <a:pt x="336" y="8"/>
                    <a:pt x="384" y="152"/>
                    <a:pt x="432" y="152"/>
                  </a:cubicBezTo>
                  <a:cubicBezTo>
                    <a:pt x="480" y="152"/>
                    <a:pt x="528" y="16"/>
                    <a:pt x="576" y="8"/>
                  </a:cubicBezTo>
                  <a:cubicBezTo>
                    <a:pt x="624" y="0"/>
                    <a:pt x="672" y="52"/>
                    <a:pt x="720" y="104"/>
                  </a:cubicBezTo>
                </a:path>
              </a:pathLst>
            </a:custGeom>
            <a:noFill/>
            <a:ln w="50800">
              <a:solidFill>
                <a:srgbClr val="008000"/>
              </a:solidFill>
              <a:round/>
              <a:headEnd/>
              <a:tailEnd/>
            </a:ln>
            <a:effectLst>
              <a:outerShdw blurRad="50800" dist="38100" dir="8100000" algn="bl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7924800" y="4191000"/>
              <a:ext cx="457200" cy="685800"/>
            </a:xfrm>
            <a:prstGeom prst="roundRect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bg1">
                  <a:lumMod val="85000"/>
                  <a:alpha val="75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532987" y="4800600"/>
              <a:ext cx="12688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 smtClean="0"/>
                <a:t>Registers</a:t>
              </a:r>
            </a:p>
            <a:p>
              <a:pPr algn="ctr"/>
              <a:r>
                <a:rPr lang="en-US" sz="1800" b="1" dirty="0" smtClean="0"/>
                <a:t>Snapshot 3</a:t>
              </a:r>
              <a:endParaRPr lang="en-US" sz="1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940749" y="4126468"/>
            <a:ext cx="5872102" cy="2387263"/>
            <a:chOff x="1940749" y="4126468"/>
            <a:chExt cx="5872102" cy="2387263"/>
          </a:xfrm>
        </p:grpSpPr>
        <p:cxnSp>
          <p:nvCxnSpPr>
            <p:cNvPr id="16" name="Straight Arrow Connector 15"/>
            <p:cNvCxnSpPr/>
            <p:nvPr/>
          </p:nvCxnSpPr>
          <p:spPr bwMode="auto">
            <a:xfrm rot="5400000">
              <a:off x="2095500" y="4762500"/>
              <a:ext cx="228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1940749" y="5726668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 smtClean="0"/>
                <a:t>Memory</a:t>
              </a:r>
            </a:p>
            <a:p>
              <a:pPr algn="ctr"/>
              <a:r>
                <a:rPr lang="en-US" sz="1800" b="1" dirty="0" smtClean="0"/>
                <a:t>Log 1</a:t>
              </a:r>
              <a:endParaRPr lang="en-US" sz="1800" b="1" dirty="0"/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2209800" y="5117068"/>
              <a:ext cx="457200" cy="685800"/>
            </a:xfrm>
            <a:prstGeom prst="roundRect">
              <a:avLst/>
            </a:prstGeom>
            <a:solidFill>
              <a:srgbClr val="00D80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bg1">
                  <a:lumMod val="85000"/>
                  <a:alpha val="75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81200" y="4191000"/>
              <a:ext cx="46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 smtClean="0"/>
                <a:t>ST</a:t>
              </a:r>
              <a:endParaRPr lang="en-US" sz="18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07101" y="4793903"/>
              <a:ext cx="7360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/>
                <a:t>old </a:t>
              </a:r>
              <a:r>
                <a:rPr lang="en-US" sz="1500" b="1" dirty="0" err="1" smtClean="0"/>
                <a:t>val</a:t>
              </a:r>
              <a:endParaRPr lang="en-US" sz="1500" b="1" dirty="0"/>
            </a:p>
          </p:txBody>
        </p:sp>
        <p:cxnSp>
          <p:nvCxnSpPr>
            <p:cNvPr id="23" name="Straight Arrow Connector 22"/>
            <p:cNvCxnSpPr>
              <a:endCxn id="20" idx="3"/>
            </p:cNvCxnSpPr>
            <p:nvPr/>
          </p:nvCxnSpPr>
          <p:spPr bwMode="auto">
            <a:xfrm rot="5400000">
              <a:off x="2475258" y="4687544"/>
              <a:ext cx="535884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2590800" y="4126468"/>
              <a:ext cx="46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 smtClean="0"/>
                <a:t>ST</a:t>
              </a:r>
              <a:endParaRPr lang="en-US" sz="1800" b="1" dirty="0"/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rot="5400000">
              <a:off x="6936551" y="4903232"/>
              <a:ext cx="228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6781800" y="5867400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 smtClean="0"/>
                <a:t>Memory</a:t>
              </a:r>
            </a:p>
            <a:p>
              <a:pPr algn="ctr"/>
              <a:r>
                <a:rPr lang="en-US" sz="1800" b="1" dirty="0" smtClean="0"/>
                <a:t>Log 2</a:t>
              </a:r>
              <a:endParaRPr lang="en-US" sz="1800" b="1" dirty="0"/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7050851" y="5257800"/>
              <a:ext cx="457200" cy="685800"/>
            </a:xfrm>
            <a:prstGeom prst="roundRect">
              <a:avLst/>
            </a:prstGeom>
            <a:solidFill>
              <a:srgbClr val="00D80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bg1">
                  <a:lumMod val="85000"/>
                  <a:alpha val="75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22251" y="4331732"/>
              <a:ext cx="46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 smtClean="0"/>
                <a:t>ST</a:t>
              </a:r>
              <a:endParaRPr lang="en-US" sz="18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48152" y="4934635"/>
              <a:ext cx="7360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/>
                <a:t>old </a:t>
              </a:r>
              <a:r>
                <a:rPr lang="en-US" sz="1500" b="1" dirty="0" err="1" smtClean="0"/>
                <a:t>val</a:t>
              </a:r>
              <a:endParaRPr lang="en-US" sz="1500" b="1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190102" y="4050268"/>
            <a:ext cx="2146948" cy="2692063"/>
            <a:chOff x="3190102" y="4050268"/>
            <a:chExt cx="2146948" cy="2692063"/>
          </a:xfrm>
        </p:grpSpPr>
        <p:sp>
          <p:nvSpPr>
            <p:cNvPr id="27" name="TextBox 26"/>
            <p:cNvSpPr txBox="1"/>
            <p:nvPr/>
          </p:nvSpPr>
          <p:spPr>
            <a:xfrm>
              <a:off x="3254316" y="5678269"/>
              <a:ext cx="9947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 smtClean="0"/>
                <a:t>I/O</a:t>
              </a:r>
            </a:p>
            <a:p>
              <a:pPr algn="ctr"/>
              <a:r>
                <a:rPr lang="en-US" sz="1800" b="1" dirty="0" smtClean="0"/>
                <a:t>Buffer 1</a:t>
              </a:r>
              <a:endParaRPr lang="en-US" sz="1800" b="1" dirty="0"/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505200" y="5068669"/>
              <a:ext cx="457200" cy="685800"/>
            </a:xfrm>
            <a:prstGeom prst="roundRect">
              <a:avLst/>
            </a:prstGeom>
            <a:solidFill>
              <a:srgbClr val="FFA66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bg1">
                  <a:lumMod val="85000"/>
                  <a:alpha val="75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rot="5400000">
              <a:off x="3467100" y="4762500"/>
              <a:ext cx="533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3190102" y="4050268"/>
              <a:ext cx="1229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 smtClean="0"/>
                <a:t>Device I/O</a:t>
              </a:r>
              <a:endParaRPr lang="en-US" sz="1800" b="1" dirty="0"/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 rot="5400000" flipH="1" flipV="1">
              <a:off x="4420791" y="5790009"/>
              <a:ext cx="761206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4344471" y="6096000"/>
              <a:ext cx="9925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 smtClean="0"/>
                <a:t>Commit</a:t>
              </a:r>
            </a:p>
            <a:p>
              <a:pPr algn="ctr"/>
              <a:r>
                <a:rPr lang="en-US" sz="1800" b="1" dirty="0" smtClean="0"/>
                <a:t>I/O</a:t>
              </a:r>
              <a:endParaRPr lang="en-US" sz="1800" b="1" dirty="0"/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>
              <a:off x="4038600" y="5943600"/>
              <a:ext cx="762000" cy="1588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Recovery Overheads </a:t>
            </a:r>
            <a:r>
              <a:rPr lang="en-US" sz="1400" dirty="0" smtClean="0"/>
              <a:t>[Lead by Alex Li]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5626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Goal: Measure </a:t>
            </a:r>
            <a:r>
              <a:rPr lang="en-US" dirty="0" smtClean="0">
                <a:solidFill>
                  <a:srgbClr val="D15100"/>
                </a:solidFill>
              </a:rPr>
              <a:t>overheads from </a:t>
            </a:r>
            <a:r>
              <a:rPr lang="en-US" dirty="0" err="1" smtClean="0">
                <a:solidFill>
                  <a:srgbClr val="D15100"/>
                </a:solidFill>
              </a:rPr>
              <a:t>checkpointing</a:t>
            </a:r>
            <a:r>
              <a:rPr lang="en-US" dirty="0" smtClean="0">
                <a:solidFill>
                  <a:srgbClr val="D15100"/>
                </a:solidFill>
              </a:rPr>
              <a:t>, I/O buffering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Measured on 2 server applications – apache, </a:t>
            </a:r>
            <a:r>
              <a:rPr lang="en-US" dirty="0" err="1" smtClean="0">
                <a:solidFill>
                  <a:srgbClr val="000000"/>
                </a:solidFill>
              </a:rPr>
              <a:t>sshd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ReVive</a:t>
            </a:r>
            <a:r>
              <a:rPr lang="en-US" dirty="0" smtClean="0">
                <a:solidFill>
                  <a:srgbClr val="000000"/>
                </a:solidFill>
              </a:rPr>
              <a:t> for </a:t>
            </a:r>
            <a:r>
              <a:rPr lang="en-US" dirty="0" err="1" smtClean="0">
                <a:solidFill>
                  <a:srgbClr val="000000"/>
                </a:solidFill>
              </a:rPr>
              <a:t>chkpt</a:t>
            </a:r>
            <a:r>
              <a:rPr lang="en-US" dirty="0" smtClean="0">
                <a:solidFill>
                  <a:srgbClr val="000000"/>
                </a:solidFill>
              </a:rPr>
              <a:t>, several techniques for I/O buffering</a:t>
            </a:r>
          </a:p>
          <a:p>
            <a:r>
              <a:rPr lang="en-US" dirty="0" smtClean="0">
                <a:solidFill>
                  <a:srgbClr val="D15100"/>
                </a:solidFill>
              </a:rPr>
              <a:t>State-of-the-art </a:t>
            </a:r>
            <a:r>
              <a:rPr lang="en-US" dirty="0" smtClean="0">
                <a:solidFill>
                  <a:srgbClr val="D15100"/>
                </a:solidFill>
                <a:sym typeface="Symbol" charset="2"/>
              </a:rPr>
              <a:t>incurs </a:t>
            </a:r>
            <a:r>
              <a:rPr lang="en-US" dirty="0" smtClean="0">
                <a:solidFill>
                  <a:srgbClr val="D15100"/>
                </a:solidFill>
              </a:rPr>
              <a:t>high overhead at short </a:t>
            </a:r>
            <a:r>
              <a:rPr lang="en-US" dirty="0" err="1" smtClean="0">
                <a:solidFill>
                  <a:srgbClr val="D15100"/>
                </a:solidFill>
              </a:rPr>
              <a:t>chkpt</a:t>
            </a:r>
            <a:r>
              <a:rPr lang="en-US" dirty="0" smtClean="0">
                <a:solidFill>
                  <a:srgbClr val="D15100"/>
                </a:solidFill>
              </a:rPr>
              <a:t> intervals</a:t>
            </a:r>
          </a:p>
          <a:p>
            <a:pPr lvl="1"/>
            <a:r>
              <a:rPr lang="en-US" dirty="0" smtClean="0"/>
              <a:t>&gt;30% performance overhead at interval of &lt;1M cycles!</a:t>
            </a:r>
          </a:p>
          <a:p>
            <a:r>
              <a:rPr lang="en-US" dirty="0" smtClean="0">
                <a:solidFill>
                  <a:srgbClr val="D15100"/>
                </a:solidFill>
              </a:rPr>
              <a:t>Long </a:t>
            </a:r>
            <a:r>
              <a:rPr lang="en-US" dirty="0" err="1" smtClean="0">
                <a:solidFill>
                  <a:srgbClr val="D15100"/>
                </a:solidFill>
              </a:rPr>
              <a:t>chkpt</a:t>
            </a:r>
            <a:r>
              <a:rPr lang="en-US" dirty="0" smtClean="0">
                <a:solidFill>
                  <a:srgbClr val="D15100"/>
                </a:solidFill>
              </a:rPr>
              <a:t> interval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D15100"/>
                </a:solidFill>
                <a:sym typeface="Symbol" charset="2"/>
              </a:rPr>
              <a:t></a:t>
            </a:r>
            <a:r>
              <a:rPr lang="en-US" dirty="0" smtClean="0">
                <a:solidFill>
                  <a:srgbClr val="D15100"/>
                </a:solidFill>
              </a:rPr>
              <a:t> I/O buffering incurs high HW overhead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Checkpoint intervals of 10M </a:t>
            </a:r>
            <a:r>
              <a:rPr lang="en-US" dirty="0" err="1" smtClean="0">
                <a:solidFill>
                  <a:srgbClr val="000000"/>
                </a:solidFill>
                <a:sym typeface="Symbol" charset="2"/>
              </a:rPr>
              <a:t></a:t>
            </a:r>
            <a:r>
              <a:rPr lang="en-US" dirty="0" smtClean="0">
                <a:solidFill>
                  <a:srgbClr val="000000"/>
                </a:solidFill>
              </a:rPr>
              <a:t> HW buffer of 100KB</a:t>
            </a:r>
          </a:p>
          <a:p>
            <a:r>
              <a:rPr lang="en-US" dirty="0" smtClean="0"/>
              <a:t>Push and pull effect between recovery components</a:t>
            </a: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Ongoing work: SWAT recovery module with low overheads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Summary: SWAT works!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91201" y="4876798"/>
            <a:ext cx="2278063" cy="1425575"/>
            <a:chOff x="3648" y="3072"/>
            <a:chExt cx="1435" cy="898"/>
          </a:xfrm>
        </p:grpSpPr>
        <p:sp>
          <p:nvSpPr>
            <p:cNvPr id="15405" name="AutoShape 8"/>
            <p:cNvSpPr>
              <a:spLocks noChangeArrowheads="1"/>
            </p:cNvSpPr>
            <p:nvPr/>
          </p:nvSpPr>
          <p:spPr bwMode="auto">
            <a:xfrm>
              <a:off x="3648" y="3072"/>
              <a:ext cx="816" cy="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811" y="3360"/>
              <a:ext cx="1272" cy="610"/>
              <a:chOff x="3811" y="3408"/>
              <a:chExt cx="1272" cy="610"/>
            </a:xfrm>
          </p:grpSpPr>
          <p:sp>
            <p:nvSpPr>
              <p:cNvPr id="15407" name="Text Box 10"/>
              <p:cNvSpPr txBox="1">
                <a:spLocks noChangeArrowheads="1"/>
              </p:cNvSpPr>
              <p:nvPr/>
            </p:nvSpPr>
            <p:spPr bwMode="auto">
              <a:xfrm>
                <a:off x="3811" y="3650"/>
                <a:ext cx="1272" cy="368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 algn="ctr">
                  <a:buFont typeface="Arial" charset="0"/>
                  <a:buNone/>
                </a:pPr>
                <a:r>
                  <a:rPr lang="en-US" sz="1800" b="1" dirty="0">
                    <a:latin typeface="+mn-lt"/>
                  </a:rPr>
                  <a:t>I</a:t>
                </a:r>
                <a:r>
                  <a:rPr lang="en-US" sz="1800" b="1" dirty="0" smtClean="0">
                    <a:latin typeface="+mn-lt"/>
                  </a:rPr>
                  <a:t>n-situ diagnosis </a:t>
                </a:r>
                <a:endParaRPr lang="en-US" sz="1800" b="1" dirty="0">
                  <a:latin typeface="+mn-lt"/>
                </a:endParaRPr>
              </a:p>
              <a:p>
                <a:pPr marL="342900" indent="-342900" algn="ctr">
                  <a:buFont typeface="Arial" charset="0"/>
                  <a:buNone/>
                </a:pPr>
                <a:r>
                  <a:rPr lang="en-US" sz="1400" b="1" dirty="0" smtClean="0">
                    <a:latin typeface="+mn-lt"/>
                  </a:rPr>
                  <a:t>[DSN’08</a:t>
                </a:r>
                <a:r>
                  <a:rPr lang="en-US" sz="1400" b="1" dirty="0">
                    <a:latin typeface="+mn-lt"/>
                  </a:rPr>
                  <a:t>]</a:t>
                </a:r>
              </a:p>
            </p:txBody>
          </p:sp>
          <p:sp>
            <p:nvSpPr>
              <p:cNvPr id="15408" name="Line 11"/>
              <p:cNvSpPr>
                <a:spLocks noChangeShapeType="1"/>
              </p:cNvSpPr>
              <p:nvPr/>
            </p:nvSpPr>
            <p:spPr bwMode="auto">
              <a:xfrm>
                <a:off x="4032" y="3408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228600" y="1265237"/>
            <a:ext cx="5257800" cy="3657600"/>
            <a:chOff x="144" y="749"/>
            <a:chExt cx="3312" cy="2304"/>
          </a:xfrm>
        </p:grpSpPr>
        <p:sp>
          <p:nvSpPr>
            <p:cNvPr id="15402" name="AutoShape 13"/>
            <p:cNvSpPr>
              <a:spLocks noChangeArrowheads="1"/>
            </p:cNvSpPr>
            <p:nvPr/>
          </p:nvSpPr>
          <p:spPr bwMode="auto">
            <a:xfrm>
              <a:off x="2688" y="1757"/>
              <a:ext cx="768" cy="129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3" name="Line 14"/>
            <p:cNvSpPr>
              <a:spLocks noChangeShapeType="1"/>
            </p:cNvSpPr>
            <p:nvPr/>
          </p:nvSpPr>
          <p:spPr bwMode="auto">
            <a:xfrm>
              <a:off x="2208" y="1152"/>
              <a:ext cx="672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Text Box 15"/>
            <p:cNvSpPr txBox="1">
              <a:spLocks noChangeArrowheads="1"/>
            </p:cNvSpPr>
            <p:nvPr/>
          </p:nvSpPr>
          <p:spPr bwMode="auto">
            <a:xfrm>
              <a:off x="144" y="749"/>
              <a:ext cx="3168" cy="407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800" b="1" dirty="0" smtClean="0">
                  <a:latin typeface="+mn-lt"/>
                </a:rPr>
                <a:t>Very low-cost detectors </a:t>
              </a:r>
              <a:r>
                <a:rPr lang="en-US" sz="1400" b="1" dirty="0" smtClean="0">
                  <a:latin typeface="Arial"/>
                  <a:cs typeface="Arial"/>
                </a:rPr>
                <a:t>[ASPLOS’08, DSN’08]</a:t>
              </a:r>
            </a:p>
            <a:p>
              <a:pPr indent="-342900" algn="ctr">
                <a:buFont typeface="Arial" charset="0"/>
                <a:buNone/>
              </a:pPr>
              <a:r>
                <a:rPr lang="en-US" sz="1800" b="1" dirty="0" smtClean="0">
                  <a:latin typeface="+mn-lt"/>
                </a:rPr>
                <a:t>Low SDC rate, latency</a:t>
              </a:r>
            </a:p>
          </p:txBody>
        </p:sp>
      </p:grpSp>
      <p:sp>
        <p:nvSpPr>
          <p:cNvPr id="15366" name="Text Box 16"/>
          <p:cNvSpPr txBox="1">
            <a:spLocks noChangeArrowheads="1"/>
          </p:cNvSpPr>
          <p:nvPr/>
        </p:nvSpPr>
        <p:spPr bwMode="auto">
          <a:xfrm>
            <a:off x="5854700" y="4891088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FF"/>
                </a:solidFill>
                <a:latin typeface="+mn-lt"/>
              </a:rPr>
              <a:t>Diagnosis</a:t>
            </a:r>
          </a:p>
        </p:txBody>
      </p:sp>
      <p:sp>
        <p:nvSpPr>
          <p:cNvPr id="15367" name="Oval 17"/>
          <p:cNvSpPr>
            <a:spLocks noChangeArrowheads="1"/>
          </p:cNvSpPr>
          <p:nvPr/>
        </p:nvSpPr>
        <p:spPr bwMode="auto">
          <a:xfrm>
            <a:off x="552450" y="2667000"/>
            <a:ext cx="457200" cy="1371600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  <a:effectLst>
            <a:outerShdw blurRad="50800" dist="38100" dir="8100000" algn="bl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Freeform 18"/>
          <p:cNvSpPr>
            <a:spLocks/>
          </p:cNvSpPr>
          <p:nvPr/>
        </p:nvSpPr>
        <p:spPr bwMode="auto">
          <a:xfrm>
            <a:off x="1009650" y="3352800"/>
            <a:ext cx="1905000" cy="228600"/>
          </a:xfrm>
          <a:custGeom>
            <a:avLst/>
            <a:gdLst>
              <a:gd name="T0" fmla="*/ 0 w 720"/>
              <a:gd name="T1" fmla="*/ 8 h 152"/>
              <a:gd name="T2" fmla="*/ 144 w 720"/>
              <a:gd name="T3" fmla="*/ 152 h 152"/>
              <a:gd name="T4" fmla="*/ 288 w 720"/>
              <a:gd name="T5" fmla="*/ 8 h 152"/>
              <a:gd name="T6" fmla="*/ 432 w 720"/>
              <a:gd name="T7" fmla="*/ 152 h 152"/>
              <a:gd name="T8" fmla="*/ 576 w 720"/>
              <a:gd name="T9" fmla="*/ 8 h 152"/>
              <a:gd name="T10" fmla="*/ 720 w 720"/>
              <a:gd name="T11" fmla="*/ 104 h 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0"/>
              <a:gd name="T19" fmla="*/ 0 h 152"/>
              <a:gd name="T20" fmla="*/ 720 w 720"/>
              <a:gd name="T21" fmla="*/ 152 h 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0" h="152">
                <a:moveTo>
                  <a:pt x="0" y="8"/>
                </a:moveTo>
                <a:cubicBezTo>
                  <a:pt x="48" y="80"/>
                  <a:pt x="96" y="152"/>
                  <a:pt x="144" y="152"/>
                </a:cubicBezTo>
                <a:cubicBezTo>
                  <a:pt x="192" y="152"/>
                  <a:pt x="240" y="8"/>
                  <a:pt x="288" y="8"/>
                </a:cubicBezTo>
                <a:cubicBezTo>
                  <a:pt x="336" y="8"/>
                  <a:pt x="384" y="152"/>
                  <a:pt x="432" y="152"/>
                </a:cubicBezTo>
                <a:cubicBezTo>
                  <a:pt x="480" y="152"/>
                  <a:pt x="528" y="16"/>
                  <a:pt x="576" y="8"/>
                </a:cubicBezTo>
                <a:cubicBezTo>
                  <a:pt x="624" y="0"/>
                  <a:pt x="672" y="52"/>
                  <a:pt x="720" y="104"/>
                </a:cubicBezTo>
              </a:path>
            </a:pathLst>
          </a:custGeom>
          <a:noFill/>
          <a:ln w="50800">
            <a:solidFill>
              <a:srgbClr val="008000"/>
            </a:solidFill>
            <a:round/>
            <a:headEnd/>
            <a:tailEnd/>
          </a:ln>
          <a:effectLst>
            <a:outerShdw blurRad="50800" dist="38100" dir="8100000" algn="bl">
              <a:srgbClr val="000000">
                <a:alpha val="43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369" name="Freeform 19"/>
          <p:cNvSpPr>
            <a:spLocks/>
          </p:cNvSpPr>
          <p:nvPr/>
        </p:nvSpPr>
        <p:spPr bwMode="auto">
          <a:xfrm>
            <a:off x="2914650" y="3276600"/>
            <a:ext cx="1828800" cy="381000"/>
          </a:xfrm>
          <a:custGeom>
            <a:avLst/>
            <a:gdLst>
              <a:gd name="T0" fmla="*/ 0 w 891"/>
              <a:gd name="T1" fmla="*/ 135 h 190"/>
              <a:gd name="T2" fmla="*/ 36 w 891"/>
              <a:gd name="T3" fmla="*/ 54 h 190"/>
              <a:gd name="T4" fmla="*/ 72 w 891"/>
              <a:gd name="T5" fmla="*/ 63 h 190"/>
              <a:gd name="T6" fmla="*/ 126 w 891"/>
              <a:gd name="T7" fmla="*/ 99 h 190"/>
              <a:gd name="T8" fmla="*/ 135 w 891"/>
              <a:gd name="T9" fmla="*/ 180 h 190"/>
              <a:gd name="T10" fmla="*/ 171 w 891"/>
              <a:gd name="T11" fmla="*/ 171 h 190"/>
              <a:gd name="T12" fmla="*/ 189 w 891"/>
              <a:gd name="T13" fmla="*/ 108 h 190"/>
              <a:gd name="T14" fmla="*/ 243 w 891"/>
              <a:gd name="T15" fmla="*/ 36 h 190"/>
              <a:gd name="T16" fmla="*/ 261 w 891"/>
              <a:gd name="T17" fmla="*/ 72 h 190"/>
              <a:gd name="T18" fmla="*/ 288 w 891"/>
              <a:gd name="T19" fmla="*/ 99 h 190"/>
              <a:gd name="T20" fmla="*/ 342 w 891"/>
              <a:gd name="T21" fmla="*/ 180 h 190"/>
              <a:gd name="T22" fmla="*/ 423 w 891"/>
              <a:gd name="T23" fmla="*/ 63 h 190"/>
              <a:gd name="T24" fmla="*/ 432 w 891"/>
              <a:gd name="T25" fmla="*/ 36 h 190"/>
              <a:gd name="T26" fmla="*/ 486 w 891"/>
              <a:gd name="T27" fmla="*/ 0 h 190"/>
              <a:gd name="T28" fmla="*/ 522 w 891"/>
              <a:gd name="T29" fmla="*/ 9 h 190"/>
              <a:gd name="T30" fmla="*/ 540 w 891"/>
              <a:gd name="T31" fmla="*/ 36 h 190"/>
              <a:gd name="T32" fmla="*/ 612 w 891"/>
              <a:gd name="T33" fmla="*/ 99 h 190"/>
              <a:gd name="T34" fmla="*/ 639 w 891"/>
              <a:gd name="T35" fmla="*/ 90 h 190"/>
              <a:gd name="T36" fmla="*/ 657 w 891"/>
              <a:gd name="T37" fmla="*/ 63 h 190"/>
              <a:gd name="T38" fmla="*/ 738 w 891"/>
              <a:gd name="T39" fmla="*/ 72 h 190"/>
              <a:gd name="T40" fmla="*/ 828 w 891"/>
              <a:gd name="T41" fmla="*/ 99 h 190"/>
              <a:gd name="T42" fmla="*/ 891 w 891"/>
              <a:gd name="T43" fmla="*/ 45 h 19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891"/>
              <a:gd name="T67" fmla="*/ 0 h 190"/>
              <a:gd name="T68" fmla="*/ 891 w 891"/>
              <a:gd name="T69" fmla="*/ 190 h 19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891" h="190">
                <a:moveTo>
                  <a:pt x="0" y="135"/>
                </a:moveTo>
                <a:cubicBezTo>
                  <a:pt x="21" y="71"/>
                  <a:pt x="7" y="97"/>
                  <a:pt x="36" y="54"/>
                </a:cubicBezTo>
                <a:cubicBezTo>
                  <a:pt x="48" y="57"/>
                  <a:pt x="61" y="57"/>
                  <a:pt x="72" y="63"/>
                </a:cubicBezTo>
                <a:cubicBezTo>
                  <a:pt x="91" y="73"/>
                  <a:pt x="126" y="99"/>
                  <a:pt x="126" y="99"/>
                </a:cubicBezTo>
                <a:cubicBezTo>
                  <a:pt x="129" y="126"/>
                  <a:pt x="121" y="157"/>
                  <a:pt x="135" y="180"/>
                </a:cubicBezTo>
                <a:cubicBezTo>
                  <a:pt x="142" y="190"/>
                  <a:pt x="161" y="179"/>
                  <a:pt x="171" y="171"/>
                </a:cubicBezTo>
                <a:cubicBezTo>
                  <a:pt x="188" y="157"/>
                  <a:pt x="183" y="129"/>
                  <a:pt x="189" y="108"/>
                </a:cubicBezTo>
                <a:cubicBezTo>
                  <a:pt x="199" y="72"/>
                  <a:pt x="212" y="56"/>
                  <a:pt x="243" y="36"/>
                </a:cubicBezTo>
                <a:cubicBezTo>
                  <a:pt x="249" y="48"/>
                  <a:pt x="253" y="61"/>
                  <a:pt x="261" y="72"/>
                </a:cubicBezTo>
                <a:cubicBezTo>
                  <a:pt x="268" y="82"/>
                  <a:pt x="282" y="88"/>
                  <a:pt x="288" y="99"/>
                </a:cubicBezTo>
                <a:cubicBezTo>
                  <a:pt x="314" y="144"/>
                  <a:pt x="288" y="144"/>
                  <a:pt x="342" y="180"/>
                </a:cubicBezTo>
                <a:cubicBezTo>
                  <a:pt x="385" y="152"/>
                  <a:pt x="401" y="108"/>
                  <a:pt x="423" y="63"/>
                </a:cubicBezTo>
                <a:cubicBezTo>
                  <a:pt x="427" y="55"/>
                  <a:pt x="425" y="43"/>
                  <a:pt x="432" y="36"/>
                </a:cubicBezTo>
                <a:cubicBezTo>
                  <a:pt x="447" y="21"/>
                  <a:pt x="486" y="0"/>
                  <a:pt x="486" y="0"/>
                </a:cubicBezTo>
                <a:cubicBezTo>
                  <a:pt x="498" y="3"/>
                  <a:pt x="512" y="2"/>
                  <a:pt x="522" y="9"/>
                </a:cubicBezTo>
                <a:cubicBezTo>
                  <a:pt x="531" y="15"/>
                  <a:pt x="533" y="28"/>
                  <a:pt x="540" y="36"/>
                </a:cubicBezTo>
                <a:cubicBezTo>
                  <a:pt x="563" y="63"/>
                  <a:pt x="579" y="88"/>
                  <a:pt x="612" y="99"/>
                </a:cubicBezTo>
                <a:cubicBezTo>
                  <a:pt x="621" y="96"/>
                  <a:pt x="632" y="96"/>
                  <a:pt x="639" y="90"/>
                </a:cubicBezTo>
                <a:cubicBezTo>
                  <a:pt x="647" y="83"/>
                  <a:pt x="646" y="65"/>
                  <a:pt x="657" y="63"/>
                </a:cubicBezTo>
                <a:cubicBezTo>
                  <a:pt x="684" y="58"/>
                  <a:pt x="711" y="69"/>
                  <a:pt x="738" y="72"/>
                </a:cubicBezTo>
                <a:cubicBezTo>
                  <a:pt x="756" y="125"/>
                  <a:pt x="783" y="110"/>
                  <a:pt x="828" y="99"/>
                </a:cubicBezTo>
                <a:cubicBezTo>
                  <a:pt x="852" y="63"/>
                  <a:pt x="863" y="73"/>
                  <a:pt x="891" y="4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>
            <a:outerShdw blurRad="50800" dist="38100" dir="8100000" algn="bl">
              <a:srgbClr val="000000">
                <a:alpha val="43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370" name="Line 20"/>
          <p:cNvSpPr>
            <a:spLocks noChangeShapeType="1"/>
          </p:cNvSpPr>
          <p:nvPr/>
        </p:nvSpPr>
        <p:spPr bwMode="auto">
          <a:xfrm rot="5400000" flipV="1">
            <a:off x="2027237" y="3859213"/>
            <a:ext cx="409575" cy="6350"/>
          </a:xfrm>
          <a:prstGeom prst="line">
            <a:avLst/>
          </a:prstGeom>
          <a:noFill/>
          <a:ln w="50800">
            <a:solidFill>
              <a:srgbClr val="80008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Text Box 21"/>
          <p:cNvSpPr txBox="1">
            <a:spLocks noChangeArrowheads="1"/>
          </p:cNvSpPr>
          <p:nvPr/>
        </p:nvSpPr>
        <p:spPr bwMode="auto">
          <a:xfrm>
            <a:off x="1847850" y="41148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800080"/>
                </a:solidFill>
                <a:latin typeface="+mn-lt"/>
              </a:rPr>
              <a:t>Fault</a:t>
            </a:r>
          </a:p>
        </p:txBody>
      </p:sp>
      <p:sp>
        <p:nvSpPr>
          <p:cNvPr id="15372" name="Line 22"/>
          <p:cNvSpPr>
            <a:spLocks noChangeShapeType="1"/>
          </p:cNvSpPr>
          <p:nvPr/>
        </p:nvSpPr>
        <p:spPr bwMode="auto">
          <a:xfrm rot="5400000" flipV="1">
            <a:off x="2713037" y="3859213"/>
            <a:ext cx="409575" cy="635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Text Box 23"/>
          <p:cNvSpPr txBox="1">
            <a:spLocks noChangeArrowheads="1"/>
          </p:cNvSpPr>
          <p:nvPr/>
        </p:nvSpPr>
        <p:spPr bwMode="auto">
          <a:xfrm>
            <a:off x="2527300" y="411480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+mn-lt"/>
              </a:rPr>
              <a:t>Error</a:t>
            </a:r>
          </a:p>
        </p:txBody>
      </p:sp>
      <p:sp>
        <p:nvSpPr>
          <p:cNvPr id="15374" name="AutoShape 24"/>
          <p:cNvSpPr>
            <a:spLocks noChangeArrowheads="1"/>
          </p:cNvSpPr>
          <p:nvPr/>
        </p:nvSpPr>
        <p:spPr bwMode="auto">
          <a:xfrm>
            <a:off x="4591050" y="3124200"/>
            <a:ext cx="685800" cy="6096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25"/>
          <p:cNvSpPr>
            <a:spLocks noChangeShapeType="1"/>
          </p:cNvSpPr>
          <p:nvPr/>
        </p:nvSpPr>
        <p:spPr bwMode="auto">
          <a:xfrm rot="5400000" flipV="1">
            <a:off x="4700587" y="3859213"/>
            <a:ext cx="409575" cy="635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Text Box 26"/>
          <p:cNvSpPr txBox="1">
            <a:spLocks noChangeArrowheads="1"/>
          </p:cNvSpPr>
          <p:nvPr/>
        </p:nvSpPr>
        <p:spPr bwMode="auto">
          <a:xfrm>
            <a:off x="4273550" y="4114800"/>
            <a:ext cx="1225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FF"/>
                </a:solidFill>
                <a:latin typeface="+mn-lt"/>
              </a:rPr>
              <a:t>Symptom</a:t>
            </a:r>
          </a:p>
          <a:p>
            <a:pPr algn="ctr"/>
            <a:r>
              <a:rPr lang="en-US" sz="1800" b="1" dirty="0">
                <a:solidFill>
                  <a:srgbClr val="0000FF"/>
                </a:solidFill>
                <a:latin typeface="+mn-lt"/>
              </a:rPr>
              <a:t>detected</a:t>
            </a:r>
          </a:p>
        </p:txBody>
      </p:sp>
      <p:sp>
        <p:nvSpPr>
          <p:cNvPr id="15377" name="Line 27"/>
          <p:cNvSpPr>
            <a:spLocks noChangeShapeType="1"/>
          </p:cNvSpPr>
          <p:nvPr/>
        </p:nvSpPr>
        <p:spPr bwMode="auto">
          <a:xfrm>
            <a:off x="5429250" y="4800600"/>
            <a:ext cx="381000" cy="2190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Text Box 28"/>
          <p:cNvSpPr txBox="1">
            <a:spLocks noChangeArrowheads="1"/>
          </p:cNvSpPr>
          <p:nvPr/>
        </p:nvSpPr>
        <p:spPr bwMode="auto">
          <a:xfrm>
            <a:off x="5892800" y="420528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8000"/>
                </a:solidFill>
                <a:latin typeface="+mn-lt"/>
              </a:rPr>
              <a:t>Recovery</a:t>
            </a:r>
          </a:p>
        </p:txBody>
      </p:sp>
      <p:sp>
        <p:nvSpPr>
          <p:cNvPr id="15379" name="Line 29"/>
          <p:cNvSpPr>
            <a:spLocks noChangeShapeType="1"/>
          </p:cNvSpPr>
          <p:nvPr/>
        </p:nvSpPr>
        <p:spPr bwMode="auto">
          <a:xfrm rot="5400000" flipV="1">
            <a:off x="5913437" y="3859213"/>
            <a:ext cx="561975" cy="635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Freeform 30"/>
          <p:cNvSpPr>
            <a:spLocks/>
          </p:cNvSpPr>
          <p:nvPr/>
        </p:nvSpPr>
        <p:spPr bwMode="auto">
          <a:xfrm flipV="1">
            <a:off x="6191250" y="3352800"/>
            <a:ext cx="1447800" cy="228600"/>
          </a:xfrm>
          <a:custGeom>
            <a:avLst/>
            <a:gdLst>
              <a:gd name="T0" fmla="*/ 0 w 720"/>
              <a:gd name="T1" fmla="*/ 8 h 152"/>
              <a:gd name="T2" fmla="*/ 144 w 720"/>
              <a:gd name="T3" fmla="*/ 152 h 152"/>
              <a:gd name="T4" fmla="*/ 288 w 720"/>
              <a:gd name="T5" fmla="*/ 8 h 152"/>
              <a:gd name="T6" fmla="*/ 432 w 720"/>
              <a:gd name="T7" fmla="*/ 152 h 152"/>
              <a:gd name="T8" fmla="*/ 576 w 720"/>
              <a:gd name="T9" fmla="*/ 8 h 152"/>
              <a:gd name="T10" fmla="*/ 720 w 720"/>
              <a:gd name="T11" fmla="*/ 104 h 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0"/>
              <a:gd name="T19" fmla="*/ 0 h 152"/>
              <a:gd name="T20" fmla="*/ 720 w 720"/>
              <a:gd name="T21" fmla="*/ 152 h 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0" h="152">
                <a:moveTo>
                  <a:pt x="0" y="8"/>
                </a:moveTo>
                <a:cubicBezTo>
                  <a:pt x="48" y="80"/>
                  <a:pt x="96" y="152"/>
                  <a:pt x="144" y="152"/>
                </a:cubicBezTo>
                <a:cubicBezTo>
                  <a:pt x="192" y="152"/>
                  <a:pt x="240" y="8"/>
                  <a:pt x="288" y="8"/>
                </a:cubicBezTo>
                <a:cubicBezTo>
                  <a:pt x="336" y="8"/>
                  <a:pt x="384" y="152"/>
                  <a:pt x="432" y="152"/>
                </a:cubicBezTo>
                <a:cubicBezTo>
                  <a:pt x="480" y="152"/>
                  <a:pt x="528" y="16"/>
                  <a:pt x="576" y="8"/>
                </a:cubicBezTo>
                <a:cubicBezTo>
                  <a:pt x="624" y="0"/>
                  <a:pt x="672" y="52"/>
                  <a:pt x="720" y="104"/>
                </a:cubicBezTo>
              </a:path>
            </a:pathLst>
          </a:custGeom>
          <a:noFill/>
          <a:ln w="50800">
            <a:solidFill>
              <a:srgbClr val="008000"/>
            </a:solidFill>
            <a:round/>
            <a:headEnd/>
            <a:tailEnd/>
          </a:ln>
          <a:effectLst>
            <a:outerShdw blurRad="50800" dist="38100" dir="8100000" algn="bl">
              <a:srgbClr val="000000">
                <a:alpha val="43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381" name="Line 31"/>
          <p:cNvSpPr>
            <a:spLocks noChangeShapeType="1"/>
          </p:cNvSpPr>
          <p:nvPr/>
        </p:nvSpPr>
        <p:spPr bwMode="auto">
          <a:xfrm>
            <a:off x="7105650" y="5105400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2" name="Text Box 32"/>
          <p:cNvSpPr txBox="1">
            <a:spLocks noChangeArrowheads="1"/>
          </p:cNvSpPr>
          <p:nvPr/>
        </p:nvSpPr>
        <p:spPr bwMode="auto">
          <a:xfrm>
            <a:off x="7505700" y="4891088"/>
            <a:ext cx="895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FF"/>
                </a:solidFill>
                <a:latin typeface="+mn-lt"/>
              </a:rPr>
              <a:t>Repair</a:t>
            </a:r>
          </a:p>
        </p:txBody>
      </p:sp>
      <p:sp>
        <p:nvSpPr>
          <p:cNvPr id="15383" name="Line 33"/>
          <p:cNvSpPr>
            <a:spLocks noChangeShapeType="1"/>
          </p:cNvSpPr>
          <p:nvPr/>
        </p:nvSpPr>
        <p:spPr bwMode="auto">
          <a:xfrm rot="-5400000">
            <a:off x="6229350" y="4762500"/>
            <a:ext cx="228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4" name="Text Box 34"/>
          <p:cNvSpPr txBox="1">
            <a:spLocks noChangeArrowheads="1"/>
          </p:cNvSpPr>
          <p:nvPr/>
        </p:nvSpPr>
        <p:spPr bwMode="auto">
          <a:xfrm>
            <a:off x="171450" y="2286000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+mn-lt"/>
              </a:rPr>
              <a:t>Checkpoint</a:t>
            </a:r>
          </a:p>
        </p:txBody>
      </p:sp>
      <p:sp>
        <p:nvSpPr>
          <p:cNvPr id="15385" name="Oval 35"/>
          <p:cNvSpPr>
            <a:spLocks noChangeArrowheads="1"/>
          </p:cNvSpPr>
          <p:nvPr/>
        </p:nvSpPr>
        <p:spPr bwMode="auto">
          <a:xfrm>
            <a:off x="7639050" y="2652713"/>
            <a:ext cx="457200" cy="1371600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  <a:effectLst>
            <a:outerShdw blurRad="50800" dist="38100" dir="8100000" algn="bl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Text Box 36"/>
          <p:cNvSpPr txBox="1">
            <a:spLocks noChangeArrowheads="1"/>
          </p:cNvSpPr>
          <p:nvPr/>
        </p:nvSpPr>
        <p:spPr bwMode="auto">
          <a:xfrm>
            <a:off x="7181850" y="2286000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+mn-lt"/>
              </a:rPr>
              <a:t>Checkpoint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67341" y="3581400"/>
            <a:ext cx="3109260" cy="1925638"/>
            <a:chOff x="64" y="2304"/>
            <a:chExt cx="2081" cy="1213"/>
          </a:xfrm>
        </p:grpSpPr>
        <p:sp>
          <p:nvSpPr>
            <p:cNvPr id="15397" name="Text Box 4"/>
            <p:cNvSpPr txBox="1">
              <a:spLocks noChangeArrowheads="1"/>
            </p:cNvSpPr>
            <p:nvPr/>
          </p:nvSpPr>
          <p:spPr bwMode="auto">
            <a:xfrm>
              <a:off x="64" y="3149"/>
              <a:ext cx="2081" cy="36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buFont typeface="Arial" charset="0"/>
                <a:buNone/>
              </a:pPr>
              <a:r>
                <a:rPr lang="en-US" sz="1800" b="1" dirty="0" smtClean="0">
                  <a:latin typeface="+mn-lt"/>
                </a:rPr>
                <a:t>Accurate </a:t>
              </a:r>
              <a:r>
                <a:rPr lang="en-US" sz="1800" b="1" dirty="0">
                  <a:latin typeface="+mn-lt"/>
                </a:rPr>
                <a:t>fault modeling</a:t>
              </a:r>
            </a:p>
            <a:p>
              <a:pPr marL="342900" indent="-342900" algn="ctr">
                <a:buFont typeface="Arial" charset="0"/>
                <a:buNone/>
              </a:pPr>
              <a:r>
                <a:rPr lang="en-US" sz="1400" b="1" dirty="0" smtClean="0">
                  <a:latin typeface="+mn-lt"/>
                </a:rPr>
                <a:t>[HPCA’09</a:t>
              </a:r>
              <a:r>
                <a:rPr lang="en-US" sz="1400" b="1" dirty="0">
                  <a:latin typeface="+mn-lt"/>
                </a:rPr>
                <a:t>] </a:t>
              </a:r>
            </a:p>
          </p:txBody>
        </p:sp>
        <p:sp>
          <p:nvSpPr>
            <p:cNvPr id="15398" name="AutoShape 5"/>
            <p:cNvSpPr>
              <a:spLocks noChangeArrowheads="1"/>
            </p:cNvSpPr>
            <p:nvPr/>
          </p:nvSpPr>
          <p:spPr bwMode="auto">
            <a:xfrm>
              <a:off x="1227" y="2304"/>
              <a:ext cx="429" cy="62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9" name="Line 6"/>
            <p:cNvSpPr>
              <a:spLocks noChangeShapeType="1"/>
            </p:cNvSpPr>
            <p:nvPr/>
          </p:nvSpPr>
          <p:spPr bwMode="auto">
            <a:xfrm flipV="1">
              <a:off x="864" y="2928"/>
              <a:ext cx="43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193925" y="4952998"/>
            <a:ext cx="3597275" cy="1422400"/>
            <a:chOff x="1382" y="3168"/>
            <a:chExt cx="2266" cy="896"/>
          </a:xfrm>
        </p:grpSpPr>
        <p:sp>
          <p:nvSpPr>
            <p:cNvPr id="15394" name="Text Box 38"/>
            <p:cNvSpPr txBox="1">
              <a:spLocks noChangeArrowheads="1"/>
            </p:cNvSpPr>
            <p:nvPr/>
          </p:nvSpPr>
          <p:spPr bwMode="auto">
            <a:xfrm>
              <a:off x="1382" y="3696"/>
              <a:ext cx="2074" cy="36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buFont typeface="Arial" charset="0"/>
                <a:buNone/>
              </a:pPr>
              <a:r>
                <a:rPr lang="en-US" sz="1800" b="1" dirty="0">
                  <a:latin typeface="+mn-lt"/>
                </a:rPr>
                <a:t>M</a:t>
              </a:r>
              <a:r>
                <a:rPr lang="en-US" sz="1800" b="1" dirty="0" smtClean="0">
                  <a:latin typeface="+mn-lt"/>
                </a:rPr>
                <a:t>ultithreaded  </a:t>
              </a:r>
              <a:r>
                <a:rPr lang="en-US" sz="1800" b="1" dirty="0">
                  <a:latin typeface="+mn-lt"/>
                </a:rPr>
                <a:t>workloads </a:t>
              </a:r>
              <a:endParaRPr lang="en-US" sz="1800" b="1" dirty="0" smtClean="0">
                <a:latin typeface="+mn-lt"/>
              </a:endParaRPr>
            </a:p>
            <a:p>
              <a:pPr marL="342900" indent="-342900" algn="ctr">
                <a:buFont typeface="Arial" charset="0"/>
                <a:buNone/>
              </a:pPr>
              <a:r>
                <a:rPr lang="en-US" sz="1400" b="1" dirty="0" smtClean="0">
                  <a:latin typeface="+mn-lt"/>
                </a:rPr>
                <a:t>[MICRO’09</a:t>
              </a:r>
              <a:r>
                <a:rPr lang="en-US" sz="1400" b="1" dirty="0">
                  <a:latin typeface="+mn-lt"/>
                </a:rPr>
                <a:t>]</a:t>
              </a:r>
            </a:p>
          </p:txBody>
        </p:sp>
        <p:sp>
          <p:nvSpPr>
            <p:cNvPr id="15395" name="Line 39"/>
            <p:cNvSpPr>
              <a:spLocks noChangeShapeType="1"/>
            </p:cNvSpPr>
            <p:nvPr/>
          </p:nvSpPr>
          <p:spPr bwMode="auto">
            <a:xfrm flipV="1">
              <a:off x="2496" y="3168"/>
              <a:ext cx="48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Line 40"/>
            <p:cNvSpPr>
              <a:spLocks noChangeShapeType="1"/>
            </p:cNvSpPr>
            <p:nvPr/>
          </p:nvSpPr>
          <p:spPr bwMode="auto">
            <a:xfrm flipV="1">
              <a:off x="2496" y="3360"/>
              <a:ext cx="1152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45"/>
          <p:cNvGrpSpPr/>
          <p:nvPr/>
        </p:nvGrpSpPr>
        <p:grpSpPr>
          <a:xfrm>
            <a:off x="5334000" y="1273314"/>
            <a:ext cx="3657600" cy="3374886"/>
            <a:chOff x="5334000" y="1273314"/>
            <a:chExt cx="3657600" cy="3374886"/>
          </a:xfrm>
        </p:grpSpPr>
        <p:sp>
          <p:nvSpPr>
            <p:cNvPr id="49" name="TextBox 48"/>
            <p:cNvSpPr txBox="1"/>
            <p:nvPr/>
          </p:nvSpPr>
          <p:spPr>
            <a:xfrm>
              <a:off x="5334000" y="1273314"/>
              <a:ext cx="3657600" cy="646331"/>
            </a:xfrm>
            <a:prstGeom prst="rect">
              <a:avLst/>
            </a:prstGeom>
            <a:solidFill>
              <a:srgbClr val="FFCC99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latin typeface="+mn-lt"/>
                </a:rPr>
                <a:t>Application-Aware SWAT</a:t>
              </a:r>
            </a:p>
            <a:p>
              <a:pPr lvl="1"/>
              <a:r>
                <a:rPr lang="en-US" sz="1800" b="1" dirty="0" smtClean="0">
                  <a:latin typeface="+mn-lt"/>
                </a:rPr>
                <a:t>Even lower SDC, latency</a:t>
              </a: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H="1">
              <a:off x="5429250" y="1981200"/>
              <a:ext cx="590550" cy="990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 flipH="1">
              <a:off x="6019800" y="1981200"/>
              <a:ext cx="0" cy="2209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AutoShape 8"/>
            <p:cNvSpPr>
              <a:spLocks noChangeArrowheads="1"/>
            </p:cNvSpPr>
            <p:nvPr/>
          </p:nvSpPr>
          <p:spPr bwMode="auto">
            <a:xfrm>
              <a:off x="5867400" y="4191000"/>
              <a:ext cx="1295400" cy="4572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advTm="5705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SWAT Advantages and Limitations</a:t>
            </a:r>
            <a:endParaRPr lang="en-US" dirty="0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rgbClr val="D15100"/>
                </a:solidFill>
              </a:rPr>
              <a:t>Advantages</a:t>
            </a:r>
          </a:p>
          <a:p>
            <a:pPr lvl="1"/>
            <a:r>
              <a:rPr lang="en-US" dirty="0" smtClean="0">
                <a:solidFill>
                  <a:srgbClr val="D15100"/>
                </a:solidFill>
              </a:rPr>
              <a:t>Handles </a:t>
            </a:r>
            <a:r>
              <a:rPr lang="en-US" dirty="0">
                <a:solidFill>
                  <a:srgbClr val="D15100"/>
                </a:solidFill>
              </a:rPr>
              <a:t>all faults that </a:t>
            </a:r>
            <a:r>
              <a:rPr lang="en-US" dirty="0" smtClean="0">
                <a:solidFill>
                  <a:srgbClr val="D15100"/>
                </a:solidFill>
              </a:rPr>
              <a:t>matter, </a:t>
            </a:r>
            <a:r>
              <a:rPr lang="en-US" dirty="0" smtClean="0">
                <a:solidFill>
                  <a:srgbClr val="000000"/>
                </a:solidFill>
              </a:rPr>
              <a:t>oblivious to failure modes</a:t>
            </a:r>
          </a:p>
          <a:p>
            <a:pPr lvl="1">
              <a:lnSpc>
                <a:spcPct val="140000"/>
              </a:lnSpc>
            </a:pPr>
            <a:r>
              <a:rPr lang="en-US" dirty="0" smtClean="0">
                <a:solidFill>
                  <a:srgbClr val="D15100"/>
                </a:solidFill>
              </a:rPr>
              <a:t>Low</a:t>
            </a:r>
            <a:r>
              <a:rPr lang="en-US" dirty="0">
                <a:solidFill>
                  <a:srgbClr val="D15100"/>
                </a:solidFill>
              </a:rPr>
              <a:t>, amortized </a:t>
            </a:r>
            <a:r>
              <a:rPr lang="en-US" dirty="0" smtClean="0">
                <a:solidFill>
                  <a:srgbClr val="D15100"/>
                </a:solidFill>
              </a:rPr>
              <a:t>overheads </a:t>
            </a:r>
            <a:r>
              <a:rPr lang="en-US" dirty="0" smtClean="0">
                <a:solidFill>
                  <a:srgbClr val="000000"/>
                </a:solidFill>
              </a:rPr>
              <a:t>across HW/SW reliability</a:t>
            </a:r>
          </a:p>
          <a:p>
            <a:pPr lvl="1">
              <a:lnSpc>
                <a:spcPct val="140000"/>
              </a:lnSpc>
            </a:pPr>
            <a:r>
              <a:rPr lang="en-US" dirty="0" smtClean="0">
                <a:solidFill>
                  <a:srgbClr val="D15100"/>
                </a:solidFill>
              </a:rPr>
              <a:t>Customizable </a:t>
            </a:r>
            <a:r>
              <a:rPr lang="en-US" dirty="0">
                <a:solidFill>
                  <a:srgbClr val="D15100"/>
                </a:solidFill>
              </a:rPr>
              <a:t>and </a:t>
            </a:r>
            <a:r>
              <a:rPr lang="en-US" dirty="0" smtClean="0">
                <a:solidFill>
                  <a:srgbClr val="D15100"/>
                </a:solidFill>
              </a:rPr>
              <a:t>flexible </a:t>
            </a:r>
            <a:r>
              <a:rPr lang="en-US" dirty="0" smtClean="0">
                <a:solidFill>
                  <a:srgbClr val="000000"/>
                </a:solidFill>
              </a:rPr>
              <a:t>due to firmware implementation</a:t>
            </a:r>
          </a:p>
          <a:p>
            <a:pPr lvl="1">
              <a:lnSpc>
                <a:spcPct val="140000"/>
              </a:lnSpc>
            </a:pPr>
            <a:r>
              <a:rPr lang="en-US" dirty="0" smtClean="0">
                <a:solidFill>
                  <a:srgbClr val="000000"/>
                </a:solidFill>
              </a:rPr>
              <a:t>Concepts applicable </a:t>
            </a:r>
            <a:r>
              <a:rPr lang="en-US" dirty="0" smtClean="0">
                <a:solidFill>
                  <a:srgbClr val="D15100"/>
                </a:solidFill>
              </a:rPr>
              <a:t>beyond </a:t>
            </a:r>
            <a:r>
              <a:rPr lang="en-US" dirty="0">
                <a:solidFill>
                  <a:srgbClr val="D15100"/>
                </a:solidFill>
              </a:rPr>
              <a:t>hardware </a:t>
            </a:r>
            <a:r>
              <a:rPr lang="en-US" dirty="0" smtClean="0">
                <a:solidFill>
                  <a:srgbClr val="D15100"/>
                </a:solidFill>
              </a:rPr>
              <a:t>reliability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D15100"/>
                </a:solidFill>
              </a:rPr>
              <a:t>Limitations</a:t>
            </a:r>
          </a:p>
          <a:p>
            <a:pPr lvl="1">
              <a:lnSpc>
                <a:spcPct val="140000"/>
              </a:lnSpc>
            </a:pPr>
            <a:r>
              <a:rPr lang="en-US" dirty="0" smtClean="0">
                <a:solidFill>
                  <a:srgbClr val="000000"/>
                </a:solidFill>
              </a:rPr>
              <a:t>SWAT reliability guarantees largely empirical</a:t>
            </a:r>
          </a:p>
          <a:p>
            <a:pPr lvl="1">
              <a:lnSpc>
                <a:spcPct val="140000"/>
              </a:lnSpc>
            </a:pPr>
            <a:r>
              <a:rPr lang="en-US" dirty="0" smtClean="0">
                <a:solidFill>
                  <a:srgbClr val="000000"/>
                </a:solidFill>
              </a:rPr>
              <a:t>SWAT firmware, recovery module not yet ready</a:t>
            </a:r>
          </a:p>
          <a:p>
            <a:pPr lvl="1">
              <a:lnSpc>
                <a:spcPct val="140000"/>
              </a:lnSpc>
            </a:pPr>
            <a:r>
              <a:rPr lang="en-US" dirty="0" smtClean="0">
                <a:solidFill>
                  <a:srgbClr val="000000"/>
                </a:solidFill>
              </a:rPr>
              <a:t>Off core faults, other fault models not evaluated</a:t>
            </a:r>
          </a:p>
          <a:p>
            <a:pPr lvl="1">
              <a:lnSpc>
                <a:spcPct val="140000"/>
              </a:lnSpc>
            </a:pPr>
            <a:endParaRPr lang="en-US" dirty="0">
              <a:solidFill>
                <a:srgbClr val="D15100"/>
              </a:solidFill>
            </a:endParaRPr>
          </a:p>
        </p:txBody>
      </p:sp>
    </p:spTree>
  </p:cSld>
  <p:clrMapOvr>
    <a:masterClrMapping/>
  </p:clrMapOvr>
  <p:transition advTm="189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715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Formalization of </a:t>
            </a:r>
            <a:r>
              <a:rPr lang="en-US" dirty="0" smtClean="0">
                <a:solidFill>
                  <a:srgbClr val="D15100"/>
                </a:solidFill>
              </a:rPr>
              <a:t>when/why SWAT works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Near zero cost recovery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More server/distributed applications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D15100"/>
                </a:solidFill>
              </a:rPr>
              <a:t>Other core and off-core parts, </a:t>
            </a:r>
            <a:r>
              <a:rPr lang="en-US" dirty="0" smtClean="0"/>
              <a:t>other fault models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D15100"/>
                </a:solidFill>
              </a:rPr>
              <a:t>Prototyping SWAT on FPGA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With T. Austin/ V. </a:t>
            </a:r>
            <a:r>
              <a:rPr lang="en-US" dirty="0" err="1" smtClean="0"/>
              <a:t>Bertacco</a:t>
            </a:r>
            <a:r>
              <a:rPr lang="en-US" dirty="0" smtClean="0"/>
              <a:t> at University of Michigan</a:t>
            </a:r>
          </a:p>
        </p:txBody>
      </p:sp>
    </p:spTree>
  </p:cSld>
  <p:clrMapOvr>
    <a:masterClrMapping/>
  </p:clrMapOvr>
  <p:transition advTm="37866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1295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3200" dirty="0"/>
              <a:t>SWAT: Designing Resilient Hardware by</a:t>
            </a:r>
            <a:br>
              <a:rPr lang="en-US" sz="3200" dirty="0"/>
            </a:br>
            <a:r>
              <a:rPr lang="en-US" sz="3200" dirty="0"/>
              <a:t>Treating Software Anomalies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124200"/>
            <a:ext cx="9144000" cy="327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 err="1" smtClean="0"/>
              <a:t>Byn</a:t>
            </a:r>
            <a:r>
              <a:rPr lang="en-US" sz="2000" dirty="0" smtClean="0"/>
              <a:t> </a:t>
            </a:r>
            <a:r>
              <a:rPr lang="en-US" sz="2000" dirty="0" err="1" smtClean="0"/>
              <a:t>Choi</a:t>
            </a:r>
            <a:r>
              <a:rPr lang="en-US" sz="2000" dirty="0" smtClean="0"/>
              <a:t>, Siva </a:t>
            </a:r>
            <a:r>
              <a:rPr lang="en-US" sz="2000" dirty="0" err="1" smtClean="0"/>
              <a:t>Hari</a:t>
            </a:r>
            <a:r>
              <a:rPr lang="en-US" sz="2000" dirty="0" smtClean="0"/>
              <a:t>, Man-Lap (Alex) Li, </a:t>
            </a:r>
            <a:r>
              <a:rPr lang="en-US" sz="2000" dirty="0" err="1" smtClean="0">
                <a:solidFill>
                  <a:srgbClr val="D15100"/>
                </a:solidFill>
              </a:rPr>
              <a:t>Pradeep</a:t>
            </a:r>
            <a:r>
              <a:rPr lang="en-US" sz="2000" dirty="0" smtClean="0">
                <a:solidFill>
                  <a:srgbClr val="D15100"/>
                </a:solidFill>
              </a:rPr>
              <a:t> </a:t>
            </a:r>
            <a:r>
              <a:rPr lang="en-US" sz="2000" dirty="0" err="1" smtClean="0">
                <a:solidFill>
                  <a:srgbClr val="D15100"/>
                </a:solidFill>
              </a:rPr>
              <a:t>Ramachandran</a:t>
            </a:r>
            <a:r>
              <a:rPr lang="en-US" sz="2000" dirty="0" smtClean="0"/>
              <a:t>, </a:t>
            </a:r>
            <a:r>
              <a:rPr lang="en-US" sz="2000" dirty="0" err="1" smtClean="0"/>
              <a:t>Swarup</a:t>
            </a:r>
            <a:r>
              <a:rPr lang="en-US" sz="2000" dirty="0" smtClean="0"/>
              <a:t> </a:t>
            </a:r>
            <a:r>
              <a:rPr lang="en-US" sz="2000" dirty="0" err="1" smtClean="0"/>
              <a:t>Sahoo</a:t>
            </a:r>
            <a:r>
              <a:rPr lang="en-US" sz="2000" dirty="0" smtClean="0"/>
              <a:t>, </a:t>
            </a:r>
            <a:r>
              <a:rPr lang="en-US" sz="2000" dirty="0" err="1" smtClean="0"/>
              <a:t>Sarita</a:t>
            </a:r>
            <a:r>
              <a:rPr lang="en-US" sz="2000" dirty="0" smtClean="0"/>
              <a:t> </a:t>
            </a:r>
            <a:r>
              <a:rPr lang="en-US" sz="2000" dirty="0" err="1" smtClean="0"/>
              <a:t>Adve</a:t>
            </a:r>
            <a:r>
              <a:rPr lang="en-US" sz="2000" dirty="0" smtClean="0"/>
              <a:t>, </a:t>
            </a:r>
            <a:r>
              <a:rPr lang="en-US" sz="2000" dirty="0" err="1" smtClean="0"/>
              <a:t>Vikram</a:t>
            </a:r>
            <a:r>
              <a:rPr lang="en-US" sz="2000" dirty="0" smtClean="0"/>
              <a:t> </a:t>
            </a:r>
            <a:r>
              <a:rPr lang="en-US" sz="2000" dirty="0" err="1" smtClean="0"/>
              <a:t>Adve</a:t>
            </a:r>
            <a:r>
              <a:rPr lang="en-US" sz="2000" dirty="0" smtClean="0"/>
              <a:t>, </a:t>
            </a:r>
            <a:r>
              <a:rPr lang="en-US" sz="2000" dirty="0" err="1" smtClean="0"/>
              <a:t>Shobha</a:t>
            </a:r>
            <a:r>
              <a:rPr lang="en-US" sz="2000" dirty="0" smtClean="0"/>
              <a:t> </a:t>
            </a:r>
            <a:r>
              <a:rPr lang="en-US" sz="2000" dirty="0" err="1" smtClean="0"/>
              <a:t>Vasudevan</a:t>
            </a:r>
            <a:r>
              <a:rPr lang="en-US" sz="2000" dirty="0" smtClean="0"/>
              <a:t>, </a:t>
            </a:r>
            <a:r>
              <a:rPr lang="en-US" sz="2000" dirty="0" err="1" smtClean="0"/>
              <a:t>Yuanyuan</a:t>
            </a:r>
            <a:r>
              <a:rPr lang="en-US" sz="2000" dirty="0" smtClean="0"/>
              <a:t> Zhou</a:t>
            </a:r>
          </a:p>
          <a:p>
            <a:pPr>
              <a:lnSpc>
                <a:spcPct val="110000"/>
              </a:lnSpc>
            </a:pPr>
            <a:endParaRPr lang="en-US" b="0" dirty="0" smtClean="0"/>
          </a:p>
          <a:p>
            <a:pPr>
              <a:lnSpc>
                <a:spcPct val="110000"/>
              </a:lnSpc>
            </a:pPr>
            <a:r>
              <a:rPr lang="en-US" dirty="0"/>
              <a:t>Department of Computer Science</a:t>
            </a:r>
          </a:p>
          <a:p>
            <a:pPr>
              <a:lnSpc>
                <a:spcPct val="110000"/>
              </a:lnSpc>
            </a:pPr>
            <a:r>
              <a:rPr lang="en-US" dirty="0"/>
              <a:t>University of Illinois at Urbana-Champaign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swat@cs.uiuc.edu</a:t>
            </a:r>
            <a:endParaRPr lang="en-US" dirty="0"/>
          </a:p>
        </p:txBody>
      </p:sp>
    </p:spTree>
  </p:cSld>
  <p:clrMapOvr>
    <a:masterClrMapping/>
  </p:clrMapOvr>
  <mc:AlternateContent>
    <mc:Choice xmlns:mp="http://schemas.microsoft.com/office/mac/powerpoint/2008/main" Requires="mp">
      <mp:transition advTm="31383">
        <mp:cube dir="u"/>
      </mp:transition>
    </mc:Choice>
    <mc:Fallback>
      <p:transition advTm="31383">
        <p:cover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</p:spTree>
  </p:cSld>
  <p:clrMapOvr>
    <a:masterClrMapping/>
  </p:clrMapOvr>
  <p:transition advTm="223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SWAT Framework Components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83480"/>
            <a:ext cx="8610600" cy="28741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D15100"/>
                </a:solidFill>
                <a:latin typeface="Arial"/>
                <a:cs typeface="Arial"/>
              </a:rPr>
              <a:t>Detection:</a:t>
            </a:r>
            <a:r>
              <a:rPr lang="en-US" dirty="0">
                <a:latin typeface="Arial"/>
                <a:cs typeface="Arial"/>
              </a:rPr>
              <a:t> Symptoms of software misbehavior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D15100"/>
                </a:solidFill>
                <a:latin typeface="Arial"/>
                <a:cs typeface="Arial"/>
              </a:rPr>
              <a:t>Recovery:</a:t>
            </a:r>
            <a:r>
              <a:rPr lang="en-US" dirty="0" smtClean="0">
                <a:latin typeface="Arial"/>
                <a:cs typeface="Arial"/>
              </a:rPr>
              <a:t> Checkpoint </a:t>
            </a:r>
            <a:r>
              <a:rPr lang="en-US" dirty="0">
                <a:latin typeface="Arial"/>
                <a:cs typeface="Arial"/>
              </a:rPr>
              <a:t>and rollback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D15100"/>
                </a:solidFill>
                <a:latin typeface="Arial"/>
                <a:cs typeface="Arial"/>
              </a:rPr>
              <a:t>Diagnosis:</a:t>
            </a:r>
            <a:r>
              <a:rPr lang="en-US" dirty="0">
                <a:latin typeface="Arial"/>
                <a:cs typeface="Arial"/>
              </a:rPr>
              <a:t> Rollback/replay on </a:t>
            </a:r>
            <a:r>
              <a:rPr lang="en-US" dirty="0" err="1">
                <a:latin typeface="Arial"/>
                <a:cs typeface="Arial"/>
              </a:rPr>
              <a:t>multicore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D15100"/>
                </a:solidFill>
                <a:latin typeface="Arial"/>
                <a:cs typeface="Arial"/>
              </a:rPr>
              <a:t>Repair/reconfiguration:</a:t>
            </a:r>
            <a:r>
              <a:rPr lang="en-US" dirty="0">
                <a:latin typeface="Arial"/>
                <a:cs typeface="Arial"/>
              </a:rPr>
              <a:t> Redundant, reconfigurable hardware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D15100"/>
                </a:solidFill>
                <a:latin typeface="Arial"/>
                <a:cs typeface="Arial"/>
              </a:rPr>
              <a:t>Flexible control through firmware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533400" y="3733800"/>
            <a:ext cx="8058150" cy="3048000"/>
            <a:chOff x="240" y="1248"/>
            <a:chExt cx="5076" cy="1920"/>
          </a:xfrm>
        </p:grpSpPr>
        <p:sp>
          <p:nvSpPr>
            <p:cNvPr id="15365" name="Oval 5"/>
            <p:cNvSpPr>
              <a:spLocks noChangeArrowheads="1"/>
            </p:cNvSpPr>
            <p:nvPr/>
          </p:nvSpPr>
          <p:spPr bwMode="auto">
            <a:xfrm>
              <a:off x="528" y="1536"/>
              <a:ext cx="288" cy="864"/>
            </a:xfrm>
            <a:prstGeom prst="ellipse">
              <a:avLst/>
            </a:prstGeom>
            <a:solidFill>
              <a:srgbClr val="009023"/>
            </a:solidFill>
            <a:ln w="9525">
              <a:noFill/>
              <a:round/>
              <a:headEnd/>
              <a:tailEnd/>
            </a:ln>
            <a:effectLst>
              <a:outerShdw blurRad="50800" dist="38100" algn="tl" rotWithShape="0">
                <a:srgbClr val="000000">
                  <a:alpha val="43000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6" name="Freeform 6"/>
            <p:cNvSpPr>
              <a:spLocks/>
            </p:cNvSpPr>
            <p:nvPr/>
          </p:nvSpPr>
          <p:spPr bwMode="auto">
            <a:xfrm>
              <a:off x="816" y="1968"/>
              <a:ext cx="912" cy="144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44" y="152"/>
                </a:cxn>
                <a:cxn ang="0">
                  <a:pos x="288" y="8"/>
                </a:cxn>
                <a:cxn ang="0">
                  <a:pos x="432" y="152"/>
                </a:cxn>
                <a:cxn ang="0">
                  <a:pos x="576" y="8"/>
                </a:cxn>
                <a:cxn ang="0">
                  <a:pos x="720" y="104"/>
                </a:cxn>
              </a:cxnLst>
              <a:rect l="0" t="0" r="r" b="b"/>
              <a:pathLst>
                <a:path w="720" h="152">
                  <a:moveTo>
                    <a:pt x="0" y="8"/>
                  </a:moveTo>
                  <a:cubicBezTo>
                    <a:pt x="48" y="80"/>
                    <a:pt x="96" y="152"/>
                    <a:pt x="144" y="152"/>
                  </a:cubicBezTo>
                  <a:cubicBezTo>
                    <a:pt x="192" y="152"/>
                    <a:pt x="240" y="8"/>
                    <a:pt x="288" y="8"/>
                  </a:cubicBezTo>
                  <a:cubicBezTo>
                    <a:pt x="336" y="8"/>
                    <a:pt x="384" y="152"/>
                    <a:pt x="432" y="152"/>
                  </a:cubicBezTo>
                  <a:cubicBezTo>
                    <a:pt x="480" y="152"/>
                    <a:pt x="528" y="16"/>
                    <a:pt x="576" y="8"/>
                  </a:cubicBezTo>
                  <a:cubicBezTo>
                    <a:pt x="624" y="0"/>
                    <a:pt x="672" y="52"/>
                    <a:pt x="720" y="104"/>
                  </a:cubicBezTo>
                </a:path>
              </a:pathLst>
            </a:custGeom>
            <a:noFill/>
            <a:ln w="50800">
              <a:solidFill>
                <a:srgbClr val="008000"/>
              </a:solidFill>
              <a:round/>
              <a:headEnd/>
              <a:tailEnd/>
            </a:ln>
            <a:effectLst>
              <a:outerShdw blurRad="50800" dist="38100" algn="tl" rotWithShape="0">
                <a:srgbClr val="000000">
                  <a:alpha val="43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7" name="Freeform 7"/>
            <p:cNvSpPr>
              <a:spLocks/>
            </p:cNvSpPr>
            <p:nvPr/>
          </p:nvSpPr>
          <p:spPr bwMode="auto">
            <a:xfrm>
              <a:off x="1728" y="1920"/>
              <a:ext cx="1152" cy="240"/>
            </a:xfrm>
            <a:custGeom>
              <a:avLst/>
              <a:gdLst/>
              <a:ahLst/>
              <a:cxnLst>
                <a:cxn ang="0">
                  <a:pos x="0" y="135"/>
                </a:cxn>
                <a:cxn ang="0">
                  <a:pos x="36" y="54"/>
                </a:cxn>
                <a:cxn ang="0">
                  <a:pos x="72" y="63"/>
                </a:cxn>
                <a:cxn ang="0">
                  <a:pos x="126" y="99"/>
                </a:cxn>
                <a:cxn ang="0">
                  <a:pos x="135" y="180"/>
                </a:cxn>
                <a:cxn ang="0">
                  <a:pos x="171" y="171"/>
                </a:cxn>
                <a:cxn ang="0">
                  <a:pos x="189" y="108"/>
                </a:cxn>
                <a:cxn ang="0">
                  <a:pos x="243" y="36"/>
                </a:cxn>
                <a:cxn ang="0">
                  <a:pos x="261" y="72"/>
                </a:cxn>
                <a:cxn ang="0">
                  <a:pos x="288" y="99"/>
                </a:cxn>
                <a:cxn ang="0">
                  <a:pos x="342" y="180"/>
                </a:cxn>
                <a:cxn ang="0">
                  <a:pos x="423" y="63"/>
                </a:cxn>
                <a:cxn ang="0">
                  <a:pos x="432" y="36"/>
                </a:cxn>
                <a:cxn ang="0">
                  <a:pos x="486" y="0"/>
                </a:cxn>
                <a:cxn ang="0">
                  <a:pos x="522" y="9"/>
                </a:cxn>
                <a:cxn ang="0">
                  <a:pos x="540" y="36"/>
                </a:cxn>
                <a:cxn ang="0">
                  <a:pos x="612" y="99"/>
                </a:cxn>
                <a:cxn ang="0">
                  <a:pos x="639" y="90"/>
                </a:cxn>
                <a:cxn ang="0">
                  <a:pos x="657" y="63"/>
                </a:cxn>
                <a:cxn ang="0">
                  <a:pos x="738" y="72"/>
                </a:cxn>
                <a:cxn ang="0">
                  <a:pos x="828" y="99"/>
                </a:cxn>
                <a:cxn ang="0">
                  <a:pos x="891" y="45"/>
                </a:cxn>
              </a:cxnLst>
              <a:rect l="0" t="0" r="r" b="b"/>
              <a:pathLst>
                <a:path w="891" h="190">
                  <a:moveTo>
                    <a:pt x="0" y="135"/>
                  </a:moveTo>
                  <a:cubicBezTo>
                    <a:pt x="21" y="71"/>
                    <a:pt x="7" y="97"/>
                    <a:pt x="36" y="54"/>
                  </a:cubicBezTo>
                  <a:cubicBezTo>
                    <a:pt x="48" y="57"/>
                    <a:pt x="61" y="57"/>
                    <a:pt x="72" y="63"/>
                  </a:cubicBezTo>
                  <a:cubicBezTo>
                    <a:pt x="91" y="73"/>
                    <a:pt x="126" y="99"/>
                    <a:pt x="126" y="99"/>
                  </a:cubicBezTo>
                  <a:cubicBezTo>
                    <a:pt x="129" y="126"/>
                    <a:pt x="121" y="157"/>
                    <a:pt x="135" y="180"/>
                  </a:cubicBezTo>
                  <a:cubicBezTo>
                    <a:pt x="142" y="190"/>
                    <a:pt x="161" y="179"/>
                    <a:pt x="171" y="171"/>
                  </a:cubicBezTo>
                  <a:cubicBezTo>
                    <a:pt x="188" y="157"/>
                    <a:pt x="183" y="129"/>
                    <a:pt x="189" y="108"/>
                  </a:cubicBezTo>
                  <a:cubicBezTo>
                    <a:pt x="199" y="72"/>
                    <a:pt x="212" y="56"/>
                    <a:pt x="243" y="36"/>
                  </a:cubicBezTo>
                  <a:cubicBezTo>
                    <a:pt x="249" y="48"/>
                    <a:pt x="253" y="61"/>
                    <a:pt x="261" y="72"/>
                  </a:cubicBezTo>
                  <a:cubicBezTo>
                    <a:pt x="268" y="82"/>
                    <a:pt x="282" y="88"/>
                    <a:pt x="288" y="99"/>
                  </a:cubicBezTo>
                  <a:cubicBezTo>
                    <a:pt x="314" y="144"/>
                    <a:pt x="288" y="144"/>
                    <a:pt x="342" y="180"/>
                  </a:cubicBezTo>
                  <a:cubicBezTo>
                    <a:pt x="385" y="152"/>
                    <a:pt x="401" y="108"/>
                    <a:pt x="423" y="63"/>
                  </a:cubicBezTo>
                  <a:cubicBezTo>
                    <a:pt x="427" y="55"/>
                    <a:pt x="425" y="43"/>
                    <a:pt x="432" y="36"/>
                  </a:cubicBezTo>
                  <a:cubicBezTo>
                    <a:pt x="447" y="21"/>
                    <a:pt x="486" y="0"/>
                    <a:pt x="486" y="0"/>
                  </a:cubicBezTo>
                  <a:cubicBezTo>
                    <a:pt x="498" y="3"/>
                    <a:pt x="512" y="2"/>
                    <a:pt x="522" y="9"/>
                  </a:cubicBezTo>
                  <a:cubicBezTo>
                    <a:pt x="531" y="15"/>
                    <a:pt x="533" y="28"/>
                    <a:pt x="540" y="36"/>
                  </a:cubicBezTo>
                  <a:cubicBezTo>
                    <a:pt x="563" y="63"/>
                    <a:pt x="579" y="88"/>
                    <a:pt x="612" y="99"/>
                  </a:cubicBezTo>
                  <a:cubicBezTo>
                    <a:pt x="621" y="96"/>
                    <a:pt x="632" y="96"/>
                    <a:pt x="639" y="90"/>
                  </a:cubicBezTo>
                  <a:cubicBezTo>
                    <a:pt x="647" y="83"/>
                    <a:pt x="646" y="65"/>
                    <a:pt x="657" y="63"/>
                  </a:cubicBezTo>
                  <a:cubicBezTo>
                    <a:pt x="684" y="58"/>
                    <a:pt x="711" y="69"/>
                    <a:pt x="738" y="72"/>
                  </a:cubicBezTo>
                  <a:cubicBezTo>
                    <a:pt x="756" y="125"/>
                    <a:pt x="783" y="110"/>
                    <a:pt x="828" y="99"/>
                  </a:cubicBezTo>
                  <a:cubicBezTo>
                    <a:pt x="852" y="63"/>
                    <a:pt x="863" y="73"/>
                    <a:pt x="891" y="45"/>
                  </a:cubicBezTo>
                </a:path>
              </a:pathLst>
            </a:custGeom>
            <a:noFill/>
            <a:ln w="38100" cap="flat">
              <a:solidFill>
                <a:srgbClr val="FF0000"/>
              </a:solidFill>
              <a:prstDash val="sysDot"/>
              <a:round/>
              <a:headEnd/>
              <a:tailEnd/>
            </a:ln>
            <a:effectLst>
              <a:outerShdw blurRad="50800" dist="38100" dir="8100000" algn="bl">
                <a:srgbClr val="000000">
                  <a:alpha val="43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8" name="Line 8"/>
            <p:cNvSpPr>
              <a:spLocks noChangeShapeType="1"/>
            </p:cNvSpPr>
            <p:nvPr/>
          </p:nvSpPr>
          <p:spPr bwMode="auto">
            <a:xfrm rot="5400000" flipV="1">
              <a:off x="1169" y="2287"/>
              <a:ext cx="258" cy="4"/>
            </a:xfrm>
            <a:prstGeom prst="line">
              <a:avLst/>
            </a:prstGeom>
            <a:noFill/>
            <a:ln w="50800">
              <a:solidFill>
                <a:srgbClr val="66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9" name="Text Box 9"/>
            <p:cNvSpPr txBox="1">
              <a:spLocks noChangeArrowheads="1"/>
            </p:cNvSpPr>
            <p:nvPr/>
          </p:nvSpPr>
          <p:spPr bwMode="auto">
            <a:xfrm>
              <a:off x="1056" y="2448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solidFill>
                    <a:srgbClr val="660033"/>
                  </a:solidFill>
                  <a:latin typeface="Arial" charset="0"/>
                </a:rPr>
                <a:t>Fault</a:t>
              </a:r>
            </a:p>
          </p:txBody>
        </p:sp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 rot="5400000" flipV="1">
              <a:off x="1601" y="2287"/>
              <a:ext cx="258" cy="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1" name="Text Box 11"/>
            <p:cNvSpPr txBox="1">
              <a:spLocks noChangeArrowheads="1"/>
            </p:cNvSpPr>
            <p:nvPr/>
          </p:nvSpPr>
          <p:spPr bwMode="auto">
            <a:xfrm>
              <a:off x="1484" y="2448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Error</a:t>
              </a:r>
            </a:p>
          </p:txBody>
        </p:sp>
        <p:sp>
          <p:nvSpPr>
            <p:cNvPr id="15372" name="AutoShape 12"/>
            <p:cNvSpPr>
              <a:spLocks noChangeArrowheads="1"/>
            </p:cNvSpPr>
            <p:nvPr/>
          </p:nvSpPr>
          <p:spPr bwMode="auto">
            <a:xfrm>
              <a:off x="2784" y="1824"/>
              <a:ext cx="432" cy="384"/>
            </a:xfrm>
            <a:prstGeom prst="irregularSeal1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8100000" algn="bl">
                <a:srgbClr val="000000">
                  <a:alpha val="43000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 rot="5400000" flipV="1">
              <a:off x="2836" y="2304"/>
              <a:ext cx="288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2584" y="2448"/>
              <a:ext cx="7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solidFill>
                    <a:srgbClr val="0000FF"/>
                  </a:solidFill>
                  <a:latin typeface="Arial" charset="0"/>
                </a:rPr>
                <a:t>Symptom</a:t>
              </a:r>
            </a:p>
            <a:p>
              <a:pPr algn="ctr"/>
              <a:r>
                <a:rPr lang="en-US" sz="1800" b="1">
                  <a:solidFill>
                    <a:srgbClr val="0000FF"/>
                  </a:solidFill>
                  <a:latin typeface="Arial" charset="0"/>
                </a:rPr>
                <a:t>detected</a:t>
              </a:r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>
              <a:off x="3312" y="2784"/>
              <a:ext cx="288" cy="192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6" name="Text Box 16"/>
            <p:cNvSpPr txBox="1">
              <a:spLocks noChangeArrowheads="1"/>
            </p:cNvSpPr>
            <p:nvPr/>
          </p:nvSpPr>
          <p:spPr bwMode="auto">
            <a:xfrm>
              <a:off x="3593" y="2505"/>
              <a:ext cx="7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Arial" charset="0"/>
                </a:rPr>
                <a:t>Recovery</a:t>
              </a:r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 rot="5400000" flipV="1">
              <a:off x="3624" y="2280"/>
              <a:ext cx="336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5378" name="Freeform 18"/>
            <p:cNvSpPr>
              <a:spLocks/>
            </p:cNvSpPr>
            <p:nvPr/>
          </p:nvSpPr>
          <p:spPr bwMode="auto">
            <a:xfrm flipV="1">
              <a:off x="3792" y="1968"/>
              <a:ext cx="912" cy="144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44" y="152"/>
                </a:cxn>
                <a:cxn ang="0">
                  <a:pos x="288" y="8"/>
                </a:cxn>
                <a:cxn ang="0">
                  <a:pos x="432" y="152"/>
                </a:cxn>
                <a:cxn ang="0">
                  <a:pos x="576" y="8"/>
                </a:cxn>
                <a:cxn ang="0">
                  <a:pos x="720" y="104"/>
                </a:cxn>
              </a:cxnLst>
              <a:rect l="0" t="0" r="r" b="b"/>
              <a:pathLst>
                <a:path w="720" h="152">
                  <a:moveTo>
                    <a:pt x="0" y="8"/>
                  </a:moveTo>
                  <a:cubicBezTo>
                    <a:pt x="48" y="80"/>
                    <a:pt x="96" y="152"/>
                    <a:pt x="144" y="152"/>
                  </a:cubicBezTo>
                  <a:cubicBezTo>
                    <a:pt x="192" y="152"/>
                    <a:pt x="240" y="8"/>
                    <a:pt x="288" y="8"/>
                  </a:cubicBezTo>
                  <a:cubicBezTo>
                    <a:pt x="336" y="8"/>
                    <a:pt x="384" y="152"/>
                    <a:pt x="432" y="152"/>
                  </a:cubicBezTo>
                  <a:cubicBezTo>
                    <a:pt x="480" y="152"/>
                    <a:pt x="528" y="16"/>
                    <a:pt x="576" y="8"/>
                  </a:cubicBezTo>
                  <a:cubicBezTo>
                    <a:pt x="624" y="0"/>
                    <a:pt x="672" y="52"/>
                    <a:pt x="720" y="104"/>
                  </a:cubicBezTo>
                </a:path>
              </a:pathLst>
            </a:custGeom>
            <a:noFill/>
            <a:ln w="50800">
              <a:solidFill>
                <a:srgbClr val="008000"/>
              </a:solidFill>
              <a:round/>
              <a:headEnd/>
              <a:tailEnd/>
            </a:ln>
            <a:effectLst>
              <a:outerShdw blurRad="50800" dist="38100" algn="tl" rotWithShape="0">
                <a:srgbClr val="000000">
                  <a:alpha val="43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9" name="Text Box 19"/>
            <p:cNvSpPr txBox="1">
              <a:spLocks noChangeArrowheads="1"/>
            </p:cNvSpPr>
            <p:nvPr/>
          </p:nvSpPr>
          <p:spPr bwMode="auto">
            <a:xfrm>
              <a:off x="3580" y="2937"/>
              <a:ext cx="8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Arial" charset="0"/>
                </a:rPr>
                <a:t>Diagnosis</a:t>
              </a:r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4368" y="3072"/>
              <a:ext cx="288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1" name="Text Box 21"/>
            <p:cNvSpPr txBox="1">
              <a:spLocks noChangeArrowheads="1"/>
            </p:cNvSpPr>
            <p:nvPr/>
          </p:nvSpPr>
          <p:spPr bwMode="auto">
            <a:xfrm>
              <a:off x="4620" y="2937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Arial" charset="0"/>
                </a:rPr>
                <a:t>Repair</a:t>
              </a:r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 rot="-5400000">
              <a:off x="3816" y="2856"/>
              <a:ext cx="240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stealth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3" name="Text Box 23"/>
            <p:cNvSpPr txBox="1">
              <a:spLocks noChangeArrowheads="1"/>
            </p:cNvSpPr>
            <p:nvPr/>
          </p:nvSpPr>
          <p:spPr bwMode="auto">
            <a:xfrm>
              <a:off x="240" y="1257"/>
              <a:ext cx="9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latin typeface="Arial" charset="0"/>
                </a:rPr>
                <a:t>Checkpoint</a:t>
              </a:r>
            </a:p>
          </p:txBody>
        </p:sp>
        <p:sp>
          <p:nvSpPr>
            <p:cNvPr id="15384" name="Oval 24"/>
            <p:cNvSpPr>
              <a:spLocks noChangeArrowheads="1"/>
            </p:cNvSpPr>
            <p:nvPr/>
          </p:nvSpPr>
          <p:spPr bwMode="auto">
            <a:xfrm>
              <a:off x="4704" y="1527"/>
              <a:ext cx="288" cy="864"/>
            </a:xfrm>
            <a:prstGeom prst="ellipse">
              <a:avLst/>
            </a:prstGeom>
            <a:solidFill>
              <a:srgbClr val="009023"/>
            </a:solidFill>
            <a:ln w="9525">
              <a:noFill/>
              <a:round/>
              <a:headEnd/>
              <a:tailEnd/>
            </a:ln>
            <a:effectLst>
              <a:outerShdw blurRad="50800" dist="38100" algn="tl" rotWithShape="0">
                <a:srgbClr val="000000">
                  <a:alpha val="43000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5" name="Text Box 25"/>
            <p:cNvSpPr txBox="1">
              <a:spLocks noChangeArrowheads="1"/>
            </p:cNvSpPr>
            <p:nvPr/>
          </p:nvSpPr>
          <p:spPr bwMode="auto">
            <a:xfrm>
              <a:off x="4416" y="1248"/>
              <a:ext cx="9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latin typeface="Arial" charset="0"/>
                </a:rPr>
                <a:t>Checkpoint</a:t>
              </a:r>
            </a:p>
          </p:txBody>
        </p:sp>
      </p:grpSp>
    </p:spTree>
  </p:cSld>
  <p:clrMapOvr>
    <a:masterClrMapping/>
  </p:clrMapOvr>
  <p:transition advTm="70633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r>
              <a:rPr lang="en-US" dirty="0" smtClean="0"/>
              <a:t>Address Out-of-Bounds </a:t>
            </a:r>
            <a:r>
              <a:rPr lang="en-US" dirty="0"/>
              <a:t>Detector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93750"/>
            <a:ext cx="8610600" cy="2482850"/>
          </a:xfrm>
        </p:spPr>
        <p:txBody>
          <a:bodyPr/>
          <a:lstStyle/>
          <a:p>
            <a:r>
              <a:rPr lang="en-US" dirty="0">
                <a:solidFill>
                  <a:srgbClr val="D15100"/>
                </a:solidFill>
              </a:rPr>
              <a:t>Address faults may result in long detection latencies</a:t>
            </a:r>
          </a:p>
          <a:p>
            <a:pPr lvl="1"/>
            <a:r>
              <a:rPr lang="en-US" dirty="0"/>
              <a:t>Corrupt address unallocated but in valid page </a:t>
            </a:r>
          </a:p>
          <a:p>
            <a:pPr lvl="1"/>
            <a:r>
              <a:rPr lang="en-US" dirty="0"/>
              <a:t>Many data value corruptions before </a:t>
            </a:r>
            <a:r>
              <a:rPr lang="en-US" dirty="0" smtClean="0"/>
              <a:t>symptom</a:t>
            </a:r>
            <a:endParaRPr lang="en-US" dirty="0"/>
          </a:p>
          <a:p>
            <a:r>
              <a:rPr lang="en-US" dirty="0">
                <a:solidFill>
                  <a:srgbClr val="D25000"/>
                </a:solidFill>
              </a:rPr>
              <a:t>Low-cost </a:t>
            </a:r>
            <a:r>
              <a:rPr lang="en-US" dirty="0" smtClean="0">
                <a:solidFill>
                  <a:srgbClr val="D25000"/>
                </a:solidFill>
              </a:rPr>
              <a:t>address out-of-bounds detector</a:t>
            </a:r>
          </a:p>
          <a:p>
            <a:pPr>
              <a:spcAft>
                <a:spcPts val="1200"/>
              </a:spcAft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Can amortize cost across software bug detectors</a:t>
            </a:r>
            <a:endParaRPr lang="en-US" dirty="0"/>
          </a:p>
        </p:txBody>
      </p:sp>
      <p:grpSp>
        <p:nvGrpSpPr>
          <p:cNvPr id="2" name="Group 38"/>
          <p:cNvGrpSpPr/>
          <p:nvPr/>
        </p:nvGrpSpPr>
        <p:grpSpPr>
          <a:xfrm>
            <a:off x="625475" y="3719514"/>
            <a:ext cx="7527926" cy="1900238"/>
            <a:chOff x="625475" y="3719514"/>
            <a:chExt cx="7527926" cy="1900238"/>
          </a:xfrm>
        </p:grpSpPr>
        <p:sp>
          <p:nvSpPr>
            <p:cNvPr id="330775" name="Text Box 284"/>
            <p:cNvSpPr txBox="1">
              <a:spLocks noChangeArrowheads="1"/>
            </p:cNvSpPr>
            <p:nvPr/>
          </p:nvSpPr>
          <p:spPr bwMode="auto">
            <a:xfrm>
              <a:off x="5467351" y="3719514"/>
              <a:ext cx="1711325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latin typeface="Arial" charset="0"/>
                  <a:ea typeface="ＭＳ Ｐゴシック" pitchFamily="-64" charset="-128"/>
                </a:rPr>
                <a:t>Compiler tells</a:t>
              </a:r>
              <a:endParaRPr lang="en-US" sz="1800" b="1" dirty="0">
                <a:latin typeface="Arial" charset="0"/>
                <a:ea typeface="ＭＳ Ｐゴシック" pitchFamily="-64" charset="-128"/>
              </a:endParaRPr>
            </a:p>
            <a:p>
              <a:r>
                <a:rPr lang="en-US" sz="1800" b="1" dirty="0" smtClean="0">
                  <a:latin typeface="Arial" charset="0"/>
                  <a:ea typeface="ＭＳ Ｐゴシック" pitchFamily="-64" charset="-128"/>
                </a:rPr>
                <a:t>hardware</a:t>
              </a:r>
              <a:endParaRPr lang="en-US" sz="1800" b="1" dirty="0">
                <a:latin typeface="Arial" charset="0"/>
                <a:ea typeface="ＭＳ Ｐゴシック" pitchFamily="-64" charset="-128"/>
              </a:endParaRPr>
            </a:p>
          </p:txBody>
        </p:sp>
        <p:sp>
          <p:nvSpPr>
            <p:cNvPr id="330776" name="Text Box 285"/>
            <p:cNvSpPr txBox="1">
              <a:spLocks noChangeArrowheads="1"/>
            </p:cNvSpPr>
            <p:nvPr/>
          </p:nvSpPr>
          <p:spPr bwMode="auto">
            <a:xfrm>
              <a:off x="625475" y="4014789"/>
              <a:ext cx="2428875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endParaRPr lang="en-US" sz="1800" b="1" dirty="0">
                <a:latin typeface="Arial" charset="0"/>
                <a:ea typeface="ＭＳ Ｐゴシック" pitchFamily="-64" charset="-128"/>
              </a:endParaRPr>
            </a:p>
            <a:p>
              <a:pPr algn="r"/>
              <a:r>
                <a:rPr lang="en-US" sz="1800" b="1" dirty="0" err="1">
                  <a:latin typeface="Arial" charset="0"/>
                  <a:ea typeface="ＭＳ Ｐゴシック" pitchFamily="-64" charset="-128"/>
                </a:rPr>
                <a:t>M</a:t>
              </a:r>
              <a:r>
                <a:rPr lang="en-US" sz="1800" b="1" dirty="0" err="1" smtClean="0">
                  <a:latin typeface="Arial" charset="0"/>
                  <a:ea typeface="ＭＳ Ｐゴシック" pitchFamily="-64" charset="-128"/>
                </a:rPr>
                <a:t>alloc</a:t>
              </a:r>
              <a:r>
                <a:rPr lang="en-US" sz="1800" b="1" dirty="0" smtClean="0">
                  <a:latin typeface="Arial" charset="0"/>
                  <a:ea typeface="ＭＳ Ｐゴシック" pitchFamily="-64" charset="-128"/>
                </a:rPr>
                <a:t> reports to </a:t>
              </a:r>
              <a:r>
                <a:rPr lang="en-US" sz="1800" b="1" dirty="0">
                  <a:latin typeface="Arial" charset="0"/>
                  <a:ea typeface="ＭＳ Ｐゴシック" pitchFamily="-64" charset="-128"/>
                </a:rPr>
                <a:t>hw</a:t>
              </a:r>
            </a:p>
          </p:txBody>
        </p:sp>
        <p:sp>
          <p:nvSpPr>
            <p:cNvPr id="330777" name="Text Box 286"/>
            <p:cNvSpPr txBox="1">
              <a:spLocks noChangeArrowheads="1"/>
            </p:cNvSpPr>
            <p:nvPr/>
          </p:nvSpPr>
          <p:spPr bwMode="auto">
            <a:xfrm>
              <a:off x="5468938" y="4973639"/>
              <a:ext cx="2684463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latin typeface="Arial" charset="0"/>
                  <a:ea typeface="ＭＳ Ｐゴシック" pitchFamily="-64" charset="-128"/>
                </a:rPr>
                <a:t>Limits </a:t>
              </a:r>
              <a:r>
                <a:rPr lang="en-US" sz="1800" b="1" dirty="0" smtClean="0">
                  <a:latin typeface="Arial" charset="0"/>
                  <a:ea typeface="ＭＳ Ｐゴシック" pitchFamily="-64" charset="-128"/>
                </a:rPr>
                <a:t>recorded on</a:t>
              </a:r>
              <a:endParaRPr lang="en-US" sz="1800" b="1" dirty="0">
                <a:latin typeface="Arial" charset="0"/>
                <a:ea typeface="ＭＳ Ｐゴシック" pitchFamily="-64" charset="-128"/>
              </a:endParaRPr>
            </a:p>
            <a:p>
              <a:r>
                <a:rPr lang="en-US" sz="1800" b="1" dirty="0" smtClean="0">
                  <a:latin typeface="Arial" charset="0"/>
                  <a:ea typeface="ＭＳ Ｐゴシック" pitchFamily="-64" charset="-128"/>
                </a:rPr>
                <a:t>function execution</a:t>
              </a:r>
              <a:endParaRPr lang="en-US" sz="1800" b="1" dirty="0">
                <a:latin typeface="Arial" charset="0"/>
                <a:ea typeface="ＭＳ Ｐゴシック" pitchFamily="-64" charset="-128"/>
              </a:endParaRPr>
            </a:p>
          </p:txBody>
        </p:sp>
        <p:sp>
          <p:nvSpPr>
            <p:cNvPr id="330778" name="Line 287"/>
            <p:cNvSpPr>
              <a:spLocks noChangeShapeType="1"/>
            </p:cNvSpPr>
            <p:nvPr/>
          </p:nvSpPr>
          <p:spPr bwMode="auto">
            <a:xfrm>
              <a:off x="4756151" y="5311777"/>
              <a:ext cx="711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79" name="Line 288"/>
            <p:cNvSpPr>
              <a:spLocks noChangeShapeType="1"/>
            </p:cNvSpPr>
            <p:nvPr/>
          </p:nvSpPr>
          <p:spPr bwMode="auto">
            <a:xfrm flipH="1">
              <a:off x="3022600" y="4505327"/>
              <a:ext cx="382588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80" name="Line 289"/>
            <p:cNvSpPr>
              <a:spLocks noChangeShapeType="1"/>
            </p:cNvSpPr>
            <p:nvPr/>
          </p:nvSpPr>
          <p:spPr bwMode="auto">
            <a:xfrm>
              <a:off x="4756151" y="4046539"/>
              <a:ext cx="711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1455738" y="2743200"/>
            <a:ext cx="3746500" cy="3451225"/>
            <a:chOff x="917" y="2098"/>
            <a:chExt cx="2360" cy="2174"/>
          </a:xfrm>
        </p:grpSpPr>
        <p:sp>
          <p:nvSpPr>
            <p:cNvPr id="330757" name="Rectangle 266"/>
            <p:cNvSpPr>
              <a:spLocks noChangeArrowheads="1"/>
            </p:cNvSpPr>
            <p:nvPr/>
          </p:nvSpPr>
          <p:spPr bwMode="auto">
            <a:xfrm>
              <a:off x="2145" y="2388"/>
              <a:ext cx="851" cy="189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800" b="1">
                <a:latin typeface="Times New Roman" pitchFamily="-64" charset="0"/>
                <a:ea typeface="ＭＳ Ｐゴシック" pitchFamily="-64" charset="-128"/>
              </a:endParaRPr>
            </a:p>
          </p:txBody>
        </p:sp>
        <p:sp>
          <p:nvSpPr>
            <p:cNvPr id="330758" name="Rectangle 267"/>
            <p:cNvSpPr>
              <a:spLocks noChangeArrowheads="1"/>
            </p:cNvSpPr>
            <p:nvPr/>
          </p:nvSpPr>
          <p:spPr bwMode="auto">
            <a:xfrm>
              <a:off x="2145" y="2577"/>
              <a:ext cx="851" cy="266"/>
            </a:xfrm>
            <a:prstGeom prst="rect">
              <a:avLst/>
            </a:prstGeom>
            <a:solidFill>
              <a:srgbClr val="FF99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800" b="1">
                <a:latin typeface="Times New Roman" pitchFamily="-64" charset="0"/>
                <a:ea typeface="ＭＳ Ｐゴシック" pitchFamily="-64" charset="-128"/>
              </a:endParaRPr>
            </a:p>
          </p:txBody>
        </p:sp>
        <p:sp>
          <p:nvSpPr>
            <p:cNvPr id="330759" name="Rectangle 268"/>
            <p:cNvSpPr>
              <a:spLocks noChangeArrowheads="1"/>
            </p:cNvSpPr>
            <p:nvPr/>
          </p:nvSpPr>
          <p:spPr bwMode="auto">
            <a:xfrm>
              <a:off x="2145" y="2843"/>
              <a:ext cx="851" cy="19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800" b="1">
                <a:latin typeface="Times New Roman" pitchFamily="-64" charset="0"/>
                <a:ea typeface="ＭＳ Ｐゴシック" pitchFamily="-64" charset="-128"/>
              </a:endParaRPr>
            </a:p>
          </p:txBody>
        </p:sp>
        <p:sp>
          <p:nvSpPr>
            <p:cNvPr id="330760" name="Rectangle 269"/>
            <p:cNvSpPr>
              <a:spLocks noChangeArrowheads="1"/>
            </p:cNvSpPr>
            <p:nvPr/>
          </p:nvSpPr>
          <p:spPr bwMode="auto">
            <a:xfrm>
              <a:off x="2145" y="3033"/>
              <a:ext cx="851" cy="304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800" b="1">
                <a:latin typeface="Times New Roman" pitchFamily="-64" charset="0"/>
                <a:ea typeface="ＭＳ Ｐゴシック" pitchFamily="-64" charset="-128"/>
              </a:endParaRPr>
            </a:p>
          </p:txBody>
        </p:sp>
        <p:sp>
          <p:nvSpPr>
            <p:cNvPr id="330761" name="Rectangle 270"/>
            <p:cNvSpPr>
              <a:spLocks noChangeArrowheads="1"/>
            </p:cNvSpPr>
            <p:nvPr/>
          </p:nvSpPr>
          <p:spPr bwMode="auto">
            <a:xfrm>
              <a:off x="2145" y="3337"/>
              <a:ext cx="851" cy="19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800" b="1">
                <a:latin typeface="Times New Roman" pitchFamily="-64" charset="0"/>
                <a:ea typeface="ＭＳ Ｐゴシック" pitchFamily="-64" charset="-128"/>
              </a:endParaRPr>
            </a:p>
          </p:txBody>
        </p:sp>
        <p:sp>
          <p:nvSpPr>
            <p:cNvPr id="330762" name="Rectangle 271"/>
            <p:cNvSpPr>
              <a:spLocks noChangeArrowheads="1"/>
            </p:cNvSpPr>
            <p:nvPr/>
          </p:nvSpPr>
          <p:spPr bwMode="auto">
            <a:xfrm>
              <a:off x="2145" y="3527"/>
              <a:ext cx="851" cy="455"/>
            </a:xfrm>
            <a:prstGeom prst="rect">
              <a:avLst/>
            </a:prstGeom>
            <a:solidFill>
              <a:srgbClr val="99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800" b="1">
                <a:latin typeface="Times New Roman" pitchFamily="-64" charset="0"/>
                <a:ea typeface="ＭＳ Ｐゴシック" pitchFamily="-64" charset="-128"/>
              </a:endParaRPr>
            </a:p>
          </p:txBody>
        </p:sp>
        <p:sp>
          <p:nvSpPr>
            <p:cNvPr id="330763" name="Text Box 272"/>
            <p:cNvSpPr txBox="1">
              <a:spLocks noChangeArrowheads="1"/>
            </p:cNvSpPr>
            <p:nvPr/>
          </p:nvSpPr>
          <p:spPr bwMode="auto">
            <a:xfrm>
              <a:off x="2145" y="2592"/>
              <a:ext cx="85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>
                  <a:latin typeface="Arial" charset="0"/>
                  <a:ea typeface="ＭＳ Ｐゴシック" pitchFamily="-64" charset="-128"/>
                </a:rPr>
                <a:t>App Code</a:t>
              </a:r>
            </a:p>
          </p:txBody>
        </p:sp>
        <p:sp>
          <p:nvSpPr>
            <p:cNvPr id="330764" name="Text Box 273"/>
            <p:cNvSpPr txBox="1">
              <a:spLocks noChangeArrowheads="1"/>
            </p:cNvSpPr>
            <p:nvPr/>
          </p:nvSpPr>
          <p:spPr bwMode="auto">
            <a:xfrm>
              <a:off x="2145" y="2832"/>
              <a:ext cx="85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 err="1">
                  <a:latin typeface="Arial" charset="0"/>
                  <a:ea typeface="ＭＳ Ｐゴシック" pitchFamily="-64" charset="-128"/>
                </a:rPr>
                <a:t>Globals</a:t>
              </a:r>
              <a:endParaRPr lang="en-US" sz="1600" b="1" dirty="0">
                <a:latin typeface="Arial" charset="0"/>
                <a:ea typeface="ＭＳ Ｐゴシック" pitchFamily="-64" charset="-128"/>
              </a:endParaRPr>
            </a:p>
          </p:txBody>
        </p:sp>
        <p:sp>
          <p:nvSpPr>
            <p:cNvPr id="330765" name="Line 274"/>
            <p:cNvSpPr>
              <a:spLocks noChangeShapeType="1"/>
            </p:cNvSpPr>
            <p:nvPr/>
          </p:nvSpPr>
          <p:spPr bwMode="auto">
            <a:xfrm>
              <a:off x="2018" y="2577"/>
              <a:ext cx="1047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66" name="Line 275"/>
            <p:cNvSpPr>
              <a:spLocks noChangeShapeType="1"/>
            </p:cNvSpPr>
            <p:nvPr/>
          </p:nvSpPr>
          <p:spPr bwMode="auto">
            <a:xfrm>
              <a:off x="2044" y="2843"/>
              <a:ext cx="1021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67" name="Text Box 276"/>
            <p:cNvSpPr txBox="1">
              <a:spLocks noChangeArrowheads="1"/>
            </p:cNvSpPr>
            <p:nvPr/>
          </p:nvSpPr>
          <p:spPr bwMode="auto">
            <a:xfrm>
              <a:off x="2145" y="3032"/>
              <a:ext cx="85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>
                  <a:latin typeface="Arial" charset="0"/>
                  <a:ea typeface="ＭＳ Ｐゴシック" pitchFamily="-64" charset="-128"/>
                </a:rPr>
                <a:t>Heap</a:t>
              </a:r>
            </a:p>
          </p:txBody>
        </p:sp>
        <p:sp>
          <p:nvSpPr>
            <p:cNvPr id="330768" name="Line 277"/>
            <p:cNvSpPr>
              <a:spLocks noChangeShapeType="1"/>
            </p:cNvSpPr>
            <p:nvPr/>
          </p:nvSpPr>
          <p:spPr bwMode="auto">
            <a:xfrm>
              <a:off x="2044" y="3033"/>
              <a:ext cx="10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69" name="Line 278"/>
            <p:cNvSpPr>
              <a:spLocks noChangeShapeType="1"/>
            </p:cNvSpPr>
            <p:nvPr/>
          </p:nvSpPr>
          <p:spPr bwMode="auto">
            <a:xfrm>
              <a:off x="2018" y="3337"/>
              <a:ext cx="10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70" name="Line 279"/>
            <p:cNvSpPr>
              <a:spLocks noChangeShapeType="1"/>
            </p:cNvSpPr>
            <p:nvPr/>
          </p:nvSpPr>
          <p:spPr bwMode="auto">
            <a:xfrm>
              <a:off x="2018" y="3527"/>
              <a:ext cx="10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71" name="Line 280"/>
            <p:cNvSpPr>
              <a:spLocks noChangeShapeType="1"/>
            </p:cNvSpPr>
            <p:nvPr/>
          </p:nvSpPr>
          <p:spPr bwMode="auto">
            <a:xfrm>
              <a:off x="2558" y="3198"/>
              <a:ext cx="1" cy="1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72" name="Text Box 281"/>
            <p:cNvSpPr txBox="1">
              <a:spLocks noChangeArrowheads="1"/>
            </p:cNvSpPr>
            <p:nvPr/>
          </p:nvSpPr>
          <p:spPr bwMode="auto">
            <a:xfrm>
              <a:off x="2145" y="3791"/>
              <a:ext cx="85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>
                  <a:latin typeface="Arial" charset="0"/>
                  <a:ea typeface="ＭＳ Ｐゴシック" pitchFamily="-64" charset="-128"/>
                </a:rPr>
                <a:t>Stack</a:t>
              </a:r>
            </a:p>
          </p:txBody>
        </p:sp>
        <p:sp>
          <p:nvSpPr>
            <p:cNvPr id="330773" name="Line 282"/>
            <p:cNvSpPr>
              <a:spLocks noChangeShapeType="1"/>
            </p:cNvSpPr>
            <p:nvPr/>
          </p:nvSpPr>
          <p:spPr bwMode="auto">
            <a:xfrm>
              <a:off x="2558" y="3702"/>
              <a:ext cx="1" cy="1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74" name="Text Box 283"/>
            <p:cNvSpPr txBox="1">
              <a:spLocks noChangeArrowheads="1"/>
            </p:cNvSpPr>
            <p:nvPr/>
          </p:nvSpPr>
          <p:spPr bwMode="auto">
            <a:xfrm>
              <a:off x="2145" y="3337"/>
              <a:ext cx="851" cy="213"/>
            </a:xfrm>
            <a:prstGeom prst="rect">
              <a:avLst/>
            </a:prstGeom>
            <a:solidFill>
              <a:srgbClr val="FF99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>
                  <a:latin typeface="Arial" charset="0"/>
                  <a:ea typeface="ＭＳ Ｐゴシック" pitchFamily="-64" charset="-128"/>
                </a:rPr>
                <a:t>Libraries</a:t>
              </a:r>
            </a:p>
          </p:txBody>
        </p:sp>
        <p:sp>
          <p:nvSpPr>
            <p:cNvPr id="330781" name="Text Box 290"/>
            <p:cNvSpPr txBox="1">
              <a:spLocks noChangeArrowheads="1"/>
            </p:cNvSpPr>
            <p:nvPr/>
          </p:nvSpPr>
          <p:spPr bwMode="auto">
            <a:xfrm>
              <a:off x="2145" y="2388"/>
              <a:ext cx="85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charset="0"/>
                  <a:ea typeface="ＭＳ Ｐゴシック" pitchFamily="-64" charset="-128"/>
                </a:rPr>
                <a:t>Empty</a:t>
              </a:r>
              <a:endParaRPr lang="en-US" sz="1600" b="1" dirty="0">
                <a:latin typeface="Arial" charset="0"/>
                <a:ea typeface="ＭＳ Ｐゴシック" pitchFamily="-64" charset="-128"/>
              </a:endParaRPr>
            </a:p>
          </p:txBody>
        </p:sp>
        <p:sp>
          <p:nvSpPr>
            <p:cNvPr id="330782" name="Rectangle 291"/>
            <p:cNvSpPr>
              <a:spLocks noChangeArrowheads="1"/>
            </p:cNvSpPr>
            <p:nvPr/>
          </p:nvSpPr>
          <p:spPr bwMode="auto">
            <a:xfrm>
              <a:off x="2145" y="3982"/>
              <a:ext cx="851" cy="19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800" b="1">
                <a:latin typeface="Times New Roman" pitchFamily="-64" charset="0"/>
                <a:ea typeface="ＭＳ Ｐゴシック" pitchFamily="-64" charset="-128"/>
              </a:endParaRPr>
            </a:p>
          </p:txBody>
        </p:sp>
        <p:sp>
          <p:nvSpPr>
            <p:cNvPr id="330783" name="Text Box 292"/>
            <p:cNvSpPr txBox="1">
              <a:spLocks noChangeArrowheads="1"/>
            </p:cNvSpPr>
            <p:nvPr/>
          </p:nvSpPr>
          <p:spPr bwMode="auto">
            <a:xfrm>
              <a:off x="2115" y="3982"/>
              <a:ext cx="85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latin typeface="Arial" charset="0"/>
                  <a:ea typeface="ＭＳ Ｐゴシック" pitchFamily="-64" charset="-128"/>
                </a:rPr>
                <a:t>Reserved</a:t>
              </a:r>
              <a:endParaRPr lang="en-US" sz="1600" b="1">
                <a:latin typeface="Arial" charset="0"/>
                <a:ea typeface="ＭＳ Ｐゴシック" pitchFamily="-64" charset="-128"/>
              </a:endParaRPr>
            </a:p>
          </p:txBody>
        </p:sp>
        <p:sp>
          <p:nvSpPr>
            <p:cNvPr id="330784" name="Text Box 293"/>
            <p:cNvSpPr txBox="1">
              <a:spLocks noChangeArrowheads="1"/>
            </p:cNvSpPr>
            <p:nvPr/>
          </p:nvSpPr>
          <p:spPr bwMode="auto">
            <a:xfrm>
              <a:off x="1627" y="2252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ea typeface="ＭＳ Ｐゴシック" pitchFamily="-64" charset="-128"/>
                </a:rPr>
                <a:t>0x0</a:t>
              </a:r>
            </a:p>
          </p:txBody>
        </p:sp>
        <p:sp>
          <p:nvSpPr>
            <p:cNvPr id="330785" name="Text Box 294"/>
            <p:cNvSpPr txBox="1">
              <a:spLocks noChangeArrowheads="1"/>
            </p:cNvSpPr>
            <p:nvPr/>
          </p:nvSpPr>
          <p:spPr bwMode="auto">
            <a:xfrm>
              <a:off x="1008" y="2469"/>
              <a:ext cx="9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ea typeface="ＭＳ Ｐゴシック" pitchFamily="-64" charset="-128"/>
                </a:rPr>
                <a:t>0x100000000</a:t>
              </a:r>
            </a:p>
          </p:txBody>
        </p:sp>
        <p:sp>
          <p:nvSpPr>
            <p:cNvPr id="330786" name="Text Box 295"/>
            <p:cNvSpPr txBox="1">
              <a:spLocks noChangeArrowheads="1"/>
            </p:cNvSpPr>
            <p:nvPr/>
          </p:nvSpPr>
          <p:spPr bwMode="auto">
            <a:xfrm>
              <a:off x="917" y="4041"/>
              <a:ext cx="10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ea typeface="ＭＳ Ｐゴシック" pitchFamily="-64" charset="-128"/>
                </a:rPr>
                <a:t>0xffff… (2</a:t>
              </a:r>
              <a:r>
                <a:rPr lang="en-US" sz="1800" baseline="30000">
                  <a:latin typeface="Arial" charset="0"/>
                  <a:ea typeface="ＭＳ Ｐゴシック" pitchFamily="-64" charset="-128"/>
                </a:rPr>
                <a:t>64</a:t>
              </a:r>
              <a:r>
                <a:rPr lang="en-US" sz="1800">
                  <a:latin typeface="Arial" charset="0"/>
                  <a:ea typeface="ＭＳ Ｐゴシック" pitchFamily="-64" charset="-128"/>
                </a:rPr>
                <a:t>-1)</a:t>
              </a:r>
            </a:p>
          </p:txBody>
        </p:sp>
        <p:sp>
          <p:nvSpPr>
            <p:cNvPr id="330787" name="Line 296"/>
            <p:cNvSpPr>
              <a:spLocks noChangeShapeType="1"/>
            </p:cNvSpPr>
            <p:nvPr/>
          </p:nvSpPr>
          <p:spPr bwMode="auto">
            <a:xfrm>
              <a:off x="2018" y="4172"/>
              <a:ext cx="1047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88" name="Line 297"/>
            <p:cNvSpPr>
              <a:spLocks noChangeShapeType="1"/>
            </p:cNvSpPr>
            <p:nvPr/>
          </p:nvSpPr>
          <p:spPr bwMode="auto">
            <a:xfrm>
              <a:off x="2018" y="2388"/>
              <a:ext cx="10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89" name="Text Box 298"/>
            <p:cNvSpPr txBox="1">
              <a:spLocks noChangeArrowheads="1"/>
            </p:cNvSpPr>
            <p:nvPr/>
          </p:nvSpPr>
          <p:spPr bwMode="auto">
            <a:xfrm>
              <a:off x="1801" y="2098"/>
              <a:ext cx="1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  <a:ea typeface="ＭＳ Ｐゴシック" pitchFamily="-64" charset="-128"/>
                </a:rPr>
                <a:t>App Address Space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Permanent Faults: HW-only Detectors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410200"/>
            <a:ext cx="8610600" cy="1143000"/>
          </a:xfrm>
        </p:spPr>
        <p:txBody>
          <a:bodyPr/>
          <a:lstStyle/>
          <a:p>
            <a:r>
              <a:rPr lang="en-US" dirty="0" smtClean="0"/>
              <a:t>Fatal Traps and Panics detect most faults</a:t>
            </a:r>
          </a:p>
          <a:p>
            <a:r>
              <a:rPr lang="en-US" dirty="0" smtClean="0"/>
              <a:t>Large fraction of detections by symptoms from OS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1147318" y="838200"/>
          <a:ext cx="6849364" cy="4576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Detection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detection latency = SW state corruption to detection</a:t>
            </a:r>
          </a:p>
          <a:p>
            <a:r>
              <a:rPr lang="en-US" dirty="0" smtClean="0"/>
              <a:t>But </a:t>
            </a:r>
            <a:r>
              <a:rPr lang="en-US" dirty="0" err="1" smtClean="0">
                <a:solidFill>
                  <a:srgbClr val="D15100"/>
                </a:solidFill>
              </a:rPr>
              <a:t>idenitfying</a:t>
            </a:r>
            <a:r>
              <a:rPr lang="en-US" dirty="0" smtClean="0">
                <a:solidFill>
                  <a:srgbClr val="D15100"/>
                </a:solidFill>
              </a:rPr>
              <a:t> SW state corruption is hard!</a:t>
            </a:r>
            <a:endParaRPr lang="en-US" dirty="0" smtClean="0"/>
          </a:p>
          <a:p>
            <a:pPr lvl="1"/>
            <a:r>
              <a:rPr lang="en-US" dirty="0" smtClean="0"/>
              <a:t>Need to know how faulty value used by application</a:t>
            </a:r>
          </a:p>
          <a:p>
            <a:pPr lvl="1"/>
            <a:r>
              <a:rPr lang="en-US" dirty="0" smtClean="0"/>
              <a:t>If faulty value affects output, then SW state corrupted</a:t>
            </a:r>
          </a:p>
          <a:p>
            <a:r>
              <a:rPr lang="en-US" dirty="0" smtClean="0"/>
              <a:t>Measure latency by rolling back to older checkpoints</a:t>
            </a:r>
          </a:p>
          <a:p>
            <a:pPr lvl="1"/>
            <a:r>
              <a:rPr lang="en-US" dirty="0" smtClean="0"/>
              <a:t>Only for analysis, not required in real system</a:t>
            </a:r>
            <a:endParaRPr lang="en-US" dirty="0"/>
          </a:p>
        </p:txBody>
      </p:sp>
      <p:grpSp>
        <p:nvGrpSpPr>
          <p:cNvPr id="4" name="Group 51"/>
          <p:cNvGrpSpPr/>
          <p:nvPr/>
        </p:nvGrpSpPr>
        <p:grpSpPr>
          <a:xfrm>
            <a:off x="1066800" y="4157246"/>
            <a:ext cx="8125692" cy="1046603"/>
            <a:chOff x="1066800" y="4157246"/>
            <a:chExt cx="8125692" cy="1046603"/>
          </a:xfrm>
        </p:grpSpPr>
        <p:sp>
          <p:nvSpPr>
            <p:cNvPr id="28" name="Text Box 47"/>
            <p:cNvSpPr txBox="1">
              <a:spLocks noChangeArrowheads="1"/>
            </p:cNvSpPr>
            <p:nvPr/>
          </p:nvSpPr>
          <p:spPr bwMode="auto">
            <a:xfrm>
              <a:off x="1066800" y="4157246"/>
              <a:ext cx="79701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40"/>
                  </a:solidFill>
                  <a:latin typeface="Arial" charset="0"/>
                </a:rPr>
                <a:t>Fault</a:t>
              </a:r>
            </a:p>
          </p:txBody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>
              <a:off x="1399309" y="4950672"/>
              <a:ext cx="1420092" cy="0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49"/>
            <p:cNvSpPr>
              <a:spLocks noChangeShapeType="1"/>
            </p:cNvSpPr>
            <p:nvPr/>
          </p:nvSpPr>
          <p:spPr bwMode="auto">
            <a:xfrm>
              <a:off x="1573663" y="4566909"/>
              <a:ext cx="0" cy="383763"/>
            </a:xfrm>
            <a:prstGeom prst="line">
              <a:avLst/>
            </a:prstGeom>
            <a:noFill/>
            <a:ln w="28575">
              <a:solidFill>
                <a:srgbClr val="00804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69"/>
            <p:cNvSpPr>
              <a:spLocks noChangeShapeType="1"/>
            </p:cNvSpPr>
            <p:nvPr/>
          </p:nvSpPr>
          <p:spPr bwMode="auto">
            <a:xfrm>
              <a:off x="2819401" y="4950672"/>
              <a:ext cx="2285999" cy="0"/>
            </a:xfrm>
            <a:prstGeom prst="line">
              <a:avLst/>
            </a:prstGeom>
            <a:noFill/>
            <a:ln w="28575">
              <a:solidFill>
                <a:srgbClr val="FF8000"/>
              </a:solidFill>
              <a:prstDash val="solid"/>
              <a:round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52"/>
            <p:cNvSpPr txBox="1">
              <a:spLocks noChangeArrowheads="1"/>
            </p:cNvSpPr>
            <p:nvPr/>
          </p:nvSpPr>
          <p:spPr bwMode="auto">
            <a:xfrm>
              <a:off x="7162800" y="4462046"/>
              <a:ext cx="20296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  <a:latin typeface="Arial" charset="0"/>
                </a:rPr>
                <a:t>Detection</a:t>
              </a:r>
              <a:endParaRPr lang="en-US" sz="2000" b="1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33" name="Line 69"/>
            <p:cNvSpPr>
              <a:spLocks noChangeShapeType="1"/>
            </p:cNvSpPr>
            <p:nvPr/>
          </p:nvSpPr>
          <p:spPr bwMode="auto">
            <a:xfrm>
              <a:off x="5105400" y="4950672"/>
              <a:ext cx="229514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54"/>
            <p:cNvSpPr>
              <a:spLocks noChangeArrowheads="1"/>
            </p:cNvSpPr>
            <p:nvPr/>
          </p:nvSpPr>
          <p:spPr bwMode="auto">
            <a:xfrm>
              <a:off x="7154486" y="4777446"/>
              <a:ext cx="532014" cy="426403"/>
            </a:xfrm>
            <a:prstGeom prst="irregularSeal2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50"/>
            <p:cNvSpPr txBox="1">
              <a:spLocks noChangeArrowheads="1"/>
            </p:cNvSpPr>
            <p:nvPr/>
          </p:nvSpPr>
          <p:spPr bwMode="auto">
            <a:xfrm>
              <a:off x="1905000" y="4157246"/>
              <a:ext cx="195117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8000"/>
                  </a:solidFill>
                  <a:latin typeface="Arial" charset="0"/>
                </a:rPr>
                <a:t>Bad arch state</a:t>
              </a:r>
              <a:endParaRPr lang="en-US" sz="2000" b="1" dirty="0">
                <a:solidFill>
                  <a:srgbClr val="FF8000"/>
                </a:solidFill>
                <a:latin typeface="Arial" charset="0"/>
              </a:endParaRPr>
            </a:p>
          </p:txBody>
        </p:sp>
        <p:sp>
          <p:nvSpPr>
            <p:cNvPr id="36" name="Line 51"/>
            <p:cNvSpPr>
              <a:spLocks noChangeShapeType="1"/>
            </p:cNvSpPr>
            <p:nvPr/>
          </p:nvSpPr>
          <p:spPr bwMode="auto">
            <a:xfrm>
              <a:off x="2818471" y="4566909"/>
              <a:ext cx="0" cy="383763"/>
            </a:xfrm>
            <a:prstGeom prst="line">
              <a:avLst/>
            </a:prstGeom>
            <a:noFill/>
            <a:ln w="28575">
              <a:solidFill>
                <a:srgbClr val="FF800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52"/>
            <p:cNvSpPr txBox="1">
              <a:spLocks noChangeArrowheads="1"/>
            </p:cNvSpPr>
            <p:nvPr/>
          </p:nvSpPr>
          <p:spPr bwMode="auto">
            <a:xfrm>
              <a:off x="3657600" y="4157246"/>
              <a:ext cx="33250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  <a:latin typeface="Arial" charset="0"/>
                </a:rPr>
                <a:t>Bad SW state</a:t>
              </a:r>
              <a:endParaRPr lang="en-US" sz="2000" b="1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38" name="Line 53"/>
            <p:cNvSpPr>
              <a:spLocks noChangeShapeType="1"/>
            </p:cNvSpPr>
            <p:nvPr/>
          </p:nvSpPr>
          <p:spPr bwMode="auto">
            <a:xfrm>
              <a:off x="5120640" y="4538246"/>
              <a:ext cx="0" cy="3837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52"/>
          <p:cNvGrpSpPr/>
          <p:nvPr/>
        </p:nvGrpSpPr>
        <p:grpSpPr>
          <a:xfrm>
            <a:off x="5105400" y="6229290"/>
            <a:ext cx="2286000" cy="476310"/>
            <a:chOff x="5105400" y="6076890"/>
            <a:chExt cx="2286000" cy="476310"/>
          </a:xfrm>
        </p:grpSpPr>
        <p:cxnSp>
          <p:nvCxnSpPr>
            <p:cNvPr id="47" name="Straight Arrow Connector 46"/>
            <p:cNvCxnSpPr/>
            <p:nvPr/>
          </p:nvCxnSpPr>
          <p:spPr bwMode="auto">
            <a:xfrm flipV="1">
              <a:off x="5105400" y="6076890"/>
              <a:ext cx="2274639" cy="1911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ysDash"/>
              <a:round/>
              <a:headEnd type="stealth" w="lg" len="med"/>
              <a:tailEnd type="stealth" w="lg" len="med"/>
            </a:ln>
            <a:effectLst/>
          </p:spPr>
        </p:cxnSp>
        <p:sp>
          <p:nvSpPr>
            <p:cNvPr id="48" name="Text Box 52"/>
            <p:cNvSpPr txBox="1">
              <a:spLocks noChangeArrowheads="1"/>
            </p:cNvSpPr>
            <p:nvPr/>
          </p:nvSpPr>
          <p:spPr bwMode="auto">
            <a:xfrm>
              <a:off x="5105400" y="6153090"/>
              <a:ext cx="2286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  <a:latin typeface="Arial" charset="0"/>
                </a:rPr>
                <a:t>New latency</a:t>
              </a:r>
              <a:endParaRPr lang="en-US" sz="2000" b="1" dirty="0">
                <a:solidFill>
                  <a:srgbClr val="FF0000"/>
                </a:solidFill>
                <a:latin typeface="Arial" charset="0"/>
              </a:endParaRPr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019800" y="4614446"/>
            <a:ext cx="2438400" cy="1456730"/>
            <a:chOff x="6019800" y="4614446"/>
            <a:chExt cx="2438400" cy="1456730"/>
          </a:xfrm>
        </p:grpSpPr>
        <p:grpSp>
          <p:nvGrpSpPr>
            <p:cNvPr id="7" name="Group 14"/>
            <p:cNvGrpSpPr/>
            <p:nvPr/>
          </p:nvGrpSpPr>
          <p:grpSpPr>
            <a:xfrm>
              <a:off x="6019800" y="4614446"/>
              <a:ext cx="765955" cy="948154"/>
              <a:chOff x="1129685" y="4800600"/>
              <a:chExt cx="765955" cy="948154"/>
            </a:xfrm>
          </p:grpSpPr>
          <p:sp>
            <p:nvSpPr>
              <p:cNvPr id="16" name="Rectangle 44"/>
              <p:cNvSpPr>
                <a:spLocks noChangeArrowheads="1"/>
              </p:cNvSpPr>
              <p:nvPr/>
            </p:nvSpPr>
            <p:spPr bwMode="auto">
              <a:xfrm>
                <a:off x="1316183" y="4800600"/>
                <a:ext cx="360217" cy="639605"/>
              </a:xfrm>
              <a:prstGeom prst="rect">
                <a:avLst/>
              </a:prstGeom>
              <a:solidFill>
                <a:srgbClr val="009023"/>
              </a:solidFill>
              <a:ln w="9525">
                <a:noFill/>
                <a:miter lim="800000"/>
                <a:headEnd/>
                <a:tailEnd/>
              </a:ln>
              <a:effectLst>
                <a:glow rad="101600">
                  <a:schemeClr val="bg1">
                    <a:lumMod val="85000"/>
                    <a:alpha val="75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Text Box 66"/>
              <p:cNvSpPr txBox="1">
                <a:spLocks noChangeArrowheads="1"/>
              </p:cNvSpPr>
              <p:nvPr/>
            </p:nvSpPr>
            <p:spPr bwMode="auto">
              <a:xfrm>
                <a:off x="1129685" y="5410200"/>
                <a:ext cx="76595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 err="1" smtClean="0">
                    <a:latin typeface="Arial" charset="0"/>
                  </a:rPr>
                  <a:t>Chkpt</a:t>
                </a:r>
                <a:endParaRPr lang="en-US" sz="1600" b="1" dirty="0">
                  <a:latin typeface="Arial" charset="0"/>
                </a:endParaRPr>
              </a:p>
            </p:txBody>
          </p:sp>
        </p:grpSp>
        <p:sp>
          <p:nvSpPr>
            <p:cNvPr id="40" name="Curved Right Arrow 39"/>
            <p:cNvSpPr/>
            <p:nvPr/>
          </p:nvSpPr>
          <p:spPr bwMode="auto">
            <a:xfrm>
              <a:off x="6781800" y="5257800"/>
              <a:ext cx="609600" cy="228600"/>
            </a:xfrm>
            <a:prstGeom prst="curved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1" name="Text Box 66"/>
            <p:cNvSpPr txBox="1">
              <a:spLocks noChangeArrowheads="1"/>
            </p:cNvSpPr>
            <p:nvPr/>
          </p:nvSpPr>
          <p:spPr bwMode="auto">
            <a:xfrm>
              <a:off x="6629400" y="5486400"/>
              <a:ext cx="1249060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latin typeface="Arial" charset="0"/>
                </a:rPr>
                <a:t>Rollback &amp;</a:t>
              </a:r>
            </a:p>
            <a:p>
              <a:pPr algn="ctr"/>
              <a:r>
                <a:rPr lang="en-US" sz="1600" b="1" dirty="0" smtClean="0">
                  <a:latin typeface="Arial" charset="0"/>
                </a:rPr>
                <a:t>Replay</a:t>
              </a:r>
              <a:endParaRPr lang="en-US" sz="1600" b="1" dirty="0">
                <a:latin typeface="Arial" charset="0"/>
              </a:endParaRPr>
            </a:p>
          </p:txBody>
        </p:sp>
        <p:sp>
          <p:nvSpPr>
            <p:cNvPr id="54" name="Text Box 66"/>
            <p:cNvSpPr txBox="1">
              <a:spLocks noChangeArrowheads="1"/>
            </p:cNvSpPr>
            <p:nvPr/>
          </p:nvSpPr>
          <p:spPr bwMode="auto">
            <a:xfrm>
              <a:off x="7338683" y="5257800"/>
              <a:ext cx="111951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latin typeface="Arial" charset="0"/>
                </a:rPr>
                <a:t>Symptom</a:t>
              </a:r>
              <a:endParaRPr lang="en-US" sz="1600" b="1" dirty="0">
                <a:latin typeface="Arial" charset="0"/>
              </a:endParaRPr>
            </a:p>
          </p:txBody>
        </p:sp>
      </p:grpSp>
      <p:grpSp>
        <p:nvGrpSpPr>
          <p:cNvPr id="8" name="Group 43"/>
          <p:cNvGrpSpPr/>
          <p:nvPr/>
        </p:nvGrpSpPr>
        <p:grpSpPr>
          <a:xfrm>
            <a:off x="4491845" y="4614446"/>
            <a:ext cx="4331071" cy="1557754"/>
            <a:chOff x="4491845" y="4614446"/>
            <a:chExt cx="4331071" cy="1557754"/>
          </a:xfrm>
        </p:grpSpPr>
        <p:grpSp>
          <p:nvGrpSpPr>
            <p:cNvPr id="9" name="Group 17"/>
            <p:cNvGrpSpPr/>
            <p:nvPr/>
          </p:nvGrpSpPr>
          <p:grpSpPr>
            <a:xfrm>
              <a:off x="4491845" y="4614446"/>
              <a:ext cx="765955" cy="948154"/>
              <a:chOff x="1129685" y="4800600"/>
              <a:chExt cx="765955" cy="948154"/>
            </a:xfrm>
          </p:grpSpPr>
          <p:sp>
            <p:nvSpPr>
              <p:cNvPr id="19" name="Rectangle 44"/>
              <p:cNvSpPr>
                <a:spLocks noChangeArrowheads="1"/>
              </p:cNvSpPr>
              <p:nvPr/>
            </p:nvSpPr>
            <p:spPr bwMode="auto">
              <a:xfrm>
                <a:off x="1316183" y="4800600"/>
                <a:ext cx="360217" cy="639605"/>
              </a:xfrm>
              <a:prstGeom prst="rect">
                <a:avLst/>
              </a:prstGeom>
              <a:solidFill>
                <a:srgbClr val="009023"/>
              </a:solidFill>
              <a:ln w="9525">
                <a:noFill/>
                <a:miter lim="800000"/>
                <a:headEnd/>
                <a:tailEnd/>
              </a:ln>
              <a:effectLst>
                <a:glow rad="101600">
                  <a:schemeClr val="bg1">
                    <a:lumMod val="85000"/>
                    <a:alpha val="75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66"/>
              <p:cNvSpPr txBox="1">
                <a:spLocks noChangeArrowheads="1"/>
              </p:cNvSpPr>
              <p:nvPr/>
            </p:nvSpPr>
            <p:spPr bwMode="auto">
              <a:xfrm>
                <a:off x="1129685" y="5410200"/>
                <a:ext cx="76595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 err="1" smtClean="0">
                    <a:latin typeface="Arial" charset="0"/>
                  </a:rPr>
                  <a:t>Chkpt</a:t>
                </a:r>
                <a:endParaRPr lang="en-US" sz="1600" b="1" dirty="0">
                  <a:latin typeface="Arial" charset="0"/>
                </a:endParaRPr>
              </a:p>
            </p:txBody>
          </p:sp>
        </p:grpSp>
        <p:sp>
          <p:nvSpPr>
            <p:cNvPr id="43" name="Curved Right Arrow 42"/>
            <p:cNvSpPr/>
            <p:nvPr/>
          </p:nvSpPr>
          <p:spPr bwMode="auto">
            <a:xfrm>
              <a:off x="5181600" y="5257800"/>
              <a:ext cx="2209800" cy="228600"/>
            </a:xfrm>
            <a:prstGeom prst="curved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5" name="Text Box 66"/>
            <p:cNvSpPr txBox="1">
              <a:spLocks noChangeArrowheads="1"/>
            </p:cNvSpPr>
            <p:nvPr/>
          </p:nvSpPr>
          <p:spPr bwMode="auto">
            <a:xfrm>
              <a:off x="7543800" y="5181600"/>
              <a:ext cx="127911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latin typeface="Arial" charset="0"/>
                </a:rPr>
                <a:t>Fault effect</a:t>
              </a:r>
            </a:p>
            <a:p>
              <a:pPr algn="ctr"/>
              <a:r>
                <a:rPr lang="en-US" sz="1600" b="1" dirty="0" smtClean="0">
                  <a:latin typeface="Arial" charset="0"/>
                </a:rPr>
                <a:t>masked</a:t>
              </a:r>
              <a:endParaRPr lang="en-US" sz="1600" b="1" dirty="0">
                <a:latin typeface="Arial" charset="0"/>
              </a:endParaRPr>
            </a:p>
          </p:txBody>
        </p:sp>
        <p:sp>
          <p:nvSpPr>
            <p:cNvPr id="39" name="Text Box 66"/>
            <p:cNvSpPr txBox="1">
              <a:spLocks noChangeArrowheads="1"/>
            </p:cNvSpPr>
            <p:nvPr/>
          </p:nvSpPr>
          <p:spPr bwMode="auto">
            <a:xfrm>
              <a:off x="6629400" y="5587424"/>
              <a:ext cx="1249060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latin typeface="Arial" charset="0"/>
                </a:rPr>
                <a:t>Rollback &amp;</a:t>
              </a:r>
            </a:p>
            <a:p>
              <a:pPr algn="ctr"/>
              <a:r>
                <a:rPr lang="en-US" sz="1600" b="1" dirty="0" smtClean="0">
                  <a:latin typeface="Arial" charset="0"/>
                </a:rPr>
                <a:t>Replay</a:t>
              </a:r>
              <a:endParaRPr lang="en-US" sz="1600" b="1" dirty="0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Extending SWAT Diagnosis to Multithreaded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extension – </a:t>
            </a:r>
            <a:r>
              <a:rPr lang="en-US" dirty="0">
                <a:solidFill>
                  <a:srgbClr val="D15100"/>
                </a:solidFill>
              </a:rPr>
              <a:t>N known good cores </a:t>
            </a:r>
            <a:r>
              <a:rPr lang="en-US" dirty="0"/>
              <a:t>to replay the </a:t>
            </a:r>
            <a:r>
              <a:rPr lang="en-US" dirty="0" smtClean="0"/>
              <a:t>trace</a:t>
            </a:r>
          </a:p>
          <a:p>
            <a:pPr lvl="1"/>
            <a:r>
              <a:rPr lang="en-US" dirty="0" smtClean="0"/>
              <a:t>Too </a:t>
            </a:r>
            <a:r>
              <a:rPr lang="en-US" dirty="0"/>
              <a:t>expensive – </a:t>
            </a:r>
            <a:r>
              <a:rPr lang="en-US" dirty="0" smtClean="0"/>
              <a:t>area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/>
              <a:t>full-system deterministic replay</a:t>
            </a:r>
          </a:p>
          <a:p>
            <a:r>
              <a:rPr lang="en-US" dirty="0"/>
              <a:t>Simple optimization – </a:t>
            </a:r>
            <a:r>
              <a:rPr lang="en-US" dirty="0">
                <a:solidFill>
                  <a:srgbClr val="D15100"/>
                </a:solidFill>
              </a:rPr>
              <a:t>One spare core</a:t>
            </a:r>
          </a:p>
          <a:p>
            <a:pPr lvl="1"/>
            <a:endParaRPr lang="en-US" dirty="0">
              <a:solidFill>
                <a:srgbClr val="D15100"/>
              </a:solidFill>
            </a:endParaRPr>
          </a:p>
          <a:p>
            <a:pPr lvl="1"/>
            <a:endParaRPr lang="en-US" dirty="0">
              <a:solidFill>
                <a:srgbClr val="D15100"/>
              </a:solidFill>
            </a:endParaRPr>
          </a:p>
          <a:p>
            <a:pPr lvl="1"/>
            <a:endParaRPr lang="en-US" dirty="0" smtClean="0">
              <a:solidFill>
                <a:srgbClr val="D15100"/>
              </a:solidFill>
            </a:endParaRPr>
          </a:p>
          <a:p>
            <a:pPr lvl="1">
              <a:buSzPct val="150000"/>
              <a:buNone/>
            </a:pPr>
            <a:endParaRPr lang="en-US" dirty="0" smtClean="0">
              <a:solidFill>
                <a:srgbClr val="D15100"/>
              </a:solidFill>
            </a:endParaRPr>
          </a:p>
          <a:p>
            <a:pPr lvl="1">
              <a:buSzPct val="150000"/>
            </a:pPr>
            <a:r>
              <a:rPr lang="en-US" dirty="0" smtClean="0">
                <a:solidFill>
                  <a:srgbClr val="D15100"/>
                </a:solidFill>
              </a:rPr>
              <a:t>Not </a:t>
            </a:r>
            <a:r>
              <a:rPr lang="en-US" dirty="0">
                <a:solidFill>
                  <a:srgbClr val="D15100"/>
                </a:solidFill>
              </a:rPr>
              <a:t>Scalable</a:t>
            </a:r>
            <a:r>
              <a:rPr lang="en-US" dirty="0"/>
              <a:t>, requires N full-system deterministic </a:t>
            </a:r>
            <a:r>
              <a:rPr lang="en-US" dirty="0" smtClean="0"/>
              <a:t>replays</a:t>
            </a:r>
          </a:p>
          <a:p>
            <a:pPr lvl="1">
              <a:buSzPct val="150000"/>
            </a:pPr>
            <a:r>
              <a:rPr lang="en-US" dirty="0" smtClean="0">
                <a:solidFill>
                  <a:srgbClr val="D15100"/>
                </a:solidFill>
              </a:rPr>
              <a:t>Requires </a:t>
            </a:r>
            <a:r>
              <a:rPr lang="en-US" dirty="0">
                <a:solidFill>
                  <a:srgbClr val="D15100"/>
                </a:solidFill>
              </a:rPr>
              <a:t>a spare </a:t>
            </a:r>
            <a:r>
              <a:rPr lang="en-US" dirty="0" smtClean="0">
                <a:solidFill>
                  <a:srgbClr val="D15100"/>
                </a:solidFill>
              </a:rPr>
              <a:t>core</a:t>
            </a:r>
          </a:p>
          <a:p>
            <a:pPr lvl="1">
              <a:buSzPct val="150000"/>
            </a:pPr>
            <a:r>
              <a:rPr lang="en-US" dirty="0" smtClean="0">
                <a:solidFill>
                  <a:srgbClr val="D15100"/>
                </a:solidFill>
              </a:rPr>
              <a:t>Single </a:t>
            </a:r>
            <a:r>
              <a:rPr lang="en-US" dirty="0">
                <a:solidFill>
                  <a:srgbClr val="D15100"/>
                </a:solidFill>
              </a:rPr>
              <a:t>point of failure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838200" y="3581400"/>
            <a:ext cx="5335588" cy="457200"/>
            <a:chOff x="1295398" y="3581400"/>
            <a:chExt cx="5560150" cy="457200"/>
          </a:xfrm>
        </p:grpSpPr>
        <p:sp>
          <p:nvSpPr>
            <p:cNvPr id="17428" name="Rounded Rectangle 70"/>
            <p:cNvSpPr>
              <a:spLocks noChangeArrowheads="1"/>
            </p:cNvSpPr>
            <p:nvPr/>
          </p:nvSpPr>
          <p:spPr bwMode="auto">
            <a:xfrm>
              <a:off x="1295398" y="3581400"/>
              <a:ext cx="609602" cy="4572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/>
                <a:t>C1</a:t>
              </a:r>
            </a:p>
          </p:txBody>
        </p:sp>
        <p:sp>
          <p:nvSpPr>
            <p:cNvPr id="17429" name="Rounded Rectangle 72"/>
            <p:cNvSpPr>
              <a:spLocks noChangeArrowheads="1"/>
            </p:cNvSpPr>
            <p:nvPr/>
          </p:nvSpPr>
          <p:spPr bwMode="auto">
            <a:xfrm>
              <a:off x="3581400" y="3581400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b="1"/>
                <a:t>S</a:t>
              </a:r>
            </a:p>
          </p:txBody>
        </p:sp>
        <p:sp>
          <p:nvSpPr>
            <p:cNvPr id="17430" name="Rounded Rectangle 70"/>
            <p:cNvSpPr>
              <a:spLocks noChangeArrowheads="1"/>
            </p:cNvSpPr>
            <p:nvPr/>
          </p:nvSpPr>
          <p:spPr bwMode="auto">
            <a:xfrm>
              <a:off x="2057400" y="3581400"/>
              <a:ext cx="609602" cy="4572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/>
                <a:t>C2</a:t>
              </a:r>
            </a:p>
          </p:txBody>
        </p:sp>
        <p:sp>
          <p:nvSpPr>
            <p:cNvPr id="17431" name="Rounded Rectangle 70"/>
            <p:cNvSpPr>
              <a:spLocks noChangeArrowheads="1"/>
            </p:cNvSpPr>
            <p:nvPr/>
          </p:nvSpPr>
          <p:spPr bwMode="auto">
            <a:xfrm>
              <a:off x="2819398" y="3581400"/>
              <a:ext cx="609602" cy="457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/>
                <a:t>C3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66546" y="3581400"/>
              <a:ext cx="2589002" cy="3968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latin typeface="+mn-lt"/>
                </a:rPr>
                <a:t>Symptom Detected</a:t>
              </a: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838200" y="4191000"/>
            <a:ext cx="5700713" cy="461963"/>
            <a:chOff x="1295398" y="4262735"/>
            <a:chExt cx="5879992" cy="461665"/>
          </a:xfrm>
        </p:grpSpPr>
        <p:sp>
          <p:nvSpPr>
            <p:cNvPr id="17423" name="Rounded Rectangle 70"/>
            <p:cNvSpPr>
              <a:spLocks noChangeArrowheads="1"/>
            </p:cNvSpPr>
            <p:nvPr/>
          </p:nvSpPr>
          <p:spPr bwMode="auto">
            <a:xfrm>
              <a:off x="1295398" y="4267200"/>
              <a:ext cx="609602" cy="4572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/>
                <a:t>C1</a:t>
              </a:r>
            </a:p>
          </p:txBody>
        </p:sp>
        <p:sp>
          <p:nvSpPr>
            <p:cNvPr id="17424" name="Rounded Rectangle 72"/>
            <p:cNvSpPr>
              <a:spLocks noChangeArrowheads="1"/>
            </p:cNvSpPr>
            <p:nvPr/>
          </p:nvSpPr>
          <p:spPr bwMode="auto">
            <a:xfrm>
              <a:off x="3581400" y="4267200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b="1"/>
                <a:t>S</a:t>
              </a:r>
            </a:p>
          </p:txBody>
        </p:sp>
        <p:sp>
          <p:nvSpPr>
            <p:cNvPr id="17425" name="Rounded Rectangle 70"/>
            <p:cNvSpPr>
              <a:spLocks noChangeArrowheads="1"/>
            </p:cNvSpPr>
            <p:nvPr/>
          </p:nvSpPr>
          <p:spPr bwMode="auto">
            <a:xfrm>
              <a:off x="2057400" y="4267200"/>
              <a:ext cx="609602" cy="457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/>
                <a:t>C2</a:t>
              </a:r>
            </a:p>
          </p:txBody>
        </p:sp>
        <p:sp>
          <p:nvSpPr>
            <p:cNvPr id="17426" name="Rounded Rectangle 70"/>
            <p:cNvSpPr>
              <a:spLocks noChangeArrowheads="1"/>
            </p:cNvSpPr>
            <p:nvPr/>
          </p:nvSpPr>
          <p:spPr bwMode="auto">
            <a:xfrm>
              <a:off x="2819398" y="4267200"/>
              <a:ext cx="609602" cy="4572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/>
                <a:t>C3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90365" y="4262735"/>
              <a:ext cx="2985025" cy="3966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i="1" dirty="0">
                  <a:latin typeface="+mn-lt"/>
                </a:rPr>
                <a:t>No Symptom Detected</a:t>
              </a:r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838200" y="2971800"/>
            <a:ext cx="5335588" cy="457200"/>
            <a:chOff x="1295398" y="2895600"/>
            <a:chExt cx="5560150" cy="457200"/>
          </a:xfrm>
        </p:grpSpPr>
        <p:sp>
          <p:nvSpPr>
            <p:cNvPr id="17418" name="Rounded Rectangle 70"/>
            <p:cNvSpPr>
              <a:spLocks noChangeArrowheads="1"/>
            </p:cNvSpPr>
            <p:nvPr/>
          </p:nvSpPr>
          <p:spPr bwMode="auto">
            <a:xfrm>
              <a:off x="1295398" y="2895600"/>
              <a:ext cx="609602" cy="4572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/>
                <a:t>C1</a:t>
              </a:r>
            </a:p>
          </p:txBody>
        </p:sp>
        <p:sp>
          <p:nvSpPr>
            <p:cNvPr id="17419" name="Rounded Rectangle 72"/>
            <p:cNvSpPr>
              <a:spLocks noChangeArrowheads="1"/>
            </p:cNvSpPr>
            <p:nvPr/>
          </p:nvSpPr>
          <p:spPr bwMode="auto">
            <a:xfrm>
              <a:off x="3581400" y="28956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b="1"/>
                <a:t>S</a:t>
              </a:r>
            </a:p>
          </p:txBody>
        </p:sp>
        <p:sp>
          <p:nvSpPr>
            <p:cNvPr id="17420" name="Rounded Rectangle 70"/>
            <p:cNvSpPr>
              <a:spLocks noChangeArrowheads="1"/>
            </p:cNvSpPr>
            <p:nvPr/>
          </p:nvSpPr>
          <p:spPr bwMode="auto">
            <a:xfrm>
              <a:off x="2057400" y="2895600"/>
              <a:ext cx="609602" cy="4572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/>
                <a:t>C2</a:t>
              </a:r>
            </a:p>
          </p:txBody>
        </p:sp>
        <p:sp>
          <p:nvSpPr>
            <p:cNvPr id="17421" name="Rounded Rectangle 70"/>
            <p:cNvSpPr>
              <a:spLocks noChangeArrowheads="1"/>
            </p:cNvSpPr>
            <p:nvPr/>
          </p:nvSpPr>
          <p:spPr bwMode="auto">
            <a:xfrm>
              <a:off x="2819398" y="2895600"/>
              <a:ext cx="609602" cy="45720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/>
                <a:t>C3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266546" y="2922588"/>
              <a:ext cx="2589002" cy="3968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latin typeface="+mn-lt"/>
                </a:rPr>
                <a:t>Symptom Detected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397750" y="4038600"/>
            <a:ext cx="1609725" cy="701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Faulty core </a:t>
            </a:r>
          </a:p>
          <a:p>
            <a:pPr algn="ctr">
              <a:defRPr/>
            </a:pPr>
            <a:r>
              <a:rPr lang="en-US" sz="2000" b="1" dirty="0">
                <a:latin typeface="+mn-lt"/>
              </a:rPr>
              <a:t>is C2</a:t>
            </a:r>
          </a:p>
        </p:txBody>
      </p:sp>
      <p:sp>
        <p:nvSpPr>
          <p:cNvPr id="49" name="Down Arrow 48"/>
          <p:cNvSpPr>
            <a:spLocks noChangeArrowheads="1"/>
          </p:cNvSpPr>
          <p:nvPr/>
        </p:nvSpPr>
        <p:spPr bwMode="auto">
          <a:xfrm rot="-5400000">
            <a:off x="6896100" y="4229100"/>
            <a:ext cx="304800" cy="381000"/>
          </a:xfrm>
          <a:prstGeom prst="downArrow">
            <a:avLst>
              <a:gd name="adj1" fmla="val 50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advTm="703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mSWAT</a:t>
            </a:r>
            <a:r>
              <a:rPr lang="en-US" dirty="0" smtClean="0"/>
              <a:t> Fault </a:t>
            </a:r>
            <a:r>
              <a:rPr lang="en-US" dirty="0"/>
              <a:t>Diagnosis Algorithm</a:t>
            </a:r>
          </a:p>
        </p:txBody>
      </p:sp>
      <p:sp>
        <p:nvSpPr>
          <p:cNvPr id="18" name="Text Box 106"/>
          <p:cNvSpPr txBox="1">
            <a:spLocks noChangeArrowheads="1"/>
          </p:cNvSpPr>
          <p:nvPr/>
        </p:nvSpPr>
        <p:spPr bwMode="auto">
          <a:xfrm>
            <a:off x="-304800" y="2514600"/>
            <a:ext cx="2133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524" tIns="59262" rIns="118524" bIns="59262">
            <a:spAutoFit/>
          </a:bodyPr>
          <a:lstStyle/>
          <a:p>
            <a:pPr algn="ctr" defTabSz="1020763">
              <a:spcBef>
                <a:spcPct val="50000"/>
              </a:spcBef>
              <a:defRPr/>
            </a:pPr>
            <a:r>
              <a:rPr kumimoji="1" lang="en-US" sz="2000" b="1" dirty="0">
                <a:latin typeface="+mn-lt"/>
                <a:ea typeface="ＭＳ Ｐゴシック" pitchFamily="34" charset="-128"/>
              </a:rPr>
              <a:t>Symptom </a:t>
            </a:r>
          </a:p>
          <a:p>
            <a:pPr algn="ctr" defTabSz="1020763">
              <a:spcBef>
                <a:spcPct val="50000"/>
              </a:spcBef>
              <a:defRPr/>
            </a:pPr>
            <a:r>
              <a:rPr kumimoji="1" lang="en-US" sz="2000" b="1" dirty="0">
                <a:latin typeface="+mn-lt"/>
                <a:ea typeface="ＭＳ Ｐゴシック" pitchFamily="34" charset="-128"/>
              </a:rPr>
              <a:t>detected</a:t>
            </a:r>
          </a:p>
        </p:txBody>
      </p:sp>
      <p:cxnSp>
        <p:nvCxnSpPr>
          <p:cNvPr id="20485" name="Straight Arrow Connector 19"/>
          <p:cNvCxnSpPr>
            <a:cxnSpLocks noChangeShapeType="1"/>
            <a:endCxn id="21" idx="1"/>
          </p:cNvCxnSpPr>
          <p:nvPr/>
        </p:nvCxnSpPr>
        <p:spPr bwMode="auto">
          <a:xfrm>
            <a:off x="1371600" y="2971800"/>
            <a:ext cx="5334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AutoShape 155"/>
          <p:cNvSpPr>
            <a:spLocks noChangeArrowheads="1"/>
          </p:cNvSpPr>
          <p:nvPr/>
        </p:nvSpPr>
        <p:spPr bwMode="auto">
          <a:xfrm>
            <a:off x="1905000" y="2514600"/>
            <a:ext cx="1981200" cy="91440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kumimoji="1" lang="en-US" sz="2000" b="1" dirty="0">
                <a:latin typeface="+mn-lt"/>
              </a:rPr>
              <a:t>Capture fault </a:t>
            </a:r>
          </a:p>
          <a:p>
            <a:pPr algn="ctr">
              <a:defRPr/>
            </a:pPr>
            <a:r>
              <a:rPr kumimoji="1" lang="en-US" sz="2000" b="1" dirty="0">
                <a:latin typeface="+mn-lt"/>
              </a:rPr>
              <a:t>activating trace</a:t>
            </a:r>
          </a:p>
        </p:txBody>
      </p:sp>
      <p:cxnSp>
        <p:nvCxnSpPr>
          <p:cNvPr id="22" name="Straight Arrow Connector 21"/>
          <p:cNvCxnSpPr>
            <a:cxnSpLocks noChangeShapeType="1"/>
            <a:stCxn id="21" idx="3"/>
          </p:cNvCxnSpPr>
          <p:nvPr/>
        </p:nvCxnSpPr>
        <p:spPr bwMode="auto">
          <a:xfrm>
            <a:off x="3886200" y="2971800"/>
            <a:ext cx="5334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" name="AutoShape 162"/>
          <p:cNvSpPr>
            <a:spLocks noChangeArrowheads="1"/>
          </p:cNvSpPr>
          <p:nvPr/>
        </p:nvSpPr>
        <p:spPr bwMode="auto">
          <a:xfrm>
            <a:off x="4419600" y="2514600"/>
            <a:ext cx="1905000" cy="914400"/>
          </a:xfrm>
          <a:prstGeom prst="flowChartAlternateProcess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kumimoji="1" lang="en-US" sz="2000" b="1" dirty="0">
                <a:latin typeface="+mn-lt"/>
              </a:rPr>
              <a:t>Re-execute</a:t>
            </a:r>
          </a:p>
          <a:p>
            <a:pPr algn="ctr">
              <a:defRPr/>
            </a:pPr>
            <a:r>
              <a:rPr kumimoji="1" lang="en-US" sz="2000" b="1" dirty="0">
                <a:latin typeface="+mn-lt"/>
              </a:rPr>
              <a:t>Captured trace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676400" y="1981200"/>
            <a:ext cx="5029200" cy="1905000"/>
            <a:chOff x="381000" y="1885890"/>
            <a:chExt cx="3782291" cy="3295710"/>
          </a:xfrm>
        </p:grpSpPr>
        <p:sp>
          <p:nvSpPr>
            <p:cNvPr id="20498" name="Rounded Rectangle 14"/>
            <p:cNvSpPr>
              <a:spLocks noChangeArrowheads="1"/>
            </p:cNvSpPr>
            <p:nvPr/>
          </p:nvSpPr>
          <p:spPr bwMode="auto">
            <a:xfrm>
              <a:off x="381000" y="1904999"/>
              <a:ext cx="3782291" cy="3276601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7537" y="1885890"/>
              <a:ext cx="1399257" cy="3982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latin typeface="+mn-lt"/>
                </a:rPr>
                <a:t>Diagnosis</a:t>
              </a:r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1600200" y="3962400"/>
            <a:ext cx="2647950" cy="609600"/>
            <a:chOff x="1695450" y="4419600"/>
            <a:chExt cx="2647950" cy="609599"/>
          </a:xfrm>
        </p:grpSpPr>
        <p:grpSp>
          <p:nvGrpSpPr>
            <p:cNvPr id="4" name="Group 53"/>
            <p:cNvGrpSpPr>
              <a:grpSpLocks/>
            </p:cNvGrpSpPr>
            <p:nvPr/>
          </p:nvGrpSpPr>
          <p:grpSpPr bwMode="auto">
            <a:xfrm>
              <a:off x="1695450" y="4724399"/>
              <a:ext cx="2343150" cy="304800"/>
              <a:chOff x="5486400" y="5026545"/>
              <a:chExt cx="2647950" cy="383655"/>
            </a:xfrm>
          </p:grpSpPr>
          <p:sp>
            <p:nvSpPr>
              <p:cNvPr id="16" name="Rounded Rectangle 70"/>
              <p:cNvSpPr>
                <a:spLocks noChangeArrowheads="1"/>
              </p:cNvSpPr>
              <p:nvPr/>
            </p:nvSpPr>
            <p:spPr bwMode="auto">
              <a:xfrm>
                <a:off x="5486400" y="5026546"/>
                <a:ext cx="590228" cy="383654"/>
              </a:xfrm>
              <a:prstGeom prst="roundRect">
                <a:avLst>
                  <a:gd name="adj" fmla="val 16667"/>
                </a:avLst>
              </a:prstGeom>
              <a:solidFill>
                <a:srgbClr val="FFFF6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b="1">
                    <a:latin typeface="Arial" charset="0"/>
                  </a:rPr>
                  <a:t>T</a:t>
                </a:r>
                <a:r>
                  <a:rPr lang="en-US" sz="1800" b="1" baseline="-25000">
                    <a:latin typeface="Arial" charset="0"/>
                  </a:rPr>
                  <a:t>A</a:t>
                </a:r>
              </a:p>
            </p:txBody>
          </p:sp>
          <p:sp>
            <p:nvSpPr>
              <p:cNvPr id="17" name="Rounded Rectangle 70"/>
              <p:cNvSpPr>
                <a:spLocks noChangeArrowheads="1"/>
              </p:cNvSpPr>
              <p:nvPr/>
            </p:nvSpPr>
            <p:spPr bwMode="auto">
              <a:xfrm>
                <a:off x="6171710" y="5026546"/>
                <a:ext cx="590228" cy="383654"/>
              </a:xfrm>
              <a:prstGeom prst="roundRect">
                <a:avLst>
                  <a:gd name="adj" fmla="val 16667"/>
                </a:avLst>
              </a:prstGeom>
              <a:solidFill>
                <a:srgbClr val="FF66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b="1">
                    <a:latin typeface="Arial" charset="0"/>
                  </a:rPr>
                  <a:t>T</a:t>
                </a:r>
                <a:r>
                  <a:rPr lang="en-US" sz="1800" b="1" baseline="-25000">
                    <a:latin typeface="Arial" charset="0"/>
                  </a:rPr>
                  <a:t>B</a:t>
                </a:r>
              </a:p>
            </p:txBody>
          </p:sp>
          <p:sp>
            <p:nvSpPr>
              <p:cNvPr id="19" name="Rounded Rectangle 70"/>
              <p:cNvSpPr>
                <a:spLocks noChangeArrowheads="1"/>
              </p:cNvSpPr>
              <p:nvPr/>
            </p:nvSpPr>
            <p:spPr bwMode="auto">
              <a:xfrm>
                <a:off x="6858814" y="5026546"/>
                <a:ext cx="590227" cy="383654"/>
              </a:xfrm>
              <a:prstGeom prst="roundRect">
                <a:avLst>
                  <a:gd name="adj" fmla="val 16667"/>
                </a:avLst>
              </a:prstGeom>
              <a:solidFill>
                <a:srgbClr val="00B05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b="1">
                    <a:latin typeface="Arial" charset="0"/>
                  </a:rPr>
                  <a:t>T</a:t>
                </a:r>
                <a:r>
                  <a:rPr lang="en-US" sz="1800" b="1" baseline="-25000">
                    <a:latin typeface="Arial" charset="0"/>
                  </a:rPr>
                  <a:t>C</a:t>
                </a:r>
              </a:p>
            </p:txBody>
          </p:sp>
          <p:sp>
            <p:nvSpPr>
              <p:cNvPr id="20" name="Rounded Rectangle 70"/>
              <p:cNvSpPr>
                <a:spLocks noChangeArrowheads="1"/>
              </p:cNvSpPr>
              <p:nvPr/>
            </p:nvSpPr>
            <p:spPr bwMode="auto">
              <a:xfrm>
                <a:off x="7544123" y="5026546"/>
                <a:ext cx="590227" cy="383654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b="1">
                    <a:latin typeface="Arial" charset="0"/>
                  </a:rPr>
                  <a:t>T</a:t>
                </a:r>
                <a:r>
                  <a:rPr lang="en-US" sz="1800" b="1" baseline="-25000">
                    <a:latin typeface="Arial" charset="0"/>
                  </a:rPr>
                  <a:t>D</a:t>
                </a: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1752600" y="4419600"/>
              <a:ext cx="2590800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n-lt"/>
                </a:rPr>
                <a:t>A        B        C      D</a:t>
              </a:r>
            </a:p>
          </p:txBody>
        </p:sp>
      </p:grpSp>
      <p:sp>
        <p:nvSpPr>
          <p:cNvPr id="97" name="Text Box 106"/>
          <p:cNvSpPr txBox="1">
            <a:spLocks noChangeArrowheads="1"/>
          </p:cNvSpPr>
          <p:nvPr/>
        </p:nvSpPr>
        <p:spPr bwMode="auto">
          <a:xfrm>
            <a:off x="-228600" y="4597400"/>
            <a:ext cx="2133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524" tIns="59262" rIns="118524" bIns="59262">
            <a:spAutoFit/>
          </a:bodyPr>
          <a:lstStyle/>
          <a:p>
            <a:pPr algn="ctr" defTabSz="1020763">
              <a:spcBef>
                <a:spcPct val="50000"/>
              </a:spcBef>
              <a:defRPr/>
            </a:pPr>
            <a:r>
              <a:rPr kumimoji="1" lang="en-US" sz="2000" b="1" dirty="0">
                <a:latin typeface="+mn-lt"/>
                <a:ea typeface="ＭＳ Ｐゴシック" pitchFamily="34" charset="-128"/>
              </a:rPr>
              <a:t>Example</a:t>
            </a:r>
          </a:p>
        </p:txBody>
      </p:sp>
    </p:spTree>
    <p:custDataLst>
      <p:tags r:id="rId1"/>
    </p:custDataLst>
  </p:cSld>
  <p:clrMapOvr>
    <a:masterClrMapping/>
  </p:clrMapOvr>
  <p:transition advTm="295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9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mSWAT</a:t>
            </a:r>
            <a:r>
              <a:rPr lang="en-US" dirty="0" smtClean="0"/>
              <a:t> Fault </a:t>
            </a:r>
            <a:r>
              <a:rPr lang="en-US" dirty="0"/>
              <a:t>Diagnosis Algorithm</a:t>
            </a:r>
          </a:p>
        </p:txBody>
      </p:sp>
      <p:sp>
        <p:nvSpPr>
          <p:cNvPr id="18" name="Text Box 106"/>
          <p:cNvSpPr txBox="1">
            <a:spLocks noChangeArrowheads="1"/>
          </p:cNvSpPr>
          <p:nvPr/>
        </p:nvSpPr>
        <p:spPr bwMode="auto">
          <a:xfrm>
            <a:off x="-304800" y="2514600"/>
            <a:ext cx="2133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524" tIns="59262" rIns="118524" bIns="59262">
            <a:spAutoFit/>
          </a:bodyPr>
          <a:lstStyle/>
          <a:p>
            <a:pPr algn="ctr" defTabSz="1020763">
              <a:spcBef>
                <a:spcPct val="50000"/>
              </a:spcBef>
              <a:defRPr/>
            </a:pPr>
            <a:r>
              <a:rPr kumimoji="1" lang="en-US" sz="2000" b="1" dirty="0">
                <a:latin typeface="+mn-lt"/>
                <a:ea typeface="ＭＳ Ｐゴシック" pitchFamily="34" charset="-128"/>
              </a:rPr>
              <a:t>Symptom </a:t>
            </a:r>
          </a:p>
          <a:p>
            <a:pPr algn="ctr" defTabSz="1020763">
              <a:spcBef>
                <a:spcPct val="50000"/>
              </a:spcBef>
              <a:defRPr/>
            </a:pPr>
            <a:r>
              <a:rPr kumimoji="1" lang="en-US" sz="2000" b="1" dirty="0">
                <a:latin typeface="+mn-lt"/>
                <a:ea typeface="ＭＳ Ｐゴシック" pitchFamily="34" charset="-128"/>
              </a:rPr>
              <a:t>detected</a:t>
            </a:r>
          </a:p>
        </p:txBody>
      </p:sp>
      <p:cxnSp>
        <p:nvCxnSpPr>
          <p:cNvPr id="21509" name="Straight Arrow Connector 19"/>
          <p:cNvCxnSpPr>
            <a:cxnSpLocks noChangeShapeType="1"/>
            <a:endCxn id="21" idx="1"/>
          </p:cNvCxnSpPr>
          <p:nvPr/>
        </p:nvCxnSpPr>
        <p:spPr bwMode="auto">
          <a:xfrm>
            <a:off x="1371600" y="2971800"/>
            <a:ext cx="5334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AutoShape 155"/>
          <p:cNvSpPr>
            <a:spLocks noChangeArrowheads="1"/>
          </p:cNvSpPr>
          <p:nvPr/>
        </p:nvSpPr>
        <p:spPr bwMode="auto">
          <a:xfrm>
            <a:off x="1905000" y="2514600"/>
            <a:ext cx="1981200" cy="91440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kumimoji="1" lang="en-US" sz="2000" b="1" dirty="0">
                <a:latin typeface="+mn-lt"/>
              </a:rPr>
              <a:t>Capture fault </a:t>
            </a:r>
          </a:p>
          <a:p>
            <a:pPr algn="ctr">
              <a:defRPr/>
            </a:pPr>
            <a:r>
              <a:rPr kumimoji="1" lang="en-US" sz="2000" b="1" dirty="0">
                <a:latin typeface="+mn-lt"/>
              </a:rPr>
              <a:t>activating trace</a:t>
            </a:r>
          </a:p>
        </p:txBody>
      </p:sp>
      <p:cxnSp>
        <p:nvCxnSpPr>
          <p:cNvPr id="21511" name="Straight Arrow Connector 21"/>
          <p:cNvCxnSpPr>
            <a:cxnSpLocks noChangeShapeType="1"/>
            <a:stCxn id="21" idx="3"/>
          </p:cNvCxnSpPr>
          <p:nvPr/>
        </p:nvCxnSpPr>
        <p:spPr bwMode="auto">
          <a:xfrm>
            <a:off x="3886200" y="2971800"/>
            <a:ext cx="5334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" name="AutoShape 162"/>
          <p:cNvSpPr>
            <a:spLocks noChangeArrowheads="1"/>
          </p:cNvSpPr>
          <p:nvPr/>
        </p:nvSpPr>
        <p:spPr bwMode="auto">
          <a:xfrm>
            <a:off x="4419600" y="2514600"/>
            <a:ext cx="1905000" cy="914400"/>
          </a:xfrm>
          <a:prstGeom prst="flowChartAlternateProcess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kumimoji="1" lang="en-US" sz="2000" b="1" dirty="0">
                <a:latin typeface="+mn-lt"/>
              </a:rPr>
              <a:t>Re-execute</a:t>
            </a:r>
          </a:p>
          <a:p>
            <a:pPr algn="ctr">
              <a:defRPr/>
            </a:pPr>
            <a:r>
              <a:rPr kumimoji="1" lang="en-US" sz="2000" b="1" dirty="0">
                <a:latin typeface="+mn-lt"/>
              </a:rPr>
              <a:t>Captured trace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676400" y="1981200"/>
            <a:ext cx="5029200" cy="1905000"/>
            <a:chOff x="381000" y="1885890"/>
            <a:chExt cx="3782291" cy="3295710"/>
          </a:xfrm>
        </p:grpSpPr>
        <p:sp>
          <p:nvSpPr>
            <p:cNvPr id="21521" name="Rounded Rectangle 14"/>
            <p:cNvSpPr>
              <a:spLocks noChangeArrowheads="1"/>
            </p:cNvSpPr>
            <p:nvPr/>
          </p:nvSpPr>
          <p:spPr bwMode="auto">
            <a:xfrm>
              <a:off x="381000" y="1904999"/>
              <a:ext cx="3782291" cy="3276601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7537" y="1885890"/>
              <a:ext cx="1399257" cy="3982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latin typeface="+mn-lt"/>
                </a:rPr>
                <a:t>Diagnosis</a:t>
              </a:r>
            </a:p>
          </p:txBody>
        </p:sp>
      </p:grpSp>
      <p:sp>
        <p:nvSpPr>
          <p:cNvPr id="16" name="Rounded Rectangle 70"/>
          <p:cNvSpPr>
            <a:spLocks noChangeArrowheads="1"/>
          </p:cNvSpPr>
          <p:nvPr/>
        </p:nvSpPr>
        <p:spPr bwMode="auto">
          <a:xfrm>
            <a:off x="1600200" y="4267200"/>
            <a:ext cx="522288" cy="3048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 b="1">
                <a:latin typeface="Arial" charset="0"/>
              </a:rPr>
              <a:t>T</a:t>
            </a:r>
            <a:r>
              <a:rPr lang="en-US" sz="1800" b="1" baseline="-25000">
                <a:latin typeface="Arial" charset="0"/>
              </a:rPr>
              <a:t>A</a:t>
            </a:r>
          </a:p>
        </p:txBody>
      </p:sp>
      <p:sp>
        <p:nvSpPr>
          <p:cNvPr id="17" name="Rounded Rectangle 70"/>
          <p:cNvSpPr>
            <a:spLocks noChangeArrowheads="1"/>
          </p:cNvSpPr>
          <p:nvPr/>
        </p:nvSpPr>
        <p:spPr bwMode="auto">
          <a:xfrm>
            <a:off x="2206625" y="4267200"/>
            <a:ext cx="522288" cy="3048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 b="1">
                <a:latin typeface="Arial" charset="0"/>
              </a:rPr>
              <a:t>T</a:t>
            </a:r>
            <a:r>
              <a:rPr lang="en-US" sz="1800" b="1" baseline="-25000">
                <a:latin typeface="Arial" charset="0"/>
              </a:rPr>
              <a:t>B</a:t>
            </a:r>
          </a:p>
        </p:txBody>
      </p:sp>
      <p:sp>
        <p:nvSpPr>
          <p:cNvPr id="19" name="Rounded Rectangle 70"/>
          <p:cNvSpPr>
            <a:spLocks noChangeArrowheads="1"/>
          </p:cNvSpPr>
          <p:nvPr/>
        </p:nvSpPr>
        <p:spPr bwMode="auto">
          <a:xfrm>
            <a:off x="2814638" y="4267200"/>
            <a:ext cx="522287" cy="3048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 b="1">
                <a:latin typeface="Arial" charset="0"/>
              </a:rPr>
              <a:t>T</a:t>
            </a:r>
            <a:r>
              <a:rPr lang="en-US" sz="1800" b="1" baseline="-25000">
                <a:latin typeface="Arial" charset="0"/>
              </a:rPr>
              <a:t>C</a:t>
            </a:r>
          </a:p>
        </p:txBody>
      </p:sp>
      <p:sp>
        <p:nvSpPr>
          <p:cNvPr id="20" name="Rounded Rectangle 70"/>
          <p:cNvSpPr>
            <a:spLocks noChangeArrowheads="1"/>
          </p:cNvSpPr>
          <p:nvPr/>
        </p:nvSpPr>
        <p:spPr bwMode="auto">
          <a:xfrm>
            <a:off x="3421063" y="4267200"/>
            <a:ext cx="522287" cy="304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 b="1">
                <a:latin typeface="Arial" charset="0"/>
              </a:rPr>
              <a:t>T</a:t>
            </a:r>
            <a:r>
              <a:rPr lang="en-US" sz="1800" b="1" baseline="-25000">
                <a:latin typeface="Arial" charset="0"/>
              </a:rPr>
              <a:t>D</a:t>
            </a:r>
          </a:p>
        </p:txBody>
      </p:sp>
      <p:sp>
        <p:nvSpPr>
          <p:cNvPr id="65" name="TextBox 64"/>
          <p:cNvSpPr txBox="1"/>
          <p:nvPr/>
        </p:nvSpPr>
        <p:spPr bwMode="auto">
          <a:xfrm>
            <a:off x="1657350" y="3962400"/>
            <a:ext cx="2590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latin typeface="+mn-lt"/>
              </a:rPr>
              <a:t>A        B        C      D</a:t>
            </a:r>
          </a:p>
        </p:txBody>
      </p:sp>
      <p:sp>
        <p:nvSpPr>
          <p:cNvPr id="66" name="TextBox 65"/>
          <p:cNvSpPr txBox="1"/>
          <p:nvPr/>
        </p:nvSpPr>
        <p:spPr bwMode="auto">
          <a:xfrm>
            <a:off x="4419600" y="3962400"/>
            <a:ext cx="2590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latin typeface="+mn-lt"/>
              </a:rPr>
              <a:t>A        B        C      D</a:t>
            </a:r>
          </a:p>
        </p:txBody>
      </p:sp>
      <p:sp>
        <p:nvSpPr>
          <p:cNvPr id="97" name="Text Box 106"/>
          <p:cNvSpPr txBox="1">
            <a:spLocks noChangeArrowheads="1"/>
          </p:cNvSpPr>
          <p:nvPr/>
        </p:nvSpPr>
        <p:spPr bwMode="auto">
          <a:xfrm>
            <a:off x="-228600" y="4597400"/>
            <a:ext cx="2133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524" tIns="59262" rIns="118524" bIns="59262">
            <a:spAutoFit/>
          </a:bodyPr>
          <a:lstStyle/>
          <a:p>
            <a:pPr algn="ctr" defTabSz="1020763">
              <a:spcBef>
                <a:spcPct val="50000"/>
              </a:spcBef>
              <a:defRPr/>
            </a:pPr>
            <a:r>
              <a:rPr kumimoji="1" lang="en-US" sz="2000" b="1" dirty="0">
                <a:latin typeface="+mn-lt"/>
                <a:ea typeface="ＭＳ Ｐゴシック" pitchFamily="34" charset="-128"/>
              </a:rPr>
              <a:t>Example</a:t>
            </a:r>
          </a:p>
        </p:txBody>
      </p:sp>
    </p:spTree>
    <p:custDataLst>
      <p:tags r:id="rId1"/>
    </p:custDataLst>
  </p:cSld>
  <p:clrMapOvr>
    <a:masterClrMapping/>
  </p:clrMapOvr>
  <p:transition advTm="73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71138E-6 L 0.09688 0.05296 C 0.11736 0.06498 0.14792 0.07192 0.17969 0.07192 C 0.21597 0.07192 0.24514 0.06498 0.26563 0.05296 L 0.3632 1.71138E-6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71138E-6 L 0.09705 0.05735 C 0.11754 0.0703 0.14809 0.0777 0.17986 0.0777 C 0.21615 0.0777 0.24531 0.0703 0.2658 0.05735 L 0.36354 1.71138E-6 " pathEditMode="relative" rAng="0" ptsTypes="FffFF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71138E-6 L 0.09705 0.05319 C 0.11754 0.06522 0.1481 0.07192 0.17987 0.07192 C 0.21632 0.07192 0.24549 0.06522 0.26598 0.05319 L 0.36372 1.71138E-6 " pathEditMode="relative" rAng="0" ptsTypes="FffFF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71138E-6 L 0.02587 0.05319 C 0.03125 0.06522 0.03959 0.07192 0.04809 0.07192 C 0.05782 0.07192 0.06563 0.06522 0.07101 0.05319 L 0.0974 1.71138E-6 " pathEditMode="relative" rAng="0" ptsTypes="FffFF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mSWAT</a:t>
            </a:r>
            <a:r>
              <a:rPr lang="en-US" dirty="0" smtClean="0"/>
              <a:t> Fault </a:t>
            </a:r>
            <a:r>
              <a:rPr lang="en-US" dirty="0"/>
              <a:t>Diagnosis Algorithm</a:t>
            </a:r>
          </a:p>
        </p:txBody>
      </p:sp>
      <p:sp>
        <p:nvSpPr>
          <p:cNvPr id="18" name="Text Box 106"/>
          <p:cNvSpPr txBox="1">
            <a:spLocks noChangeArrowheads="1"/>
          </p:cNvSpPr>
          <p:nvPr/>
        </p:nvSpPr>
        <p:spPr bwMode="auto">
          <a:xfrm>
            <a:off x="-304800" y="2514600"/>
            <a:ext cx="2133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524" tIns="59262" rIns="118524" bIns="59262">
            <a:spAutoFit/>
          </a:bodyPr>
          <a:lstStyle/>
          <a:p>
            <a:pPr algn="ctr" defTabSz="1020763">
              <a:spcBef>
                <a:spcPct val="50000"/>
              </a:spcBef>
              <a:defRPr/>
            </a:pPr>
            <a:r>
              <a:rPr kumimoji="1" lang="en-US" sz="2000" b="1" dirty="0">
                <a:latin typeface="+mn-lt"/>
                <a:ea typeface="ＭＳ Ｐゴシック" pitchFamily="34" charset="-128"/>
              </a:rPr>
              <a:t>Symptom </a:t>
            </a:r>
          </a:p>
          <a:p>
            <a:pPr algn="ctr" defTabSz="1020763">
              <a:spcBef>
                <a:spcPct val="50000"/>
              </a:spcBef>
              <a:defRPr/>
            </a:pPr>
            <a:r>
              <a:rPr kumimoji="1" lang="en-US" sz="2000" b="1" dirty="0">
                <a:latin typeface="+mn-lt"/>
                <a:ea typeface="ＭＳ Ｐゴシック" pitchFamily="34" charset="-128"/>
              </a:rPr>
              <a:t>detected</a:t>
            </a:r>
          </a:p>
        </p:txBody>
      </p:sp>
      <p:cxnSp>
        <p:nvCxnSpPr>
          <p:cNvPr id="22533" name="Straight Arrow Connector 19"/>
          <p:cNvCxnSpPr>
            <a:cxnSpLocks noChangeShapeType="1"/>
            <a:endCxn id="21" idx="1"/>
          </p:cNvCxnSpPr>
          <p:nvPr/>
        </p:nvCxnSpPr>
        <p:spPr bwMode="auto">
          <a:xfrm>
            <a:off x="1371600" y="2971800"/>
            <a:ext cx="5334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AutoShape 155"/>
          <p:cNvSpPr>
            <a:spLocks noChangeArrowheads="1"/>
          </p:cNvSpPr>
          <p:nvPr/>
        </p:nvSpPr>
        <p:spPr bwMode="auto">
          <a:xfrm>
            <a:off x="1905000" y="2514600"/>
            <a:ext cx="1981200" cy="91440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kumimoji="1" lang="en-US" sz="2000" b="1" dirty="0">
                <a:latin typeface="+mn-lt"/>
              </a:rPr>
              <a:t>Capture fault </a:t>
            </a:r>
          </a:p>
          <a:p>
            <a:pPr algn="ctr">
              <a:defRPr/>
            </a:pPr>
            <a:r>
              <a:rPr kumimoji="1" lang="en-US" sz="2000" b="1" dirty="0">
                <a:latin typeface="+mn-lt"/>
              </a:rPr>
              <a:t>activating trace</a:t>
            </a:r>
          </a:p>
        </p:txBody>
      </p:sp>
      <p:cxnSp>
        <p:nvCxnSpPr>
          <p:cNvPr id="22535" name="Straight Arrow Connector 21"/>
          <p:cNvCxnSpPr>
            <a:cxnSpLocks noChangeShapeType="1"/>
            <a:stCxn id="21" idx="3"/>
          </p:cNvCxnSpPr>
          <p:nvPr/>
        </p:nvCxnSpPr>
        <p:spPr bwMode="auto">
          <a:xfrm>
            <a:off x="3886200" y="2971800"/>
            <a:ext cx="5334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" name="AutoShape 162"/>
          <p:cNvSpPr>
            <a:spLocks noChangeArrowheads="1"/>
          </p:cNvSpPr>
          <p:nvPr/>
        </p:nvSpPr>
        <p:spPr bwMode="auto">
          <a:xfrm>
            <a:off x="4419600" y="2514600"/>
            <a:ext cx="1905000" cy="914400"/>
          </a:xfrm>
          <a:prstGeom prst="flowChartAlternateProcess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kumimoji="1" lang="en-US" sz="2000" b="1" dirty="0">
                <a:latin typeface="+mn-lt"/>
              </a:rPr>
              <a:t>Re-execute</a:t>
            </a:r>
          </a:p>
          <a:p>
            <a:pPr algn="ctr">
              <a:defRPr/>
            </a:pPr>
            <a:r>
              <a:rPr kumimoji="1" lang="en-US" sz="2000" b="1" dirty="0">
                <a:latin typeface="+mn-lt"/>
              </a:rPr>
              <a:t>Captured trace</a:t>
            </a:r>
          </a:p>
        </p:txBody>
      </p:sp>
      <p:sp>
        <p:nvSpPr>
          <p:cNvPr id="24" name="AutoShape 162"/>
          <p:cNvSpPr>
            <a:spLocks noChangeArrowheads="1"/>
          </p:cNvSpPr>
          <p:nvPr/>
        </p:nvSpPr>
        <p:spPr bwMode="auto">
          <a:xfrm>
            <a:off x="7620000" y="2514600"/>
            <a:ext cx="1371600" cy="914400"/>
          </a:xfrm>
          <a:prstGeom prst="flowChartAlternateProcess">
            <a:avLst/>
          </a:prstGeom>
          <a:solidFill>
            <a:srgbClr val="FFA661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kumimoji="1" lang="en-US" sz="2000" b="1" dirty="0">
                <a:latin typeface="+mn-lt"/>
              </a:rPr>
              <a:t>Faulty </a:t>
            </a:r>
          </a:p>
          <a:p>
            <a:pPr algn="ctr">
              <a:defRPr/>
            </a:pPr>
            <a:r>
              <a:rPr kumimoji="1" lang="en-US" sz="2000" b="1" dirty="0">
                <a:latin typeface="+mn-lt"/>
              </a:rPr>
              <a:t>core</a:t>
            </a:r>
          </a:p>
        </p:txBody>
      </p:sp>
      <p:cxnSp>
        <p:nvCxnSpPr>
          <p:cNvPr id="28" name="Straight Arrow Connector 27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6324600" y="2971800"/>
            <a:ext cx="12954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7" name="TextBox 36"/>
          <p:cNvSpPr txBox="1"/>
          <p:nvPr/>
        </p:nvSpPr>
        <p:spPr>
          <a:xfrm>
            <a:off x="6172200" y="2667000"/>
            <a:ext cx="16002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b="1" dirty="0">
                <a:latin typeface="+mn-lt"/>
              </a:rPr>
              <a:t>Look for divergence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676400" y="1981200"/>
            <a:ext cx="5029200" cy="1905000"/>
            <a:chOff x="381000" y="1885890"/>
            <a:chExt cx="3782291" cy="3295710"/>
          </a:xfrm>
        </p:grpSpPr>
        <p:sp>
          <p:nvSpPr>
            <p:cNvPr id="22586" name="Rounded Rectangle 14"/>
            <p:cNvSpPr>
              <a:spLocks noChangeArrowheads="1"/>
            </p:cNvSpPr>
            <p:nvPr/>
          </p:nvSpPr>
          <p:spPr bwMode="auto">
            <a:xfrm>
              <a:off x="381000" y="1904999"/>
              <a:ext cx="3782291" cy="3276601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7537" y="1885890"/>
              <a:ext cx="1399257" cy="3982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latin typeface="+mn-lt"/>
                </a:rPr>
                <a:t>Diagnosis</a:t>
              </a:r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862138" y="4572000"/>
            <a:ext cx="4443412" cy="914400"/>
            <a:chOff x="1956737" y="5029198"/>
            <a:chExt cx="4444063" cy="914401"/>
          </a:xfrm>
        </p:grpSpPr>
        <p:grpSp>
          <p:nvGrpSpPr>
            <p:cNvPr id="4" name="Group 66"/>
            <p:cNvGrpSpPr>
              <a:grpSpLocks/>
            </p:cNvGrpSpPr>
            <p:nvPr/>
          </p:nvGrpSpPr>
          <p:grpSpPr bwMode="auto">
            <a:xfrm>
              <a:off x="1956737" y="5029198"/>
              <a:ext cx="3378852" cy="914399"/>
              <a:chOff x="1956737" y="5029198"/>
              <a:chExt cx="3378852" cy="914399"/>
            </a:xfrm>
          </p:grpSpPr>
          <p:cxnSp>
            <p:nvCxnSpPr>
              <p:cNvPr id="22584" name="Straight Arrow Connector 48"/>
              <p:cNvCxnSpPr>
                <a:cxnSpLocks noChangeShapeType="1"/>
              </p:cNvCxnSpPr>
              <p:nvPr/>
            </p:nvCxnSpPr>
            <p:spPr bwMode="auto">
              <a:xfrm rot="16200000" flipH="1">
                <a:off x="3188169" y="3797766"/>
                <a:ext cx="914399" cy="337726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585" name="Straight Arrow Connector 55"/>
              <p:cNvCxnSpPr>
                <a:cxnSpLocks noChangeShapeType="1"/>
              </p:cNvCxnSpPr>
              <p:nvPr/>
            </p:nvCxnSpPr>
            <p:spPr bwMode="auto">
              <a:xfrm rot="5400000">
                <a:off x="4877595" y="5485604"/>
                <a:ext cx="914399" cy="15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5" name="Group 67"/>
            <p:cNvGrpSpPr>
              <a:grpSpLocks/>
            </p:cNvGrpSpPr>
            <p:nvPr/>
          </p:nvGrpSpPr>
          <p:grpSpPr bwMode="auto">
            <a:xfrm>
              <a:off x="2563597" y="5029198"/>
              <a:ext cx="3305392" cy="914399"/>
              <a:chOff x="2563597" y="5029198"/>
              <a:chExt cx="3305392" cy="914399"/>
            </a:xfrm>
          </p:grpSpPr>
          <p:cxnSp>
            <p:nvCxnSpPr>
              <p:cNvPr id="22582" name="Straight Arrow Connector 51"/>
              <p:cNvCxnSpPr>
                <a:cxnSpLocks noChangeShapeType="1"/>
              </p:cNvCxnSpPr>
              <p:nvPr/>
            </p:nvCxnSpPr>
            <p:spPr bwMode="auto">
              <a:xfrm rot="5400000">
                <a:off x="5410995" y="5485604"/>
                <a:ext cx="914399" cy="15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583" name="Straight Arrow Connector 57"/>
              <p:cNvCxnSpPr>
                <a:cxnSpLocks noChangeShapeType="1"/>
              </p:cNvCxnSpPr>
              <p:nvPr/>
            </p:nvCxnSpPr>
            <p:spPr bwMode="auto">
              <a:xfrm rot="16200000" flipH="1">
                <a:off x="3758299" y="3834496"/>
                <a:ext cx="914399" cy="3303804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6" name="Group 68"/>
            <p:cNvGrpSpPr>
              <a:grpSpLocks/>
            </p:cNvGrpSpPr>
            <p:nvPr/>
          </p:nvGrpSpPr>
          <p:grpSpPr bwMode="auto">
            <a:xfrm>
              <a:off x="3170455" y="5029198"/>
              <a:ext cx="3230345" cy="914399"/>
              <a:chOff x="3170455" y="5029198"/>
              <a:chExt cx="3230345" cy="914399"/>
            </a:xfrm>
          </p:grpSpPr>
          <p:cxnSp>
            <p:nvCxnSpPr>
              <p:cNvPr id="22580" name="Straight Arrow Connector 54"/>
              <p:cNvCxnSpPr>
                <a:cxnSpLocks noChangeShapeType="1"/>
              </p:cNvCxnSpPr>
              <p:nvPr/>
            </p:nvCxnSpPr>
            <p:spPr bwMode="auto">
              <a:xfrm rot="5400000">
                <a:off x="5942806" y="5485604"/>
                <a:ext cx="914399" cy="15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581" name="Straight Arrow Connector 59"/>
              <p:cNvCxnSpPr>
                <a:cxnSpLocks noChangeShapeType="1"/>
              </p:cNvCxnSpPr>
              <p:nvPr/>
            </p:nvCxnSpPr>
            <p:spPr bwMode="auto">
              <a:xfrm rot="16200000" flipH="1">
                <a:off x="4328428" y="3871225"/>
                <a:ext cx="914399" cy="3230345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7" name="Group 69"/>
            <p:cNvGrpSpPr>
              <a:grpSpLocks/>
            </p:cNvGrpSpPr>
            <p:nvPr/>
          </p:nvGrpSpPr>
          <p:grpSpPr bwMode="auto">
            <a:xfrm>
              <a:off x="3777315" y="5029198"/>
              <a:ext cx="947088" cy="914401"/>
              <a:chOff x="3777315" y="5029198"/>
              <a:chExt cx="947088" cy="914401"/>
            </a:xfrm>
          </p:grpSpPr>
          <p:cxnSp>
            <p:nvCxnSpPr>
              <p:cNvPr id="22578" name="Straight Arrow Connector 61"/>
              <p:cNvCxnSpPr>
                <a:cxnSpLocks noChangeShapeType="1"/>
              </p:cNvCxnSpPr>
              <p:nvPr/>
            </p:nvCxnSpPr>
            <p:spPr bwMode="auto">
              <a:xfrm rot="16200000" flipH="1">
                <a:off x="3793658" y="5012855"/>
                <a:ext cx="914401" cy="9470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579" name="Straight Arrow Connector 62"/>
              <p:cNvCxnSpPr>
                <a:cxnSpLocks noChangeShapeType="1"/>
              </p:cNvCxnSpPr>
              <p:nvPr/>
            </p:nvCxnSpPr>
            <p:spPr bwMode="auto">
              <a:xfrm rot="5400000">
                <a:off x="4266406" y="5485604"/>
                <a:ext cx="914399" cy="15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1600200" y="3962400"/>
            <a:ext cx="2647950" cy="609600"/>
            <a:chOff x="1695450" y="4419600"/>
            <a:chExt cx="2647950" cy="609599"/>
          </a:xfrm>
        </p:grpSpPr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1695450" y="4724399"/>
              <a:ext cx="2343150" cy="304800"/>
              <a:chOff x="5486400" y="5026545"/>
              <a:chExt cx="2647950" cy="383655"/>
            </a:xfrm>
          </p:grpSpPr>
          <p:sp>
            <p:nvSpPr>
              <p:cNvPr id="16" name="Rounded Rectangle 70"/>
              <p:cNvSpPr>
                <a:spLocks noChangeArrowheads="1"/>
              </p:cNvSpPr>
              <p:nvPr/>
            </p:nvSpPr>
            <p:spPr bwMode="auto">
              <a:xfrm>
                <a:off x="5486400" y="5026546"/>
                <a:ext cx="590228" cy="383654"/>
              </a:xfrm>
              <a:prstGeom prst="roundRect">
                <a:avLst>
                  <a:gd name="adj" fmla="val 16667"/>
                </a:avLst>
              </a:prstGeom>
              <a:solidFill>
                <a:srgbClr val="FFFF6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b="1">
                    <a:latin typeface="Arial" charset="0"/>
                  </a:rPr>
                  <a:t>T</a:t>
                </a:r>
                <a:r>
                  <a:rPr lang="en-US" sz="1800" b="1" baseline="-25000">
                    <a:latin typeface="Arial" charset="0"/>
                  </a:rPr>
                  <a:t>A</a:t>
                </a:r>
              </a:p>
            </p:txBody>
          </p:sp>
          <p:sp>
            <p:nvSpPr>
              <p:cNvPr id="17" name="Rounded Rectangle 70"/>
              <p:cNvSpPr>
                <a:spLocks noChangeArrowheads="1"/>
              </p:cNvSpPr>
              <p:nvPr/>
            </p:nvSpPr>
            <p:spPr bwMode="auto">
              <a:xfrm>
                <a:off x="6171710" y="5026546"/>
                <a:ext cx="590228" cy="383654"/>
              </a:xfrm>
              <a:prstGeom prst="roundRect">
                <a:avLst>
                  <a:gd name="adj" fmla="val 16667"/>
                </a:avLst>
              </a:prstGeom>
              <a:solidFill>
                <a:srgbClr val="FF66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b="1">
                    <a:latin typeface="Arial" charset="0"/>
                  </a:rPr>
                  <a:t>T</a:t>
                </a:r>
                <a:r>
                  <a:rPr lang="en-US" sz="1800" b="1" baseline="-25000">
                    <a:latin typeface="Arial" charset="0"/>
                  </a:rPr>
                  <a:t>B</a:t>
                </a:r>
              </a:p>
            </p:txBody>
          </p:sp>
          <p:sp>
            <p:nvSpPr>
              <p:cNvPr id="19" name="Rounded Rectangle 70"/>
              <p:cNvSpPr>
                <a:spLocks noChangeArrowheads="1"/>
              </p:cNvSpPr>
              <p:nvPr/>
            </p:nvSpPr>
            <p:spPr bwMode="auto">
              <a:xfrm>
                <a:off x="6858814" y="5026546"/>
                <a:ext cx="590227" cy="383654"/>
              </a:xfrm>
              <a:prstGeom prst="roundRect">
                <a:avLst>
                  <a:gd name="adj" fmla="val 16667"/>
                </a:avLst>
              </a:prstGeom>
              <a:solidFill>
                <a:srgbClr val="00B05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b="1">
                    <a:latin typeface="Arial" charset="0"/>
                  </a:rPr>
                  <a:t>T</a:t>
                </a:r>
                <a:r>
                  <a:rPr lang="en-US" sz="1800" b="1" baseline="-25000">
                    <a:latin typeface="Arial" charset="0"/>
                  </a:rPr>
                  <a:t>C</a:t>
                </a:r>
              </a:p>
            </p:txBody>
          </p:sp>
          <p:sp>
            <p:nvSpPr>
              <p:cNvPr id="20" name="Rounded Rectangle 70"/>
              <p:cNvSpPr>
                <a:spLocks noChangeArrowheads="1"/>
              </p:cNvSpPr>
              <p:nvPr/>
            </p:nvSpPr>
            <p:spPr bwMode="auto">
              <a:xfrm>
                <a:off x="7544123" y="5026546"/>
                <a:ext cx="590227" cy="383654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b="1">
                    <a:latin typeface="Arial" charset="0"/>
                  </a:rPr>
                  <a:t>T</a:t>
                </a:r>
                <a:r>
                  <a:rPr lang="en-US" sz="1800" b="1" baseline="-25000">
                    <a:latin typeface="Arial" charset="0"/>
                  </a:rPr>
                  <a:t>D</a:t>
                </a: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1752600" y="4419600"/>
              <a:ext cx="2590800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n-lt"/>
                </a:rPr>
                <a:t>A        B        C      D</a:t>
              </a:r>
            </a:p>
          </p:txBody>
        </p:sp>
      </p:grpSp>
      <p:grpSp>
        <p:nvGrpSpPr>
          <p:cNvPr id="10" name="Group 71"/>
          <p:cNvGrpSpPr>
            <a:grpSpLocks/>
          </p:cNvGrpSpPr>
          <p:nvPr/>
        </p:nvGrpSpPr>
        <p:grpSpPr bwMode="auto">
          <a:xfrm>
            <a:off x="4343400" y="3962400"/>
            <a:ext cx="2667000" cy="609600"/>
            <a:chOff x="4438650" y="4419600"/>
            <a:chExt cx="2667000" cy="609598"/>
          </a:xfrm>
        </p:grpSpPr>
        <p:grpSp>
          <p:nvGrpSpPr>
            <p:cNvPr id="11" name="Group 53"/>
            <p:cNvGrpSpPr>
              <a:grpSpLocks/>
            </p:cNvGrpSpPr>
            <p:nvPr/>
          </p:nvGrpSpPr>
          <p:grpSpPr bwMode="auto">
            <a:xfrm>
              <a:off x="4438650" y="4724398"/>
              <a:ext cx="2343150" cy="304800"/>
              <a:chOff x="5486400" y="5026545"/>
              <a:chExt cx="2647950" cy="383655"/>
            </a:xfrm>
          </p:grpSpPr>
          <p:sp>
            <p:nvSpPr>
              <p:cNvPr id="26" name="Rounded Rectangle 70"/>
              <p:cNvSpPr>
                <a:spLocks noChangeArrowheads="1"/>
              </p:cNvSpPr>
              <p:nvPr/>
            </p:nvSpPr>
            <p:spPr bwMode="auto">
              <a:xfrm>
                <a:off x="5486400" y="5026546"/>
                <a:ext cx="590228" cy="383654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b="1">
                    <a:latin typeface="Arial" charset="0"/>
                  </a:rPr>
                  <a:t>T</a:t>
                </a:r>
                <a:r>
                  <a:rPr lang="en-US" sz="1800" b="1" baseline="-25000">
                    <a:latin typeface="Arial" charset="0"/>
                  </a:rPr>
                  <a:t>D</a:t>
                </a:r>
              </a:p>
            </p:txBody>
          </p:sp>
          <p:sp>
            <p:nvSpPr>
              <p:cNvPr id="27" name="Rounded Rectangle 70"/>
              <p:cNvSpPr>
                <a:spLocks noChangeArrowheads="1"/>
              </p:cNvSpPr>
              <p:nvPr/>
            </p:nvSpPr>
            <p:spPr bwMode="auto">
              <a:xfrm>
                <a:off x="6171710" y="5026546"/>
                <a:ext cx="590228" cy="383654"/>
              </a:xfrm>
              <a:prstGeom prst="roundRect">
                <a:avLst>
                  <a:gd name="adj" fmla="val 16667"/>
                </a:avLst>
              </a:prstGeom>
              <a:solidFill>
                <a:srgbClr val="FFFF6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b="1">
                    <a:latin typeface="Arial" charset="0"/>
                  </a:rPr>
                  <a:t>T</a:t>
                </a:r>
                <a:r>
                  <a:rPr lang="en-US" sz="1800" b="1" baseline="-25000">
                    <a:latin typeface="Arial" charset="0"/>
                  </a:rPr>
                  <a:t>A</a:t>
                </a:r>
              </a:p>
            </p:txBody>
          </p:sp>
          <p:sp>
            <p:nvSpPr>
              <p:cNvPr id="29" name="Rounded Rectangle 70"/>
              <p:cNvSpPr>
                <a:spLocks noChangeArrowheads="1"/>
              </p:cNvSpPr>
              <p:nvPr/>
            </p:nvSpPr>
            <p:spPr bwMode="auto">
              <a:xfrm>
                <a:off x="6858814" y="5026546"/>
                <a:ext cx="590227" cy="383654"/>
              </a:xfrm>
              <a:prstGeom prst="roundRect">
                <a:avLst>
                  <a:gd name="adj" fmla="val 16667"/>
                </a:avLst>
              </a:prstGeom>
              <a:solidFill>
                <a:srgbClr val="FF66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b="1">
                    <a:latin typeface="Arial" charset="0"/>
                  </a:rPr>
                  <a:t>T</a:t>
                </a:r>
                <a:r>
                  <a:rPr lang="en-US" sz="1800" b="1" baseline="-25000">
                    <a:latin typeface="Arial" charset="0"/>
                  </a:rPr>
                  <a:t>B</a:t>
                </a:r>
              </a:p>
            </p:txBody>
          </p:sp>
          <p:sp>
            <p:nvSpPr>
              <p:cNvPr id="30" name="Rounded Rectangle 70"/>
              <p:cNvSpPr>
                <a:spLocks noChangeArrowheads="1"/>
              </p:cNvSpPr>
              <p:nvPr/>
            </p:nvSpPr>
            <p:spPr bwMode="auto">
              <a:xfrm>
                <a:off x="7544123" y="5026546"/>
                <a:ext cx="590227" cy="383654"/>
              </a:xfrm>
              <a:prstGeom prst="roundRect">
                <a:avLst>
                  <a:gd name="adj" fmla="val 16667"/>
                </a:avLst>
              </a:prstGeom>
              <a:solidFill>
                <a:srgbClr val="00B05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b="1">
                    <a:latin typeface="Arial" charset="0"/>
                  </a:rPr>
                  <a:t>T</a:t>
                </a:r>
                <a:r>
                  <a:rPr lang="en-US" sz="1800" b="1" baseline="-25000">
                    <a:latin typeface="Arial" charset="0"/>
                  </a:rPr>
                  <a:t>C</a:t>
                </a: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4514850" y="4419600"/>
              <a:ext cx="2590800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n-lt"/>
                </a:rPr>
                <a:t>A        B        C      D</a:t>
              </a:r>
            </a:p>
          </p:txBody>
        </p:sp>
      </p:grpSp>
      <p:grpSp>
        <p:nvGrpSpPr>
          <p:cNvPr id="12" name="Group 67"/>
          <p:cNvGrpSpPr>
            <a:grpSpLocks/>
          </p:cNvGrpSpPr>
          <p:nvPr/>
        </p:nvGrpSpPr>
        <p:grpSpPr bwMode="auto">
          <a:xfrm>
            <a:off x="4438650" y="5410200"/>
            <a:ext cx="1428750" cy="609600"/>
            <a:chOff x="4438804" y="5410200"/>
            <a:chExt cx="1428596" cy="609600"/>
          </a:xfrm>
        </p:grpSpPr>
        <p:sp>
          <p:nvSpPr>
            <p:cNvPr id="22560" name="Explosion 2 73"/>
            <p:cNvSpPr>
              <a:spLocks noChangeArrowheads="1"/>
            </p:cNvSpPr>
            <p:nvPr/>
          </p:nvSpPr>
          <p:spPr bwMode="auto">
            <a:xfrm>
              <a:off x="5010040" y="5410200"/>
              <a:ext cx="457024" cy="381000"/>
            </a:xfrm>
            <a:prstGeom prst="irregularSeal2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 bwMode="auto">
            <a:xfrm>
              <a:off x="4438804" y="5649913"/>
              <a:ext cx="1428596" cy="369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n-lt"/>
                </a:rPr>
                <a:t>Divergence</a:t>
              </a:r>
            </a:p>
          </p:txBody>
        </p:sp>
      </p:grpSp>
      <p:sp>
        <p:nvSpPr>
          <p:cNvPr id="97" name="Text Box 106"/>
          <p:cNvSpPr txBox="1">
            <a:spLocks noChangeArrowheads="1"/>
          </p:cNvSpPr>
          <p:nvPr/>
        </p:nvSpPr>
        <p:spPr bwMode="auto">
          <a:xfrm>
            <a:off x="-228600" y="4597400"/>
            <a:ext cx="2133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524" tIns="59262" rIns="118524" bIns="59262">
            <a:spAutoFit/>
          </a:bodyPr>
          <a:lstStyle/>
          <a:p>
            <a:pPr algn="ctr" defTabSz="1020763">
              <a:spcBef>
                <a:spcPct val="50000"/>
              </a:spcBef>
              <a:defRPr/>
            </a:pPr>
            <a:r>
              <a:rPr kumimoji="1" lang="en-US" sz="2000" b="1" dirty="0">
                <a:latin typeface="+mn-lt"/>
                <a:ea typeface="ＭＳ Ｐゴシック" pitchFamily="34" charset="-128"/>
              </a:rPr>
              <a:t>Example</a:t>
            </a:r>
          </a:p>
        </p:txBody>
      </p:sp>
      <p:grpSp>
        <p:nvGrpSpPr>
          <p:cNvPr id="13" name="Group 66"/>
          <p:cNvGrpSpPr>
            <a:grpSpLocks/>
          </p:cNvGrpSpPr>
          <p:nvPr/>
        </p:nvGrpSpPr>
        <p:grpSpPr bwMode="auto">
          <a:xfrm>
            <a:off x="1600200" y="4572000"/>
            <a:ext cx="2647950" cy="1981200"/>
            <a:chOff x="1600200" y="4572000"/>
            <a:chExt cx="2647950" cy="1981200"/>
          </a:xfrm>
        </p:grpSpPr>
        <p:grpSp>
          <p:nvGrpSpPr>
            <p:cNvPr id="14" name="Group 70"/>
            <p:cNvGrpSpPr>
              <a:grpSpLocks/>
            </p:cNvGrpSpPr>
            <p:nvPr/>
          </p:nvGrpSpPr>
          <p:grpSpPr bwMode="auto">
            <a:xfrm>
              <a:off x="1600200" y="5943600"/>
              <a:ext cx="2647950" cy="609600"/>
              <a:chOff x="1695450" y="4419600"/>
              <a:chExt cx="2647950" cy="609599"/>
            </a:xfrm>
          </p:grpSpPr>
          <p:grpSp>
            <p:nvGrpSpPr>
              <p:cNvPr id="15" name="Group 53"/>
              <p:cNvGrpSpPr>
                <a:grpSpLocks/>
              </p:cNvGrpSpPr>
              <p:nvPr/>
            </p:nvGrpSpPr>
            <p:grpSpPr bwMode="auto">
              <a:xfrm>
                <a:off x="1695448" y="4724397"/>
                <a:ext cx="2343149" cy="304799"/>
                <a:chOff x="5486400" y="5026546"/>
                <a:chExt cx="2647950" cy="383654"/>
              </a:xfrm>
            </p:grpSpPr>
            <p:sp>
              <p:nvSpPr>
                <p:cNvPr id="57" name="Rounded Rectangle 70"/>
                <p:cNvSpPr>
                  <a:spLocks noChangeArrowheads="1"/>
                </p:cNvSpPr>
                <p:nvPr/>
              </p:nvSpPr>
              <p:spPr bwMode="auto">
                <a:xfrm>
                  <a:off x="5486402" y="5026550"/>
                  <a:ext cx="590228" cy="383655"/>
                </a:xfrm>
                <a:prstGeom prst="roundRect">
                  <a:avLst>
                    <a:gd name="adj" fmla="val 16667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800" b="1" baseline="-25000">
                    <a:latin typeface="Arial" charset="0"/>
                  </a:endParaRPr>
                </a:p>
              </p:txBody>
            </p:sp>
            <p:sp>
              <p:nvSpPr>
                <p:cNvPr id="58" name="Rounded Rectangle 70"/>
                <p:cNvSpPr>
                  <a:spLocks noChangeArrowheads="1"/>
                </p:cNvSpPr>
                <p:nvPr/>
              </p:nvSpPr>
              <p:spPr bwMode="auto">
                <a:xfrm>
                  <a:off x="6171712" y="5026550"/>
                  <a:ext cx="590228" cy="383655"/>
                </a:xfrm>
                <a:prstGeom prst="roundRect">
                  <a:avLst>
                    <a:gd name="adj" fmla="val 16667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800" b="1" baseline="-25000">
                    <a:latin typeface="Arial" charset="0"/>
                  </a:endParaRPr>
                </a:p>
              </p:txBody>
            </p:sp>
            <p:sp>
              <p:nvSpPr>
                <p:cNvPr id="59" name="Rounded Rectangle 70"/>
                <p:cNvSpPr>
                  <a:spLocks noChangeArrowheads="1"/>
                </p:cNvSpPr>
                <p:nvPr/>
              </p:nvSpPr>
              <p:spPr bwMode="auto">
                <a:xfrm>
                  <a:off x="6858817" y="5026550"/>
                  <a:ext cx="590227" cy="38365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66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800" b="1">
                      <a:latin typeface="Arial" charset="0"/>
                    </a:rPr>
                    <a:t>T</a:t>
                  </a:r>
                  <a:r>
                    <a:rPr lang="en-US" sz="1800" b="1" baseline="-25000">
                      <a:latin typeface="Arial" charset="0"/>
                    </a:rPr>
                    <a:t>A</a:t>
                  </a:r>
                </a:p>
              </p:txBody>
            </p:sp>
            <p:sp>
              <p:nvSpPr>
                <p:cNvPr id="60" name="Rounded Rectangle 70"/>
                <p:cNvSpPr>
                  <a:spLocks noChangeArrowheads="1"/>
                </p:cNvSpPr>
                <p:nvPr/>
              </p:nvSpPr>
              <p:spPr bwMode="auto">
                <a:xfrm>
                  <a:off x="7544126" y="5026550"/>
                  <a:ext cx="590227" cy="383655"/>
                </a:xfrm>
                <a:prstGeom prst="roundRect">
                  <a:avLst>
                    <a:gd name="adj" fmla="val 16667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800" b="1" baseline="-25000">
                    <a:latin typeface="Arial" charset="0"/>
                  </a:endParaRPr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1752600" y="4419600"/>
                <a:ext cx="2590800" cy="36988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800" b="1" dirty="0">
                    <a:latin typeface="+mn-lt"/>
                  </a:rPr>
                  <a:t>A        B        C      D</a:t>
                </a:r>
              </a:p>
            </p:txBody>
          </p:sp>
        </p:grpSp>
        <p:cxnSp>
          <p:nvCxnSpPr>
            <p:cNvPr id="22552" name="Straight Arrow Connector 61"/>
            <p:cNvCxnSpPr>
              <a:cxnSpLocks noChangeShapeType="1"/>
            </p:cNvCxnSpPr>
            <p:nvPr/>
          </p:nvCxnSpPr>
          <p:spPr bwMode="auto">
            <a:xfrm rot="16200000" flipH="1">
              <a:off x="1524000" y="4953000"/>
              <a:ext cx="1676400" cy="9144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63" name="TextBox 62"/>
            <p:cNvSpPr txBox="1"/>
            <p:nvPr/>
          </p:nvSpPr>
          <p:spPr bwMode="auto">
            <a:xfrm>
              <a:off x="2057400" y="5421313"/>
              <a:ext cx="1800225" cy="369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n-lt"/>
                </a:rPr>
                <a:t>No Divergence</a:t>
              </a:r>
            </a:p>
          </p:txBody>
        </p:sp>
      </p:grpSp>
      <p:grpSp>
        <p:nvGrpSpPr>
          <p:cNvPr id="22" name="Group 69"/>
          <p:cNvGrpSpPr>
            <a:grpSpLocks/>
          </p:cNvGrpSpPr>
          <p:nvPr/>
        </p:nvGrpSpPr>
        <p:grpSpPr bwMode="auto">
          <a:xfrm>
            <a:off x="4114800" y="6019800"/>
            <a:ext cx="2587625" cy="609600"/>
            <a:chOff x="4114800" y="6019800"/>
            <a:chExt cx="2587625" cy="609600"/>
          </a:xfrm>
        </p:grpSpPr>
        <p:sp>
          <p:nvSpPr>
            <p:cNvPr id="95" name="TextBox 94"/>
            <p:cNvSpPr txBox="1"/>
            <p:nvPr/>
          </p:nvSpPr>
          <p:spPr bwMode="auto">
            <a:xfrm>
              <a:off x="4800600" y="6259513"/>
              <a:ext cx="1901825" cy="369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n-lt"/>
                </a:rPr>
                <a:t>Faulty core is B</a:t>
              </a:r>
            </a:p>
          </p:txBody>
        </p:sp>
        <p:sp>
          <p:nvSpPr>
            <p:cNvPr id="22549" name="Right Arrow 63"/>
            <p:cNvSpPr>
              <a:spLocks noChangeArrowheads="1"/>
            </p:cNvSpPr>
            <p:nvPr/>
          </p:nvSpPr>
          <p:spPr bwMode="auto">
            <a:xfrm>
              <a:off x="4114800" y="6324600"/>
              <a:ext cx="609600" cy="1524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0" name="Down Arrow 68"/>
            <p:cNvSpPr>
              <a:spLocks noChangeArrowheads="1"/>
            </p:cNvSpPr>
            <p:nvPr/>
          </p:nvSpPr>
          <p:spPr bwMode="auto">
            <a:xfrm>
              <a:off x="5105400" y="6019800"/>
              <a:ext cx="152400" cy="304800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advTm="438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Fault Activating Trace</a:t>
            </a:r>
            <a:endParaRPr lang="en-US" dirty="0"/>
          </a:p>
        </p:txBody>
      </p:sp>
      <p:cxnSp>
        <p:nvCxnSpPr>
          <p:cNvPr id="23557" name="Straight Arrow Connector 19"/>
          <p:cNvCxnSpPr>
            <a:cxnSpLocks noChangeShapeType="1"/>
            <a:endCxn id="21" idx="1"/>
          </p:cNvCxnSpPr>
          <p:nvPr/>
        </p:nvCxnSpPr>
        <p:spPr bwMode="auto">
          <a:xfrm>
            <a:off x="1371600" y="2209800"/>
            <a:ext cx="5334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AutoShape 155"/>
          <p:cNvSpPr>
            <a:spLocks noChangeArrowheads="1"/>
          </p:cNvSpPr>
          <p:nvPr/>
        </p:nvSpPr>
        <p:spPr bwMode="auto">
          <a:xfrm>
            <a:off x="1905000" y="1828800"/>
            <a:ext cx="1752600" cy="76200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kumimoji="1" lang="en-US" sz="1800" b="1" dirty="0">
                <a:latin typeface="+mn-lt"/>
              </a:rPr>
              <a:t>Capture fault </a:t>
            </a:r>
          </a:p>
          <a:p>
            <a:pPr algn="ctr">
              <a:defRPr/>
            </a:pPr>
            <a:r>
              <a:rPr kumimoji="1" lang="en-US" sz="1800" b="1" dirty="0">
                <a:latin typeface="+mn-lt"/>
              </a:rPr>
              <a:t>activating trace</a:t>
            </a:r>
          </a:p>
        </p:txBody>
      </p:sp>
      <p:cxnSp>
        <p:nvCxnSpPr>
          <p:cNvPr id="23559" name="Straight Arrow Connector 21"/>
          <p:cNvCxnSpPr>
            <a:cxnSpLocks noChangeShapeType="1"/>
            <a:stCxn id="21" idx="3"/>
          </p:cNvCxnSpPr>
          <p:nvPr/>
        </p:nvCxnSpPr>
        <p:spPr bwMode="auto">
          <a:xfrm>
            <a:off x="3657600" y="2209800"/>
            <a:ext cx="3810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" name="AutoShape 162"/>
          <p:cNvSpPr>
            <a:spLocks noChangeArrowheads="1"/>
          </p:cNvSpPr>
          <p:nvPr/>
        </p:nvSpPr>
        <p:spPr bwMode="auto">
          <a:xfrm>
            <a:off x="4038600" y="1905000"/>
            <a:ext cx="1905000" cy="685800"/>
          </a:xfrm>
          <a:prstGeom prst="flowChartAlternateProcess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kumimoji="1" lang="en-US" sz="1800" b="1" dirty="0">
                <a:latin typeface="+mn-lt"/>
              </a:rPr>
              <a:t>Deterministic</a:t>
            </a:r>
          </a:p>
          <a:p>
            <a:pPr algn="ctr">
              <a:defRPr/>
            </a:pPr>
            <a:r>
              <a:rPr kumimoji="1" lang="en-US" sz="1800" b="1" dirty="0">
                <a:latin typeface="+mn-lt"/>
              </a:rPr>
              <a:t>isolated replay</a:t>
            </a:r>
          </a:p>
        </p:txBody>
      </p:sp>
      <p:sp>
        <p:nvSpPr>
          <p:cNvPr id="24" name="AutoShape 162"/>
          <p:cNvSpPr>
            <a:spLocks noChangeArrowheads="1"/>
          </p:cNvSpPr>
          <p:nvPr/>
        </p:nvSpPr>
        <p:spPr bwMode="auto">
          <a:xfrm>
            <a:off x="7315200" y="1905000"/>
            <a:ext cx="1371600" cy="685800"/>
          </a:xfrm>
          <a:prstGeom prst="flowChartAlternateProcess">
            <a:avLst/>
          </a:prstGeom>
          <a:solidFill>
            <a:srgbClr val="FFA661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kumimoji="1" lang="en-US" sz="1800" b="1" dirty="0">
                <a:latin typeface="+mn-lt"/>
              </a:rPr>
              <a:t>Faulty </a:t>
            </a:r>
          </a:p>
          <a:p>
            <a:pPr algn="ctr">
              <a:defRPr/>
            </a:pPr>
            <a:r>
              <a:rPr kumimoji="1" lang="en-US" sz="1800" b="1" dirty="0">
                <a:latin typeface="+mn-lt"/>
              </a:rPr>
              <a:t>core</a:t>
            </a:r>
          </a:p>
        </p:txBody>
      </p:sp>
      <p:cxnSp>
        <p:nvCxnSpPr>
          <p:cNvPr id="23562" name="Straight Arrow Connector 27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5943600" y="2247900"/>
            <a:ext cx="13716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7" name="TextBox 36"/>
          <p:cNvSpPr txBox="1"/>
          <p:nvPr/>
        </p:nvSpPr>
        <p:spPr>
          <a:xfrm>
            <a:off x="5867400" y="1905000"/>
            <a:ext cx="16002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b="1" dirty="0">
                <a:latin typeface="+mn-lt"/>
              </a:rPr>
              <a:t>Look for divergence</a:t>
            </a:r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990600" y="914402"/>
            <a:ext cx="3798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D15100"/>
                </a:solidFill>
                <a:latin typeface="+mn-lt"/>
              </a:rPr>
              <a:t>What info to capture for </a:t>
            </a:r>
          </a:p>
          <a:p>
            <a:pPr algn="ctr">
              <a:defRPr/>
            </a:pPr>
            <a:r>
              <a:rPr lang="en-US" sz="2000" b="1" dirty="0">
                <a:solidFill>
                  <a:srgbClr val="D15100"/>
                </a:solidFill>
                <a:latin typeface="+mn-lt"/>
              </a:rPr>
              <a:t>deterministic isolated replay?</a:t>
            </a:r>
          </a:p>
        </p:txBody>
      </p:sp>
      <p:grpSp>
        <p:nvGrpSpPr>
          <p:cNvPr id="2" name="Group 70"/>
          <p:cNvGrpSpPr/>
          <p:nvPr/>
        </p:nvGrpSpPr>
        <p:grpSpPr>
          <a:xfrm>
            <a:off x="914400" y="2971800"/>
            <a:ext cx="1523970" cy="3352800"/>
            <a:chOff x="914400" y="2971800"/>
            <a:chExt cx="1523970" cy="3352800"/>
          </a:xfrm>
        </p:grpSpPr>
        <p:grpSp>
          <p:nvGrpSpPr>
            <p:cNvPr id="3" name="Group 48"/>
            <p:cNvGrpSpPr>
              <a:grpSpLocks/>
            </p:cNvGrpSpPr>
            <p:nvPr/>
          </p:nvGrpSpPr>
          <p:grpSpPr bwMode="auto">
            <a:xfrm>
              <a:off x="914400" y="2971800"/>
              <a:ext cx="1041400" cy="3295650"/>
              <a:chOff x="2819400" y="2244725"/>
              <a:chExt cx="1040018" cy="3295650"/>
            </a:xfrm>
          </p:grpSpPr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3048000" y="2778124"/>
                <a:ext cx="359834" cy="2762251"/>
              </a:xfrm>
              <a:custGeom>
                <a:avLst/>
                <a:gdLst>
                  <a:gd name="T0" fmla="*/ 224367 w 359834"/>
                  <a:gd name="T1" fmla="*/ 0 h 2895600"/>
                  <a:gd name="T2" fmla="*/ 21167 w 359834"/>
                  <a:gd name="T3" fmla="*/ 543 h 2895600"/>
                  <a:gd name="T4" fmla="*/ 351367 w 359834"/>
                  <a:gd name="T5" fmla="*/ 949 h 2895600"/>
                  <a:gd name="T6" fmla="*/ 71967 w 359834"/>
                  <a:gd name="T7" fmla="*/ 1628 h 2895600"/>
                  <a:gd name="T8" fmla="*/ 325967 w 359834"/>
                  <a:gd name="T9" fmla="*/ 2170 h 2895600"/>
                  <a:gd name="T10" fmla="*/ 71967 w 359834"/>
                  <a:gd name="T11" fmla="*/ 2678 h 2895600"/>
                  <a:gd name="T12" fmla="*/ 249767 w 359834"/>
                  <a:gd name="T13" fmla="*/ 3255 h 2895600"/>
                  <a:gd name="T14" fmla="*/ 249767 w 359834"/>
                  <a:gd name="T15" fmla="*/ 3662 h 2895600"/>
                  <a:gd name="T16" fmla="*/ 249767 w 359834"/>
                  <a:gd name="T17" fmla="*/ 3865 h 2895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59834"/>
                  <a:gd name="T28" fmla="*/ 0 h 2895600"/>
                  <a:gd name="T29" fmla="*/ 359834 w 359834"/>
                  <a:gd name="T30" fmla="*/ 2895600 h 2895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59834" h="2895600">
                    <a:moveTo>
                      <a:pt x="224367" y="0"/>
                    </a:moveTo>
                    <a:cubicBezTo>
                      <a:pt x="112183" y="143933"/>
                      <a:pt x="0" y="287867"/>
                      <a:pt x="21167" y="406400"/>
                    </a:cubicBezTo>
                    <a:cubicBezTo>
                      <a:pt x="42334" y="524933"/>
                      <a:pt x="342900" y="575733"/>
                      <a:pt x="351367" y="711200"/>
                    </a:cubicBezTo>
                    <a:cubicBezTo>
                      <a:pt x="359834" y="846667"/>
                      <a:pt x="76200" y="1066800"/>
                      <a:pt x="71967" y="1219200"/>
                    </a:cubicBezTo>
                    <a:cubicBezTo>
                      <a:pt x="67734" y="1371600"/>
                      <a:pt x="325967" y="1494367"/>
                      <a:pt x="325967" y="1625600"/>
                    </a:cubicBezTo>
                    <a:cubicBezTo>
                      <a:pt x="325967" y="1756833"/>
                      <a:pt x="84667" y="1871133"/>
                      <a:pt x="71967" y="2006600"/>
                    </a:cubicBezTo>
                    <a:cubicBezTo>
                      <a:pt x="59267" y="2142067"/>
                      <a:pt x="220134" y="2315633"/>
                      <a:pt x="249767" y="2438400"/>
                    </a:cubicBezTo>
                    <a:cubicBezTo>
                      <a:pt x="279400" y="2561167"/>
                      <a:pt x="249767" y="2743200"/>
                      <a:pt x="249767" y="2743200"/>
                    </a:cubicBezTo>
                    <a:lnTo>
                      <a:pt x="249767" y="2895600"/>
                    </a:lnTo>
                  </a:path>
                </a:pathLst>
              </a:custGeom>
              <a:noFill/>
              <a:ln w="38100" cap="flat" cmpd="sng" algn="ctr">
                <a:solidFill>
                  <a:srgbClr val="006600"/>
                </a:solidFill>
                <a:prstDash val="solid"/>
                <a:round/>
                <a:headEnd type="none" w="med" len="med"/>
                <a:tailEnd type="triangle" w="lg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 bwMode="auto">
              <a:xfrm>
                <a:off x="2819400" y="2244725"/>
                <a:ext cx="1040018" cy="4000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latin typeface="+mn-lt"/>
                  </a:rPr>
                  <a:t>Thread</a:t>
                </a:r>
              </a:p>
            </p:txBody>
          </p:sp>
        </p:grpSp>
        <p:grpSp>
          <p:nvGrpSpPr>
            <p:cNvPr id="4" name="Group 47"/>
            <p:cNvGrpSpPr>
              <a:grpSpLocks/>
            </p:cNvGrpSpPr>
            <p:nvPr/>
          </p:nvGrpSpPr>
          <p:grpSpPr bwMode="auto">
            <a:xfrm>
              <a:off x="1447794" y="3429000"/>
              <a:ext cx="990576" cy="2895600"/>
              <a:chOff x="3352797" y="2667000"/>
              <a:chExt cx="990599" cy="2895600"/>
            </a:xfrm>
          </p:grpSpPr>
          <p:grpSp>
            <p:nvGrpSpPr>
              <p:cNvPr id="5" name="Group 34"/>
              <p:cNvGrpSpPr>
                <a:grpSpLocks/>
              </p:cNvGrpSpPr>
              <p:nvPr/>
            </p:nvGrpSpPr>
            <p:grpSpPr bwMode="auto">
              <a:xfrm>
                <a:off x="3733813" y="2743200"/>
                <a:ext cx="533413" cy="1665288"/>
                <a:chOff x="3733813" y="2678668"/>
                <a:chExt cx="533413" cy="1665288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3800490" y="2678668"/>
                  <a:ext cx="466736" cy="3698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800" b="1" dirty="0">
                      <a:latin typeface="+mn-lt"/>
                    </a:rPr>
                    <a:t>Ld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800490" y="3059668"/>
                  <a:ext cx="466736" cy="3698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800" b="1" dirty="0">
                      <a:latin typeface="+mn-lt"/>
                    </a:rPr>
                    <a:t>Ld</a:t>
                  </a: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800490" y="3516868"/>
                  <a:ext cx="466736" cy="3698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800" b="1" dirty="0">
                      <a:latin typeface="+mn-lt"/>
                    </a:rPr>
                    <a:t>Ld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3733813" y="3974068"/>
                  <a:ext cx="466736" cy="3698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800" b="1" dirty="0">
                      <a:latin typeface="+mn-lt"/>
                    </a:rPr>
                    <a:t>Ld</a:t>
                  </a:r>
                </a:p>
              </p:txBody>
            </p:sp>
          </p:grpSp>
          <p:grpSp>
            <p:nvGrpSpPr>
              <p:cNvPr id="6" name="Group 41"/>
              <p:cNvGrpSpPr>
                <a:grpSpLocks/>
              </p:cNvGrpSpPr>
              <p:nvPr/>
            </p:nvGrpSpPr>
            <p:grpSpPr bwMode="auto">
              <a:xfrm>
                <a:off x="3352797" y="2667000"/>
                <a:ext cx="990599" cy="2895600"/>
                <a:chOff x="4114801" y="2667000"/>
                <a:chExt cx="990599" cy="2895600"/>
              </a:xfrm>
            </p:grpSpPr>
            <p:cxnSp>
              <p:nvCxnSpPr>
                <p:cNvPr id="32" name="Straight Arrow Connector 42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4191000" y="2971799"/>
                  <a:ext cx="381000" cy="15240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33" name="Straight Arrow Connector 43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4191009" y="3276600"/>
                  <a:ext cx="304791" cy="15240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34" name="Straight Arrow Connector 44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4191001" y="3733800"/>
                  <a:ext cx="381000" cy="15240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35" name="Straight Arrow Connector 45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4114801" y="4191000"/>
                  <a:ext cx="381000" cy="15240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sp>
              <p:nvSpPr>
                <p:cNvPr id="36" name="Rounded Rectangle 46"/>
                <p:cNvSpPr>
                  <a:spLocks noChangeArrowheads="1"/>
                </p:cNvSpPr>
                <p:nvPr/>
              </p:nvSpPr>
              <p:spPr bwMode="auto">
                <a:xfrm>
                  <a:off x="4419600" y="2667000"/>
                  <a:ext cx="685800" cy="2895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alpha val="0"/>
                  </a:schemeClr>
                </a:solidFill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2743200" y="3352800"/>
            <a:ext cx="6172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1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D151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 charset="2"/>
              </a:rPr>
              <a:t>Capture</a:t>
            </a:r>
            <a:r>
              <a:rPr kumimoji="0" lang="en-US" sz="2200" b="1" i="0" u="none" strike="noStrike" kern="0" cap="none" spc="0" normalizeH="0" noProof="0" dirty="0" smtClean="0">
                <a:ln>
                  <a:noFill/>
                </a:ln>
                <a:solidFill>
                  <a:srgbClr val="D151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 charset="2"/>
              </a:rPr>
              <a:t> all inputs to thread as trace</a:t>
            </a: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Font typeface="Lucida Grande"/>
              <a:buChar char="-"/>
            </a:pPr>
            <a:r>
              <a:rPr lang="en-US" sz="2200" b="1" kern="0" dirty="0" smtClean="0">
                <a:latin typeface="Arial"/>
                <a:ea typeface="ＭＳ Ｐゴシック" charset="-128"/>
                <a:cs typeface="Arial"/>
                <a:sym typeface="Symbol" charset="2"/>
              </a:rPr>
              <a:t>Record data values of </a:t>
            </a:r>
            <a:r>
              <a:rPr lang="en-US" sz="2200" b="1" i="1" kern="0" dirty="0" smtClean="0">
                <a:latin typeface="Arial"/>
                <a:ea typeface="ＭＳ Ｐゴシック" charset="-128"/>
                <a:cs typeface="Arial"/>
                <a:sym typeface="Symbol" charset="2"/>
              </a:rPr>
              <a:t>all </a:t>
            </a:r>
            <a:r>
              <a:rPr lang="en-US" sz="2200" b="1" kern="0" dirty="0" smtClean="0">
                <a:latin typeface="Arial"/>
                <a:ea typeface="ＭＳ Ｐゴシック" charset="-128"/>
                <a:cs typeface="Arial"/>
                <a:sym typeface="Symbol" charset="2"/>
              </a:rPr>
              <a:t>loads</a:t>
            </a:r>
          </a:p>
          <a:p>
            <a:pPr marL="285750" indent="-285750" eaLnBrk="1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200" b="1" kern="0" dirty="0" smtClean="0">
                <a:latin typeface="Arial"/>
                <a:ea typeface="ＭＳ Ｐゴシック" charset="-128"/>
                <a:cs typeface="Arial"/>
                <a:sym typeface="Symbol" charset="2"/>
              </a:rPr>
              <a:t>Ensures isolated deterministic replay</a:t>
            </a: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Font typeface="Lucida Grande"/>
              <a:buChar char="-"/>
            </a:pPr>
            <a:r>
              <a:rPr lang="en-US" sz="2200" b="1" kern="0" dirty="0" smtClean="0">
                <a:latin typeface="Arial"/>
                <a:ea typeface="ＭＳ Ｐゴシック" charset="-128"/>
                <a:cs typeface="Arial"/>
                <a:sym typeface="Symbol" charset="2"/>
              </a:rPr>
              <a:t>Isolated replay =&gt; lower overhead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0" y="1905000"/>
            <a:ext cx="16002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b="1" dirty="0" smtClean="0">
                <a:latin typeface="+mn-lt"/>
              </a:rPr>
              <a:t>Symptom</a:t>
            </a:r>
          </a:p>
          <a:p>
            <a:pPr algn="ctr">
              <a:defRPr/>
            </a:pPr>
            <a:r>
              <a:rPr lang="en-US" sz="1800" b="1" dirty="0" smtClean="0">
                <a:latin typeface="+mn-lt"/>
              </a:rPr>
              <a:t>Detected</a:t>
            </a:r>
            <a:endParaRPr lang="en-US" sz="1800" b="1" dirty="0">
              <a:latin typeface="+mn-lt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rot="16200000" flipH="1">
            <a:off x="2642792" y="1722835"/>
            <a:ext cx="206373" cy="55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15100"/>
            </a:solidFill>
            <a:prstDash val="solid"/>
            <a:round/>
            <a:headEnd type="none" w="med" len="med"/>
            <a:tailEnd type="stealth" w="lg" len="sm"/>
          </a:ln>
          <a:effectLst/>
        </p:spPr>
      </p:cxnSp>
    </p:spTree>
    <p:custDataLst>
      <p:tags r:id="rId1"/>
    </p:custDataLst>
  </p:cSld>
  <p:clrMapOvr>
    <a:masterClrMapping/>
  </p:clrMapOvr>
  <p:transition advTm="303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Deterministic Replays</a:t>
            </a:r>
            <a:endParaRPr lang="en-US" dirty="0"/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2743200" y="3352800"/>
            <a:ext cx="6248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200" b="1" dirty="0" smtClean="0">
                <a:latin typeface="Arial" charset="0"/>
              </a:rPr>
              <a:t>Compare all </a:t>
            </a:r>
            <a:r>
              <a:rPr lang="en-US" sz="2200" b="1" dirty="0" err="1" smtClean="0">
                <a:latin typeface="Arial" charset="0"/>
              </a:rPr>
              <a:t>instr</a:t>
            </a:r>
            <a:r>
              <a:rPr lang="en-US" sz="2200" b="1" dirty="0" smtClean="0">
                <a:latin typeface="Arial" charset="0"/>
              </a:rPr>
              <a:t> </a:t>
            </a:r>
            <a:r>
              <a:rPr lang="en-US" sz="2200" b="1" dirty="0" err="1" smtClean="0">
                <a:latin typeface="Arial" charset="0"/>
                <a:sym typeface="Symbol" charset="2"/>
              </a:rPr>
              <a:t></a:t>
            </a:r>
            <a:r>
              <a:rPr lang="en-US" sz="2200" b="1" dirty="0" smtClean="0">
                <a:latin typeface="Arial" charset="0"/>
                <a:sym typeface="Symbol" charset="2"/>
              </a:rPr>
              <a:t> Large buffer needed</a:t>
            </a:r>
            <a:endParaRPr lang="en-US" sz="2200" b="1" dirty="0" smtClean="0">
              <a:latin typeface="Arial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200" b="1" dirty="0" smtClean="0">
                <a:solidFill>
                  <a:srgbClr val="D15100"/>
                </a:solidFill>
                <a:latin typeface="Arial" charset="0"/>
              </a:rPr>
              <a:t>Faults -&gt; SW through branch, load, store</a:t>
            </a: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Lucida Grande"/>
              <a:buChar char="-"/>
            </a:pPr>
            <a:r>
              <a:rPr lang="en-US" sz="2200" b="1" dirty="0" smtClean="0">
                <a:latin typeface="Arial" charset="0"/>
              </a:rPr>
              <a:t>Other faults manifest in these </a:t>
            </a:r>
            <a:r>
              <a:rPr lang="en-US" sz="2200" b="1" dirty="0" err="1" smtClean="0">
                <a:latin typeface="Arial" charset="0"/>
              </a:rPr>
              <a:t>instr</a:t>
            </a:r>
            <a:endParaRPr lang="en-US" sz="2200" b="1" dirty="0" smtClean="0">
              <a:latin typeface="Arial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200" b="1" dirty="0" smtClean="0">
                <a:latin typeface="Arial" charset="0"/>
              </a:rPr>
              <a:t>Record, compare only these instructions</a:t>
            </a: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Lucida Grande"/>
              <a:buChar char="-"/>
            </a:pPr>
            <a:r>
              <a:rPr lang="en-US" sz="2200" b="1" dirty="0" smtClean="0">
                <a:latin typeface="Arial" charset="0"/>
              </a:rPr>
              <a:t>Lower HW buffer overhead</a:t>
            </a:r>
            <a:endParaRPr lang="en-US" sz="2200" b="1" dirty="0">
              <a:latin typeface="Arial" charset="0"/>
            </a:endParaRPr>
          </a:p>
        </p:txBody>
      </p:sp>
      <p:grpSp>
        <p:nvGrpSpPr>
          <p:cNvPr id="2" name="Group 67"/>
          <p:cNvGrpSpPr/>
          <p:nvPr/>
        </p:nvGrpSpPr>
        <p:grpSpPr>
          <a:xfrm>
            <a:off x="0" y="1828800"/>
            <a:ext cx="8686800" cy="762000"/>
            <a:chOff x="0" y="1828800"/>
            <a:chExt cx="8686800" cy="762000"/>
          </a:xfrm>
        </p:grpSpPr>
        <p:cxnSp>
          <p:nvCxnSpPr>
            <p:cNvPr id="23557" name="Straight Arrow Connector 19"/>
            <p:cNvCxnSpPr>
              <a:cxnSpLocks noChangeShapeType="1"/>
              <a:endCxn id="21" idx="1"/>
            </p:cNvCxnSpPr>
            <p:nvPr/>
          </p:nvCxnSpPr>
          <p:spPr bwMode="auto">
            <a:xfrm>
              <a:off x="1371600" y="2209800"/>
              <a:ext cx="533400" cy="15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" name="AutoShape 155"/>
            <p:cNvSpPr>
              <a:spLocks noChangeArrowheads="1"/>
            </p:cNvSpPr>
            <p:nvPr/>
          </p:nvSpPr>
          <p:spPr bwMode="auto">
            <a:xfrm>
              <a:off x="1905000" y="1828800"/>
              <a:ext cx="1752600" cy="762000"/>
            </a:xfrm>
            <a:prstGeom prst="flowChartAlternateProcess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sz="1800" b="1" dirty="0">
                  <a:latin typeface="+mn-lt"/>
                </a:rPr>
                <a:t>Capture fault </a:t>
              </a:r>
            </a:p>
            <a:p>
              <a:pPr algn="ctr">
                <a:defRPr/>
              </a:pPr>
              <a:r>
                <a:rPr kumimoji="1" lang="en-US" sz="1800" b="1" dirty="0">
                  <a:latin typeface="+mn-lt"/>
                </a:rPr>
                <a:t>activating trace</a:t>
              </a:r>
            </a:p>
          </p:txBody>
        </p:sp>
        <p:cxnSp>
          <p:nvCxnSpPr>
            <p:cNvPr id="23559" name="Straight Arrow Connector 21"/>
            <p:cNvCxnSpPr>
              <a:cxnSpLocks noChangeShapeType="1"/>
              <a:stCxn id="21" idx="3"/>
            </p:cNvCxnSpPr>
            <p:nvPr/>
          </p:nvCxnSpPr>
          <p:spPr bwMode="auto">
            <a:xfrm>
              <a:off x="3657600" y="2209800"/>
              <a:ext cx="381000" cy="15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3" name="AutoShape 162"/>
            <p:cNvSpPr>
              <a:spLocks noChangeArrowheads="1"/>
            </p:cNvSpPr>
            <p:nvPr/>
          </p:nvSpPr>
          <p:spPr bwMode="auto">
            <a:xfrm>
              <a:off x="4038600" y="1905000"/>
              <a:ext cx="1905000" cy="685800"/>
            </a:xfrm>
            <a:prstGeom prst="flowChartAlternateProcess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sz="1800" b="1" dirty="0">
                  <a:latin typeface="+mn-lt"/>
                </a:rPr>
                <a:t>Deterministic</a:t>
              </a:r>
            </a:p>
            <a:p>
              <a:pPr algn="ctr">
                <a:defRPr/>
              </a:pPr>
              <a:r>
                <a:rPr kumimoji="1" lang="en-US" sz="1800" b="1" dirty="0">
                  <a:latin typeface="+mn-lt"/>
                </a:rPr>
                <a:t>isolated replay</a:t>
              </a:r>
            </a:p>
          </p:txBody>
        </p:sp>
        <p:sp>
          <p:nvSpPr>
            <p:cNvPr id="24" name="AutoShape 162"/>
            <p:cNvSpPr>
              <a:spLocks noChangeArrowheads="1"/>
            </p:cNvSpPr>
            <p:nvPr/>
          </p:nvSpPr>
          <p:spPr bwMode="auto">
            <a:xfrm>
              <a:off x="7315200" y="1905000"/>
              <a:ext cx="1371600" cy="685800"/>
            </a:xfrm>
            <a:prstGeom prst="flowChartAlternateProcess">
              <a:avLst/>
            </a:prstGeom>
            <a:solidFill>
              <a:srgbClr val="FFA66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sz="1800" b="1" dirty="0">
                  <a:latin typeface="+mn-lt"/>
                </a:rPr>
                <a:t>Faulty </a:t>
              </a:r>
            </a:p>
            <a:p>
              <a:pPr algn="ctr">
                <a:defRPr/>
              </a:pPr>
              <a:r>
                <a:rPr kumimoji="1" lang="en-US" sz="1800" b="1" dirty="0">
                  <a:latin typeface="+mn-lt"/>
                </a:rPr>
                <a:t>core</a:t>
              </a:r>
            </a:p>
          </p:txBody>
        </p:sp>
        <p:cxnSp>
          <p:nvCxnSpPr>
            <p:cNvPr id="23562" name="Straight Arrow Connector 27"/>
            <p:cNvCxnSpPr>
              <a:cxnSpLocks noChangeShapeType="1"/>
              <a:stCxn id="23" idx="3"/>
              <a:endCxn id="24" idx="1"/>
            </p:cNvCxnSpPr>
            <p:nvPr/>
          </p:nvCxnSpPr>
          <p:spPr bwMode="auto">
            <a:xfrm>
              <a:off x="5943600" y="2247900"/>
              <a:ext cx="1371600" cy="15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7" name="TextBox 36"/>
            <p:cNvSpPr txBox="1"/>
            <p:nvPr/>
          </p:nvSpPr>
          <p:spPr>
            <a:xfrm>
              <a:off x="5867400" y="1905000"/>
              <a:ext cx="1600200" cy="6461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b="1" dirty="0">
                  <a:latin typeface="+mn-lt"/>
                </a:rPr>
                <a:t>Look for divergence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0" y="1905000"/>
              <a:ext cx="1600200" cy="6463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b="1" dirty="0" smtClean="0">
                  <a:latin typeface="+mn-lt"/>
                </a:rPr>
                <a:t>Symptom</a:t>
              </a:r>
            </a:p>
            <a:p>
              <a:pPr algn="ctr">
                <a:defRPr/>
              </a:pPr>
              <a:r>
                <a:rPr lang="en-US" sz="1800" b="1" dirty="0" smtClean="0">
                  <a:latin typeface="+mn-lt"/>
                </a:rPr>
                <a:t>Detected</a:t>
              </a:r>
              <a:endParaRPr lang="en-US" sz="1800" b="1" dirty="0">
                <a:latin typeface="+mn-lt"/>
              </a:endParaRPr>
            </a:p>
          </p:txBody>
        </p:sp>
      </p:grpSp>
      <p:grpSp>
        <p:nvGrpSpPr>
          <p:cNvPr id="3" name="Group 68"/>
          <p:cNvGrpSpPr/>
          <p:nvPr/>
        </p:nvGrpSpPr>
        <p:grpSpPr>
          <a:xfrm>
            <a:off x="914400" y="2971800"/>
            <a:ext cx="1828800" cy="3295650"/>
            <a:chOff x="914400" y="2971800"/>
            <a:chExt cx="1828800" cy="3295650"/>
          </a:xfrm>
        </p:grpSpPr>
        <p:grpSp>
          <p:nvGrpSpPr>
            <p:cNvPr id="4" name="Group 48"/>
            <p:cNvGrpSpPr>
              <a:grpSpLocks/>
            </p:cNvGrpSpPr>
            <p:nvPr/>
          </p:nvGrpSpPr>
          <p:grpSpPr bwMode="auto">
            <a:xfrm>
              <a:off x="914400" y="2971800"/>
              <a:ext cx="1041400" cy="3295650"/>
              <a:chOff x="2819400" y="2244725"/>
              <a:chExt cx="1040018" cy="3295650"/>
            </a:xfrm>
          </p:grpSpPr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3048000" y="2778124"/>
                <a:ext cx="359834" cy="2762251"/>
              </a:xfrm>
              <a:custGeom>
                <a:avLst/>
                <a:gdLst>
                  <a:gd name="T0" fmla="*/ 224367 w 359834"/>
                  <a:gd name="T1" fmla="*/ 0 h 2895600"/>
                  <a:gd name="T2" fmla="*/ 21167 w 359834"/>
                  <a:gd name="T3" fmla="*/ 543 h 2895600"/>
                  <a:gd name="T4" fmla="*/ 351367 w 359834"/>
                  <a:gd name="T5" fmla="*/ 949 h 2895600"/>
                  <a:gd name="T6" fmla="*/ 71967 w 359834"/>
                  <a:gd name="T7" fmla="*/ 1628 h 2895600"/>
                  <a:gd name="T8" fmla="*/ 325967 w 359834"/>
                  <a:gd name="T9" fmla="*/ 2170 h 2895600"/>
                  <a:gd name="T10" fmla="*/ 71967 w 359834"/>
                  <a:gd name="T11" fmla="*/ 2678 h 2895600"/>
                  <a:gd name="T12" fmla="*/ 249767 w 359834"/>
                  <a:gd name="T13" fmla="*/ 3255 h 2895600"/>
                  <a:gd name="T14" fmla="*/ 249767 w 359834"/>
                  <a:gd name="T15" fmla="*/ 3662 h 2895600"/>
                  <a:gd name="T16" fmla="*/ 249767 w 359834"/>
                  <a:gd name="T17" fmla="*/ 3865 h 2895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59834"/>
                  <a:gd name="T28" fmla="*/ 0 h 2895600"/>
                  <a:gd name="T29" fmla="*/ 359834 w 359834"/>
                  <a:gd name="T30" fmla="*/ 2895600 h 2895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59834" h="2895600">
                    <a:moveTo>
                      <a:pt x="224367" y="0"/>
                    </a:moveTo>
                    <a:cubicBezTo>
                      <a:pt x="112183" y="143933"/>
                      <a:pt x="0" y="287867"/>
                      <a:pt x="21167" y="406400"/>
                    </a:cubicBezTo>
                    <a:cubicBezTo>
                      <a:pt x="42334" y="524933"/>
                      <a:pt x="342900" y="575733"/>
                      <a:pt x="351367" y="711200"/>
                    </a:cubicBezTo>
                    <a:cubicBezTo>
                      <a:pt x="359834" y="846667"/>
                      <a:pt x="76200" y="1066800"/>
                      <a:pt x="71967" y="1219200"/>
                    </a:cubicBezTo>
                    <a:cubicBezTo>
                      <a:pt x="67734" y="1371600"/>
                      <a:pt x="325967" y="1494367"/>
                      <a:pt x="325967" y="1625600"/>
                    </a:cubicBezTo>
                    <a:cubicBezTo>
                      <a:pt x="325967" y="1756833"/>
                      <a:pt x="84667" y="1871133"/>
                      <a:pt x="71967" y="2006600"/>
                    </a:cubicBezTo>
                    <a:cubicBezTo>
                      <a:pt x="59267" y="2142067"/>
                      <a:pt x="220134" y="2315633"/>
                      <a:pt x="249767" y="2438400"/>
                    </a:cubicBezTo>
                    <a:cubicBezTo>
                      <a:pt x="279400" y="2561167"/>
                      <a:pt x="249767" y="2743200"/>
                      <a:pt x="249767" y="2743200"/>
                    </a:cubicBezTo>
                    <a:lnTo>
                      <a:pt x="249767" y="2895600"/>
                    </a:lnTo>
                  </a:path>
                </a:pathLst>
              </a:custGeom>
              <a:noFill/>
              <a:ln w="38100" cap="flat" cmpd="sng" algn="ctr">
                <a:solidFill>
                  <a:srgbClr val="006600"/>
                </a:solidFill>
                <a:prstDash val="solid"/>
                <a:round/>
                <a:headEnd type="none" w="med" len="med"/>
                <a:tailEnd type="triangle" w="lg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 bwMode="auto">
              <a:xfrm>
                <a:off x="2819400" y="2244725"/>
                <a:ext cx="1040018" cy="4000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latin typeface="+mn-lt"/>
                  </a:rPr>
                  <a:t>Thread</a:t>
                </a:r>
              </a:p>
            </p:txBody>
          </p:sp>
        </p:grp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1447800" y="3333750"/>
              <a:ext cx="1295400" cy="2895600"/>
              <a:chOff x="3505200" y="1371600"/>
              <a:chExt cx="1295400" cy="2895600"/>
            </a:xfrm>
          </p:grpSpPr>
          <p:cxnSp>
            <p:nvCxnSpPr>
              <p:cNvPr id="53" name="Straight Arrow Connector 24"/>
              <p:cNvCxnSpPr>
                <a:cxnSpLocks noChangeShapeType="1"/>
              </p:cNvCxnSpPr>
              <p:nvPr/>
            </p:nvCxnSpPr>
            <p:spPr bwMode="auto">
              <a:xfrm>
                <a:off x="3505200" y="1905000"/>
                <a:ext cx="381000" cy="15240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4" name="Straight Arrow Connector 25"/>
              <p:cNvCxnSpPr>
                <a:cxnSpLocks noChangeShapeType="1"/>
              </p:cNvCxnSpPr>
              <p:nvPr/>
            </p:nvCxnSpPr>
            <p:spPr bwMode="auto">
              <a:xfrm>
                <a:off x="3505200" y="2305050"/>
                <a:ext cx="304800" cy="13335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5" name="Straight Arrow Connector 31"/>
              <p:cNvCxnSpPr>
                <a:cxnSpLocks noChangeShapeType="1"/>
              </p:cNvCxnSpPr>
              <p:nvPr/>
            </p:nvCxnSpPr>
            <p:spPr bwMode="auto">
              <a:xfrm>
                <a:off x="3505200" y="2743200"/>
                <a:ext cx="381000" cy="15240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6" name="Straight Arrow Connector 33"/>
              <p:cNvCxnSpPr>
                <a:cxnSpLocks noChangeShapeType="1"/>
              </p:cNvCxnSpPr>
              <p:nvPr/>
            </p:nvCxnSpPr>
            <p:spPr bwMode="auto">
              <a:xfrm>
                <a:off x="3505200" y="3352800"/>
                <a:ext cx="381000" cy="15240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 type="arrow"/>
                <a:tailEnd type="none" w="med" len="med"/>
              </a:ln>
            </p:spPr>
          </p:cxnSp>
          <p:sp>
            <p:nvSpPr>
              <p:cNvPr id="57" name="Rounded Rectangle 34"/>
              <p:cNvSpPr>
                <a:spLocks noChangeArrowheads="1"/>
              </p:cNvSpPr>
              <p:nvPr/>
            </p:nvSpPr>
            <p:spPr bwMode="auto">
              <a:xfrm>
                <a:off x="3733796" y="1371600"/>
                <a:ext cx="1066804" cy="28956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alpha val="0"/>
                </a:schemeClr>
              </a:solidFill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810000" y="1916113"/>
                <a:ext cx="774700" cy="369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800" b="1" dirty="0">
                    <a:solidFill>
                      <a:srgbClr val="FF0000"/>
                    </a:solidFill>
                    <a:latin typeface="+mn-lt"/>
                  </a:rPr>
                  <a:t>Store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810000" y="2297113"/>
                <a:ext cx="774700" cy="369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800" b="1" dirty="0">
                    <a:solidFill>
                      <a:srgbClr val="FF0000"/>
                    </a:solidFill>
                    <a:latin typeface="+mn-lt"/>
                  </a:rPr>
                  <a:t>Store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810000" y="2754313"/>
                <a:ext cx="979488" cy="369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800" b="1" dirty="0">
                    <a:solidFill>
                      <a:srgbClr val="FF0000"/>
                    </a:solidFill>
                    <a:latin typeface="+mn-lt"/>
                  </a:rPr>
                  <a:t>Branch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810000" y="3363913"/>
                <a:ext cx="736049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800" b="1" dirty="0" smtClean="0">
                    <a:solidFill>
                      <a:srgbClr val="FF0000"/>
                    </a:solidFill>
                    <a:latin typeface="+mn-lt"/>
                  </a:rPr>
                  <a:t>Load</a:t>
                </a:r>
                <a:endParaRPr lang="en-US" sz="1800" b="1" dirty="0">
                  <a:solidFill>
                    <a:srgbClr val="FF0000"/>
                  </a:solidFill>
                  <a:latin typeface="+mn-lt"/>
                </a:endParaRPr>
              </a:p>
            </p:txBody>
          </p:sp>
        </p:grp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3713163" y="1143000"/>
            <a:ext cx="3602037" cy="762000"/>
            <a:chOff x="4572003" y="1581150"/>
            <a:chExt cx="3602268" cy="761999"/>
          </a:xfrm>
        </p:grpSpPr>
        <p:sp>
          <p:nvSpPr>
            <p:cNvPr id="65" name="Text Box 24"/>
            <p:cNvSpPr txBox="1">
              <a:spLocks noChangeArrowheads="1"/>
            </p:cNvSpPr>
            <p:nvPr/>
          </p:nvSpPr>
          <p:spPr bwMode="auto">
            <a:xfrm>
              <a:off x="4572003" y="1581150"/>
              <a:ext cx="3602268" cy="400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solidFill>
                    <a:srgbClr val="D15100"/>
                  </a:solidFill>
                  <a:latin typeface="+mn-lt"/>
                </a:rPr>
                <a:t>How to identify divergence?</a:t>
              </a:r>
            </a:p>
          </p:txBody>
        </p:sp>
        <p:cxnSp>
          <p:nvCxnSpPr>
            <p:cNvPr id="67" name="Straight Arrow Connector 63"/>
            <p:cNvCxnSpPr>
              <a:cxnSpLocks noChangeShapeType="1"/>
            </p:cNvCxnSpPr>
            <p:nvPr/>
          </p:nvCxnSpPr>
          <p:spPr bwMode="auto">
            <a:xfrm rot="5400000">
              <a:off x="6057902" y="2152649"/>
              <a:ext cx="380999" cy="1"/>
            </a:xfrm>
            <a:prstGeom prst="straightConnector1">
              <a:avLst/>
            </a:prstGeom>
            <a:noFill/>
            <a:ln w="25400">
              <a:solidFill>
                <a:srgbClr val="D15100"/>
              </a:solidFill>
              <a:round/>
              <a:headEnd/>
              <a:tailEnd type="triangle" w="med" len="med"/>
            </a:ln>
          </p:spPr>
        </p:cxnSp>
      </p:grpSp>
    </p:spTree>
    <p:custDataLst>
      <p:tags r:id="rId1"/>
    </p:custDataLst>
  </p:cSld>
  <p:clrMapOvr>
    <a:masterClrMapping/>
  </p:clrMapOvr>
  <p:transition advTm="392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mSWAT</a:t>
            </a:r>
            <a:r>
              <a:rPr lang="en-US" dirty="0" smtClean="0"/>
              <a:t> Diagnosis: Hardware Cost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562600"/>
          </a:xfrm>
        </p:spPr>
        <p:txBody>
          <a:bodyPr/>
          <a:lstStyle/>
          <a:p>
            <a:r>
              <a:rPr lang="en-US" dirty="0" smtClean="0"/>
              <a:t>Trace captured in native </a:t>
            </a:r>
            <a:r>
              <a:rPr lang="en-US" dirty="0"/>
              <a:t>execution</a:t>
            </a:r>
            <a:endParaRPr lang="en-US" dirty="0" smtClean="0"/>
          </a:p>
          <a:p>
            <a:pPr lvl="1"/>
            <a:r>
              <a:rPr lang="en-US" dirty="0" smtClean="0"/>
              <a:t>HW support </a:t>
            </a:r>
            <a:r>
              <a:rPr lang="en-US" dirty="0"/>
              <a:t>for</a:t>
            </a:r>
            <a:r>
              <a:rPr lang="en-US" dirty="0" smtClean="0"/>
              <a:t> trace collection</a:t>
            </a:r>
          </a:p>
          <a:p>
            <a:r>
              <a:rPr lang="en-US" dirty="0"/>
              <a:t>Deterministic replay is </a:t>
            </a:r>
            <a:r>
              <a:rPr lang="en-US" dirty="0">
                <a:solidFill>
                  <a:srgbClr val="D15100"/>
                </a:solidFill>
              </a:rPr>
              <a:t>firmware emulated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solidFill>
                  <a:srgbClr val="D15100"/>
                </a:solidFill>
              </a:rPr>
              <a:t>minimal hardware support</a:t>
            </a:r>
          </a:p>
          <a:p>
            <a:pPr lvl="1"/>
            <a:r>
              <a:rPr lang="en-US" dirty="0"/>
              <a:t>Replay threads in </a:t>
            </a:r>
            <a:r>
              <a:rPr lang="en-US" dirty="0" smtClean="0"/>
              <a:t>isolation</a:t>
            </a:r>
          </a:p>
          <a:p>
            <a:pPr lvl="2">
              <a:buFont typeface="Symbol" charset="2"/>
              <a:buChar char="Þ"/>
            </a:pPr>
            <a:r>
              <a:rPr lang="en-US" dirty="0" smtClean="0">
                <a:solidFill>
                  <a:srgbClr val="D15100"/>
                </a:solidFill>
              </a:rPr>
              <a:t>No need to capture memory orderings</a:t>
            </a:r>
          </a:p>
          <a:p>
            <a:r>
              <a:rPr lang="en-US" dirty="0" smtClean="0"/>
              <a:t>Long detection latency </a:t>
            </a:r>
            <a:r>
              <a:rPr lang="en-US" dirty="0" err="1" smtClean="0">
                <a:sym typeface="Symbol" charset="2"/>
              </a:rPr>
              <a:t></a:t>
            </a:r>
            <a:r>
              <a:rPr lang="en-US" dirty="0" smtClean="0">
                <a:sym typeface="Symbol" charset="2"/>
              </a:rPr>
              <a:t> large trace buffers (8MB/core)</a:t>
            </a:r>
          </a:p>
          <a:p>
            <a:pPr lvl="1"/>
            <a:r>
              <a:rPr lang="en-US" dirty="0" smtClean="0">
                <a:solidFill>
                  <a:srgbClr val="D15100"/>
                </a:solidFill>
                <a:sym typeface="Symbol" charset="2"/>
              </a:rPr>
              <a:t>Iterative Diagnosis Algorithm </a:t>
            </a:r>
            <a:r>
              <a:rPr lang="en-US" dirty="0" smtClean="0">
                <a:sym typeface="Symbol" charset="2"/>
              </a:rPr>
              <a:t>to reduce buffer overhead</a:t>
            </a:r>
          </a:p>
          <a:p>
            <a:pPr>
              <a:buFont typeface="Arial"/>
              <a:buChar char="•"/>
            </a:pPr>
            <a:endParaRPr lang="en-US" dirty="0" smtClean="0">
              <a:solidFill>
                <a:srgbClr val="D15100"/>
              </a:solidFill>
            </a:endParaRPr>
          </a:p>
          <a:p>
            <a:pPr lvl="1"/>
            <a:endParaRPr lang="en-US" dirty="0"/>
          </a:p>
        </p:txBody>
      </p:sp>
      <p:grpSp>
        <p:nvGrpSpPr>
          <p:cNvPr id="2" name="Group 27"/>
          <p:cNvGrpSpPr/>
          <p:nvPr/>
        </p:nvGrpSpPr>
        <p:grpSpPr>
          <a:xfrm>
            <a:off x="228600" y="4953000"/>
            <a:ext cx="8686800" cy="1851025"/>
            <a:chOff x="228600" y="4953000"/>
            <a:chExt cx="8686800" cy="1851025"/>
          </a:xfrm>
        </p:grpSpPr>
        <p:grpSp>
          <p:nvGrpSpPr>
            <p:cNvPr id="3" name="Group 4"/>
            <p:cNvGrpSpPr/>
            <p:nvPr/>
          </p:nvGrpSpPr>
          <p:grpSpPr>
            <a:xfrm>
              <a:off x="228600" y="4953000"/>
              <a:ext cx="8686800" cy="762000"/>
              <a:chOff x="0" y="1828800"/>
              <a:chExt cx="8686800" cy="762000"/>
            </a:xfrm>
          </p:grpSpPr>
          <p:cxnSp>
            <p:nvCxnSpPr>
              <p:cNvPr id="6" name="Straight Arrow Connector 19"/>
              <p:cNvCxnSpPr>
                <a:cxnSpLocks noChangeShapeType="1"/>
                <a:endCxn id="7" idx="1"/>
              </p:cNvCxnSpPr>
              <p:nvPr/>
            </p:nvCxnSpPr>
            <p:spPr bwMode="auto">
              <a:xfrm>
                <a:off x="1371600" y="2209800"/>
                <a:ext cx="533400" cy="15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7" name="AutoShape 155"/>
              <p:cNvSpPr>
                <a:spLocks noChangeArrowheads="1"/>
              </p:cNvSpPr>
              <p:nvPr/>
            </p:nvSpPr>
            <p:spPr bwMode="auto">
              <a:xfrm>
                <a:off x="1905000" y="1828800"/>
                <a:ext cx="1752600" cy="762000"/>
              </a:xfrm>
              <a:prstGeom prst="flowChartAlternateProcess">
                <a:avLst/>
              </a:prstGeom>
              <a:solidFill>
                <a:schemeClr val="accent5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sz="1800" b="1" dirty="0">
                    <a:latin typeface="+mn-lt"/>
                  </a:rPr>
                  <a:t>Capture fault </a:t>
                </a:r>
              </a:p>
              <a:p>
                <a:pPr algn="ctr">
                  <a:defRPr/>
                </a:pPr>
                <a:r>
                  <a:rPr kumimoji="1" lang="en-US" sz="1800" b="1" dirty="0">
                    <a:latin typeface="+mn-lt"/>
                  </a:rPr>
                  <a:t>activating trace</a:t>
                </a:r>
              </a:p>
            </p:txBody>
          </p:sp>
          <p:cxnSp>
            <p:nvCxnSpPr>
              <p:cNvPr id="8" name="Straight Arrow Connector 21"/>
              <p:cNvCxnSpPr>
                <a:cxnSpLocks noChangeShapeType="1"/>
                <a:stCxn id="7" idx="3"/>
              </p:cNvCxnSpPr>
              <p:nvPr/>
            </p:nvCxnSpPr>
            <p:spPr bwMode="auto">
              <a:xfrm>
                <a:off x="3657600" y="2209800"/>
                <a:ext cx="381000" cy="15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9" name="AutoShape 162"/>
              <p:cNvSpPr>
                <a:spLocks noChangeArrowheads="1"/>
              </p:cNvSpPr>
              <p:nvPr/>
            </p:nvSpPr>
            <p:spPr bwMode="auto">
              <a:xfrm>
                <a:off x="4038600" y="1905000"/>
                <a:ext cx="1905000" cy="685800"/>
              </a:xfrm>
              <a:prstGeom prst="flowChartAlternateProcess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sz="1800" b="1" dirty="0">
                    <a:latin typeface="+mn-lt"/>
                  </a:rPr>
                  <a:t>Deterministic</a:t>
                </a:r>
              </a:p>
              <a:p>
                <a:pPr algn="ctr">
                  <a:defRPr/>
                </a:pPr>
                <a:r>
                  <a:rPr kumimoji="1" lang="en-US" sz="1800" b="1" dirty="0">
                    <a:latin typeface="+mn-lt"/>
                  </a:rPr>
                  <a:t>isolated replay</a:t>
                </a:r>
              </a:p>
            </p:txBody>
          </p:sp>
          <p:sp>
            <p:nvSpPr>
              <p:cNvPr id="10" name="AutoShape 162"/>
              <p:cNvSpPr>
                <a:spLocks noChangeArrowheads="1"/>
              </p:cNvSpPr>
              <p:nvPr/>
            </p:nvSpPr>
            <p:spPr bwMode="auto">
              <a:xfrm>
                <a:off x="7315200" y="1905000"/>
                <a:ext cx="1371600" cy="685800"/>
              </a:xfrm>
              <a:prstGeom prst="flowChartAlternateProcess">
                <a:avLst/>
              </a:prstGeom>
              <a:solidFill>
                <a:srgbClr val="FFA66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sz="1800" b="1" dirty="0">
                    <a:latin typeface="+mn-lt"/>
                  </a:rPr>
                  <a:t>Faulty </a:t>
                </a:r>
              </a:p>
              <a:p>
                <a:pPr algn="ctr">
                  <a:defRPr/>
                </a:pPr>
                <a:r>
                  <a:rPr kumimoji="1" lang="en-US" sz="1800" b="1" dirty="0">
                    <a:latin typeface="+mn-lt"/>
                  </a:rPr>
                  <a:t>core</a:t>
                </a:r>
              </a:p>
            </p:txBody>
          </p:sp>
          <p:cxnSp>
            <p:nvCxnSpPr>
              <p:cNvPr id="11" name="Straight Arrow Connector 27"/>
              <p:cNvCxnSpPr>
                <a:cxnSpLocks noChangeShapeType="1"/>
                <a:stCxn id="9" idx="3"/>
                <a:endCxn id="10" idx="1"/>
              </p:cNvCxnSpPr>
              <p:nvPr/>
            </p:nvCxnSpPr>
            <p:spPr bwMode="auto">
              <a:xfrm>
                <a:off x="5943600" y="2247900"/>
                <a:ext cx="1371600" cy="15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2" name="TextBox 11"/>
              <p:cNvSpPr txBox="1"/>
              <p:nvPr/>
            </p:nvSpPr>
            <p:spPr>
              <a:xfrm>
                <a:off x="5867400" y="1905000"/>
                <a:ext cx="1600200" cy="64611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800" b="1" dirty="0">
                    <a:latin typeface="+mn-lt"/>
                  </a:rPr>
                  <a:t>Look for divergence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0" y="1905000"/>
                <a:ext cx="1600200" cy="64633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800" b="1" dirty="0" smtClean="0">
                    <a:latin typeface="+mn-lt"/>
                  </a:rPr>
                  <a:t>Symptom</a:t>
                </a:r>
              </a:p>
              <a:p>
                <a:pPr algn="ctr">
                  <a:defRPr/>
                </a:pPr>
                <a:r>
                  <a:rPr lang="en-US" sz="1800" b="1" dirty="0" smtClean="0">
                    <a:latin typeface="+mn-lt"/>
                  </a:rPr>
                  <a:t>Detected</a:t>
                </a:r>
                <a:endParaRPr lang="en-US" sz="1800" b="1" dirty="0">
                  <a:latin typeface="+mn-lt"/>
                </a:endParaRPr>
              </a:p>
            </p:txBody>
          </p:sp>
        </p:grp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1981200" y="6096000"/>
              <a:ext cx="450215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D15100"/>
                  </a:solidFill>
                  <a:latin typeface="+mn-lt"/>
                </a:rPr>
                <a:t>Repeatedly execute on short traces</a:t>
              </a:r>
            </a:p>
            <a:p>
              <a:pPr algn="ctr">
                <a:defRPr/>
              </a:pPr>
              <a:r>
                <a:rPr lang="en-US" sz="2000" b="1" dirty="0">
                  <a:solidFill>
                    <a:srgbClr val="D15100"/>
                  </a:solidFill>
                  <a:latin typeface="+mn-lt"/>
                </a:rPr>
                <a:t>e.g. 100,000 </a:t>
              </a:r>
              <a:r>
                <a:rPr lang="en-US" sz="2000" b="1" dirty="0" err="1">
                  <a:solidFill>
                    <a:srgbClr val="D15100"/>
                  </a:solidFill>
                  <a:latin typeface="+mn-lt"/>
                </a:rPr>
                <a:t>instrns</a:t>
              </a:r>
              <a:endParaRPr lang="en-US" sz="2000" b="1" dirty="0">
                <a:solidFill>
                  <a:srgbClr val="D15100"/>
                </a:solidFill>
                <a:latin typeface="+mn-lt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3004549" y="5734645"/>
              <a:ext cx="2178557" cy="361355"/>
            </a:xfrm>
            <a:custGeom>
              <a:avLst/>
              <a:gdLst>
                <a:gd name="connsiteX0" fmla="*/ 0 w 2178557"/>
                <a:gd name="connsiteY0" fmla="*/ 0 h 361355"/>
                <a:gd name="connsiteX1" fmla="*/ 1042816 w 2178557"/>
                <a:gd name="connsiteY1" fmla="*/ 361355 h 361355"/>
                <a:gd name="connsiteX2" fmla="*/ 2178557 w 2178557"/>
                <a:gd name="connsiteY2" fmla="*/ 0 h 36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8557" h="361355">
                  <a:moveTo>
                    <a:pt x="0" y="0"/>
                  </a:moveTo>
                  <a:cubicBezTo>
                    <a:pt x="339861" y="180677"/>
                    <a:pt x="679723" y="361355"/>
                    <a:pt x="1042816" y="361355"/>
                  </a:cubicBezTo>
                  <a:cubicBezTo>
                    <a:pt x="1405909" y="361355"/>
                    <a:pt x="2178557" y="0"/>
                    <a:pt x="2178557" y="0"/>
                  </a:cubicBezTo>
                </a:path>
              </a:pathLst>
            </a:cu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606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SWAT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D15100"/>
                </a:solidFill>
              </a:rPr>
              <a:t>Handles all faults that matter</a:t>
            </a:r>
          </a:p>
          <a:p>
            <a:pPr lvl="1"/>
            <a:r>
              <a:rPr lang="en-US" sz="2000" dirty="0"/>
              <a:t>Oblivious to low-level failure modes</a:t>
            </a:r>
            <a:r>
              <a:rPr lang="en-US" sz="2000" dirty="0" smtClean="0"/>
              <a:t> and </a:t>
            </a:r>
            <a:r>
              <a:rPr lang="en-US" sz="2000" dirty="0"/>
              <a:t>masked faults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D15100"/>
                </a:solidFill>
              </a:rPr>
              <a:t>Low, amortized overheads</a:t>
            </a:r>
          </a:p>
          <a:p>
            <a:pPr lvl="1"/>
            <a:r>
              <a:rPr lang="en-US" sz="2000" dirty="0"/>
              <a:t>Optimize for common case, exploit</a:t>
            </a:r>
            <a:r>
              <a:rPr lang="en-US" sz="2000" dirty="0" smtClean="0"/>
              <a:t> SW </a:t>
            </a:r>
            <a:r>
              <a:rPr lang="en-US" sz="2000" dirty="0"/>
              <a:t>reliability solutions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D15100"/>
                </a:solidFill>
              </a:rPr>
              <a:t>Customizable and flexible</a:t>
            </a:r>
          </a:p>
          <a:p>
            <a:pPr lvl="1"/>
            <a:r>
              <a:rPr lang="en-US" sz="2000" dirty="0"/>
              <a:t>Firmware control adapts to specific reliability needs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D15100"/>
                </a:solidFill>
              </a:rPr>
              <a:t>Holistic systems view enables novel solutions</a:t>
            </a:r>
          </a:p>
          <a:p>
            <a:pPr lvl="1"/>
            <a:r>
              <a:rPr lang="en-US" sz="2000" dirty="0"/>
              <a:t>Synergistic detection, diagnosis, recovery solutions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D15100"/>
                </a:solidFill>
              </a:rPr>
              <a:t>Beyond hardware reliability</a:t>
            </a:r>
          </a:p>
          <a:p>
            <a:pPr lvl="1"/>
            <a:r>
              <a:rPr lang="en-US" sz="2000" dirty="0"/>
              <a:t>Long term goal: unified system </a:t>
            </a:r>
            <a:r>
              <a:rPr lang="en-US" sz="2000" dirty="0" smtClean="0"/>
              <a:t>(HW+SW) </a:t>
            </a:r>
            <a:r>
              <a:rPr lang="en-US" sz="2000" dirty="0"/>
              <a:t>reliability</a:t>
            </a:r>
          </a:p>
          <a:p>
            <a:pPr lvl="1"/>
            <a:r>
              <a:rPr lang="en-US" sz="2000" dirty="0"/>
              <a:t>Potential application to post-silicon test and debug</a:t>
            </a:r>
          </a:p>
        </p:txBody>
      </p:sp>
    </p:spTree>
    <p:custDataLst>
      <p:tags r:id="rId1"/>
    </p:custDataLst>
  </p:cSld>
  <p:clrMapOvr>
    <a:masterClrMapping/>
  </p:clrMapOvr>
  <p:transition advTm="658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MSWAT Fault </a:t>
            </a:r>
            <a:r>
              <a:rPr lang="en-US" dirty="0" smtClean="0"/>
              <a:t>Diagnosis</a:t>
            </a:r>
            <a:endParaRPr 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228600" y="5486400"/>
            <a:ext cx="8534400" cy="9906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>
                <a:solidFill>
                  <a:srgbClr val="D15100"/>
                </a:solidFill>
              </a:rPr>
              <a:t>Over 95% </a:t>
            </a:r>
            <a:r>
              <a:rPr lang="en-US" dirty="0"/>
              <a:t>of detected faults are successfully diagnosed</a:t>
            </a:r>
          </a:p>
          <a:p>
            <a:pPr marL="342900" lvl="1" indent="-342900">
              <a:buFontTx/>
              <a:buChar char="•"/>
            </a:pPr>
            <a:r>
              <a:rPr lang="en-US" dirty="0"/>
              <a:t>All faults detected in fault-free core are diagnosed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914400" y="838200"/>
          <a:ext cx="7080477" cy="4727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Line 2"/>
          <p:cNvSpPr>
            <a:spLocks noChangeShapeType="1"/>
          </p:cNvSpPr>
          <p:nvPr/>
        </p:nvSpPr>
        <p:spPr bwMode="auto">
          <a:xfrm>
            <a:off x="4191000" y="3810000"/>
            <a:ext cx="8382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1059" name="AutoShape 3"/>
          <p:cNvSpPr>
            <a:spLocks noChangeArrowheads="1"/>
          </p:cNvSpPr>
          <p:nvPr/>
        </p:nvSpPr>
        <p:spPr bwMode="auto">
          <a:xfrm>
            <a:off x="4495800" y="2286000"/>
            <a:ext cx="2438400" cy="1600200"/>
          </a:xfrm>
          <a:prstGeom prst="roundRect">
            <a:avLst>
              <a:gd name="adj" fmla="val 10486"/>
            </a:avLst>
          </a:prstGeom>
          <a:solidFill>
            <a:srgbClr val="CC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/>
              <a:t>Fault-Free Core</a:t>
            </a:r>
          </a:p>
          <a:p>
            <a:pPr algn="ctr"/>
            <a:r>
              <a:rPr lang="en-US" dirty="0"/>
              <a:t>Execution</a:t>
            </a:r>
          </a:p>
        </p:txBody>
      </p:sp>
      <p:sp>
        <p:nvSpPr>
          <p:cNvPr id="941060" name="AutoShape 4"/>
          <p:cNvSpPr>
            <a:spLocks noChangeArrowheads="1"/>
          </p:cNvSpPr>
          <p:nvPr/>
        </p:nvSpPr>
        <p:spPr bwMode="auto">
          <a:xfrm>
            <a:off x="1828800" y="2286000"/>
            <a:ext cx="2438400" cy="1600200"/>
          </a:xfrm>
          <a:prstGeom prst="roundRect">
            <a:avLst>
              <a:gd name="adj" fmla="val 10486"/>
            </a:avLst>
          </a:prstGeom>
          <a:solidFill>
            <a:srgbClr val="FF6666"/>
          </a:solidFill>
          <a:ln w="1905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Faulty Core</a:t>
            </a:r>
          </a:p>
          <a:p>
            <a:pPr algn="ctr"/>
            <a:r>
              <a:rPr lang="en-US"/>
              <a:t>Execution</a:t>
            </a:r>
          </a:p>
        </p:txBody>
      </p:sp>
      <p:sp>
        <p:nvSpPr>
          <p:cNvPr id="9410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Trace-Based Fault Diagnosis (TBFD)</a:t>
            </a:r>
          </a:p>
        </p:txBody>
      </p:sp>
      <p:sp>
        <p:nvSpPr>
          <p:cNvPr id="941062" name="AutoShape 6"/>
          <p:cNvSpPr>
            <a:spLocks noChangeArrowheads="1"/>
          </p:cNvSpPr>
          <p:nvPr/>
        </p:nvSpPr>
        <p:spPr bwMode="auto">
          <a:xfrm>
            <a:off x="3352800" y="990600"/>
            <a:ext cx="1981200" cy="627063"/>
          </a:xfrm>
          <a:prstGeom prst="roundRect">
            <a:avLst>
              <a:gd name="adj" fmla="val 16667"/>
            </a:avLst>
          </a:prstGeom>
          <a:solidFill>
            <a:srgbClr val="FF6666"/>
          </a:solidFill>
          <a:ln w="1905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1063" name="Text Box 7"/>
          <p:cNvSpPr txBox="1">
            <a:spLocks noChangeArrowheads="1"/>
          </p:cNvSpPr>
          <p:nvPr/>
        </p:nvSpPr>
        <p:spPr bwMode="auto">
          <a:xfrm>
            <a:off x="3413125" y="990600"/>
            <a:ext cx="1844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ea typeface="MS PGothic" pitchFamily="34" charset="-128"/>
                <a:cs typeface="MS PGothic" pitchFamily="34" charset="-128"/>
              </a:rPr>
              <a:t>Permanent fault detected</a:t>
            </a:r>
          </a:p>
        </p:txBody>
      </p:sp>
      <p:sp>
        <p:nvSpPr>
          <p:cNvPr id="941064" name="Line 8"/>
          <p:cNvSpPr>
            <a:spLocks noChangeShapeType="1"/>
          </p:cNvSpPr>
          <p:nvPr/>
        </p:nvSpPr>
        <p:spPr bwMode="auto">
          <a:xfrm>
            <a:off x="4343400" y="1617663"/>
            <a:ext cx="0" cy="36671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1065" name="Line 9"/>
          <p:cNvSpPr>
            <a:spLocks noChangeShapeType="1"/>
          </p:cNvSpPr>
          <p:nvPr/>
        </p:nvSpPr>
        <p:spPr bwMode="auto">
          <a:xfrm flipH="1">
            <a:off x="3352800" y="1984375"/>
            <a:ext cx="990600" cy="3016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1066" name="Line 10"/>
          <p:cNvSpPr>
            <a:spLocks noChangeShapeType="1"/>
          </p:cNvSpPr>
          <p:nvPr/>
        </p:nvSpPr>
        <p:spPr bwMode="auto">
          <a:xfrm>
            <a:off x="4343400" y="1984375"/>
            <a:ext cx="1066800" cy="3016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1067" name="Text Box 11"/>
          <p:cNvSpPr txBox="1">
            <a:spLocks noChangeArrowheads="1"/>
          </p:cNvSpPr>
          <p:nvPr/>
        </p:nvSpPr>
        <p:spPr bwMode="auto">
          <a:xfrm>
            <a:off x="4419600" y="1676400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i="1">
                <a:ea typeface="MS PGothic" pitchFamily="34" charset="-128"/>
                <a:cs typeface="MS PGothic" pitchFamily="34" charset="-128"/>
              </a:rPr>
              <a:t>Invoke TBFD</a:t>
            </a:r>
          </a:p>
        </p:txBody>
      </p:sp>
      <p:sp>
        <p:nvSpPr>
          <p:cNvPr id="941068" name="AutoShape 12"/>
          <p:cNvSpPr>
            <a:spLocks noChangeArrowheads="1"/>
          </p:cNvSpPr>
          <p:nvPr/>
        </p:nvSpPr>
        <p:spPr bwMode="auto">
          <a:xfrm>
            <a:off x="2743200" y="4800600"/>
            <a:ext cx="4648200" cy="19097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Diagnosis</a:t>
            </a:r>
          </a:p>
          <a:p>
            <a:pPr algn="ctr"/>
            <a:r>
              <a:rPr lang="en-US"/>
              <a:t>Algorithm</a:t>
            </a:r>
          </a:p>
        </p:txBody>
      </p:sp>
      <p:sp>
        <p:nvSpPr>
          <p:cNvPr id="941069" name="Oval 13"/>
          <p:cNvSpPr>
            <a:spLocks noChangeArrowheads="1"/>
          </p:cNvSpPr>
          <p:nvPr/>
        </p:nvSpPr>
        <p:spPr bwMode="auto">
          <a:xfrm>
            <a:off x="5029200" y="4114800"/>
            <a:ext cx="5334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=?</a:t>
            </a:r>
          </a:p>
        </p:txBody>
      </p:sp>
      <p:sp>
        <p:nvSpPr>
          <p:cNvPr id="941070" name="Line 14"/>
          <p:cNvSpPr>
            <a:spLocks noChangeShapeType="1"/>
          </p:cNvSpPr>
          <p:nvPr/>
        </p:nvSpPr>
        <p:spPr bwMode="auto">
          <a:xfrm flipH="1">
            <a:off x="5410200" y="3886200"/>
            <a:ext cx="30480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1071" name="Line 15"/>
          <p:cNvSpPr>
            <a:spLocks noChangeShapeType="1"/>
          </p:cNvSpPr>
          <p:nvPr/>
        </p:nvSpPr>
        <p:spPr bwMode="auto">
          <a:xfrm flipH="1">
            <a:off x="5257800" y="4419600"/>
            <a:ext cx="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advTm="16383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Line 2"/>
          <p:cNvSpPr>
            <a:spLocks noChangeShapeType="1"/>
          </p:cNvSpPr>
          <p:nvPr/>
        </p:nvSpPr>
        <p:spPr bwMode="auto">
          <a:xfrm>
            <a:off x="4191000" y="3810000"/>
            <a:ext cx="8382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Trace-Based Fault Diagnosis (TBFD)</a:t>
            </a:r>
          </a:p>
        </p:txBody>
      </p:sp>
      <p:sp>
        <p:nvSpPr>
          <p:cNvPr id="943108" name="AutoShape 4"/>
          <p:cNvSpPr>
            <a:spLocks noChangeArrowheads="1"/>
          </p:cNvSpPr>
          <p:nvPr/>
        </p:nvSpPr>
        <p:spPr bwMode="auto">
          <a:xfrm>
            <a:off x="3352800" y="990600"/>
            <a:ext cx="1981200" cy="627063"/>
          </a:xfrm>
          <a:prstGeom prst="roundRect">
            <a:avLst>
              <a:gd name="adj" fmla="val 16667"/>
            </a:avLst>
          </a:prstGeom>
          <a:solidFill>
            <a:srgbClr val="FF6666"/>
          </a:solidFill>
          <a:ln w="1905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3109" name="Text Box 5"/>
          <p:cNvSpPr txBox="1">
            <a:spLocks noChangeArrowheads="1"/>
          </p:cNvSpPr>
          <p:nvPr/>
        </p:nvSpPr>
        <p:spPr bwMode="auto">
          <a:xfrm>
            <a:off x="3413125" y="990600"/>
            <a:ext cx="1844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ea typeface="MS PGothic" pitchFamily="34" charset="-128"/>
                <a:cs typeface="MS PGothic" pitchFamily="34" charset="-128"/>
              </a:rPr>
              <a:t>Permanent fault detected</a:t>
            </a:r>
          </a:p>
        </p:txBody>
      </p:sp>
      <p:sp>
        <p:nvSpPr>
          <p:cNvPr id="943110" name="Line 6"/>
          <p:cNvSpPr>
            <a:spLocks noChangeShapeType="1"/>
          </p:cNvSpPr>
          <p:nvPr/>
        </p:nvSpPr>
        <p:spPr bwMode="auto">
          <a:xfrm>
            <a:off x="4343400" y="1617663"/>
            <a:ext cx="0" cy="36671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3111" name="Line 7"/>
          <p:cNvSpPr>
            <a:spLocks noChangeShapeType="1"/>
          </p:cNvSpPr>
          <p:nvPr/>
        </p:nvSpPr>
        <p:spPr bwMode="auto">
          <a:xfrm flipH="1">
            <a:off x="3352800" y="1984375"/>
            <a:ext cx="990600" cy="2444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3112" name="Line 8"/>
          <p:cNvSpPr>
            <a:spLocks noChangeShapeType="1"/>
          </p:cNvSpPr>
          <p:nvPr/>
        </p:nvSpPr>
        <p:spPr bwMode="auto">
          <a:xfrm>
            <a:off x="4343400" y="1984375"/>
            <a:ext cx="1066800" cy="2254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3113" name="AutoShape 9"/>
          <p:cNvSpPr>
            <a:spLocks noChangeArrowheads="1"/>
          </p:cNvSpPr>
          <p:nvPr/>
        </p:nvSpPr>
        <p:spPr bwMode="auto">
          <a:xfrm>
            <a:off x="1752600" y="2228850"/>
            <a:ext cx="2438400" cy="673100"/>
          </a:xfrm>
          <a:prstGeom prst="roundRect">
            <a:avLst>
              <a:gd name="adj" fmla="val 16667"/>
            </a:avLst>
          </a:prstGeom>
          <a:solidFill>
            <a:srgbClr val="FF6666"/>
          </a:solidFill>
          <a:ln w="1905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3114" name="Text Box 10"/>
          <p:cNvSpPr txBox="1">
            <a:spLocks noChangeArrowheads="1"/>
          </p:cNvSpPr>
          <p:nvPr/>
        </p:nvSpPr>
        <p:spPr bwMode="auto">
          <a:xfrm>
            <a:off x="1828800" y="2289175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ea typeface="MS PGothic" pitchFamily="34" charset="-128"/>
                <a:cs typeface="MS PGothic" pitchFamily="34" charset="-128"/>
              </a:rPr>
              <a:t>Rollback faulty-core to checkpoint</a:t>
            </a:r>
          </a:p>
        </p:txBody>
      </p:sp>
      <p:sp>
        <p:nvSpPr>
          <p:cNvPr id="943115" name="Line 11"/>
          <p:cNvSpPr>
            <a:spLocks noChangeShapeType="1"/>
          </p:cNvSpPr>
          <p:nvPr/>
        </p:nvSpPr>
        <p:spPr bwMode="auto">
          <a:xfrm flipH="1">
            <a:off x="3048000" y="2901950"/>
            <a:ext cx="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3116" name="AutoShape 12"/>
          <p:cNvSpPr>
            <a:spLocks noChangeArrowheads="1"/>
          </p:cNvSpPr>
          <p:nvPr/>
        </p:nvSpPr>
        <p:spPr bwMode="auto">
          <a:xfrm>
            <a:off x="1828800" y="3206750"/>
            <a:ext cx="2438400" cy="673100"/>
          </a:xfrm>
          <a:prstGeom prst="roundRect">
            <a:avLst>
              <a:gd name="adj" fmla="val 16667"/>
            </a:avLst>
          </a:prstGeom>
          <a:solidFill>
            <a:srgbClr val="FF6666"/>
          </a:solidFill>
          <a:ln w="1905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3117" name="Text Box 13"/>
          <p:cNvSpPr txBox="1">
            <a:spLocks noChangeArrowheads="1"/>
          </p:cNvSpPr>
          <p:nvPr/>
        </p:nvSpPr>
        <p:spPr bwMode="auto">
          <a:xfrm>
            <a:off x="1905000" y="3200400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ea typeface="MS PGothic" pitchFamily="34" charset="-128"/>
                <a:cs typeface="MS PGothic" pitchFamily="34" charset="-128"/>
              </a:rPr>
              <a:t>Replay execution, collect info</a:t>
            </a:r>
          </a:p>
        </p:txBody>
      </p:sp>
      <p:sp>
        <p:nvSpPr>
          <p:cNvPr id="943118" name="Oval 14"/>
          <p:cNvSpPr>
            <a:spLocks noChangeArrowheads="1"/>
          </p:cNvSpPr>
          <p:nvPr/>
        </p:nvSpPr>
        <p:spPr bwMode="auto">
          <a:xfrm>
            <a:off x="5029200" y="4114800"/>
            <a:ext cx="5334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=?</a:t>
            </a:r>
          </a:p>
        </p:txBody>
      </p:sp>
      <p:sp>
        <p:nvSpPr>
          <p:cNvPr id="943119" name="Line 15"/>
          <p:cNvSpPr>
            <a:spLocks noChangeShapeType="1"/>
          </p:cNvSpPr>
          <p:nvPr/>
        </p:nvSpPr>
        <p:spPr bwMode="auto">
          <a:xfrm flipH="1">
            <a:off x="5410200" y="3886200"/>
            <a:ext cx="30480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3120" name="AutoShape 16"/>
          <p:cNvSpPr>
            <a:spLocks noChangeArrowheads="1"/>
          </p:cNvSpPr>
          <p:nvPr/>
        </p:nvSpPr>
        <p:spPr bwMode="auto">
          <a:xfrm>
            <a:off x="2743200" y="4800600"/>
            <a:ext cx="4648200" cy="19097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Diagnosis</a:t>
            </a:r>
          </a:p>
          <a:p>
            <a:pPr algn="ctr"/>
            <a:r>
              <a:rPr lang="en-US"/>
              <a:t>Algorithm</a:t>
            </a:r>
          </a:p>
        </p:txBody>
      </p:sp>
      <p:sp>
        <p:nvSpPr>
          <p:cNvPr id="943121" name="Line 17"/>
          <p:cNvSpPr>
            <a:spLocks noChangeShapeType="1"/>
          </p:cNvSpPr>
          <p:nvPr/>
        </p:nvSpPr>
        <p:spPr bwMode="auto">
          <a:xfrm flipH="1">
            <a:off x="5257800" y="4419600"/>
            <a:ext cx="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3122" name="AutoShape 18"/>
          <p:cNvSpPr>
            <a:spLocks noChangeArrowheads="1"/>
          </p:cNvSpPr>
          <p:nvPr/>
        </p:nvSpPr>
        <p:spPr bwMode="auto">
          <a:xfrm>
            <a:off x="4495800" y="2228850"/>
            <a:ext cx="2438400" cy="6731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1905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3123" name="Text Box 19"/>
          <p:cNvSpPr txBox="1">
            <a:spLocks noChangeArrowheads="1"/>
          </p:cNvSpPr>
          <p:nvPr/>
        </p:nvSpPr>
        <p:spPr bwMode="auto">
          <a:xfrm>
            <a:off x="4572000" y="2289175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ea typeface="MS PGothic" pitchFamily="34" charset="-128"/>
                <a:cs typeface="MS PGothic" pitchFamily="34" charset="-128"/>
              </a:rPr>
              <a:t>Load checkpoint on fault-free core</a:t>
            </a:r>
          </a:p>
        </p:txBody>
      </p:sp>
      <p:sp>
        <p:nvSpPr>
          <p:cNvPr id="943124" name="Line 20"/>
          <p:cNvSpPr>
            <a:spLocks noChangeShapeType="1"/>
          </p:cNvSpPr>
          <p:nvPr/>
        </p:nvSpPr>
        <p:spPr bwMode="auto">
          <a:xfrm flipH="1">
            <a:off x="5715000" y="2901950"/>
            <a:ext cx="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3125" name="AutoShape 21"/>
          <p:cNvSpPr>
            <a:spLocks noChangeArrowheads="1"/>
          </p:cNvSpPr>
          <p:nvPr/>
        </p:nvSpPr>
        <p:spPr bwMode="auto">
          <a:xfrm>
            <a:off x="4495800" y="3206750"/>
            <a:ext cx="2438400" cy="6731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1905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3126" name="Text Box 22"/>
          <p:cNvSpPr txBox="1">
            <a:spLocks noChangeArrowheads="1"/>
          </p:cNvSpPr>
          <p:nvPr/>
        </p:nvSpPr>
        <p:spPr bwMode="auto">
          <a:xfrm>
            <a:off x="4572000" y="3200400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ea typeface="MS PGothic" pitchFamily="34" charset="-128"/>
                <a:cs typeface="MS PGothic" pitchFamily="34" charset="-128"/>
              </a:rPr>
              <a:t>Fault-free instruction exec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0" y="1697038"/>
            <a:ext cx="2932113" cy="1503362"/>
            <a:chOff x="0" y="1069"/>
            <a:chExt cx="1847" cy="947"/>
          </a:xfrm>
        </p:grpSpPr>
        <p:sp>
          <p:nvSpPr>
            <p:cNvPr id="943128" name="Text Box 24"/>
            <p:cNvSpPr txBox="1">
              <a:spLocks noChangeArrowheads="1"/>
            </p:cNvSpPr>
            <p:nvPr/>
          </p:nvSpPr>
          <p:spPr bwMode="auto">
            <a:xfrm>
              <a:off x="0" y="1069"/>
              <a:ext cx="184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D15100"/>
                  </a:solidFill>
                </a:rPr>
                <a:t>What info to collect?</a:t>
              </a:r>
            </a:p>
          </p:txBody>
        </p:sp>
        <p:sp>
          <p:nvSpPr>
            <p:cNvPr id="943129" name="Line 25"/>
            <p:cNvSpPr>
              <a:spLocks noChangeShapeType="1"/>
            </p:cNvSpPr>
            <p:nvPr/>
          </p:nvSpPr>
          <p:spPr bwMode="auto">
            <a:xfrm>
              <a:off x="768" y="1344"/>
              <a:ext cx="384" cy="672"/>
            </a:xfrm>
            <a:prstGeom prst="line">
              <a:avLst/>
            </a:prstGeom>
            <a:noFill/>
            <a:ln w="28575">
              <a:solidFill>
                <a:srgbClr val="D151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09600" y="4267200"/>
            <a:ext cx="4343400" cy="427038"/>
            <a:chOff x="384" y="2688"/>
            <a:chExt cx="2736" cy="269"/>
          </a:xfrm>
        </p:grpSpPr>
        <p:sp>
          <p:nvSpPr>
            <p:cNvPr id="943131" name="Text Box 27"/>
            <p:cNvSpPr txBox="1">
              <a:spLocks noChangeArrowheads="1"/>
            </p:cNvSpPr>
            <p:nvPr/>
          </p:nvSpPr>
          <p:spPr bwMode="auto">
            <a:xfrm>
              <a:off x="384" y="2688"/>
              <a:ext cx="20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D15100"/>
                  </a:solidFill>
                </a:rPr>
                <a:t>What info to compare?</a:t>
              </a:r>
            </a:p>
          </p:txBody>
        </p:sp>
        <p:sp>
          <p:nvSpPr>
            <p:cNvPr id="943132" name="Line 28"/>
            <p:cNvSpPr>
              <a:spLocks noChangeShapeType="1"/>
            </p:cNvSpPr>
            <p:nvPr/>
          </p:nvSpPr>
          <p:spPr bwMode="auto">
            <a:xfrm flipV="1">
              <a:off x="2400" y="2736"/>
              <a:ext cx="720" cy="96"/>
            </a:xfrm>
            <a:prstGeom prst="line">
              <a:avLst/>
            </a:prstGeom>
            <a:noFill/>
            <a:ln w="28575">
              <a:solidFill>
                <a:srgbClr val="D151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638800" y="3962400"/>
            <a:ext cx="3128963" cy="762000"/>
            <a:chOff x="3552" y="2496"/>
            <a:chExt cx="1971" cy="480"/>
          </a:xfrm>
        </p:grpSpPr>
        <p:sp>
          <p:nvSpPr>
            <p:cNvPr id="943134" name="Text Box 30"/>
            <p:cNvSpPr txBox="1">
              <a:spLocks noChangeArrowheads="1"/>
            </p:cNvSpPr>
            <p:nvPr/>
          </p:nvSpPr>
          <p:spPr bwMode="auto">
            <a:xfrm>
              <a:off x="4185" y="2496"/>
              <a:ext cx="1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200">
                  <a:solidFill>
                    <a:srgbClr val="D15100"/>
                  </a:solidFill>
                </a:rPr>
                <a:t>What to do on </a:t>
              </a:r>
            </a:p>
            <a:p>
              <a:pPr algn="ctr"/>
              <a:r>
                <a:rPr lang="en-US" sz="2200">
                  <a:solidFill>
                    <a:srgbClr val="D15100"/>
                  </a:solidFill>
                </a:rPr>
                <a:t>divergence?</a:t>
              </a:r>
            </a:p>
          </p:txBody>
        </p:sp>
        <p:sp>
          <p:nvSpPr>
            <p:cNvPr id="943135" name="Line 31"/>
            <p:cNvSpPr>
              <a:spLocks noChangeShapeType="1"/>
            </p:cNvSpPr>
            <p:nvPr/>
          </p:nvSpPr>
          <p:spPr bwMode="auto">
            <a:xfrm flipH="1" flipV="1">
              <a:off x="3552" y="2688"/>
              <a:ext cx="528" cy="48"/>
            </a:xfrm>
            <a:prstGeom prst="line">
              <a:avLst/>
            </a:prstGeom>
            <a:noFill/>
            <a:ln w="28575">
              <a:solidFill>
                <a:srgbClr val="D151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43136" name="Text Box 32"/>
          <p:cNvSpPr txBox="1">
            <a:spLocks noChangeArrowheads="1"/>
          </p:cNvSpPr>
          <p:nvPr/>
        </p:nvSpPr>
        <p:spPr bwMode="auto">
          <a:xfrm>
            <a:off x="4419600" y="1676400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i="1">
                <a:ea typeface="MS PGothic" pitchFamily="34" charset="-128"/>
                <a:cs typeface="MS PGothic" pitchFamily="34" charset="-128"/>
              </a:rPr>
              <a:t>Invoke TBFD</a:t>
            </a:r>
          </a:p>
        </p:txBody>
      </p:sp>
    </p:spTree>
    <p:custDataLst>
      <p:tags r:id="rId1"/>
    </p:custDataLst>
  </p:cSld>
  <p:clrMapOvr>
    <a:masterClrMapping/>
  </p:clrMapOvr>
  <p:transition advTm="247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AutoShape 2"/>
          <p:cNvSpPr>
            <a:spLocks noChangeArrowheads="1"/>
          </p:cNvSpPr>
          <p:nvPr/>
        </p:nvSpPr>
        <p:spPr bwMode="auto">
          <a:xfrm>
            <a:off x="1752600" y="2228850"/>
            <a:ext cx="2438400" cy="673100"/>
          </a:xfrm>
          <a:prstGeom prst="roundRect">
            <a:avLst>
              <a:gd name="adj" fmla="val 16667"/>
            </a:avLst>
          </a:prstGeom>
          <a:solidFill>
            <a:srgbClr val="FF6666"/>
          </a:solidFill>
          <a:ln w="1905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9891" name="AutoShape 3"/>
          <p:cNvSpPr>
            <a:spLocks noChangeArrowheads="1"/>
          </p:cNvSpPr>
          <p:nvPr/>
        </p:nvSpPr>
        <p:spPr bwMode="auto">
          <a:xfrm>
            <a:off x="4495800" y="2228850"/>
            <a:ext cx="2438400" cy="6731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1905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9892" name="AutoShape 4"/>
          <p:cNvSpPr>
            <a:spLocks noChangeArrowheads="1"/>
          </p:cNvSpPr>
          <p:nvPr/>
        </p:nvSpPr>
        <p:spPr bwMode="auto">
          <a:xfrm>
            <a:off x="1828800" y="3206750"/>
            <a:ext cx="2438400" cy="673100"/>
          </a:xfrm>
          <a:prstGeom prst="roundRect">
            <a:avLst>
              <a:gd name="adj" fmla="val 16667"/>
            </a:avLst>
          </a:prstGeom>
          <a:solidFill>
            <a:srgbClr val="FF6666"/>
          </a:solidFill>
          <a:ln w="1905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9893" name="AutoShape 5"/>
          <p:cNvSpPr>
            <a:spLocks noChangeArrowheads="1"/>
          </p:cNvSpPr>
          <p:nvPr/>
        </p:nvSpPr>
        <p:spPr bwMode="auto">
          <a:xfrm>
            <a:off x="4495800" y="3206750"/>
            <a:ext cx="2438400" cy="6731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1905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9894" name="Text Box 6"/>
          <p:cNvSpPr txBox="1">
            <a:spLocks noChangeArrowheads="1"/>
          </p:cNvSpPr>
          <p:nvPr/>
        </p:nvSpPr>
        <p:spPr bwMode="auto">
          <a:xfrm>
            <a:off x="1828800" y="2289175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ea typeface="MS PGothic" pitchFamily="34" charset="-128"/>
                <a:cs typeface="MS PGothic" pitchFamily="34" charset="-128"/>
              </a:rPr>
              <a:t>Rollback faulty-core to checkpoint</a:t>
            </a:r>
          </a:p>
        </p:txBody>
      </p:sp>
      <p:sp>
        <p:nvSpPr>
          <p:cNvPr id="549895" name="Text Box 7"/>
          <p:cNvSpPr txBox="1">
            <a:spLocks noChangeArrowheads="1"/>
          </p:cNvSpPr>
          <p:nvPr/>
        </p:nvSpPr>
        <p:spPr bwMode="auto">
          <a:xfrm>
            <a:off x="1905000" y="3200400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ea typeface="MS PGothic" pitchFamily="34" charset="-128"/>
                <a:cs typeface="MS PGothic" pitchFamily="34" charset="-128"/>
              </a:rPr>
              <a:t>Replay execution,</a:t>
            </a:r>
            <a:r>
              <a:rPr lang="en-US" sz="1800">
                <a:solidFill>
                  <a:srgbClr val="FF0000"/>
                </a:solidFill>
                <a:ea typeface="MS PGothic" pitchFamily="34" charset="-128"/>
                <a:cs typeface="MS PGothic" pitchFamily="34" charset="-128"/>
              </a:rPr>
              <a:t> </a:t>
            </a:r>
            <a:r>
              <a:rPr lang="en-US" sz="1800">
                <a:solidFill>
                  <a:srgbClr val="0000FF"/>
                </a:solidFill>
                <a:ea typeface="MS PGothic" pitchFamily="34" charset="-128"/>
                <a:cs typeface="MS PGothic" pitchFamily="34" charset="-128"/>
              </a:rPr>
              <a:t>collect µarch info</a:t>
            </a:r>
          </a:p>
        </p:txBody>
      </p:sp>
      <p:sp>
        <p:nvSpPr>
          <p:cNvPr id="549896" name="AutoShape 8"/>
          <p:cNvSpPr>
            <a:spLocks noChangeArrowheads="1"/>
          </p:cNvSpPr>
          <p:nvPr/>
        </p:nvSpPr>
        <p:spPr bwMode="auto">
          <a:xfrm>
            <a:off x="1828800" y="4114800"/>
            <a:ext cx="2438400" cy="381000"/>
          </a:xfrm>
          <a:prstGeom prst="roundRect">
            <a:avLst>
              <a:gd name="adj" fmla="val 16667"/>
            </a:avLst>
          </a:prstGeom>
          <a:solidFill>
            <a:srgbClr val="FF6666"/>
          </a:solidFill>
          <a:ln w="1905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rgbClr val="0000FF"/>
                </a:solidFill>
              </a:rPr>
              <a:t>Faulty trace</a:t>
            </a:r>
          </a:p>
        </p:txBody>
      </p:sp>
      <p:sp>
        <p:nvSpPr>
          <p:cNvPr id="549897" name="Text Box 9"/>
          <p:cNvSpPr txBox="1">
            <a:spLocks noChangeArrowheads="1"/>
          </p:cNvSpPr>
          <p:nvPr/>
        </p:nvSpPr>
        <p:spPr bwMode="auto">
          <a:xfrm>
            <a:off x="4572000" y="2289175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ea typeface="MS PGothic" pitchFamily="34" charset="-128"/>
                <a:cs typeface="MS PGothic" pitchFamily="34" charset="-128"/>
              </a:rPr>
              <a:t>Load checkpoint on fault-free core</a:t>
            </a:r>
          </a:p>
        </p:txBody>
      </p:sp>
      <p:sp>
        <p:nvSpPr>
          <p:cNvPr id="549898" name="Text Box 10"/>
          <p:cNvSpPr txBox="1">
            <a:spLocks noChangeArrowheads="1"/>
          </p:cNvSpPr>
          <p:nvPr/>
        </p:nvSpPr>
        <p:spPr bwMode="auto">
          <a:xfrm>
            <a:off x="4572000" y="3200400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ea typeface="MS PGothic" pitchFamily="34" charset="-128"/>
                <a:cs typeface="MS PGothic" pitchFamily="34" charset="-128"/>
              </a:rPr>
              <a:t>Fault-free instruction exec</a:t>
            </a:r>
          </a:p>
        </p:txBody>
      </p:sp>
      <p:sp>
        <p:nvSpPr>
          <p:cNvPr id="54989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Trace-Based Fault Diagnosis (TBFD)</a:t>
            </a:r>
          </a:p>
        </p:txBody>
      </p:sp>
      <p:sp>
        <p:nvSpPr>
          <p:cNvPr id="549900" name="AutoShape 12"/>
          <p:cNvSpPr>
            <a:spLocks noChangeArrowheads="1"/>
          </p:cNvSpPr>
          <p:nvPr/>
        </p:nvSpPr>
        <p:spPr bwMode="auto">
          <a:xfrm>
            <a:off x="3352800" y="990600"/>
            <a:ext cx="1981200" cy="627063"/>
          </a:xfrm>
          <a:prstGeom prst="roundRect">
            <a:avLst>
              <a:gd name="adj" fmla="val 16667"/>
            </a:avLst>
          </a:prstGeom>
          <a:solidFill>
            <a:srgbClr val="FF9966"/>
          </a:solidFill>
          <a:ln w="1905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9901" name="Text Box 13"/>
          <p:cNvSpPr txBox="1">
            <a:spLocks noChangeArrowheads="1"/>
          </p:cNvSpPr>
          <p:nvPr/>
        </p:nvSpPr>
        <p:spPr bwMode="auto">
          <a:xfrm>
            <a:off x="3413125" y="990600"/>
            <a:ext cx="1844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ea typeface="MS PGothic" pitchFamily="34" charset="-128"/>
                <a:cs typeface="MS PGothic" pitchFamily="34" charset="-128"/>
              </a:rPr>
              <a:t>Permanent fault detected</a:t>
            </a:r>
          </a:p>
        </p:txBody>
      </p:sp>
      <p:sp>
        <p:nvSpPr>
          <p:cNvPr id="549902" name="Line 14"/>
          <p:cNvSpPr>
            <a:spLocks noChangeShapeType="1"/>
          </p:cNvSpPr>
          <p:nvPr/>
        </p:nvSpPr>
        <p:spPr bwMode="auto">
          <a:xfrm>
            <a:off x="4343400" y="1617663"/>
            <a:ext cx="0" cy="36671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9903" name="Line 15"/>
          <p:cNvSpPr>
            <a:spLocks noChangeShapeType="1"/>
          </p:cNvSpPr>
          <p:nvPr/>
        </p:nvSpPr>
        <p:spPr bwMode="auto">
          <a:xfrm flipH="1">
            <a:off x="3352800" y="1984375"/>
            <a:ext cx="990600" cy="2444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9904" name="Line 16"/>
          <p:cNvSpPr>
            <a:spLocks noChangeShapeType="1"/>
          </p:cNvSpPr>
          <p:nvPr/>
        </p:nvSpPr>
        <p:spPr bwMode="auto">
          <a:xfrm>
            <a:off x="4343400" y="1984375"/>
            <a:ext cx="990600" cy="2444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9905" name="Line 17"/>
          <p:cNvSpPr>
            <a:spLocks noChangeShapeType="1"/>
          </p:cNvSpPr>
          <p:nvPr/>
        </p:nvSpPr>
        <p:spPr bwMode="auto">
          <a:xfrm flipH="1">
            <a:off x="3048000" y="2901950"/>
            <a:ext cx="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9906" name="Line 18"/>
          <p:cNvSpPr>
            <a:spLocks noChangeShapeType="1"/>
          </p:cNvSpPr>
          <p:nvPr/>
        </p:nvSpPr>
        <p:spPr bwMode="auto">
          <a:xfrm flipH="1">
            <a:off x="5715000" y="2901950"/>
            <a:ext cx="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9907" name="Line 19"/>
          <p:cNvSpPr>
            <a:spLocks noChangeShapeType="1"/>
          </p:cNvSpPr>
          <p:nvPr/>
        </p:nvSpPr>
        <p:spPr bwMode="auto">
          <a:xfrm flipH="1">
            <a:off x="3048000" y="38862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9908" name="AutoShape 20"/>
          <p:cNvSpPr>
            <a:spLocks noChangeArrowheads="1"/>
          </p:cNvSpPr>
          <p:nvPr/>
        </p:nvSpPr>
        <p:spPr bwMode="auto">
          <a:xfrm>
            <a:off x="4495800" y="4648200"/>
            <a:ext cx="1600200" cy="3810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rgbClr val="0000FF"/>
                </a:solidFill>
              </a:rPr>
              <a:t>Test trace</a:t>
            </a:r>
          </a:p>
        </p:txBody>
      </p:sp>
      <p:sp>
        <p:nvSpPr>
          <p:cNvPr id="549909" name="Oval 21"/>
          <p:cNvSpPr>
            <a:spLocks noChangeArrowheads="1"/>
          </p:cNvSpPr>
          <p:nvPr/>
        </p:nvSpPr>
        <p:spPr bwMode="auto">
          <a:xfrm>
            <a:off x="5029200" y="4114800"/>
            <a:ext cx="5334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=?</a:t>
            </a:r>
          </a:p>
        </p:txBody>
      </p:sp>
      <p:sp>
        <p:nvSpPr>
          <p:cNvPr id="549910" name="Line 22"/>
          <p:cNvSpPr>
            <a:spLocks noChangeShapeType="1"/>
          </p:cNvSpPr>
          <p:nvPr/>
        </p:nvSpPr>
        <p:spPr bwMode="auto">
          <a:xfrm flipH="1">
            <a:off x="5410200" y="3886200"/>
            <a:ext cx="30480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9911" name="Line 23"/>
          <p:cNvSpPr>
            <a:spLocks noChangeShapeType="1"/>
          </p:cNvSpPr>
          <p:nvPr/>
        </p:nvSpPr>
        <p:spPr bwMode="auto">
          <a:xfrm>
            <a:off x="4267200" y="4267200"/>
            <a:ext cx="76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9912" name="AutoShape 24"/>
          <p:cNvSpPr>
            <a:spLocks noChangeArrowheads="1"/>
          </p:cNvSpPr>
          <p:nvPr/>
        </p:nvSpPr>
        <p:spPr bwMode="auto">
          <a:xfrm>
            <a:off x="7391400" y="3200400"/>
            <a:ext cx="1371600" cy="6858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rgbClr val="0000FF"/>
                </a:solidFill>
              </a:rPr>
              <a:t>Synch </a:t>
            </a:r>
          </a:p>
          <a:p>
            <a:pPr algn="ctr"/>
            <a:r>
              <a:rPr lang="en-US" sz="1800">
                <a:solidFill>
                  <a:srgbClr val="0000FF"/>
                </a:solidFill>
              </a:rPr>
              <a:t>state</a:t>
            </a:r>
          </a:p>
        </p:txBody>
      </p:sp>
      <p:sp>
        <p:nvSpPr>
          <p:cNvPr id="549913" name="Text Box 25"/>
          <p:cNvSpPr txBox="1">
            <a:spLocks noChangeArrowheads="1"/>
          </p:cNvSpPr>
          <p:nvPr/>
        </p:nvSpPr>
        <p:spPr bwMode="auto">
          <a:xfrm>
            <a:off x="7162800" y="4267200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divergence</a:t>
            </a:r>
          </a:p>
        </p:txBody>
      </p:sp>
      <p:cxnSp>
        <p:nvCxnSpPr>
          <p:cNvPr id="549914" name="AutoShape 26"/>
          <p:cNvCxnSpPr>
            <a:cxnSpLocks noChangeShapeType="1"/>
            <a:stCxn id="549912" idx="1"/>
            <a:endCxn id="549893" idx="3"/>
          </p:cNvCxnSpPr>
          <p:nvPr/>
        </p:nvCxnSpPr>
        <p:spPr bwMode="auto">
          <a:xfrm flipH="1">
            <a:off x="6943725" y="3543300"/>
            <a:ext cx="4476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9915" name="Text Box 27"/>
          <p:cNvSpPr txBox="1">
            <a:spLocks noChangeArrowheads="1"/>
          </p:cNvSpPr>
          <p:nvPr/>
        </p:nvSpPr>
        <p:spPr bwMode="auto">
          <a:xfrm>
            <a:off x="4419600" y="1676400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i="1">
                <a:ea typeface="MS PGothic" pitchFamily="34" charset="-128"/>
                <a:cs typeface="MS PGothic" pitchFamily="34" charset="-128"/>
              </a:rPr>
              <a:t>Invoke TBFD</a:t>
            </a:r>
          </a:p>
        </p:txBody>
      </p:sp>
      <p:sp>
        <p:nvSpPr>
          <p:cNvPr id="549916" name="AutoShape 28"/>
          <p:cNvSpPr>
            <a:spLocks noChangeArrowheads="1"/>
          </p:cNvSpPr>
          <p:nvPr/>
        </p:nvSpPr>
        <p:spPr bwMode="auto">
          <a:xfrm>
            <a:off x="2743200" y="5181600"/>
            <a:ext cx="4648200" cy="15287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Diagnosis</a:t>
            </a:r>
          </a:p>
          <a:p>
            <a:pPr algn="ctr"/>
            <a:r>
              <a:rPr lang="en-US"/>
              <a:t>Algorithm</a:t>
            </a:r>
          </a:p>
        </p:txBody>
      </p:sp>
      <p:cxnSp>
        <p:nvCxnSpPr>
          <p:cNvPr id="549917" name="AutoShape 29"/>
          <p:cNvCxnSpPr>
            <a:cxnSpLocks noChangeShapeType="1"/>
            <a:stCxn id="549909" idx="6"/>
            <a:endCxn id="549912" idx="2"/>
          </p:cNvCxnSpPr>
          <p:nvPr/>
        </p:nvCxnSpPr>
        <p:spPr bwMode="auto">
          <a:xfrm flipV="1">
            <a:off x="5572125" y="3886200"/>
            <a:ext cx="2505075" cy="38100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49918" name="Line 30"/>
          <p:cNvSpPr>
            <a:spLocks noChangeShapeType="1"/>
          </p:cNvSpPr>
          <p:nvPr/>
        </p:nvSpPr>
        <p:spPr bwMode="auto">
          <a:xfrm flipH="1">
            <a:off x="5257800" y="44196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9919" name="Line 31"/>
          <p:cNvSpPr>
            <a:spLocks noChangeShapeType="1"/>
          </p:cNvSpPr>
          <p:nvPr/>
        </p:nvSpPr>
        <p:spPr bwMode="auto">
          <a:xfrm flipH="1">
            <a:off x="5257800" y="50292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advTm="37153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What to buffer, checkpoint: Methodology</a:t>
            </a:r>
          </a:p>
        </p:txBody>
      </p:sp>
      <p:sp>
        <p:nvSpPr>
          <p:cNvPr id="493596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24384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Buffer requirements of </a:t>
            </a:r>
            <a:r>
              <a:rPr lang="en-GB" dirty="0" smtClean="0">
                <a:solidFill>
                  <a:srgbClr val="D15100"/>
                </a:solidFill>
              </a:rPr>
              <a:t>I/O intensive workloads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Apache, SSH daemon serving client requests on network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Server daemon serving multiple client threads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D15100"/>
                </a:solidFill>
              </a:rPr>
              <a:t>Fault injection and detection only at server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SDC rate similar to single-threaded, focus on recovery</a:t>
            </a:r>
          </a:p>
        </p:txBody>
      </p:sp>
      <p:sp>
        <p:nvSpPr>
          <p:cNvPr id="27" name="Rectangle 28"/>
          <p:cNvSpPr txBox="1">
            <a:spLocks noChangeArrowheads="1"/>
          </p:cNvSpPr>
          <p:nvPr/>
        </p:nvSpPr>
        <p:spPr bwMode="auto">
          <a:xfrm>
            <a:off x="228600" y="5410200"/>
            <a:ext cx="861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1" hangingPunct="1">
              <a:lnSpc>
                <a:spcPct val="125000"/>
              </a:lnSpc>
              <a:spcBef>
                <a:spcPct val="200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b="1" kern="0" dirty="0" smtClean="0">
                <a:latin typeface="+mn-lt"/>
              </a:rPr>
              <a:t>After detection, rollback to checkpoint, replay without fault</a:t>
            </a:r>
          </a:p>
          <a:p>
            <a:pPr marL="742950" lvl="1" indent="-285750" eaLnBrk="1" hangingPunct="1">
              <a:lnSpc>
                <a:spcPct val="125000"/>
              </a:lnSpc>
              <a:spcBef>
                <a:spcPct val="20000"/>
              </a:spcBef>
              <a:buFontTx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b="1" kern="0" dirty="0" smtClean="0">
                <a:latin typeface="+mn-lt"/>
              </a:rPr>
              <a:t>Recoverable, Detected Unrecoverable Error (DUE), SDC</a:t>
            </a:r>
            <a:endParaRPr kumimoji="0" lang="en-GB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52400" y="4267200"/>
            <a:ext cx="9906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cs typeface="Arial"/>
              </a:rPr>
              <a:t>Fault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/>
              <a:cs typeface="Arial"/>
            </a:endParaRPr>
          </a:p>
        </p:txBody>
      </p:sp>
      <p:grpSp>
        <p:nvGrpSpPr>
          <p:cNvPr id="2" name="Group 65"/>
          <p:cNvGrpSpPr/>
          <p:nvPr/>
        </p:nvGrpSpPr>
        <p:grpSpPr>
          <a:xfrm>
            <a:off x="990600" y="3124200"/>
            <a:ext cx="7772400" cy="2286000"/>
            <a:chOff x="990600" y="2590800"/>
            <a:chExt cx="7772400" cy="2286000"/>
          </a:xfrm>
        </p:grpSpPr>
        <p:grpSp>
          <p:nvGrpSpPr>
            <p:cNvPr id="3" name="Group 49"/>
            <p:cNvGrpSpPr/>
            <p:nvPr/>
          </p:nvGrpSpPr>
          <p:grpSpPr>
            <a:xfrm>
              <a:off x="1322802" y="3276600"/>
              <a:ext cx="1981200" cy="1371600"/>
              <a:chOff x="1524000" y="2438400"/>
              <a:chExt cx="1981200" cy="1371600"/>
            </a:xfrm>
          </p:grpSpPr>
          <p:sp>
            <p:nvSpPr>
              <p:cNvPr id="26" name="Rounded Rectangle 25"/>
              <p:cNvSpPr/>
              <p:nvPr/>
            </p:nvSpPr>
            <p:spPr bwMode="auto">
              <a:xfrm>
                <a:off x="1524000" y="2438400"/>
                <a:ext cx="1981200" cy="1371600"/>
              </a:xfrm>
              <a:prstGeom prst="roundRect">
                <a:avLst/>
              </a:prstGeom>
              <a:solidFill>
                <a:srgbClr val="FFA66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1676400" y="2590800"/>
                <a:ext cx="1676400" cy="304800"/>
              </a:xfrm>
              <a:prstGeom prst="rect">
                <a:avLst/>
              </a:prstGeom>
              <a:solidFill>
                <a:srgbClr val="6666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/>
                    <a:cs typeface="Arial"/>
                  </a:rPr>
                  <a:t>Application</a:t>
                </a: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676400" y="2971800"/>
                <a:ext cx="1676400" cy="304800"/>
              </a:xfrm>
              <a:prstGeom prst="rect">
                <a:avLst/>
              </a:prstGeom>
              <a:solidFill>
                <a:srgbClr val="6666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/>
                    <a:cs typeface="Arial"/>
                  </a:rPr>
                  <a:t>OS</a:t>
                </a: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676400" y="3352800"/>
                <a:ext cx="1676400" cy="304800"/>
              </a:xfrm>
              <a:prstGeom prst="rect">
                <a:avLst/>
              </a:prstGeom>
              <a:solidFill>
                <a:srgbClr val="6666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/>
                    <a:cs typeface="Arial"/>
                  </a:rPr>
                  <a:t>Hardware</a:t>
                </a: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/>
                  <a:cs typeface="Arial"/>
                </a:endParaRPr>
              </a:p>
            </p:txBody>
          </p:sp>
        </p:grpSp>
        <p:grpSp>
          <p:nvGrpSpPr>
            <p:cNvPr id="4" name="Group 50"/>
            <p:cNvGrpSpPr/>
            <p:nvPr/>
          </p:nvGrpSpPr>
          <p:grpSpPr>
            <a:xfrm>
              <a:off x="6580602" y="3276600"/>
              <a:ext cx="1981200" cy="1371600"/>
              <a:chOff x="1524000" y="2438400"/>
              <a:chExt cx="1981200" cy="1371600"/>
            </a:xfrm>
          </p:grpSpPr>
          <p:sp>
            <p:nvSpPr>
              <p:cNvPr id="52" name="Rounded Rectangle 51"/>
              <p:cNvSpPr/>
              <p:nvPr/>
            </p:nvSpPr>
            <p:spPr bwMode="auto">
              <a:xfrm>
                <a:off x="1524000" y="2438400"/>
                <a:ext cx="1981200" cy="1371600"/>
              </a:xfrm>
              <a:prstGeom prst="roundRect">
                <a:avLst/>
              </a:prstGeom>
              <a:solidFill>
                <a:srgbClr val="00D80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676400" y="2590800"/>
                <a:ext cx="1676400" cy="304800"/>
              </a:xfrm>
              <a:prstGeom prst="rect">
                <a:avLst/>
              </a:prstGeom>
              <a:solidFill>
                <a:srgbClr val="6666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/>
                    <a:cs typeface="Arial"/>
                  </a:rPr>
                  <a:t>Application</a:t>
                </a: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1676400" y="2971800"/>
                <a:ext cx="1676400" cy="304800"/>
              </a:xfrm>
              <a:prstGeom prst="rect">
                <a:avLst/>
              </a:prstGeom>
              <a:solidFill>
                <a:srgbClr val="6666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/>
                    <a:cs typeface="Arial"/>
                  </a:rPr>
                  <a:t>OS</a:t>
                </a: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1676400" y="3352800"/>
                <a:ext cx="1676400" cy="304800"/>
              </a:xfrm>
              <a:prstGeom prst="rect">
                <a:avLst/>
              </a:prstGeom>
              <a:solidFill>
                <a:srgbClr val="6666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/>
                    <a:cs typeface="Arial"/>
                  </a:rPr>
                  <a:t>Hardware</a:t>
                </a: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/>
                  <a:cs typeface="Arial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1246602" y="2895600"/>
              <a:ext cx="20866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Simulated Server</a:t>
              </a:r>
              <a:endParaRPr lang="en-US" sz="20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580602" y="2895600"/>
              <a:ext cx="20299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Simulated Client</a:t>
              </a:r>
              <a:endParaRPr lang="en-US" sz="2000" b="1" dirty="0"/>
            </a:p>
          </p:txBody>
        </p:sp>
        <p:sp>
          <p:nvSpPr>
            <p:cNvPr id="58" name="Cloud 57"/>
            <p:cNvSpPr/>
            <p:nvPr/>
          </p:nvSpPr>
          <p:spPr bwMode="auto">
            <a:xfrm>
              <a:off x="3761202" y="3505200"/>
              <a:ext cx="2362200" cy="990600"/>
            </a:xfrm>
            <a:prstGeom prst="cloud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rPr>
                <a:t>Simulated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latin typeface="Arial"/>
                  <a:cs typeface="Arial"/>
                </a:rPr>
                <a:t>Network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59" name="Left-Right Arrow 58"/>
            <p:cNvSpPr/>
            <p:nvPr/>
          </p:nvSpPr>
          <p:spPr bwMode="auto">
            <a:xfrm>
              <a:off x="3304002" y="3886200"/>
              <a:ext cx="457200" cy="152400"/>
            </a:xfrm>
            <a:prstGeom prst="left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0" name="Left-Right Arrow 59"/>
            <p:cNvSpPr/>
            <p:nvPr/>
          </p:nvSpPr>
          <p:spPr bwMode="auto">
            <a:xfrm>
              <a:off x="6123402" y="3886200"/>
              <a:ext cx="457200" cy="152400"/>
            </a:xfrm>
            <a:prstGeom prst="left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1" name="Lightning Bolt 60"/>
            <p:cNvSpPr/>
            <p:nvPr/>
          </p:nvSpPr>
          <p:spPr bwMode="auto">
            <a:xfrm>
              <a:off x="990600" y="4038600"/>
              <a:ext cx="484602" cy="381000"/>
            </a:xfrm>
            <a:prstGeom prst="lightningBol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1066800" y="2971800"/>
              <a:ext cx="7696200" cy="19050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7620000" y="2590800"/>
              <a:ext cx="1143000" cy="3048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effectLst/>
                  <a:latin typeface="Arial"/>
                  <a:cs typeface="Arial"/>
                </a:rPr>
                <a:t>SIMICS</a:t>
              </a:r>
              <a:endParaRPr kumimoji="0" lang="en-US" sz="2200" b="1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44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eaLnBrk="1" hangingPunct="1"/>
            <a:r>
              <a:rPr lang="en-GB" dirty="0" smtClean="0"/>
              <a:t>SWAT Recovery</a:t>
            </a:r>
            <a:endParaRPr lang="en-US" dirty="0" smtClean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915400" cy="5334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dirty="0" smtClean="0"/>
              <a:t>Recovery: Mask effect of error for continuous operation</a:t>
            </a:r>
          </a:p>
          <a:p>
            <a:pPr eaLnBrk="1" hangingPunct="1">
              <a:buNone/>
            </a:pPr>
            <a:endParaRPr lang="en-GB" dirty="0" smtClean="0"/>
          </a:p>
          <a:p>
            <a:pPr lvl="1" eaLnBrk="1" hangingPunct="1">
              <a:buNone/>
            </a:pPr>
            <a:endParaRPr lang="en-GB" sz="2000" dirty="0" smtClean="0"/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US" sz="2000" dirty="0" smtClean="0"/>
          </a:p>
        </p:txBody>
      </p:sp>
      <p:cxnSp>
        <p:nvCxnSpPr>
          <p:cNvPr id="5" name="Straight Arrow Connector 4"/>
          <p:cNvCxnSpPr/>
          <p:nvPr/>
        </p:nvCxnSpPr>
        <p:spPr bwMode="auto">
          <a:xfrm rot="10800000" flipV="1">
            <a:off x="2438400" y="1371600"/>
            <a:ext cx="1676400" cy="1066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4114800" y="1371600"/>
            <a:ext cx="1447800" cy="990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04800" y="3962401"/>
            <a:ext cx="8686800" cy="2603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latin typeface="+mn-lt"/>
              </a:rPr>
              <a:t>   Is I/O buffering required?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–"/>
            </a:pPr>
            <a:r>
              <a:rPr lang="en-US" sz="2200" b="1" dirty="0" smtClean="0">
                <a:latin typeface="+mn-lt"/>
              </a:rPr>
              <a:t>  Previous software solutions vulnerable to hardware faults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latin typeface="+mn-lt"/>
              </a:rPr>
              <a:t>   Overheads for I/O buffering and </a:t>
            </a:r>
            <a:r>
              <a:rPr lang="en-US" sz="2200" b="1" dirty="0" err="1" smtClean="0">
                <a:latin typeface="+mn-lt"/>
              </a:rPr>
              <a:t>checkpointing</a:t>
            </a:r>
            <a:r>
              <a:rPr lang="en-US" sz="2200" b="1" dirty="0" smtClean="0">
                <a:latin typeface="+mn-lt"/>
              </a:rPr>
              <a:t>?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–"/>
            </a:pPr>
            <a:r>
              <a:rPr lang="en-US" sz="2200" b="1" dirty="0" smtClean="0">
                <a:latin typeface="+mn-lt"/>
              </a:rPr>
              <a:t>  I/O buffering interval &gt; 2 * detection latency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–"/>
            </a:pPr>
            <a:r>
              <a:rPr lang="en-US" sz="2200" b="1" dirty="0" smtClean="0">
                <a:latin typeface="+mn-lt"/>
              </a:rPr>
              <a:t>  </a:t>
            </a:r>
            <a:r>
              <a:rPr lang="en-US" sz="2200" b="1" dirty="0" err="1" smtClean="0">
                <a:latin typeface="+mn-lt"/>
              </a:rPr>
              <a:t>Chkpt</a:t>
            </a:r>
            <a:r>
              <a:rPr lang="en-US" sz="2200" b="1" dirty="0" smtClean="0">
                <a:latin typeface="+mn-lt"/>
              </a:rPr>
              <a:t> interval * # of </a:t>
            </a:r>
            <a:r>
              <a:rPr lang="en-US" sz="2200" b="1" dirty="0" err="1" smtClean="0">
                <a:latin typeface="+mn-lt"/>
              </a:rPr>
              <a:t>chkpts</a:t>
            </a:r>
            <a:r>
              <a:rPr lang="en-US" sz="2200" b="1" dirty="0" smtClean="0">
                <a:latin typeface="+mn-lt"/>
              </a:rPr>
              <a:t> &gt; 2 * detection latency</a:t>
            </a:r>
            <a:endParaRPr lang="en-GB" sz="2200" b="1" dirty="0" smtClean="0">
              <a:latin typeface="+mn-l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52400" y="2362200"/>
            <a:ext cx="396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algn="ctr"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0" lang="en-GB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D15100"/>
                </a:solidFill>
                <a:effectLst/>
                <a:uLnTx/>
                <a:uFillTx/>
                <a:latin typeface="+mn-lt"/>
              </a:rPr>
              <a:t>Checkpoint/replay</a:t>
            </a:r>
            <a:endParaRPr lang="en-GB" sz="2200" b="1" kern="0" dirty="0" smtClean="0">
              <a:solidFill>
                <a:srgbClr val="CD5100"/>
              </a:solidFill>
              <a:latin typeface="+mn-lt"/>
            </a:endParaRPr>
          </a:p>
          <a:p>
            <a:pPr marL="285750" indent="-285750" algn="ctr"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0" lang="en-GB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Rollback to pristine state,</a:t>
            </a:r>
            <a:r>
              <a:rPr kumimoji="0" lang="en-GB" sz="2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GB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re-execute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657350" lvl="3" indent="-285750" eaLnBrk="1" hangingPunct="1">
              <a:lnSpc>
                <a:spcPct val="125000"/>
              </a:lnSpc>
              <a:spcBef>
                <a:spcPct val="20000"/>
              </a:spcBef>
              <a:buFontTx/>
              <a:buChar char="–"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810000" y="2362200"/>
            <a:ext cx="429768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algn="ctr"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0" lang="en-GB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CD5100"/>
                </a:solidFill>
                <a:effectLst/>
                <a:uLnTx/>
                <a:uFillTx/>
                <a:latin typeface="+mn-lt"/>
              </a:rPr>
              <a:t>I/O </a:t>
            </a:r>
            <a:r>
              <a:rPr kumimoji="0" lang="en-GB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D15100"/>
                </a:solidFill>
                <a:effectLst/>
                <a:uLnTx/>
                <a:uFillTx/>
                <a:latin typeface="+mn-lt"/>
              </a:rPr>
              <a:t>buffering</a:t>
            </a:r>
          </a:p>
          <a:p>
            <a:pPr marL="285750" indent="-285750" algn="ctr"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0" lang="en-GB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Prevent irreversible effects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ransition advTm="10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to Checkpoint and Buffer?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1828800" y="1447800"/>
            <a:ext cx="914400" cy="838200"/>
          </a:xfrm>
          <a:prstGeom prst="rect">
            <a:avLst/>
          </a:prstGeom>
          <a:solidFill>
            <a:srgbClr val="00D802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2200" b="1" dirty="0" smtClean="0">
                <a:solidFill>
                  <a:srgbClr val="000000"/>
                </a:solidFill>
                <a:latin typeface="Arial" charset="0"/>
              </a:rPr>
              <a:t>CPU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1371600" y="3124200"/>
            <a:ext cx="1905000" cy="2667000"/>
          </a:xfrm>
          <a:prstGeom prst="rect">
            <a:avLst/>
          </a:prstGeom>
          <a:solidFill>
            <a:srgbClr val="00D802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2200" b="1" dirty="0" smtClean="0">
                <a:solidFill>
                  <a:srgbClr val="000000"/>
                </a:solidFill>
                <a:latin typeface="Arial" charset="0"/>
              </a:rPr>
              <a:t>Memory</a:t>
            </a:r>
          </a:p>
        </p:txBody>
      </p:sp>
      <p:sp>
        <p:nvSpPr>
          <p:cNvPr id="53254" name="Line 5"/>
          <p:cNvSpPr>
            <a:spLocks noChangeShapeType="1"/>
          </p:cNvSpPr>
          <p:nvPr/>
        </p:nvSpPr>
        <p:spPr bwMode="auto">
          <a:xfrm>
            <a:off x="2286000" y="22860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255" name="Line 6"/>
          <p:cNvSpPr>
            <a:spLocks noChangeShapeType="1"/>
          </p:cNvSpPr>
          <p:nvPr/>
        </p:nvSpPr>
        <p:spPr bwMode="auto">
          <a:xfrm>
            <a:off x="2286000" y="2819400"/>
            <a:ext cx="1981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256" name="Line 7"/>
          <p:cNvSpPr>
            <a:spLocks noChangeShapeType="1"/>
          </p:cNvSpPr>
          <p:nvPr/>
        </p:nvSpPr>
        <p:spPr bwMode="auto">
          <a:xfrm>
            <a:off x="5486400" y="2819400"/>
            <a:ext cx="2743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257" name="Rectangle 8"/>
          <p:cNvSpPr>
            <a:spLocks noChangeArrowheads="1"/>
          </p:cNvSpPr>
          <p:nvPr/>
        </p:nvSpPr>
        <p:spPr bwMode="auto">
          <a:xfrm>
            <a:off x="5638800" y="3657600"/>
            <a:ext cx="1371600" cy="838200"/>
          </a:xfrm>
          <a:prstGeom prst="rect">
            <a:avLst/>
          </a:prstGeom>
          <a:solidFill>
            <a:srgbClr val="FFA661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2200" b="1" dirty="0" smtClean="0">
                <a:solidFill>
                  <a:srgbClr val="000000"/>
                </a:solidFill>
                <a:latin typeface="Arial" charset="0"/>
              </a:rPr>
              <a:t>SCSI</a:t>
            </a:r>
          </a:p>
          <a:p>
            <a:pPr algn="ctr"/>
            <a:r>
              <a:rPr lang="en-US" sz="2200" b="1" dirty="0" smtClean="0">
                <a:solidFill>
                  <a:srgbClr val="000000"/>
                </a:solidFill>
                <a:latin typeface="Arial" charset="0"/>
              </a:rPr>
              <a:t>Controller</a:t>
            </a:r>
          </a:p>
        </p:txBody>
      </p:sp>
      <p:sp>
        <p:nvSpPr>
          <p:cNvPr id="53258" name="Line 9"/>
          <p:cNvSpPr>
            <a:spLocks noChangeShapeType="1"/>
          </p:cNvSpPr>
          <p:nvPr/>
        </p:nvSpPr>
        <p:spPr bwMode="auto">
          <a:xfrm>
            <a:off x="6400800" y="28194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4267200" y="2362200"/>
            <a:ext cx="1295400" cy="838200"/>
          </a:xfrm>
          <a:prstGeom prst="rect">
            <a:avLst/>
          </a:prstGeom>
          <a:solidFill>
            <a:srgbClr val="FFA661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2200" b="1" dirty="0" smtClean="0">
                <a:solidFill>
                  <a:srgbClr val="000000"/>
                </a:solidFill>
                <a:latin typeface="Arial" charset="0"/>
              </a:rPr>
              <a:t>Host-PCI</a:t>
            </a:r>
          </a:p>
          <a:p>
            <a:pPr algn="ctr"/>
            <a:r>
              <a:rPr lang="en-US" sz="2200" b="1" dirty="0" smtClean="0">
                <a:solidFill>
                  <a:srgbClr val="000000"/>
                </a:solidFill>
                <a:latin typeface="Arial" charset="0"/>
              </a:rPr>
              <a:t>bridge</a:t>
            </a:r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>
            <a:off x="6934200" y="19812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261" name="Rectangle 12"/>
          <p:cNvSpPr>
            <a:spLocks noChangeArrowheads="1"/>
          </p:cNvSpPr>
          <p:nvPr/>
        </p:nvSpPr>
        <p:spPr bwMode="auto">
          <a:xfrm>
            <a:off x="6172200" y="1295400"/>
            <a:ext cx="1371600" cy="838200"/>
          </a:xfrm>
          <a:prstGeom prst="rect">
            <a:avLst/>
          </a:prstGeom>
          <a:solidFill>
            <a:srgbClr val="FFA661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2200" b="1" dirty="0" smtClean="0">
                <a:solidFill>
                  <a:srgbClr val="000000"/>
                </a:solidFill>
                <a:latin typeface="Arial" charset="0"/>
              </a:rPr>
              <a:t>Console</a:t>
            </a:r>
          </a:p>
        </p:txBody>
      </p:sp>
      <p:sp>
        <p:nvSpPr>
          <p:cNvPr id="53262" name="Rectangle 13"/>
          <p:cNvSpPr>
            <a:spLocks noChangeArrowheads="1"/>
          </p:cNvSpPr>
          <p:nvPr/>
        </p:nvSpPr>
        <p:spPr bwMode="auto">
          <a:xfrm>
            <a:off x="7391400" y="3657600"/>
            <a:ext cx="1371600" cy="838200"/>
          </a:xfrm>
          <a:prstGeom prst="rect">
            <a:avLst/>
          </a:prstGeom>
          <a:solidFill>
            <a:srgbClr val="FFA661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2200" b="1" dirty="0" smtClean="0">
                <a:solidFill>
                  <a:srgbClr val="000000"/>
                </a:solidFill>
                <a:latin typeface="Arial" charset="0"/>
              </a:rPr>
              <a:t>Network</a:t>
            </a:r>
          </a:p>
        </p:txBody>
      </p:sp>
      <p:sp>
        <p:nvSpPr>
          <p:cNvPr id="53263" name="Line 14"/>
          <p:cNvSpPr>
            <a:spLocks noChangeShapeType="1"/>
          </p:cNvSpPr>
          <p:nvPr/>
        </p:nvSpPr>
        <p:spPr bwMode="auto">
          <a:xfrm>
            <a:off x="8153400" y="28194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265" name="Rectangle 25"/>
          <p:cNvSpPr>
            <a:spLocks noChangeArrowheads="1"/>
          </p:cNvSpPr>
          <p:nvPr/>
        </p:nvSpPr>
        <p:spPr bwMode="auto">
          <a:xfrm>
            <a:off x="1371600" y="4953000"/>
            <a:ext cx="1905000" cy="381000"/>
          </a:xfrm>
          <a:prstGeom prst="rect">
            <a:avLst/>
          </a:prstGeom>
          <a:solidFill>
            <a:srgbClr val="FFA661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267" name="Rectangle 3"/>
          <p:cNvSpPr>
            <a:spLocks noChangeArrowheads="1"/>
          </p:cNvSpPr>
          <p:nvPr/>
        </p:nvSpPr>
        <p:spPr bwMode="auto">
          <a:xfrm>
            <a:off x="304800" y="6262688"/>
            <a:ext cx="304800" cy="304800"/>
          </a:xfrm>
          <a:prstGeom prst="rect">
            <a:avLst/>
          </a:prstGeom>
          <a:solidFill>
            <a:srgbClr val="00D802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268" name="Text Box 24"/>
          <p:cNvSpPr txBox="1">
            <a:spLocks noChangeArrowheads="1"/>
          </p:cNvSpPr>
          <p:nvPr/>
        </p:nvSpPr>
        <p:spPr bwMode="auto">
          <a:xfrm>
            <a:off x="609600" y="6248400"/>
            <a:ext cx="279435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2200" b="1" dirty="0" err="1" smtClean="0">
                <a:solidFill>
                  <a:srgbClr val="000000"/>
                </a:solidFill>
                <a:latin typeface="Arial" charset="0"/>
              </a:rPr>
              <a:t>Checkpointed</a:t>
            </a:r>
            <a:r>
              <a:rPr lang="en-US" sz="2200" b="1" dirty="0" smtClean="0">
                <a:solidFill>
                  <a:srgbClr val="000000"/>
                </a:solidFill>
                <a:latin typeface="Arial" charset="0"/>
              </a:rPr>
              <a:t> state</a:t>
            </a:r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 rot="10800000">
            <a:off x="3352800" y="3657600"/>
            <a:ext cx="1066800" cy="838200"/>
          </a:xfrm>
          <a:custGeom>
            <a:avLst/>
            <a:gdLst>
              <a:gd name="T0" fmla="*/ 932907 w 21600"/>
              <a:gd name="T1" fmla="*/ 0 h 21600"/>
              <a:gd name="T2" fmla="*/ 799013 w 21600"/>
              <a:gd name="T3" fmla="*/ 144822 h 21600"/>
              <a:gd name="T4" fmla="*/ 0 w 21600"/>
              <a:gd name="T5" fmla="*/ 803275 h 21600"/>
              <a:gd name="T6" fmla="*/ 486728 w 21600"/>
              <a:gd name="T7" fmla="*/ 838200 h 21600"/>
              <a:gd name="T8" fmla="*/ 973455 w 21600"/>
              <a:gd name="T9" fmla="*/ 498457 h 21600"/>
              <a:gd name="T10" fmla="*/ 1066800 w 21600"/>
              <a:gd name="T11" fmla="*/ 144822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9801 h 21600"/>
              <a:gd name="T20" fmla="*/ 1971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889" y="0"/>
                </a:moveTo>
                <a:lnTo>
                  <a:pt x="16178" y="3732"/>
                </a:lnTo>
                <a:lnTo>
                  <a:pt x="18068" y="3732"/>
                </a:lnTo>
                <a:lnTo>
                  <a:pt x="18068" y="19801"/>
                </a:lnTo>
                <a:lnTo>
                  <a:pt x="0" y="19801"/>
                </a:lnTo>
                <a:lnTo>
                  <a:pt x="0" y="21600"/>
                </a:lnTo>
                <a:lnTo>
                  <a:pt x="19710" y="21600"/>
                </a:lnTo>
                <a:lnTo>
                  <a:pt x="19710" y="3732"/>
                </a:lnTo>
                <a:lnTo>
                  <a:pt x="21600" y="373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3200400" y="3276600"/>
            <a:ext cx="2971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Arial" charset="0"/>
              </a:rPr>
              <a:t>Device-to-memory write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4572000" y="4800600"/>
            <a:ext cx="357501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b="1" dirty="0" err="1" smtClean="0">
                <a:latin typeface="Arial" charset="0"/>
              </a:rPr>
              <a:t>Proc+Mem</a:t>
            </a:r>
            <a:endParaRPr lang="en-US" sz="2200" b="1" dirty="0" smtClean="0">
              <a:latin typeface="Arial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b="1" dirty="0" err="1" smtClean="0">
                <a:latin typeface="Arial" charset="0"/>
              </a:rPr>
              <a:t>Proc+AllMem</a:t>
            </a:r>
            <a:endParaRPr lang="en-US" sz="2200" b="1" dirty="0" smtClean="0">
              <a:latin typeface="Arial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b="1" dirty="0" err="1" smtClean="0">
                <a:latin typeface="Arial" charset="0"/>
              </a:rPr>
              <a:t>FullSystem</a:t>
            </a:r>
            <a:endParaRPr lang="en-US" sz="2200" b="1" dirty="0" smtClean="0">
              <a:latin typeface="Arial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b="1" dirty="0" err="1" smtClean="0">
                <a:solidFill>
                  <a:srgbClr val="000000"/>
                </a:solidFill>
                <a:latin typeface="Arial" charset="0"/>
              </a:rPr>
              <a:t>Proc+AllMem+OutBuf</a:t>
            </a:r>
            <a:endParaRPr lang="en-US" sz="2200" b="1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 rot="5400000">
            <a:off x="2781300" y="1562100"/>
            <a:ext cx="1066800" cy="838200"/>
          </a:xfrm>
          <a:custGeom>
            <a:avLst/>
            <a:gdLst>
              <a:gd name="T0" fmla="*/ 932907 w 21600"/>
              <a:gd name="T1" fmla="*/ 0 h 21600"/>
              <a:gd name="T2" fmla="*/ 799013 w 21600"/>
              <a:gd name="T3" fmla="*/ 144822 h 21600"/>
              <a:gd name="T4" fmla="*/ 0 w 21600"/>
              <a:gd name="T5" fmla="*/ 803275 h 21600"/>
              <a:gd name="T6" fmla="*/ 486728 w 21600"/>
              <a:gd name="T7" fmla="*/ 838200 h 21600"/>
              <a:gd name="T8" fmla="*/ 973455 w 21600"/>
              <a:gd name="T9" fmla="*/ 498457 h 21600"/>
              <a:gd name="T10" fmla="*/ 1066800 w 21600"/>
              <a:gd name="T11" fmla="*/ 144822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9801 h 21600"/>
              <a:gd name="T20" fmla="*/ 1971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889" y="0"/>
                </a:moveTo>
                <a:lnTo>
                  <a:pt x="16178" y="3732"/>
                </a:lnTo>
                <a:lnTo>
                  <a:pt x="18068" y="3732"/>
                </a:lnTo>
                <a:lnTo>
                  <a:pt x="18068" y="19801"/>
                </a:lnTo>
                <a:lnTo>
                  <a:pt x="0" y="19801"/>
                </a:lnTo>
                <a:lnTo>
                  <a:pt x="0" y="21600"/>
                </a:lnTo>
                <a:lnTo>
                  <a:pt x="19710" y="21600"/>
                </a:lnTo>
                <a:lnTo>
                  <a:pt x="19710" y="3732"/>
                </a:lnTo>
                <a:lnTo>
                  <a:pt x="21600" y="3732"/>
                </a:lnTo>
                <a:close/>
              </a:path>
            </a:pathLst>
          </a:custGeom>
          <a:solidFill>
            <a:srgbClr val="00D80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2895600" y="1828800"/>
            <a:ext cx="2438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Arial" charset="0"/>
              </a:rPr>
              <a:t>CPU-to-device write</a:t>
            </a: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2895600" y="2667000"/>
            <a:ext cx="914400" cy="381000"/>
          </a:xfrm>
          <a:prstGeom prst="rect">
            <a:avLst/>
          </a:prstGeom>
          <a:solidFill>
            <a:srgbClr val="00D802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Arial" charset="0"/>
              </a:rPr>
              <a:t>Buffer</a:t>
            </a:r>
          </a:p>
        </p:txBody>
      </p:sp>
    </p:spTree>
    <p:custDataLst>
      <p:tags r:id="rId1"/>
    </p:custDataLst>
  </p:cSld>
  <p:clrMapOvr>
    <a:masterClrMapping/>
  </p:clrMapOvr>
  <p:transition advTm="305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" dur="2000" fill="hold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" dur="5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" dur="5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4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3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7" dur="5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1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5" dur="5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build="allAtOnce"/>
      <p:bldP spid="21" grpId="1" build="allAtOnce"/>
      <p:bldP spid="24" grpId="0" animBg="1"/>
      <p:bldP spid="25" grpId="0"/>
      <p:bldP spid="2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What to Checkpoint, Buffer: Methodology</a:t>
            </a:r>
          </a:p>
        </p:txBody>
      </p:sp>
      <p:sp>
        <p:nvSpPr>
          <p:cNvPr id="493596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24384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Buffer requirements of </a:t>
            </a:r>
            <a:r>
              <a:rPr lang="en-GB" dirty="0" smtClean="0">
                <a:solidFill>
                  <a:srgbClr val="D15100"/>
                </a:solidFill>
              </a:rPr>
              <a:t>I/O intensive workloads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Apache, SSH daemon serving client requests on network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Server daemon serving multiple client threads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D15100"/>
                </a:solidFill>
              </a:rPr>
              <a:t>Fault injection and detection only at server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SDC rate similar to single-threaded, focus on recovery</a:t>
            </a:r>
          </a:p>
        </p:txBody>
      </p:sp>
      <p:sp>
        <p:nvSpPr>
          <p:cNvPr id="27" name="Rectangle 28"/>
          <p:cNvSpPr txBox="1">
            <a:spLocks noChangeArrowheads="1"/>
          </p:cNvSpPr>
          <p:nvPr/>
        </p:nvSpPr>
        <p:spPr bwMode="auto">
          <a:xfrm>
            <a:off x="228600" y="5410200"/>
            <a:ext cx="861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1" hangingPunct="1">
              <a:lnSpc>
                <a:spcPct val="125000"/>
              </a:lnSpc>
              <a:spcBef>
                <a:spcPct val="200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b="1" kern="0" dirty="0" smtClean="0">
                <a:latin typeface="+mn-lt"/>
              </a:rPr>
              <a:t>After detection, rollback to checkpoint, replay without fault</a:t>
            </a:r>
          </a:p>
          <a:p>
            <a:pPr marL="742950" lvl="1" indent="-285750" eaLnBrk="1" hangingPunct="1">
              <a:lnSpc>
                <a:spcPct val="125000"/>
              </a:lnSpc>
              <a:spcBef>
                <a:spcPct val="20000"/>
              </a:spcBef>
              <a:buFontTx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b="1" kern="0" dirty="0" smtClean="0">
                <a:latin typeface="+mn-lt"/>
              </a:rPr>
              <a:t>Recoverable, Detected Unrecoverable Error (DUE), SDC</a:t>
            </a:r>
            <a:endParaRPr kumimoji="0" lang="en-GB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52400" y="4267200"/>
            <a:ext cx="9906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cs typeface="Arial"/>
              </a:rPr>
              <a:t>Fault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/>
              <a:cs typeface="Arial"/>
            </a:endParaRPr>
          </a:p>
        </p:txBody>
      </p:sp>
      <p:grpSp>
        <p:nvGrpSpPr>
          <p:cNvPr id="2" name="Group 65"/>
          <p:cNvGrpSpPr/>
          <p:nvPr/>
        </p:nvGrpSpPr>
        <p:grpSpPr>
          <a:xfrm>
            <a:off x="990600" y="3124200"/>
            <a:ext cx="7772400" cy="2286000"/>
            <a:chOff x="990600" y="2590800"/>
            <a:chExt cx="7772400" cy="2286000"/>
          </a:xfrm>
        </p:grpSpPr>
        <p:grpSp>
          <p:nvGrpSpPr>
            <p:cNvPr id="3" name="Group 49"/>
            <p:cNvGrpSpPr/>
            <p:nvPr/>
          </p:nvGrpSpPr>
          <p:grpSpPr>
            <a:xfrm>
              <a:off x="1322802" y="3276600"/>
              <a:ext cx="1981200" cy="1371600"/>
              <a:chOff x="1524000" y="2438400"/>
              <a:chExt cx="1981200" cy="1371600"/>
            </a:xfrm>
          </p:grpSpPr>
          <p:sp>
            <p:nvSpPr>
              <p:cNvPr id="26" name="Rounded Rectangle 25"/>
              <p:cNvSpPr/>
              <p:nvPr/>
            </p:nvSpPr>
            <p:spPr bwMode="auto">
              <a:xfrm>
                <a:off x="1524000" y="2438400"/>
                <a:ext cx="1981200" cy="1371600"/>
              </a:xfrm>
              <a:prstGeom prst="roundRect">
                <a:avLst/>
              </a:prstGeom>
              <a:solidFill>
                <a:srgbClr val="FFA66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1676400" y="2590800"/>
                <a:ext cx="1676400" cy="304800"/>
              </a:xfrm>
              <a:prstGeom prst="rect">
                <a:avLst/>
              </a:prstGeom>
              <a:solidFill>
                <a:srgbClr val="6666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/>
                    <a:cs typeface="Arial"/>
                  </a:rPr>
                  <a:t>Application</a:t>
                </a: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676400" y="2971800"/>
                <a:ext cx="1676400" cy="304800"/>
              </a:xfrm>
              <a:prstGeom prst="rect">
                <a:avLst/>
              </a:prstGeom>
              <a:solidFill>
                <a:srgbClr val="6666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/>
                    <a:cs typeface="Arial"/>
                  </a:rPr>
                  <a:t>OS</a:t>
                </a: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676400" y="3352800"/>
                <a:ext cx="1676400" cy="304800"/>
              </a:xfrm>
              <a:prstGeom prst="rect">
                <a:avLst/>
              </a:prstGeom>
              <a:solidFill>
                <a:srgbClr val="6666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/>
                    <a:cs typeface="Arial"/>
                  </a:rPr>
                  <a:t>Hardware</a:t>
                </a: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/>
                  <a:cs typeface="Arial"/>
                </a:endParaRPr>
              </a:p>
            </p:txBody>
          </p:sp>
        </p:grpSp>
        <p:grpSp>
          <p:nvGrpSpPr>
            <p:cNvPr id="4" name="Group 50"/>
            <p:cNvGrpSpPr/>
            <p:nvPr/>
          </p:nvGrpSpPr>
          <p:grpSpPr>
            <a:xfrm>
              <a:off x="6580602" y="3276600"/>
              <a:ext cx="1981200" cy="1371600"/>
              <a:chOff x="1524000" y="2438400"/>
              <a:chExt cx="1981200" cy="1371600"/>
            </a:xfrm>
          </p:grpSpPr>
          <p:sp>
            <p:nvSpPr>
              <p:cNvPr id="52" name="Rounded Rectangle 51"/>
              <p:cNvSpPr/>
              <p:nvPr/>
            </p:nvSpPr>
            <p:spPr bwMode="auto">
              <a:xfrm>
                <a:off x="1524000" y="2438400"/>
                <a:ext cx="1981200" cy="1371600"/>
              </a:xfrm>
              <a:prstGeom prst="roundRect">
                <a:avLst/>
              </a:prstGeom>
              <a:solidFill>
                <a:srgbClr val="00D80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676400" y="2590800"/>
                <a:ext cx="1676400" cy="304800"/>
              </a:xfrm>
              <a:prstGeom prst="rect">
                <a:avLst/>
              </a:prstGeom>
              <a:solidFill>
                <a:srgbClr val="6666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/>
                    <a:cs typeface="Arial"/>
                  </a:rPr>
                  <a:t>Application</a:t>
                </a: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1676400" y="2971800"/>
                <a:ext cx="1676400" cy="304800"/>
              </a:xfrm>
              <a:prstGeom prst="rect">
                <a:avLst/>
              </a:prstGeom>
              <a:solidFill>
                <a:srgbClr val="6666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/>
                    <a:cs typeface="Arial"/>
                  </a:rPr>
                  <a:t>OS</a:t>
                </a: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1676400" y="3352800"/>
                <a:ext cx="1676400" cy="304800"/>
              </a:xfrm>
              <a:prstGeom prst="rect">
                <a:avLst/>
              </a:prstGeom>
              <a:solidFill>
                <a:srgbClr val="6666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/>
                    <a:cs typeface="Arial"/>
                  </a:rPr>
                  <a:t>Hardware</a:t>
                </a: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/>
                  <a:cs typeface="Arial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1246602" y="2895600"/>
              <a:ext cx="20866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Simulated Server</a:t>
              </a:r>
              <a:endParaRPr lang="en-US" sz="20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580602" y="2895600"/>
              <a:ext cx="20299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Simulated Client</a:t>
              </a:r>
              <a:endParaRPr lang="en-US" sz="2000" b="1" dirty="0"/>
            </a:p>
          </p:txBody>
        </p:sp>
        <p:sp>
          <p:nvSpPr>
            <p:cNvPr id="58" name="Cloud 57"/>
            <p:cNvSpPr/>
            <p:nvPr/>
          </p:nvSpPr>
          <p:spPr bwMode="auto">
            <a:xfrm>
              <a:off x="3761202" y="3505200"/>
              <a:ext cx="2362200" cy="990600"/>
            </a:xfrm>
            <a:prstGeom prst="cloud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rPr>
                <a:t>Simulated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latin typeface="Arial"/>
                  <a:cs typeface="Arial"/>
                </a:rPr>
                <a:t>Network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59" name="Left-Right Arrow 58"/>
            <p:cNvSpPr/>
            <p:nvPr/>
          </p:nvSpPr>
          <p:spPr bwMode="auto">
            <a:xfrm>
              <a:off x="3304002" y="3886200"/>
              <a:ext cx="457200" cy="152400"/>
            </a:xfrm>
            <a:prstGeom prst="left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0" name="Left-Right Arrow 59"/>
            <p:cNvSpPr/>
            <p:nvPr/>
          </p:nvSpPr>
          <p:spPr bwMode="auto">
            <a:xfrm>
              <a:off x="6123402" y="3886200"/>
              <a:ext cx="457200" cy="152400"/>
            </a:xfrm>
            <a:prstGeom prst="left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1" name="Lightning Bolt 60"/>
            <p:cNvSpPr/>
            <p:nvPr/>
          </p:nvSpPr>
          <p:spPr bwMode="auto">
            <a:xfrm>
              <a:off x="990600" y="4038600"/>
              <a:ext cx="484602" cy="381000"/>
            </a:xfrm>
            <a:prstGeom prst="lightningBol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1066800" y="2971800"/>
              <a:ext cx="7696200" cy="19050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7620000" y="2590800"/>
              <a:ext cx="1143000" cy="3048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effectLst/>
                  <a:latin typeface="Arial"/>
                  <a:cs typeface="Arial"/>
                </a:rPr>
                <a:t>SIMICS</a:t>
              </a:r>
              <a:endParaRPr kumimoji="0" lang="en-US" sz="2200" b="1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44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9088"/>
            <a:ext cx="9145588" cy="427037"/>
          </a:xfrm>
          <a:noFill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dirty="0" smtClean="0"/>
              <a:t>What to Checkpoint, Buffer?</a:t>
            </a:r>
          </a:p>
        </p:txBody>
      </p:sp>
      <p:sp>
        <p:nvSpPr>
          <p:cNvPr id="560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5867400"/>
            <a:ext cx="8610600" cy="9906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CD5100"/>
                </a:solidFill>
              </a:rPr>
              <a:t>Need output buffering for full recovery!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533400" y="1066800"/>
          <a:ext cx="8077200" cy="4824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</p:cSld>
  <p:clrMapOvr>
    <a:masterClrMapping/>
  </p:clrMapOvr>
  <p:transition spd="med" advTm="445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Output Buffering?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940713"/>
            <a:ext cx="739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+mn-lt"/>
              </a:rPr>
              <a:t>Monitored CPU-to-device writes for different intervals</a:t>
            </a:r>
            <a:endParaRPr lang="en-US" sz="22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5533072"/>
            <a:ext cx="75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smtClean="0">
                <a:latin typeface="+mn-lt"/>
              </a:rPr>
              <a:t>Interval of 10M needs &gt; 100K output buffer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+mn-lt"/>
              </a:rPr>
              <a:t>                    10K needs &lt; 1K buffer!</a:t>
            </a:r>
          </a:p>
          <a:p>
            <a:endParaRPr lang="en-US" dirty="0"/>
          </a:p>
        </p:txBody>
      </p:sp>
      <p:graphicFrame>
        <p:nvGraphicFramePr>
          <p:cNvPr id="11" name="Chart 10"/>
          <p:cNvGraphicFramePr>
            <a:graphicFrameLocks noGrp="1"/>
          </p:cNvGraphicFramePr>
          <p:nvPr/>
        </p:nvGraphicFramePr>
        <p:xfrm>
          <a:off x="762000" y="1447800"/>
          <a:ext cx="7086600" cy="4014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1631544" y="4800600"/>
            <a:ext cx="7131456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45720" tIns="41148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600" b="1" i="0" u="none" strike="noStrike" baseline="0" dirty="0" smtClean="0">
                <a:solidFill>
                  <a:srgbClr val="000000"/>
                </a:solidFill>
                <a:latin typeface="Arial"/>
                <a:cs typeface="Arial"/>
              </a:rPr>
              <a:t>     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Arial"/>
                <a:cs typeface="Arial"/>
              </a:rPr>
              <a:t>10k         </a:t>
            </a:r>
            <a:r>
              <a:rPr lang="en-US" sz="1600" b="1" i="0" u="none" strike="noStrike" baseline="0" dirty="0" smtClean="0">
                <a:solidFill>
                  <a:srgbClr val="000000"/>
                </a:solidFill>
                <a:latin typeface="Arial"/>
                <a:cs typeface="Arial"/>
              </a:rPr>
              <a:t>     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Arial"/>
                <a:cs typeface="Arial"/>
              </a:rPr>
              <a:t>100k       </a:t>
            </a:r>
            <a:r>
              <a:rPr lang="en-US" sz="1600" b="1" i="0" u="none" strike="noStrike" baseline="0" dirty="0" smtClean="0">
                <a:solidFill>
                  <a:srgbClr val="000000"/>
                </a:solidFill>
                <a:latin typeface="Arial"/>
                <a:cs typeface="Arial"/>
              </a:rPr>
              <a:t>          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Arial"/>
                <a:cs typeface="Arial"/>
              </a:rPr>
              <a:t>1M          </a:t>
            </a:r>
            <a:r>
              <a:rPr lang="en-US" sz="1600" b="1" i="0" u="none" strike="noStrike" baseline="0" dirty="0" smtClean="0">
                <a:solidFill>
                  <a:srgbClr val="000000"/>
                </a:solidFill>
                <a:latin typeface="Arial"/>
                <a:cs typeface="Arial"/>
              </a:rPr>
              <a:t>        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Arial"/>
                <a:cs typeface="Arial"/>
              </a:rPr>
              <a:t>10M      </a:t>
            </a:r>
            <a:r>
              <a:rPr lang="en-US" sz="1600" b="1" i="0" u="none" strike="noStrike" baseline="0" dirty="0" smtClean="0">
                <a:solidFill>
                  <a:srgbClr val="000000"/>
                </a:solidFill>
                <a:latin typeface="Arial"/>
                <a:cs typeface="Arial"/>
              </a:rPr>
              <a:t>        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Arial"/>
                <a:cs typeface="Arial"/>
              </a:rPr>
              <a:t>100M</a:t>
            </a:r>
          </a:p>
        </p:txBody>
      </p:sp>
    </p:spTree>
  </p:cSld>
  <p:clrMapOvr>
    <a:masterClrMapping/>
  </p:clrMapOvr>
  <p:transition advTm="407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SWAT Contributions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91201" y="4876798"/>
            <a:ext cx="2278063" cy="1425575"/>
            <a:chOff x="3648" y="3072"/>
            <a:chExt cx="1435" cy="898"/>
          </a:xfrm>
        </p:grpSpPr>
        <p:sp>
          <p:nvSpPr>
            <p:cNvPr id="15405" name="AutoShape 8"/>
            <p:cNvSpPr>
              <a:spLocks noChangeArrowheads="1"/>
            </p:cNvSpPr>
            <p:nvPr/>
          </p:nvSpPr>
          <p:spPr bwMode="auto">
            <a:xfrm>
              <a:off x="3648" y="3072"/>
              <a:ext cx="816" cy="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811" y="3360"/>
              <a:ext cx="1272" cy="610"/>
              <a:chOff x="3811" y="3408"/>
              <a:chExt cx="1272" cy="610"/>
            </a:xfrm>
          </p:grpSpPr>
          <p:sp>
            <p:nvSpPr>
              <p:cNvPr id="15407" name="Text Box 10"/>
              <p:cNvSpPr txBox="1">
                <a:spLocks noChangeArrowheads="1"/>
              </p:cNvSpPr>
              <p:nvPr/>
            </p:nvSpPr>
            <p:spPr bwMode="auto">
              <a:xfrm>
                <a:off x="3811" y="3650"/>
                <a:ext cx="1272" cy="368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 algn="ctr">
                  <a:buFont typeface="Arial" charset="0"/>
                  <a:buNone/>
                </a:pPr>
                <a:r>
                  <a:rPr lang="en-US" sz="1800" b="1" dirty="0">
                    <a:latin typeface="+mn-lt"/>
                  </a:rPr>
                  <a:t>I</a:t>
                </a:r>
                <a:r>
                  <a:rPr lang="en-US" sz="1800" b="1" dirty="0" smtClean="0">
                    <a:latin typeface="+mn-lt"/>
                  </a:rPr>
                  <a:t>n-situ diagnosis </a:t>
                </a:r>
                <a:endParaRPr lang="en-US" sz="1800" b="1" dirty="0">
                  <a:latin typeface="+mn-lt"/>
                </a:endParaRPr>
              </a:p>
              <a:p>
                <a:pPr marL="342900" indent="-342900" algn="ctr">
                  <a:buFont typeface="Arial" charset="0"/>
                  <a:buNone/>
                </a:pPr>
                <a:r>
                  <a:rPr lang="en-US" sz="1400" b="1" dirty="0" smtClean="0">
                    <a:latin typeface="+mn-lt"/>
                  </a:rPr>
                  <a:t>[DSN’08</a:t>
                </a:r>
                <a:r>
                  <a:rPr lang="en-US" sz="1400" b="1" dirty="0">
                    <a:latin typeface="+mn-lt"/>
                  </a:rPr>
                  <a:t>]</a:t>
                </a:r>
              </a:p>
            </p:txBody>
          </p:sp>
          <p:sp>
            <p:nvSpPr>
              <p:cNvPr id="15408" name="Line 11"/>
              <p:cNvSpPr>
                <a:spLocks noChangeShapeType="1"/>
              </p:cNvSpPr>
              <p:nvPr/>
            </p:nvSpPr>
            <p:spPr bwMode="auto">
              <a:xfrm>
                <a:off x="4032" y="3408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228600" y="1265237"/>
            <a:ext cx="5257800" cy="3657600"/>
            <a:chOff x="144" y="749"/>
            <a:chExt cx="3312" cy="2304"/>
          </a:xfrm>
        </p:grpSpPr>
        <p:sp>
          <p:nvSpPr>
            <p:cNvPr id="15402" name="AutoShape 13"/>
            <p:cNvSpPr>
              <a:spLocks noChangeArrowheads="1"/>
            </p:cNvSpPr>
            <p:nvPr/>
          </p:nvSpPr>
          <p:spPr bwMode="auto">
            <a:xfrm>
              <a:off x="2688" y="1757"/>
              <a:ext cx="768" cy="129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3" name="Line 14"/>
            <p:cNvSpPr>
              <a:spLocks noChangeShapeType="1"/>
            </p:cNvSpPr>
            <p:nvPr/>
          </p:nvSpPr>
          <p:spPr bwMode="auto">
            <a:xfrm>
              <a:off x="2208" y="1152"/>
              <a:ext cx="672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Text Box 15"/>
            <p:cNvSpPr txBox="1">
              <a:spLocks noChangeArrowheads="1"/>
            </p:cNvSpPr>
            <p:nvPr/>
          </p:nvSpPr>
          <p:spPr bwMode="auto">
            <a:xfrm>
              <a:off x="144" y="749"/>
              <a:ext cx="3168" cy="407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800" b="1" dirty="0" smtClean="0">
                  <a:latin typeface="+mn-lt"/>
                </a:rPr>
                <a:t>Very low-cost detectors </a:t>
              </a:r>
              <a:r>
                <a:rPr lang="en-US" sz="1400" b="1" dirty="0" smtClean="0">
                  <a:latin typeface="Arial"/>
                  <a:cs typeface="Arial"/>
                </a:rPr>
                <a:t>[ASPLOS’08, DSN’08]</a:t>
              </a:r>
            </a:p>
            <a:p>
              <a:pPr indent="-342900" algn="ctr">
                <a:buFont typeface="Arial" charset="0"/>
                <a:buNone/>
              </a:pPr>
              <a:r>
                <a:rPr lang="en-US" sz="1800" b="1" dirty="0" smtClean="0">
                  <a:latin typeface="+mn-lt"/>
                </a:rPr>
                <a:t>Low SDC rate, latency</a:t>
              </a:r>
            </a:p>
          </p:txBody>
        </p:sp>
      </p:grpSp>
      <p:sp>
        <p:nvSpPr>
          <p:cNvPr id="15366" name="Text Box 16"/>
          <p:cNvSpPr txBox="1">
            <a:spLocks noChangeArrowheads="1"/>
          </p:cNvSpPr>
          <p:nvPr/>
        </p:nvSpPr>
        <p:spPr bwMode="auto">
          <a:xfrm>
            <a:off x="5854700" y="4891088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FF"/>
                </a:solidFill>
                <a:latin typeface="+mn-lt"/>
              </a:rPr>
              <a:t>Diagnosis</a:t>
            </a:r>
          </a:p>
        </p:txBody>
      </p:sp>
      <p:sp>
        <p:nvSpPr>
          <p:cNvPr id="15367" name="Oval 17"/>
          <p:cNvSpPr>
            <a:spLocks noChangeArrowheads="1"/>
          </p:cNvSpPr>
          <p:nvPr/>
        </p:nvSpPr>
        <p:spPr bwMode="auto">
          <a:xfrm>
            <a:off x="552450" y="2667000"/>
            <a:ext cx="457200" cy="1371600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  <a:effectLst>
            <a:outerShdw blurRad="50800" dist="38100" dir="8100000" algn="bl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Freeform 18"/>
          <p:cNvSpPr>
            <a:spLocks/>
          </p:cNvSpPr>
          <p:nvPr/>
        </p:nvSpPr>
        <p:spPr bwMode="auto">
          <a:xfrm>
            <a:off x="1009650" y="3352800"/>
            <a:ext cx="1905000" cy="228600"/>
          </a:xfrm>
          <a:custGeom>
            <a:avLst/>
            <a:gdLst>
              <a:gd name="T0" fmla="*/ 0 w 720"/>
              <a:gd name="T1" fmla="*/ 8 h 152"/>
              <a:gd name="T2" fmla="*/ 144 w 720"/>
              <a:gd name="T3" fmla="*/ 152 h 152"/>
              <a:gd name="T4" fmla="*/ 288 w 720"/>
              <a:gd name="T5" fmla="*/ 8 h 152"/>
              <a:gd name="T6" fmla="*/ 432 w 720"/>
              <a:gd name="T7" fmla="*/ 152 h 152"/>
              <a:gd name="T8" fmla="*/ 576 w 720"/>
              <a:gd name="T9" fmla="*/ 8 h 152"/>
              <a:gd name="T10" fmla="*/ 720 w 720"/>
              <a:gd name="T11" fmla="*/ 104 h 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0"/>
              <a:gd name="T19" fmla="*/ 0 h 152"/>
              <a:gd name="T20" fmla="*/ 720 w 720"/>
              <a:gd name="T21" fmla="*/ 152 h 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0" h="152">
                <a:moveTo>
                  <a:pt x="0" y="8"/>
                </a:moveTo>
                <a:cubicBezTo>
                  <a:pt x="48" y="80"/>
                  <a:pt x="96" y="152"/>
                  <a:pt x="144" y="152"/>
                </a:cubicBezTo>
                <a:cubicBezTo>
                  <a:pt x="192" y="152"/>
                  <a:pt x="240" y="8"/>
                  <a:pt x="288" y="8"/>
                </a:cubicBezTo>
                <a:cubicBezTo>
                  <a:pt x="336" y="8"/>
                  <a:pt x="384" y="152"/>
                  <a:pt x="432" y="152"/>
                </a:cubicBezTo>
                <a:cubicBezTo>
                  <a:pt x="480" y="152"/>
                  <a:pt x="528" y="16"/>
                  <a:pt x="576" y="8"/>
                </a:cubicBezTo>
                <a:cubicBezTo>
                  <a:pt x="624" y="0"/>
                  <a:pt x="672" y="52"/>
                  <a:pt x="720" y="104"/>
                </a:cubicBezTo>
              </a:path>
            </a:pathLst>
          </a:custGeom>
          <a:noFill/>
          <a:ln w="50800">
            <a:solidFill>
              <a:srgbClr val="008000"/>
            </a:solidFill>
            <a:round/>
            <a:headEnd/>
            <a:tailEnd/>
          </a:ln>
          <a:effectLst>
            <a:outerShdw blurRad="50800" dist="38100" dir="8100000" algn="bl">
              <a:srgbClr val="000000">
                <a:alpha val="43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369" name="Freeform 19"/>
          <p:cNvSpPr>
            <a:spLocks/>
          </p:cNvSpPr>
          <p:nvPr/>
        </p:nvSpPr>
        <p:spPr bwMode="auto">
          <a:xfrm>
            <a:off x="2914650" y="3276600"/>
            <a:ext cx="1828800" cy="381000"/>
          </a:xfrm>
          <a:custGeom>
            <a:avLst/>
            <a:gdLst>
              <a:gd name="T0" fmla="*/ 0 w 891"/>
              <a:gd name="T1" fmla="*/ 135 h 190"/>
              <a:gd name="T2" fmla="*/ 36 w 891"/>
              <a:gd name="T3" fmla="*/ 54 h 190"/>
              <a:gd name="T4" fmla="*/ 72 w 891"/>
              <a:gd name="T5" fmla="*/ 63 h 190"/>
              <a:gd name="T6" fmla="*/ 126 w 891"/>
              <a:gd name="T7" fmla="*/ 99 h 190"/>
              <a:gd name="T8" fmla="*/ 135 w 891"/>
              <a:gd name="T9" fmla="*/ 180 h 190"/>
              <a:gd name="T10" fmla="*/ 171 w 891"/>
              <a:gd name="T11" fmla="*/ 171 h 190"/>
              <a:gd name="T12" fmla="*/ 189 w 891"/>
              <a:gd name="T13" fmla="*/ 108 h 190"/>
              <a:gd name="T14" fmla="*/ 243 w 891"/>
              <a:gd name="T15" fmla="*/ 36 h 190"/>
              <a:gd name="T16" fmla="*/ 261 w 891"/>
              <a:gd name="T17" fmla="*/ 72 h 190"/>
              <a:gd name="T18" fmla="*/ 288 w 891"/>
              <a:gd name="T19" fmla="*/ 99 h 190"/>
              <a:gd name="T20" fmla="*/ 342 w 891"/>
              <a:gd name="T21" fmla="*/ 180 h 190"/>
              <a:gd name="T22" fmla="*/ 423 w 891"/>
              <a:gd name="T23" fmla="*/ 63 h 190"/>
              <a:gd name="T24" fmla="*/ 432 w 891"/>
              <a:gd name="T25" fmla="*/ 36 h 190"/>
              <a:gd name="T26" fmla="*/ 486 w 891"/>
              <a:gd name="T27" fmla="*/ 0 h 190"/>
              <a:gd name="T28" fmla="*/ 522 w 891"/>
              <a:gd name="T29" fmla="*/ 9 h 190"/>
              <a:gd name="T30" fmla="*/ 540 w 891"/>
              <a:gd name="T31" fmla="*/ 36 h 190"/>
              <a:gd name="T32" fmla="*/ 612 w 891"/>
              <a:gd name="T33" fmla="*/ 99 h 190"/>
              <a:gd name="T34" fmla="*/ 639 w 891"/>
              <a:gd name="T35" fmla="*/ 90 h 190"/>
              <a:gd name="T36" fmla="*/ 657 w 891"/>
              <a:gd name="T37" fmla="*/ 63 h 190"/>
              <a:gd name="T38" fmla="*/ 738 w 891"/>
              <a:gd name="T39" fmla="*/ 72 h 190"/>
              <a:gd name="T40" fmla="*/ 828 w 891"/>
              <a:gd name="T41" fmla="*/ 99 h 190"/>
              <a:gd name="T42" fmla="*/ 891 w 891"/>
              <a:gd name="T43" fmla="*/ 45 h 19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891"/>
              <a:gd name="T67" fmla="*/ 0 h 190"/>
              <a:gd name="T68" fmla="*/ 891 w 891"/>
              <a:gd name="T69" fmla="*/ 190 h 19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891" h="190">
                <a:moveTo>
                  <a:pt x="0" y="135"/>
                </a:moveTo>
                <a:cubicBezTo>
                  <a:pt x="21" y="71"/>
                  <a:pt x="7" y="97"/>
                  <a:pt x="36" y="54"/>
                </a:cubicBezTo>
                <a:cubicBezTo>
                  <a:pt x="48" y="57"/>
                  <a:pt x="61" y="57"/>
                  <a:pt x="72" y="63"/>
                </a:cubicBezTo>
                <a:cubicBezTo>
                  <a:pt x="91" y="73"/>
                  <a:pt x="126" y="99"/>
                  <a:pt x="126" y="99"/>
                </a:cubicBezTo>
                <a:cubicBezTo>
                  <a:pt x="129" y="126"/>
                  <a:pt x="121" y="157"/>
                  <a:pt x="135" y="180"/>
                </a:cubicBezTo>
                <a:cubicBezTo>
                  <a:pt x="142" y="190"/>
                  <a:pt x="161" y="179"/>
                  <a:pt x="171" y="171"/>
                </a:cubicBezTo>
                <a:cubicBezTo>
                  <a:pt x="188" y="157"/>
                  <a:pt x="183" y="129"/>
                  <a:pt x="189" y="108"/>
                </a:cubicBezTo>
                <a:cubicBezTo>
                  <a:pt x="199" y="72"/>
                  <a:pt x="212" y="56"/>
                  <a:pt x="243" y="36"/>
                </a:cubicBezTo>
                <a:cubicBezTo>
                  <a:pt x="249" y="48"/>
                  <a:pt x="253" y="61"/>
                  <a:pt x="261" y="72"/>
                </a:cubicBezTo>
                <a:cubicBezTo>
                  <a:pt x="268" y="82"/>
                  <a:pt x="282" y="88"/>
                  <a:pt x="288" y="99"/>
                </a:cubicBezTo>
                <a:cubicBezTo>
                  <a:pt x="314" y="144"/>
                  <a:pt x="288" y="144"/>
                  <a:pt x="342" y="180"/>
                </a:cubicBezTo>
                <a:cubicBezTo>
                  <a:pt x="385" y="152"/>
                  <a:pt x="401" y="108"/>
                  <a:pt x="423" y="63"/>
                </a:cubicBezTo>
                <a:cubicBezTo>
                  <a:pt x="427" y="55"/>
                  <a:pt x="425" y="43"/>
                  <a:pt x="432" y="36"/>
                </a:cubicBezTo>
                <a:cubicBezTo>
                  <a:pt x="447" y="21"/>
                  <a:pt x="486" y="0"/>
                  <a:pt x="486" y="0"/>
                </a:cubicBezTo>
                <a:cubicBezTo>
                  <a:pt x="498" y="3"/>
                  <a:pt x="512" y="2"/>
                  <a:pt x="522" y="9"/>
                </a:cubicBezTo>
                <a:cubicBezTo>
                  <a:pt x="531" y="15"/>
                  <a:pt x="533" y="28"/>
                  <a:pt x="540" y="36"/>
                </a:cubicBezTo>
                <a:cubicBezTo>
                  <a:pt x="563" y="63"/>
                  <a:pt x="579" y="88"/>
                  <a:pt x="612" y="99"/>
                </a:cubicBezTo>
                <a:cubicBezTo>
                  <a:pt x="621" y="96"/>
                  <a:pt x="632" y="96"/>
                  <a:pt x="639" y="90"/>
                </a:cubicBezTo>
                <a:cubicBezTo>
                  <a:pt x="647" y="83"/>
                  <a:pt x="646" y="65"/>
                  <a:pt x="657" y="63"/>
                </a:cubicBezTo>
                <a:cubicBezTo>
                  <a:pt x="684" y="58"/>
                  <a:pt x="711" y="69"/>
                  <a:pt x="738" y="72"/>
                </a:cubicBezTo>
                <a:cubicBezTo>
                  <a:pt x="756" y="125"/>
                  <a:pt x="783" y="110"/>
                  <a:pt x="828" y="99"/>
                </a:cubicBezTo>
                <a:cubicBezTo>
                  <a:pt x="852" y="63"/>
                  <a:pt x="863" y="73"/>
                  <a:pt x="891" y="4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>
            <a:outerShdw blurRad="50800" dist="38100" dir="8100000" algn="bl">
              <a:srgbClr val="000000">
                <a:alpha val="43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370" name="Line 20"/>
          <p:cNvSpPr>
            <a:spLocks noChangeShapeType="1"/>
          </p:cNvSpPr>
          <p:nvPr/>
        </p:nvSpPr>
        <p:spPr bwMode="auto">
          <a:xfrm rot="5400000" flipV="1">
            <a:off x="2027237" y="3859213"/>
            <a:ext cx="409575" cy="6350"/>
          </a:xfrm>
          <a:prstGeom prst="line">
            <a:avLst/>
          </a:prstGeom>
          <a:noFill/>
          <a:ln w="50800">
            <a:solidFill>
              <a:srgbClr val="80008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Text Box 21"/>
          <p:cNvSpPr txBox="1">
            <a:spLocks noChangeArrowheads="1"/>
          </p:cNvSpPr>
          <p:nvPr/>
        </p:nvSpPr>
        <p:spPr bwMode="auto">
          <a:xfrm>
            <a:off x="1847850" y="41148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800080"/>
                </a:solidFill>
                <a:latin typeface="+mn-lt"/>
              </a:rPr>
              <a:t>Fault</a:t>
            </a:r>
          </a:p>
        </p:txBody>
      </p:sp>
      <p:sp>
        <p:nvSpPr>
          <p:cNvPr id="15372" name="Line 22"/>
          <p:cNvSpPr>
            <a:spLocks noChangeShapeType="1"/>
          </p:cNvSpPr>
          <p:nvPr/>
        </p:nvSpPr>
        <p:spPr bwMode="auto">
          <a:xfrm rot="5400000" flipV="1">
            <a:off x="2713037" y="3859213"/>
            <a:ext cx="409575" cy="635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Text Box 23"/>
          <p:cNvSpPr txBox="1">
            <a:spLocks noChangeArrowheads="1"/>
          </p:cNvSpPr>
          <p:nvPr/>
        </p:nvSpPr>
        <p:spPr bwMode="auto">
          <a:xfrm>
            <a:off x="2527300" y="411480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+mn-lt"/>
              </a:rPr>
              <a:t>Error</a:t>
            </a:r>
          </a:p>
        </p:txBody>
      </p:sp>
      <p:sp>
        <p:nvSpPr>
          <p:cNvPr id="15374" name="AutoShape 24"/>
          <p:cNvSpPr>
            <a:spLocks noChangeArrowheads="1"/>
          </p:cNvSpPr>
          <p:nvPr/>
        </p:nvSpPr>
        <p:spPr bwMode="auto">
          <a:xfrm>
            <a:off x="4591050" y="3124200"/>
            <a:ext cx="685800" cy="6096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25"/>
          <p:cNvSpPr>
            <a:spLocks noChangeShapeType="1"/>
          </p:cNvSpPr>
          <p:nvPr/>
        </p:nvSpPr>
        <p:spPr bwMode="auto">
          <a:xfrm rot="5400000" flipV="1">
            <a:off x="4700587" y="3859213"/>
            <a:ext cx="409575" cy="635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Text Box 26"/>
          <p:cNvSpPr txBox="1">
            <a:spLocks noChangeArrowheads="1"/>
          </p:cNvSpPr>
          <p:nvPr/>
        </p:nvSpPr>
        <p:spPr bwMode="auto">
          <a:xfrm>
            <a:off x="4273550" y="4114800"/>
            <a:ext cx="1225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FF"/>
                </a:solidFill>
                <a:latin typeface="+mn-lt"/>
              </a:rPr>
              <a:t>Symptom</a:t>
            </a:r>
          </a:p>
          <a:p>
            <a:pPr algn="ctr"/>
            <a:r>
              <a:rPr lang="en-US" sz="1800" b="1" dirty="0">
                <a:solidFill>
                  <a:srgbClr val="0000FF"/>
                </a:solidFill>
                <a:latin typeface="+mn-lt"/>
              </a:rPr>
              <a:t>detected</a:t>
            </a:r>
          </a:p>
        </p:txBody>
      </p:sp>
      <p:sp>
        <p:nvSpPr>
          <p:cNvPr id="15377" name="Line 27"/>
          <p:cNvSpPr>
            <a:spLocks noChangeShapeType="1"/>
          </p:cNvSpPr>
          <p:nvPr/>
        </p:nvSpPr>
        <p:spPr bwMode="auto">
          <a:xfrm>
            <a:off x="5429250" y="4800600"/>
            <a:ext cx="381000" cy="2190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Text Box 28"/>
          <p:cNvSpPr txBox="1">
            <a:spLocks noChangeArrowheads="1"/>
          </p:cNvSpPr>
          <p:nvPr/>
        </p:nvSpPr>
        <p:spPr bwMode="auto">
          <a:xfrm>
            <a:off x="5892800" y="420528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8000"/>
                </a:solidFill>
                <a:latin typeface="+mn-lt"/>
              </a:rPr>
              <a:t>Recovery</a:t>
            </a:r>
          </a:p>
        </p:txBody>
      </p:sp>
      <p:sp>
        <p:nvSpPr>
          <p:cNvPr id="15379" name="Line 29"/>
          <p:cNvSpPr>
            <a:spLocks noChangeShapeType="1"/>
          </p:cNvSpPr>
          <p:nvPr/>
        </p:nvSpPr>
        <p:spPr bwMode="auto">
          <a:xfrm rot="5400000" flipV="1">
            <a:off x="5913437" y="3859213"/>
            <a:ext cx="561975" cy="635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Freeform 30"/>
          <p:cNvSpPr>
            <a:spLocks/>
          </p:cNvSpPr>
          <p:nvPr/>
        </p:nvSpPr>
        <p:spPr bwMode="auto">
          <a:xfrm flipV="1">
            <a:off x="6191250" y="3352800"/>
            <a:ext cx="1447800" cy="228600"/>
          </a:xfrm>
          <a:custGeom>
            <a:avLst/>
            <a:gdLst>
              <a:gd name="T0" fmla="*/ 0 w 720"/>
              <a:gd name="T1" fmla="*/ 8 h 152"/>
              <a:gd name="T2" fmla="*/ 144 w 720"/>
              <a:gd name="T3" fmla="*/ 152 h 152"/>
              <a:gd name="T4" fmla="*/ 288 w 720"/>
              <a:gd name="T5" fmla="*/ 8 h 152"/>
              <a:gd name="T6" fmla="*/ 432 w 720"/>
              <a:gd name="T7" fmla="*/ 152 h 152"/>
              <a:gd name="T8" fmla="*/ 576 w 720"/>
              <a:gd name="T9" fmla="*/ 8 h 152"/>
              <a:gd name="T10" fmla="*/ 720 w 720"/>
              <a:gd name="T11" fmla="*/ 104 h 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0"/>
              <a:gd name="T19" fmla="*/ 0 h 152"/>
              <a:gd name="T20" fmla="*/ 720 w 720"/>
              <a:gd name="T21" fmla="*/ 152 h 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0" h="152">
                <a:moveTo>
                  <a:pt x="0" y="8"/>
                </a:moveTo>
                <a:cubicBezTo>
                  <a:pt x="48" y="80"/>
                  <a:pt x="96" y="152"/>
                  <a:pt x="144" y="152"/>
                </a:cubicBezTo>
                <a:cubicBezTo>
                  <a:pt x="192" y="152"/>
                  <a:pt x="240" y="8"/>
                  <a:pt x="288" y="8"/>
                </a:cubicBezTo>
                <a:cubicBezTo>
                  <a:pt x="336" y="8"/>
                  <a:pt x="384" y="152"/>
                  <a:pt x="432" y="152"/>
                </a:cubicBezTo>
                <a:cubicBezTo>
                  <a:pt x="480" y="152"/>
                  <a:pt x="528" y="16"/>
                  <a:pt x="576" y="8"/>
                </a:cubicBezTo>
                <a:cubicBezTo>
                  <a:pt x="624" y="0"/>
                  <a:pt x="672" y="52"/>
                  <a:pt x="720" y="104"/>
                </a:cubicBezTo>
              </a:path>
            </a:pathLst>
          </a:custGeom>
          <a:noFill/>
          <a:ln w="50800">
            <a:solidFill>
              <a:srgbClr val="008000"/>
            </a:solidFill>
            <a:round/>
            <a:headEnd/>
            <a:tailEnd/>
          </a:ln>
          <a:effectLst>
            <a:outerShdw blurRad="50800" dist="38100" dir="8100000" algn="bl">
              <a:srgbClr val="000000">
                <a:alpha val="43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381" name="Line 31"/>
          <p:cNvSpPr>
            <a:spLocks noChangeShapeType="1"/>
          </p:cNvSpPr>
          <p:nvPr/>
        </p:nvSpPr>
        <p:spPr bwMode="auto">
          <a:xfrm>
            <a:off x="7105650" y="5105400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2" name="Text Box 32"/>
          <p:cNvSpPr txBox="1">
            <a:spLocks noChangeArrowheads="1"/>
          </p:cNvSpPr>
          <p:nvPr/>
        </p:nvSpPr>
        <p:spPr bwMode="auto">
          <a:xfrm>
            <a:off x="7505700" y="4891088"/>
            <a:ext cx="895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FF"/>
                </a:solidFill>
                <a:latin typeface="+mn-lt"/>
              </a:rPr>
              <a:t>Repair</a:t>
            </a:r>
          </a:p>
        </p:txBody>
      </p:sp>
      <p:sp>
        <p:nvSpPr>
          <p:cNvPr id="15383" name="Line 33"/>
          <p:cNvSpPr>
            <a:spLocks noChangeShapeType="1"/>
          </p:cNvSpPr>
          <p:nvPr/>
        </p:nvSpPr>
        <p:spPr bwMode="auto">
          <a:xfrm rot="-5400000">
            <a:off x="6229350" y="4762500"/>
            <a:ext cx="228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4" name="Text Box 34"/>
          <p:cNvSpPr txBox="1">
            <a:spLocks noChangeArrowheads="1"/>
          </p:cNvSpPr>
          <p:nvPr/>
        </p:nvSpPr>
        <p:spPr bwMode="auto">
          <a:xfrm>
            <a:off x="171450" y="2286000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+mn-lt"/>
              </a:rPr>
              <a:t>Checkpoint</a:t>
            </a:r>
          </a:p>
        </p:txBody>
      </p:sp>
      <p:sp>
        <p:nvSpPr>
          <p:cNvPr id="15385" name="Oval 35"/>
          <p:cNvSpPr>
            <a:spLocks noChangeArrowheads="1"/>
          </p:cNvSpPr>
          <p:nvPr/>
        </p:nvSpPr>
        <p:spPr bwMode="auto">
          <a:xfrm>
            <a:off x="7639050" y="2652713"/>
            <a:ext cx="457200" cy="1371600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  <a:effectLst>
            <a:outerShdw blurRad="50800" dist="38100" dir="8100000" algn="bl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Text Box 36"/>
          <p:cNvSpPr txBox="1">
            <a:spLocks noChangeArrowheads="1"/>
          </p:cNvSpPr>
          <p:nvPr/>
        </p:nvSpPr>
        <p:spPr bwMode="auto">
          <a:xfrm>
            <a:off x="7181850" y="2286000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+mn-lt"/>
              </a:rPr>
              <a:t>Checkpoint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67341" y="3581400"/>
            <a:ext cx="3109260" cy="1925638"/>
            <a:chOff x="64" y="2304"/>
            <a:chExt cx="2081" cy="1213"/>
          </a:xfrm>
        </p:grpSpPr>
        <p:sp>
          <p:nvSpPr>
            <p:cNvPr id="15397" name="Text Box 4"/>
            <p:cNvSpPr txBox="1">
              <a:spLocks noChangeArrowheads="1"/>
            </p:cNvSpPr>
            <p:nvPr/>
          </p:nvSpPr>
          <p:spPr bwMode="auto">
            <a:xfrm>
              <a:off x="64" y="3149"/>
              <a:ext cx="2081" cy="36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buFont typeface="Arial" charset="0"/>
                <a:buNone/>
              </a:pPr>
              <a:r>
                <a:rPr lang="en-US" sz="1800" b="1" dirty="0" smtClean="0">
                  <a:latin typeface="+mn-lt"/>
                </a:rPr>
                <a:t>Accurate </a:t>
              </a:r>
              <a:r>
                <a:rPr lang="en-US" sz="1800" b="1" dirty="0">
                  <a:latin typeface="+mn-lt"/>
                </a:rPr>
                <a:t>fault modeling</a:t>
              </a:r>
            </a:p>
            <a:p>
              <a:pPr marL="342900" indent="-342900" algn="ctr">
                <a:buFont typeface="Arial" charset="0"/>
                <a:buNone/>
              </a:pPr>
              <a:r>
                <a:rPr lang="en-US" sz="1400" b="1" dirty="0" smtClean="0">
                  <a:latin typeface="+mn-lt"/>
                </a:rPr>
                <a:t>[HPCA’09</a:t>
              </a:r>
              <a:r>
                <a:rPr lang="en-US" sz="1400" b="1" dirty="0">
                  <a:latin typeface="+mn-lt"/>
                </a:rPr>
                <a:t>] </a:t>
              </a:r>
            </a:p>
          </p:txBody>
        </p:sp>
        <p:sp>
          <p:nvSpPr>
            <p:cNvPr id="15398" name="AutoShape 5"/>
            <p:cNvSpPr>
              <a:spLocks noChangeArrowheads="1"/>
            </p:cNvSpPr>
            <p:nvPr/>
          </p:nvSpPr>
          <p:spPr bwMode="auto">
            <a:xfrm>
              <a:off x="1227" y="2304"/>
              <a:ext cx="429" cy="62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9" name="Line 6"/>
            <p:cNvSpPr>
              <a:spLocks noChangeShapeType="1"/>
            </p:cNvSpPr>
            <p:nvPr/>
          </p:nvSpPr>
          <p:spPr bwMode="auto">
            <a:xfrm flipV="1">
              <a:off x="864" y="2928"/>
              <a:ext cx="43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193925" y="4952998"/>
            <a:ext cx="3597275" cy="1422400"/>
            <a:chOff x="1382" y="3168"/>
            <a:chExt cx="2266" cy="896"/>
          </a:xfrm>
        </p:grpSpPr>
        <p:sp>
          <p:nvSpPr>
            <p:cNvPr id="15394" name="Text Box 38"/>
            <p:cNvSpPr txBox="1">
              <a:spLocks noChangeArrowheads="1"/>
            </p:cNvSpPr>
            <p:nvPr/>
          </p:nvSpPr>
          <p:spPr bwMode="auto">
            <a:xfrm>
              <a:off x="1382" y="3696"/>
              <a:ext cx="2074" cy="36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buFont typeface="Arial" charset="0"/>
                <a:buNone/>
              </a:pPr>
              <a:r>
                <a:rPr lang="en-US" sz="1800" b="1" dirty="0">
                  <a:latin typeface="+mn-lt"/>
                </a:rPr>
                <a:t>M</a:t>
              </a:r>
              <a:r>
                <a:rPr lang="en-US" sz="1800" b="1" dirty="0" smtClean="0">
                  <a:latin typeface="+mn-lt"/>
                </a:rPr>
                <a:t>ultithreaded  </a:t>
              </a:r>
              <a:r>
                <a:rPr lang="en-US" sz="1800" b="1" dirty="0">
                  <a:latin typeface="+mn-lt"/>
                </a:rPr>
                <a:t>workloads </a:t>
              </a:r>
              <a:endParaRPr lang="en-US" sz="1800" b="1" dirty="0" smtClean="0">
                <a:latin typeface="+mn-lt"/>
              </a:endParaRPr>
            </a:p>
            <a:p>
              <a:pPr marL="342900" indent="-342900" algn="ctr">
                <a:buFont typeface="Arial" charset="0"/>
                <a:buNone/>
              </a:pPr>
              <a:r>
                <a:rPr lang="en-US" sz="1400" b="1" dirty="0" smtClean="0">
                  <a:latin typeface="+mn-lt"/>
                </a:rPr>
                <a:t>[MICRO’09</a:t>
              </a:r>
              <a:r>
                <a:rPr lang="en-US" sz="1400" b="1" dirty="0">
                  <a:latin typeface="+mn-lt"/>
                </a:rPr>
                <a:t>]</a:t>
              </a:r>
            </a:p>
          </p:txBody>
        </p:sp>
        <p:sp>
          <p:nvSpPr>
            <p:cNvPr id="15395" name="Line 39"/>
            <p:cNvSpPr>
              <a:spLocks noChangeShapeType="1"/>
            </p:cNvSpPr>
            <p:nvPr/>
          </p:nvSpPr>
          <p:spPr bwMode="auto">
            <a:xfrm flipV="1">
              <a:off x="2496" y="3168"/>
              <a:ext cx="48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Line 40"/>
            <p:cNvSpPr>
              <a:spLocks noChangeShapeType="1"/>
            </p:cNvSpPr>
            <p:nvPr/>
          </p:nvSpPr>
          <p:spPr bwMode="auto">
            <a:xfrm flipV="1">
              <a:off x="2496" y="3360"/>
              <a:ext cx="1152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334000" y="1273314"/>
            <a:ext cx="3657600" cy="3374886"/>
            <a:chOff x="5334000" y="1273314"/>
            <a:chExt cx="3657600" cy="3374886"/>
          </a:xfrm>
        </p:grpSpPr>
        <p:sp>
          <p:nvSpPr>
            <p:cNvPr id="49" name="TextBox 48"/>
            <p:cNvSpPr txBox="1"/>
            <p:nvPr/>
          </p:nvSpPr>
          <p:spPr>
            <a:xfrm>
              <a:off x="5334000" y="1273314"/>
              <a:ext cx="3657600" cy="646331"/>
            </a:xfrm>
            <a:prstGeom prst="rect">
              <a:avLst/>
            </a:prstGeom>
            <a:solidFill>
              <a:srgbClr val="FFCC99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latin typeface="+mn-lt"/>
                </a:rPr>
                <a:t>Application-Aware SWAT</a:t>
              </a:r>
            </a:p>
            <a:p>
              <a:pPr lvl="1"/>
              <a:r>
                <a:rPr lang="en-US" sz="1800" b="1" dirty="0" smtClean="0">
                  <a:latin typeface="+mn-lt"/>
                </a:rPr>
                <a:t>Even lower SDC, latency</a:t>
              </a: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H="1">
              <a:off x="5429250" y="1981200"/>
              <a:ext cx="590550" cy="990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 flipH="1">
              <a:off x="6019800" y="1981200"/>
              <a:ext cx="0" cy="2209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AutoShape 8"/>
            <p:cNvSpPr>
              <a:spLocks noChangeArrowheads="1"/>
            </p:cNvSpPr>
            <p:nvPr/>
          </p:nvSpPr>
          <p:spPr bwMode="auto">
            <a:xfrm>
              <a:off x="5867400" y="4191000"/>
              <a:ext cx="1295400" cy="4572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advTm="570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How Much Checkpoint Overhead?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715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 smtClean="0"/>
              <a:t>Used </a:t>
            </a:r>
            <a:r>
              <a:rPr lang="en-US" dirty="0" smtClean="0">
                <a:solidFill>
                  <a:srgbClr val="D15100"/>
                </a:solidFill>
              </a:rPr>
              <a:t>state of the art: </a:t>
            </a:r>
            <a:r>
              <a:rPr lang="en-US" dirty="0" err="1" smtClean="0">
                <a:solidFill>
                  <a:srgbClr val="D15100"/>
                </a:solidFill>
              </a:rPr>
              <a:t>ReVive</a:t>
            </a:r>
            <a:endParaRPr lang="en-US" dirty="0" smtClean="0">
              <a:solidFill>
                <a:srgbClr val="D15100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Effect of different cache sizes, intervals unknown</a:t>
            </a:r>
          </a:p>
          <a:p>
            <a:pPr eaLnBrk="1" hangingPunct="1">
              <a:lnSpc>
                <a:spcPct val="110000"/>
              </a:lnSpc>
              <a:buNone/>
            </a:pPr>
            <a:endParaRPr lang="en-US" dirty="0" smtClean="0"/>
          </a:p>
          <a:p>
            <a:pPr eaLnBrk="1" hangingPunct="1">
              <a:lnSpc>
                <a:spcPct val="110000"/>
              </a:lnSpc>
            </a:pPr>
            <a:r>
              <a:rPr lang="en-US" dirty="0" err="1" smtClean="0"/>
              <a:t>Metholodgy</a:t>
            </a:r>
            <a:endParaRPr lang="en-US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16-core </a:t>
            </a:r>
            <a:r>
              <a:rPr lang="en-US" dirty="0" err="1" smtClean="0"/>
              <a:t>multicore</a:t>
            </a:r>
            <a:r>
              <a:rPr lang="en-US" dirty="0" smtClean="0"/>
              <a:t> with shared L2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4 SPLASH parallel apps (worst-case for original </a:t>
            </a:r>
            <a:r>
              <a:rPr lang="en-US" dirty="0" err="1" smtClean="0"/>
              <a:t>ReVive</a:t>
            </a:r>
            <a:r>
              <a:rPr lang="en-US" dirty="0" smtClean="0"/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>
                <a:solidFill>
                  <a:srgbClr val="D15100"/>
                </a:solidFill>
              </a:rPr>
              <a:t>Vary L2 cache size </a:t>
            </a:r>
            <a:r>
              <a:rPr lang="en-US" dirty="0" smtClean="0"/>
              <a:t>between 256KB to 2048KB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>
                <a:solidFill>
                  <a:srgbClr val="D15100"/>
                </a:solidFill>
              </a:rPr>
              <a:t>Vary checkpoint interval </a:t>
            </a:r>
            <a:r>
              <a:rPr lang="en-US" dirty="0" smtClean="0"/>
              <a:t>between 500K to 50M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1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Overhead of Hardware </a:t>
            </a:r>
            <a:r>
              <a:rPr lang="en-US" dirty="0" err="1" smtClean="0"/>
              <a:t>Checkpointing</a:t>
            </a:r>
            <a:endParaRPr lang="en-US" dirty="0" smtClean="0"/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4114800" y="914400"/>
            <a:ext cx="1143000" cy="335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ctr" eaLnBrk="1" hangingPunct="1">
              <a:lnSpc>
                <a:spcPct val="120000"/>
              </a:lnSpc>
            </a:pPr>
            <a:r>
              <a:rPr lang="en-US" sz="2000" b="1" dirty="0">
                <a:latin typeface="+mn-lt"/>
              </a:rPr>
              <a:t>Ocean</a:t>
            </a:r>
          </a:p>
        </p:txBody>
      </p:sp>
      <p:sp>
        <p:nvSpPr>
          <p:cNvPr id="525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4800" y="4953000"/>
            <a:ext cx="8610600" cy="1676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 smtClean="0"/>
              <a:t>Intervals, cache sizes have large impact on performance</a:t>
            </a:r>
          </a:p>
          <a:p>
            <a:pPr>
              <a:lnSpc>
                <a:spcPct val="110000"/>
              </a:lnSpc>
            </a:pPr>
            <a:r>
              <a:rPr lang="en-US" sz="2000" dirty="0" smtClean="0">
                <a:solidFill>
                  <a:srgbClr val="D25000"/>
                </a:solidFill>
              </a:rPr>
              <a:t>&lt; 5M checkpoint intervals can have unacceptable overheads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But this requires 100 KB output buffer!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Need cheaper checkpoint mechanisms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990600" y="838200"/>
          <a:ext cx="6958012" cy="3986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</p:cSld>
  <p:clrMapOvr>
    <a:masterClrMapping/>
  </p:clrMapOvr>
  <p:transition advTm="4512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8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SwatSim: Fast and Accurate Fault Modeling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105400"/>
          </a:xfrm>
        </p:spPr>
        <p:txBody>
          <a:bodyPr/>
          <a:lstStyle/>
          <a:p>
            <a:r>
              <a:rPr lang="en-US"/>
              <a:t>Need for accurate µarch-level fault models</a:t>
            </a:r>
          </a:p>
          <a:p>
            <a:pPr lvl="1"/>
            <a:r>
              <a:rPr lang="en-US"/>
              <a:t>Must be able to observe system level effects</a:t>
            </a:r>
          </a:p>
          <a:p>
            <a:pPr lvl="1"/>
            <a:r>
              <a:rPr lang="en-US"/>
              <a:t>µarch (latch) level injections fast but inaccurate</a:t>
            </a:r>
          </a:p>
          <a:p>
            <a:pPr lvl="1"/>
            <a:r>
              <a:rPr lang="en-US"/>
              <a:t>Gate level injections accurate but too slow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D15100"/>
                </a:solidFill>
              </a:rPr>
              <a:t>Can we achieve µarch-level speed at gate-level accuracy?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D15100"/>
                </a:solidFill>
              </a:rPr>
              <a:t>SwatSim - Gate-level accuracy at µarch-level speeds</a:t>
            </a:r>
            <a:endParaRPr lang="en-US"/>
          </a:p>
          <a:p>
            <a:pPr lvl="1"/>
            <a:r>
              <a:rPr lang="en-US"/>
              <a:t>Simulate mostly at µarch level</a:t>
            </a:r>
          </a:p>
          <a:p>
            <a:pPr lvl="1"/>
            <a:r>
              <a:rPr lang="en-US"/>
              <a:t>Simulate </a:t>
            </a:r>
            <a:r>
              <a:rPr lang="en-US" i="1"/>
              <a:t>only</a:t>
            </a:r>
            <a:r>
              <a:rPr lang="en-US"/>
              <a:t> faulty component at gate-level, </a:t>
            </a:r>
            <a:r>
              <a:rPr lang="en-US">
                <a:solidFill>
                  <a:srgbClr val="D15100"/>
                </a:solidFill>
              </a:rPr>
              <a:t>on-demand</a:t>
            </a:r>
          </a:p>
          <a:p>
            <a:pPr lvl="1"/>
            <a:r>
              <a:rPr lang="en-US"/>
              <a:t>Permanent faults require back-and-forth between levels</a:t>
            </a:r>
          </a:p>
        </p:txBody>
      </p:sp>
    </p:spTree>
    <p:custDataLst>
      <p:tags r:id="rId1"/>
    </p:custDataLst>
  </p:cSld>
  <p:clrMapOvr>
    <a:masterClrMapping/>
  </p:clrMapOvr>
  <p:transition advTm="10669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SWAT-Sim: Gate-level Accuracy at µarch Speeds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00400" y="914400"/>
            <a:ext cx="2514600" cy="1752600"/>
            <a:chOff x="2016" y="576"/>
            <a:chExt cx="1584" cy="1104"/>
          </a:xfrm>
        </p:grpSpPr>
        <p:sp>
          <p:nvSpPr>
            <p:cNvPr id="415748" name="Freeform 4"/>
            <p:cNvSpPr>
              <a:spLocks/>
            </p:cNvSpPr>
            <p:nvPr/>
          </p:nvSpPr>
          <p:spPr bwMode="auto">
            <a:xfrm>
              <a:off x="2688" y="864"/>
              <a:ext cx="192" cy="576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16" y="144"/>
                </a:cxn>
                <a:cxn ang="0">
                  <a:pos x="112" y="288"/>
                </a:cxn>
                <a:cxn ang="0">
                  <a:pos x="16" y="480"/>
                </a:cxn>
                <a:cxn ang="0">
                  <a:pos x="208" y="672"/>
                </a:cxn>
                <a:cxn ang="0">
                  <a:pos x="112" y="912"/>
                </a:cxn>
              </a:cxnLst>
              <a:rect l="0" t="0" r="r" b="b"/>
              <a:pathLst>
                <a:path w="224" h="912">
                  <a:moveTo>
                    <a:pt x="112" y="0"/>
                  </a:moveTo>
                  <a:cubicBezTo>
                    <a:pt x="64" y="48"/>
                    <a:pt x="16" y="96"/>
                    <a:pt x="16" y="144"/>
                  </a:cubicBezTo>
                  <a:cubicBezTo>
                    <a:pt x="16" y="192"/>
                    <a:pt x="112" y="232"/>
                    <a:pt x="112" y="288"/>
                  </a:cubicBezTo>
                  <a:cubicBezTo>
                    <a:pt x="112" y="344"/>
                    <a:pt x="0" y="416"/>
                    <a:pt x="16" y="480"/>
                  </a:cubicBezTo>
                  <a:cubicBezTo>
                    <a:pt x="32" y="544"/>
                    <a:pt x="192" y="600"/>
                    <a:pt x="208" y="672"/>
                  </a:cubicBezTo>
                  <a:cubicBezTo>
                    <a:pt x="224" y="744"/>
                    <a:pt x="168" y="828"/>
                    <a:pt x="112" y="912"/>
                  </a:cubicBezTo>
                </a:path>
              </a:pathLst>
            </a:custGeom>
            <a:noFill/>
            <a:ln w="54864" cap="flat" cmpd="sng">
              <a:solidFill>
                <a:srgbClr val="339966"/>
              </a:solidFill>
              <a:prstDash val="solid"/>
              <a:round/>
              <a:headEnd/>
              <a:tailEnd type="triangle" w="med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749" name="Text Box 5"/>
            <p:cNvSpPr txBox="1">
              <a:spLocks noChangeArrowheads="1"/>
            </p:cNvSpPr>
            <p:nvPr/>
          </p:nvSpPr>
          <p:spPr bwMode="auto">
            <a:xfrm>
              <a:off x="2161" y="576"/>
              <a:ext cx="1391" cy="250"/>
            </a:xfrm>
            <a:prstGeom prst="rect">
              <a:avLst/>
            </a:prstGeom>
            <a:noFill/>
            <a:ln w="54864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µarch simulation</a:t>
              </a:r>
            </a:p>
          </p:txBody>
        </p:sp>
        <p:sp>
          <p:nvSpPr>
            <p:cNvPr id="415750" name="Text Box 6"/>
            <p:cNvSpPr txBox="1">
              <a:spLocks noChangeArrowheads="1"/>
            </p:cNvSpPr>
            <p:nvPr/>
          </p:nvSpPr>
          <p:spPr bwMode="auto">
            <a:xfrm>
              <a:off x="2016" y="1430"/>
              <a:ext cx="1584" cy="250"/>
            </a:xfrm>
            <a:prstGeom prst="rect">
              <a:avLst/>
            </a:prstGeom>
            <a:noFill/>
            <a:ln w="54864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r3 </a:t>
              </a:r>
              <a:r>
                <a:rPr lang="en-US" sz="2000" b="1">
                  <a:latin typeface="Arial" charset="0"/>
                  <a:sym typeface="Symbol" charset="2"/>
                </a:rPr>
                <a:t> </a:t>
              </a:r>
              <a:r>
                <a:rPr lang="en-US" sz="2000" b="1">
                  <a:latin typeface="Arial" charset="0"/>
                </a:rPr>
                <a:t>r1 </a:t>
              </a:r>
              <a:r>
                <a:rPr lang="en-US" sz="2000" b="1" i="1">
                  <a:latin typeface="Arial" charset="0"/>
                </a:rPr>
                <a:t>op</a:t>
              </a:r>
              <a:r>
                <a:rPr lang="en-US" sz="2000" b="1">
                  <a:latin typeface="Arial" charset="0"/>
                </a:rPr>
                <a:t> r2</a:t>
              </a:r>
            </a:p>
          </p:txBody>
        </p:sp>
      </p:grpSp>
      <p:sp>
        <p:nvSpPr>
          <p:cNvPr id="415751" name="AutoShape 7"/>
          <p:cNvSpPr>
            <a:spLocks noChangeArrowheads="1"/>
          </p:cNvSpPr>
          <p:nvPr/>
        </p:nvSpPr>
        <p:spPr bwMode="auto">
          <a:xfrm>
            <a:off x="3124200" y="2590800"/>
            <a:ext cx="2590800" cy="1022350"/>
          </a:xfrm>
          <a:prstGeom prst="flowChartDecision">
            <a:avLst/>
          </a:prstGeom>
          <a:solidFill>
            <a:srgbClr val="FF9933"/>
          </a:solidFill>
          <a:ln w="54864">
            <a:noFill/>
            <a:miter lim="800000"/>
            <a:headEnd/>
            <a:tailEnd/>
          </a:ln>
          <a:effectLst/>
        </p:spPr>
        <p:txBody>
          <a:bodyPr wrap="none" anchorCtr="1">
            <a:prstTxWarp prst="textNoShape">
              <a:avLst/>
            </a:prstTxWarp>
          </a:bodyPr>
          <a:lstStyle/>
          <a:p>
            <a:pPr algn="ctr"/>
            <a:r>
              <a:rPr lang="en-US" sz="2000" b="1">
                <a:latin typeface="Arial" charset="0"/>
              </a:rPr>
              <a:t>Faulty Unit</a:t>
            </a:r>
          </a:p>
          <a:p>
            <a:pPr algn="ctr"/>
            <a:r>
              <a:rPr lang="en-US" sz="2000" b="1">
                <a:latin typeface="Arial" charset="0"/>
              </a:rPr>
              <a:t>Used?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133600" y="5334000"/>
            <a:ext cx="4746625" cy="1311275"/>
            <a:chOff x="1344" y="3360"/>
            <a:chExt cx="2990" cy="826"/>
          </a:xfrm>
        </p:grpSpPr>
        <p:sp>
          <p:nvSpPr>
            <p:cNvPr id="415753" name="Text Box 9"/>
            <p:cNvSpPr txBox="1">
              <a:spLocks noChangeArrowheads="1"/>
            </p:cNvSpPr>
            <p:nvPr/>
          </p:nvSpPr>
          <p:spPr bwMode="auto">
            <a:xfrm>
              <a:off x="1344" y="3936"/>
              <a:ext cx="2990" cy="250"/>
            </a:xfrm>
            <a:prstGeom prst="rect">
              <a:avLst/>
            </a:prstGeom>
            <a:noFill/>
            <a:ln w="54864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Continue µarch simulation</a:t>
              </a:r>
            </a:p>
          </p:txBody>
        </p:sp>
        <p:sp>
          <p:nvSpPr>
            <p:cNvPr id="415754" name="Freeform 10"/>
            <p:cNvSpPr>
              <a:spLocks/>
            </p:cNvSpPr>
            <p:nvPr/>
          </p:nvSpPr>
          <p:spPr bwMode="auto">
            <a:xfrm>
              <a:off x="2736" y="3360"/>
              <a:ext cx="192" cy="576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16" y="144"/>
                </a:cxn>
                <a:cxn ang="0">
                  <a:pos x="112" y="288"/>
                </a:cxn>
                <a:cxn ang="0">
                  <a:pos x="16" y="480"/>
                </a:cxn>
                <a:cxn ang="0">
                  <a:pos x="208" y="672"/>
                </a:cxn>
                <a:cxn ang="0">
                  <a:pos x="112" y="912"/>
                </a:cxn>
              </a:cxnLst>
              <a:rect l="0" t="0" r="r" b="b"/>
              <a:pathLst>
                <a:path w="224" h="912">
                  <a:moveTo>
                    <a:pt x="112" y="0"/>
                  </a:moveTo>
                  <a:cubicBezTo>
                    <a:pt x="64" y="48"/>
                    <a:pt x="16" y="96"/>
                    <a:pt x="16" y="144"/>
                  </a:cubicBezTo>
                  <a:cubicBezTo>
                    <a:pt x="16" y="192"/>
                    <a:pt x="112" y="232"/>
                    <a:pt x="112" y="288"/>
                  </a:cubicBezTo>
                  <a:cubicBezTo>
                    <a:pt x="112" y="344"/>
                    <a:pt x="0" y="416"/>
                    <a:pt x="16" y="480"/>
                  </a:cubicBezTo>
                  <a:cubicBezTo>
                    <a:pt x="32" y="544"/>
                    <a:pt x="192" y="600"/>
                    <a:pt x="208" y="672"/>
                  </a:cubicBezTo>
                  <a:cubicBezTo>
                    <a:pt x="224" y="744"/>
                    <a:pt x="168" y="828"/>
                    <a:pt x="112" y="912"/>
                  </a:cubicBezTo>
                </a:path>
              </a:pathLst>
            </a:custGeom>
            <a:noFill/>
            <a:ln w="54864" cap="flat" cmpd="sng">
              <a:solidFill>
                <a:srgbClr val="339966"/>
              </a:solidFill>
              <a:prstDash val="solid"/>
              <a:round/>
              <a:headEnd/>
              <a:tailEnd type="triangle" w="med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76200" y="3184525"/>
            <a:ext cx="3733800" cy="1601788"/>
            <a:chOff x="48" y="2006"/>
            <a:chExt cx="2352" cy="1009"/>
          </a:xfrm>
        </p:grpSpPr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48" y="2303"/>
              <a:ext cx="1104" cy="529"/>
              <a:chOff x="2064" y="11856"/>
              <a:chExt cx="1930" cy="639"/>
            </a:xfrm>
          </p:grpSpPr>
          <p:sp>
            <p:nvSpPr>
              <p:cNvPr id="415757" name="AutoShape 13"/>
              <p:cNvSpPr>
                <a:spLocks noChangeArrowheads="1"/>
              </p:cNvSpPr>
              <p:nvPr/>
            </p:nvSpPr>
            <p:spPr bwMode="auto">
              <a:xfrm>
                <a:off x="2064" y="11856"/>
                <a:ext cx="1930" cy="639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54864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758" name="Text Box 14"/>
              <p:cNvSpPr txBox="1">
                <a:spLocks noChangeArrowheads="1"/>
              </p:cNvSpPr>
              <p:nvPr/>
            </p:nvSpPr>
            <p:spPr bwMode="auto">
              <a:xfrm>
                <a:off x="2158" y="11904"/>
                <a:ext cx="1778" cy="534"/>
              </a:xfrm>
              <a:prstGeom prst="rect">
                <a:avLst/>
              </a:prstGeom>
              <a:noFill/>
              <a:ln w="54864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>
                    <a:latin typeface="Arial" charset="0"/>
                  </a:rPr>
                  <a:t>µarch-Level</a:t>
                </a:r>
              </a:p>
              <a:p>
                <a:pPr algn="ctr"/>
                <a:r>
                  <a:rPr lang="en-US" sz="2000" b="1">
                    <a:latin typeface="Arial" charset="0"/>
                  </a:rPr>
                  <a:t>Simulation</a:t>
                </a:r>
              </a:p>
            </p:txBody>
          </p:sp>
        </p:grpSp>
        <p:sp>
          <p:nvSpPr>
            <p:cNvPr id="415759" name="Line 15"/>
            <p:cNvSpPr>
              <a:spLocks noChangeShapeType="1"/>
            </p:cNvSpPr>
            <p:nvPr/>
          </p:nvSpPr>
          <p:spPr bwMode="auto">
            <a:xfrm flipH="1">
              <a:off x="1824" y="2112"/>
              <a:ext cx="576" cy="225"/>
            </a:xfrm>
            <a:prstGeom prst="line">
              <a:avLst/>
            </a:prstGeom>
            <a:noFill/>
            <a:ln w="54864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760" name="Text Box 16"/>
            <p:cNvSpPr txBox="1">
              <a:spLocks noChangeArrowheads="1"/>
            </p:cNvSpPr>
            <p:nvPr/>
          </p:nvSpPr>
          <p:spPr bwMode="auto">
            <a:xfrm>
              <a:off x="1735" y="2006"/>
              <a:ext cx="329" cy="250"/>
            </a:xfrm>
            <a:prstGeom prst="rect">
              <a:avLst/>
            </a:prstGeom>
            <a:noFill/>
            <a:ln w="54864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rgbClr val="008040"/>
                  </a:solidFill>
                  <a:latin typeface="Arial" charset="0"/>
                </a:rPr>
                <a:t>No</a:t>
              </a:r>
              <a:endParaRPr lang="en-US" sz="2000" b="1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488" y="2352"/>
              <a:ext cx="816" cy="144"/>
              <a:chOff x="1056" y="10176"/>
              <a:chExt cx="2688" cy="336"/>
            </a:xfrm>
          </p:grpSpPr>
          <p:sp>
            <p:nvSpPr>
              <p:cNvPr id="415762" name="Rectangle 18"/>
              <p:cNvSpPr>
                <a:spLocks noChangeArrowheads="1"/>
              </p:cNvSpPr>
              <p:nvPr/>
            </p:nvSpPr>
            <p:spPr bwMode="auto">
              <a:xfrm>
                <a:off x="1056" y="10176"/>
                <a:ext cx="336" cy="3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763" name="Rectangle 19"/>
              <p:cNvSpPr>
                <a:spLocks noChangeArrowheads="1"/>
              </p:cNvSpPr>
              <p:nvPr/>
            </p:nvSpPr>
            <p:spPr bwMode="auto">
              <a:xfrm>
                <a:off x="1392" y="10176"/>
                <a:ext cx="336" cy="3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764" name="Rectangle 20"/>
              <p:cNvSpPr>
                <a:spLocks noChangeArrowheads="1"/>
              </p:cNvSpPr>
              <p:nvPr/>
            </p:nvSpPr>
            <p:spPr bwMode="auto">
              <a:xfrm>
                <a:off x="1728" y="10176"/>
                <a:ext cx="336" cy="3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765" name="Rectangle 21"/>
              <p:cNvSpPr>
                <a:spLocks noChangeArrowheads="1"/>
              </p:cNvSpPr>
              <p:nvPr/>
            </p:nvSpPr>
            <p:spPr bwMode="auto">
              <a:xfrm>
                <a:off x="2064" y="10176"/>
                <a:ext cx="336" cy="3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766" name="Rectangle 22"/>
              <p:cNvSpPr>
                <a:spLocks noChangeArrowheads="1"/>
              </p:cNvSpPr>
              <p:nvPr/>
            </p:nvSpPr>
            <p:spPr bwMode="auto">
              <a:xfrm>
                <a:off x="2400" y="10176"/>
                <a:ext cx="336" cy="3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767" name="Rectangle 23"/>
              <p:cNvSpPr>
                <a:spLocks noChangeArrowheads="1"/>
              </p:cNvSpPr>
              <p:nvPr/>
            </p:nvSpPr>
            <p:spPr bwMode="auto">
              <a:xfrm>
                <a:off x="2736" y="10176"/>
                <a:ext cx="336" cy="3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768" name="Rectangle 24"/>
              <p:cNvSpPr>
                <a:spLocks noChangeArrowheads="1"/>
              </p:cNvSpPr>
              <p:nvPr/>
            </p:nvSpPr>
            <p:spPr bwMode="auto">
              <a:xfrm>
                <a:off x="3072" y="10176"/>
                <a:ext cx="336" cy="3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769" name="Rectangle 25"/>
              <p:cNvSpPr>
                <a:spLocks noChangeArrowheads="1"/>
              </p:cNvSpPr>
              <p:nvPr/>
            </p:nvSpPr>
            <p:spPr bwMode="auto">
              <a:xfrm>
                <a:off x="3408" y="10176"/>
                <a:ext cx="336" cy="3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15770" name="Text Box 26"/>
            <p:cNvSpPr txBox="1">
              <a:spLocks noChangeArrowheads="1"/>
            </p:cNvSpPr>
            <p:nvPr/>
          </p:nvSpPr>
          <p:spPr bwMode="auto">
            <a:xfrm>
              <a:off x="1104" y="2112"/>
              <a:ext cx="436" cy="231"/>
            </a:xfrm>
            <a:prstGeom prst="rect">
              <a:avLst/>
            </a:prstGeom>
            <a:noFill/>
            <a:ln w="54864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Arial" charset="0"/>
                </a:rPr>
                <a:t>Input</a:t>
              </a:r>
            </a:p>
          </p:txBody>
        </p:sp>
        <p:sp>
          <p:nvSpPr>
            <p:cNvPr id="415771" name="Text Box 27"/>
            <p:cNvSpPr txBox="1">
              <a:spLocks noChangeArrowheads="1"/>
            </p:cNvSpPr>
            <p:nvPr/>
          </p:nvSpPr>
          <p:spPr bwMode="auto">
            <a:xfrm>
              <a:off x="1056" y="2784"/>
              <a:ext cx="548" cy="231"/>
            </a:xfrm>
            <a:prstGeom prst="rect">
              <a:avLst/>
            </a:prstGeom>
            <a:noFill/>
            <a:ln w="54864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Arial" charset="0"/>
                </a:rPr>
                <a:t>Output</a:t>
              </a:r>
            </a:p>
          </p:txBody>
        </p:sp>
        <p:sp>
          <p:nvSpPr>
            <p:cNvPr id="415772" name="Line 28"/>
            <p:cNvSpPr>
              <a:spLocks noChangeShapeType="1"/>
            </p:cNvSpPr>
            <p:nvPr/>
          </p:nvSpPr>
          <p:spPr bwMode="auto">
            <a:xfrm>
              <a:off x="1152" y="2736"/>
              <a:ext cx="336" cy="0"/>
            </a:xfrm>
            <a:prstGeom prst="line">
              <a:avLst/>
            </a:prstGeom>
            <a:noFill/>
            <a:ln w="54864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773" name="Line 29"/>
            <p:cNvSpPr>
              <a:spLocks noChangeShapeType="1"/>
            </p:cNvSpPr>
            <p:nvPr/>
          </p:nvSpPr>
          <p:spPr bwMode="auto">
            <a:xfrm>
              <a:off x="1104" y="2400"/>
              <a:ext cx="384" cy="0"/>
            </a:xfrm>
            <a:prstGeom prst="line">
              <a:avLst/>
            </a:prstGeom>
            <a:noFill/>
            <a:ln w="54864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1488" y="2688"/>
              <a:ext cx="816" cy="144"/>
              <a:chOff x="1056" y="10176"/>
              <a:chExt cx="2688" cy="336"/>
            </a:xfrm>
          </p:grpSpPr>
          <p:sp>
            <p:nvSpPr>
              <p:cNvPr id="415775" name="Rectangle 31"/>
              <p:cNvSpPr>
                <a:spLocks noChangeArrowheads="1"/>
              </p:cNvSpPr>
              <p:nvPr/>
            </p:nvSpPr>
            <p:spPr bwMode="auto">
              <a:xfrm>
                <a:off x="1056" y="10176"/>
                <a:ext cx="336" cy="3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776" name="Rectangle 32"/>
              <p:cNvSpPr>
                <a:spLocks noChangeArrowheads="1"/>
              </p:cNvSpPr>
              <p:nvPr/>
            </p:nvSpPr>
            <p:spPr bwMode="auto">
              <a:xfrm>
                <a:off x="1392" y="10176"/>
                <a:ext cx="336" cy="3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777" name="Rectangle 33"/>
              <p:cNvSpPr>
                <a:spLocks noChangeArrowheads="1"/>
              </p:cNvSpPr>
              <p:nvPr/>
            </p:nvSpPr>
            <p:spPr bwMode="auto">
              <a:xfrm>
                <a:off x="1728" y="10176"/>
                <a:ext cx="336" cy="3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778" name="Rectangle 34"/>
              <p:cNvSpPr>
                <a:spLocks noChangeArrowheads="1"/>
              </p:cNvSpPr>
              <p:nvPr/>
            </p:nvSpPr>
            <p:spPr bwMode="auto">
              <a:xfrm>
                <a:off x="2064" y="10176"/>
                <a:ext cx="336" cy="3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779" name="Rectangle 35"/>
              <p:cNvSpPr>
                <a:spLocks noChangeArrowheads="1"/>
              </p:cNvSpPr>
              <p:nvPr/>
            </p:nvSpPr>
            <p:spPr bwMode="auto">
              <a:xfrm>
                <a:off x="2400" y="10176"/>
                <a:ext cx="336" cy="3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780" name="Rectangle 36"/>
              <p:cNvSpPr>
                <a:spLocks noChangeArrowheads="1"/>
              </p:cNvSpPr>
              <p:nvPr/>
            </p:nvSpPr>
            <p:spPr bwMode="auto">
              <a:xfrm>
                <a:off x="2736" y="10176"/>
                <a:ext cx="336" cy="3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781" name="Rectangle 37"/>
              <p:cNvSpPr>
                <a:spLocks noChangeArrowheads="1"/>
              </p:cNvSpPr>
              <p:nvPr/>
            </p:nvSpPr>
            <p:spPr bwMode="auto">
              <a:xfrm>
                <a:off x="3072" y="10176"/>
                <a:ext cx="336" cy="3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782" name="Rectangle 38"/>
              <p:cNvSpPr>
                <a:spLocks noChangeArrowheads="1"/>
              </p:cNvSpPr>
              <p:nvPr/>
            </p:nvSpPr>
            <p:spPr bwMode="auto">
              <a:xfrm>
                <a:off x="3408" y="10176"/>
                <a:ext cx="336" cy="3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5105400" y="3124200"/>
            <a:ext cx="3886200" cy="2743200"/>
            <a:chOff x="3216" y="1968"/>
            <a:chExt cx="2448" cy="1728"/>
          </a:xfrm>
        </p:grpSpPr>
        <p:sp>
          <p:nvSpPr>
            <p:cNvPr id="415784" name="AutoShape 40"/>
            <p:cNvSpPr>
              <a:spLocks noChangeArrowheads="1"/>
            </p:cNvSpPr>
            <p:nvPr/>
          </p:nvSpPr>
          <p:spPr bwMode="auto">
            <a:xfrm>
              <a:off x="4608" y="2256"/>
              <a:ext cx="1056" cy="672"/>
            </a:xfrm>
            <a:prstGeom prst="roundRect">
              <a:avLst>
                <a:gd name="adj" fmla="val 16667"/>
              </a:avLst>
            </a:prstGeom>
            <a:solidFill>
              <a:srgbClr val="FF7171"/>
            </a:solidFill>
            <a:ln w="54864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785" name="Text Box 41"/>
            <p:cNvSpPr txBox="1">
              <a:spLocks noChangeArrowheads="1"/>
            </p:cNvSpPr>
            <p:nvPr/>
          </p:nvSpPr>
          <p:spPr bwMode="auto">
            <a:xfrm>
              <a:off x="4560" y="2256"/>
              <a:ext cx="1104" cy="634"/>
            </a:xfrm>
            <a:prstGeom prst="rect">
              <a:avLst/>
            </a:prstGeom>
            <a:noFill/>
            <a:ln w="54864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Gate-Level</a:t>
              </a:r>
            </a:p>
            <a:p>
              <a:pPr algn="ctr"/>
              <a:r>
                <a:rPr lang="en-US" sz="2000" b="1">
                  <a:latin typeface="Arial" charset="0"/>
                </a:rPr>
                <a:t>Fault</a:t>
              </a:r>
            </a:p>
            <a:p>
              <a:pPr algn="ctr"/>
              <a:r>
                <a:rPr lang="en-US" sz="2000" b="1">
                  <a:latin typeface="Arial" charset="0"/>
                </a:rPr>
                <a:t>Simulation</a:t>
              </a:r>
            </a:p>
          </p:txBody>
        </p:sp>
        <p:sp>
          <p:nvSpPr>
            <p:cNvPr id="415786" name="Text Box 42"/>
            <p:cNvSpPr txBox="1">
              <a:spLocks noChangeArrowheads="1"/>
            </p:cNvSpPr>
            <p:nvPr/>
          </p:nvSpPr>
          <p:spPr bwMode="auto">
            <a:xfrm>
              <a:off x="4128" y="2112"/>
              <a:ext cx="548" cy="231"/>
            </a:xfrm>
            <a:prstGeom prst="rect">
              <a:avLst/>
            </a:prstGeom>
            <a:noFill/>
            <a:ln w="54864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Arial" charset="0"/>
                </a:rPr>
                <a:t>Stimuli</a:t>
              </a:r>
            </a:p>
          </p:txBody>
        </p:sp>
        <p:sp>
          <p:nvSpPr>
            <p:cNvPr id="415787" name="Text Box 43"/>
            <p:cNvSpPr txBox="1">
              <a:spLocks noChangeArrowheads="1"/>
            </p:cNvSpPr>
            <p:nvPr/>
          </p:nvSpPr>
          <p:spPr bwMode="auto">
            <a:xfrm>
              <a:off x="3936" y="2784"/>
              <a:ext cx="764" cy="231"/>
            </a:xfrm>
            <a:prstGeom prst="rect">
              <a:avLst/>
            </a:prstGeom>
            <a:noFill/>
            <a:ln w="54864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Arial" charset="0"/>
                </a:rPr>
                <a:t>Response</a:t>
              </a:r>
            </a:p>
          </p:txBody>
        </p:sp>
        <p:sp>
          <p:nvSpPr>
            <p:cNvPr id="415788" name="Text Box 44"/>
            <p:cNvSpPr txBox="1">
              <a:spLocks noChangeArrowheads="1"/>
            </p:cNvSpPr>
            <p:nvPr/>
          </p:nvSpPr>
          <p:spPr bwMode="auto">
            <a:xfrm>
              <a:off x="3674" y="3254"/>
              <a:ext cx="1414" cy="442"/>
            </a:xfrm>
            <a:prstGeom prst="rect">
              <a:avLst/>
            </a:prstGeom>
            <a:noFill/>
            <a:ln w="54864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rgbClr val="804000"/>
                  </a:solidFill>
                  <a:latin typeface="Arial" charset="0"/>
                </a:rPr>
                <a:t>Fault propagated</a:t>
              </a:r>
            </a:p>
            <a:p>
              <a:pPr algn="ctr"/>
              <a:r>
                <a:rPr lang="en-US" sz="2000" b="1">
                  <a:solidFill>
                    <a:srgbClr val="804000"/>
                  </a:solidFill>
                  <a:latin typeface="Arial" charset="0"/>
                </a:rPr>
                <a:t>to output</a:t>
              </a:r>
            </a:p>
          </p:txBody>
        </p:sp>
        <p:sp>
          <p:nvSpPr>
            <p:cNvPr id="415789" name="Line 45"/>
            <p:cNvSpPr>
              <a:spLocks noChangeShapeType="1"/>
            </p:cNvSpPr>
            <p:nvPr/>
          </p:nvSpPr>
          <p:spPr bwMode="auto">
            <a:xfrm>
              <a:off x="4128" y="2352"/>
              <a:ext cx="480" cy="0"/>
            </a:xfrm>
            <a:prstGeom prst="line">
              <a:avLst/>
            </a:prstGeom>
            <a:noFill/>
            <a:ln w="54864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790" name="Line 46"/>
            <p:cNvSpPr>
              <a:spLocks noChangeShapeType="1"/>
            </p:cNvSpPr>
            <p:nvPr/>
          </p:nvSpPr>
          <p:spPr bwMode="auto">
            <a:xfrm>
              <a:off x="4128" y="2688"/>
              <a:ext cx="528" cy="0"/>
            </a:xfrm>
            <a:prstGeom prst="line">
              <a:avLst/>
            </a:prstGeom>
            <a:noFill/>
            <a:ln w="54864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791" name="Text Box 47"/>
            <p:cNvSpPr txBox="1">
              <a:spLocks noChangeArrowheads="1"/>
            </p:cNvSpPr>
            <p:nvPr/>
          </p:nvSpPr>
          <p:spPr bwMode="auto">
            <a:xfrm>
              <a:off x="3552" y="1968"/>
              <a:ext cx="401" cy="250"/>
            </a:xfrm>
            <a:prstGeom prst="rect">
              <a:avLst/>
            </a:prstGeom>
            <a:noFill/>
            <a:ln w="54864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Arial" charset="0"/>
                </a:rPr>
                <a:t>Yes</a:t>
              </a:r>
            </a:p>
          </p:txBody>
        </p:sp>
        <p:sp>
          <p:nvSpPr>
            <p:cNvPr id="415792" name="Line 48"/>
            <p:cNvSpPr>
              <a:spLocks noChangeShapeType="1"/>
            </p:cNvSpPr>
            <p:nvPr/>
          </p:nvSpPr>
          <p:spPr bwMode="auto">
            <a:xfrm flipH="1" flipV="1">
              <a:off x="3552" y="2784"/>
              <a:ext cx="480" cy="480"/>
            </a:xfrm>
            <a:prstGeom prst="line">
              <a:avLst/>
            </a:prstGeom>
            <a:noFill/>
            <a:ln w="28575">
              <a:solidFill>
                <a:srgbClr val="804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793" name="Line 49"/>
            <p:cNvSpPr>
              <a:spLocks noChangeShapeType="1"/>
            </p:cNvSpPr>
            <p:nvPr/>
          </p:nvSpPr>
          <p:spPr bwMode="auto">
            <a:xfrm flipH="1" flipV="1">
              <a:off x="3888" y="2784"/>
              <a:ext cx="144" cy="480"/>
            </a:xfrm>
            <a:prstGeom prst="line">
              <a:avLst/>
            </a:prstGeom>
            <a:noFill/>
            <a:ln w="28575">
              <a:solidFill>
                <a:srgbClr val="804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3312" y="2304"/>
              <a:ext cx="816" cy="144"/>
              <a:chOff x="1056" y="10176"/>
              <a:chExt cx="2688" cy="336"/>
            </a:xfrm>
          </p:grpSpPr>
          <p:sp>
            <p:nvSpPr>
              <p:cNvPr id="415795" name="Rectangle 51"/>
              <p:cNvSpPr>
                <a:spLocks noChangeArrowheads="1"/>
              </p:cNvSpPr>
              <p:nvPr/>
            </p:nvSpPr>
            <p:spPr bwMode="auto">
              <a:xfrm>
                <a:off x="1056" y="10176"/>
                <a:ext cx="336" cy="3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796" name="Rectangle 52"/>
              <p:cNvSpPr>
                <a:spLocks noChangeArrowheads="1"/>
              </p:cNvSpPr>
              <p:nvPr/>
            </p:nvSpPr>
            <p:spPr bwMode="auto">
              <a:xfrm>
                <a:off x="1392" y="10176"/>
                <a:ext cx="336" cy="3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797" name="Rectangle 53"/>
              <p:cNvSpPr>
                <a:spLocks noChangeArrowheads="1"/>
              </p:cNvSpPr>
              <p:nvPr/>
            </p:nvSpPr>
            <p:spPr bwMode="auto">
              <a:xfrm>
                <a:off x="1728" y="10176"/>
                <a:ext cx="336" cy="3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798" name="Rectangle 54"/>
              <p:cNvSpPr>
                <a:spLocks noChangeArrowheads="1"/>
              </p:cNvSpPr>
              <p:nvPr/>
            </p:nvSpPr>
            <p:spPr bwMode="auto">
              <a:xfrm>
                <a:off x="2064" y="10176"/>
                <a:ext cx="336" cy="3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799" name="Rectangle 55"/>
              <p:cNvSpPr>
                <a:spLocks noChangeArrowheads="1"/>
              </p:cNvSpPr>
              <p:nvPr/>
            </p:nvSpPr>
            <p:spPr bwMode="auto">
              <a:xfrm>
                <a:off x="2400" y="10176"/>
                <a:ext cx="336" cy="3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800" name="Rectangle 56"/>
              <p:cNvSpPr>
                <a:spLocks noChangeArrowheads="1"/>
              </p:cNvSpPr>
              <p:nvPr/>
            </p:nvSpPr>
            <p:spPr bwMode="auto">
              <a:xfrm>
                <a:off x="2736" y="10176"/>
                <a:ext cx="336" cy="3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801" name="Rectangle 57"/>
              <p:cNvSpPr>
                <a:spLocks noChangeArrowheads="1"/>
              </p:cNvSpPr>
              <p:nvPr/>
            </p:nvSpPr>
            <p:spPr bwMode="auto">
              <a:xfrm>
                <a:off x="3072" y="10176"/>
                <a:ext cx="336" cy="3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802" name="Rectangle 58"/>
              <p:cNvSpPr>
                <a:spLocks noChangeArrowheads="1"/>
              </p:cNvSpPr>
              <p:nvPr/>
            </p:nvSpPr>
            <p:spPr bwMode="auto">
              <a:xfrm>
                <a:off x="3408" y="10176"/>
                <a:ext cx="336" cy="3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15803" name="Rectangle 59"/>
            <p:cNvSpPr>
              <a:spLocks noChangeArrowheads="1"/>
            </p:cNvSpPr>
            <p:nvPr/>
          </p:nvSpPr>
          <p:spPr bwMode="auto">
            <a:xfrm>
              <a:off x="3312" y="2640"/>
              <a:ext cx="102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804" name="Rectangle 60"/>
            <p:cNvSpPr>
              <a:spLocks noChangeArrowheads="1"/>
            </p:cNvSpPr>
            <p:nvPr/>
          </p:nvSpPr>
          <p:spPr bwMode="auto">
            <a:xfrm>
              <a:off x="3414" y="2640"/>
              <a:ext cx="102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805" name="Rectangle 61"/>
            <p:cNvSpPr>
              <a:spLocks noChangeArrowheads="1"/>
            </p:cNvSpPr>
            <p:nvPr/>
          </p:nvSpPr>
          <p:spPr bwMode="auto">
            <a:xfrm>
              <a:off x="3516" y="2640"/>
              <a:ext cx="102" cy="144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806" name="Rectangle 62"/>
            <p:cNvSpPr>
              <a:spLocks noChangeArrowheads="1"/>
            </p:cNvSpPr>
            <p:nvPr/>
          </p:nvSpPr>
          <p:spPr bwMode="auto">
            <a:xfrm>
              <a:off x="3618" y="2640"/>
              <a:ext cx="102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807" name="Rectangle 63"/>
            <p:cNvSpPr>
              <a:spLocks noChangeArrowheads="1"/>
            </p:cNvSpPr>
            <p:nvPr/>
          </p:nvSpPr>
          <p:spPr bwMode="auto">
            <a:xfrm>
              <a:off x="3720" y="2640"/>
              <a:ext cx="102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808" name="Rectangle 64"/>
            <p:cNvSpPr>
              <a:spLocks noChangeArrowheads="1"/>
            </p:cNvSpPr>
            <p:nvPr/>
          </p:nvSpPr>
          <p:spPr bwMode="auto">
            <a:xfrm>
              <a:off x="3822" y="2640"/>
              <a:ext cx="102" cy="144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809" name="Rectangle 65"/>
            <p:cNvSpPr>
              <a:spLocks noChangeArrowheads="1"/>
            </p:cNvSpPr>
            <p:nvPr/>
          </p:nvSpPr>
          <p:spPr bwMode="auto">
            <a:xfrm>
              <a:off x="3924" y="2640"/>
              <a:ext cx="102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810" name="Rectangle 66"/>
            <p:cNvSpPr>
              <a:spLocks noChangeArrowheads="1"/>
            </p:cNvSpPr>
            <p:nvPr/>
          </p:nvSpPr>
          <p:spPr bwMode="auto">
            <a:xfrm>
              <a:off x="4026" y="2640"/>
              <a:ext cx="102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811" name="Line 67"/>
            <p:cNvSpPr>
              <a:spLocks noChangeShapeType="1"/>
            </p:cNvSpPr>
            <p:nvPr/>
          </p:nvSpPr>
          <p:spPr bwMode="auto">
            <a:xfrm>
              <a:off x="3216" y="2112"/>
              <a:ext cx="528" cy="192"/>
            </a:xfrm>
            <a:prstGeom prst="line">
              <a:avLst/>
            </a:prstGeom>
            <a:noFill/>
            <a:ln w="54864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68"/>
          <p:cNvGrpSpPr>
            <a:grpSpLocks/>
          </p:cNvGrpSpPr>
          <p:nvPr/>
        </p:nvGrpSpPr>
        <p:grpSpPr bwMode="auto">
          <a:xfrm>
            <a:off x="3048000" y="4419600"/>
            <a:ext cx="2514600" cy="930275"/>
            <a:chOff x="1920" y="2784"/>
            <a:chExt cx="1584" cy="586"/>
          </a:xfrm>
        </p:grpSpPr>
        <p:sp>
          <p:nvSpPr>
            <p:cNvPr id="415813" name="Line 69"/>
            <p:cNvSpPr>
              <a:spLocks noChangeShapeType="1"/>
            </p:cNvSpPr>
            <p:nvPr/>
          </p:nvSpPr>
          <p:spPr bwMode="auto">
            <a:xfrm>
              <a:off x="2112" y="2832"/>
              <a:ext cx="480" cy="288"/>
            </a:xfrm>
            <a:prstGeom prst="line">
              <a:avLst/>
            </a:prstGeom>
            <a:noFill/>
            <a:ln w="54864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814" name="Line 70"/>
            <p:cNvSpPr>
              <a:spLocks noChangeShapeType="1"/>
            </p:cNvSpPr>
            <p:nvPr/>
          </p:nvSpPr>
          <p:spPr bwMode="auto">
            <a:xfrm flipH="1">
              <a:off x="2976" y="2784"/>
              <a:ext cx="528" cy="336"/>
            </a:xfrm>
            <a:prstGeom prst="line">
              <a:avLst/>
            </a:prstGeom>
            <a:noFill/>
            <a:ln w="54864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815" name="Text Box 71"/>
            <p:cNvSpPr txBox="1">
              <a:spLocks noChangeArrowheads="1"/>
            </p:cNvSpPr>
            <p:nvPr/>
          </p:nvSpPr>
          <p:spPr bwMode="auto">
            <a:xfrm>
              <a:off x="1920" y="3120"/>
              <a:ext cx="384" cy="250"/>
            </a:xfrm>
            <a:prstGeom prst="rect">
              <a:avLst/>
            </a:prstGeom>
            <a:noFill/>
            <a:ln w="54864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r3</a:t>
              </a:r>
            </a:p>
          </p:txBody>
        </p:sp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2304" y="3168"/>
              <a:ext cx="1008" cy="192"/>
              <a:chOff x="1056" y="10176"/>
              <a:chExt cx="2688" cy="336"/>
            </a:xfrm>
          </p:grpSpPr>
          <p:sp>
            <p:nvSpPr>
              <p:cNvPr id="415817" name="Rectangle 73"/>
              <p:cNvSpPr>
                <a:spLocks noChangeArrowheads="1"/>
              </p:cNvSpPr>
              <p:nvPr/>
            </p:nvSpPr>
            <p:spPr bwMode="auto">
              <a:xfrm>
                <a:off x="1056" y="10176"/>
                <a:ext cx="336" cy="336"/>
              </a:xfrm>
              <a:prstGeom prst="rect">
                <a:avLst/>
              </a:prstGeom>
              <a:noFill/>
              <a:ln w="222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818" name="Rectangle 74"/>
              <p:cNvSpPr>
                <a:spLocks noChangeArrowheads="1"/>
              </p:cNvSpPr>
              <p:nvPr/>
            </p:nvSpPr>
            <p:spPr bwMode="auto">
              <a:xfrm>
                <a:off x="1392" y="10176"/>
                <a:ext cx="336" cy="336"/>
              </a:xfrm>
              <a:prstGeom prst="rect">
                <a:avLst/>
              </a:prstGeom>
              <a:noFill/>
              <a:ln w="222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819" name="Rectangle 75"/>
              <p:cNvSpPr>
                <a:spLocks noChangeArrowheads="1"/>
              </p:cNvSpPr>
              <p:nvPr/>
            </p:nvSpPr>
            <p:spPr bwMode="auto">
              <a:xfrm>
                <a:off x="1728" y="10176"/>
                <a:ext cx="336" cy="336"/>
              </a:xfrm>
              <a:prstGeom prst="rect">
                <a:avLst/>
              </a:prstGeom>
              <a:noFill/>
              <a:ln w="222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820" name="Rectangle 76"/>
              <p:cNvSpPr>
                <a:spLocks noChangeArrowheads="1"/>
              </p:cNvSpPr>
              <p:nvPr/>
            </p:nvSpPr>
            <p:spPr bwMode="auto">
              <a:xfrm>
                <a:off x="2064" y="10176"/>
                <a:ext cx="336" cy="336"/>
              </a:xfrm>
              <a:prstGeom prst="rect">
                <a:avLst/>
              </a:prstGeom>
              <a:noFill/>
              <a:ln w="222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821" name="Rectangle 77"/>
              <p:cNvSpPr>
                <a:spLocks noChangeArrowheads="1"/>
              </p:cNvSpPr>
              <p:nvPr/>
            </p:nvSpPr>
            <p:spPr bwMode="auto">
              <a:xfrm>
                <a:off x="2400" y="10176"/>
                <a:ext cx="336" cy="336"/>
              </a:xfrm>
              <a:prstGeom prst="rect">
                <a:avLst/>
              </a:prstGeom>
              <a:noFill/>
              <a:ln w="222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822" name="Rectangle 78"/>
              <p:cNvSpPr>
                <a:spLocks noChangeArrowheads="1"/>
              </p:cNvSpPr>
              <p:nvPr/>
            </p:nvSpPr>
            <p:spPr bwMode="auto">
              <a:xfrm>
                <a:off x="2736" y="10176"/>
                <a:ext cx="336" cy="336"/>
              </a:xfrm>
              <a:prstGeom prst="rect">
                <a:avLst/>
              </a:prstGeom>
              <a:noFill/>
              <a:ln w="222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823" name="Rectangle 79"/>
              <p:cNvSpPr>
                <a:spLocks noChangeArrowheads="1"/>
              </p:cNvSpPr>
              <p:nvPr/>
            </p:nvSpPr>
            <p:spPr bwMode="auto">
              <a:xfrm>
                <a:off x="3072" y="10176"/>
                <a:ext cx="336" cy="336"/>
              </a:xfrm>
              <a:prstGeom prst="rect">
                <a:avLst/>
              </a:prstGeom>
              <a:noFill/>
              <a:ln w="222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824" name="Rectangle 80"/>
              <p:cNvSpPr>
                <a:spLocks noChangeArrowheads="1"/>
              </p:cNvSpPr>
              <p:nvPr/>
            </p:nvSpPr>
            <p:spPr bwMode="auto">
              <a:xfrm>
                <a:off x="3408" y="10176"/>
                <a:ext cx="336" cy="336"/>
              </a:xfrm>
              <a:prstGeom prst="rect">
                <a:avLst/>
              </a:prstGeom>
              <a:noFill/>
              <a:ln w="222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5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SwatSim Results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86800" cy="5715000"/>
          </a:xfrm>
        </p:spPr>
        <p:txBody>
          <a:bodyPr/>
          <a:lstStyle/>
          <a:p>
            <a:r>
              <a:rPr lang="en-US" sz="2000"/>
              <a:t>SwatSim implemented within full-system simulation</a:t>
            </a:r>
          </a:p>
          <a:p>
            <a:pPr lvl="1"/>
            <a:r>
              <a:rPr lang="en-US" sz="1800"/>
              <a:t>GEMS+Simics for µarch and functional simulations</a:t>
            </a:r>
          </a:p>
          <a:p>
            <a:pPr lvl="1"/>
            <a:r>
              <a:rPr lang="en-US" sz="1800"/>
              <a:t>NCVerilog + VPI for gate-level ALU, AGEN</a:t>
            </a:r>
          </a:p>
          <a:p>
            <a:pPr>
              <a:lnSpc>
                <a:spcPct val="140000"/>
              </a:lnSpc>
            </a:pPr>
            <a:r>
              <a:rPr lang="en-US" sz="2000"/>
              <a:t>Performance overhead</a:t>
            </a:r>
          </a:p>
          <a:p>
            <a:pPr lvl="1"/>
            <a:r>
              <a:rPr lang="en-US" sz="1800">
                <a:solidFill>
                  <a:srgbClr val="D15100"/>
                </a:solidFill>
              </a:rPr>
              <a:t>100,000X faster than gate level</a:t>
            </a:r>
            <a:r>
              <a:rPr lang="en-US" sz="1800"/>
              <a:t> full processor simulation</a:t>
            </a:r>
          </a:p>
          <a:p>
            <a:pPr lvl="1"/>
            <a:r>
              <a:rPr lang="en-US" sz="1800">
                <a:solidFill>
                  <a:srgbClr val="D15100"/>
                </a:solidFill>
              </a:rPr>
              <a:t>2X slowdown over µarch level</a:t>
            </a:r>
            <a:r>
              <a:rPr lang="en-US" sz="1800"/>
              <a:t> simulation</a:t>
            </a:r>
          </a:p>
          <a:p>
            <a:pPr>
              <a:lnSpc>
                <a:spcPct val="140000"/>
              </a:lnSpc>
            </a:pPr>
            <a:r>
              <a:rPr lang="en-US" sz="2000"/>
              <a:t>Accuracy of µarch fault models using SWAT coverage/latency</a:t>
            </a:r>
          </a:p>
          <a:p>
            <a:pPr lvl="1"/>
            <a:r>
              <a:rPr lang="en-US" sz="1800"/>
              <a:t>Compared µarch stuck-at with SwatSim stuck-at, delay</a:t>
            </a:r>
          </a:p>
          <a:p>
            <a:pPr lvl="1"/>
            <a:r>
              <a:rPr lang="en-US" sz="1800">
                <a:solidFill>
                  <a:srgbClr val="D15100"/>
                </a:solidFill>
              </a:rPr>
              <a:t>µarch fault models generally inaccurate</a:t>
            </a:r>
          </a:p>
          <a:p>
            <a:pPr lvl="2"/>
            <a:r>
              <a:rPr lang="en-US" sz="1800"/>
              <a:t>Accuracy varies depending on structure, fault model</a:t>
            </a:r>
          </a:p>
          <a:p>
            <a:pPr lvl="2"/>
            <a:r>
              <a:rPr lang="en-US" sz="1800"/>
              <a:t>Differences in activation rate, multi-bit flips</a:t>
            </a:r>
          </a:p>
          <a:p>
            <a:pPr>
              <a:lnSpc>
                <a:spcPct val="140000"/>
              </a:lnSpc>
            </a:pPr>
            <a:r>
              <a:rPr lang="en-US" sz="2000"/>
              <a:t>Unsuccessful attempts to derive more accurate µarch fault models </a:t>
            </a:r>
          </a:p>
          <a:p>
            <a:pPr lvl="1">
              <a:buFontTx/>
              <a:buNone/>
            </a:pPr>
            <a:r>
              <a:rPr lang="en-US" sz="1800">
                <a:solidFill>
                  <a:srgbClr val="D15100"/>
                </a:solidFill>
                <a:sym typeface="Symbol" charset="2"/>
              </a:rPr>
              <a:t></a:t>
            </a:r>
            <a:r>
              <a:rPr lang="en-US" sz="1800"/>
              <a:t> </a:t>
            </a:r>
            <a:r>
              <a:rPr lang="en-US" sz="1800">
                <a:solidFill>
                  <a:srgbClr val="D15100"/>
                </a:solidFill>
              </a:rPr>
              <a:t>Need SwatSim, at least for now</a:t>
            </a:r>
          </a:p>
        </p:txBody>
      </p:sp>
      <p:sp>
        <p:nvSpPr>
          <p:cNvPr id="419844" name="Rectangle 4"/>
          <p:cNvSpPr>
            <a:spLocks noChangeArrowheads="1"/>
          </p:cNvSpPr>
          <p:nvPr/>
        </p:nvSpPr>
        <p:spPr bwMode="auto">
          <a:xfrm>
            <a:off x="304800" y="4343400"/>
            <a:ext cx="8610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sz="2200" b="1">
              <a:latin typeface="Arial" charset="0"/>
            </a:endParaRPr>
          </a:p>
        </p:txBody>
      </p:sp>
    </p:spTree>
  </p:cSld>
  <p:clrMapOvr>
    <a:masterClrMapping/>
  </p:clrMapOvr>
  <p:transition advTm="598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This Talk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91201" y="4876798"/>
            <a:ext cx="2278063" cy="1425575"/>
            <a:chOff x="3648" y="3072"/>
            <a:chExt cx="1435" cy="898"/>
          </a:xfrm>
        </p:grpSpPr>
        <p:sp>
          <p:nvSpPr>
            <p:cNvPr id="15405" name="AutoShape 8"/>
            <p:cNvSpPr>
              <a:spLocks noChangeArrowheads="1"/>
            </p:cNvSpPr>
            <p:nvPr/>
          </p:nvSpPr>
          <p:spPr bwMode="auto">
            <a:xfrm>
              <a:off x="3648" y="3072"/>
              <a:ext cx="816" cy="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811" y="3360"/>
              <a:ext cx="1272" cy="610"/>
              <a:chOff x="3811" y="3408"/>
              <a:chExt cx="1272" cy="610"/>
            </a:xfrm>
          </p:grpSpPr>
          <p:sp>
            <p:nvSpPr>
              <p:cNvPr id="15407" name="Text Box 10"/>
              <p:cNvSpPr txBox="1">
                <a:spLocks noChangeArrowheads="1"/>
              </p:cNvSpPr>
              <p:nvPr/>
            </p:nvSpPr>
            <p:spPr bwMode="auto">
              <a:xfrm>
                <a:off x="3811" y="3650"/>
                <a:ext cx="1272" cy="368"/>
              </a:xfrm>
              <a:prstGeom prst="rect">
                <a:avLst/>
              </a:prstGeom>
              <a:solidFill>
                <a:srgbClr val="FFFC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 algn="ctr">
                  <a:buFont typeface="Arial" charset="0"/>
                  <a:buNone/>
                </a:pPr>
                <a:r>
                  <a:rPr lang="en-US" sz="1800" b="1" dirty="0">
                    <a:solidFill>
                      <a:srgbClr val="A6A6A6"/>
                    </a:solidFill>
                    <a:latin typeface="+mn-lt"/>
                  </a:rPr>
                  <a:t>I</a:t>
                </a:r>
                <a:r>
                  <a:rPr lang="en-US" sz="1800" b="1" dirty="0" smtClean="0">
                    <a:solidFill>
                      <a:srgbClr val="A6A6A6"/>
                    </a:solidFill>
                    <a:latin typeface="+mn-lt"/>
                  </a:rPr>
                  <a:t>n-situ diagnosis </a:t>
                </a:r>
                <a:endParaRPr lang="en-US" sz="1800" b="1" dirty="0">
                  <a:solidFill>
                    <a:srgbClr val="A6A6A6"/>
                  </a:solidFill>
                  <a:latin typeface="+mn-lt"/>
                </a:endParaRPr>
              </a:p>
              <a:p>
                <a:pPr marL="342900" indent="-342900" algn="ctr">
                  <a:buFont typeface="Arial" charset="0"/>
                  <a:buNone/>
                </a:pPr>
                <a:r>
                  <a:rPr lang="en-US" sz="1400" b="1" dirty="0" smtClean="0">
                    <a:solidFill>
                      <a:srgbClr val="A6A6A6"/>
                    </a:solidFill>
                    <a:latin typeface="+mn-lt"/>
                  </a:rPr>
                  <a:t>[DSN’08</a:t>
                </a:r>
                <a:r>
                  <a:rPr lang="en-US" sz="1400" b="1" dirty="0">
                    <a:solidFill>
                      <a:srgbClr val="A6A6A6"/>
                    </a:solidFill>
                    <a:latin typeface="+mn-lt"/>
                  </a:rPr>
                  <a:t>]</a:t>
                </a:r>
              </a:p>
            </p:txBody>
          </p:sp>
          <p:sp>
            <p:nvSpPr>
              <p:cNvPr id="15408" name="Line 11"/>
              <p:cNvSpPr>
                <a:spLocks noChangeShapeType="1"/>
              </p:cNvSpPr>
              <p:nvPr/>
            </p:nvSpPr>
            <p:spPr bwMode="auto">
              <a:xfrm>
                <a:off x="4032" y="3408"/>
                <a:ext cx="0" cy="240"/>
              </a:xfrm>
              <a:prstGeom prst="line">
                <a:avLst/>
              </a:prstGeom>
              <a:noFill/>
              <a:ln w="57150">
                <a:solidFill>
                  <a:srgbClr val="A6A6A6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228600" y="1265237"/>
            <a:ext cx="5257800" cy="3657600"/>
            <a:chOff x="144" y="749"/>
            <a:chExt cx="3312" cy="2304"/>
          </a:xfrm>
        </p:grpSpPr>
        <p:sp>
          <p:nvSpPr>
            <p:cNvPr id="15402" name="AutoShape 13"/>
            <p:cNvSpPr>
              <a:spLocks noChangeArrowheads="1"/>
            </p:cNvSpPr>
            <p:nvPr/>
          </p:nvSpPr>
          <p:spPr bwMode="auto">
            <a:xfrm>
              <a:off x="2688" y="1757"/>
              <a:ext cx="768" cy="129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3" name="Line 14"/>
            <p:cNvSpPr>
              <a:spLocks noChangeShapeType="1"/>
            </p:cNvSpPr>
            <p:nvPr/>
          </p:nvSpPr>
          <p:spPr bwMode="auto">
            <a:xfrm>
              <a:off x="2208" y="1152"/>
              <a:ext cx="672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Text Box 15"/>
            <p:cNvSpPr txBox="1">
              <a:spLocks noChangeArrowheads="1"/>
            </p:cNvSpPr>
            <p:nvPr/>
          </p:nvSpPr>
          <p:spPr bwMode="auto">
            <a:xfrm>
              <a:off x="144" y="749"/>
              <a:ext cx="3168" cy="407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800" b="1" dirty="0" smtClean="0">
                  <a:latin typeface="+mn-lt"/>
                </a:rPr>
                <a:t>Very low-cost detectors </a:t>
              </a:r>
              <a:r>
                <a:rPr lang="en-US" sz="1400" b="1" dirty="0" smtClean="0">
                  <a:latin typeface="Arial"/>
                  <a:cs typeface="Arial"/>
                </a:rPr>
                <a:t>[ASPLOS’08, </a:t>
              </a:r>
              <a:r>
                <a:rPr lang="en-US" sz="1400" b="1" dirty="0" smtClean="0">
                  <a:solidFill>
                    <a:schemeClr val="bg1">
                      <a:lumMod val="75000"/>
                    </a:schemeClr>
                  </a:solidFill>
                  <a:latin typeface="Arial"/>
                  <a:cs typeface="Arial"/>
                </a:rPr>
                <a:t>DSN’08</a:t>
              </a:r>
              <a:r>
                <a:rPr lang="en-US" sz="1400" b="1" dirty="0" smtClean="0">
                  <a:latin typeface="Arial"/>
                  <a:cs typeface="Arial"/>
                </a:rPr>
                <a:t>]</a:t>
              </a:r>
            </a:p>
            <a:p>
              <a:pPr indent="-342900" algn="ctr">
                <a:buFont typeface="Arial" charset="0"/>
                <a:buNone/>
              </a:pPr>
              <a:r>
                <a:rPr lang="en-US" sz="1800" b="1" dirty="0" smtClean="0">
                  <a:latin typeface="+mn-lt"/>
                </a:rPr>
                <a:t>Low SDC rate, latency</a:t>
              </a:r>
            </a:p>
          </p:txBody>
        </p:sp>
      </p:grpSp>
      <p:sp>
        <p:nvSpPr>
          <p:cNvPr id="15366" name="Text Box 16"/>
          <p:cNvSpPr txBox="1">
            <a:spLocks noChangeArrowheads="1"/>
          </p:cNvSpPr>
          <p:nvPr/>
        </p:nvSpPr>
        <p:spPr bwMode="auto">
          <a:xfrm>
            <a:off x="5854700" y="4891088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FF"/>
                </a:solidFill>
                <a:latin typeface="+mn-lt"/>
              </a:rPr>
              <a:t>Diagnosis</a:t>
            </a:r>
          </a:p>
        </p:txBody>
      </p:sp>
      <p:sp>
        <p:nvSpPr>
          <p:cNvPr id="15367" name="Oval 17"/>
          <p:cNvSpPr>
            <a:spLocks noChangeArrowheads="1"/>
          </p:cNvSpPr>
          <p:nvPr/>
        </p:nvSpPr>
        <p:spPr bwMode="auto">
          <a:xfrm>
            <a:off x="552450" y="2667000"/>
            <a:ext cx="457200" cy="1371600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  <a:effectLst>
            <a:outerShdw blurRad="50800" dist="38100" dir="8100000" algn="bl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Freeform 18"/>
          <p:cNvSpPr>
            <a:spLocks/>
          </p:cNvSpPr>
          <p:nvPr/>
        </p:nvSpPr>
        <p:spPr bwMode="auto">
          <a:xfrm>
            <a:off x="1009650" y="3352800"/>
            <a:ext cx="1905000" cy="228600"/>
          </a:xfrm>
          <a:custGeom>
            <a:avLst/>
            <a:gdLst>
              <a:gd name="T0" fmla="*/ 0 w 720"/>
              <a:gd name="T1" fmla="*/ 8 h 152"/>
              <a:gd name="T2" fmla="*/ 144 w 720"/>
              <a:gd name="T3" fmla="*/ 152 h 152"/>
              <a:gd name="T4" fmla="*/ 288 w 720"/>
              <a:gd name="T5" fmla="*/ 8 h 152"/>
              <a:gd name="T6" fmla="*/ 432 w 720"/>
              <a:gd name="T7" fmla="*/ 152 h 152"/>
              <a:gd name="T8" fmla="*/ 576 w 720"/>
              <a:gd name="T9" fmla="*/ 8 h 152"/>
              <a:gd name="T10" fmla="*/ 720 w 720"/>
              <a:gd name="T11" fmla="*/ 104 h 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0"/>
              <a:gd name="T19" fmla="*/ 0 h 152"/>
              <a:gd name="T20" fmla="*/ 720 w 720"/>
              <a:gd name="T21" fmla="*/ 152 h 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0" h="152">
                <a:moveTo>
                  <a:pt x="0" y="8"/>
                </a:moveTo>
                <a:cubicBezTo>
                  <a:pt x="48" y="80"/>
                  <a:pt x="96" y="152"/>
                  <a:pt x="144" y="152"/>
                </a:cubicBezTo>
                <a:cubicBezTo>
                  <a:pt x="192" y="152"/>
                  <a:pt x="240" y="8"/>
                  <a:pt x="288" y="8"/>
                </a:cubicBezTo>
                <a:cubicBezTo>
                  <a:pt x="336" y="8"/>
                  <a:pt x="384" y="152"/>
                  <a:pt x="432" y="152"/>
                </a:cubicBezTo>
                <a:cubicBezTo>
                  <a:pt x="480" y="152"/>
                  <a:pt x="528" y="16"/>
                  <a:pt x="576" y="8"/>
                </a:cubicBezTo>
                <a:cubicBezTo>
                  <a:pt x="624" y="0"/>
                  <a:pt x="672" y="52"/>
                  <a:pt x="720" y="104"/>
                </a:cubicBezTo>
              </a:path>
            </a:pathLst>
          </a:custGeom>
          <a:noFill/>
          <a:ln w="50800">
            <a:solidFill>
              <a:srgbClr val="008000"/>
            </a:solidFill>
            <a:round/>
            <a:headEnd/>
            <a:tailEnd/>
          </a:ln>
          <a:effectLst>
            <a:outerShdw blurRad="50800" dist="38100" dir="8100000" algn="bl">
              <a:srgbClr val="000000">
                <a:alpha val="43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369" name="Freeform 19"/>
          <p:cNvSpPr>
            <a:spLocks/>
          </p:cNvSpPr>
          <p:nvPr/>
        </p:nvSpPr>
        <p:spPr bwMode="auto">
          <a:xfrm>
            <a:off x="2914650" y="3276600"/>
            <a:ext cx="1828800" cy="381000"/>
          </a:xfrm>
          <a:custGeom>
            <a:avLst/>
            <a:gdLst>
              <a:gd name="T0" fmla="*/ 0 w 891"/>
              <a:gd name="T1" fmla="*/ 135 h 190"/>
              <a:gd name="T2" fmla="*/ 36 w 891"/>
              <a:gd name="T3" fmla="*/ 54 h 190"/>
              <a:gd name="T4" fmla="*/ 72 w 891"/>
              <a:gd name="T5" fmla="*/ 63 h 190"/>
              <a:gd name="T6" fmla="*/ 126 w 891"/>
              <a:gd name="T7" fmla="*/ 99 h 190"/>
              <a:gd name="T8" fmla="*/ 135 w 891"/>
              <a:gd name="T9" fmla="*/ 180 h 190"/>
              <a:gd name="T10" fmla="*/ 171 w 891"/>
              <a:gd name="T11" fmla="*/ 171 h 190"/>
              <a:gd name="T12" fmla="*/ 189 w 891"/>
              <a:gd name="T13" fmla="*/ 108 h 190"/>
              <a:gd name="T14" fmla="*/ 243 w 891"/>
              <a:gd name="T15" fmla="*/ 36 h 190"/>
              <a:gd name="T16" fmla="*/ 261 w 891"/>
              <a:gd name="T17" fmla="*/ 72 h 190"/>
              <a:gd name="T18" fmla="*/ 288 w 891"/>
              <a:gd name="T19" fmla="*/ 99 h 190"/>
              <a:gd name="T20" fmla="*/ 342 w 891"/>
              <a:gd name="T21" fmla="*/ 180 h 190"/>
              <a:gd name="T22" fmla="*/ 423 w 891"/>
              <a:gd name="T23" fmla="*/ 63 h 190"/>
              <a:gd name="T24" fmla="*/ 432 w 891"/>
              <a:gd name="T25" fmla="*/ 36 h 190"/>
              <a:gd name="T26" fmla="*/ 486 w 891"/>
              <a:gd name="T27" fmla="*/ 0 h 190"/>
              <a:gd name="T28" fmla="*/ 522 w 891"/>
              <a:gd name="T29" fmla="*/ 9 h 190"/>
              <a:gd name="T30" fmla="*/ 540 w 891"/>
              <a:gd name="T31" fmla="*/ 36 h 190"/>
              <a:gd name="T32" fmla="*/ 612 w 891"/>
              <a:gd name="T33" fmla="*/ 99 h 190"/>
              <a:gd name="T34" fmla="*/ 639 w 891"/>
              <a:gd name="T35" fmla="*/ 90 h 190"/>
              <a:gd name="T36" fmla="*/ 657 w 891"/>
              <a:gd name="T37" fmla="*/ 63 h 190"/>
              <a:gd name="T38" fmla="*/ 738 w 891"/>
              <a:gd name="T39" fmla="*/ 72 h 190"/>
              <a:gd name="T40" fmla="*/ 828 w 891"/>
              <a:gd name="T41" fmla="*/ 99 h 190"/>
              <a:gd name="T42" fmla="*/ 891 w 891"/>
              <a:gd name="T43" fmla="*/ 45 h 19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891"/>
              <a:gd name="T67" fmla="*/ 0 h 190"/>
              <a:gd name="T68" fmla="*/ 891 w 891"/>
              <a:gd name="T69" fmla="*/ 190 h 19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891" h="190">
                <a:moveTo>
                  <a:pt x="0" y="135"/>
                </a:moveTo>
                <a:cubicBezTo>
                  <a:pt x="21" y="71"/>
                  <a:pt x="7" y="97"/>
                  <a:pt x="36" y="54"/>
                </a:cubicBezTo>
                <a:cubicBezTo>
                  <a:pt x="48" y="57"/>
                  <a:pt x="61" y="57"/>
                  <a:pt x="72" y="63"/>
                </a:cubicBezTo>
                <a:cubicBezTo>
                  <a:pt x="91" y="73"/>
                  <a:pt x="126" y="99"/>
                  <a:pt x="126" y="99"/>
                </a:cubicBezTo>
                <a:cubicBezTo>
                  <a:pt x="129" y="126"/>
                  <a:pt x="121" y="157"/>
                  <a:pt x="135" y="180"/>
                </a:cubicBezTo>
                <a:cubicBezTo>
                  <a:pt x="142" y="190"/>
                  <a:pt x="161" y="179"/>
                  <a:pt x="171" y="171"/>
                </a:cubicBezTo>
                <a:cubicBezTo>
                  <a:pt x="188" y="157"/>
                  <a:pt x="183" y="129"/>
                  <a:pt x="189" y="108"/>
                </a:cubicBezTo>
                <a:cubicBezTo>
                  <a:pt x="199" y="72"/>
                  <a:pt x="212" y="56"/>
                  <a:pt x="243" y="36"/>
                </a:cubicBezTo>
                <a:cubicBezTo>
                  <a:pt x="249" y="48"/>
                  <a:pt x="253" y="61"/>
                  <a:pt x="261" y="72"/>
                </a:cubicBezTo>
                <a:cubicBezTo>
                  <a:pt x="268" y="82"/>
                  <a:pt x="282" y="88"/>
                  <a:pt x="288" y="99"/>
                </a:cubicBezTo>
                <a:cubicBezTo>
                  <a:pt x="314" y="144"/>
                  <a:pt x="288" y="144"/>
                  <a:pt x="342" y="180"/>
                </a:cubicBezTo>
                <a:cubicBezTo>
                  <a:pt x="385" y="152"/>
                  <a:pt x="401" y="108"/>
                  <a:pt x="423" y="63"/>
                </a:cubicBezTo>
                <a:cubicBezTo>
                  <a:pt x="427" y="55"/>
                  <a:pt x="425" y="43"/>
                  <a:pt x="432" y="36"/>
                </a:cubicBezTo>
                <a:cubicBezTo>
                  <a:pt x="447" y="21"/>
                  <a:pt x="486" y="0"/>
                  <a:pt x="486" y="0"/>
                </a:cubicBezTo>
                <a:cubicBezTo>
                  <a:pt x="498" y="3"/>
                  <a:pt x="512" y="2"/>
                  <a:pt x="522" y="9"/>
                </a:cubicBezTo>
                <a:cubicBezTo>
                  <a:pt x="531" y="15"/>
                  <a:pt x="533" y="28"/>
                  <a:pt x="540" y="36"/>
                </a:cubicBezTo>
                <a:cubicBezTo>
                  <a:pt x="563" y="63"/>
                  <a:pt x="579" y="88"/>
                  <a:pt x="612" y="99"/>
                </a:cubicBezTo>
                <a:cubicBezTo>
                  <a:pt x="621" y="96"/>
                  <a:pt x="632" y="96"/>
                  <a:pt x="639" y="90"/>
                </a:cubicBezTo>
                <a:cubicBezTo>
                  <a:pt x="647" y="83"/>
                  <a:pt x="646" y="65"/>
                  <a:pt x="657" y="63"/>
                </a:cubicBezTo>
                <a:cubicBezTo>
                  <a:pt x="684" y="58"/>
                  <a:pt x="711" y="69"/>
                  <a:pt x="738" y="72"/>
                </a:cubicBezTo>
                <a:cubicBezTo>
                  <a:pt x="756" y="125"/>
                  <a:pt x="783" y="110"/>
                  <a:pt x="828" y="99"/>
                </a:cubicBezTo>
                <a:cubicBezTo>
                  <a:pt x="852" y="63"/>
                  <a:pt x="863" y="73"/>
                  <a:pt x="891" y="4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>
            <a:outerShdw blurRad="50800" dist="38100" dir="8100000" algn="bl">
              <a:srgbClr val="000000">
                <a:alpha val="43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370" name="Line 20"/>
          <p:cNvSpPr>
            <a:spLocks noChangeShapeType="1"/>
          </p:cNvSpPr>
          <p:nvPr/>
        </p:nvSpPr>
        <p:spPr bwMode="auto">
          <a:xfrm rot="5400000" flipV="1">
            <a:off x="2027237" y="3859213"/>
            <a:ext cx="409575" cy="6350"/>
          </a:xfrm>
          <a:prstGeom prst="line">
            <a:avLst/>
          </a:prstGeom>
          <a:noFill/>
          <a:ln w="50800">
            <a:solidFill>
              <a:srgbClr val="80008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Text Box 21"/>
          <p:cNvSpPr txBox="1">
            <a:spLocks noChangeArrowheads="1"/>
          </p:cNvSpPr>
          <p:nvPr/>
        </p:nvSpPr>
        <p:spPr bwMode="auto">
          <a:xfrm>
            <a:off x="1847850" y="41148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800080"/>
                </a:solidFill>
                <a:latin typeface="+mn-lt"/>
              </a:rPr>
              <a:t>Fault</a:t>
            </a:r>
          </a:p>
        </p:txBody>
      </p:sp>
      <p:sp>
        <p:nvSpPr>
          <p:cNvPr id="15372" name="Line 22"/>
          <p:cNvSpPr>
            <a:spLocks noChangeShapeType="1"/>
          </p:cNvSpPr>
          <p:nvPr/>
        </p:nvSpPr>
        <p:spPr bwMode="auto">
          <a:xfrm rot="5400000" flipV="1">
            <a:off x="2713037" y="3859213"/>
            <a:ext cx="409575" cy="635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Text Box 23"/>
          <p:cNvSpPr txBox="1">
            <a:spLocks noChangeArrowheads="1"/>
          </p:cNvSpPr>
          <p:nvPr/>
        </p:nvSpPr>
        <p:spPr bwMode="auto">
          <a:xfrm>
            <a:off x="2527300" y="411480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+mn-lt"/>
              </a:rPr>
              <a:t>Error</a:t>
            </a:r>
          </a:p>
        </p:txBody>
      </p:sp>
      <p:sp>
        <p:nvSpPr>
          <p:cNvPr id="15374" name="AutoShape 24"/>
          <p:cNvSpPr>
            <a:spLocks noChangeArrowheads="1"/>
          </p:cNvSpPr>
          <p:nvPr/>
        </p:nvSpPr>
        <p:spPr bwMode="auto">
          <a:xfrm>
            <a:off x="4591050" y="3124200"/>
            <a:ext cx="685800" cy="6096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25"/>
          <p:cNvSpPr>
            <a:spLocks noChangeShapeType="1"/>
          </p:cNvSpPr>
          <p:nvPr/>
        </p:nvSpPr>
        <p:spPr bwMode="auto">
          <a:xfrm rot="5400000" flipV="1">
            <a:off x="4700587" y="3859213"/>
            <a:ext cx="409575" cy="635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Text Box 26"/>
          <p:cNvSpPr txBox="1">
            <a:spLocks noChangeArrowheads="1"/>
          </p:cNvSpPr>
          <p:nvPr/>
        </p:nvSpPr>
        <p:spPr bwMode="auto">
          <a:xfrm>
            <a:off x="4273550" y="4114800"/>
            <a:ext cx="1225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FF"/>
                </a:solidFill>
                <a:latin typeface="+mn-lt"/>
              </a:rPr>
              <a:t>Symptom</a:t>
            </a:r>
          </a:p>
          <a:p>
            <a:pPr algn="ctr"/>
            <a:r>
              <a:rPr lang="en-US" sz="1800" b="1" dirty="0">
                <a:solidFill>
                  <a:srgbClr val="0000FF"/>
                </a:solidFill>
                <a:latin typeface="+mn-lt"/>
              </a:rPr>
              <a:t>detected</a:t>
            </a:r>
          </a:p>
        </p:txBody>
      </p:sp>
      <p:sp>
        <p:nvSpPr>
          <p:cNvPr id="15377" name="Line 27"/>
          <p:cNvSpPr>
            <a:spLocks noChangeShapeType="1"/>
          </p:cNvSpPr>
          <p:nvPr/>
        </p:nvSpPr>
        <p:spPr bwMode="auto">
          <a:xfrm>
            <a:off x="5429250" y="4800600"/>
            <a:ext cx="381000" cy="2190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Text Box 28"/>
          <p:cNvSpPr txBox="1">
            <a:spLocks noChangeArrowheads="1"/>
          </p:cNvSpPr>
          <p:nvPr/>
        </p:nvSpPr>
        <p:spPr bwMode="auto">
          <a:xfrm>
            <a:off x="5892800" y="420528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8000"/>
                </a:solidFill>
                <a:latin typeface="+mn-lt"/>
              </a:rPr>
              <a:t>Recovery</a:t>
            </a:r>
          </a:p>
        </p:txBody>
      </p:sp>
      <p:sp>
        <p:nvSpPr>
          <p:cNvPr id="15379" name="Line 29"/>
          <p:cNvSpPr>
            <a:spLocks noChangeShapeType="1"/>
          </p:cNvSpPr>
          <p:nvPr/>
        </p:nvSpPr>
        <p:spPr bwMode="auto">
          <a:xfrm rot="5400000" flipV="1">
            <a:off x="5913437" y="3859213"/>
            <a:ext cx="561975" cy="635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Freeform 30"/>
          <p:cNvSpPr>
            <a:spLocks/>
          </p:cNvSpPr>
          <p:nvPr/>
        </p:nvSpPr>
        <p:spPr bwMode="auto">
          <a:xfrm flipV="1">
            <a:off x="6191250" y="3352800"/>
            <a:ext cx="1447800" cy="228600"/>
          </a:xfrm>
          <a:custGeom>
            <a:avLst/>
            <a:gdLst>
              <a:gd name="T0" fmla="*/ 0 w 720"/>
              <a:gd name="T1" fmla="*/ 8 h 152"/>
              <a:gd name="T2" fmla="*/ 144 w 720"/>
              <a:gd name="T3" fmla="*/ 152 h 152"/>
              <a:gd name="T4" fmla="*/ 288 w 720"/>
              <a:gd name="T5" fmla="*/ 8 h 152"/>
              <a:gd name="T6" fmla="*/ 432 w 720"/>
              <a:gd name="T7" fmla="*/ 152 h 152"/>
              <a:gd name="T8" fmla="*/ 576 w 720"/>
              <a:gd name="T9" fmla="*/ 8 h 152"/>
              <a:gd name="T10" fmla="*/ 720 w 720"/>
              <a:gd name="T11" fmla="*/ 104 h 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0"/>
              <a:gd name="T19" fmla="*/ 0 h 152"/>
              <a:gd name="T20" fmla="*/ 720 w 720"/>
              <a:gd name="T21" fmla="*/ 152 h 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0" h="152">
                <a:moveTo>
                  <a:pt x="0" y="8"/>
                </a:moveTo>
                <a:cubicBezTo>
                  <a:pt x="48" y="80"/>
                  <a:pt x="96" y="152"/>
                  <a:pt x="144" y="152"/>
                </a:cubicBezTo>
                <a:cubicBezTo>
                  <a:pt x="192" y="152"/>
                  <a:pt x="240" y="8"/>
                  <a:pt x="288" y="8"/>
                </a:cubicBezTo>
                <a:cubicBezTo>
                  <a:pt x="336" y="8"/>
                  <a:pt x="384" y="152"/>
                  <a:pt x="432" y="152"/>
                </a:cubicBezTo>
                <a:cubicBezTo>
                  <a:pt x="480" y="152"/>
                  <a:pt x="528" y="16"/>
                  <a:pt x="576" y="8"/>
                </a:cubicBezTo>
                <a:cubicBezTo>
                  <a:pt x="624" y="0"/>
                  <a:pt x="672" y="52"/>
                  <a:pt x="720" y="104"/>
                </a:cubicBezTo>
              </a:path>
            </a:pathLst>
          </a:custGeom>
          <a:noFill/>
          <a:ln w="50800">
            <a:solidFill>
              <a:srgbClr val="008000"/>
            </a:solidFill>
            <a:round/>
            <a:headEnd/>
            <a:tailEnd/>
          </a:ln>
          <a:effectLst>
            <a:outerShdw blurRad="50800" dist="38100" dir="8100000" algn="bl">
              <a:srgbClr val="000000">
                <a:alpha val="43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381" name="Line 31"/>
          <p:cNvSpPr>
            <a:spLocks noChangeShapeType="1"/>
          </p:cNvSpPr>
          <p:nvPr/>
        </p:nvSpPr>
        <p:spPr bwMode="auto">
          <a:xfrm>
            <a:off x="7105650" y="5105400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2" name="Text Box 32"/>
          <p:cNvSpPr txBox="1">
            <a:spLocks noChangeArrowheads="1"/>
          </p:cNvSpPr>
          <p:nvPr/>
        </p:nvSpPr>
        <p:spPr bwMode="auto">
          <a:xfrm>
            <a:off x="7505700" y="4891088"/>
            <a:ext cx="895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FF"/>
                </a:solidFill>
                <a:latin typeface="+mn-lt"/>
              </a:rPr>
              <a:t>Repair</a:t>
            </a:r>
          </a:p>
        </p:txBody>
      </p:sp>
      <p:sp>
        <p:nvSpPr>
          <p:cNvPr id="15383" name="Line 33"/>
          <p:cNvSpPr>
            <a:spLocks noChangeShapeType="1"/>
          </p:cNvSpPr>
          <p:nvPr/>
        </p:nvSpPr>
        <p:spPr bwMode="auto">
          <a:xfrm rot="-5400000">
            <a:off x="6229350" y="4762500"/>
            <a:ext cx="228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4" name="Text Box 34"/>
          <p:cNvSpPr txBox="1">
            <a:spLocks noChangeArrowheads="1"/>
          </p:cNvSpPr>
          <p:nvPr/>
        </p:nvSpPr>
        <p:spPr bwMode="auto">
          <a:xfrm>
            <a:off x="171450" y="2286000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+mn-lt"/>
              </a:rPr>
              <a:t>Checkpoint</a:t>
            </a:r>
          </a:p>
        </p:txBody>
      </p:sp>
      <p:sp>
        <p:nvSpPr>
          <p:cNvPr id="15385" name="Oval 35"/>
          <p:cNvSpPr>
            <a:spLocks noChangeArrowheads="1"/>
          </p:cNvSpPr>
          <p:nvPr/>
        </p:nvSpPr>
        <p:spPr bwMode="auto">
          <a:xfrm>
            <a:off x="7639050" y="2652713"/>
            <a:ext cx="457200" cy="1371600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  <a:effectLst>
            <a:outerShdw blurRad="50800" dist="38100" dir="8100000" algn="bl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Text Box 36"/>
          <p:cNvSpPr txBox="1">
            <a:spLocks noChangeArrowheads="1"/>
          </p:cNvSpPr>
          <p:nvPr/>
        </p:nvSpPr>
        <p:spPr bwMode="auto">
          <a:xfrm>
            <a:off x="7181850" y="2286000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+mn-lt"/>
              </a:rPr>
              <a:t>Checkpoint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67341" y="3581400"/>
            <a:ext cx="3109260" cy="1925638"/>
            <a:chOff x="64" y="2304"/>
            <a:chExt cx="2081" cy="1213"/>
          </a:xfrm>
        </p:grpSpPr>
        <p:sp>
          <p:nvSpPr>
            <p:cNvPr id="15397" name="Text Box 4"/>
            <p:cNvSpPr txBox="1">
              <a:spLocks noChangeArrowheads="1"/>
            </p:cNvSpPr>
            <p:nvPr/>
          </p:nvSpPr>
          <p:spPr bwMode="auto">
            <a:xfrm>
              <a:off x="64" y="3149"/>
              <a:ext cx="2081" cy="368"/>
            </a:xfrm>
            <a:prstGeom prst="rect">
              <a:avLst/>
            </a:prstGeom>
            <a:solidFill>
              <a:srgbClr val="FFFCD5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buFont typeface="Arial" charset="0"/>
                <a:buNone/>
              </a:pPr>
              <a:r>
                <a:rPr lang="en-US" sz="1800" b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Accurate </a:t>
              </a:r>
              <a:r>
                <a:rPr lang="en-US" sz="1800" b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fault modeling</a:t>
              </a:r>
            </a:p>
            <a:p>
              <a:pPr marL="342900" indent="-342900" algn="ctr">
                <a:buFont typeface="Arial" charset="0"/>
                <a:buNone/>
              </a:pP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[HPCA’09</a:t>
              </a:r>
              <a:r>
                <a:rPr lang="en-US" sz="1400" b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] </a:t>
              </a:r>
            </a:p>
          </p:txBody>
        </p:sp>
        <p:sp>
          <p:nvSpPr>
            <p:cNvPr id="15398" name="AutoShape 5"/>
            <p:cNvSpPr>
              <a:spLocks noChangeArrowheads="1"/>
            </p:cNvSpPr>
            <p:nvPr/>
          </p:nvSpPr>
          <p:spPr bwMode="auto">
            <a:xfrm>
              <a:off x="1227" y="2304"/>
              <a:ext cx="429" cy="62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9" name="Line 6"/>
            <p:cNvSpPr>
              <a:spLocks noChangeShapeType="1"/>
            </p:cNvSpPr>
            <p:nvPr/>
          </p:nvSpPr>
          <p:spPr bwMode="auto">
            <a:xfrm flipV="1">
              <a:off x="864" y="2928"/>
              <a:ext cx="432" cy="240"/>
            </a:xfrm>
            <a:prstGeom prst="line">
              <a:avLst/>
            </a:prstGeom>
            <a:noFill/>
            <a:ln w="57150">
              <a:solidFill>
                <a:srgbClr val="A6A6A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193925" y="4952998"/>
            <a:ext cx="3597275" cy="1422400"/>
            <a:chOff x="1382" y="3168"/>
            <a:chExt cx="2266" cy="896"/>
          </a:xfrm>
        </p:grpSpPr>
        <p:sp>
          <p:nvSpPr>
            <p:cNvPr id="15394" name="Text Box 38"/>
            <p:cNvSpPr txBox="1">
              <a:spLocks noChangeArrowheads="1"/>
            </p:cNvSpPr>
            <p:nvPr/>
          </p:nvSpPr>
          <p:spPr bwMode="auto">
            <a:xfrm>
              <a:off x="1382" y="3696"/>
              <a:ext cx="2074" cy="368"/>
            </a:xfrm>
            <a:prstGeom prst="rect">
              <a:avLst/>
            </a:prstGeom>
            <a:solidFill>
              <a:srgbClr val="FFFCD5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buFont typeface="Arial" charset="0"/>
                <a:buNone/>
              </a:pPr>
              <a:r>
                <a:rPr lang="en-US" sz="1800" b="1" dirty="0">
                  <a:solidFill>
                    <a:srgbClr val="A6A6A6"/>
                  </a:solidFill>
                  <a:latin typeface="+mn-lt"/>
                </a:rPr>
                <a:t>M</a:t>
              </a:r>
              <a:r>
                <a:rPr lang="en-US" sz="1800" b="1" dirty="0" smtClean="0">
                  <a:solidFill>
                    <a:srgbClr val="A6A6A6"/>
                  </a:solidFill>
                  <a:latin typeface="+mn-lt"/>
                </a:rPr>
                <a:t>ultithreaded  </a:t>
              </a:r>
              <a:r>
                <a:rPr lang="en-US" sz="1800" b="1" dirty="0">
                  <a:solidFill>
                    <a:srgbClr val="A6A6A6"/>
                  </a:solidFill>
                  <a:latin typeface="+mn-lt"/>
                </a:rPr>
                <a:t>workloads </a:t>
              </a:r>
              <a:endParaRPr lang="en-US" sz="1800" b="1" dirty="0" smtClean="0">
                <a:solidFill>
                  <a:srgbClr val="A6A6A6"/>
                </a:solidFill>
                <a:latin typeface="+mn-lt"/>
              </a:endParaRPr>
            </a:p>
            <a:p>
              <a:pPr marL="342900" indent="-342900" algn="ctr">
                <a:buFont typeface="Arial" charset="0"/>
                <a:buNone/>
              </a:pPr>
              <a:r>
                <a:rPr lang="en-US" sz="1400" b="1" dirty="0" smtClean="0">
                  <a:solidFill>
                    <a:srgbClr val="A6A6A6"/>
                  </a:solidFill>
                  <a:latin typeface="+mn-lt"/>
                </a:rPr>
                <a:t>[MICRO’09</a:t>
              </a:r>
              <a:r>
                <a:rPr lang="en-US" sz="1400" b="1" dirty="0">
                  <a:solidFill>
                    <a:srgbClr val="A6A6A6"/>
                  </a:solidFill>
                  <a:latin typeface="+mn-lt"/>
                </a:rPr>
                <a:t>]</a:t>
              </a:r>
            </a:p>
          </p:txBody>
        </p:sp>
        <p:sp>
          <p:nvSpPr>
            <p:cNvPr id="15395" name="Line 39"/>
            <p:cNvSpPr>
              <a:spLocks noChangeShapeType="1"/>
            </p:cNvSpPr>
            <p:nvPr/>
          </p:nvSpPr>
          <p:spPr bwMode="auto">
            <a:xfrm flipV="1">
              <a:off x="2496" y="3168"/>
              <a:ext cx="480" cy="528"/>
            </a:xfrm>
            <a:prstGeom prst="lin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Line 40"/>
            <p:cNvSpPr>
              <a:spLocks noChangeShapeType="1"/>
            </p:cNvSpPr>
            <p:nvPr/>
          </p:nvSpPr>
          <p:spPr bwMode="auto">
            <a:xfrm flipV="1">
              <a:off x="2496" y="3360"/>
              <a:ext cx="1152" cy="336"/>
            </a:xfrm>
            <a:prstGeom prst="lin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334000" y="1273314"/>
            <a:ext cx="3657600" cy="646331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Application-Aware SWAT</a:t>
            </a:r>
          </a:p>
          <a:p>
            <a:pPr lvl="1"/>
            <a:r>
              <a:rPr lang="en-US" sz="1800" b="1" dirty="0" smtClean="0">
                <a:latin typeface="+mn-lt"/>
              </a:rPr>
              <a:t>Even lower SDC, latency</a:t>
            </a:r>
          </a:p>
        </p:txBody>
      </p:sp>
      <p:sp>
        <p:nvSpPr>
          <p:cNvPr id="54" name="Line 39"/>
          <p:cNvSpPr>
            <a:spLocks noChangeShapeType="1"/>
          </p:cNvSpPr>
          <p:nvPr/>
        </p:nvSpPr>
        <p:spPr bwMode="auto">
          <a:xfrm flipH="1">
            <a:off x="5429250" y="1981200"/>
            <a:ext cx="59055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 flipH="1">
            <a:off x="6019800" y="1981200"/>
            <a:ext cx="0" cy="2209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" name="AutoShape 8"/>
          <p:cNvSpPr>
            <a:spLocks noChangeArrowheads="1"/>
          </p:cNvSpPr>
          <p:nvPr/>
        </p:nvSpPr>
        <p:spPr bwMode="auto">
          <a:xfrm>
            <a:off x="5867400" y="4191000"/>
            <a:ext cx="12954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advTm="5705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to SWAT</a:t>
            </a:r>
          </a:p>
          <a:p>
            <a:r>
              <a:rPr lang="en-US" dirty="0" smtClean="0"/>
              <a:t>SWAT Detection</a:t>
            </a:r>
          </a:p>
          <a:p>
            <a:r>
              <a:rPr lang="en-US" dirty="0" smtClean="0"/>
              <a:t>SWAT Diagnosis</a:t>
            </a:r>
          </a:p>
          <a:p>
            <a:r>
              <a:rPr lang="en-US" dirty="0" smtClean="0"/>
              <a:t>Analysis of Recovery in SWAT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ransition advTm="17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Detection </a:t>
            </a:r>
            <a:r>
              <a:rPr lang="en-US" dirty="0" err="1" smtClean="0"/>
              <a:t>w</a:t>
            </a:r>
            <a:r>
              <a:rPr lang="en-US" dirty="0" smtClean="0"/>
              <a:t>/ HW Detectors</a:t>
            </a:r>
            <a:r>
              <a:rPr lang="en-US" sz="2000" baseline="30000" dirty="0" smtClean="0"/>
              <a:t> </a:t>
            </a:r>
            <a:r>
              <a:rPr lang="en-US" sz="1400" dirty="0" smtClean="0"/>
              <a:t>[ASPLOS ’08]</a:t>
            </a:r>
            <a:endParaRPr lang="en-US" sz="14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1981200"/>
          </a:xfrm>
        </p:spPr>
        <p:txBody>
          <a:bodyPr/>
          <a:lstStyle/>
          <a:p>
            <a:r>
              <a:rPr lang="en-US" dirty="0" smtClean="0"/>
              <a:t>Simple HW-only detectors to observe </a:t>
            </a:r>
            <a:r>
              <a:rPr lang="en-US" dirty="0" smtClean="0">
                <a:solidFill>
                  <a:srgbClr val="D15100"/>
                </a:solidFill>
              </a:rPr>
              <a:t>anomalous SW behavior</a:t>
            </a:r>
          </a:p>
          <a:p>
            <a:pPr lvl="1"/>
            <a:r>
              <a:rPr lang="en-US" dirty="0" smtClean="0"/>
              <a:t>Minimal hardware area </a:t>
            </a:r>
            <a:r>
              <a:rPr lang="en-US" sz="2000" dirty="0" err="1" smtClean="0">
                <a:sym typeface="Symbol" charset="2"/>
              </a:rPr>
              <a:t></a:t>
            </a:r>
            <a:r>
              <a:rPr lang="en-US" dirty="0" smtClean="0">
                <a:sym typeface="Symbol" charset="2"/>
              </a:rPr>
              <a:t> l</a:t>
            </a:r>
            <a:r>
              <a:rPr lang="en-US" dirty="0" smtClean="0"/>
              <a:t>ow cost detectors</a:t>
            </a:r>
          </a:p>
          <a:p>
            <a:pPr lvl="1"/>
            <a:r>
              <a:rPr lang="en-US" dirty="0" smtClean="0"/>
              <a:t>Incur </a:t>
            </a:r>
            <a:r>
              <a:rPr lang="en-US" dirty="0" smtClean="0">
                <a:solidFill>
                  <a:srgbClr val="D15100"/>
                </a:solidFill>
              </a:rPr>
              <a:t>near-zero </a:t>
            </a:r>
            <a:r>
              <a:rPr lang="en-US" dirty="0" err="1" smtClean="0">
                <a:solidFill>
                  <a:srgbClr val="D15100"/>
                </a:solidFill>
              </a:rPr>
              <a:t>perf</a:t>
            </a:r>
            <a:r>
              <a:rPr lang="en-US" dirty="0" smtClean="0">
                <a:solidFill>
                  <a:srgbClr val="D15100"/>
                </a:solidFill>
              </a:rPr>
              <a:t> overhead in fault-free operation</a:t>
            </a:r>
          </a:p>
          <a:p>
            <a:pPr lvl="1"/>
            <a:r>
              <a:rPr lang="en-US" dirty="0" smtClean="0"/>
              <a:t>Require no changes to SW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304800" y="3200400"/>
            <a:ext cx="8610600" cy="3276600"/>
            <a:chOff x="304800" y="2819400"/>
            <a:chExt cx="8610600" cy="32766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971800" y="5562600"/>
              <a:ext cx="3352800" cy="533400"/>
            </a:xfrm>
            <a:prstGeom prst="roundRect">
              <a:avLst/>
            </a:prstGeom>
            <a:solidFill>
              <a:srgbClr val="00D80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bg1">
                  <a:lumMod val="75000"/>
                  <a:alpha val="75000"/>
                </a:schemeClr>
              </a:glow>
              <a:reflection stA="0" endPos="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/>
                  <a:cs typeface="Helvetica"/>
                </a:rPr>
                <a:t>SWAT firmware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cs typeface="Helvetica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304800" y="2819400"/>
              <a:ext cx="1600200" cy="1981200"/>
            </a:xfrm>
            <a:prstGeom prst="rect">
              <a:avLst/>
            </a:prstGeom>
            <a:solidFill>
              <a:srgbClr val="FF875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bg1">
                  <a:lumMod val="85000"/>
                  <a:alpha val="75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Fatal Traps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1" y="4191000"/>
              <a:ext cx="1600200" cy="584776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Division by zero,</a:t>
              </a:r>
            </a:p>
            <a:p>
              <a:pPr algn="ctr"/>
              <a:r>
                <a:rPr lang="en-US" sz="1600" dirty="0" smtClean="0"/>
                <a:t>RED state, etc.</a:t>
              </a:r>
              <a:endParaRPr lang="en-US" sz="1600" dirty="0"/>
            </a:p>
          </p:txBody>
        </p:sp>
        <p:pic>
          <p:nvPicPr>
            <p:cNvPr id="15" name="Picture 14" descr="trap6alg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7850" y="3276600"/>
              <a:ext cx="1022350" cy="811042"/>
            </a:xfrm>
            <a:prstGeom prst="rect">
              <a:avLst/>
            </a:prstGeom>
            <a:solidFill>
              <a:srgbClr val="FF875F"/>
            </a:solidFill>
            <a:scene3d>
              <a:camera prst="orthographicFront"/>
              <a:lightRig rig="threePt" dir="t"/>
            </a:scene3d>
            <a:sp3d>
              <a:bevelT/>
            </a:sp3d>
          </p:spPr>
        </p:pic>
        <p:grpSp>
          <p:nvGrpSpPr>
            <p:cNvPr id="19" name="Group 18"/>
            <p:cNvGrpSpPr/>
            <p:nvPr/>
          </p:nvGrpSpPr>
          <p:grpSpPr>
            <a:xfrm>
              <a:off x="3822652" y="2819400"/>
              <a:ext cx="1600200" cy="1981200"/>
              <a:chOff x="6781800" y="4191000"/>
              <a:chExt cx="1905000" cy="1981200"/>
            </a:xfrm>
            <a:solidFill>
              <a:srgbClr val="FF875F"/>
            </a:solidFill>
          </p:grpSpPr>
          <p:sp>
            <p:nvSpPr>
              <p:cNvPr id="8" name="Rectangle 7"/>
              <p:cNvSpPr/>
              <p:nvPr/>
            </p:nvSpPr>
            <p:spPr bwMode="auto">
              <a:xfrm>
                <a:off x="6781800" y="4191000"/>
                <a:ext cx="1905000" cy="19812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01600">
                  <a:schemeClr val="bg1">
                    <a:lumMod val="85000"/>
                    <a:alpha val="75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Kernel</a:t>
                </a:r>
                <a:r>
                  <a:rPr kumimoji="0" lang="en-US" sz="2000" b="1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Panic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789975" y="5562600"/>
                <a:ext cx="1881763" cy="584776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OS enters panic</a:t>
                </a:r>
              </a:p>
              <a:p>
                <a:pPr algn="ctr"/>
                <a:r>
                  <a:rPr lang="en-US" sz="1600" dirty="0" smtClean="0"/>
                  <a:t>State due to fault</a:t>
                </a:r>
                <a:endParaRPr lang="en-US" sz="1600" dirty="0"/>
              </a:p>
            </p:txBody>
          </p:sp>
          <p:pic>
            <p:nvPicPr>
              <p:cNvPr id="16" name="Picture 15" descr="panic.jp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12557" y="4648200"/>
                <a:ext cx="917043" cy="914400"/>
              </a:xfrm>
              <a:prstGeom prst="rect">
                <a:avLst/>
              </a:prstGeom>
              <a:grpFill/>
              <a:scene3d>
                <a:camera prst="orthographicFront"/>
                <a:lightRig rig="threePt" dir="t"/>
              </a:scene3d>
              <a:sp3d>
                <a:bevelT/>
              </a:sp3d>
            </p:spPr>
          </p:pic>
        </p:grpSp>
        <p:cxnSp>
          <p:nvCxnSpPr>
            <p:cNvPr id="21" name="Elbow Connector 20"/>
            <p:cNvCxnSpPr/>
            <p:nvPr/>
          </p:nvCxnSpPr>
          <p:spPr bwMode="auto">
            <a:xfrm rot="5400000">
              <a:off x="4497486" y="5410200"/>
              <a:ext cx="304800" cy="158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  <p:cxnSp>
          <p:nvCxnSpPr>
            <p:cNvPr id="23" name="Elbow Connector 22"/>
            <p:cNvCxnSpPr/>
            <p:nvPr/>
          </p:nvCxnSpPr>
          <p:spPr bwMode="auto">
            <a:xfrm>
              <a:off x="4379100" y="5257800"/>
              <a:ext cx="3774300" cy="158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Elbow Connector 24"/>
            <p:cNvCxnSpPr/>
            <p:nvPr/>
          </p:nvCxnSpPr>
          <p:spPr bwMode="auto">
            <a:xfrm rot="10800000">
              <a:off x="1143000" y="5257800"/>
              <a:ext cx="3236100" cy="158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Elbow Connector 29"/>
            <p:cNvCxnSpPr/>
            <p:nvPr/>
          </p:nvCxnSpPr>
          <p:spPr bwMode="auto">
            <a:xfrm rot="5400000">
              <a:off x="915243" y="5028357"/>
              <a:ext cx="457200" cy="1686"/>
            </a:xfrm>
            <a:prstGeom prst="bentConnector3">
              <a:avLst>
                <a:gd name="adj1" fmla="val 46087"/>
              </a:avLst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Elbow Connector 30"/>
            <p:cNvCxnSpPr/>
            <p:nvPr/>
          </p:nvCxnSpPr>
          <p:spPr bwMode="auto">
            <a:xfrm rot="5400000">
              <a:off x="2667843" y="5028357"/>
              <a:ext cx="457200" cy="168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Elbow Connector 31"/>
            <p:cNvCxnSpPr/>
            <p:nvPr/>
          </p:nvCxnSpPr>
          <p:spPr bwMode="auto">
            <a:xfrm rot="5400000">
              <a:off x="4420443" y="5028357"/>
              <a:ext cx="457200" cy="168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6" name="Group 35"/>
            <p:cNvGrpSpPr/>
            <p:nvPr/>
          </p:nvGrpSpPr>
          <p:grpSpPr>
            <a:xfrm>
              <a:off x="7315200" y="2819400"/>
              <a:ext cx="1600200" cy="1981200"/>
              <a:chOff x="4800600" y="4191000"/>
              <a:chExt cx="1828800" cy="1981200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4800600" y="4191000"/>
                <a:ext cx="1828800" cy="1981200"/>
              </a:xfrm>
              <a:prstGeom prst="rect">
                <a:avLst/>
              </a:prstGeom>
              <a:solidFill>
                <a:srgbClr val="FF875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01600">
                  <a:schemeClr val="bg1">
                    <a:lumMod val="85000"/>
                    <a:alpha val="75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High OS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906257" y="5562600"/>
                <a:ext cx="1546818" cy="584776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High contiguous</a:t>
                </a:r>
              </a:p>
              <a:p>
                <a:pPr algn="ctr"/>
                <a:r>
                  <a:rPr lang="en-US" sz="1600" dirty="0" smtClean="0"/>
                  <a:t>OS activity</a:t>
                </a:r>
                <a:endParaRPr lang="en-US" sz="1600" dirty="0"/>
              </a:p>
            </p:txBody>
          </p:sp>
          <p:pic>
            <p:nvPicPr>
              <p:cNvPr id="34" name="Picture 33" descr="thresh.gif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81600" y="4724400"/>
                <a:ext cx="1122484" cy="76200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5593081" y="4800600"/>
                <a:ext cx="45719" cy="461665"/>
              </a:xfrm>
              <a:prstGeom prst="rect">
                <a:avLst/>
              </a:prstGeom>
              <a:solidFill>
                <a:schemeClr val="bg1"/>
              </a:solidFill>
              <a:scene3d>
                <a:camera prst="orthographicFront"/>
                <a:lightRig rig="threePt" dir="t"/>
              </a:scene3d>
              <a:sp3d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057400" y="2819400"/>
              <a:ext cx="1600200" cy="1981200"/>
              <a:chOff x="2667000" y="2819400"/>
              <a:chExt cx="1828800" cy="198120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667000" y="2819400"/>
                <a:ext cx="1828800" cy="1981200"/>
                <a:chOff x="2743200" y="4191000"/>
                <a:chExt cx="1828800" cy="1981200"/>
              </a:xfrm>
              <a:solidFill>
                <a:srgbClr val="FF875F"/>
              </a:solidFill>
            </p:grpSpPr>
            <p:sp>
              <p:nvSpPr>
                <p:cNvPr id="6" name="Rectangle 5"/>
                <p:cNvSpPr/>
                <p:nvPr/>
              </p:nvSpPr>
              <p:spPr bwMode="auto">
                <a:xfrm>
                  <a:off x="2743200" y="4191000"/>
                  <a:ext cx="1828800" cy="1981200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101600">
                    <a:schemeClr val="bg1">
                      <a:lumMod val="85000"/>
                      <a:alpha val="75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Hangs</a:t>
                  </a:r>
                  <a:endPara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835484" y="5562600"/>
                  <a:ext cx="1605728" cy="584776"/>
                </a:xfrm>
                <a:prstGeom prst="rect">
                  <a:avLst/>
                </a:prstGeom>
                <a:grpFill/>
                <a:scene3d>
                  <a:camera prst="orthographicFront"/>
                  <a:lightRig rig="threePt" dir="t"/>
                </a:scene3d>
                <a:sp3d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Simple HW hang</a:t>
                  </a:r>
                </a:p>
                <a:p>
                  <a:pPr algn="ctr"/>
                  <a:r>
                    <a:rPr lang="en-US" sz="1600" dirty="0" smtClean="0"/>
                    <a:t>detector</a:t>
                  </a:r>
                  <a:endParaRPr lang="en-US" sz="1600" dirty="0"/>
                </a:p>
              </p:txBody>
            </p:sp>
          </p:grpSp>
          <p:pic>
            <p:nvPicPr>
              <p:cNvPr id="39" name="Picture 38" descr="duplicate1_arrows.gif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24200" y="3276600"/>
                <a:ext cx="925975" cy="914400"/>
              </a:xfrm>
              <a:prstGeom prst="rect">
                <a:avLst/>
              </a:prstGeom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5562598" y="2819400"/>
              <a:ext cx="1600203" cy="1981200"/>
              <a:chOff x="3494314" y="4038600"/>
              <a:chExt cx="1828804" cy="1981200"/>
            </a:xfrm>
          </p:grpSpPr>
          <p:sp>
            <p:nvSpPr>
              <p:cNvPr id="43" name="Rectangle 42"/>
              <p:cNvSpPr/>
              <p:nvPr/>
            </p:nvSpPr>
            <p:spPr bwMode="auto">
              <a:xfrm>
                <a:off x="3494314" y="4038600"/>
                <a:ext cx="1828800" cy="1981200"/>
              </a:xfrm>
              <a:prstGeom prst="rect">
                <a:avLst/>
              </a:prstGeom>
              <a:solidFill>
                <a:srgbClr val="FF875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01600">
                  <a:schemeClr val="bg1">
                    <a:lumMod val="85000"/>
                    <a:alpha val="75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App Abort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498520" y="5410200"/>
                <a:ext cx="1824598" cy="584776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Application abort due to fault</a:t>
                </a:r>
                <a:endParaRPr lang="en-US" sz="1600" dirty="0"/>
              </a:p>
            </p:txBody>
          </p:sp>
        </p:grpSp>
        <p:cxnSp>
          <p:nvCxnSpPr>
            <p:cNvPr id="48" name="Elbow Connector 47"/>
            <p:cNvCxnSpPr/>
            <p:nvPr/>
          </p:nvCxnSpPr>
          <p:spPr bwMode="auto">
            <a:xfrm rot="5400000">
              <a:off x="6173043" y="5028357"/>
              <a:ext cx="457200" cy="168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Elbow Connector 48"/>
            <p:cNvCxnSpPr/>
            <p:nvPr/>
          </p:nvCxnSpPr>
          <p:spPr bwMode="auto">
            <a:xfrm rot="5400000">
              <a:off x="7925643" y="5028357"/>
              <a:ext cx="457200" cy="168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51" name="Picture 50" descr="cartoon.jp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43600" y="3276600"/>
              <a:ext cx="900081" cy="838200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p:transition advTm="769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0.5"/>
</p:tagLst>
</file>

<file path=ppt/tags/tag10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7.6|4.5|4.8|7.8|10.7|5.1|8.9"/>
</p:tagLst>
</file>

<file path=ppt/tags/tag1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29.9"/>
</p:tagLst>
</file>

<file path=ppt/tags/tag1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4.3|8.7|33.3"/>
</p:tagLst>
</file>

<file path=ppt/tags/tag1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24.1|8.4|5.8|6.2|9.2"/>
</p:tagLst>
</file>

<file path=ppt/tags/tag1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7.1|17.9|5.1|6.2|16.9|0.2|4"/>
</p:tagLst>
</file>

<file path=ppt/tags/tag1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9.1"/>
</p:tagLst>
</file>

<file path=ppt/tags/tag1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5.1|13.3|9.2|9.6|8.4"/>
</p:tagLst>
</file>

<file path=ppt/tags/tag17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6.6|7.5|14"/>
</p:tagLst>
</file>

<file path=ppt/tags/tag18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9.5|2.2|9.1|4.4"/>
</p:tagLst>
</file>

<file path=ppt/tags/tag19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.8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24.1|13.9|6.5|6.2"/>
</p:tagLst>
</file>

<file path=ppt/tags/tag20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.2|13.4|5.8|11"/>
</p:tagLst>
</file>

<file path=ppt/tags/tag2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7.8|8.9"/>
</p:tagLst>
</file>

<file path=ppt/tags/tag2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4.7|14.1"/>
</p:tagLst>
</file>

<file path=ppt/tags/tag2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6.5|24.8"/>
</p:tagLst>
</file>

<file path=ppt/tags/tag2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2.7|4|3.8"/>
</p:tagLst>
</file>

<file path=ppt/tags/tag2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29.4"/>
</p:tagLst>
</file>

<file path=ppt/tags/tag2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7.3|4.4|9.4"/>
</p:tagLst>
</file>

<file path=ppt/tags/tag27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29.4"/>
</p:tagLst>
</file>

<file path=ppt/tags/tag28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22.1"/>
</p:tagLst>
</file>

<file path=ppt/tags/tag29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4.7|9.9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.1|10.1|13.3|4.5|11.4"/>
</p:tagLst>
</file>

<file path=ppt/tags/tag30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48.6|48.: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5.1|13.3|9.2|9.6|8.4"/>
</p:tagLst>
</file>

<file path=ppt/tags/tag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5.1|13.3|9.2|9.6|8.4"/>
</p:tagLst>
</file>

<file path=ppt/tags/tag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27.1"/>
</p:tagLst>
</file>

<file path=ppt/tags/tag7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9.6|16.1|8.8"/>
</p:tagLst>
</file>

<file path=ppt/tags/tag8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3.1"/>
</p:tagLst>
</file>

<file path=ppt/tags/tag9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4.6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Helvetic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Blank Presentation">
    <a:majorFont>
      <a:latin typeface="Helvetica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Blank Presentation">
    <a:majorFont>
      <a:latin typeface="Helvetica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Blank Presentation">
    <a:majorFont>
      <a:latin typeface="Helvetica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rsim_template</Template>
  <TotalTime>3785</TotalTime>
  <Words>4222</Words>
  <Application>Microsoft Macintosh PowerPoint</Application>
  <PresentationFormat>On-screen Show (4:3)</PresentationFormat>
  <Paragraphs>1012</Paragraphs>
  <Slides>64</Slides>
  <Notes>51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Blank Presentation</vt:lpstr>
      <vt:lpstr>SWAT: Designing Resilient Hardware by Treating Software Anomalies</vt:lpstr>
      <vt:lpstr>Motivation</vt:lpstr>
      <vt:lpstr>Observations</vt:lpstr>
      <vt:lpstr>SWAT Framework Components</vt:lpstr>
      <vt:lpstr>Advantages of SWAT</vt:lpstr>
      <vt:lpstr>SWAT Contributions</vt:lpstr>
      <vt:lpstr>This Talk</vt:lpstr>
      <vt:lpstr>Outline</vt:lpstr>
      <vt:lpstr>Fault Detection w/ HW Detectors [ASPLOS ’08]</vt:lpstr>
      <vt:lpstr>Fault Detection w/ SW-assisted Detectors</vt:lpstr>
      <vt:lpstr>Fault Detection w/ SW-assisted Detectors</vt:lpstr>
      <vt:lpstr>Evaluating Fault Detection</vt:lpstr>
      <vt:lpstr>SDC Rate of HW-only Detectors</vt:lpstr>
      <vt:lpstr>SDC Rate of HW-only Detectors</vt:lpstr>
      <vt:lpstr>Application-Aware SDC Analysis</vt:lpstr>
      <vt:lpstr>Application-Aware SDC Analysis</vt:lpstr>
      <vt:lpstr>Detection Latency</vt:lpstr>
      <vt:lpstr>Detection Latency</vt:lpstr>
      <vt:lpstr>Detection Latency</vt:lpstr>
      <vt:lpstr>Detection Latency</vt:lpstr>
      <vt:lpstr>Fault Detection - Summary</vt:lpstr>
      <vt:lpstr>Fault Diagnosis</vt:lpstr>
      <vt:lpstr>SWAT Single-threaded Fault Diagnosis [Li et al., DSN ‘08]</vt:lpstr>
      <vt:lpstr>SW Bug vs. Transient vs. Permanent</vt:lpstr>
      <vt:lpstr>µarch-level Fault Diagnosis</vt:lpstr>
      <vt:lpstr>Trace Based Fault Diagnosis (TBFD)</vt:lpstr>
      <vt:lpstr>Trace-Based Fault Diagnosis: Evaluation</vt:lpstr>
      <vt:lpstr>SWAT Multithreaded Fault Diagnosis [Hari et al., MICRO ‘09]</vt:lpstr>
      <vt:lpstr>mSWAT Diagnosis - Key Ideas</vt:lpstr>
      <vt:lpstr>mSWAT Diagnosis - Key Ideas</vt:lpstr>
      <vt:lpstr>mSWAT Diagnosis: Evaluation</vt:lpstr>
      <vt:lpstr>SWAT Recovery</vt:lpstr>
      <vt:lpstr>Components of Recovery</vt:lpstr>
      <vt:lpstr>Analysis of Recovery Overheads [Lead by Alex Li]</vt:lpstr>
      <vt:lpstr>Summary: SWAT works!</vt:lpstr>
      <vt:lpstr>SWAT Advantages and Limitations</vt:lpstr>
      <vt:lpstr>Future Work</vt:lpstr>
      <vt:lpstr>SWAT: Designing Resilient Hardware by Treating Software Anomalies</vt:lpstr>
      <vt:lpstr>Backup Slides</vt:lpstr>
      <vt:lpstr>Address Out-of-Bounds Detector</vt:lpstr>
      <vt:lpstr>Permanent Faults: HW-only Detectors</vt:lpstr>
      <vt:lpstr>Measuring Detection Latency</vt:lpstr>
      <vt:lpstr>Extending SWAT Diagnosis to Multithreaded Apps</vt:lpstr>
      <vt:lpstr>mSWAT Fault Diagnosis Algorithm</vt:lpstr>
      <vt:lpstr>mSWAT Fault Diagnosis Algorithm</vt:lpstr>
      <vt:lpstr>mSWAT Fault Diagnosis Algorithm</vt:lpstr>
      <vt:lpstr>Recording Fault Activating Trace</vt:lpstr>
      <vt:lpstr>Comparing Deterministic Replays</vt:lpstr>
      <vt:lpstr>mSWAT Diagnosis: Hardware Cost</vt:lpstr>
      <vt:lpstr>Results: MSWAT Fault Diagnosis</vt:lpstr>
      <vt:lpstr>Trace-Based Fault Diagnosis (TBFD)</vt:lpstr>
      <vt:lpstr>Trace-Based Fault Diagnosis (TBFD)</vt:lpstr>
      <vt:lpstr>Trace-Based Fault Diagnosis (TBFD)</vt:lpstr>
      <vt:lpstr>What to buffer, checkpoint: Methodology</vt:lpstr>
      <vt:lpstr>SWAT Recovery</vt:lpstr>
      <vt:lpstr>What to Checkpoint and Buffer?</vt:lpstr>
      <vt:lpstr>What to Checkpoint, Buffer: Methodology</vt:lpstr>
      <vt:lpstr>What to Checkpoint, Buffer?</vt:lpstr>
      <vt:lpstr>How Much Output Buffering?</vt:lpstr>
      <vt:lpstr>How Much Checkpoint Overhead?</vt:lpstr>
      <vt:lpstr>Overhead of Hardware Checkpointing</vt:lpstr>
      <vt:lpstr>SwatSim: Fast and Accurate Fault Modeling</vt:lpstr>
      <vt:lpstr>SWAT-Sim: Gate-level Accuracy at µarch Speeds</vt:lpstr>
      <vt:lpstr>SwatSim Results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Pradeep Ramachandran</cp:lastModifiedBy>
  <cp:revision>1262</cp:revision>
  <cp:lastPrinted>2009-09-28T18:13:29Z</cp:lastPrinted>
  <dcterms:created xsi:type="dcterms:W3CDTF">2009-10-05T00:42:01Z</dcterms:created>
  <dcterms:modified xsi:type="dcterms:W3CDTF">2009-10-05T00:51:38Z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