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  <p:sldMasterId id="2147484128" r:id="rId2"/>
  </p:sldMasterIdLst>
  <p:notesMasterIdLst>
    <p:notesMasterId r:id="rId45"/>
  </p:notesMasterIdLst>
  <p:sldIdLst>
    <p:sldId id="256" r:id="rId3"/>
    <p:sldId id="318" r:id="rId4"/>
    <p:sldId id="319" r:id="rId5"/>
    <p:sldId id="320" r:id="rId6"/>
    <p:sldId id="321" r:id="rId7"/>
    <p:sldId id="322" r:id="rId8"/>
    <p:sldId id="304" r:id="rId9"/>
    <p:sldId id="260" r:id="rId10"/>
    <p:sldId id="262" r:id="rId11"/>
    <p:sldId id="277" r:id="rId12"/>
    <p:sldId id="265" r:id="rId13"/>
    <p:sldId id="266" r:id="rId14"/>
    <p:sldId id="278" r:id="rId15"/>
    <p:sldId id="279" r:id="rId16"/>
    <p:sldId id="280" r:id="rId17"/>
    <p:sldId id="281" r:id="rId18"/>
    <p:sldId id="282" r:id="rId19"/>
    <p:sldId id="330" r:id="rId20"/>
    <p:sldId id="267" r:id="rId21"/>
    <p:sldId id="331" r:id="rId22"/>
    <p:sldId id="283" r:id="rId23"/>
    <p:sldId id="338" r:id="rId24"/>
    <p:sldId id="339" r:id="rId25"/>
    <p:sldId id="286" r:id="rId26"/>
    <p:sldId id="287" r:id="rId27"/>
    <p:sldId id="288" r:id="rId28"/>
    <p:sldId id="306" r:id="rId29"/>
    <p:sldId id="336" r:id="rId30"/>
    <p:sldId id="337" r:id="rId31"/>
    <p:sldId id="341" r:id="rId32"/>
    <p:sldId id="307" r:id="rId33"/>
    <p:sldId id="323" r:id="rId34"/>
    <p:sldId id="325" r:id="rId35"/>
    <p:sldId id="291" r:id="rId36"/>
    <p:sldId id="326" r:id="rId37"/>
    <p:sldId id="360" r:id="rId38"/>
    <p:sldId id="324" r:id="rId39"/>
    <p:sldId id="296" r:id="rId40"/>
    <p:sldId id="359" r:id="rId41"/>
    <p:sldId id="345" r:id="rId42"/>
    <p:sldId id="346" r:id="rId43"/>
    <p:sldId id="30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34" autoAdjust="0"/>
    <p:restoredTop sz="94713" autoAdjust="0"/>
  </p:normalViewPr>
  <p:slideViewPr>
    <p:cSldViewPr>
      <p:cViewPr varScale="1">
        <p:scale>
          <a:sx n="85" d="100"/>
          <a:sy n="85" d="100"/>
        </p:scale>
        <p:origin x="-218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6221C821-3742-40FE-A059-E4A314EA49E0}" type="datetime1">
              <a:rPr lang="en-US"/>
              <a:pPr>
                <a:defRPr/>
              </a:pPr>
              <a:t>2/24/2010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9D7C6624-2F71-4600-ABE5-CB8FF0836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096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B98120-42A2-4FB2-BC29-C252A2439524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0964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096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4D8ACB-A696-4682-9EEE-1F288EE875BE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9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0179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55B6F6-632C-4325-BAAB-771BAD722E85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018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018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58460C-F3F8-4B8E-8079-4568918417DB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120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C20BA6-7A92-422E-A2BA-4D7FE6DD9E56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1204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120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D7CE9-57D4-4058-ACE0-C9D8718253C0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21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0179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E061A4-C341-4ABB-80D5-9151345D4F8A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018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018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1F279A-1725-44FC-A4CF-C9BDBD95358D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22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120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6709D-3ACE-46DA-851F-0B67458C7532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1204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120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DB9DDF-9538-47E4-8C52-3676527333B0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23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222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ADDE9B-549C-44C3-A4CA-5D336D1E6C35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222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222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1BC390-5078-41BD-A574-EE073C9A540C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24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3251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B090EA-CC54-4E6E-970B-57A9AE14A215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325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325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0CC75D-B9CA-4E03-895F-02B39A6B3B6D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25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4275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CCDFF2-A01A-4379-ABFA-02742CA63DD6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427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427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2FF403-6767-4A92-9FCF-1D0D83C9502C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26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5299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004D8E-0560-42E7-81BC-3947EF8EEDD8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530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530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A0768A-6948-4047-B42A-650E3B6A0F76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27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632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9ADF07-0FA4-4DE1-A72D-2F3B4063134A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6324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632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473010-BF03-4152-A490-E53C8C6FC419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28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734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132241-A47E-4D66-A2A3-FB1C722461DC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734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734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0F77D6-0444-461A-A354-360AE1B27B7F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29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198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3515CD-FB05-448A-90E1-0BF4588F2DFB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198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198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A52CAA-161E-44AF-A0ED-2E8DA8EC7573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11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734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132241-A47E-4D66-A2A3-FB1C722461DC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734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734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0F77D6-0444-461A-A354-360AE1B27B7F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30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8371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B10759-B8B4-4465-886A-DD62E80E4120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837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5837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C437FF-2213-4DE6-A9D6-293029E1902C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42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3011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5A1F75-45EF-49EB-8D85-39A81AA21475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301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301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E17AFC-20D1-4402-9495-E4F05842D2EC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12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4035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A6C38D-033D-44AF-BDC8-EA13156FF26B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403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403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2E2AEB-A35F-4CE7-93FA-4B99513CC223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13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5059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B2BF61-9D42-4BBE-814F-FF84DF4759B8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5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5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5D2B3F-27D5-42F1-98DE-562D8C4D5ADC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14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18BDE2-3574-446E-86FA-00BF3A60A661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6084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6085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D55A9A-9CE9-4B24-B2AD-E837791481DD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15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710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AB084F-7B2F-470E-ADD7-212C9502BD61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71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71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0254E4-DD38-4DEC-BA73-FAC0734355AD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17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40EBB1-0185-4F3B-957D-48421EE10CB3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8132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8133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23504-F600-4E53-99A2-C9A4721BB77D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18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49155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F75523-560C-4876-9677-EA99A734B29E}" type="datetime1">
              <a:rPr lang="en-US" smtClean="0">
                <a:latin typeface="Arial" charset="0"/>
                <a:ea typeface="ＭＳ Ｐゴシック" pitchFamily="-65" charset="-128"/>
              </a:rPr>
              <a:pPr/>
              <a:t>2/24/2010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915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Sarita Adve</a:t>
            </a:r>
          </a:p>
        </p:txBody>
      </p:sp>
      <p:sp>
        <p:nvSpPr>
          <p:cNvPr id="4915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545B74-43F3-4080-8DC7-787BC9A36470}" type="slidenum">
              <a:rPr lang="en-US" smtClean="0">
                <a:latin typeface="Arial" charset="0"/>
                <a:ea typeface="ＭＳ Ｐゴシック" pitchFamily="-65" charset="-128"/>
              </a:rPr>
              <a:pPr/>
              <a:t>19</a:t>
            </a:fld>
            <a:endParaRPr lang="en-US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F374-80A2-4513-AEEC-3605FC0CA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5EFD3-8976-4069-8916-6F15E75936F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66AA-48DF-44E2-B8C4-B89322C5D7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2676-AB58-464B-8199-9B9394FB83F6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0D014-F272-46AD-B64F-7DED46966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6807-ACE9-4222-9AC8-94C2154884C1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B9E07-D2E2-4989-ACE6-6DE0FE1110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8AB98-FA2B-4E63-89D2-3F9F3C6BFBAF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3AE6-EED6-4029-953A-FB5949DE3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5512A-06B6-4F58-BE4C-EE773942F24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5B274-59CC-4CE4-882D-45FE9928B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EE14-1B50-4983-B10B-145B98DE39E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F2A2F-DC62-4D76-80AC-CC76C9942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89D4-AE3A-4125-B02B-088AC10595B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9FD9-8AF8-43AE-A3CA-EE9617A5B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85918-6AB7-47CE-957D-88E5A0D2E374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3727A-4FEC-4A6D-ACDD-021EB6B34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74AB-993D-4100-97CA-34F32E6D7875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4DCC9-22F7-4E1D-A374-55C753957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AE99-351D-43BB-A5E4-1833E1F0D5D6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72B1-B223-4181-9BF5-3FDB74BE6E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0078-6D68-4218-9828-1BA8CE1013CA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ED16-7829-4E25-AF7C-B3A901D92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BC2EA-DBED-4BD9-9189-E9F88D08FA38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C42F-46BB-4AC0-B3BA-C59B7E743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A4E6-E177-4C29-B85E-E9AF51EDE83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DC033-4E28-451C-B078-949CEBE54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CBDE7-98FC-46BE-A0F7-FF5987D91DD1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33D4-7434-425C-A618-AAA1A6940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3FB9-159C-4432-8E40-EE07B5A247A4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EFFE-9814-449F-917F-8397554C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A490-E82C-4E98-B374-7D63D8F056E9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B11C-70B4-45E4-9A8E-7B4E6504B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47EE-6364-4AAB-BA29-E33DA369556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8E6B1-6966-4F99-85CD-BCDF12358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89FD-F7EE-4DDC-8176-A308E38DF95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F6BF-2AA8-4D28-9569-DE65C63E1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82B34-2DBE-404D-A3CE-4F5A5CDB262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D2C8-379F-4BCB-B7E3-97D522450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8B301-E22B-4DD7-8DBC-6BC30EC385C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E2FAF5A-0AAA-4EA0-A279-19C50B976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 tIns="73152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7EC29A4-7042-4858-A601-DB75579EA34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EAEA6BB-4B88-4B3A-97B8-2219BCD061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5D1C17F-8371-45BF-9D02-28390DF8330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981200"/>
          </a:xfrm>
        </p:spPr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>Memory Models: A Case for </a:t>
            </a:r>
            <a:br>
              <a:rPr sz="3200" dirty="0" smtClean="0">
                <a:ea typeface="ＭＳ Ｐゴシック" pitchFamily="-65" charset="-128"/>
              </a:rPr>
            </a:br>
            <a:r>
              <a:rPr sz="3200" dirty="0" smtClean="0">
                <a:ea typeface="ＭＳ Ｐゴシック" pitchFamily="-65" charset="-128"/>
              </a:rPr>
              <a:t>Rethinking Parallel Languages and Hardware</a:t>
            </a:r>
            <a:r>
              <a:rPr sz="3200" baseline="30000" dirty="0" smtClean="0">
                <a:latin typeface="Arial Narrow" pitchFamily="34" charset="0"/>
                <a:ea typeface="ＭＳ Ｐゴシック" pitchFamily="-65" charset="-128"/>
              </a:rPr>
              <a:t>†</a:t>
            </a:r>
            <a:endParaRPr sz="3200" baseline="30000" dirty="0" smtClean="0">
              <a:ea typeface="ＭＳ Ｐゴシック" pitchFamily="-65" charset="-128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86868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dirty="0" smtClean="0">
                <a:solidFill>
                  <a:srgbClr val="D25000"/>
                </a:solidFill>
                <a:latin typeface="+mn-lt"/>
                <a:ea typeface="ＭＳ Ｐゴシック" pitchFamily="-65" charset="-128"/>
              </a:rPr>
              <a:t>Sarita V. Adve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n-lt"/>
                <a:ea typeface="ＭＳ Ｐゴシック" pitchFamily="-65" charset="-128"/>
              </a:rPr>
              <a:t>University of Illinois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sadve@illinois.edu</a:t>
            </a:r>
            <a:r>
              <a:rPr lang="en-US" sz="2000" b="1" dirty="0" smtClean="0">
                <a:solidFill>
                  <a:schemeClr val="tx2"/>
                </a:solidFill>
              </a:rPr>
              <a:t/>
            </a:r>
            <a:br>
              <a:rPr lang="en-US" sz="2000" b="1" dirty="0" smtClean="0">
                <a:solidFill>
                  <a:schemeClr val="tx2"/>
                </a:solidFill>
              </a:rPr>
            </a:br>
            <a:endParaRPr lang="en-US" sz="2000" b="1" dirty="0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US" sz="2200" b="1" dirty="0" err="1" smtClean="0">
                <a:solidFill>
                  <a:schemeClr val="tx2"/>
                </a:solidFill>
              </a:rPr>
              <a:t>Acks</a:t>
            </a:r>
            <a:r>
              <a:rPr lang="en-US" sz="2200" b="1" dirty="0" smtClean="0">
                <a:solidFill>
                  <a:schemeClr val="tx2"/>
                </a:solidFill>
              </a:rPr>
              <a:t>: Mark Hill, Kourosh Gharachorloo, Jeremy Manson, Bill Pugh,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chemeClr val="tx2"/>
                </a:solidFill>
              </a:rPr>
              <a:t> Hans Boehm,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Doug Lea, Herb Sutter, Vikram Adve, Rob Bocchino, Marc </a:t>
            </a:r>
            <a:r>
              <a:rPr lang="en-US" sz="2200" b="1" dirty="0" smtClean="0">
                <a:solidFill>
                  <a:schemeClr val="tx2"/>
                </a:solidFill>
              </a:rPr>
              <a:t>Snir,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chemeClr val="tx2"/>
                </a:solidFill>
              </a:rPr>
              <a:t>Byn Choi, Rakesh Komuravelli, Hyojin Sung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endParaRPr lang="en-US" sz="2200" b="1" dirty="0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US" sz="2200" b="1" dirty="0" smtClean="0">
              <a:solidFill>
                <a:schemeClr val="tx2"/>
              </a:solidFill>
              <a:latin typeface="+mn-lt"/>
              <a:ea typeface="ＭＳ Ｐゴシック" pitchFamily="-65" charset="-128"/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28600" y="5934075"/>
            <a:ext cx="678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baseline="30000">
                <a:solidFill>
                  <a:schemeClr val="tx2"/>
                </a:solidFill>
                <a:latin typeface="Arial Narrow" pitchFamily="34" charset="0"/>
              </a:rPr>
              <a:t>† </a:t>
            </a:r>
            <a:r>
              <a:rPr lang="en-US" b="1">
                <a:solidFill>
                  <a:schemeClr val="tx2"/>
                </a:solidFill>
                <a:latin typeface="Arial Narrow" pitchFamily="34" charset="0"/>
              </a:rPr>
              <a:t>Also a paper by S. V. Adve &amp; H.-J. Boehm,  To appear in CACM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>Desirable Properties of a Memory Model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r>
              <a:rPr lang="en-US" b="1" dirty="0" smtClean="0"/>
              <a:t>3 </a:t>
            </a:r>
            <a:r>
              <a:rPr lang="en-US" b="1" dirty="0" smtClean="0">
                <a:solidFill>
                  <a:srgbClr val="D25000"/>
                </a:solidFill>
              </a:rPr>
              <a:t>P</a:t>
            </a:r>
            <a:r>
              <a:rPr lang="en-US" b="1" dirty="0" smtClean="0"/>
              <a:t>s</a:t>
            </a:r>
          </a:p>
          <a:p>
            <a:pPr lvl="1"/>
            <a:r>
              <a:rPr lang="en-US" b="1" dirty="0" smtClean="0">
                <a:solidFill>
                  <a:srgbClr val="D25000"/>
                </a:solidFill>
              </a:rPr>
              <a:t>P</a:t>
            </a:r>
            <a:r>
              <a:rPr lang="en-US" b="1" dirty="0" smtClean="0"/>
              <a:t>rogrammability</a:t>
            </a:r>
          </a:p>
          <a:p>
            <a:pPr lvl="1"/>
            <a:r>
              <a:rPr lang="en-US" b="1" dirty="0" smtClean="0">
                <a:solidFill>
                  <a:srgbClr val="D25000"/>
                </a:solidFill>
              </a:rPr>
              <a:t>P</a:t>
            </a:r>
            <a:r>
              <a:rPr lang="en-US" b="1" dirty="0" smtClean="0"/>
              <a:t>erformance</a:t>
            </a:r>
          </a:p>
          <a:p>
            <a:pPr lvl="1"/>
            <a:r>
              <a:rPr lang="en-US" b="1" dirty="0" smtClean="0">
                <a:solidFill>
                  <a:srgbClr val="D25000"/>
                </a:solidFill>
              </a:rPr>
              <a:t>P</a:t>
            </a:r>
            <a:r>
              <a:rPr lang="en-US" b="1" dirty="0" smtClean="0"/>
              <a:t>ortability</a:t>
            </a:r>
          </a:p>
          <a:p>
            <a:r>
              <a:rPr lang="en-US" b="1" dirty="0" smtClean="0"/>
              <a:t>Challenge: hard to satisfy all 3 Ps</a:t>
            </a:r>
          </a:p>
          <a:p>
            <a:pPr lvl="1"/>
            <a:r>
              <a:rPr lang="en-US" b="1" dirty="0" smtClean="0"/>
              <a:t>Late 1980’s - 90’s: Largely driven by hardware</a:t>
            </a:r>
          </a:p>
          <a:p>
            <a:pPr lvl="2"/>
            <a:r>
              <a:rPr lang="en-US" sz="2400" b="1" dirty="0" smtClean="0"/>
              <a:t>Lots of models, little consensus</a:t>
            </a:r>
          </a:p>
          <a:p>
            <a:pPr lvl="1"/>
            <a:r>
              <a:rPr lang="en-US" b="1" dirty="0" smtClean="0"/>
              <a:t>2000 onwards: Largely driven by languages/compilers</a:t>
            </a:r>
          </a:p>
          <a:p>
            <a:pPr lvl="2"/>
            <a:r>
              <a:rPr lang="en-US" sz="2400" b="1" dirty="0" smtClean="0"/>
              <a:t>Consensus model for Java, C++ (C, others ongoing)</a:t>
            </a:r>
          </a:p>
          <a:p>
            <a:pPr lvl="2"/>
            <a:r>
              <a:rPr lang="en-US" sz="2400" b="1" dirty="0" smtClean="0"/>
              <a:t>Had to deal with mismatches in hardware models</a:t>
            </a:r>
          </a:p>
          <a:p>
            <a:pPr>
              <a:buFont typeface="Arial" charset="0"/>
              <a:buNone/>
            </a:pPr>
            <a:r>
              <a:rPr lang="en-US" b="1" i="1" dirty="0" smtClean="0">
                <a:solidFill>
                  <a:srgbClr val="D25000"/>
                </a:solidFill>
              </a:rPr>
              <a:t>Path to convergence has lessons for future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ea typeface="ＭＳ Ｐゴシック" pitchFamily="-65" charset="-128"/>
              </a:rPr>
              <a:t>Programmability – SC [Lamport79]</a:t>
            </a:r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4830763"/>
          </a:xfrm>
        </p:spPr>
        <p:txBody>
          <a:bodyPr/>
          <a:lstStyle/>
          <a:p>
            <a:r>
              <a:rPr lang="en-US" b="1" smtClean="0">
                <a:solidFill>
                  <a:srgbClr val="D25000"/>
                </a:solidFill>
              </a:rPr>
              <a:t>Programmability</a:t>
            </a:r>
            <a:r>
              <a:rPr lang="en-US" b="1" smtClean="0"/>
              <a:t>: Sequential consistency (SC) most intuitive</a:t>
            </a:r>
          </a:p>
          <a:p>
            <a:pPr lvl="1"/>
            <a:r>
              <a:rPr lang="en-US" b="1" smtClean="0"/>
              <a:t>Operations of a single thread in program order</a:t>
            </a:r>
          </a:p>
          <a:p>
            <a:pPr lvl="1"/>
            <a:r>
              <a:rPr lang="en-US" b="1" smtClean="0"/>
              <a:t>All operations in a total order or atomic</a:t>
            </a:r>
          </a:p>
          <a:p>
            <a:pPr>
              <a:lnSpc>
                <a:spcPct val="130000"/>
              </a:lnSpc>
            </a:pPr>
            <a:r>
              <a:rPr lang="en-US" b="1" smtClean="0"/>
              <a:t>But </a:t>
            </a:r>
            <a:r>
              <a:rPr lang="en-US" b="1" smtClean="0">
                <a:solidFill>
                  <a:srgbClr val="D25000"/>
                </a:solidFill>
              </a:rPr>
              <a:t>Performance?</a:t>
            </a:r>
          </a:p>
          <a:p>
            <a:pPr lvl="1"/>
            <a:r>
              <a:rPr lang="en-US" b="1" smtClean="0"/>
              <a:t>Recent (complex) hardware techniques boost performance with SC</a:t>
            </a:r>
          </a:p>
          <a:p>
            <a:pPr lvl="1"/>
            <a:r>
              <a:rPr lang="en-US" b="1" smtClean="0"/>
              <a:t>But compiler transformations still inhibited</a:t>
            </a:r>
          </a:p>
          <a:p>
            <a:pPr>
              <a:lnSpc>
                <a:spcPct val="130000"/>
              </a:lnSpc>
            </a:pPr>
            <a:r>
              <a:rPr lang="en-US" b="1" smtClean="0"/>
              <a:t>But </a:t>
            </a:r>
            <a:r>
              <a:rPr lang="en-US" b="1" smtClean="0">
                <a:solidFill>
                  <a:srgbClr val="D25000"/>
                </a:solidFill>
              </a:rPr>
              <a:t>Portability? </a:t>
            </a:r>
          </a:p>
          <a:p>
            <a:pPr lvl="1">
              <a:lnSpc>
                <a:spcPct val="130000"/>
              </a:lnSpc>
            </a:pPr>
            <a:r>
              <a:rPr lang="en-US" b="1" smtClean="0"/>
              <a:t>Almost all h/w, compilers violate SC today</a:t>
            </a:r>
          </a:p>
          <a:p>
            <a:pPr>
              <a:buFont typeface="Arial" charset="0"/>
              <a:buNone/>
            </a:pPr>
            <a:r>
              <a:rPr lang="en-US" b="1" smtClean="0">
                <a:solidFill>
                  <a:srgbClr val="D25000"/>
                </a:solidFill>
                <a:sym typeface="Symbol" pitchFamily="18" charset="2"/>
              </a:rPr>
              <a:t>SC not practical, but…</a:t>
            </a:r>
          </a:p>
          <a:p>
            <a:endParaRPr lang="en-US" b="1" smtClean="0"/>
          </a:p>
          <a:p>
            <a:endParaRPr lang="en-US" b="1" smtClean="0">
              <a:solidFill>
                <a:srgbClr val="D25000"/>
              </a:solidFill>
              <a:sym typeface="Symbol" pitchFamily="18" charset="2"/>
            </a:endParaRPr>
          </a:p>
          <a:p>
            <a:pPr>
              <a:buFont typeface="Symbol" pitchFamily="18" charset="2"/>
              <a:buChar char="Þ"/>
            </a:pPr>
            <a:endParaRPr 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Next Best Thing – SC Almost Always</a:t>
            </a:r>
          </a:p>
        </p:txBody>
      </p:sp>
      <p:sp>
        <p:nvSpPr>
          <p:cNvPr id="174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69313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>
                <a:solidFill>
                  <a:srgbClr val="D25000"/>
                </a:solidFill>
              </a:rPr>
              <a:t>Parallel programming too hard even with SC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Programmers (want to) write well structured code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Explicit synchronization, no data races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800" b="1" smtClean="0"/>
              <a:t>     </a:t>
            </a:r>
            <a:r>
              <a:rPr lang="en-US" sz="1800" b="1" i="1" smtClean="0"/>
              <a:t>Thread 1                                     Thread 2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800" b="1" smtClean="0"/>
              <a:t>	Lock(L)                                        Lock(L)</a:t>
            </a:r>
          </a:p>
          <a:p>
            <a:pPr lvl="3">
              <a:lnSpc>
                <a:spcPct val="110000"/>
              </a:lnSpc>
              <a:buFont typeface="Arial" charset="0"/>
              <a:buNone/>
            </a:pPr>
            <a:r>
              <a:rPr lang="en-US" b="1" smtClean="0"/>
              <a:t>Read Data1		          Read Data2</a:t>
            </a:r>
          </a:p>
          <a:p>
            <a:pPr lvl="3">
              <a:lnSpc>
                <a:spcPct val="110000"/>
              </a:lnSpc>
              <a:buFont typeface="Arial" charset="0"/>
              <a:buNone/>
            </a:pPr>
            <a:r>
              <a:rPr lang="en-US" b="1" smtClean="0"/>
              <a:t>Write Data2		          Write Data1</a:t>
            </a:r>
          </a:p>
          <a:p>
            <a:pPr lvl="3">
              <a:lnSpc>
                <a:spcPct val="110000"/>
              </a:lnSpc>
              <a:buFont typeface="Arial" charset="0"/>
              <a:buNone/>
            </a:pPr>
            <a:r>
              <a:rPr lang="en-US" b="1" smtClean="0"/>
              <a:t>…                                                   …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800" b="1" smtClean="0"/>
              <a:t>     Unlock(L)                                     Unlock(L)</a:t>
            </a:r>
          </a:p>
          <a:p>
            <a:pPr lvl="1"/>
            <a:r>
              <a:rPr lang="en-US" b="1" smtClean="0"/>
              <a:t>SC for such programs much easier: can reorder data accesses</a:t>
            </a:r>
          </a:p>
          <a:p>
            <a:pPr>
              <a:buFont typeface="Symbol" pitchFamily="18" charset="2"/>
              <a:buChar char="Þ"/>
            </a:pPr>
            <a:r>
              <a:rPr lang="en-US" b="1" smtClean="0">
                <a:solidFill>
                  <a:srgbClr val="D25000"/>
                </a:solidFill>
                <a:sym typeface="Symbol" pitchFamily="18" charset="2"/>
              </a:rPr>
              <a:t> Data-race-free </a:t>
            </a:r>
            <a:r>
              <a:rPr lang="en-US" b="1" smtClean="0">
                <a:solidFill>
                  <a:srgbClr val="D25000"/>
                </a:solidFill>
              </a:rPr>
              <a:t>model</a:t>
            </a:r>
            <a:r>
              <a:rPr lang="en-US" b="1" smtClean="0">
                <a:solidFill>
                  <a:srgbClr val="FF3300"/>
                </a:solidFill>
              </a:rPr>
              <a:t>  </a:t>
            </a:r>
            <a:r>
              <a:rPr lang="en-US" sz="2400" b="1" smtClean="0"/>
              <a:t>[AdveHill90]</a:t>
            </a:r>
            <a:endParaRPr lang="en-US" sz="2400" b="1" smtClean="0">
              <a:solidFill>
                <a:srgbClr val="FF3300"/>
              </a:solidFill>
            </a:endParaRPr>
          </a:p>
          <a:p>
            <a:pPr lvl="1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smtClean="0"/>
              <a:t>SC for data-race-free programs</a:t>
            </a:r>
          </a:p>
          <a:p>
            <a:pPr lvl="1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smtClean="0"/>
              <a:t>No guarantees for programs with data races</a:t>
            </a:r>
            <a:endParaRPr lang="en-US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4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4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>Definition of a Data Race</a:t>
            </a:r>
          </a:p>
        </p:txBody>
      </p:sp>
      <p:sp>
        <p:nvSpPr>
          <p:cNvPr id="174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4830763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Distinguish between </a:t>
            </a:r>
            <a:r>
              <a:rPr lang="en-US" sz="2400" b="1" dirty="0">
                <a:solidFill>
                  <a:srgbClr val="00B050"/>
                </a:solidFill>
              </a:rPr>
              <a:t>data</a:t>
            </a:r>
            <a:r>
              <a:rPr lang="en-US" sz="2400" b="1" dirty="0"/>
              <a:t> and non-data (</a:t>
            </a:r>
            <a:r>
              <a:rPr lang="en-US" sz="2400" b="1" dirty="0">
                <a:solidFill>
                  <a:srgbClr val="C00000"/>
                </a:solidFill>
              </a:rPr>
              <a:t>synchronization</a:t>
            </a:r>
            <a:r>
              <a:rPr lang="en-US" sz="2400" b="1" dirty="0"/>
              <a:t>) accesses</a:t>
            </a:r>
          </a:p>
          <a:p>
            <a:pPr>
              <a:defRPr/>
            </a:pPr>
            <a:r>
              <a:rPr lang="en-US" sz="2400" b="1" dirty="0"/>
              <a:t>Only need to define for SC executions </a:t>
            </a:r>
            <a:r>
              <a:rPr lang="en-US" sz="2400" b="1" dirty="0">
                <a:sym typeface="Symbol" pitchFamily="18" charset="2"/>
              </a:rPr>
              <a:t> t</a:t>
            </a:r>
            <a:r>
              <a:rPr lang="en-US" sz="2400" b="1" dirty="0"/>
              <a:t>otal order</a:t>
            </a:r>
          </a:p>
          <a:p>
            <a:pPr>
              <a:defRPr/>
            </a:pPr>
            <a:r>
              <a:rPr lang="en-US" sz="2400" b="1" dirty="0"/>
              <a:t>Two memory accesses form a race if</a:t>
            </a:r>
          </a:p>
          <a:p>
            <a:pPr lvl="1">
              <a:defRPr/>
            </a:pPr>
            <a:r>
              <a:rPr lang="en-US" sz="2000" b="1" dirty="0"/>
              <a:t>From different threads, to same location, at least one is a write</a:t>
            </a:r>
          </a:p>
          <a:p>
            <a:pPr lvl="1">
              <a:defRPr/>
            </a:pPr>
            <a:r>
              <a:rPr lang="en-US" sz="2000" b="1" dirty="0"/>
              <a:t>Occur one after </a:t>
            </a:r>
            <a:r>
              <a:rPr lang="en-US" sz="2000" b="1" dirty="0" smtClean="0"/>
              <a:t>another</a:t>
            </a:r>
          </a:p>
          <a:p>
            <a:pPr lvl="1">
              <a:spcBef>
                <a:spcPts val="570"/>
              </a:spcBef>
              <a:buFont typeface="Arial" charset="0"/>
              <a:buNone/>
              <a:defRPr/>
            </a:pPr>
            <a:r>
              <a:rPr lang="en-US" b="1" dirty="0" smtClean="0"/>
              <a:t>      </a:t>
            </a:r>
            <a:r>
              <a:rPr lang="en-US" sz="1500" b="1" dirty="0"/>
              <a:t>Thread 1 		          Thread 2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</a:rPr>
              <a:t>                    </a:t>
            </a:r>
            <a:r>
              <a:rPr lang="en-US" sz="1500" b="1" dirty="0">
                <a:solidFill>
                  <a:srgbClr val="00B050"/>
                </a:solidFill>
              </a:rPr>
              <a:t>Write, A, 26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>
                <a:solidFill>
                  <a:srgbClr val="00B050"/>
                </a:solidFill>
              </a:rPr>
              <a:t>                    Write, B, 90</a:t>
            </a:r>
            <a:r>
              <a:rPr lang="en-US" sz="1500" b="1" dirty="0"/>
              <a:t>	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>
                <a:solidFill>
                  <a:srgbClr val="C00000"/>
                </a:solidFill>
              </a:rPr>
              <a:t>                                                                      </a:t>
            </a:r>
            <a:r>
              <a:rPr lang="en-US" sz="1500" b="1" dirty="0" smtClean="0">
                <a:solidFill>
                  <a:srgbClr val="C00000"/>
                </a:solidFill>
              </a:rPr>
              <a:t> Read</a:t>
            </a:r>
            <a:r>
              <a:rPr lang="en-US" sz="1500" b="1" dirty="0">
                <a:solidFill>
                  <a:srgbClr val="C00000"/>
                </a:solidFill>
              </a:rPr>
              <a:t>, Flag,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>
                <a:solidFill>
                  <a:srgbClr val="C00000"/>
                </a:solidFill>
              </a:rPr>
              <a:t>                    Write, Flag, 1 		       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C00000"/>
                </a:solidFill>
              </a:rPr>
              <a:t>		       Read</a:t>
            </a:r>
            <a:r>
              <a:rPr lang="en-US" sz="1500" b="1" dirty="0">
                <a:solidFill>
                  <a:srgbClr val="C00000"/>
                </a:solidFill>
              </a:rPr>
              <a:t>, Flag, 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500" b="1" dirty="0"/>
              <a:t>       				       </a:t>
            </a:r>
            <a:r>
              <a:rPr lang="en-US" sz="1500" b="1" dirty="0">
                <a:solidFill>
                  <a:srgbClr val="00B050"/>
                </a:solidFill>
              </a:rPr>
              <a:t>Read, B, 90						 		       Read, A, 26</a:t>
            </a:r>
          </a:p>
          <a:p>
            <a:pPr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400" b="1" dirty="0"/>
              <a:t>A race with a </a:t>
            </a:r>
            <a:r>
              <a:rPr lang="en-US" sz="2400" b="1" dirty="0">
                <a:solidFill>
                  <a:srgbClr val="00B050"/>
                </a:solidFill>
              </a:rPr>
              <a:t>data</a:t>
            </a:r>
            <a:r>
              <a:rPr lang="en-US" sz="2400" b="1" dirty="0"/>
              <a:t> access is a </a:t>
            </a:r>
            <a:r>
              <a:rPr lang="en-US" sz="2400" b="1" dirty="0">
                <a:solidFill>
                  <a:srgbClr val="00B050"/>
                </a:solidFill>
              </a:rPr>
              <a:t>data race</a:t>
            </a:r>
          </a:p>
          <a:p>
            <a:pPr>
              <a:lnSpc>
                <a:spcPct val="140000"/>
              </a:lnSpc>
              <a:spcBef>
                <a:spcPct val="0"/>
              </a:spcBef>
              <a:defRPr/>
            </a:pPr>
            <a:r>
              <a:rPr lang="en-US" sz="2400" b="1" dirty="0"/>
              <a:t>Data-race-free-program = No data race in any SC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Data-Race-Free Model</a:t>
            </a:r>
          </a:p>
        </p:txBody>
      </p:sp>
      <p:sp>
        <p:nvSpPr>
          <p:cNvPr id="175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Symbol" pitchFamily="18" charset="2"/>
              <a:buNone/>
            </a:pPr>
            <a:r>
              <a:rPr lang="en-US" b="1" smtClean="0">
                <a:sym typeface="Symbol" pitchFamily="18" charset="2"/>
              </a:rPr>
              <a:t>Data-race-free </a:t>
            </a:r>
            <a:r>
              <a:rPr lang="en-US" b="1" smtClean="0"/>
              <a:t>model = SC for data-race-free programs</a:t>
            </a:r>
          </a:p>
          <a:p>
            <a:pPr lvl="1">
              <a:lnSpc>
                <a:spcPct val="110000"/>
              </a:lnSpc>
            </a:pPr>
            <a:r>
              <a:rPr lang="en-US" b="1" smtClean="0">
                <a:solidFill>
                  <a:srgbClr val="D25000"/>
                </a:solidFill>
              </a:rPr>
              <a:t>Does not preclude races</a:t>
            </a:r>
            <a:r>
              <a:rPr lang="en-US" b="1" smtClean="0"/>
              <a:t> for wait-free constructs, etc.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Requires races be explicitly identified as synchronization 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E.g., use volatile variables in Java, atomics in C++ 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Dekker’s algorithm</a:t>
            </a:r>
          </a:p>
          <a:p>
            <a:pPr lvl="1">
              <a:lnSpc>
                <a:spcPct val="110000"/>
              </a:lnSpc>
              <a:buFont typeface="Helvetica" pitchFamily="34" charset="0"/>
              <a:buNone/>
            </a:pPr>
            <a:r>
              <a:rPr lang="en-US" sz="1800" b="1" smtClean="0"/>
              <a:t>                                    </a:t>
            </a:r>
            <a:r>
              <a:rPr lang="en-US" sz="1600" b="1" smtClean="0"/>
              <a:t>Initially Flag1 = Flag2 = 0</a:t>
            </a:r>
          </a:p>
          <a:p>
            <a:pPr>
              <a:lnSpc>
                <a:spcPct val="110000"/>
              </a:lnSpc>
              <a:buFont typeface="Helvetica" pitchFamily="34" charset="0"/>
              <a:buNone/>
            </a:pPr>
            <a:r>
              <a:rPr lang="en-US" sz="2000" b="1" smtClean="0">
                <a:solidFill>
                  <a:srgbClr val="C00000"/>
                </a:solidFill>
              </a:rPr>
              <a:t>                                          </a:t>
            </a:r>
            <a:r>
              <a:rPr lang="en-US" sz="1600" b="1" smtClean="0">
                <a:solidFill>
                  <a:srgbClr val="C00000"/>
                </a:solidFill>
              </a:rPr>
              <a:t>volatile Flag1, Flag2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Helvetica" pitchFamily="34" charset="0"/>
              <a:buNone/>
            </a:pPr>
            <a:r>
              <a:rPr lang="en-US" sz="1600" b="1" smtClean="0"/>
              <a:t>                      </a:t>
            </a:r>
            <a:r>
              <a:rPr lang="en-US" sz="1600" b="1" i="1" smtClean="0"/>
              <a:t>Thread1</a:t>
            </a:r>
            <a:r>
              <a:rPr lang="en-US" sz="1600" b="1" smtClean="0"/>
              <a:t>                                             </a:t>
            </a:r>
            <a:r>
              <a:rPr lang="en-US" sz="1600" b="1" i="1" smtClean="0"/>
              <a:t>Thread2</a:t>
            </a:r>
            <a:r>
              <a:rPr lang="en-US" sz="1600" b="1" smtClean="0"/>
              <a:t>                                            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sz="1600" b="1" smtClean="0"/>
              <a:t>                           Flag1 = 1                                        Flag2 = 1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sz="1600" b="1" smtClean="0"/>
              <a:t>                           if Flag2 == 0                                  if Flag1 == 0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sz="1600" b="1" smtClean="0"/>
              <a:t>                                 //critical section                           //critical section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600" b="1" smtClean="0"/>
              <a:t>                                     SC prohibits both loads returning 0</a:t>
            </a:r>
            <a:r>
              <a:rPr lang="en-US" b="1" smtClean="0">
                <a:solidFill>
                  <a:srgbClr val="008000"/>
                </a:solidFill>
              </a:rPr>
              <a:t>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Data-Race-Free Approach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69313" cy="5334000"/>
          </a:xfrm>
        </p:spPr>
        <p:txBody>
          <a:bodyPr/>
          <a:lstStyle/>
          <a:p>
            <a:r>
              <a:rPr lang="en-US" b="1" smtClean="0"/>
              <a:t>Programmer’s model: SC for data-race-free programs</a:t>
            </a:r>
          </a:p>
          <a:p>
            <a:pPr>
              <a:lnSpc>
                <a:spcPct val="120000"/>
              </a:lnSpc>
            </a:pPr>
            <a:r>
              <a:rPr lang="en-US" b="1" smtClean="0">
                <a:solidFill>
                  <a:srgbClr val="00B050"/>
                </a:solidFill>
              </a:rPr>
              <a:t>Programmability</a:t>
            </a:r>
          </a:p>
          <a:p>
            <a:pPr lvl="1"/>
            <a:r>
              <a:rPr lang="en-US" b="1" smtClean="0"/>
              <a:t>Simplicity of SC, for data-race-free programs</a:t>
            </a:r>
          </a:p>
          <a:p>
            <a:pPr>
              <a:lnSpc>
                <a:spcPct val="120000"/>
              </a:lnSpc>
            </a:pPr>
            <a:r>
              <a:rPr lang="en-US" b="1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b="1" smtClean="0"/>
              <a:t>Specifies </a:t>
            </a:r>
            <a:r>
              <a:rPr lang="en-US" b="1" smtClean="0">
                <a:solidFill>
                  <a:srgbClr val="00B050"/>
                </a:solidFill>
              </a:rPr>
              <a:t>minimal</a:t>
            </a:r>
            <a:r>
              <a:rPr lang="en-US" b="1" smtClean="0"/>
              <a:t> constraints (for SC-centric view)</a:t>
            </a:r>
          </a:p>
          <a:p>
            <a:pPr>
              <a:lnSpc>
                <a:spcPct val="120000"/>
              </a:lnSpc>
            </a:pPr>
            <a:r>
              <a:rPr lang="en-US" b="1" smtClean="0">
                <a:solidFill>
                  <a:srgbClr val="00B050"/>
                </a:solidFill>
              </a:rPr>
              <a:t>Portability</a:t>
            </a:r>
          </a:p>
          <a:p>
            <a:pPr lvl="1"/>
            <a:r>
              <a:rPr lang="en-US" b="1" smtClean="0"/>
              <a:t>Language must provide way to identify races</a:t>
            </a:r>
          </a:p>
          <a:p>
            <a:pPr lvl="1"/>
            <a:r>
              <a:rPr lang="en-US" b="1" smtClean="0"/>
              <a:t>Hardware must provide way to preserve ordering on races</a:t>
            </a:r>
          </a:p>
          <a:p>
            <a:pPr lvl="1"/>
            <a:r>
              <a:rPr lang="en-US" b="1" smtClean="0"/>
              <a:t>Compiler must translate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1990's in Practice (The Memory Models Mess)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830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smtClean="0"/>
              <a:t>Hardware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Implementation/performance-centric view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Different vendors had different models – most non-SC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Alpha, Sun, x86, Itanium, IBM, AMD, HP, Cray, … 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Various ordering guarantees + fences to impose other orders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Many ambiguities - due to complexity, by design(?), …</a:t>
            </a:r>
          </a:p>
          <a:p>
            <a:pPr>
              <a:lnSpc>
                <a:spcPct val="120000"/>
              </a:lnSpc>
            </a:pPr>
            <a:r>
              <a:rPr lang="en-US" sz="2400" b="1" smtClean="0"/>
              <a:t>High-level languages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Most shared-memory programming with Pthreads, OpenMP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Incomplete, ambiguous model specs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Memory model property of language, not library [Boehm05]</a:t>
            </a:r>
          </a:p>
          <a:p>
            <a:pPr lvl="1">
              <a:lnSpc>
                <a:spcPct val="110000"/>
              </a:lnSpc>
            </a:pPr>
            <a:r>
              <a:rPr lang="en-US" sz="2000" b="1" smtClean="0"/>
              <a:t>Java – commercially successful language with threads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Chapter 17 of Java language spec on memory model</a:t>
            </a:r>
          </a:p>
          <a:p>
            <a:pPr lvl="2">
              <a:lnSpc>
                <a:spcPct val="110000"/>
              </a:lnSpc>
            </a:pPr>
            <a:r>
              <a:rPr lang="en-US" b="1" smtClean="0"/>
              <a:t>But hard to interpret, badly broken</a:t>
            </a:r>
          </a:p>
          <a:p>
            <a:endParaRPr 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720682" y="2182019"/>
            <a:ext cx="731837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0" y="1447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0" y="2514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254082" y="2182019"/>
            <a:ext cx="731837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1400" y="1447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LD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91400" y="2514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8321676" y="2193925"/>
            <a:ext cx="73025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58200" y="14589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458200" y="25257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788276" y="2193925"/>
            <a:ext cx="73025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924800" y="14589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24800" y="25257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2057400"/>
            <a:ext cx="365125" cy="182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8001000" y="1981200"/>
            <a:ext cx="3810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772400" y="1916113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2000 – 2004: Java Memory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96288" cy="5334000"/>
          </a:xfrm>
        </p:spPr>
        <p:txBody>
          <a:bodyPr/>
          <a:lstStyle/>
          <a:p>
            <a:r>
              <a:rPr lang="en-US" b="1" dirty="0" smtClean="0"/>
              <a:t>~ 2000: Bill Pugh publicized fatal flaws in Java model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Lobbied Sun to form expert group to revise Java model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Open process via mailing list 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Diverse participants</a:t>
            </a:r>
          </a:p>
          <a:p>
            <a:pPr lvl="1"/>
            <a:r>
              <a:rPr lang="en-US" b="1" dirty="0" smtClean="0"/>
              <a:t>Took 5 years of intense, spirited debates</a:t>
            </a:r>
          </a:p>
          <a:p>
            <a:pPr lvl="1"/>
            <a:r>
              <a:rPr lang="en-US" b="1" dirty="0" smtClean="0"/>
              <a:t>Many competing models</a:t>
            </a:r>
          </a:p>
          <a:p>
            <a:pPr lvl="1"/>
            <a:r>
              <a:rPr lang="en-US" b="1" dirty="0" smtClean="0"/>
              <a:t>Final consensus model approved in 2005 for Java 5.0</a:t>
            </a:r>
          </a:p>
          <a:p>
            <a:pPr lvl="4">
              <a:buFont typeface="Arial" charset="0"/>
              <a:buNone/>
            </a:pPr>
            <a:r>
              <a:rPr lang="en-US" sz="2400" b="1" dirty="0" smtClean="0"/>
              <a:t>	[</a:t>
            </a:r>
            <a:r>
              <a:rPr lang="en-US" sz="2400" b="1" dirty="0" err="1" smtClean="0"/>
              <a:t>MansonPughAdve</a:t>
            </a:r>
            <a:r>
              <a:rPr lang="en-US" sz="2400" b="1" dirty="0" smtClean="0"/>
              <a:t> POPL 2005]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Java Memory Model Highlights</a:t>
            </a:r>
          </a:p>
        </p:txBody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 smtClean="0"/>
              <a:t>Quick agreement that SC for data-race-free was required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Missing piece: Semantics for programs with data races</a:t>
            </a:r>
          </a:p>
          <a:p>
            <a:pPr lvl="1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dirty="0" smtClean="0"/>
              <a:t>Java cannot have undefined semantics for ANY program</a:t>
            </a:r>
          </a:p>
          <a:p>
            <a:pPr lvl="1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dirty="0" smtClean="0">
                <a:solidFill>
                  <a:srgbClr val="D25000"/>
                </a:solidFill>
              </a:rPr>
              <a:t>Must ensure safety/security guarantees</a:t>
            </a:r>
          </a:p>
          <a:p>
            <a:pPr lvl="2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dirty="0" smtClean="0"/>
              <a:t>Limit damage from data races in </a:t>
            </a:r>
            <a:r>
              <a:rPr lang="en-US" b="1" dirty="0" err="1" smtClean="0"/>
              <a:t>untrusted</a:t>
            </a:r>
            <a:r>
              <a:rPr lang="en-US" b="1" dirty="0" smtClean="0"/>
              <a:t> code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Goal: Satisfy security/safety, w/ maximum system flexibility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D25000"/>
                </a:solidFill>
              </a:rPr>
              <a:t>Problem: “safety/security, limited damage” w/ threads very vague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8382000" y="6294120"/>
            <a:ext cx="457200" cy="33528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Java Memory Model Highlights</a:t>
            </a:r>
          </a:p>
        </p:txBody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334000"/>
          </a:xfrm>
        </p:spPr>
        <p:txBody>
          <a:bodyPr/>
          <a:lstStyle/>
          <a:p>
            <a:pPr lvl="2">
              <a:lnSpc>
                <a:spcPct val="110000"/>
              </a:lnSpc>
              <a:spcBef>
                <a:spcPts val="100"/>
              </a:spcBef>
              <a:buFont typeface="Arial" charset="0"/>
              <a:buNone/>
            </a:pPr>
            <a:endParaRPr lang="en-US" b="1" smtClean="0"/>
          </a:p>
          <a:p>
            <a:pPr algn="ctr">
              <a:lnSpc>
                <a:spcPct val="110000"/>
              </a:lnSpc>
              <a:buFont typeface="Arial" charset="0"/>
              <a:buNone/>
            </a:pPr>
            <a:r>
              <a:rPr lang="en-US" sz="2200" b="1" smtClean="0"/>
              <a:t>Initially X=Y=0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b="1" i="1" smtClean="0"/>
              <a:t>                                             Thread 1                       Thread 2  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                                               r1 = X                             r2 = Y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                                                Y = r1                             X = r2</a:t>
            </a:r>
          </a:p>
          <a:p>
            <a:pPr>
              <a:buFont typeface="Arial" charset="0"/>
              <a:buNone/>
            </a:pPr>
            <a:r>
              <a:rPr lang="en-US" sz="2200" b="1" smtClean="0"/>
              <a:t>                                                           Is r1=r2=42 allowed?</a:t>
            </a:r>
            <a:endParaRPr lang="en-US" sz="2000" b="1" smtClean="0"/>
          </a:p>
          <a:p>
            <a:pPr algn="ctr">
              <a:buFont typeface="Arial" charset="0"/>
              <a:buNone/>
            </a:pPr>
            <a:r>
              <a:rPr lang="en-US" b="1" smtClean="0">
                <a:solidFill>
                  <a:srgbClr val="D25000"/>
                </a:solidFill>
              </a:rPr>
              <a:t>Data races produce causality loop!</a:t>
            </a:r>
          </a:p>
          <a:p>
            <a:pPr>
              <a:buFont typeface="Arial" charset="0"/>
              <a:buNone/>
            </a:pPr>
            <a:endParaRPr lang="en-US" b="1" smtClean="0"/>
          </a:p>
          <a:p>
            <a:pPr>
              <a:buFont typeface="Arial" charset="0"/>
              <a:buNone/>
            </a:pPr>
            <a:r>
              <a:rPr lang="en-US" b="1" smtClean="0"/>
              <a:t>Definition of a causality loop was surprisingly hard</a:t>
            </a:r>
          </a:p>
          <a:p>
            <a:pPr>
              <a:buFont typeface="Arial" charset="0"/>
              <a:buNone/>
            </a:pPr>
            <a:r>
              <a:rPr lang="en-US" b="1" smtClean="0"/>
              <a:t>Common compiler optimizations seem to violate“causality”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5626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b="1" dirty="0" smtClean="0"/>
              <a:t>Parallelism for the masses!</a:t>
            </a:r>
          </a:p>
          <a:p>
            <a:pPr algn="ctr">
              <a:buFont typeface="Arial" charset="0"/>
              <a:buNone/>
            </a:pPr>
            <a:r>
              <a:rPr lang="en-US" sz="2700" b="1" dirty="0" smtClean="0"/>
              <a:t>Shared-memory most common</a:t>
            </a:r>
          </a:p>
          <a:p>
            <a:pPr algn="ctr">
              <a:buFont typeface="Arial" charset="0"/>
              <a:buNone/>
            </a:pPr>
            <a:r>
              <a:rPr lang="en-US" sz="2700" b="1" dirty="0" smtClean="0"/>
              <a:t>Memory model = Legal values for reads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528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Documents and Settings\sadve\Local Settings\Temporary Internet Files\Content.IE5\8EO9LDBA\MCj007862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49563"/>
            <a:ext cx="1144588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Java Memory Model Highlights</a:t>
            </a:r>
          </a:p>
        </p:txBody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/>
              <a:t>Final model based on consensus, but complex</a:t>
            </a:r>
          </a:p>
          <a:p>
            <a:pPr lvl="1">
              <a:lnSpc>
                <a:spcPct val="110000"/>
              </a:lnSpc>
            </a:pPr>
            <a:r>
              <a:rPr lang="en-US" b="1" smtClean="0">
                <a:solidFill>
                  <a:srgbClr val="D25000"/>
                </a:solidFill>
              </a:rPr>
              <a:t>Programmers can (must) use “SC for data-race-free”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But system designers must deal with complexity 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Correctness tools, racy programs, debuggers, …??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Recent discovery of bugs [SevcikAspinall08]</a:t>
            </a:r>
          </a:p>
          <a:p>
            <a:pPr lvl="1">
              <a:buFont typeface="Helvetica" pitchFamily="34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>
                <a:ea typeface="ＭＳ Ｐゴシック" pitchFamily="-65" charset="-128"/>
              </a:rPr>
              <a:t>2005 - :C++, Microsoft Prism, Multicore</a:t>
            </a:r>
          </a:p>
        </p:txBody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839200" cy="5334000"/>
          </a:xfrm>
        </p:spPr>
        <p:txBody>
          <a:bodyPr/>
          <a:lstStyle/>
          <a:p>
            <a:r>
              <a:rPr lang="en-US" b="1" dirty="0" smtClean="0"/>
              <a:t>~ 2005: Hans Boehm initiated C++ concurrency model</a:t>
            </a:r>
          </a:p>
          <a:p>
            <a:pPr lvl="1"/>
            <a:r>
              <a:rPr lang="en-US" b="1" dirty="0" smtClean="0"/>
              <a:t>Prior status: no threads in C++, most concurrency w/ </a:t>
            </a:r>
            <a:r>
              <a:rPr lang="en-US" b="1" dirty="0" err="1" smtClean="0"/>
              <a:t>Pthreads</a:t>
            </a:r>
            <a:endParaRPr lang="en-US" b="1" dirty="0" smtClean="0"/>
          </a:p>
          <a:p>
            <a:pPr>
              <a:spcBef>
                <a:spcPts val="1600"/>
              </a:spcBef>
            </a:pPr>
            <a:r>
              <a:rPr lang="en-US" b="1" dirty="0" smtClean="0"/>
              <a:t>Microsoft concurrently started its own internal effort</a:t>
            </a:r>
          </a:p>
          <a:p>
            <a:pPr>
              <a:spcBef>
                <a:spcPts val="1600"/>
              </a:spcBef>
            </a:pPr>
            <a:r>
              <a:rPr lang="en-US" b="1" dirty="0" smtClean="0"/>
              <a:t>C++ easier than Java because it is unsafe</a:t>
            </a:r>
          </a:p>
          <a:p>
            <a:pPr lvl="1"/>
            <a:r>
              <a:rPr lang="en-US" b="1" dirty="0" smtClean="0"/>
              <a:t>Data-race-free is plausible model</a:t>
            </a:r>
          </a:p>
          <a:p>
            <a:pPr>
              <a:spcBef>
                <a:spcPts val="1600"/>
              </a:spcBef>
            </a:pPr>
            <a:r>
              <a:rPr lang="en-US" b="1" dirty="0" smtClean="0"/>
              <a:t>BUT </a:t>
            </a:r>
            <a:r>
              <a:rPr lang="en-US" b="1" dirty="0" err="1" smtClean="0"/>
              <a:t>multicore</a:t>
            </a:r>
            <a:r>
              <a:rPr lang="en-US" b="1" dirty="0" smtClean="0"/>
              <a:t> </a:t>
            </a:r>
            <a:r>
              <a:rPr lang="en-US" b="1" dirty="0" smtClean="0">
                <a:sym typeface="Symbol" pitchFamily="18" charset="2"/>
              </a:rPr>
              <a:t> </a:t>
            </a:r>
            <a:r>
              <a:rPr lang="en-US" b="1" dirty="0" smtClean="0"/>
              <a:t>New h/w optimizations, more scrutiny</a:t>
            </a:r>
          </a:p>
          <a:p>
            <a:pPr lvl="1"/>
            <a:r>
              <a:rPr lang="en-US" b="1" dirty="0" smtClean="0"/>
              <a:t>Mismatched h/w, programming views became painfully obvious</a:t>
            </a:r>
          </a:p>
          <a:p>
            <a:pPr lvl="1"/>
            <a:r>
              <a:rPr lang="en-US" b="1" dirty="0" smtClean="0"/>
              <a:t>Debate that SC for data-race-free inefficient w/ hardware models</a:t>
            </a:r>
          </a:p>
        </p:txBody>
      </p:sp>
      <p:sp>
        <p:nvSpPr>
          <p:cNvPr id="4" name="Right Arrow 3">
            <a:hlinkClick r:id="rId3" action="ppaction://hlinksldjump"/>
          </p:cNvPr>
          <p:cNvSpPr/>
          <p:nvPr/>
        </p:nvSpPr>
        <p:spPr>
          <a:xfrm>
            <a:off x="8382000" y="6294120"/>
            <a:ext cx="457200" cy="33528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>
                <a:ea typeface="ＭＳ Ｐゴシック" pitchFamily="-65" charset="-128"/>
              </a:rPr>
              <a:t>Hardware Implications of Data-Race-Free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 smtClean="0"/>
              <a:t>Synchronization (volatiles/atomics) must appear SC</a:t>
            </a:r>
          </a:p>
          <a:p>
            <a:pPr lvl="1">
              <a:lnSpc>
                <a:spcPct val="110000"/>
              </a:lnSpc>
              <a:buFont typeface="Helvetica" pitchFamily="34" charset="0"/>
              <a:buChar char="–"/>
            </a:pPr>
            <a:r>
              <a:rPr lang="en-US" b="1" dirty="0" smtClean="0"/>
              <a:t>Each thread’s synch must appear in program order</a:t>
            </a:r>
          </a:p>
          <a:p>
            <a:pPr lvl="4">
              <a:lnSpc>
                <a:spcPct val="80000"/>
              </a:lnSpc>
              <a:buFont typeface="Arial" charset="0"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	     </a:t>
            </a:r>
            <a:r>
              <a:rPr lang="en-US" b="1" dirty="0" smtClean="0">
                <a:solidFill>
                  <a:srgbClr val="C00000"/>
                </a:solidFill>
              </a:rPr>
              <a:t>synch Flag1, Flag2</a:t>
            </a:r>
          </a:p>
          <a:p>
            <a:pPr lvl="3">
              <a:lnSpc>
                <a:spcPct val="50000"/>
              </a:lnSpc>
              <a:buFont typeface="Arial" charset="0"/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lvl="3">
              <a:lnSpc>
                <a:spcPct val="50000"/>
              </a:lnSpc>
              <a:buFont typeface="Arial" charset="0"/>
              <a:buNone/>
            </a:pPr>
            <a:r>
              <a:rPr lang="en-US" b="1" dirty="0" smtClean="0"/>
              <a:t> Thread 1                                          Thread 2                                                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/>
              <a:t>                    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/>
              <a:t>		</a:t>
            </a:r>
            <a:r>
              <a:rPr lang="en-US" sz="1800" b="1" dirty="0" smtClean="0">
                <a:solidFill>
                  <a:schemeClr val="accent2"/>
                </a:solidFill>
              </a:rPr>
              <a:t>         </a:t>
            </a:r>
            <a:r>
              <a:rPr lang="en-US" sz="1800" b="1" dirty="0" smtClean="0">
                <a:solidFill>
                  <a:srgbClr val="C00000"/>
                </a:solidFill>
              </a:rPr>
              <a:t>Flag1 = 1                         	              Flag2 = 1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           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         Fence                                       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Fence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            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         if Flag2 == 0                    	              if Flag1 == 0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800" b="1" dirty="0" smtClean="0"/>
              <a:t>                         	</a:t>
            </a:r>
            <a:r>
              <a:rPr lang="en-US" sz="1800" b="1" dirty="0" smtClean="0">
                <a:solidFill>
                  <a:srgbClr val="00B050"/>
                </a:solidFill>
              </a:rPr>
              <a:t>critical section                     	     critical section </a:t>
            </a:r>
          </a:p>
          <a:p>
            <a:pPr>
              <a:lnSpc>
                <a:spcPct val="150000"/>
              </a:lnSpc>
              <a:buFont typeface="Helvetica" pitchFamily="34" charset="0"/>
              <a:buNone/>
            </a:pPr>
            <a:r>
              <a:rPr lang="en-US" sz="1800" b="1" dirty="0" smtClean="0"/>
              <a:t>                              	  SC </a:t>
            </a:r>
            <a:r>
              <a:rPr lang="en-US" sz="1800" b="1" dirty="0" smtClean="0">
                <a:sym typeface="Symbol" pitchFamily="18" charset="2"/>
              </a:rPr>
              <a:t> both reads cannot return 0</a:t>
            </a:r>
          </a:p>
          <a:p>
            <a:pPr lvl="1">
              <a:lnSpc>
                <a:spcPct val="150000"/>
              </a:lnSpc>
              <a:buFont typeface="Arial Narrow" pitchFamily="34" charset="0"/>
              <a:buChar char="–"/>
            </a:pPr>
            <a:r>
              <a:rPr lang="en-US" b="1" dirty="0" smtClean="0"/>
              <a:t>Requires efficient fences between synch stores/loads</a:t>
            </a:r>
          </a:p>
          <a:p>
            <a:pPr lvl="1">
              <a:lnSpc>
                <a:spcPct val="70000"/>
              </a:lnSpc>
              <a:buFont typeface="Helvetica" pitchFamily="34" charset="0"/>
              <a:buNone/>
            </a:pPr>
            <a:endParaRPr lang="en-US" sz="2800" b="1" dirty="0" smtClean="0"/>
          </a:p>
          <a:p>
            <a:pPr lvl="1">
              <a:lnSpc>
                <a:spcPct val="40000"/>
              </a:lnSpc>
              <a:buFont typeface="Helvetica" pitchFamily="34" charset="0"/>
              <a:buChar char="–"/>
            </a:pPr>
            <a:r>
              <a:rPr lang="en-US" b="1" dirty="0" smtClean="0"/>
              <a:t>All synchs must appear in a total order (atomic)</a:t>
            </a:r>
          </a:p>
          <a:p>
            <a:pPr lvl="2">
              <a:lnSpc>
                <a:spcPct val="70000"/>
              </a:lnSpc>
              <a:buFont typeface="Helvetica" pitchFamily="34" charset="0"/>
              <a:buNone/>
            </a:pPr>
            <a:endParaRPr lang="en-US" sz="2400" dirty="0" smtClean="0"/>
          </a:p>
        </p:txBody>
      </p:sp>
      <p:sp>
        <p:nvSpPr>
          <p:cNvPr id="1762308" name="Line 4"/>
          <p:cNvSpPr>
            <a:spLocks noChangeShapeType="1"/>
          </p:cNvSpPr>
          <p:nvPr/>
        </p:nvSpPr>
        <p:spPr bwMode="auto">
          <a:xfrm>
            <a:off x="1016000" y="3429000"/>
            <a:ext cx="79851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96288" cy="5334000"/>
          </a:xfrm>
        </p:spPr>
        <p:txBody>
          <a:bodyPr/>
          <a:lstStyle/>
          <a:p>
            <a:pPr>
              <a:lnSpc>
                <a:spcPct val="110000"/>
              </a:lnSpc>
              <a:buFont typeface="Helvetica" pitchFamily="34" charset="0"/>
              <a:buNone/>
            </a:pPr>
            <a:r>
              <a:rPr lang="en-US" sz="2400" b="1" smtClean="0"/>
              <a:t>Independent reads, independent writes (IRIW):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600" b="1" smtClean="0"/>
              <a:t>                             Initially X=Y=0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600" b="1" smtClean="0"/>
              <a:t>  T1                   T2                     T3                          T4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600" b="1" smtClean="0">
                <a:solidFill>
                  <a:srgbClr val="C00000"/>
                </a:solidFill>
              </a:rPr>
              <a:t>X = 1               Y = 1                … = Y                     … = X</a:t>
            </a:r>
          </a:p>
          <a:p>
            <a:pPr lvl="2">
              <a:lnSpc>
                <a:spcPct val="110000"/>
              </a:lnSpc>
              <a:buFont typeface="Helvetica" pitchFamily="34" charset="0"/>
              <a:buNone/>
            </a:pPr>
            <a:r>
              <a:rPr lang="en-US" sz="1600" b="1" smtClean="0">
                <a:solidFill>
                  <a:srgbClr val="C00000"/>
                </a:solidFill>
              </a:rPr>
              <a:t>			        fence                      fence</a:t>
            </a:r>
          </a:p>
          <a:p>
            <a:pPr lvl="1">
              <a:lnSpc>
                <a:spcPct val="110000"/>
              </a:lnSpc>
              <a:buFont typeface="Helvetica" pitchFamily="34" charset="0"/>
              <a:buNone/>
            </a:pPr>
            <a:r>
              <a:rPr lang="en-US" sz="1600" b="1" smtClean="0">
                <a:solidFill>
                  <a:srgbClr val="C00000"/>
                </a:solidFill>
              </a:rPr>
              <a:t>                                                          … = X                     … = Y</a:t>
            </a:r>
          </a:p>
          <a:p>
            <a:pPr lvl="1">
              <a:lnSpc>
                <a:spcPct val="110000"/>
              </a:lnSpc>
              <a:buFont typeface="Helvetica" pitchFamily="34" charset="0"/>
              <a:buNone/>
            </a:pPr>
            <a:endParaRPr lang="en-US" b="1" smtClean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Font typeface="Symbol" pitchFamily="18" charset="2"/>
              <a:buNone/>
            </a:pPr>
            <a:r>
              <a:rPr lang="en-US" sz="2400" b="1" smtClean="0"/>
              <a:t>SC </a:t>
            </a:r>
            <a:r>
              <a:rPr lang="en-US" sz="2400" b="1" smtClean="0">
                <a:sym typeface="Symbol" pitchFamily="18" charset="2"/>
              </a:rPr>
              <a:t> </a:t>
            </a:r>
            <a:r>
              <a:rPr lang="en-US" sz="2400" b="1" smtClean="0"/>
              <a:t>no thread sees new value until old copies invalidated</a:t>
            </a:r>
          </a:p>
          <a:p>
            <a:pPr lvl="1">
              <a:lnSpc>
                <a:spcPct val="150000"/>
              </a:lnSpc>
              <a:buFont typeface="Helvetica" pitchFamily="34" charset="0"/>
              <a:buChar char="–"/>
            </a:pPr>
            <a:r>
              <a:rPr lang="en-US" b="1" smtClean="0">
                <a:sym typeface="Symbol" pitchFamily="18" charset="2"/>
              </a:rPr>
              <a:t>Shared caches w/ hyperthreading/multicore make this harder</a:t>
            </a:r>
          </a:p>
          <a:p>
            <a:pPr lvl="1">
              <a:lnSpc>
                <a:spcPct val="150000"/>
              </a:lnSpc>
              <a:buFont typeface="Helvetica" pitchFamily="34" charset="0"/>
              <a:buChar char="–"/>
            </a:pPr>
            <a:r>
              <a:rPr lang="en-US" b="1" smtClean="0">
                <a:sym typeface="Symbol" pitchFamily="18" charset="2"/>
              </a:rPr>
              <a:t>Programmers don’t usually use IRIW</a:t>
            </a:r>
          </a:p>
          <a:p>
            <a:pPr lvl="1">
              <a:lnSpc>
                <a:spcPct val="150000"/>
              </a:lnSpc>
              <a:buFont typeface="Helvetica" pitchFamily="34" charset="0"/>
              <a:buChar char="–"/>
            </a:pPr>
            <a:r>
              <a:rPr lang="en-US" b="1" smtClean="0">
                <a:sym typeface="Symbol" pitchFamily="18" charset="2"/>
              </a:rPr>
              <a:t>Why pay cost for SC in h/w if not useful to s/w?</a:t>
            </a:r>
          </a:p>
        </p:txBody>
      </p:sp>
      <p:sp>
        <p:nvSpPr>
          <p:cNvPr id="1764355" name="Text Box 3"/>
          <p:cNvSpPr txBox="1">
            <a:spLocks noChangeArrowheads="1"/>
          </p:cNvSpPr>
          <p:nvPr/>
        </p:nvSpPr>
        <p:spPr bwMode="auto">
          <a:xfrm>
            <a:off x="4433888" y="2754313"/>
            <a:ext cx="290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0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>
                <a:ea typeface="ＭＳ Ｐゴシック" pitchFamily="-65" charset="-128"/>
              </a:rPr>
              <a:t>Implications of Atomic Synch Writes</a:t>
            </a:r>
          </a:p>
        </p:txBody>
      </p:sp>
      <p:sp>
        <p:nvSpPr>
          <p:cNvPr id="1764357" name="Line 5"/>
          <p:cNvSpPr>
            <a:spLocks noChangeShapeType="1"/>
          </p:cNvSpPr>
          <p:nvPr/>
        </p:nvSpPr>
        <p:spPr bwMode="auto">
          <a:xfrm flipH="1">
            <a:off x="4129088" y="2209800"/>
            <a:ext cx="290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64358" name="Text Box 6"/>
          <p:cNvSpPr txBox="1">
            <a:spLocks noChangeArrowheads="1"/>
          </p:cNvSpPr>
          <p:nvPr/>
        </p:nvSpPr>
        <p:spPr bwMode="auto">
          <a:xfrm>
            <a:off x="4419600" y="1992313"/>
            <a:ext cx="290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1764359" name="Line 7"/>
          <p:cNvSpPr>
            <a:spLocks noChangeShapeType="1"/>
          </p:cNvSpPr>
          <p:nvPr/>
        </p:nvSpPr>
        <p:spPr bwMode="auto">
          <a:xfrm flipH="1">
            <a:off x="5638800" y="2209800"/>
            <a:ext cx="290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64360" name="Text Box 8"/>
          <p:cNvSpPr txBox="1">
            <a:spLocks noChangeArrowheads="1"/>
          </p:cNvSpPr>
          <p:nvPr/>
        </p:nvSpPr>
        <p:spPr bwMode="auto">
          <a:xfrm>
            <a:off x="5929313" y="1981200"/>
            <a:ext cx="290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1764361" name="Line 9"/>
          <p:cNvSpPr>
            <a:spLocks noChangeShapeType="1"/>
          </p:cNvSpPr>
          <p:nvPr/>
        </p:nvSpPr>
        <p:spPr bwMode="auto">
          <a:xfrm flipH="1">
            <a:off x="4205288" y="2895600"/>
            <a:ext cx="290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64362" name="Line 10"/>
          <p:cNvSpPr>
            <a:spLocks noChangeShapeType="1"/>
          </p:cNvSpPr>
          <p:nvPr/>
        </p:nvSpPr>
        <p:spPr bwMode="auto">
          <a:xfrm flipH="1">
            <a:off x="5638800" y="2895600"/>
            <a:ext cx="2905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64363" name="Text Box 11"/>
          <p:cNvSpPr txBox="1">
            <a:spLocks noChangeArrowheads="1"/>
          </p:cNvSpPr>
          <p:nvPr/>
        </p:nvSpPr>
        <p:spPr bwMode="auto">
          <a:xfrm>
            <a:off x="5929313" y="2667000"/>
            <a:ext cx="290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0</a:t>
            </a:r>
          </a:p>
        </p:txBody>
      </p:sp>
      <p:sp>
        <p:nvSpPr>
          <p:cNvPr id="1764364" name="Line 12"/>
          <p:cNvSpPr>
            <a:spLocks noChangeShapeType="1"/>
          </p:cNvSpPr>
          <p:nvPr/>
        </p:nvSpPr>
        <p:spPr bwMode="auto">
          <a:xfrm flipV="1">
            <a:off x="5929313" y="2590800"/>
            <a:ext cx="361950" cy="533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64365" name="Line 13"/>
          <p:cNvSpPr>
            <a:spLocks noChangeShapeType="1"/>
          </p:cNvSpPr>
          <p:nvPr/>
        </p:nvSpPr>
        <p:spPr bwMode="auto">
          <a:xfrm>
            <a:off x="5856288" y="2667000"/>
            <a:ext cx="363537" cy="381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355" grpId="0"/>
      <p:bldP spid="1764357" grpId="0" animBg="1"/>
      <p:bldP spid="1764358" grpId="0"/>
      <p:bldP spid="1764359" grpId="0" animBg="1"/>
      <p:bldP spid="1764360" grpId="0"/>
      <p:bldP spid="1764361" grpId="0" animBg="1"/>
      <p:bldP spid="1764362" grpId="0" animBg="1"/>
      <p:bldP spid="1764363" grpId="0"/>
      <p:bldP spid="1764364" grpId="0" animBg="1"/>
      <p:bldP spid="17643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dirty="0" smtClean="0">
                <a:ea typeface="ＭＳ Ｐゴシック" pitchFamily="-65" charset="-128"/>
              </a:rPr>
              <a:t>C++ Challenges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96288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2006: Pressure to change Java/C++ to remove SC baseline</a:t>
            </a:r>
          </a:p>
          <a:p>
            <a:pPr lvl="1">
              <a:buFont typeface="Helvetica" pitchFamily="34" charset="0"/>
              <a:buNone/>
            </a:pPr>
            <a:r>
              <a:rPr lang="en-US" b="1" dirty="0" smtClean="0"/>
              <a:t>To accommodate some hardware vendors</a:t>
            </a:r>
          </a:p>
          <a:p>
            <a:r>
              <a:rPr lang="en-US" b="1" dirty="0" smtClean="0"/>
              <a:t>But what is alternative?</a:t>
            </a:r>
          </a:p>
          <a:p>
            <a:pPr lvl="1"/>
            <a:r>
              <a:rPr lang="en-US" b="1" dirty="0" smtClean="0"/>
              <a:t>Must allow some hardware optimizations</a:t>
            </a:r>
          </a:p>
          <a:p>
            <a:pPr lvl="1"/>
            <a:r>
              <a:rPr lang="en-US" b="1" dirty="0" smtClean="0"/>
              <a:t>But must be teachable to undergrads</a:t>
            </a:r>
          </a:p>
          <a:p>
            <a:r>
              <a:rPr lang="en-US" b="1" dirty="0" smtClean="0"/>
              <a:t>Showed such an alternative (probably) does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C++ Compromise</a:t>
            </a:r>
          </a:p>
        </p:txBody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Default C++ model is data-race-free</a:t>
            </a:r>
          </a:p>
          <a:p>
            <a:r>
              <a:rPr lang="en-US" b="1" dirty="0" smtClean="0"/>
              <a:t>AMD, Intel, … on board</a:t>
            </a:r>
          </a:p>
          <a:p>
            <a:r>
              <a:rPr lang="en-US" b="1" dirty="0" smtClean="0"/>
              <a:t>But</a:t>
            </a:r>
          </a:p>
          <a:p>
            <a:pPr lvl="1">
              <a:buFont typeface="Helvetica" pitchFamily="34" charset="0"/>
              <a:buChar char="–"/>
            </a:pPr>
            <a:r>
              <a:rPr lang="en-US" b="1" dirty="0" smtClean="0"/>
              <a:t>Some systems need expensive fence for SC</a:t>
            </a:r>
          </a:p>
          <a:p>
            <a:pPr lvl="1">
              <a:buFont typeface="Helvetica" pitchFamily="34" charset="0"/>
              <a:buChar char="–"/>
            </a:pPr>
            <a:r>
              <a:rPr lang="en-US" b="1" dirty="0" smtClean="0"/>
              <a:t>Some programmers really want more flexibility</a:t>
            </a:r>
          </a:p>
          <a:p>
            <a:pPr lvl="2"/>
            <a:r>
              <a:rPr lang="en-US" sz="2400" b="1" dirty="0" smtClean="0"/>
              <a:t>C++ specifies low-level model only for experts</a:t>
            </a:r>
          </a:p>
          <a:p>
            <a:pPr lvl="2"/>
            <a:r>
              <a:rPr lang="en-US" sz="2400" b="1" dirty="0" smtClean="0"/>
              <a:t>Complicates spec, but only for experts</a:t>
            </a:r>
          </a:p>
          <a:p>
            <a:pPr lvl="2"/>
            <a:r>
              <a:rPr lang="en-US" sz="2400" b="1" dirty="0" smtClean="0"/>
              <a:t>We are not advertising this part</a:t>
            </a:r>
          </a:p>
          <a:p>
            <a:pPr lvl="3"/>
            <a:r>
              <a:rPr lang="en-US" sz="2400" b="1" dirty="0" smtClean="0"/>
              <a:t>[</a:t>
            </a:r>
            <a:r>
              <a:rPr lang="en-US" sz="2400" b="1" dirty="0" err="1" smtClean="0"/>
              <a:t>BoehmAdve</a:t>
            </a:r>
            <a:r>
              <a:rPr lang="en-US" sz="2400" b="1" dirty="0" smtClean="0"/>
              <a:t> PLDI 2008]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Summary of Current Status</a:t>
            </a:r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334000"/>
          </a:xfrm>
        </p:spPr>
        <p:txBody>
          <a:bodyPr/>
          <a:lstStyle/>
          <a:p>
            <a:r>
              <a:rPr lang="en-US" b="1" dirty="0" smtClean="0"/>
              <a:t>Convergence to “SC for data-race-free” as baseline</a:t>
            </a:r>
          </a:p>
          <a:p>
            <a:r>
              <a:rPr lang="en-US" b="1" dirty="0" smtClean="0"/>
              <a:t>For programs with data races</a:t>
            </a:r>
          </a:p>
          <a:p>
            <a:pPr lvl="1"/>
            <a:r>
              <a:rPr lang="en-US" b="1" dirty="0" smtClean="0"/>
              <a:t>Minimal but complex semantics for safe languages</a:t>
            </a:r>
          </a:p>
          <a:p>
            <a:pPr lvl="1"/>
            <a:r>
              <a:rPr lang="en-US" b="1" dirty="0" smtClean="0"/>
              <a:t>No semantics for unsafe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Lessons Learned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D25000"/>
                </a:solidFill>
              </a:rPr>
              <a:t>SC for data-race-free minimal baseline</a:t>
            </a:r>
          </a:p>
          <a:p>
            <a:r>
              <a:rPr lang="en-US" b="1" dirty="0" smtClean="0">
                <a:solidFill>
                  <a:srgbClr val="D25000"/>
                </a:solidFill>
              </a:rPr>
              <a:t>Specifying semantics for programs with data races is HARD</a:t>
            </a:r>
          </a:p>
          <a:p>
            <a:pPr lvl="1"/>
            <a:r>
              <a:rPr lang="en-US" b="1" dirty="0" smtClean="0"/>
              <a:t>But “no semantics for data races” also has problems</a:t>
            </a:r>
          </a:p>
          <a:p>
            <a:pPr lvl="2"/>
            <a:r>
              <a:rPr lang="en-US" b="1" dirty="0" smtClean="0"/>
              <a:t>Not an option for safe languages; debugging; correctness checking tools</a:t>
            </a:r>
          </a:p>
          <a:p>
            <a:r>
              <a:rPr lang="en-US" b="1" dirty="0" smtClean="0">
                <a:solidFill>
                  <a:srgbClr val="D25000"/>
                </a:solidFill>
              </a:rPr>
              <a:t>Hardware-software mismatch for some code</a:t>
            </a:r>
          </a:p>
          <a:p>
            <a:pPr lvl="1"/>
            <a:r>
              <a:rPr lang="en-US" b="1" dirty="0" smtClean="0"/>
              <a:t>“Simple” optimizations have unintended consequences</a:t>
            </a:r>
          </a:p>
          <a:p>
            <a:pPr>
              <a:buFont typeface="Symbol" pitchFamily="18" charset="2"/>
              <a:buChar char="Þ"/>
            </a:pPr>
            <a:r>
              <a:rPr lang="en-US" b="1" dirty="0" smtClean="0">
                <a:solidFill>
                  <a:srgbClr val="D25000"/>
                </a:solidFill>
                <a:sym typeface="Symbol" pitchFamily="18" charset="2"/>
              </a:rPr>
              <a:t>State-of-the-art is fundamentally broken</a:t>
            </a:r>
          </a:p>
          <a:p>
            <a:pPr>
              <a:buFont typeface="Arial" charset="0"/>
              <a:buNone/>
            </a:pPr>
            <a:endParaRPr lang="en-US" b="1" dirty="0" smtClean="0">
              <a:solidFill>
                <a:srgbClr val="D25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Lessons Learned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33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 for data-race-free minimal baseline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Specifying semantics for programs with data races is HARD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But “no semantics for data races” also has problems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an option for safe languages;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ebugging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; correctness checking tools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Hardware-software mismatch for some code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“Simple” optimizations have unintended consequences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State-of-the-art is fundamentally broken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1063625" y="2209800"/>
            <a:ext cx="68040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Banish shared-memory?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Lessons Learned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33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 for data-race-free minimal baseline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Specifying semantics for programs with data races is HARD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But “no semantics for data races” also has problems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an option for safe languages; debugging; correctness checking tools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Hardware-software mismatch for some code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“Simple” optimizations have unintended consequences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State-of-the-art is fundamentally broken</a:t>
            </a:r>
            <a:endParaRPr lang="en-US" b="1" dirty="0" smtClean="0">
              <a:solidFill>
                <a:srgbClr val="D25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b="1" dirty="0" smtClean="0"/>
              <a:t>We need</a:t>
            </a:r>
          </a:p>
          <a:p>
            <a:pPr lvl="1">
              <a:defRPr/>
            </a:pPr>
            <a:r>
              <a:rPr lang="en-US" b="1" dirty="0" smtClean="0"/>
              <a:t>Higher-level disciplined models that </a:t>
            </a:r>
            <a:r>
              <a:rPr lang="en-US" b="1" dirty="0" smtClean="0">
                <a:solidFill>
                  <a:srgbClr val="D25000"/>
                </a:solidFill>
              </a:rPr>
              <a:t>enforce</a:t>
            </a:r>
            <a:r>
              <a:rPr lang="en-US" b="1" dirty="0" smtClean="0"/>
              <a:t> discipline</a:t>
            </a:r>
          </a:p>
          <a:p>
            <a:pPr lvl="1">
              <a:defRPr/>
            </a:pPr>
            <a:r>
              <a:rPr lang="en-US" b="1" dirty="0" smtClean="0"/>
              <a:t>Hardware co-designed with high-level models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609600" y="2209800"/>
            <a:ext cx="79009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/>
              <a:t>Banish </a:t>
            </a:r>
            <a:r>
              <a:rPr lang="en-US" sz="4400" b="1">
                <a:solidFill>
                  <a:srgbClr val="D25000"/>
                </a:solidFill>
              </a:rPr>
              <a:t>wild</a:t>
            </a:r>
            <a:r>
              <a:rPr lang="en-US" sz="4400" b="1"/>
              <a:t> shared-memory!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5626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b="1" smtClean="0"/>
              <a:t>Parallelism for the masses!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Shared-memory most common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Memory model = Legal values for reads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528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" descr="C:\Documents and Settings\sadve\Local Settings\Temporary Internet Files\Content.IE5\V2U5BF6Y\MCj00787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849563"/>
            <a:ext cx="1433513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>Lessons Learned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334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 for data-race-free minimal baseline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Specifying semantics for programs with data races is HARD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But “no semantics for data races” also has problems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an option for safe languages; debugging; correctness checking tools</a:t>
            </a:r>
          </a:p>
          <a:p>
            <a:pPr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Hardware-software mismatch for some code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“Simple” optimizations have unintended consequences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State-of-the-art is fundamentally broken</a:t>
            </a:r>
            <a:endParaRPr lang="en-US" b="1" dirty="0" smtClean="0">
              <a:solidFill>
                <a:srgbClr val="D25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b="1" dirty="0" smtClean="0"/>
              <a:t>We need</a:t>
            </a:r>
          </a:p>
          <a:p>
            <a:pPr lvl="1">
              <a:defRPr/>
            </a:pPr>
            <a:r>
              <a:rPr lang="en-US" b="1" dirty="0" smtClean="0"/>
              <a:t>Higher-level disciplined models that </a:t>
            </a:r>
            <a:r>
              <a:rPr lang="en-US" b="1" dirty="0" smtClean="0">
                <a:solidFill>
                  <a:srgbClr val="D25000"/>
                </a:solidFill>
              </a:rPr>
              <a:t>enforce</a:t>
            </a:r>
            <a:r>
              <a:rPr lang="en-US" b="1" dirty="0" smtClean="0"/>
              <a:t> discipline</a:t>
            </a:r>
          </a:p>
          <a:p>
            <a:pPr lvl="1">
              <a:defRPr/>
            </a:pPr>
            <a:endParaRPr lang="en-US" b="1" dirty="0" smtClean="0"/>
          </a:p>
          <a:p>
            <a:pPr lvl="1">
              <a:spcBef>
                <a:spcPts val="200"/>
              </a:spcBef>
              <a:defRPr/>
            </a:pPr>
            <a:r>
              <a:rPr lang="en-US" b="1" dirty="0" smtClean="0"/>
              <a:t>Hardware co-designed with high-level models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609600" y="2209800"/>
            <a:ext cx="79009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Banish </a:t>
            </a:r>
            <a:r>
              <a:rPr lang="en-US" sz="4400" b="1" dirty="0">
                <a:solidFill>
                  <a:srgbClr val="D25000"/>
                </a:solidFill>
              </a:rPr>
              <a:t>wild</a:t>
            </a:r>
            <a:r>
              <a:rPr lang="en-US" sz="4400" b="1" dirty="0"/>
              <a:t> shared-memory!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086350"/>
            <a:ext cx="53340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D25000"/>
                </a:solidFill>
              </a:rPr>
              <a:t>Deterministic Parallel Java [V. Adve et al.]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924550"/>
            <a:ext cx="24384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err="1">
                <a:solidFill>
                  <a:srgbClr val="D25000"/>
                </a:solidFill>
              </a:rPr>
              <a:t>DeNovo</a:t>
            </a:r>
            <a:r>
              <a:rPr lang="en-US" sz="2000" b="1" dirty="0">
                <a:solidFill>
                  <a:srgbClr val="D25000"/>
                </a:solidFill>
              </a:rPr>
              <a:t>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Research Agenda for Languages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30763"/>
          </a:xfrm>
        </p:spPr>
        <p:txBody>
          <a:bodyPr/>
          <a:lstStyle/>
          <a:p>
            <a:r>
              <a:rPr lang="en-US" b="1" smtClean="0">
                <a:solidFill>
                  <a:srgbClr val="D25000"/>
                </a:solidFill>
              </a:rPr>
              <a:t>Disciplined shared-memory models</a:t>
            </a:r>
          </a:p>
          <a:p>
            <a:pPr lvl="1"/>
            <a:r>
              <a:rPr lang="en-US" sz="2800" b="1" smtClean="0">
                <a:solidFill>
                  <a:srgbClr val="D25000"/>
                </a:solidFill>
              </a:rPr>
              <a:t>Simple</a:t>
            </a:r>
            <a:endParaRPr lang="en-US" sz="2800" b="1" smtClean="0"/>
          </a:p>
          <a:p>
            <a:pPr lvl="1"/>
            <a:r>
              <a:rPr lang="en-US" sz="2800" b="1" smtClean="0">
                <a:solidFill>
                  <a:srgbClr val="D25000"/>
                </a:solidFill>
              </a:rPr>
              <a:t>Enforceable</a:t>
            </a:r>
            <a:endParaRPr lang="en-US" sz="2800" b="1" smtClean="0"/>
          </a:p>
          <a:p>
            <a:pPr lvl="1"/>
            <a:r>
              <a:rPr lang="en-US" sz="2800" b="1" smtClean="0">
                <a:solidFill>
                  <a:srgbClr val="D25000"/>
                </a:solidFill>
              </a:rPr>
              <a:t>Expressive</a:t>
            </a:r>
            <a:endParaRPr lang="en-US" sz="2800" b="1" smtClean="0"/>
          </a:p>
          <a:p>
            <a:pPr lvl="1"/>
            <a:r>
              <a:rPr lang="en-US" sz="2800" b="1" smtClean="0">
                <a:solidFill>
                  <a:srgbClr val="D25000"/>
                </a:solidFill>
              </a:rPr>
              <a:t>Performance</a:t>
            </a:r>
          </a:p>
          <a:p>
            <a:pPr>
              <a:buFont typeface="Arial" charset="0"/>
              <a:buNone/>
            </a:pPr>
            <a:r>
              <a:rPr lang="en-US" b="1" smtClean="0"/>
              <a:t>     </a:t>
            </a:r>
          </a:p>
          <a:p>
            <a:pPr>
              <a:buFont typeface="Arial" charset="0"/>
              <a:buNone/>
            </a:pPr>
            <a:r>
              <a:rPr lang="en-US" b="1" smtClean="0"/>
              <a:t>Key:    What discipline?           </a:t>
            </a:r>
          </a:p>
          <a:p>
            <a:pPr>
              <a:buFont typeface="Arial" charset="0"/>
              <a:buNone/>
            </a:pPr>
            <a:r>
              <a:rPr lang="en-US" b="1" smtClean="0"/>
              <a:t>            How to enforce it?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Data-Race-Free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0763"/>
          </a:xfrm>
        </p:spPr>
        <p:txBody>
          <a:bodyPr/>
          <a:lstStyle/>
          <a:p>
            <a:r>
              <a:rPr lang="en-US" b="1" dirty="0" smtClean="0"/>
              <a:t>A near-term discipline: Data-race-free</a:t>
            </a:r>
          </a:p>
          <a:p>
            <a:r>
              <a:rPr lang="en-US" b="1" dirty="0" smtClean="0"/>
              <a:t>Enforcement</a:t>
            </a:r>
          </a:p>
          <a:p>
            <a:pPr lvl="1">
              <a:buFont typeface="Arial Narrow" pitchFamily="34" charset="0"/>
              <a:buChar char="–"/>
            </a:pPr>
            <a:r>
              <a:rPr lang="en-US" b="1" dirty="0" smtClean="0"/>
              <a:t>Ideally, language prohibits by design</a:t>
            </a:r>
          </a:p>
          <a:p>
            <a:pPr lvl="1">
              <a:buFont typeface="Arial Narrow" pitchFamily="34" charset="0"/>
              <a:buChar char="–"/>
            </a:pPr>
            <a:r>
              <a:rPr lang="en-US" b="1" dirty="0" smtClean="0"/>
              <a:t>Else, runtime catches as exception </a:t>
            </a:r>
          </a:p>
          <a:p>
            <a:pPr lvl="2">
              <a:buFont typeface="Arial" charset="0"/>
              <a:buNone/>
            </a:pPr>
            <a:endParaRPr lang="en-US" b="1" dirty="0" smtClean="0"/>
          </a:p>
          <a:p>
            <a:r>
              <a:rPr lang="en-US" b="1" dirty="0" smtClean="0"/>
              <a:t>But data-race-free still not sufficiently high level</a:t>
            </a:r>
          </a:p>
          <a:p>
            <a:pPr>
              <a:buFont typeface="Arial" charset="0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100" dirty="0" smtClean="0">
                <a:ea typeface="ＭＳ Ｐゴシック" pitchFamily="-65" charset="-128"/>
              </a:rPr>
              <a:t>Deterministic-by-Default Parallel Programming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4830763"/>
          </a:xfrm>
        </p:spPr>
        <p:txBody>
          <a:bodyPr/>
          <a:lstStyle/>
          <a:p>
            <a:r>
              <a:rPr lang="en-US" b="1" dirty="0" smtClean="0"/>
              <a:t>Even data-race-free parallel programs are too hard</a:t>
            </a:r>
          </a:p>
          <a:p>
            <a:pPr lvl="1"/>
            <a:r>
              <a:rPr lang="en-US" b="1" dirty="0" smtClean="0"/>
              <a:t>Multiple </a:t>
            </a:r>
            <a:r>
              <a:rPr lang="en-US" b="1" dirty="0" err="1" smtClean="0"/>
              <a:t>interleavings</a:t>
            </a:r>
            <a:r>
              <a:rPr lang="en-US" b="1" dirty="0" smtClean="0"/>
              <a:t> due to unordered synchronization (or races)</a:t>
            </a:r>
          </a:p>
          <a:p>
            <a:pPr lvl="1"/>
            <a:r>
              <a:rPr lang="en-US" b="1" dirty="0" smtClean="0"/>
              <a:t>Makes reasoning and testing hard</a:t>
            </a:r>
          </a:p>
          <a:p>
            <a:r>
              <a:rPr lang="en-US" b="1" dirty="0" smtClean="0"/>
              <a:t>But many algorithms are deterministic</a:t>
            </a:r>
          </a:p>
          <a:p>
            <a:pPr lvl="1"/>
            <a:r>
              <a:rPr lang="en-US" b="1" dirty="0" smtClean="0"/>
              <a:t>Fixed input gives fixed output</a:t>
            </a:r>
          </a:p>
          <a:p>
            <a:pPr lvl="1"/>
            <a:r>
              <a:rPr lang="en-US" b="1" dirty="0" smtClean="0"/>
              <a:t>Standard model for sequential programs</a:t>
            </a:r>
          </a:p>
          <a:p>
            <a:pPr lvl="1"/>
            <a:r>
              <a:rPr lang="en-US" b="1" dirty="0" smtClean="0"/>
              <a:t>Also holds for many transformative parallel programs</a:t>
            </a:r>
          </a:p>
          <a:p>
            <a:pPr lvl="2"/>
            <a:r>
              <a:rPr lang="en-US" b="1" dirty="0" smtClean="0"/>
              <a:t>Parallelism not part of problem specification, only for performance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Why write such an algorithm in non-deterministic style,      then struggle to understand and control its behavior?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100" smtClean="0">
                <a:ea typeface="ＭＳ Ｐゴシック" pitchFamily="-65" charset="-128"/>
              </a:rPr>
              <a:t>Deterministic-by-Default Model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4830763"/>
          </a:xfrm>
        </p:spPr>
        <p:txBody>
          <a:bodyPr/>
          <a:lstStyle/>
          <a:p>
            <a:r>
              <a:rPr lang="en-US" b="1" dirty="0" smtClean="0"/>
              <a:t>Parallel programs should be deterministic-by-default</a:t>
            </a:r>
          </a:p>
          <a:p>
            <a:pPr lvl="1"/>
            <a:r>
              <a:rPr lang="en-US" b="1" dirty="0" smtClean="0"/>
              <a:t>Sequential semantics (easier than SC!)</a:t>
            </a:r>
          </a:p>
          <a:p>
            <a:r>
              <a:rPr lang="en-US" b="1" dirty="0" smtClean="0"/>
              <a:t>If non-determinism is needed</a:t>
            </a:r>
          </a:p>
          <a:p>
            <a:pPr lvl="1"/>
            <a:r>
              <a:rPr lang="en-US" b="1" dirty="0" smtClean="0"/>
              <a:t>should be explicitly requested</a:t>
            </a:r>
          </a:p>
          <a:p>
            <a:pPr lvl="1"/>
            <a:r>
              <a:rPr lang="en-US" b="1" dirty="0" smtClean="0"/>
              <a:t>should be isolated from deterministic parts</a:t>
            </a:r>
          </a:p>
          <a:p>
            <a:r>
              <a:rPr lang="en-US" b="1" dirty="0" smtClean="0"/>
              <a:t>Enforcement: </a:t>
            </a:r>
          </a:p>
          <a:p>
            <a:pPr lvl="1"/>
            <a:r>
              <a:rPr lang="en-US" b="1" dirty="0" smtClean="0"/>
              <a:t>Ideally, language prohibits by design</a:t>
            </a:r>
          </a:p>
          <a:p>
            <a:pPr lvl="1"/>
            <a:r>
              <a:rPr lang="en-US" b="1" dirty="0" smtClean="0"/>
              <a:t>Else, runtime</a:t>
            </a:r>
          </a:p>
          <a:p>
            <a:pPr lvl="1"/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State-of-the-art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91600" cy="4830763"/>
          </a:xfrm>
        </p:spPr>
        <p:txBody>
          <a:bodyPr/>
          <a:lstStyle/>
          <a:p>
            <a:r>
              <a:rPr lang="en-US" b="1" dirty="0" smtClean="0"/>
              <a:t>Many deterministic languages today</a:t>
            </a:r>
          </a:p>
          <a:p>
            <a:pPr lvl="1"/>
            <a:r>
              <a:rPr lang="en-US" b="1" dirty="0" smtClean="0"/>
              <a:t>Functional, pure data parallel, some domain-specific, …</a:t>
            </a:r>
          </a:p>
          <a:p>
            <a:pPr lvl="1"/>
            <a:r>
              <a:rPr lang="en-US" b="1" dirty="0" smtClean="0"/>
              <a:t>Much recent work on runtime, library-based approaches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Our work: Language approach for modern O-O methods</a:t>
            </a:r>
          </a:p>
          <a:p>
            <a:pPr lvl="1"/>
            <a:r>
              <a:rPr lang="en-US" b="1" dirty="0" smtClean="0"/>
              <a:t>Deterministic Parallel Java (DPJ) [V. Adve et al.]</a:t>
            </a:r>
          </a:p>
          <a:p>
            <a:pPr>
              <a:buFont typeface="Arial" charset="0"/>
              <a:buNone/>
            </a:pPr>
            <a:r>
              <a:rPr lang="en-US" b="1" dirty="0" smtClean="0"/>
              <a:t>			</a:t>
            </a:r>
            <a:endParaRPr lang="en-US" sz="2400" b="1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Deterministic Parallel Java (DPJ)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915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Object-oriented type and effect system</a:t>
            </a:r>
          </a:p>
          <a:p>
            <a:pPr marL="782638" lvl="1" eaLnBrk="1" hangingPunct="1">
              <a:buFont typeface="Arial Narrow" pitchFamily="34" charset="0"/>
              <a:buChar char="–"/>
            </a:pPr>
            <a:r>
              <a:rPr lang="en-US" b="1" dirty="0" smtClean="0">
                <a:ea typeface="ヒラギノ角ゴ ProN W3" pitchFamily="-65" charset="-128"/>
              </a:rPr>
              <a:t>Use “named” </a:t>
            </a:r>
            <a:r>
              <a:rPr lang="en-US" b="1" dirty="0" smtClean="0">
                <a:solidFill>
                  <a:srgbClr val="D25000"/>
                </a:solidFill>
                <a:ea typeface="ヒラギノ角ゴ ProN W3" pitchFamily="-65" charset="-128"/>
              </a:rPr>
              <a:t>regions</a:t>
            </a:r>
            <a:r>
              <a:rPr lang="en-US" b="1" dirty="0" smtClean="0">
                <a:ea typeface="ヒラギノ角ゴ ProN W3" pitchFamily="-65" charset="-128"/>
              </a:rPr>
              <a:t> to partition the heap</a:t>
            </a:r>
          </a:p>
          <a:p>
            <a:pPr marL="782638" lvl="1" eaLnBrk="1" hangingPunct="1">
              <a:buFont typeface="Arial Narrow" pitchFamily="34" charset="0"/>
              <a:buChar char="–"/>
            </a:pPr>
            <a:r>
              <a:rPr lang="en-US" b="1" dirty="0" smtClean="0">
                <a:ea typeface="ヒラギノ角ゴ ProN W3" pitchFamily="-65" charset="-128"/>
              </a:rPr>
              <a:t>Annotate methods with </a:t>
            </a:r>
            <a:r>
              <a:rPr lang="en-US" b="1" dirty="0" smtClean="0">
                <a:solidFill>
                  <a:srgbClr val="D25000"/>
                </a:solidFill>
                <a:ea typeface="ヒラギノ角ゴ ProN W3" pitchFamily="-65" charset="-128"/>
              </a:rPr>
              <a:t>effect</a:t>
            </a:r>
            <a:r>
              <a:rPr lang="en-US" b="1" dirty="0" smtClean="0">
                <a:ea typeface="ヒラギノ角ゴ ProN W3" pitchFamily="-65" charset="-128"/>
              </a:rPr>
              <a:t> summaries: regions read or written</a:t>
            </a:r>
          </a:p>
          <a:p>
            <a:pPr marL="782638" lvl="1" eaLnBrk="1" hangingPunct="1">
              <a:buFont typeface="Arial Narrow" pitchFamily="34" charset="0"/>
              <a:buChar char="–"/>
            </a:pPr>
            <a:r>
              <a:rPr lang="en-US" b="1" dirty="0" smtClean="0">
                <a:solidFill>
                  <a:srgbClr val="D25000"/>
                </a:solidFill>
                <a:ea typeface="ヒラギノ角ゴ ProN W3" pitchFamily="-65" charset="-128"/>
              </a:rPr>
              <a:t>If program type-checks, guaranteed deterministic</a:t>
            </a:r>
          </a:p>
          <a:p>
            <a:pPr marL="1182688" lvl="2" eaLnBrk="1" hangingPunct="1">
              <a:buFont typeface="Arial Narrow" pitchFamily="34" charset="0"/>
              <a:buChar char="*"/>
            </a:pPr>
            <a:r>
              <a:rPr lang="en-US" b="1" dirty="0" smtClean="0">
                <a:ea typeface="ヒラギノ角ゴ ProN W3" pitchFamily="-65" charset="-128"/>
              </a:rPr>
              <a:t>Simple, modular compiler checking</a:t>
            </a:r>
          </a:p>
          <a:p>
            <a:pPr marL="1182688" lvl="2" eaLnBrk="1" hangingPunct="1">
              <a:buFont typeface="Arial Narrow" pitchFamily="34" charset="0"/>
              <a:buChar char="*"/>
            </a:pPr>
            <a:r>
              <a:rPr lang="en-US" b="1" dirty="0" smtClean="0">
                <a:ea typeface="ヒラギノ角ゴ ProN W3" pitchFamily="-65" charset="-128"/>
              </a:rPr>
              <a:t>No run-time checks today,  may add in future</a:t>
            </a:r>
          </a:p>
          <a:p>
            <a:pPr marL="782638" lvl="1" eaLnBrk="1" hangingPunct="1">
              <a:buFont typeface="Arial Narrow" pitchFamily="34" charset="0"/>
              <a:buChar char="–"/>
            </a:pPr>
            <a:r>
              <a:rPr lang="en-US" b="1" dirty="0" smtClean="0">
                <a:ea typeface="ＭＳ Ｐゴシック" pitchFamily="-65" charset="-128"/>
              </a:rPr>
              <a:t>Side benefit:</a:t>
            </a:r>
            <a:r>
              <a:rPr lang="en-US" b="1" dirty="0" smtClean="0">
                <a:solidFill>
                  <a:srgbClr val="D25000"/>
                </a:solidFill>
                <a:ea typeface="ＭＳ Ｐゴシック" pitchFamily="-65" charset="-128"/>
              </a:rPr>
              <a:t> regions, effects are valuable documentation</a:t>
            </a:r>
            <a:endParaRPr lang="en-US" b="1" dirty="0" smtClean="0">
              <a:solidFill>
                <a:srgbClr val="D25000"/>
              </a:solidFill>
              <a:ea typeface="ヒラギノ角ゴ ProN W3" pitchFamily="-65" charset="-128"/>
            </a:endParaRPr>
          </a:p>
          <a:p>
            <a:pPr eaLnBrk="1" hangingPunct="1">
              <a:defRPr/>
            </a:pPr>
            <a:r>
              <a:rPr lang="en-US" b="1" dirty="0" smtClean="0"/>
              <a:t>Extended sequential subset of Java (DPC++ ongoing)</a:t>
            </a:r>
          </a:p>
          <a:p>
            <a:pPr marL="782638" lvl="1" eaLnBrk="1" hangingPunct="1">
              <a:defRPr/>
            </a:pPr>
            <a:r>
              <a:rPr lang="en-US" b="1" dirty="0" smtClean="0"/>
              <a:t>Initial evaluation for expressivity, performance [Oopsla09]</a:t>
            </a:r>
          </a:p>
          <a:p>
            <a:pPr marL="782638" lvl="1" eaLnBrk="1" hangingPunct="1">
              <a:defRPr/>
            </a:pPr>
            <a:r>
              <a:rPr lang="en-US" b="1" dirty="0" smtClean="0"/>
              <a:t>Integrating disciplined non-determinism</a:t>
            </a:r>
          </a:p>
          <a:p>
            <a:pPr marL="782638" lvl="1" eaLnBrk="1" hangingPunct="1">
              <a:defRPr/>
            </a:pPr>
            <a:r>
              <a:rPr lang="en-US" b="1" dirty="0" smtClean="0"/>
              <a:t>Encapsulating frameworks and unchecked code</a:t>
            </a:r>
          </a:p>
          <a:p>
            <a:pPr marL="782638" lvl="1" eaLnBrk="1" hangingPunct="1">
              <a:defRPr/>
            </a:pPr>
            <a:r>
              <a:rPr lang="en-US" b="1" dirty="0" smtClean="0"/>
              <a:t>Semi-automatic tool for effect annotations [ASE09]</a:t>
            </a:r>
          </a:p>
          <a:p>
            <a:pPr eaLnBrk="1" hangingPunct="1">
              <a:defRPr/>
            </a:pPr>
            <a:endParaRPr lang="en-US" b="1" dirty="0" smtClean="0"/>
          </a:p>
          <a:p>
            <a:pPr eaLnBrk="1" hangingPunct="1"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Research Agenda for Hardware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0763"/>
          </a:xfrm>
        </p:spPr>
        <p:txBody>
          <a:bodyPr/>
          <a:lstStyle/>
          <a:p>
            <a:r>
              <a:rPr lang="en-US" b="1" dirty="0" smtClean="0"/>
              <a:t>Current hardware not matched even to current model</a:t>
            </a:r>
          </a:p>
          <a:p>
            <a:r>
              <a:rPr lang="en-US" b="1" dirty="0" smtClean="0"/>
              <a:t>Near term: ISA changes, speculation</a:t>
            </a:r>
          </a:p>
          <a:p>
            <a:r>
              <a:rPr lang="en-US" b="1" dirty="0" smtClean="0"/>
              <a:t>Long term: Co-design hardware with new software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Illinois DeNovo Project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0763"/>
          </a:xfrm>
        </p:spPr>
        <p:txBody>
          <a:bodyPr/>
          <a:lstStyle/>
          <a:p>
            <a:r>
              <a:rPr lang="en-US" b="1" dirty="0" smtClean="0">
                <a:solidFill>
                  <a:srgbClr val="D25000"/>
                </a:solidFill>
              </a:rPr>
              <a:t>Design hardware to exploit disciplined parallelism</a:t>
            </a:r>
          </a:p>
          <a:p>
            <a:pPr lvl="1"/>
            <a:r>
              <a:rPr lang="en-US" b="1" dirty="0" smtClean="0"/>
              <a:t>Simpler hardware</a:t>
            </a:r>
          </a:p>
          <a:p>
            <a:pPr lvl="1"/>
            <a:r>
              <a:rPr lang="en-US" b="1" dirty="0" smtClean="0"/>
              <a:t>Scalable performance</a:t>
            </a:r>
          </a:p>
          <a:p>
            <a:pPr lvl="1"/>
            <a:r>
              <a:rPr lang="en-US" b="1" dirty="0" smtClean="0"/>
              <a:t>Power/energy efficiency</a:t>
            </a:r>
          </a:p>
          <a:p>
            <a:r>
              <a:rPr lang="en-US" b="1" dirty="0" smtClean="0"/>
              <a:t>Working with DPJ as example disciplined model</a:t>
            </a:r>
          </a:p>
          <a:p>
            <a:pPr lvl="1"/>
            <a:r>
              <a:rPr lang="en-US" b="1" dirty="0" smtClean="0"/>
              <a:t>Exploit data-race-freedom, region/effect information</a:t>
            </a:r>
          </a:p>
          <a:p>
            <a:pPr lvl="2">
              <a:buFont typeface="Arial Narrow" pitchFamily="34" charset="0"/>
              <a:buChar char="*"/>
            </a:pPr>
            <a:r>
              <a:rPr lang="en-US" sz="2400" b="1" dirty="0" smtClean="0">
                <a:solidFill>
                  <a:srgbClr val="D25000"/>
                </a:solidFill>
              </a:rPr>
              <a:t>Simpler coherence</a:t>
            </a:r>
          </a:p>
          <a:p>
            <a:pPr lvl="2">
              <a:buFont typeface="Arial Narrow" pitchFamily="34" charset="0"/>
              <a:buChar char="*"/>
            </a:pPr>
            <a:r>
              <a:rPr lang="en-US" sz="2400" b="1" dirty="0" smtClean="0">
                <a:solidFill>
                  <a:srgbClr val="D25000"/>
                </a:solidFill>
              </a:rPr>
              <a:t>Efficient communication: point to point, bulk, …</a:t>
            </a:r>
          </a:p>
          <a:p>
            <a:pPr lvl="2">
              <a:buFont typeface="Arial Narrow" pitchFamily="34" charset="0"/>
              <a:buChar char="*"/>
            </a:pPr>
            <a:r>
              <a:rPr lang="en-US" sz="2400" b="1" dirty="0" smtClean="0">
                <a:solidFill>
                  <a:srgbClr val="D25000"/>
                </a:solidFill>
              </a:rPr>
              <a:t>Efficient data layout: region vs. cache line centric memory</a:t>
            </a:r>
          </a:p>
          <a:p>
            <a:pPr lvl="2">
              <a:buFont typeface="Arial Narrow" pitchFamily="34" charset="0"/>
              <a:buChar char="*"/>
            </a:pPr>
            <a:r>
              <a:rPr lang="en-US" sz="2400" b="1" dirty="0" smtClean="0">
                <a:solidFill>
                  <a:srgbClr val="D25000"/>
                </a:solidFill>
              </a:rPr>
              <a:t>New hardware/software interface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Cache Coherence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30763"/>
          </a:xfrm>
        </p:spPr>
        <p:txBody>
          <a:bodyPr/>
          <a:lstStyle/>
          <a:p>
            <a:r>
              <a:rPr lang="en-US" b="1" dirty="0" smtClean="0"/>
              <a:t>Commonly accepted definition (software-oblivious)</a:t>
            </a:r>
          </a:p>
          <a:p>
            <a:pPr lvl="1"/>
            <a:r>
              <a:rPr lang="en-US" b="1" dirty="0" smtClean="0"/>
              <a:t>All writes to the same location appear in the same order</a:t>
            </a:r>
          </a:p>
          <a:p>
            <a:pPr lvl="1"/>
            <a:r>
              <a:rPr lang="en-US" b="1" dirty="0" smtClean="0"/>
              <a:t>Source of much complexity</a:t>
            </a:r>
          </a:p>
          <a:p>
            <a:pPr lvl="1"/>
            <a:r>
              <a:rPr lang="en-US" b="1" dirty="0" smtClean="0"/>
              <a:t>Coherence protocols to scale to 1000 cores?</a:t>
            </a:r>
          </a:p>
          <a:p>
            <a:r>
              <a:rPr lang="en-US" b="1" dirty="0" smtClean="0"/>
              <a:t>What do we really need (software-aware)?</a:t>
            </a:r>
          </a:p>
          <a:p>
            <a:pPr lvl="1"/>
            <a:r>
              <a:rPr lang="en-US" b="1" dirty="0" smtClean="0">
                <a:solidFill>
                  <a:srgbClr val="D25000"/>
                </a:solidFill>
              </a:rPr>
              <a:t>Get the right data to the right task at the right time</a:t>
            </a:r>
          </a:p>
          <a:p>
            <a:pPr lvl="1"/>
            <a:r>
              <a:rPr lang="en-US" b="1" dirty="0" smtClean="0"/>
              <a:t>Disciplined models make it easier to determine what is “right”</a:t>
            </a:r>
          </a:p>
          <a:p>
            <a:pPr lvl="2">
              <a:buFont typeface="Arial" charset="0"/>
              <a:buNone/>
            </a:pPr>
            <a:r>
              <a:rPr lang="en-US" b="1" dirty="0" smtClean="0"/>
              <a:t>(Assume only for-each loops)</a:t>
            </a:r>
          </a:p>
          <a:p>
            <a:pPr lvl="2"/>
            <a:r>
              <a:rPr lang="en-US" b="1" dirty="0" smtClean="0"/>
              <a:t>Read must return value of </a:t>
            </a:r>
          </a:p>
          <a:p>
            <a:pPr lvl="3"/>
            <a:r>
              <a:rPr lang="en-US" b="1" dirty="0" smtClean="0"/>
              <a:t>Last write in its own task or</a:t>
            </a:r>
          </a:p>
          <a:p>
            <a:pPr lvl="3"/>
            <a:r>
              <a:rPr lang="en-US" b="1" dirty="0" smtClean="0"/>
              <a:t>Last write in previous for-each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5626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b="1" smtClean="0"/>
              <a:t>Parallelism for the masses!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Shared-memory most common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Memory model = Legal values for reads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528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2" descr="C:\Documents and Settings\sadve\Local Settings\Temporary Internet Files\Content.IE5\8EO9LDBA\MCj007871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73363"/>
            <a:ext cx="184785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200" smtClean="0">
                <a:ea typeface="ＭＳ Ｐゴシック" pitchFamily="-65" charset="-128"/>
              </a:rPr>
              <a:t>Today's Coherence Protocols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0763"/>
          </a:xfrm>
        </p:spPr>
        <p:txBody>
          <a:bodyPr/>
          <a:lstStyle/>
          <a:p>
            <a:r>
              <a:rPr lang="en-US" b="1" dirty="0" smtClean="0"/>
              <a:t>Snooping</a:t>
            </a:r>
          </a:p>
          <a:p>
            <a:pPr lvl="1"/>
            <a:r>
              <a:rPr lang="en-US" b="1" dirty="0" smtClean="0"/>
              <a:t>Broadcast, ordered networks</a:t>
            </a:r>
          </a:p>
          <a:p>
            <a:r>
              <a:rPr lang="en-US" b="1" dirty="0" smtClean="0"/>
              <a:t>Directory – avoid broadcast through level of indirection</a:t>
            </a:r>
          </a:p>
          <a:p>
            <a:pPr lvl="1"/>
            <a:r>
              <a:rPr lang="en-US" b="1" dirty="0" smtClean="0"/>
              <a:t>Complexity: Races in protocol    </a:t>
            </a:r>
          </a:p>
          <a:p>
            <a:pPr lvl="1"/>
            <a:r>
              <a:rPr lang="en-US" b="1" dirty="0" smtClean="0"/>
              <a:t>Performance: Level of indirection   </a:t>
            </a:r>
          </a:p>
          <a:p>
            <a:pPr lvl="1"/>
            <a:r>
              <a:rPr lang="en-US" b="1" dirty="0" smtClean="0"/>
              <a:t>Overhead: Sharer list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>Today's Coherence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r>
              <a:rPr lang="en-US" b="1" dirty="0" smtClean="0"/>
              <a:t>Snooping</a:t>
            </a:r>
          </a:p>
          <a:p>
            <a:pPr lvl="1"/>
            <a:r>
              <a:rPr lang="en-US" b="1" dirty="0" smtClean="0"/>
              <a:t>Broadcast, ordered networks</a:t>
            </a:r>
          </a:p>
          <a:p>
            <a:r>
              <a:rPr lang="en-US" b="1" dirty="0" smtClean="0"/>
              <a:t>Directory – avoid broadcast through level of indirection</a:t>
            </a:r>
          </a:p>
          <a:p>
            <a:pPr lvl="1"/>
            <a:r>
              <a:rPr lang="en-US" b="1" dirty="0" smtClean="0"/>
              <a:t>Complexity: Races in protocol    </a:t>
            </a:r>
          </a:p>
          <a:p>
            <a:pPr lvl="2"/>
            <a:r>
              <a:rPr lang="en-US" b="1" dirty="0" smtClean="0">
                <a:solidFill>
                  <a:srgbClr val="D25000"/>
                </a:solidFill>
              </a:rPr>
              <a:t>Race-free software </a:t>
            </a:r>
            <a:r>
              <a:rPr lang="en-US" b="1" dirty="0" smtClean="0">
                <a:solidFill>
                  <a:srgbClr val="D25000"/>
                </a:solidFill>
                <a:sym typeface="Symbol" pitchFamily="18" charset="2"/>
              </a:rPr>
              <a:t></a:t>
            </a:r>
            <a:r>
              <a:rPr lang="en-US" b="1" dirty="0" smtClean="0">
                <a:solidFill>
                  <a:srgbClr val="D25000"/>
                </a:solidFill>
              </a:rPr>
              <a:t>race-free coherence protocol</a:t>
            </a:r>
          </a:p>
          <a:p>
            <a:pPr lvl="1"/>
            <a:r>
              <a:rPr lang="en-US" b="1" dirty="0" smtClean="0"/>
              <a:t>Performance: Level of indirection   </a:t>
            </a:r>
          </a:p>
          <a:p>
            <a:pPr lvl="2"/>
            <a:r>
              <a:rPr lang="en-US" b="1" dirty="0" smtClean="0">
                <a:solidFill>
                  <a:srgbClr val="D25000"/>
                </a:solidFill>
              </a:rPr>
              <a:t>But definition of coherence no longer requires serialization</a:t>
            </a:r>
          </a:p>
          <a:p>
            <a:pPr lvl="1"/>
            <a:r>
              <a:rPr lang="en-US" b="1" dirty="0" smtClean="0"/>
              <a:t>Overhead: Sharer list		</a:t>
            </a:r>
          </a:p>
          <a:p>
            <a:pPr lvl="2"/>
            <a:r>
              <a:rPr lang="en-US" b="1" dirty="0" smtClean="0">
                <a:solidFill>
                  <a:srgbClr val="D25000"/>
                </a:solidFill>
              </a:rPr>
              <a:t>Region-effects enable self-invalidations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D25000"/>
                </a:solidFill>
              </a:rPr>
              <a:t>+  No false sharing, flexible communication granularity, region based data layout </a:t>
            </a:r>
          </a:p>
          <a:p>
            <a:pPr>
              <a:buNone/>
            </a:pPr>
            <a:r>
              <a:rPr lang="en-US" b="1" dirty="0" smtClean="0">
                <a:solidFill>
                  <a:srgbClr val="D25000"/>
                </a:solidFill>
                <a:sym typeface="Symbol"/>
              </a:rPr>
              <a:t> </a:t>
            </a:r>
            <a:r>
              <a:rPr lang="en-US" b="1" dirty="0" smtClean="0">
                <a:solidFill>
                  <a:srgbClr val="D25000"/>
                </a:solidFill>
              </a:rPr>
              <a:t>Simpler, more efficient DeNovo protocol</a:t>
            </a:r>
          </a:p>
          <a:p>
            <a:pPr lvl="2"/>
            <a:endParaRPr lang="en-US" dirty="0" smtClean="0">
              <a:solidFill>
                <a:srgbClr val="D25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>
                <a:ea typeface="ＭＳ Ｐゴシック" pitchFamily="-65" charset="-128"/>
              </a:rPr>
              <a:t>Conclusions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334000"/>
          </a:xfrm>
        </p:spPr>
        <p:txBody>
          <a:bodyPr/>
          <a:lstStyle/>
          <a:p>
            <a:r>
              <a:rPr lang="en-US" sz="2400" b="1" dirty="0" smtClean="0"/>
              <a:t>Current way to specify concurrency semantics fundamentally broken</a:t>
            </a:r>
          </a:p>
          <a:p>
            <a:pPr lvl="1"/>
            <a:r>
              <a:rPr lang="en-US" b="1" dirty="0" smtClean="0"/>
              <a:t>Best we can do is SC for data-race-free</a:t>
            </a:r>
          </a:p>
          <a:p>
            <a:pPr lvl="2">
              <a:buFont typeface="Arial Narrow" pitchFamily="34" charset="0"/>
              <a:buChar char="*"/>
            </a:pPr>
            <a:r>
              <a:rPr lang="en-US" b="1" dirty="0" smtClean="0"/>
              <a:t>But cannot hide from programs with data races</a:t>
            </a:r>
          </a:p>
          <a:p>
            <a:pPr lvl="1"/>
            <a:r>
              <a:rPr lang="en-US" b="1" dirty="0" smtClean="0"/>
              <a:t>Mismatched hardware-software</a:t>
            </a:r>
          </a:p>
          <a:p>
            <a:pPr lvl="2">
              <a:buFont typeface="Arial Narrow" pitchFamily="34" charset="0"/>
              <a:buChar char="*"/>
            </a:pPr>
            <a:r>
              <a:rPr lang="en-US" b="1" dirty="0" smtClean="0"/>
              <a:t>Simple optimizations give unintended consequences</a:t>
            </a:r>
          </a:p>
          <a:p>
            <a:r>
              <a:rPr lang="en-US" sz="2400" b="1" dirty="0" smtClean="0"/>
              <a:t>Need</a:t>
            </a:r>
          </a:p>
          <a:p>
            <a:pPr lvl="1"/>
            <a:r>
              <a:rPr lang="en-US" b="1" dirty="0" smtClean="0"/>
              <a:t>High-level disciplined models that enforce discipline</a:t>
            </a:r>
          </a:p>
          <a:p>
            <a:pPr lvl="1"/>
            <a:r>
              <a:rPr lang="en-US" b="1" dirty="0" smtClean="0"/>
              <a:t>Hardware co-designed with high-level model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D25000"/>
                </a:solidFill>
              </a:rPr>
              <a:t>    DPJ – deterministic-by-default parallel programming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D25000"/>
                </a:solidFill>
              </a:rPr>
              <a:t>           DeNovo – hardware for disciplined parallel programming</a:t>
            </a:r>
          </a:p>
          <a:p>
            <a:r>
              <a:rPr lang="en-US" sz="2400" b="1" dirty="0" smtClean="0"/>
              <a:t>Previous memory models convergence from similar process</a:t>
            </a:r>
          </a:p>
          <a:p>
            <a:pPr lvl="1"/>
            <a:r>
              <a:rPr lang="en-US" b="1" dirty="0" smtClean="0"/>
              <a:t>But this time, let’s co-design s/w, h/w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5626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b="1" smtClean="0"/>
              <a:t>Parallelism for the masses!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Shared-memory most common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Memory model = Legal values for reads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528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" descr="C:\Documents and Settings\sadve\Local Settings\Temporary Internet Files\Content.IE5\UHJZ7WSQ\MCj007870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971800"/>
            <a:ext cx="2012950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Memory Consistency Models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5626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700" b="1" smtClean="0"/>
              <a:t>Parallelism for the masses!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Shared-memory most common</a:t>
            </a:r>
          </a:p>
          <a:p>
            <a:pPr algn="ctr">
              <a:buFont typeface="Arial" charset="0"/>
              <a:buNone/>
            </a:pPr>
            <a:r>
              <a:rPr lang="en-US" sz="2700" b="1" smtClean="0"/>
              <a:t>Memory model = Legal values for reads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528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0" descr="C:\Documents and Settings\sadve\Local Settings\Temporary Internet Files\Content.IE5\8EO9LDBA\MCj007862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49563"/>
            <a:ext cx="45593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20 Years of Memory Models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830763"/>
          </a:xfrm>
        </p:spPr>
        <p:txBody>
          <a:bodyPr/>
          <a:lstStyle/>
          <a:p>
            <a:r>
              <a:rPr lang="en-US" b="1" smtClean="0"/>
              <a:t>Memory model is at the heart of concurrency semantics</a:t>
            </a:r>
          </a:p>
          <a:p>
            <a:pPr lvl="1"/>
            <a:r>
              <a:rPr lang="en-US" b="1" smtClean="0"/>
              <a:t>20 year journey from confusion to convergence at last!</a:t>
            </a:r>
          </a:p>
          <a:p>
            <a:pPr lvl="1"/>
            <a:r>
              <a:rPr lang="en-US" b="1" smtClean="0"/>
              <a:t>Hard lessons learned</a:t>
            </a:r>
          </a:p>
          <a:p>
            <a:pPr lvl="1"/>
            <a:r>
              <a:rPr lang="en-US" b="1" smtClean="0"/>
              <a:t>Implications for future</a:t>
            </a:r>
          </a:p>
          <a:p>
            <a:pPr lvl="2">
              <a:buFont typeface="Helvetica" pitchFamily="34" charset="0"/>
              <a:buNone/>
            </a:pPr>
            <a:endParaRPr lang="en-US" b="1" smtClean="0">
              <a:solidFill>
                <a:srgbClr val="D25000"/>
              </a:solidFill>
            </a:endParaRPr>
          </a:p>
          <a:p>
            <a:r>
              <a:rPr lang="en-US" b="1" smtClean="0">
                <a:solidFill>
                  <a:srgbClr val="D25000"/>
                </a:solidFill>
              </a:rPr>
              <a:t>Current way to specify concurrency semantics is too hard</a:t>
            </a:r>
          </a:p>
          <a:p>
            <a:pPr lvl="1"/>
            <a:r>
              <a:rPr lang="en-US" b="1" smtClean="0">
                <a:solidFill>
                  <a:srgbClr val="D25000"/>
                </a:solidFill>
              </a:rPr>
              <a:t>Fundamentally broken</a:t>
            </a:r>
          </a:p>
          <a:p>
            <a:pPr lvl="1">
              <a:buFont typeface="Arial" charset="0"/>
              <a:buNone/>
            </a:pPr>
            <a:endParaRPr lang="en-US" b="1" smtClean="0">
              <a:solidFill>
                <a:srgbClr val="D25000"/>
              </a:solidFill>
            </a:endParaRPr>
          </a:p>
          <a:p>
            <a:r>
              <a:rPr lang="en-US" b="1" smtClean="0">
                <a:solidFill>
                  <a:srgbClr val="D25000"/>
                </a:solidFill>
              </a:rPr>
              <a:t>Must rethink parallel languages and hardware</a:t>
            </a:r>
          </a:p>
          <a:p>
            <a:pPr lvl="1"/>
            <a:r>
              <a:rPr lang="en-US" b="1" smtClean="0">
                <a:solidFill>
                  <a:srgbClr val="D25000"/>
                </a:solidFill>
              </a:rPr>
              <a:t>E.g., Illinois Deterministic Parallel Java, DeNovo architecture</a:t>
            </a:r>
            <a:endParaRPr lang="en-US" b="1" smtClean="0"/>
          </a:p>
        </p:txBody>
      </p:sp>
      <p:pic>
        <p:nvPicPr>
          <p:cNvPr id="9220" name="Picture 2" descr="C:\Documents and Settings\sadve\Local Settings\Temporary Internet Files\Content.IE5\8EO9LDBA\MCj007862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3038" y="1676400"/>
            <a:ext cx="51276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sadve\Local Settings\Temporary Internet Files\Content.IE5\UHJZ7WSQ\MCj007870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5538" y="3733800"/>
            <a:ext cx="914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a Memory Model?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1219200"/>
          </a:xfrm>
        </p:spPr>
        <p:txBody>
          <a:bodyPr/>
          <a:lstStyle/>
          <a:p>
            <a:r>
              <a:rPr lang="en-US" b="1" smtClean="0"/>
              <a:t>Memory model defines what values a read can return</a:t>
            </a:r>
          </a:p>
          <a:p>
            <a:endParaRPr lang="en-US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9425" y="2209800"/>
            <a:ext cx="86423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4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 Narrow" pitchFamily="34" charset="0"/>
                <a:ea typeface="+mn-ea"/>
              </a:rPr>
              <a:t>                     </a:t>
            </a:r>
            <a:endParaRPr lang="en-US" sz="2000" dirty="0">
              <a:latin typeface="Arial Narrow" pitchFamily="34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Arial Narrow" pitchFamily="34" charset="0"/>
                <a:ea typeface="+mn-ea"/>
              </a:rPr>
              <a:t>                                 Initially A=B=C=Flag=0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i="1" dirty="0">
                <a:latin typeface="Arial Narrow" pitchFamily="34" charset="0"/>
                <a:ea typeface="+mn-ea"/>
              </a:rPr>
              <a:t>	                     Thread 1                       Thread 2                                              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Arial Narrow" pitchFamily="34" charset="0"/>
                <a:ea typeface="+mn-ea"/>
              </a:rPr>
              <a:t>                           A = 26                            while (Flag != 1) {;}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Arial Narrow" pitchFamily="34" charset="0"/>
                <a:ea typeface="+mn-ea"/>
              </a:rPr>
              <a:t>                           B = 90                            r1 = B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Arial Narrow" pitchFamily="34" charset="0"/>
                <a:ea typeface="+mn-ea"/>
              </a:rPr>
              <a:t>                           …                           	  r2 = A      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b="1" dirty="0">
                <a:latin typeface="Arial Narrow" pitchFamily="34" charset="0"/>
                <a:ea typeface="+mn-ea"/>
              </a:rPr>
              <a:t>                           Flag = 1		  …</a:t>
            </a:r>
          </a:p>
          <a:p>
            <a:pPr marL="342900" indent="-342900" eaLnBrk="0" hangingPunct="0">
              <a:lnSpc>
                <a:spcPct val="40000"/>
              </a:lnSpc>
              <a:spcBef>
                <a:spcPct val="20000"/>
              </a:spcBef>
              <a:defRPr/>
            </a:pPr>
            <a:endParaRPr lang="en-US" sz="2800" dirty="0">
              <a:latin typeface="Arial Narrow" pitchFamily="34" charset="0"/>
              <a:ea typeface="+mn-ea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5105400" y="4114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0200" y="35496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90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10200" y="3886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26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105400" y="3733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5410200" y="3429000"/>
            <a:ext cx="381000" cy="533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10200" y="3505200"/>
            <a:ext cx="381000" cy="381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486400" y="3810000"/>
            <a:ext cx="381000" cy="457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410200" y="3886200"/>
            <a:ext cx="381000" cy="381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43600" y="3702050"/>
            <a:ext cx="38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372600" cy="1143000"/>
          </a:xfrm>
        </p:spPr>
        <p:txBody>
          <a:bodyPr/>
          <a:lstStyle/>
          <a:p>
            <a:r>
              <a:rPr sz="3000" dirty="0" smtClean="0">
                <a:ea typeface="ＭＳ Ｐゴシック" pitchFamily="-65" charset="-128"/>
              </a:rPr>
              <a:t>Memory Model is Key to Concurrency Semantics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830763"/>
          </a:xfrm>
        </p:spPr>
        <p:txBody>
          <a:bodyPr/>
          <a:lstStyle/>
          <a:p>
            <a:r>
              <a:rPr lang="en-US" b="1" smtClean="0"/>
              <a:t>Interface between </a:t>
            </a:r>
            <a:r>
              <a:rPr lang="en-US" b="1" smtClean="0">
                <a:solidFill>
                  <a:srgbClr val="00B050"/>
                </a:solidFill>
              </a:rPr>
              <a:t>program</a:t>
            </a:r>
            <a:r>
              <a:rPr lang="en-US" b="1" smtClean="0"/>
              <a:t> and </a:t>
            </a:r>
            <a:r>
              <a:rPr lang="en-US" b="1" smtClean="0">
                <a:solidFill>
                  <a:srgbClr val="C00000"/>
                </a:solidFill>
              </a:rPr>
              <a:t>transformers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smtClean="0"/>
              <a:t>of program</a:t>
            </a:r>
          </a:p>
          <a:p>
            <a:pPr lvl="1"/>
            <a:r>
              <a:rPr lang="en-US" b="1" smtClean="0"/>
              <a:t>Defines what values a read can return</a:t>
            </a:r>
          </a:p>
          <a:p>
            <a:endParaRPr 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98513" y="3024188"/>
            <a:ext cx="2105025" cy="4984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b="1"/>
              <a:t>C++ program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265488" y="3048000"/>
            <a:ext cx="1958975" cy="498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b="1"/>
              <a:t>Compiler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22975" y="2366963"/>
            <a:ext cx="2105025" cy="83185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Dynamic optimizer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22975" y="3890963"/>
            <a:ext cx="2105025" cy="4984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b="1"/>
              <a:t>Hardware</a:t>
            </a:r>
          </a:p>
        </p:txBody>
      </p:sp>
      <p:sp>
        <p:nvSpPr>
          <p:cNvPr id="1739784" name="Text Box 8"/>
          <p:cNvSpPr txBox="1">
            <a:spLocks noChangeArrowheads="1"/>
          </p:cNvSpPr>
          <p:nvPr/>
        </p:nvSpPr>
        <p:spPr bwMode="auto">
          <a:xfrm>
            <a:off x="279400" y="4572000"/>
            <a:ext cx="86360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ts val="1000"/>
              </a:spcBef>
              <a:buFontTx/>
              <a:buChar char="•"/>
            </a:pPr>
            <a:r>
              <a:rPr lang="en-US" sz="2800" b="1">
                <a:latin typeface="Arial Narrow" pitchFamily="34" charset="0"/>
              </a:rPr>
              <a:t>  Weakest system component exposed to the programmer</a:t>
            </a:r>
          </a:p>
          <a:p>
            <a:pPr lvl="1">
              <a:spcBef>
                <a:spcPts val="1000"/>
              </a:spcBef>
              <a:buFont typeface="Arial" charset="0"/>
              <a:buChar char="–"/>
            </a:pPr>
            <a:r>
              <a:rPr lang="en-US" sz="2800"/>
              <a:t> </a:t>
            </a:r>
            <a:r>
              <a:rPr lang="en-US" sz="2800" b="1">
                <a:latin typeface="Arial Narrow" pitchFamily="34" charset="0"/>
              </a:rPr>
              <a:t>Language level model has implications for hardware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latin typeface="Arial Narrow" pitchFamily="34" charset="0"/>
              </a:rPr>
              <a:t>  Interface must last beyond trends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121025" y="1905000"/>
            <a:ext cx="0" cy="265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39786" name="Text Box 10"/>
          <p:cNvSpPr txBox="1">
            <a:spLocks noChangeArrowheads="1"/>
          </p:cNvSpPr>
          <p:nvPr/>
        </p:nvSpPr>
        <p:spPr bwMode="auto">
          <a:xfrm rot="5400000">
            <a:off x="4500563" y="3141662"/>
            <a:ext cx="2209800" cy="49847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 anchorCtr="1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400" b="1"/>
              <a:t>Assembly</a:t>
            </a:r>
          </a:p>
        </p:txBody>
      </p:sp>
      <p:sp>
        <p:nvSpPr>
          <p:cNvPr id="1739787" name="Line 11"/>
          <p:cNvSpPr>
            <a:spLocks noChangeShapeType="1"/>
          </p:cNvSpPr>
          <p:nvPr/>
        </p:nvSpPr>
        <p:spPr bwMode="auto">
          <a:xfrm>
            <a:off x="5951538" y="1905000"/>
            <a:ext cx="0" cy="265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9786" grpId="0" animBg="1"/>
      <p:bldP spid="1739787" grpId="0" animBg="1"/>
    </p:bldLst>
  </p:timing>
</p:sld>
</file>

<file path=ppt/theme/theme1.xml><?xml version="1.0" encoding="utf-8"?>
<a:theme xmlns:a="http://schemas.openxmlformats.org/drawingml/2006/main" name="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tions without Logo at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8695</TotalTime>
  <Words>2238</Words>
  <Application>Microsoft Office PowerPoint</Application>
  <PresentationFormat>On-screen Show (4:3)</PresentationFormat>
  <Paragraphs>503</Paragraphs>
  <Slides>42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UPCRC Master</vt:lpstr>
      <vt:lpstr>Options without Logo at Footer</vt:lpstr>
      <vt:lpstr>Memory Models: A Case for  Rethinking Parallel Languages and Hardware†</vt:lpstr>
      <vt:lpstr>Memory Consistency Models</vt:lpstr>
      <vt:lpstr>Memory Consistency Models</vt:lpstr>
      <vt:lpstr>Memory Consistency Models</vt:lpstr>
      <vt:lpstr>Memory Consistency Models</vt:lpstr>
      <vt:lpstr>Memory Consistency Models</vt:lpstr>
      <vt:lpstr>20 Years of Memory Models</vt:lpstr>
      <vt:lpstr>What is a Memory Model?</vt:lpstr>
      <vt:lpstr>Memory Model is Key to Concurrency Semantics</vt:lpstr>
      <vt:lpstr>Desirable Properties of a Memory Model</vt:lpstr>
      <vt:lpstr>Programmability – SC [Lamport79]</vt:lpstr>
      <vt:lpstr>Next Best Thing – SC Almost Always</vt:lpstr>
      <vt:lpstr>Definition of a Data Race</vt:lpstr>
      <vt:lpstr>Data-Race-Free Model</vt:lpstr>
      <vt:lpstr>Data-Race-Free Approach</vt:lpstr>
      <vt:lpstr>1990's in Practice (The Memory Models Mess)</vt:lpstr>
      <vt:lpstr>2000 – 2004: Java Memory Model</vt:lpstr>
      <vt:lpstr>Java Memory Model Highlights</vt:lpstr>
      <vt:lpstr>Java Memory Model Highlights</vt:lpstr>
      <vt:lpstr>Java Memory Model Highlights</vt:lpstr>
      <vt:lpstr>2005 - :C++, Microsoft Prism, Multicore</vt:lpstr>
      <vt:lpstr>Hardware Implications of Data-Race-Free</vt:lpstr>
      <vt:lpstr>Implications of Atomic Synch Writes</vt:lpstr>
      <vt:lpstr>C++ Challenges</vt:lpstr>
      <vt:lpstr>C++ Compromise</vt:lpstr>
      <vt:lpstr>Summary of Current Status</vt:lpstr>
      <vt:lpstr>Lessons Learned</vt:lpstr>
      <vt:lpstr>Lessons Learned</vt:lpstr>
      <vt:lpstr>Lessons Learned</vt:lpstr>
      <vt:lpstr>Lessons Learned</vt:lpstr>
      <vt:lpstr>Research Agenda for Languages</vt:lpstr>
      <vt:lpstr>Data-Race-Free</vt:lpstr>
      <vt:lpstr>Deterministic-by-Default Parallel Programming</vt:lpstr>
      <vt:lpstr>Deterministic-by-Default Model</vt:lpstr>
      <vt:lpstr>State-of-the-art</vt:lpstr>
      <vt:lpstr>Deterministic Parallel Java (DPJ)</vt:lpstr>
      <vt:lpstr>Research Agenda for Hardware</vt:lpstr>
      <vt:lpstr>Illinois DeNovo Project</vt:lpstr>
      <vt:lpstr>Cache Coherence</vt:lpstr>
      <vt:lpstr>Today's Coherence Protocols</vt:lpstr>
      <vt:lpstr>Today's Coherence Protocols</vt:lpstr>
      <vt:lpstr>Conclusions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Parallel Computing Research Center</dc:title>
  <dc:creator>Marc Snir</dc:creator>
  <cp:lastModifiedBy>Sarita Adve</cp:lastModifiedBy>
  <cp:revision>666</cp:revision>
  <dcterms:created xsi:type="dcterms:W3CDTF">2008-05-30T14:03:52Z</dcterms:created>
  <dcterms:modified xsi:type="dcterms:W3CDTF">2010-02-24T21:34:49Z</dcterms:modified>
</cp:coreProperties>
</file>