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drawings/drawing7.xml" ContentType="application/vnd.openxmlformats-officedocument.drawingml.chartshape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charts/chart14.xml" ContentType="application/vnd.openxmlformats-officedocument.drawingml.chart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ags/tag13.xml" ContentType="application/vnd.openxmlformats-officedocument.presentationml.tags+xml"/>
  <Override PartName="/ppt/drawings/drawing8.xml" ContentType="application/vnd.openxmlformats-officedocument.drawingml.chartshape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drawings/drawing6.xml" ContentType="application/vnd.openxmlformats-officedocument.drawingml.chartshape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charts/chart15.xml" ContentType="application/vnd.openxmlformats-officedocument.drawingml.char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drawings/drawing5.xml" ContentType="application/vnd.openxmlformats-officedocument.drawingml.chartshape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charts/chart16.xml" ContentType="application/vnd.openxmlformats-officedocument.drawingml.char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266" r:id="rId4"/>
    <p:sldId id="262" r:id="rId5"/>
    <p:sldId id="444" r:id="rId6"/>
    <p:sldId id="692" r:id="rId7"/>
    <p:sldId id="452" r:id="rId8"/>
    <p:sldId id="453" r:id="rId9"/>
    <p:sldId id="667" r:id="rId10"/>
    <p:sldId id="680" r:id="rId11"/>
    <p:sldId id="704" r:id="rId12"/>
    <p:sldId id="663" r:id="rId13"/>
    <p:sldId id="634" r:id="rId14"/>
    <p:sldId id="705" r:id="rId15"/>
    <p:sldId id="706" r:id="rId16"/>
    <p:sldId id="599" r:id="rId17"/>
    <p:sldId id="712" r:id="rId18"/>
    <p:sldId id="674" r:id="rId19"/>
    <p:sldId id="707" r:id="rId20"/>
    <p:sldId id="708" r:id="rId21"/>
    <p:sldId id="675" r:id="rId22"/>
    <p:sldId id="617" r:id="rId23"/>
    <p:sldId id="639" r:id="rId24"/>
    <p:sldId id="643" r:id="rId25"/>
    <p:sldId id="642" r:id="rId26"/>
    <p:sldId id="620" r:id="rId27"/>
    <p:sldId id="691" r:id="rId28"/>
    <p:sldId id="601" r:id="rId29"/>
    <p:sldId id="655" r:id="rId30"/>
    <p:sldId id="654" r:id="rId31"/>
    <p:sldId id="676" r:id="rId32"/>
    <p:sldId id="694" r:id="rId33"/>
    <p:sldId id="695" r:id="rId34"/>
    <p:sldId id="696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9" r:id="rId43"/>
    <p:sldId id="71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dv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</p:showPr>
  <p:clrMru>
    <a:srgbClr val="D15100"/>
    <a:srgbClr val="FFFCD5"/>
    <a:srgbClr val="CCFF66"/>
    <a:srgbClr val="6666FF"/>
    <a:srgbClr val="FFA661"/>
    <a:srgbClr val="00D802"/>
    <a:srgbClr val="69D1C7"/>
    <a:srgbClr val="FF6518"/>
    <a:srgbClr val="00FB00"/>
    <a:srgbClr val="FF87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0" autoAdjust="0"/>
    <p:restoredTop sz="87143" autoAdjust="0"/>
  </p:normalViewPr>
  <p:slideViewPr>
    <p:cSldViewPr>
      <p:cViewPr varScale="1">
        <p:scale>
          <a:sx n="80" d="100"/>
          <a:sy n="80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3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pradeepramachandran:research:0208_results:results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research:0208_results:result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research:0208_results:result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pradeepramachandran:research:0208_results:result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research:0208_results:base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Proposal:Proposal:results_1027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pradeepramachandran:research:0208_results:results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Macintosh%20HD:Users:pradeepramachandran:research:0208_results:results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Macintosh%20HD:Users:pradeepramachandran:research:0208_results:results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Macintosh%20HD:Users:pradeepramachandran:research:0208_results:results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Macintosh%20HD:Users:pradeepramachandran:papers:Proposal:Proposal:results_102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Permanent Faults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258229440070001"/>
          <c:y val="9.969138232720931E-2"/>
          <c:w val="0.72673734142607205"/>
          <c:h val="0.6377497812773405"/>
        </c:manualLayout>
      </c:layout>
      <c:barChart>
        <c:barDir val="col"/>
        <c:grouping val="percentStacked"/>
        <c:ser>
          <c:idx val="0"/>
          <c:order val="0"/>
          <c:tx>
            <c:strRef>
              <c:f>Coverage!$B$177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Coverage!$A$178:$A$187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Coverage!$B$178:$B$187</c:f>
              <c:numCache>
                <c:formatCode>General</c:formatCode>
                <c:ptCount val="10"/>
                <c:pt idx="0">
                  <c:v>8</c:v>
                </c:pt>
                <c:pt idx="1">
                  <c:v>33</c:v>
                </c:pt>
                <c:pt idx="2">
                  <c:v>50</c:v>
                </c:pt>
                <c:pt idx="3">
                  <c:v>269</c:v>
                </c:pt>
                <c:pt idx="4">
                  <c:v>0</c:v>
                </c:pt>
                <c:pt idx="5">
                  <c:v>346</c:v>
                </c:pt>
                <c:pt idx="6">
                  <c:v>153</c:v>
                </c:pt>
                <c:pt idx="7">
                  <c:v>950</c:v>
                </c:pt>
                <c:pt idx="9">
                  <c:v>859</c:v>
                </c:pt>
              </c:numCache>
            </c:numRef>
          </c:val>
        </c:ser>
        <c:ser>
          <c:idx val="1"/>
          <c:order val="1"/>
          <c:tx>
            <c:strRef>
              <c:f>Coverage!$C$177</c:f>
              <c:strCache>
                <c:ptCount val="1"/>
                <c:pt idx="0">
                  <c:v>Detected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Coverage!$A$178:$A$187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Coverage!$C$178:$C$187</c:f>
              <c:numCache>
                <c:formatCode>General</c:formatCode>
                <c:ptCount val="10"/>
                <c:pt idx="0">
                  <c:v>1262</c:v>
                </c:pt>
                <c:pt idx="1">
                  <c:v>1235</c:v>
                </c:pt>
                <c:pt idx="2">
                  <c:v>1208</c:v>
                </c:pt>
                <c:pt idx="3">
                  <c:v>989</c:v>
                </c:pt>
                <c:pt idx="4">
                  <c:v>1280</c:v>
                </c:pt>
                <c:pt idx="5">
                  <c:v>932</c:v>
                </c:pt>
                <c:pt idx="6">
                  <c:v>1114</c:v>
                </c:pt>
                <c:pt idx="7">
                  <c:v>116</c:v>
                </c:pt>
                <c:pt idx="9">
                  <c:v>8020</c:v>
                </c:pt>
              </c:numCache>
            </c:numRef>
          </c:val>
        </c:ser>
        <c:ser>
          <c:idx val="4"/>
          <c:order val="2"/>
          <c:tx>
            <c:strRef>
              <c:f>Coverage!$F$177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cat>
            <c:strRef>
              <c:f>Coverage!$A$178:$A$187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Coverage!$F$178:$F$187</c:f>
              <c:numCache>
                <c:formatCode>General</c:formatCode>
                <c:ptCount val="10"/>
                <c:pt idx="0">
                  <c:v>0</c:v>
                </c:pt>
                <c:pt idx="1">
                  <c:v>12</c:v>
                </c:pt>
                <c:pt idx="2">
                  <c:v>22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214</c:v>
                </c:pt>
                <c:pt idx="9">
                  <c:v>64</c:v>
                </c:pt>
              </c:numCache>
            </c:numRef>
          </c:val>
        </c:ser>
        <c:gapWidth val="100"/>
        <c:overlap val="100"/>
        <c:axId val="67021440"/>
        <c:axId val="67154304"/>
      </c:barChart>
      <c:catAx>
        <c:axId val="67021440"/>
        <c:scaling>
          <c:orientation val="minMax"/>
        </c:scaling>
        <c:axPos val="b"/>
        <c:numFmt formatCode="General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67154304"/>
        <c:crosses val="autoZero"/>
        <c:auto val="1"/>
        <c:lblAlgn val="ctr"/>
        <c:lblOffset val="100"/>
        <c:tickLblSkip val="1"/>
        <c:tickMarkSkip val="1"/>
      </c:catAx>
      <c:valAx>
        <c:axId val="6715430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injections</a:t>
                </a:r>
              </a:p>
            </c:rich>
          </c:tx>
          <c:layout>
            <c:manualLayout>
              <c:xMode val="edge"/>
              <c:yMode val="edge"/>
              <c:x val="2.9997600191984612E-3"/>
              <c:y val="0.18902510603896014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7021440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471825787401654"/>
          <c:y val="0.273227909011374"/>
          <c:w val="0.153128964348206"/>
          <c:h val="0.23176596675415601"/>
        </c:manualLayout>
      </c:layout>
      <c:spPr>
        <a:ln>
          <a:noFill/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Transient Faults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4164244023184011"/>
          <c:y val="0.117399660979877"/>
          <c:w val="0.84412728809933701"/>
          <c:h val="0.76162565616798006"/>
        </c:manualLayout>
      </c:layout>
      <c:barChart>
        <c:barDir val="col"/>
        <c:grouping val="stacked"/>
        <c:ser>
          <c:idx val="0"/>
          <c:order val="0"/>
          <c:spPr>
            <a:solidFill>
              <a:srgbClr val="FF0000"/>
            </a:solidFill>
            <a:effectLst/>
          </c:spPr>
          <c:cat>
            <c:strRef>
              <c:f>('server-coverage'!$B$98:$B$100,'server-coverage'!$B$102)</c:f>
              <c:strCache>
                <c:ptCount val="4"/>
                <c:pt idx="0">
                  <c:v>SWAT+OoB</c:v>
                </c:pt>
                <c:pt idx="1">
                  <c:v>&gt;0%</c:v>
                </c:pt>
                <c:pt idx="2">
                  <c:v>&gt;0.01%</c:v>
                </c:pt>
                <c:pt idx="3">
                  <c:v>&gt;1%</c:v>
                </c:pt>
              </c:strCache>
            </c:strRef>
          </c:cat>
          <c:val>
            <c:numRef>
              <c:f>('server-coverage'!$C$98:$C$100,'server-coverage'!$C$102)</c:f>
              <c:numCache>
                <c:formatCode>General</c:formatCode>
                <c:ptCount val="4"/>
                <c:pt idx="0">
                  <c:v>58</c:v>
                </c:pt>
                <c:pt idx="1">
                  <c:v>46</c:v>
                </c:pt>
                <c:pt idx="2">
                  <c:v>37</c:v>
                </c:pt>
                <c:pt idx="3">
                  <c:v>33</c:v>
                </c:pt>
              </c:numCache>
            </c:numRef>
          </c:val>
        </c:ser>
        <c:ser>
          <c:idx val="1"/>
          <c:order val="1"/>
          <c:cat>
            <c:strRef>
              <c:f>('server-coverage'!$B$98:$B$100,'server-coverage'!$B$102)</c:f>
              <c:strCache>
                <c:ptCount val="4"/>
                <c:pt idx="0">
                  <c:v>SWAT+OoB</c:v>
                </c:pt>
                <c:pt idx="1">
                  <c:v>&gt;0%</c:v>
                </c:pt>
                <c:pt idx="2">
                  <c:v>&gt;0.01%</c:v>
                </c:pt>
                <c:pt idx="3">
                  <c:v>&gt;1%</c:v>
                </c:pt>
              </c:strCache>
            </c:strRef>
          </c:cat>
          <c:val>
            <c:numRef>
              <c:f>('server-coverage'!$D$98:$D$100,'server-coverage'!$D$102)</c:f>
              <c:numCache>
                <c:formatCode>0.00%</c:formatCode>
                <c:ptCount val="4"/>
                <c:pt idx="0">
                  <c:v>6.4876957494407134E-3</c:v>
                </c:pt>
                <c:pt idx="1">
                  <c:v>5.1454138702460789E-3</c:v>
                </c:pt>
                <c:pt idx="2">
                  <c:v>4.1387024608501135E-3</c:v>
                </c:pt>
                <c:pt idx="3">
                  <c:v>3.6912751677852323E-3</c:v>
                </c:pt>
              </c:numCache>
            </c:numRef>
          </c:val>
        </c:ser>
        <c:overlap val="100"/>
        <c:axId val="85176320"/>
        <c:axId val="85177856"/>
      </c:barChart>
      <c:catAx>
        <c:axId val="85176320"/>
        <c:scaling>
          <c:orientation val="minMax"/>
        </c:scaling>
        <c:axPos val="b"/>
        <c:tickLblPos val="nextTo"/>
        <c:spPr>
          <a:ln w="19050"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5177856"/>
        <c:crosses val="autoZero"/>
        <c:auto val="1"/>
        <c:lblAlgn val="ctr"/>
        <c:lblOffset val="100"/>
      </c:catAx>
      <c:valAx>
        <c:axId val="85177856"/>
        <c:scaling>
          <c:orientation val="minMax"/>
          <c:max val="70"/>
        </c:scaling>
        <c:axPos val="l"/>
        <c:majorGridlines/>
        <c:numFmt formatCode="General" sourceLinked="0"/>
        <c:tickLblPos val="nextTo"/>
        <c:spPr>
          <a:ln w="19050">
            <a:solidFill>
              <a:schemeClr val="tx1"/>
            </a:solidFill>
          </a:ln>
        </c:spPr>
        <c:crossAx val="85176320"/>
        <c:crosses val="autoZero"/>
        <c:crossBetween val="between"/>
        <c:majorUnit val="10"/>
      </c:valAx>
    </c:plotArea>
    <c:plotVisOnly val="1"/>
  </c:chart>
  <c:spPr>
    <a:ln>
      <a:noFill/>
    </a:ln>
  </c:spPr>
  <c:txPr>
    <a:bodyPr/>
    <a:lstStyle/>
    <a:p>
      <a:pPr>
        <a:defRPr sz="1300" b="1">
          <a:latin typeface="Arial"/>
          <a:cs typeface="Arial"/>
        </a:defRPr>
      </a:pPr>
      <a:endParaRPr lang="en-US"/>
    </a:p>
  </c:txPr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2"/>
          <c:order val="0"/>
          <c:tx>
            <c:strRef>
              <c:f>'server-rec win'!$D$29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win'!$D$30:$D$34</c:f>
              <c:numCache>
                <c:formatCode>General</c:formatCode>
                <c:ptCount val="5"/>
                <c:pt idx="0">
                  <c:v>0.74490000000000034</c:v>
                </c:pt>
                <c:pt idx="1">
                  <c:v>0.85530000000000028</c:v>
                </c:pt>
                <c:pt idx="2">
                  <c:v>0.93410000000000004</c:v>
                </c:pt>
                <c:pt idx="3">
                  <c:v>0.99360000000000004</c:v>
                </c:pt>
                <c:pt idx="4">
                  <c:v>1</c:v>
                </c:pt>
              </c:numCache>
            </c:numRef>
          </c:val>
        </c:ser>
        <c:marker val="1"/>
        <c:axId val="85222144"/>
        <c:axId val="85224448"/>
      </c:lineChart>
      <c:catAx>
        <c:axId val="85222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224448"/>
        <c:crosses val="autoZero"/>
        <c:auto val="1"/>
        <c:lblAlgn val="ctr"/>
        <c:lblOffset val="100"/>
        <c:tickLblSkip val="1"/>
        <c:tickMarkSkip val="1"/>
      </c:catAx>
      <c:valAx>
        <c:axId val="85224448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222144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2"/>
          <c:order val="0"/>
          <c:tx>
            <c:strRef>
              <c:f>'server-rec win'!$D$37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win'!$D$38:$D$42</c:f>
              <c:numCache>
                <c:formatCode>General</c:formatCode>
                <c:ptCount val="5"/>
                <c:pt idx="0">
                  <c:v>0.54710000000000003</c:v>
                </c:pt>
                <c:pt idx="1">
                  <c:v>0.73770000000000036</c:v>
                </c:pt>
                <c:pt idx="2">
                  <c:v>0.81610000000000005</c:v>
                </c:pt>
                <c:pt idx="3">
                  <c:v>0.93720000000000003</c:v>
                </c:pt>
                <c:pt idx="4">
                  <c:v>1</c:v>
                </c:pt>
              </c:numCache>
            </c:numRef>
          </c:val>
        </c:ser>
        <c:marker val="1"/>
        <c:axId val="76880128"/>
        <c:axId val="76886784"/>
      </c:lineChart>
      <c:catAx>
        <c:axId val="76880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76886784"/>
        <c:crosses val="autoZero"/>
        <c:auto val="1"/>
        <c:lblAlgn val="ctr"/>
        <c:lblOffset val="100"/>
        <c:tickLblSkip val="1"/>
        <c:tickMarkSkip val="1"/>
      </c:catAx>
      <c:valAx>
        <c:axId val="76886784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76880128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500000000000018"/>
          <c:y val="0.47547897493825941"/>
          <c:w val="0.61551640419947529"/>
          <c:h val="0.29842298193738442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1"/>
          <c:order val="0"/>
          <c:tx>
            <c:strRef>
              <c:f>'server-rec win'!$C$29</c:f>
              <c:strCache>
                <c:ptCount val="1"/>
                <c:pt idx="0">
                  <c:v>New Latency SWAT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win'!$C$30:$C$34</c:f>
              <c:numCache>
                <c:formatCode>General</c:formatCode>
                <c:ptCount val="5"/>
                <c:pt idx="0">
                  <c:v>0.81520000000000004</c:v>
                </c:pt>
                <c:pt idx="1">
                  <c:v>0.89410000000000001</c:v>
                </c:pt>
                <c:pt idx="2">
                  <c:v>0.95255000000000001</c:v>
                </c:pt>
                <c:pt idx="3">
                  <c:v>0.99444999999999972</c:v>
                </c:pt>
                <c:pt idx="4">
                  <c:v>1</c:v>
                </c:pt>
              </c:numCache>
            </c:numRef>
          </c:val>
        </c:ser>
        <c:ser>
          <c:idx val="2"/>
          <c:order val="1"/>
          <c:tx>
            <c:strRef>
              <c:f>'server-rec win'!$D$29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win'!$D$30:$D$34</c:f>
              <c:numCache>
                <c:formatCode>General</c:formatCode>
                <c:ptCount val="5"/>
                <c:pt idx="0">
                  <c:v>0.74490000000000034</c:v>
                </c:pt>
                <c:pt idx="1">
                  <c:v>0.85530000000000028</c:v>
                </c:pt>
                <c:pt idx="2">
                  <c:v>0.93410000000000004</c:v>
                </c:pt>
                <c:pt idx="3">
                  <c:v>0.99360000000000004</c:v>
                </c:pt>
                <c:pt idx="4">
                  <c:v>1</c:v>
                </c:pt>
              </c:numCache>
            </c:numRef>
          </c:val>
        </c:ser>
        <c:marker val="1"/>
        <c:axId val="85267968"/>
        <c:axId val="85274624"/>
      </c:lineChart>
      <c:catAx>
        <c:axId val="85267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274624"/>
        <c:crosses val="autoZero"/>
        <c:auto val="1"/>
        <c:lblAlgn val="ctr"/>
        <c:lblOffset val="100"/>
        <c:tickLblSkip val="1"/>
        <c:tickMarkSkip val="1"/>
      </c:catAx>
      <c:valAx>
        <c:axId val="85274624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267968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1"/>
          <c:order val="0"/>
          <c:tx>
            <c:strRef>
              <c:f>'server-rec win'!$C$37</c:f>
              <c:strCache>
                <c:ptCount val="1"/>
                <c:pt idx="0">
                  <c:v>New Latency SWAT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win'!$C$38:$C$42</c:f>
              <c:numCache>
                <c:formatCode>General</c:formatCode>
                <c:ptCount val="5"/>
                <c:pt idx="0">
                  <c:v>0.81610000000000005</c:v>
                </c:pt>
                <c:pt idx="1">
                  <c:v>0.89690000000000003</c:v>
                </c:pt>
                <c:pt idx="2">
                  <c:v>0.91930000000000001</c:v>
                </c:pt>
                <c:pt idx="3">
                  <c:v>0.93720000000000003</c:v>
                </c:pt>
                <c:pt idx="4">
                  <c:v>1</c:v>
                </c:pt>
              </c:numCache>
            </c:numRef>
          </c:val>
        </c:ser>
        <c:ser>
          <c:idx val="2"/>
          <c:order val="1"/>
          <c:tx>
            <c:strRef>
              <c:f>'server-rec win'!$D$37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win'!$D$38:$D$42</c:f>
              <c:numCache>
                <c:formatCode>General</c:formatCode>
                <c:ptCount val="5"/>
                <c:pt idx="0">
                  <c:v>0.54710000000000003</c:v>
                </c:pt>
                <c:pt idx="1">
                  <c:v>0.73770000000000036</c:v>
                </c:pt>
                <c:pt idx="2">
                  <c:v>0.81610000000000005</c:v>
                </c:pt>
                <c:pt idx="3">
                  <c:v>0.93720000000000003</c:v>
                </c:pt>
                <c:pt idx="4">
                  <c:v>1</c:v>
                </c:pt>
              </c:numCache>
            </c:numRef>
          </c:val>
        </c:ser>
        <c:marker val="1"/>
        <c:axId val="85299200"/>
        <c:axId val="85301504"/>
      </c:lineChart>
      <c:catAx>
        <c:axId val="85299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301504"/>
        <c:crosses val="autoZero"/>
        <c:auto val="1"/>
        <c:lblAlgn val="ctr"/>
        <c:lblOffset val="100"/>
        <c:tickLblSkip val="1"/>
        <c:tickMarkSkip val="1"/>
      </c:catAx>
      <c:valAx>
        <c:axId val="85301504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299200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500000000000018"/>
          <c:y val="0.47547897493825941"/>
          <c:w val="0.61551640419947529"/>
          <c:h val="0.29842298193738442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0"/>
          <c:order val="0"/>
          <c:tx>
            <c:strRef>
              <c:f>'server-rec win'!$B$29</c:f>
              <c:strCache>
                <c:ptCount val="1"/>
                <c:pt idx="0">
                  <c:v>New Latency out-of-bounds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win'!$B$30:$B$34</c:f>
              <c:numCache>
                <c:formatCode>General</c:formatCode>
                <c:ptCount val="5"/>
                <c:pt idx="0">
                  <c:v>0.88549999999999973</c:v>
                </c:pt>
                <c:pt idx="1">
                  <c:v>0.93290000000000028</c:v>
                </c:pt>
                <c:pt idx="2">
                  <c:v>0.97100000000000031</c:v>
                </c:pt>
                <c:pt idx="3">
                  <c:v>0.99529999999999996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'server-rec win'!$C$29</c:f>
              <c:strCache>
                <c:ptCount val="1"/>
                <c:pt idx="0">
                  <c:v>New Latency SWAT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win'!$C$30:$C$34</c:f>
              <c:numCache>
                <c:formatCode>General</c:formatCode>
                <c:ptCount val="5"/>
                <c:pt idx="0">
                  <c:v>0.81520000000000004</c:v>
                </c:pt>
                <c:pt idx="1">
                  <c:v>0.89410000000000001</c:v>
                </c:pt>
                <c:pt idx="2">
                  <c:v>0.95255000000000001</c:v>
                </c:pt>
                <c:pt idx="3">
                  <c:v>0.99444999999999972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'server-rec win'!$D$29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win'!$D$30:$D$34</c:f>
              <c:numCache>
                <c:formatCode>General</c:formatCode>
                <c:ptCount val="5"/>
                <c:pt idx="0">
                  <c:v>0.74490000000000034</c:v>
                </c:pt>
                <c:pt idx="1">
                  <c:v>0.85530000000000028</c:v>
                </c:pt>
                <c:pt idx="2">
                  <c:v>0.93410000000000004</c:v>
                </c:pt>
                <c:pt idx="3">
                  <c:v>0.99360000000000004</c:v>
                </c:pt>
                <c:pt idx="4">
                  <c:v>1</c:v>
                </c:pt>
              </c:numCache>
            </c:numRef>
          </c:val>
        </c:ser>
        <c:marker val="1"/>
        <c:axId val="67477888"/>
        <c:axId val="67480192"/>
      </c:lineChart>
      <c:catAx>
        <c:axId val="674778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67480192"/>
        <c:crosses val="autoZero"/>
        <c:auto val="1"/>
        <c:lblAlgn val="ctr"/>
        <c:lblOffset val="100"/>
        <c:tickLblSkip val="1"/>
        <c:tickMarkSkip val="1"/>
      </c:catAx>
      <c:valAx>
        <c:axId val="67480192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67477888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0"/>
          <c:order val="0"/>
          <c:tx>
            <c:strRef>
              <c:f>'server-rec win'!$B$37</c:f>
              <c:strCache>
                <c:ptCount val="1"/>
                <c:pt idx="0">
                  <c:v>New Latency out-of-bounds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win'!$B$38:$B$42</c:f>
              <c:numCache>
                <c:formatCode>General</c:formatCode>
                <c:ptCount val="5"/>
                <c:pt idx="0">
                  <c:v>0.88100000000000001</c:v>
                </c:pt>
                <c:pt idx="1">
                  <c:v>0.91470000000000029</c:v>
                </c:pt>
                <c:pt idx="2">
                  <c:v>0.9325</c:v>
                </c:pt>
                <c:pt idx="3">
                  <c:v>0.95030000000000003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'server-rec win'!$C$37</c:f>
              <c:strCache>
                <c:ptCount val="1"/>
                <c:pt idx="0">
                  <c:v>New Latency SWAT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win'!$C$38:$C$42</c:f>
              <c:numCache>
                <c:formatCode>General</c:formatCode>
                <c:ptCount val="5"/>
                <c:pt idx="0">
                  <c:v>0.81610000000000005</c:v>
                </c:pt>
                <c:pt idx="1">
                  <c:v>0.89690000000000003</c:v>
                </c:pt>
                <c:pt idx="2">
                  <c:v>0.91930000000000001</c:v>
                </c:pt>
                <c:pt idx="3">
                  <c:v>0.93720000000000003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'server-rec win'!$D$37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win'!$D$38:$D$42</c:f>
              <c:numCache>
                <c:formatCode>General</c:formatCode>
                <c:ptCount val="5"/>
                <c:pt idx="0">
                  <c:v>0.54710000000000003</c:v>
                </c:pt>
                <c:pt idx="1">
                  <c:v>0.73770000000000036</c:v>
                </c:pt>
                <c:pt idx="2">
                  <c:v>0.81610000000000005</c:v>
                </c:pt>
                <c:pt idx="3">
                  <c:v>0.93720000000000003</c:v>
                </c:pt>
                <c:pt idx="4">
                  <c:v>1</c:v>
                </c:pt>
              </c:numCache>
            </c:numRef>
          </c:val>
        </c:ser>
        <c:marker val="1"/>
        <c:axId val="85482880"/>
        <c:axId val="85493632"/>
      </c:lineChart>
      <c:catAx>
        <c:axId val="85482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493632"/>
        <c:crosses val="autoZero"/>
        <c:auto val="1"/>
        <c:lblAlgn val="ctr"/>
        <c:lblOffset val="100"/>
        <c:tickLblSkip val="1"/>
        <c:tickMarkSkip val="1"/>
      </c:catAx>
      <c:valAx>
        <c:axId val="85493632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482880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500000000000018"/>
          <c:y val="0.47547897493825941"/>
          <c:w val="0.61551640419947529"/>
          <c:h val="0.29842298193738442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0"/>
          <c:order val="0"/>
          <c:tx>
            <c:strRef>
              <c:f>'server-rec win'!$B$29</c:f>
              <c:strCache>
                <c:ptCount val="1"/>
                <c:pt idx="0">
                  <c:v>New Latency out-of-bounds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win'!$B$30:$B$34</c:f>
              <c:numCache>
                <c:formatCode>General</c:formatCode>
                <c:ptCount val="5"/>
                <c:pt idx="0">
                  <c:v>0.89960000000000029</c:v>
                </c:pt>
                <c:pt idx="1">
                  <c:v>0.93360000000000032</c:v>
                </c:pt>
                <c:pt idx="2">
                  <c:v>0.97040000000000004</c:v>
                </c:pt>
                <c:pt idx="3">
                  <c:v>0.99319999999999997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'server-rec win'!$C$29</c:f>
              <c:strCache>
                <c:ptCount val="1"/>
                <c:pt idx="0">
                  <c:v>New Latency SWAT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win'!$C$30:$C$34</c:f>
              <c:numCache>
                <c:formatCode>General</c:formatCode>
                <c:ptCount val="5"/>
                <c:pt idx="0">
                  <c:v>0.81170000000000031</c:v>
                </c:pt>
                <c:pt idx="1">
                  <c:v>0.88849999999999996</c:v>
                </c:pt>
                <c:pt idx="2">
                  <c:v>0.95805000000000029</c:v>
                </c:pt>
                <c:pt idx="3">
                  <c:v>0.99144999999999972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'server-rec win'!$D$29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win'!$D$30:$D$34</c:f>
              <c:numCache>
                <c:formatCode>General</c:formatCode>
                <c:ptCount val="5"/>
                <c:pt idx="0">
                  <c:v>0.72380000000000033</c:v>
                </c:pt>
                <c:pt idx="1">
                  <c:v>0.84340000000000004</c:v>
                </c:pt>
                <c:pt idx="2">
                  <c:v>0.94570000000000032</c:v>
                </c:pt>
                <c:pt idx="3">
                  <c:v>0.98970000000000002</c:v>
                </c:pt>
                <c:pt idx="4">
                  <c:v>1</c:v>
                </c:pt>
              </c:numCache>
            </c:numRef>
          </c:val>
        </c:ser>
        <c:marker val="1"/>
        <c:axId val="85434368"/>
        <c:axId val="85436672"/>
      </c:lineChart>
      <c:catAx>
        <c:axId val="8543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436672"/>
        <c:crosses val="autoZero"/>
        <c:auto val="1"/>
        <c:lblAlgn val="ctr"/>
        <c:lblOffset val="100"/>
        <c:tickLblSkip val="1"/>
        <c:tickMarkSkip val="1"/>
      </c:catAx>
      <c:valAx>
        <c:axId val="85436672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434368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 in Server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04"/>
          <c:y val="0.10631448029780598"/>
          <c:w val="0.72912248468941432"/>
          <c:h val="0.69027016401430796"/>
        </c:manualLayout>
      </c:layout>
      <c:lineChart>
        <c:grouping val="standard"/>
        <c:ser>
          <c:idx val="0"/>
          <c:order val="0"/>
          <c:tx>
            <c:strRef>
              <c:f>'server-rec win'!$B$37</c:f>
              <c:strCache>
                <c:ptCount val="1"/>
                <c:pt idx="0">
                  <c:v>New Latency out-of-bounds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win'!$B$38:$B$42</c:f>
              <c:numCache>
                <c:formatCode>General</c:formatCode>
                <c:ptCount val="5"/>
                <c:pt idx="0">
                  <c:v>0.87110000000000032</c:v>
                </c:pt>
                <c:pt idx="1">
                  <c:v>0.89219999999999999</c:v>
                </c:pt>
                <c:pt idx="2">
                  <c:v>0.9244</c:v>
                </c:pt>
                <c:pt idx="3">
                  <c:v>0.94680000000000031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'server-rec win'!$C$37</c:f>
              <c:strCache>
                <c:ptCount val="1"/>
                <c:pt idx="0">
                  <c:v>New Latency SWAT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win'!$C$38:$C$42</c:f>
              <c:numCache>
                <c:formatCode>General</c:formatCode>
                <c:ptCount val="5"/>
                <c:pt idx="0">
                  <c:v>0.7876000000000003</c:v>
                </c:pt>
                <c:pt idx="1">
                  <c:v>0.78880000000000028</c:v>
                </c:pt>
                <c:pt idx="2">
                  <c:v>0.84490000000000032</c:v>
                </c:pt>
                <c:pt idx="3">
                  <c:v>0.8723000000000003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'server-rec win'!$D$37</c:f>
              <c:strCache>
                <c:ptCount val="1"/>
                <c:pt idx="0">
                  <c:v>Old Latency SWAT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'server-rec win'!$A$38:$A$42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'server-rec win'!$D$38:$D$42</c:f>
              <c:numCache>
                <c:formatCode>General</c:formatCode>
                <c:ptCount val="5"/>
                <c:pt idx="0">
                  <c:v>0.53100000000000003</c:v>
                </c:pt>
                <c:pt idx="1">
                  <c:v>0.66110000000000035</c:v>
                </c:pt>
                <c:pt idx="2">
                  <c:v>0.80310000000000004</c:v>
                </c:pt>
                <c:pt idx="3">
                  <c:v>0.8723000000000003</c:v>
                </c:pt>
                <c:pt idx="4">
                  <c:v>1</c:v>
                </c:pt>
              </c:numCache>
            </c:numRef>
          </c:val>
        </c:ser>
        <c:marker val="1"/>
        <c:axId val="85888000"/>
        <c:axId val="85890560"/>
      </c:lineChart>
      <c:catAx>
        <c:axId val="85888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890560"/>
        <c:crosses val="autoZero"/>
        <c:auto val="1"/>
        <c:lblAlgn val="ctr"/>
        <c:lblOffset val="100"/>
        <c:tickLblSkip val="1"/>
        <c:tickMarkSkip val="1"/>
      </c:catAx>
      <c:valAx>
        <c:axId val="85890560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888000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500000000000018"/>
          <c:y val="0.47547897493825941"/>
          <c:w val="0.61551640419947529"/>
          <c:h val="0.29842298193738442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>
        <c:manualLayout>
          <c:layoutTarget val="inner"/>
          <c:xMode val="edge"/>
          <c:yMode val="edge"/>
          <c:x val="0.16737696850393693"/>
          <c:y val="1.6683503314282616E-2"/>
          <c:w val="0.78162401574803131"/>
          <c:h val="0.78024278215223053"/>
        </c:manualLayout>
      </c:layout>
      <c:lineChart>
        <c:grouping val="standard"/>
        <c:ser>
          <c:idx val="0"/>
          <c:order val="0"/>
          <c:tx>
            <c:strRef>
              <c:f>'CLB sizes'!$A$71</c:f>
              <c:strCache>
                <c:ptCount val="1"/>
                <c:pt idx="0">
                  <c:v>apache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ymbol val="diamond"/>
            <c:size val="12"/>
            <c:spPr>
              <a:solidFill>
                <a:schemeClr val="bg1"/>
              </a:solidFill>
              <a:ln w="38100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'CLB sizes'!$B$70:$E$70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sizes'!$B$71:$E$71</c:f>
              <c:numCache>
                <c:formatCode>0.00</c:formatCode>
                <c:ptCount val="4"/>
                <c:pt idx="0">
                  <c:v>47.664000000000001</c:v>
                </c:pt>
                <c:pt idx="1">
                  <c:v>126.504</c:v>
                </c:pt>
                <c:pt idx="2">
                  <c:v>350</c:v>
                </c:pt>
                <c:pt idx="3">
                  <c:v>756.35999999999763</c:v>
                </c:pt>
              </c:numCache>
            </c:numRef>
          </c:val>
        </c:ser>
        <c:ser>
          <c:idx val="1"/>
          <c:order val="1"/>
          <c:tx>
            <c:strRef>
              <c:f>'CLB sizes'!$A$72</c:f>
              <c:strCache>
                <c:ptCount val="1"/>
                <c:pt idx="0">
                  <c:v>sshd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ymbol val="square"/>
            <c:size val="12"/>
            <c:spPr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'CLB sizes'!$B$70:$E$70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sizes'!$B$72:$E$72</c:f>
              <c:numCache>
                <c:formatCode>0.00</c:formatCode>
                <c:ptCount val="4"/>
                <c:pt idx="0">
                  <c:v>73.224000000000004</c:v>
                </c:pt>
                <c:pt idx="1">
                  <c:v>220</c:v>
                </c:pt>
                <c:pt idx="2">
                  <c:v>450.43199999999973</c:v>
                </c:pt>
                <c:pt idx="3">
                  <c:v>939.16800000000001</c:v>
                </c:pt>
              </c:numCache>
            </c:numRef>
          </c:val>
        </c:ser>
        <c:ser>
          <c:idx val="2"/>
          <c:order val="2"/>
          <c:tx>
            <c:strRef>
              <c:f>'CLB sizes'!$A$73</c:f>
              <c:strCache>
                <c:ptCount val="1"/>
                <c:pt idx="0">
                  <c:v>squid</c:v>
                </c:pt>
              </c:strCache>
            </c:strRef>
          </c:tx>
          <c:spPr>
            <a:ln w="57150" cmpd="sng">
              <a:solidFill>
                <a:srgbClr val="FF0000"/>
              </a:solidFill>
              <a:prstDash val="solid"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  <a:effectLst/>
            </c:spPr>
          </c:marker>
          <c:cat>
            <c:strRef>
              <c:f>'CLB sizes'!$B$70:$E$70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sizes'!$B$73:$E$73</c:f>
              <c:numCache>
                <c:formatCode>0.00</c:formatCode>
                <c:ptCount val="4"/>
                <c:pt idx="0">
                  <c:v>117.288</c:v>
                </c:pt>
                <c:pt idx="1">
                  <c:v>189.36</c:v>
                </c:pt>
                <c:pt idx="2">
                  <c:v>539.71199999999999</c:v>
                </c:pt>
                <c:pt idx="3">
                  <c:v>2344.2479999999987</c:v>
                </c:pt>
              </c:numCache>
            </c:numRef>
          </c:val>
        </c:ser>
        <c:ser>
          <c:idx val="3"/>
          <c:order val="3"/>
          <c:tx>
            <c:strRef>
              <c:f>'CLB sizes'!$A$74</c:f>
              <c:strCache>
                <c:ptCount val="1"/>
                <c:pt idx="0">
                  <c:v>mysql</c:v>
                </c:pt>
              </c:strCache>
            </c:strRef>
          </c:tx>
          <c:spPr>
            <a:ln w="57150" cmpd="sng">
              <a:solidFill>
                <a:schemeClr val="tx1"/>
              </a:solidFill>
            </a:ln>
            <a:effectLst/>
          </c:spPr>
          <c:marker>
            <c:symbol val="triangle"/>
            <c:size val="11"/>
            <c:spPr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  <a:effectLst/>
            </c:spPr>
          </c:marker>
          <c:cat>
            <c:strRef>
              <c:f>'CLB sizes'!$B$70:$E$70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sizes'!$B$74:$E$74</c:f>
              <c:numCache>
                <c:formatCode>0.00</c:formatCode>
                <c:ptCount val="4"/>
                <c:pt idx="0">
                  <c:v>49.104000000000006</c:v>
                </c:pt>
                <c:pt idx="1">
                  <c:v>61.272000000000013</c:v>
                </c:pt>
                <c:pt idx="2">
                  <c:v>88.416000000000025</c:v>
                </c:pt>
                <c:pt idx="3">
                  <c:v>247.96800000000007</c:v>
                </c:pt>
              </c:numCache>
            </c:numRef>
          </c:val>
        </c:ser>
        <c:marker val="1"/>
        <c:axId val="85814272"/>
        <c:axId val="85825024"/>
      </c:lineChart>
      <c:catAx>
        <c:axId val="85814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Checkpoint Interval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825024"/>
        <c:crosses val="autoZero"/>
        <c:auto val="1"/>
        <c:lblAlgn val="ctr"/>
        <c:lblOffset val="100"/>
        <c:tickLblSkip val="1"/>
        <c:tickMarkSkip val="1"/>
      </c:catAx>
      <c:valAx>
        <c:axId val="85825024"/>
        <c:scaling>
          <c:orientation val="minMax"/>
          <c:max val="2500"/>
          <c:min val="0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Memory Log Size (in KB)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5814272"/>
        <c:crosses val="autoZero"/>
        <c:crossBetween val="midCat"/>
        <c:majorUnit val="250"/>
      </c:valAx>
      <c:spPr>
        <a:solidFill>
          <a:srgbClr val="FFFFFF"/>
        </a:solidFill>
        <a:ln w="25400">
          <a:noFill/>
        </a:ln>
      </c:spPr>
    </c:plotArea>
    <c:legend>
      <c:legendPos val="l"/>
      <c:layout>
        <c:manualLayout>
          <c:xMode val="edge"/>
          <c:yMode val="edge"/>
          <c:x val="0.17852522639068594"/>
          <c:y val="2.8455869660474524E-2"/>
          <c:w val="0.24216723879760813"/>
          <c:h val="0.35624171767736401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600" b="1" i="0">
          <a:latin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1537280062214396"/>
          <c:y val="7.4061898512685909E-2"/>
          <c:w val="0.69099372995042296"/>
          <c:h val="0.65388342082239703"/>
        </c:manualLayout>
      </c:layout>
      <c:barChart>
        <c:barDir val="col"/>
        <c:grouping val="percentStacked"/>
        <c:ser>
          <c:idx val="2"/>
          <c:order val="0"/>
          <c:tx>
            <c:strRef>
              <c:f>'server-coverage'!$I$63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'server-coverage'!$G$64:$H$67</c:f>
              <c:multiLvlStrCache>
                <c:ptCount val="4"/>
                <c:lvl>
                  <c:pt idx="0">
                    <c:v>Server</c:v>
                  </c:pt>
                  <c:pt idx="1">
                    <c:v>SPEC</c:v>
                  </c:pt>
                  <c:pt idx="2">
                    <c:v>Server</c:v>
                  </c:pt>
                  <c:pt idx="3">
                    <c:v>SPEC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'server-coverage'!$I$64:$I$67</c:f>
              <c:numCache>
                <c:formatCode>General</c:formatCode>
                <c:ptCount val="4"/>
                <c:pt idx="0">
                  <c:v>389</c:v>
                </c:pt>
                <c:pt idx="1">
                  <c:v>1306</c:v>
                </c:pt>
                <c:pt idx="2">
                  <c:v>8055</c:v>
                </c:pt>
                <c:pt idx="3">
                  <c:v>7957</c:v>
                </c:pt>
              </c:numCache>
            </c:numRef>
          </c:val>
        </c:ser>
        <c:ser>
          <c:idx val="3"/>
          <c:order val="1"/>
          <c:tx>
            <c:strRef>
              <c:f>'server-coverage'!$J$63</c:f>
              <c:strCache>
                <c:ptCount val="1"/>
                <c:pt idx="0">
                  <c:v>Detected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'server-coverage'!$G$64:$H$67</c:f>
              <c:multiLvlStrCache>
                <c:ptCount val="4"/>
                <c:lvl>
                  <c:pt idx="0">
                    <c:v>Server</c:v>
                  </c:pt>
                  <c:pt idx="1">
                    <c:v>SPEC</c:v>
                  </c:pt>
                  <c:pt idx="2">
                    <c:v>Server</c:v>
                  </c:pt>
                  <c:pt idx="3">
                    <c:v>SPEC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'server-coverage'!$J$64:$J$67</c:f>
              <c:numCache>
                <c:formatCode>General</c:formatCode>
                <c:ptCount val="4"/>
                <c:pt idx="0">
                  <c:v>8530</c:v>
                </c:pt>
                <c:pt idx="1">
                  <c:v>7591</c:v>
                </c:pt>
                <c:pt idx="2">
                  <c:v>887</c:v>
                </c:pt>
                <c:pt idx="3">
                  <c:v>937</c:v>
                </c:pt>
              </c:numCache>
            </c:numRef>
          </c:val>
        </c:ser>
        <c:ser>
          <c:idx val="4"/>
          <c:order val="2"/>
          <c:tx>
            <c:strRef>
              <c:f>'server-coverage'!$K$63</c:f>
              <c:strCache>
                <c:ptCount val="1"/>
                <c:pt idx="0">
                  <c:v>Potential SDC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  <a:effectLst/>
          </c:spPr>
          <c:cat>
            <c:multiLvlStrRef>
              <c:f>'server-coverage'!$G$64:$H$67</c:f>
              <c:multiLvlStrCache>
                <c:ptCount val="4"/>
                <c:lvl>
                  <c:pt idx="0">
                    <c:v>Server</c:v>
                  </c:pt>
                  <c:pt idx="1">
                    <c:v>SPEC</c:v>
                  </c:pt>
                  <c:pt idx="2">
                    <c:v>Server</c:v>
                  </c:pt>
                  <c:pt idx="3">
                    <c:v>SPEC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'server-coverage'!$K$64:$K$67</c:f>
              <c:numCache>
                <c:formatCode>General</c:formatCode>
                <c:ptCount val="4"/>
                <c:pt idx="0">
                  <c:v>34</c:v>
                </c:pt>
                <c:pt idx="1">
                  <c:v>60</c:v>
                </c:pt>
                <c:pt idx="2">
                  <c:v>52</c:v>
                </c:pt>
                <c:pt idx="3">
                  <c:v>58</c:v>
                </c:pt>
              </c:numCache>
            </c:numRef>
          </c:val>
        </c:ser>
        <c:overlap val="100"/>
        <c:axId val="64322176"/>
        <c:axId val="64323968"/>
      </c:barChart>
      <c:catAx>
        <c:axId val="64322176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4323968"/>
        <c:crosses val="autoZero"/>
        <c:auto val="1"/>
        <c:lblAlgn val="ctr"/>
        <c:lblOffset val="100"/>
        <c:tickLblSkip val="1"/>
        <c:tickMarkSkip val="1"/>
      </c:catAx>
      <c:valAx>
        <c:axId val="64323968"/>
        <c:scaling>
          <c:orientation val="minMax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Injected Faults</a:t>
                </a:r>
              </a:p>
            </c:rich>
          </c:tx>
          <c:layout>
            <c:manualLayout>
              <c:xMode val="edge"/>
              <c:yMode val="edge"/>
              <c:x val="0"/>
              <c:y val="0.20987654320987692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4322176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9340733449985401"/>
          <c:y val="0.20727077865266794"/>
          <c:w val="0.19733340624088697"/>
          <c:h val="0.32434733158355217"/>
        </c:manualLayout>
      </c:layout>
    </c:legend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>
        <c:manualLayout>
          <c:layoutTarget val="inner"/>
          <c:xMode val="edge"/>
          <c:yMode val="edge"/>
          <c:x val="0.14191394980586117"/>
          <c:y val="1.6683503314282616E-2"/>
          <c:w val="0.80708693954578004"/>
          <c:h val="0.80802056377399201"/>
        </c:manualLayout>
      </c:layout>
      <c:lineChart>
        <c:grouping val="standard"/>
        <c:ser>
          <c:idx val="0"/>
          <c:order val="0"/>
          <c:tx>
            <c:strRef>
              <c:f>'CLB sizes'!$A$80</c:f>
              <c:strCache>
                <c:ptCount val="1"/>
                <c:pt idx="0">
                  <c:v>apache</c:v>
                </c:pt>
              </c:strCache>
            </c:strRef>
          </c:tx>
          <c:spPr>
            <a:ln w="76200" cmpd="sng">
              <a:solidFill>
                <a:srgbClr val="0000FF"/>
              </a:solidFill>
              <a:prstDash val="solid"/>
            </a:ln>
            <a:effectLst/>
          </c:spPr>
          <c:marker>
            <c:symbol val="diamond"/>
            <c:size val="15"/>
            <c:spPr>
              <a:solidFill>
                <a:schemeClr val="bg1"/>
              </a:solidFill>
              <a:ln w="38100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'CLB sizes'!$B$79:$E$79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sizes'!$B$80:$E$80</c:f>
              <c:numCache>
                <c:formatCode>0.0</c:formatCode>
                <c:ptCount val="4"/>
                <c:pt idx="0">
                  <c:v>0.38000000000000017</c:v>
                </c:pt>
                <c:pt idx="1">
                  <c:v>1.4319999999999991</c:v>
                </c:pt>
                <c:pt idx="2">
                  <c:v>3.5319999999999987</c:v>
                </c:pt>
                <c:pt idx="3">
                  <c:v>9.9720000000000049</c:v>
                </c:pt>
              </c:numCache>
            </c:numRef>
          </c:val>
        </c:ser>
        <c:ser>
          <c:idx val="1"/>
          <c:order val="1"/>
          <c:tx>
            <c:strRef>
              <c:f>'CLB sizes'!$A$81</c:f>
              <c:strCache>
                <c:ptCount val="1"/>
                <c:pt idx="0">
                  <c:v>sshd</c:v>
                </c:pt>
              </c:strCache>
            </c:strRef>
          </c:tx>
          <c:spPr>
            <a:ln w="76200" cmpd="sng">
              <a:solidFill>
                <a:srgbClr val="008000"/>
              </a:solidFill>
              <a:prstDash val="solid"/>
            </a:ln>
            <a:effectLst/>
          </c:spPr>
          <c:marker>
            <c:symbol val="square"/>
            <c:size val="15"/>
            <c:spPr>
              <a:solidFill>
                <a:schemeClr val="bg1"/>
              </a:solidFill>
              <a:ln w="57150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'CLB sizes'!$B$79:$E$79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sizes'!$B$81:$E$81</c:f>
              <c:numCache>
                <c:formatCode>0.0</c:formatCode>
                <c:ptCount val="4"/>
                <c:pt idx="0">
                  <c:v>0.34400000000000008</c:v>
                </c:pt>
                <c:pt idx="1">
                  <c:v>2.2240000000000002</c:v>
                </c:pt>
                <c:pt idx="2">
                  <c:v>3.464</c:v>
                </c:pt>
                <c:pt idx="3">
                  <c:v>9.34</c:v>
                </c:pt>
              </c:numCache>
            </c:numRef>
          </c:val>
        </c:ser>
        <c:ser>
          <c:idx val="2"/>
          <c:order val="2"/>
          <c:tx>
            <c:strRef>
              <c:f>'CLB sizes'!$A$82</c:f>
              <c:strCache>
                <c:ptCount val="1"/>
                <c:pt idx="0">
                  <c:v>squid</c:v>
                </c:pt>
              </c:strCache>
            </c:strRef>
          </c:tx>
          <c:spPr>
            <a:ln w="76200" cmpd="sng">
              <a:solidFill>
                <a:srgbClr val="FF0000"/>
              </a:solidFill>
              <a:prstDash val="solid"/>
            </a:ln>
            <a:effectLst/>
          </c:spPr>
          <c:marker>
            <c:symbol val="circle"/>
            <c:size val="15"/>
            <c:spPr>
              <a:solidFill>
                <a:schemeClr val="bg1"/>
              </a:solidFill>
              <a:ln w="57150" cmpd="sng">
                <a:solidFill>
                  <a:srgbClr val="FF0000"/>
                </a:solidFill>
              </a:ln>
              <a:effectLst/>
            </c:spPr>
          </c:marker>
          <c:cat>
            <c:strRef>
              <c:f>'CLB sizes'!$B$79:$E$79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sizes'!$B$82:$E$82</c:f>
              <c:numCache>
                <c:formatCode>0.0</c:formatCode>
                <c:ptCount val="4"/>
                <c:pt idx="0">
                  <c:v>0.45200000000000001</c:v>
                </c:pt>
                <c:pt idx="1">
                  <c:v>2.38</c:v>
                </c:pt>
                <c:pt idx="2">
                  <c:v>9.016</c:v>
                </c:pt>
                <c:pt idx="3">
                  <c:v>16.67400000000001</c:v>
                </c:pt>
              </c:numCache>
            </c:numRef>
          </c:val>
        </c:ser>
        <c:ser>
          <c:idx val="3"/>
          <c:order val="3"/>
          <c:tx>
            <c:strRef>
              <c:f>'CLB sizes'!$A$83</c:f>
              <c:strCache>
                <c:ptCount val="1"/>
                <c:pt idx="0">
                  <c:v>mysql</c:v>
                </c:pt>
              </c:strCache>
            </c:strRef>
          </c:tx>
          <c:spPr>
            <a:ln w="76200" cmpd="sng">
              <a:solidFill>
                <a:schemeClr val="tx1"/>
              </a:solidFill>
            </a:ln>
            <a:effectLst/>
          </c:spPr>
          <c:marker>
            <c:symbol val="triangle"/>
            <c:size val="15"/>
            <c:spPr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  <a:effectLst/>
            </c:spPr>
          </c:marker>
          <c:cat>
            <c:strRef>
              <c:f>'CLB sizes'!$B$79:$E$79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'CLB sizes'!$B$83:$E$83</c:f>
              <c:numCache>
                <c:formatCode>0.0</c:formatCode>
                <c:ptCount val="4"/>
                <c:pt idx="0">
                  <c:v>0.29600000000000015</c:v>
                </c:pt>
                <c:pt idx="1">
                  <c:v>2.3119999999999985</c:v>
                </c:pt>
                <c:pt idx="2">
                  <c:v>2.62</c:v>
                </c:pt>
                <c:pt idx="3">
                  <c:v>8.7239999999999984</c:v>
                </c:pt>
              </c:numCache>
            </c:numRef>
          </c:val>
        </c:ser>
        <c:marker val="1"/>
        <c:axId val="86355968"/>
        <c:axId val="86358272"/>
      </c:lineChart>
      <c:catAx>
        <c:axId val="86355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Checkpoint Interval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6358272"/>
        <c:crossesAt val="0"/>
        <c:auto val="1"/>
        <c:lblAlgn val="ctr"/>
        <c:lblOffset val="100"/>
        <c:tickLblSkip val="1"/>
        <c:tickMarkSkip val="1"/>
      </c:catAx>
      <c:valAx>
        <c:axId val="86358272"/>
        <c:scaling>
          <c:orientation val="minMax"/>
          <c:max val="20"/>
          <c:min val="0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Buffer size (in KB)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86355968"/>
        <c:crosses val="autoZero"/>
        <c:crossBetween val="midCat"/>
        <c:majorUnit val="2"/>
        <c:minorUnit val="0.2"/>
      </c:valAx>
      <c:spPr>
        <a:solidFill>
          <a:srgbClr val="FFFFFF"/>
        </a:solidFill>
        <a:ln w="25400">
          <a:noFill/>
        </a:ln>
      </c:spPr>
    </c:plotArea>
    <c:legend>
      <c:legendPos val="l"/>
      <c:layout>
        <c:manualLayout>
          <c:xMode val="edge"/>
          <c:yMode val="edge"/>
          <c:x val="0.17852522639068594"/>
          <c:y val="2.8455869660474524E-2"/>
          <c:w val="0.21422969856040716"/>
          <c:h val="0.3248162729658795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Server workloads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7702099737532809"/>
          <c:y val="0.11249972659667502"/>
          <c:w val="0.75597944006999163"/>
          <c:h val="0.72468722659667562"/>
        </c:manualLayout>
      </c:layout>
      <c:lineChart>
        <c:grouping val="standard"/>
        <c:ser>
          <c:idx val="0"/>
          <c:order val="0"/>
          <c:tx>
            <c:strRef>
              <c:f>'server-latency'!$A$155</c:f>
              <c:strCache>
                <c:ptCount val="1"/>
                <c:pt idx="0">
                  <c:v>Permanent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ymbol val="square"/>
            <c:size val="12"/>
            <c:spPr>
              <a:solidFill>
                <a:schemeClr val="bg1"/>
              </a:solidFill>
              <a:ln w="38100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'server-latency'!$B$154:$F$154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'server-latency'!$B$155:$F$155</c:f>
              <c:numCache>
                <c:formatCode>General</c:formatCode>
                <c:ptCount val="5"/>
                <c:pt idx="0">
                  <c:v>0.72379835873388065</c:v>
                </c:pt>
                <c:pt idx="1">
                  <c:v>0.84337631887455999</c:v>
                </c:pt>
                <c:pt idx="2">
                  <c:v>0.94572098475967203</c:v>
                </c:pt>
                <c:pt idx="3">
                  <c:v>0.98968347010551005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'server-latency'!$A$156</c:f>
              <c:strCache>
                <c:ptCount val="1"/>
                <c:pt idx="0">
                  <c:v>Transient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'server-latency'!$B$154:$F$154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'server-latency'!$B$156:$F$156</c:f>
              <c:numCache>
                <c:formatCode>General</c:formatCode>
                <c:ptCount val="5"/>
                <c:pt idx="0">
                  <c:v>0.53102625298329431</c:v>
                </c:pt>
                <c:pt idx="1">
                  <c:v>0.6610978520286398</c:v>
                </c:pt>
                <c:pt idx="2">
                  <c:v>0.80310262529832899</c:v>
                </c:pt>
                <c:pt idx="3">
                  <c:v>0.8723150357995233</c:v>
                </c:pt>
                <c:pt idx="4">
                  <c:v>1</c:v>
                </c:pt>
              </c:numCache>
            </c:numRef>
          </c:val>
        </c:ser>
        <c:marker val="1"/>
        <c:axId val="68641152"/>
        <c:axId val="68643456"/>
      </c:lineChart>
      <c:catAx>
        <c:axId val="68641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38100" cmpd="sng">
            <a:solidFill>
              <a:schemeClr val="tx1"/>
            </a:solidFill>
            <a:prstDash val="solid"/>
          </a:ln>
        </c:spPr>
        <c:crossAx val="68643456"/>
        <c:crosses val="autoZero"/>
        <c:auto val="1"/>
        <c:lblAlgn val="ctr"/>
        <c:lblOffset val="100"/>
        <c:tickLblSkip val="1"/>
        <c:tickMarkSkip val="1"/>
      </c:catAx>
      <c:valAx>
        <c:axId val="68643456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</c:title>
        <c:numFmt formatCode="0%" sourceLinked="0"/>
        <c:tickLblPos val="nextTo"/>
        <c:spPr>
          <a:ln w="38100" cmpd="sng">
            <a:solidFill>
              <a:schemeClr val="tx1"/>
            </a:solidFill>
            <a:prstDash val="solid"/>
          </a:ln>
        </c:spPr>
        <c:crossAx val="68641152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/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SPEC workloads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7702099737532809"/>
          <c:y val="0.11249972659667502"/>
          <c:w val="0.75597944006999163"/>
          <c:h val="0.72468722659667562"/>
        </c:manualLayout>
      </c:layout>
      <c:lineChart>
        <c:grouping val="standard"/>
        <c:ser>
          <c:idx val="0"/>
          <c:order val="0"/>
          <c:tx>
            <c:strRef>
              <c:f>Latency!$A$155</c:f>
              <c:strCache>
                <c:ptCount val="1"/>
                <c:pt idx="0">
                  <c:v>Permanent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ymbol val="square"/>
            <c:size val="12"/>
            <c:spPr>
              <a:solidFill>
                <a:schemeClr val="bg1"/>
              </a:solidFill>
              <a:ln w="38100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Latency!$B$154:$F$154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Latency!$B$155:$F$155</c:f>
              <c:numCache>
                <c:formatCode>General</c:formatCode>
                <c:ptCount val="5"/>
                <c:pt idx="0">
                  <c:v>0.7186141483335533</c:v>
                </c:pt>
                <c:pt idx="1">
                  <c:v>0.92543801870636266</c:v>
                </c:pt>
                <c:pt idx="2">
                  <c:v>0.95995257541825796</c:v>
                </c:pt>
                <c:pt idx="3">
                  <c:v>0.99262284284020497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Latency!$A$156</c:f>
              <c:strCache>
                <c:ptCount val="1"/>
                <c:pt idx="0">
                  <c:v>Transient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Latency!$B$154:$F$154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Latency!$B$156:$F$156</c:f>
              <c:numCache>
                <c:formatCode>General</c:formatCode>
                <c:ptCount val="5"/>
                <c:pt idx="0">
                  <c:v>0.45495495495495525</c:v>
                </c:pt>
                <c:pt idx="1">
                  <c:v>0.78153153153153099</c:v>
                </c:pt>
                <c:pt idx="2">
                  <c:v>0.85247747747747749</c:v>
                </c:pt>
                <c:pt idx="3">
                  <c:v>0.92792792792792766</c:v>
                </c:pt>
                <c:pt idx="4">
                  <c:v>1</c:v>
                </c:pt>
              </c:numCache>
            </c:numRef>
          </c:val>
        </c:ser>
        <c:marker val="1"/>
        <c:axId val="67514368"/>
        <c:axId val="67516288"/>
      </c:lineChart>
      <c:catAx>
        <c:axId val="6751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38100" cmpd="sng">
            <a:solidFill>
              <a:schemeClr val="tx1"/>
            </a:solidFill>
            <a:prstDash val="solid"/>
          </a:ln>
        </c:spPr>
        <c:crossAx val="67516288"/>
        <c:crosses val="autoZero"/>
        <c:auto val="1"/>
        <c:lblAlgn val="ctr"/>
        <c:lblOffset val="100"/>
        <c:tickLblSkip val="1"/>
        <c:tickMarkSkip val="1"/>
      </c:catAx>
      <c:valAx>
        <c:axId val="67516288"/>
        <c:scaling>
          <c:orientation val="minMax"/>
          <c:max val="1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0%" sourceLinked="0"/>
        <c:tickLblPos val="nextTo"/>
        <c:spPr>
          <a:ln w="38100" cmpd="sng">
            <a:solidFill>
              <a:schemeClr val="tx1"/>
            </a:solidFill>
            <a:prstDash val="solid"/>
          </a:ln>
        </c:spPr>
        <c:crossAx val="67514368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624278215223129"/>
          <c:y val="6.6740485564304466E-2"/>
          <c:w val="0.61161111111111144"/>
          <c:h val="0.63297681539807604"/>
        </c:manualLayout>
      </c:layout>
      <c:barChart>
        <c:barDir val="col"/>
        <c:grouping val="percentStacked"/>
        <c:ser>
          <c:idx val="2"/>
          <c:order val="0"/>
          <c:tx>
            <c:strRef>
              <c:f>'server-coverage'!$AC$49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'server-coverage'!$AA$50:$AB$53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'server-coverage'!$AC$50:$AC$53</c:f>
              <c:numCache>
                <c:formatCode>General</c:formatCode>
                <c:ptCount val="4"/>
                <c:pt idx="0">
                  <c:v>389</c:v>
                </c:pt>
                <c:pt idx="1">
                  <c:v>385</c:v>
                </c:pt>
                <c:pt idx="2">
                  <c:v>8055</c:v>
                </c:pt>
                <c:pt idx="3">
                  <c:v>7508</c:v>
                </c:pt>
              </c:numCache>
            </c:numRef>
          </c:val>
        </c:ser>
        <c:ser>
          <c:idx val="3"/>
          <c:order val="1"/>
          <c:tx>
            <c:strRef>
              <c:f>'server-coverage'!$AD$49</c:f>
              <c:strCache>
                <c:ptCount val="1"/>
                <c:pt idx="0">
                  <c:v>Detect-OoB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'server-coverage'!$AA$50:$AB$53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'server-coverage'!$AD$50:$AD$53</c:f>
              <c:numCache>
                <c:formatCode>General</c:formatCode>
                <c:ptCount val="4"/>
                <c:pt idx="0">
                  <c:v>0</c:v>
                </c:pt>
                <c:pt idx="1">
                  <c:v>2126</c:v>
                </c:pt>
                <c:pt idx="2">
                  <c:v>0</c:v>
                </c:pt>
                <c:pt idx="3">
                  <c:v>659</c:v>
                </c:pt>
              </c:numCache>
            </c:numRef>
          </c:val>
        </c:ser>
        <c:ser>
          <c:idx val="4"/>
          <c:order val="2"/>
          <c:tx>
            <c:strRef>
              <c:f>'server-coverage'!$AE$49</c:f>
              <c:strCache>
                <c:ptCount val="1"/>
                <c:pt idx="0">
                  <c:v>Detect-Other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  <a:effectLst/>
          </c:spPr>
          <c:cat>
            <c:multiLvlStrRef>
              <c:f>'server-coverage'!$AA$50:$AB$53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'server-coverage'!$AE$50:$AE$53</c:f>
              <c:numCache>
                <c:formatCode>General</c:formatCode>
                <c:ptCount val="4"/>
                <c:pt idx="0">
                  <c:v>8530</c:v>
                </c:pt>
                <c:pt idx="1">
                  <c:v>6433</c:v>
                </c:pt>
                <c:pt idx="2">
                  <c:v>887</c:v>
                </c:pt>
                <c:pt idx="3">
                  <c:v>769</c:v>
                </c:pt>
              </c:numCache>
            </c:numRef>
          </c:val>
        </c:ser>
        <c:ser>
          <c:idx val="0"/>
          <c:order val="3"/>
          <c:tx>
            <c:strRef>
              <c:f>'server-coverage'!$AF$49</c:f>
              <c:strCache>
                <c:ptCount val="1"/>
                <c:pt idx="0">
                  <c:v>Potential SDC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cat>
            <c:multiLvlStrRef>
              <c:f>'server-coverage'!$AA$50:$AB$53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'server-coverage'!$AF$50:$AF$53</c:f>
              <c:numCache>
                <c:formatCode>General</c:formatCode>
                <c:ptCount val="4"/>
                <c:pt idx="0">
                  <c:v>34</c:v>
                </c:pt>
                <c:pt idx="1">
                  <c:v>12</c:v>
                </c:pt>
                <c:pt idx="2">
                  <c:v>52</c:v>
                </c:pt>
                <c:pt idx="3">
                  <c:v>9</c:v>
                </c:pt>
              </c:numCache>
            </c:numRef>
          </c:val>
        </c:ser>
        <c:overlap val="100"/>
        <c:axId val="76622464"/>
        <c:axId val="76628352"/>
      </c:barChart>
      <c:catAx>
        <c:axId val="76622464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6628352"/>
        <c:crosses val="autoZero"/>
        <c:auto val="1"/>
        <c:lblAlgn val="ctr"/>
        <c:lblOffset val="100"/>
        <c:tickLblSkip val="1"/>
        <c:tickMarkSkip val="1"/>
      </c:catAx>
      <c:valAx>
        <c:axId val="76628352"/>
        <c:scaling>
          <c:orientation val="minMax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6622464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6919575678040275"/>
          <c:y val="0.11825678040245009"/>
          <c:w val="0.23033223972003511"/>
          <c:h val="0.569680118110236"/>
        </c:manualLayout>
      </c:layout>
      <c:spPr>
        <a:noFill/>
        <a:ln w="25400">
          <a:noFill/>
        </a:ln>
      </c:spPr>
    </c:legend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624278215223129"/>
          <c:y val="6.6740485564304466E-2"/>
          <c:w val="0.63661111111111146"/>
          <c:h val="0.63297681539807604"/>
        </c:manualLayout>
      </c:layout>
      <c:barChart>
        <c:barDir val="col"/>
        <c:grouping val="percentStacked"/>
        <c:ser>
          <c:idx val="2"/>
          <c:order val="0"/>
          <c:tx>
            <c:strRef>
              <c:f>Coverage!$AC$49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Coverage!$AA$50:$AB$53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Coverage!$AC$50:$AC$53</c:f>
              <c:numCache>
                <c:formatCode>General</c:formatCode>
                <c:ptCount val="4"/>
                <c:pt idx="0">
                  <c:v>1306</c:v>
                </c:pt>
                <c:pt idx="1">
                  <c:v>1315</c:v>
                </c:pt>
                <c:pt idx="2">
                  <c:v>7957</c:v>
                </c:pt>
                <c:pt idx="3">
                  <c:v>7957</c:v>
                </c:pt>
              </c:numCache>
            </c:numRef>
          </c:val>
        </c:ser>
        <c:ser>
          <c:idx val="3"/>
          <c:order val="1"/>
          <c:tx>
            <c:strRef>
              <c:f>Coverage!$AD$49</c:f>
              <c:strCache>
                <c:ptCount val="1"/>
                <c:pt idx="0">
                  <c:v>Detect-OoB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cat>
            <c:multiLvlStrRef>
              <c:f>Coverage!$AA$50:$AB$53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Coverage!$AD$50:$AD$53</c:f>
              <c:numCache>
                <c:formatCode>General</c:formatCode>
                <c:ptCount val="4"/>
                <c:pt idx="0">
                  <c:v>0</c:v>
                </c:pt>
                <c:pt idx="1">
                  <c:v>4008</c:v>
                </c:pt>
                <c:pt idx="2">
                  <c:v>0</c:v>
                </c:pt>
                <c:pt idx="3">
                  <c:v>332</c:v>
                </c:pt>
              </c:numCache>
            </c:numRef>
          </c:val>
        </c:ser>
        <c:ser>
          <c:idx val="4"/>
          <c:order val="2"/>
          <c:tx>
            <c:strRef>
              <c:f>Coverage!$AE$49</c:f>
              <c:strCache>
                <c:ptCount val="1"/>
                <c:pt idx="0">
                  <c:v>Detect-Other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  <a:effectLst/>
          </c:spPr>
          <c:cat>
            <c:multiLvlStrRef>
              <c:f>Coverage!$AA$50:$AB$53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Coverage!$AE$50:$AE$53</c:f>
              <c:numCache>
                <c:formatCode>General</c:formatCode>
                <c:ptCount val="4"/>
                <c:pt idx="0">
                  <c:v>7591</c:v>
                </c:pt>
                <c:pt idx="1">
                  <c:v>3578</c:v>
                </c:pt>
                <c:pt idx="2">
                  <c:v>937</c:v>
                </c:pt>
                <c:pt idx="3">
                  <c:v>605</c:v>
                </c:pt>
              </c:numCache>
            </c:numRef>
          </c:val>
        </c:ser>
        <c:ser>
          <c:idx val="0"/>
          <c:order val="3"/>
          <c:tx>
            <c:strRef>
              <c:f>Coverage!$AF$49</c:f>
              <c:strCache>
                <c:ptCount val="1"/>
                <c:pt idx="0">
                  <c:v>Potential SDC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cat>
            <c:multiLvlStrRef>
              <c:f>Coverage!$AA$50:$AB$53</c:f>
              <c:multiLvlStrCache>
                <c:ptCount val="4"/>
                <c:lvl>
                  <c:pt idx="0">
                    <c:v>SWAT</c:v>
                  </c:pt>
                  <c:pt idx="1">
                    <c:v>OoB</c:v>
                  </c:pt>
                  <c:pt idx="2">
                    <c:v>SWAT</c:v>
                  </c:pt>
                  <c:pt idx="3">
                    <c:v>OoB</c:v>
                  </c:pt>
                </c:lvl>
                <c:lvl>
                  <c:pt idx="0">
                    <c:v>Permanents</c:v>
                  </c:pt>
                  <c:pt idx="2">
                    <c:v>Transients</c:v>
                  </c:pt>
                </c:lvl>
              </c:multiLvlStrCache>
            </c:multiLvlStrRef>
          </c:cat>
          <c:val>
            <c:numRef>
              <c:f>Coverage!$AF$50:$AF$53</c:f>
              <c:numCache>
                <c:formatCode>General</c:formatCode>
                <c:ptCount val="4"/>
                <c:pt idx="0">
                  <c:v>60</c:v>
                </c:pt>
                <c:pt idx="1">
                  <c:v>56</c:v>
                </c:pt>
                <c:pt idx="2">
                  <c:v>58</c:v>
                </c:pt>
                <c:pt idx="3">
                  <c:v>58</c:v>
                </c:pt>
              </c:numCache>
            </c:numRef>
          </c:val>
        </c:ser>
        <c:overlap val="100"/>
        <c:axId val="76674944"/>
        <c:axId val="76676480"/>
      </c:barChart>
      <c:catAx>
        <c:axId val="76674944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6676480"/>
        <c:crosses val="autoZero"/>
        <c:auto val="1"/>
        <c:lblAlgn val="ctr"/>
        <c:lblOffset val="100"/>
        <c:tickLblSkip val="1"/>
        <c:tickMarkSkip val="1"/>
      </c:catAx>
      <c:valAx>
        <c:axId val="76676480"/>
        <c:scaling>
          <c:orientation val="minMax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Injected Faults</a:t>
                </a:r>
              </a:p>
            </c:rich>
          </c:tx>
          <c:layout>
            <c:manualLayout>
              <c:xMode val="edge"/>
              <c:yMode val="edge"/>
              <c:x val="0"/>
              <c:y val="0.20987654320987689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6674944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Permanent Faults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'server-coverage'!$C$79</c:f>
              <c:strCache>
                <c:ptCount val="1"/>
                <c:pt idx="0">
                  <c:v>Undetected</c:v>
                </c:pt>
              </c:strCache>
            </c:strRef>
          </c:tx>
          <c:spPr>
            <a:solidFill>
              <a:srgbClr val="FF0000"/>
            </a:solidFill>
            <a:effectLst/>
          </c:spPr>
          <c:cat>
            <c:strRef>
              <c:f>'server-coverage'!$B$80:$B$82</c:f>
              <c:strCache>
                <c:ptCount val="3"/>
                <c:pt idx="0">
                  <c:v>SWAT</c:v>
                </c:pt>
                <c:pt idx="1">
                  <c:v>SWAT + OoB</c:v>
                </c:pt>
                <c:pt idx="2">
                  <c:v>w/ app tolerance</c:v>
                </c:pt>
              </c:strCache>
            </c:strRef>
          </c:cat>
          <c:val>
            <c:numRef>
              <c:f>'server-coverage'!$C$80:$C$82</c:f>
              <c:numCache>
                <c:formatCode>General</c:formatCode>
                <c:ptCount val="3"/>
                <c:pt idx="0">
                  <c:v>34</c:v>
                </c:pt>
                <c:pt idx="1">
                  <c:v>21</c:v>
                </c:pt>
                <c:pt idx="2">
                  <c:v>12</c:v>
                </c:pt>
              </c:numCache>
            </c:numRef>
          </c:val>
        </c:ser>
        <c:overlap val="100"/>
        <c:axId val="76725248"/>
        <c:axId val="76735232"/>
      </c:barChart>
      <c:catAx>
        <c:axId val="76725248"/>
        <c:scaling>
          <c:orientation val="minMax"/>
        </c:scaling>
        <c:axPos val="b"/>
        <c:tickLblPos val="nextTo"/>
        <c:spPr>
          <a:ln w="19050">
            <a:solidFill>
              <a:schemeClr val="tx1"/>
            </a:solidFill>
          </a:ln>
        </c:spPr>
        <c:crossAx val="76735232"/>
        <c:crosses val="autoZero"/>
        <c:auto val="1"/>
        <c:lblAlgn val="ctr"/>
        <c:lblOffset val="100"/>
      </c:catAx>
      <c:valAx>
        <c:axId val="76735232"/>
        <c:scaling>
          <c:orientation val="minMax"/>
          <c:max val="6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Faults</a:t>
                </a:r>
              </a:p>
            </c:rich>
          </c:tx>
          <c:layout/>
        </c:title>
        <c:numFmt formatCode="General" sourceLinked="0"/>
        <c:tickLblPos val="nextTo"/>
        <c:spPr>
          <a:ln w="19050">
            <a:solidFill>
              <a:schemeClr val="tx1"/>
            </a:solidFill>
          </a:ln>
        </c:spPr>
        <c:crossAx val="76725248"/>
        <c:crosses val="autoZero"/>
        <c:crossBetween val="between"/>
        <c:majorUnit val="10"/>
      </c:valAx>
    </c:plotArea>
    <c:plotVisOnly val="1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Transient Faults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'server-coverage'!$C$83</c:f>
              <c:strCache>
                <c:ptCount val="1"/>
                <c:pt idx="0">
                  <c:v>Undetected</c:v>
                </c:pt>
              </c:strCache>
            </c:strRef>
          </c:tx>
          <c:spPr>
            <a:solidFill>
              <a:srgbClr val="FF0000"/>
            </a:solidFill>
            <a:effectLst/>
          </c:spPr>
          <c:cat>
            <c:strRef>
              <c:f>'server-coverage'!$B$84:$B$86</c:f>
              <c:strCache>
                <c:ptCount val="3"/>
                <c:pt idx="0">
                  <c:v>SWAT</c:v>
                </c:pt>
                <c:pt idx="1">
                  <c:v>SWAT + OoB</c:v>
                </c:pt>
                <c:pt idx="2">
                  <c:v>w/ app tolerance</c:v>
                </c:pt>
              </c:strCache>
            </c:strRef>
          </c:cat>
          <c:val>
            <c:numRef>
              <c:f>'server-coverage'!$C$84:$C$86</c:f>
              <c:numCache>
                <c:formatCode>General</c:formatCode>
                <c:ptCount val="3"/>
                <c:pt idx="0">
                  <c:v>52</c:v>
                </c:pt>
                <c:pt idx="1">
                  <c:v>25</c:v>
                </c:pt>
                <c:pt idx="2">
                  <c:v>9</c:v>
                </c:pt>
              </c:numCache>
            </c:numRef>
          </c:val>
        </c:ser>
        <c:overlap val="100"/>
        <c:axId val="76829056"/>
        <c:axId val="76830592"/>
      </c:barChart>
      <c:catAx>
        <c:axId val="76829056"/>
        <c:scaling>
          <c:orientation val="minMax"/>
        </c:scaling>
        <c:axPos val="b"/>
        <c:tickLblPos val="nextTo"/>
        <c:spPr>
          <a:ln w="19050">
            <a:solidFill>
              <a:schemeClr val="tx1"/>
            </a:solidFill>
          </a:ln>
        </c:spPr>
        <c:crossAx val="76830592"/>
        <c:crosses val="autoZero"/>
        <c:auto val="1"/>
        <c:lblAlgn val="ctr"/>
        <c:lblOffset val="100"/>
      </c:catAx>
      <c:valAx>
        <c:axId val="76830592"/>
        <c:scaling>
          <c:orientation val="minMax"/>
          <c:max val="60"/>
        </c:scaling>
        <c:axPos val="l"/>
        <c:majorGridlines/>
        <c:numFmt formatCode="General" sourceLinked="0"/>
        <c:tickLblPos val="nextTo"/>
        <c:spPr>
          <a:ln w="19050">
            <a:solidFill>
              <a:schemeClr val="tx1"/>
            </a:solidFill>
          </a:ln>
        </c:spPr>
        <c:crossAx val="76829056"/>
        <c:crosses val="autoZero"/>
        <c:crossBetween val="between"/>
        <c:majorUnit val="10"/>
      </c:valAx>
    </c:plotArea>
    <c:plotVisOnly val="1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Permanent Faults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4164244023184011"/>
          <c:y val="0.113927438757655"/>
          <c:w val="0.84412728809933701"/>
          <c:h val="0.75190343394575743"/>
        </c:manualLayout>
      </c:layout>
      <c:barChart>
        <c:barDir val="col"/>
        <c:grouping val="stacked"/>
        <c:ser>
          <c:idx val="0"/>
          <c:order val="0"/>
          <c:spPr>
            <a:solidFill>
              <a:srgbClr val="FF0000"/>
            </a:solidFill>
            <a:effectLst/>
          </c:spPr>
          <c:cat>
            <c:strRef>
              <c:f>('server-coverage'!$B$91:$B$93,'server-coverage'!$B$95)</c:f>
              <c:strCache>
                <c:ptCount val="4"/>
                <c:pt idx="0">
                  <c:v>SWAT+OoB</c:v>
                </c:pt>
                <c:pt idx="1">
                  <c:v>&gt;0%</c:v>
                </c:pt>
                <c:pt idx="2">
                  <c:v>&gt;0.01%</c:v>
                </c:pt>
                <c:pt idx="3">
                  <c:v>&gt;1%</c:v>
                </c:pt>
              </c:strCache>
            </c:strRef>
          </c:cat>
          <c:val>
            <c:numRef>
              <c:f>('server-coverage'!$C$91:$C$93,'server-coverage'!$C$95)</c:f>
              <c:numCache>
                <c:formatCode>General</c:formatCode>
                <c:ptCount val="4"/>
                <c:pt idx="0">
                  <c:v>56</c:v>
                </c:pt>
                <c:pt idx="1">
                  <c:v>16</c:v>
                </c:pt>
                <c:pt idx="2">
                  <c:v>11</c:v>
                </c:pt>
                <c:pt idx="3">
                  <c:v>8</c:v>
                </c:pt>
              </c:numCache>
            </c:numRef>
          </c:val>
        </c:ser>
        <c:overlap val="100"/>
        <c:axId val="76965760"/>
        <c:axId val="76967296"/>
      </c:barChart>
      <c:catAx>
        <c:axId val="76965760"/>
        <c:scaling>
          <c:orientation val="minMax"/>
        </c:scaling>
        <c:axPos val="b"/>
        <c:tickLblPos val="nextTo"/>
        <c:spPr>
          <a:ln w="19050"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6967296"/>
        <c:crosses val="autoZero"/>
        <c:auto val="1"/>
        <c:lblAlgn val="ctr"/>
        <c:lblOffset val="100"/>
      </c:catAx>
      <c:valAx>
        <c:axId val="76967296"/>
        <c:scaling>
          <c:orientation val="minMax"/>
          <c:max val="7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Faults</a:t>
                </a:r>
              </a:p>
            </c:rich>
          </c:tx>
          <c:layout/>
        </c:title>
        <c:numFmt formatCode="General" sourceLinked="0"/>
        <c:tickLblPos val="nextTo"/>
        <c:spPr>
          <a:ln w="19050">
            <a:solidFill>
              <a:schemeClr val="tx1"/>
            </a:solidFill>
          </a:ln>
        </c:spPr>
        <c:crossAx val="76965760"/>
        <c:crosses val="autoZero"/>
        <c:crossBetween val="between"/>
        <c:majorUnit val="10"/>
      </c:valAx>
    </c:plotArea>
    <c:plotVisOnly val="1"/>
  </c:chart>
  <c:spPr>
    <a:ln>
      <a:noFill/>
    </a:ln>
  </c:spPr>
  <c:txPr>
    <a:bodyPr/>
    <a:lstStyle/>
    <a:p>
      <a:pPr>
        <a:defRPr sz="1300" b="1">
          <a:latin typeface="Arial"/>
          <a:cs typeface="Arial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0.50075</cdr:x>
      <cdr:y>0.58925</cdr:y>
    </cdr:from>
    <cdr:to>
      <cdr:x>0.5095</cdr:x>
      <cdr:y>0.63375</cdr:y>
    </cdr:to>
    <cdr:sp macro="" textlink="">
      <cdr:nvSpPr>
        <cdr:cNvPr id="2150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4296" y="4243130"/>
          <a:ext cx="80455" cy="3204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27432" tIns="27432" rIns="27432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800" b="1" i="0" strike="noStrike">
              <a:solidFill>
                <a:srgbClr val="000000"/>
              </a:solidFill>
              <a:latin typeface="Arial"/>
              <a:ea typeface="Arial"/>
              <a:cs typeface="Arial"/>
            </a:rPr>
            <a:t> </a:t>
          </a:r>
        </a:p>
      </cdr:txBody>
    </cdr:sp>
  </cdr:relSizeAnchor>
  <cdr:relSizeAnchor xmlns:cdr="http://schemas.openxmlformats.org/drawingml/2006/chartDrawing">
    <cdr:from>
      <cdr:x>0.15123</cdr:x>
      <cdr:y>2.18723E-7</cdr:y>
    </cdr:from>
    <cdr:to>
      <cdr:x>0.76543</cdr:x>
      <cdr:y>0.06667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244600" y="1"/>
          <a:ext cx="5054599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400" b="1">
              <a:latin typeface="Arial"/>
              <a:cs typeface="Arial"/>
            </a:rPr>
            <a:t>    0.4                       0.7                        0.6 </a:t>
          </a:r>
          <a:r>
            <a:rPr lang="en-US" sz="1400" b="1" baseline="0">
              <a:latin typeface="Arial"/>
              <a:cs typeface="Arial"/>
            </a:rPr>
            <a:t>                       </a:t>
          </a:r>
          <a:r>
            <a:rPr lang="en-US" sz="1400" b="1">
              <a:latin typeface="Arial"/>
              <a:cs typeface="Arial"/>
            </a:rPr>
            <a:t>0.6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0.15123</cdr:x>
      <cdr:y>2.18723E-7</cdr:y>
    </cdr:from>
    <cdr:to>
      <cdr:x>0.76543</cdr:x>
      <cdr:y>0.06667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244600" y="1"/>
          <a:ext cx="5054599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400" b="1">
              <a:latin typeface="Arial"/>
              <a:cs typeface="Arial"/>
            </a:rPr>
            <a:t>    0.4                       0.7                        0.6 </a:t>
          </a:r>
          <a:r>
            <a:rPr lang="en-US" sz="1400" b="1" baseline="0">
              <a:latin typeface="Arial"/>
              <a:cs typeface="Arial"/>
            </a:rPr>
            <a:t>                       </a:t>
          </a:r>
          <a:r>
            <a:rPr lang="en-US" sz="1400" b="1">
              <a:latin typeface="Arial"/>
              <a:cs typeface="Arial"/>
            </a:rPr>
            <a:t>0.6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0.17887</cdr:x>
      <cdr:y>0</cdr:y>
    </cdr:from>
    <cdr:to>
      <cdr:x>0.83863</cdr:x>
      <cdr:y>0.05227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817799" y="0"/>
          <a:ext cx="3016422" cy="1911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>
              <a:latin typeface="Arial"/>
              <a:cs typeface="Arial"/>
            </a:rPr>
            <a:t>  0.38</a:t>
          </a:r>
          <a:r>
            <a:rPr lang="en-US" sz="1200" b="1" baseline="0">
              <a:latin typeface="Arial"/>
              <a:cs typeface="Arial"/>
            </a:rPr>
            <a:t>           0.23          0.58           0.28</a:t>
          </a:r>
          <a:endParaRPr lang="en-US" sz="1200" b="1">
            <a:latin typeface="Arial"/>
            <a:cs typeface="Arial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0.17887</cdr:x>
      <cdr:y>0</cdr:y>
    </cdr:from>
    <cdr:to>
      <cdr:x>0.83863</cdr:x>
      <cdr:y>0.05227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817799" y="0"/>
          <a:ext cx="3016422" cy="1911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>
              <a:latin typeface="Arial"/>
              <a:cs typeface="Arial"/>
            </a:rPr>
            <a:t>  0.67</a:t>
          </a:r>
          <a:r>
            <a:rPr lang="en-US" sz="1200" b="1" baseline="0">
              <a:latin typeface="Arial"/>
              <a:cs typeface="Arial"/>
            </a:rPr>
            <a:t>          0.63          0.65         0.65</a:t>
          </a:r>
          <a:endParaRPr lang="en-US" sz="1200" b="1">
            <a:latin typeface="Arial"/>
            <a:cs typeface="Arial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0.26323</cdr:x>
      <cdr:y>0.26736</cdr:y>
    </cdr:from>
    <cdr:to>
      <cdr:x>0.35637</cdr:x>
      <cdr:y>0.40568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03467" y="977900"/>
          <a:ext cx="425836" cy="5059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34</a:t>
          </a:r>
        </a:p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(</a:t>
          </a:r>
          <a:r>
            <a:rPr lang="en-US" sz="1400" b="1" dirty="0" smtClean="0">
              <a:latin typeface="Arial"/>
              <a:cs typeface="Arial"/>
            </a:rPr>
            <a:t>0.38%</a:t>
          </a:r>
          <a:r>
            <a:rPr lang="en-US" sz="1400" b="1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0.53412</cdr:x>
      <cdr:y>0.39236</cdr:y>
    </cdr:from>
    <cdr:to>
      <cdr:x>0.62727</cdr:x>
      <cdr:y>0.53028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42007" y="1435100"/>
          <a:ext cx="425882" cy="5044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21</a:t>
          </a:r>
        </a:p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(</a:t>
          </a:r>
          <a:r>
            <a:rPr lang="en-US" sz="1400" b="1" dirty="0" smtClean="0">
              <a:latin typeface="Arial"/>
              <a:cs typeface="Arial"/>
            </a:rPr>
            <a:t>0.23%</a:t>
          </a:r>
          <a:r>
            <a:rPr lang="en-US" sz="1400" b="1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0.79392</cdr:x>
      <cdr:y>0.52083</cdr:y>
    </cdr:from>
    <cdr:to>
      <cdr:x>0.88707</cdr:x>
      <cdr:y>0.66142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629823" y="1905001"/>
          <a:ext cx="425881" cy="5142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12</a:t>
          </a:r>
        </a:p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(</a:t>
          </a:r>
          <a:r>
            <a:rPr lang="en-US" sz="1400" b="1" dirty="0" smtClean="0">
              <a:latin typeface="Arial"/>
              <a:cs typeface="Arial"/>
            </a:rPr>
            <a:t>0.13%</a:t>
          </a:r>
          <a:r>
            <a:rPr lang="en-US" sz="1400" b="1" dirty="0">
              <a:latin typeface="Arial"/>
              <a:cs typeface="Arial"/>
            </a:rPr>
            <a:t>)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0.19934</cdr:x>
      <cdr:y>0.08333</cdr:y>
    </cdr:from>
    <cdr:to>
      <cdr:x>0.29248</cdr:x>
      <cdr:y>0.21198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1362" y="304800"/>
          <a:ext cx="425836" cy="470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52</a:t>
          </a:r>
        </a:p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(</a:t>
          </a:r>
          <a:r>
            <a:rPr lang="en-US" sz="1400" b="1" dirty="0" smtClean="0">
              <a:latin typeface="Arial"/>
              <a:cs typeface="Arial"/>
            </a:rPr>
            <a:t>0.58%</a:t>
          </a:r>
          <a:r>
            <a:rPr lang="en-US" sz="1400" b="1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0.4869</cdr:x>
      <cdr:y>0.36049</cdr:y>
    </cdr:from>
    <cdr:to>
      <cdr:x>0.58005</cdr:x>
      <cdr:y>0.50347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26112" y="1318532"/>
          <a:ext cx="425882" cy="522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25</a:t>
          </a:r>
        </a:p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(</a:t>
          </a:r>
          <a:r>
            <a:rPr lang="en-US" sz="1400" b="1" dirty="0" smtClean="0">
              <a:latin typeface="Arial"/>
              <a:cs typeface="Arial"/>
            </a:rPr>
            <a:t>0.28%</a:t>
          </a:r>
          <a:r>
            <a:rPr lang="en-US" sz="1400" b="1" dirty="0">
              <a:latin typeface="Arial"/>
              <a:cs typeface="Arial"/>
            </a:rPr>
            <a:t>)</a:t>
          </a:r>
        </a:p>
      </cdr:txBody>
    </cdr:sp>
  </cdr:relSizeAnchor>
  <cdr:relSizeAnchor xmlns:cdr="http://schemas.openxmlformats.org/drawingml/2006/chartDrawing">
    <cdr:from>
      <cdr:x>0.78559</cdr:x>
      <cdr:y>0.54167</cdr:y>
    </cdr:from>
    <cdr:to>
      <cdr:x>0.87874</cdr:x>
      <cdr:y>0.72164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591723" y="1981200"/>
          <a:ext cx="425881" cy="658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9</a:t>
          </a:r>
        </a:p>
        <a:p xmlns:a="http://schemas.openxmlformats.org/drawingml/2006/main">
          <a:pPr algn="ctr"/>
          <a:r>
            <a:rPr lang="en-US" sz="1400" b="1" dirty="0">
              <a:latin typeface="Arial"/>
              <a:cs typeface="Arial"/>
            </a:rPr>
            <a:t>(</a:t>
          </a:r>
          <a:r>
            <a:rPr lang="en-US" sz="1400" b="1" dirty="0" smtClean="0">
              <a:latin typeface="Arial"/>
              <a:cs typeface="Arial"/>
            </a:rPr>
            <a:t>0.10%</a:t>
          </a:r>
          <a:r>
            <a:rPr lang="en-US" sz="1400" b="1" dirty="0">
              <a:latin typeface="Arial"/>
              <a:cs typeface="Arial"/>
            </a:rPr>
            <a:t>)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0.19955</cdr:x>
      <cdr:y>0.14046</cdr:y>
    </cdr:from>
    <cdr:to>
      <cdr:x>0.29269</cdr:x>
      <cdr:y>0.23658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912358" y="513759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56</a:t>
          </a:r>
        </a:p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(0.6%)</a:t>
          </a:r>
        </a:p>
      </cdr:txBody>
    </cdr:sp>
  </cdr:relSizeAnchor>
  <cdr:relSizeAnchor xmlns:cdr="http://schemas.openxmlformats.org/drawingml/2006/chartDrawing">
    <cdr:from>
      <cdr:x>0.41001</cdr:x>
      <cdr:y>0.55609</cdr:y>
    </cdr:from>
    <cdr:to>
      <cdr:x>0.50315</cdr:x>
      <cdr:y>0.65221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874571" y="2033955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16</a:t>
          </a:r>
        </a:p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(0.2%)</a:t>
          </a:r>
        </a:p>
      </cdr:txBody>
    </cdr:sp>
  </cdr:relSizeAnchor>
  <cdr:relSizeAnchor xmlns:cdr="http://schemas.openxmlformats.org/drawingml/2006/chartDrawing">
    <cdr:from>
      <cdr:x>0.82896</cdr:x>
      <cdr:y>0.62286</cdr:y>
    </cdr:from>
    <cdr:to>
      <cdr:x>0.9221</cdr:x>
      <cdr:y>0.71898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790020" y="2278157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8</a:t>
          </a:r>
        </a:p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(0.1%)</a:t>
          </a:r>
        </a:p>
      </cdr:txBody>
    </cdr:sp>
  </cdr:relSizeAnchor>
  <cdr:relSizeAnchor xmlns:cdr="http://schemas.openxmlformats.org/drawingml/2006/chartDrawing">
    <cdr:from>
      <cdr:x>0.625</cdr:x>
      <cdr:y>0.61806</cdr:y>
    </cdr:from>
    <cdr:to>
      <cdr:x>0.71814</cdr:x>
      <cdr:y>0.71418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857500" y="2260600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11</a:t>
          </a:r>
        </a:p>
        <a:p xmlns:a="http://schemas.openxmlformats.org/drawingml/2006/main">
          <a:pPr algn="ctr"/>
          <a:r>
            <a:rPr lang="en-US" sz="1400" b="1">
              <a:latin typeface="Arial"/>
              <a:cs typeface="Arial"/>
            </a:rPr>
            <a:t>(0.1%)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0.19892</cdr:x>
      <cdr:y>0.11229</cdr:y>
    </cdr:from>
    <cdr:to>
      <cdr:x>0.29206</cdr:x>
      <cdr:y>0.20841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09477" y="410720"/>
          <a:ext cx="425837" cy="3515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58</a:t>
          </a:r>
        </a:p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(0.6%)</a:t>
          </a:r>
        </a:p>
      </cdr:txBody>
    </cdr:sp>
  </cdr:relSizeAnchor>
  <cdr:relSizeAnchor xmlns:cdr="http://schemas.openxmlformats.org/drawingml/2006/chartDrawing">
    <cdr:from>
      <cdr:x>0.41279</cdr:x>
      <cdr:y>0.23668</cdr:y>
    </cdr:from>
    <cdr:to>
      <cdr:x>0.50593</cdr:x>
      <cdr:y>0.3328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887286" y="865677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46</a:t>
          </a:r>
        </a:p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(0.5%)</a:t>
          </a:r>
        </a:p>
      </cdr:txBody>
    </cdr:sp>
  </cdr:relSizeAnchor>
  <cdr:relSizeAnchor xmlns:cdr="http://schemas.openxmlformats.org/drawingml/2006/chartDrawing">
    <cdr:from>
      <cdr:x>0.82896</cdr:x>
      <cdr:y>0.38142</cdr:y>
    </cdr:from>
    <cdr:to>
      <cdr:x>0.9221</cdr:x>
      <cdr:y>0.47754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790020" y="1395070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33</a:t>
          </a:r>
        </a:p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(0.4%)</a:t>
          </a:r>
        </a:p>
      </cdr:txBody>
    </cdr:sp>
  </cdr:relSizeAnchor>
  <cdr:relSizeAnchor xmlns:cdr="http://schemas.openxmlformats.org/drawingml/2006/chartDrawing">
    <cdr:from>
      <cdr:x>0.62222</cdr:x>
      <cdr:y>0.34722</cdr:y>
    </cdr:from>
    <cdr:to>
      <cdr:x>0.71536</cdr:x>
      <cdr:y>0.44334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844800" y="1270000"/>
          <a:ext cx="425836" cy="351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37</a:t>
          </a:r>
        </a:p>
        <a:p xmlns:a="http://schemas.openxmlformats.org/drawingml/2006/main">
          <a:pPr algn="ctr"/>
          <a:r>
            <a:rPr lang="en-US" sz="1400" b="1" u="none">
              <a:latin typeface="Arial"/>
              <a:cs typeface="Arial"/>
            </a:rPr>
            <a:t>(0.4%)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F7F3-A9A3-A549-B9C2-AD881EA56DC8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9FA1C-9968-D84E-AF9C-00D452A2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32A7163-D54C-FC4D-86AF-7B91CE1377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9A686-975F-6E4E-8F59-94428413B853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FPU here,</a:t>
            </a:r>
            <a:r>
              <a:rPr lang="en-US" baseline="0" dirty="0" smtClean="0"/>
              <a:t> and say that these results do not have the FPU, but we need better detectors for FPU-like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4 of the remaining are true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SDCs</a:t>
            </a:r>
            <a:r>
              <a:rPr lang="en-US" baseline="0" dirty="0" smtClean="0"/>
              <a:t> – 1 in perm (squid with control characters differing) and 3 in transient with differences in employee number, salary,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SPEC workloads consists of a mix of benchmarks, including approximations, scheduling, rendering, etc.</a:t>
            </a:r>
            <a:endParaRPr lang="en-US" dirty="0" smtClean="0"/>
          </a:p>
          <a:p>
            <a:r>
              <a:rPr lang="en-US" dirty="0" smtClean="0"/>
              <a:t>Results shown here are without</a:t>
            </a:r>
            <a:r>
              <a:rPr lang="en-US" baseline="0" dirty="0" smtClean="0"/>
              <a:t> 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understanding and outline back here to remind people that this is the next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our</a:t>
            </a:r>
            <a:r>
              <a:rPr lang="en-US" baseline="0" dirty="0" smtClean="0"/>
              <a:t> evaluation of new latency is using periodic rollbacks, a real system does not have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37859-7CD5-0140-9B97-64E7518219D4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24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shown here only for server, spec results are in proposal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25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shown here only for SPEC, server results</a:t>
            </a:r>
            <a:r>
              <a:rPr lang="en-US" baseline="0" dirty="0" smtClean="0"/>
              <a:t> are in the proposal.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26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shown here only for SPEC, server results</a:t>
            </a:r>
            <a:r>
              <a:rPr lang="en-US" baseline="0" dirty="0" smtClean="0"/>
              <a:t> are in the proposal.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27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shown here only for SPEC, server results</a:t>
            </a:r>
            <a:r>
              <a:rPr lang="en-US" baseline="0" dirty="0" smtClean="0"/>
              <a:t> are in the proposal.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we talk</a:t>
            </a:r>
            <a:r>
              <a:rPr lang="en-US" baseline="0" dirty="0" smtClean="0"/>
              <a:t> about buffering I/O our initial results showed that it was sufficient to buffer only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9DE16-0B39-8141-986A-FB0EDFBA0212}" type="slidenum">
              <a:rPr lang="en-US"/>
              <a:pPr/>
              <a:t>31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D64F2-9751-CB42-A8DD-6B4E6CB86564}" type="slidenum">
              <a:rPr lang="en-US"/>
              <a:pPr/>
              <a:t>32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9A3A3-DDD7-794C-ACD5-263D2FB7FF40}" type="slidenum">
              <a:rPr lang="en-US"/>
              <a:pPr/>
              <a:t>34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9D239-76A0-4346-BA9C-23FFEA598FEB}" type="slidenum">
              <a:rPr lang="en-US"/>
              <a:pPr/>
              <a:t>35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B4D00-2F69-934D-93EF-CBDB9C419F5D}" type="slidenum">
              <a:rPr lang="en-US"/>
              <a:pPr/>
              <a:t>36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B3AAA-F285-284A-B118-857C5E64D516}" type="slidenum">
              <a:rPr lang="en-US"/>
              <a:pPr/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B6790-2AFF-DA4A-8554-A96027EABFED}" type="slidenum">
              <a:rPr lang="en-US"/>
              <a:pPr/>
              <a:t>37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76275"/>
            <a:ext cx="4554537" cy="34163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338FC-A5B6-4E4F-A279-0BA4E419B01A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98CEF-5674-004B-BEBC-0B367814C21B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5337C-CF4E-CF4E-968B-1B669AC0A5AE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42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9DE16-0B39-8141-986A-FB0EDFBA0212}" type="slidenum">
              <a:rPr lang="en-US"/>
              <a:pPr/>
              <a:t>43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6EAD3-6C6E-B644-A7F4-F7F1398E79ED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8CFAA-DA47-F748-9B6E-4C9E3630BF39}" type="slidenum">
              <a:rPr lang="en-US"/>
              <a:pPr/>
              <a:t>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Deliberately explored simple. HW-only =&gt; not affecting</a:t>
            </a:r>
            <a:r>
              <a:rPr lang="en-US" baseline="0" dirty="0" smtClean="0"/>
              <a:t> SW.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2B505-44ED-4735-915A-CBACF8F0C97C}" type="slidenum">
              <a:rPr lang="en-US"/>
              <a:pPr/>
              <a:t>9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for server workloads, we inject faults only</a:t>
            </a:r>
            <a:r>
              <a:rPr lang="en-US" baseline="0" dirty="0" smtClean="0"/>
              <a:t> in the server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C5884-0281-DE4D-BBE1-F62DDDAFC8AB}" type="slidenum">
              <a:rPr lang="en-US"/>
              <a:pPr/>
              <a:t>11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r>
              <a:rPr lang="en-US" dirty="0" smtClean="0"/>
              <a:t>Average results without the FP unit.</a:t>
            </a:r>
          </a:p>
          <a:p>
            <a:r>
              <a:rPr lang="en-US" dirty="0" smtClean="0"/>
              <a:t>Transients’ masking rate is expected as it</a:t>
            </a:r>
            <a:r>
              <a:rPr lang="en-US" baseline="0" dirty="0" smtClean="0"/>
              <a:t> is a single bit-flip model in µarch state.</a:t>
            </a:r>
            <a:endParaRPr lang="en-US" dirty="0" smtClean="0"/>
          </a:p>
          <a:p>
            <a:r>
              <a:rPr lang="en-US" dirty="0" smtClean="0"/>
              <a:t>We did not explore </a:t>
            </a:r>
            <a:r>
              <a:rPr lang="en-US" dirty="0" err="1" smtClean="0"/>
              <a:t>iSWAT</a:t>
            </a:r>
            <a:r>
              <a:rPr lang="en-US" dirty="0" smtClean="0"/>
              <a:t> on all apps, and not on FP values for sure.</a:t>
            </a:r>
          </a:p>
          <a:p>
            <a:r>
              <a:rPr lang="en-US" dirty="0" smtClean="0"/>
              <a:t>Don’t say “Units like FPU”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481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457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4C95-7632-FE42-BE9D-96166ADCAF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457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4C95-7632-FE42-BE9D-96166ADCAF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chart" Target="../charts/char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83058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/>
              <a:t>SWAT:</a:t>
            </a:r>
            <a:r>
              <a:rPr lang="en-US" sz="3200" dirty="0" smtClean="0"/>
              <a:t> Designing Resilient Hardware by</a:t>
            </a:r>
            <a:br>
              <a:rPr lang="en-US" sz="3200" dirty="0" smtClean="0"/>
            </a:br>
            <a:r>
              <a:rPr lang="en-US" sz="3200" dirty="0" smtClean="0"/>
              <a:t>Treating Software Anomalies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327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Lei Chen, Byn Choi, Xin Fu, Siva Hari, Man-lap (Alex) Li, Pradeep Ramachandran, </a:t>
            </a:r>
            <a:r>
              <a:rPr lang="en-US" sz="2000" dirty="0" err="1" smtClean="0"/>
              <a:t>Swarup</a:t>
            </a:r>
            <a:r>
              <a:rPr lang="en-US" sz="2000" dirty="0" smtClean="0"/>
              <a:t> </a:t>
            </a:r>
            <a:r>
              <a:rPr lang="en-US" sz="2000" dirty="0" err="1" smtClean="0"/>
              <a:t>Sahoo</a:t>
            </a:r>
            <a:r>
              <a:rPr lang="en-US" sz="2000" dirty="0" smtClean="0"/>
              <a:t>, Rob Smolinski, </a:t>
            </a:r>
            <a:r>
              <a:rPr lang="en-US" sz="2000" dirty="0" smtClean="0">
                <a:solidFill>
                  <a:srgbClr val="D15100"/>
                </a:solidFill>
              </a:rPr>
              <a:t>Sarita Adve,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Vikram Adve, Shobha Vasudevan, Yuanyuan Zhou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dirty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dirty="0"/>
              <a:t>University of Illinois at Urbana-Champaign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swat@cs.illinois.edu</a:t>
            </a:r>
            <a:endParaRPr lang="en-US" dirty="0"/>
          </a:p>
        </p:txBody>
      </p:sp>
    </p:spTree>
  </p:cSld>
  <p:clrMapOvr>
    <a:masterClrMapping/>
  </p:clrMapOvr>
  <p:transition advTm="313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Potential SDC rate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Undetected fault that changes app output</a:t>
            </a:r>
          </a:p>
          <a:p>
            <a:pPr lvl="1"/>
            <a:r>
              <a:rPr lang="en-US" dirty="0" smtClean="0"/>
              <a:t>Output change may or may not be important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Detection Latency</a:t>
            </a:r>
            <a:endParaRPr lang="en-US" dirty="0" smtClean="0"/>
          </a:p>
          <a:p>
            <a:pPr lvl="1"/>
            <a:r>
              <a:rPr lang="en-US" dirty="0" smtClean="0"/>
              <a:t>Latency from architecture state corruption to detection</a:t>
            </a:r>
          </a:p>
          <a:p>
            <a:pPr lvl="2"/>
            <a:r>
              <a:rPr lang="en-US" dirty="0" smtClean="0"/>
              <a:t>Architecture state = registers + memory</a:t>
            </a:r>
          </a:p>
          <a:p>
            <a:pPr lvl="2"/>
            <a:r>
              <a:rPr lang="en-US" dirty="0" smtClean="0"/>
              <a:t>Will improve later</a:t>
            </a:r>
          </a:p>
          <a:p>
            <a:pPr lvl="1"/>
            <a:r>
              <a:rPr lang="en-US" dirty="0" smtClean="0"/>
              <a:t>High detection latency </a:t>
            </a:r>
            <a:r>
              <a:rPr lang="en-US" dirty="0" smtClean="0">
                <a:sym typeface="Symbol" charset="2"/>
              </a:rPr>
              <a:t>impedes </a:t>
            </a:r>
            <a:r>
              <a:rPr lang="en-US" dirty="0" smtClean="0"/>
              <a:t>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 Rate of Simple </a:t>
            </a:r>
            <a:r>
              <a:rPr lang="en-US" dirty="0" smtClean="0"/>
              <a:t>Detectors: </a:t>
            </a:r>
            <a:r>
              <a:rPr lang="en-US" dirty="0" smtClean="0"/>
              <a:t>SPEC, </a:t>
            </a:r>
            <a:r>
              <a:rPr lang="en-US" dirty="0" smtClean="0"/>
              <a:t>permanents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5257800"/>
            <a:ext cx="8839200" cy="1447800"/>
          </a:xfrm>
        </p:spPr>
        <p:txBody>
          <a:bodyPr/>
          <a:lstStyle/>
          <a:p>
            <a:r>
              <a:rPr lang="en-US" dirty="0" smtClean="0"/>
              <a:t>0.6% </a:t>
            </a:r>
            <a:r>
              <a:rPr lang="en-US" dirty="0" smtClean="0"/>
              <a:t>potential SDC </a:t>
            </a:r>
            <a:r>
              <a:rPr lang="en-US" dirty="0" smtClean="0"/>
              <a:t>rate for </a:t>
            </a:r>
            <a:r>
              <a:rPr lang="en-US" dirty="0" smtClean="0"/>
              <a:t>permanents in </a:t>
            </a:r>
            <a:r>
              <a:rPr lang="en-US" dirty="0" smtClean="0"/>
              <a:t>SPEC, without FPU</a:t>
            </a:r>
          </a:p>
          <a:p>
            <a:r>
              <a:rPr lang="en-US" dirty="0" smtClean="0"/>
              <a:t>Faults in FPU need different detectors</a:t>
            </a:r>
          </a:p>
          <a:p>
            <a:pPr lvl="1"/>
            <a:r>
              <a:rPr lang="en-US" dirty="0" smtClean="0"/>
              <a:t>Mostly corrupt only data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8382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 advTm="73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SDC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57800"/>
            <a:ext cx="8610600" cy="1371600"/>
          </a:xfrm>
        </p:spPr>
        <p:txBody>
          <a:bodyPr/>
          <a:lstStyle/>
          <a:p>
            <a:r>
              <a:rPr lang="en-US" dirty="0" smtClean="0"/>
              <a:t>SWAT detectors highly effective for hardware faults</a:t>
            </a:r>
          </a:p>
          <a:p>
            <a:pPr lvl="1"/>
            <a:r>
              <a:rPr lang="en-US" dirty="0" smtClean="0"/>
              <a:t>Low potential SDC rates across workloads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914400"/>
          <a:ext cx="82296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648200"/>
            <a:ext cx="8686800" cy="19050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90% of the faults detected in under 10M instructions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Existing work claims these are recoverable </a:t>
            </a:r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/ HW </a:t>
            </a:r>
            <a:r>
              <a:rPr lang="en-US" dirty="0" err="1" smtClean="0">
                <a:solidFill>
                  <a:srgbClr val="000000"/>
                </a:solidFill>
              </a:rPr>
              <a:t>chkpting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More recovery analysis follows </a:t>
            </a:r>
            <a:r>
              <a:rPr lang="en-US" dirty="0" smtClean="0">
                <a:solidFill>
                  <a:srgbClr val="000000"/>
                </a:solidFill>
              </a:rPr>
              <a:t>later</a:t>
            </a:r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/>
        </p:nvGraphicFramePr>
        <p:xfrm>
          <a:off x="50800" y="838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 noChangeAspect="1"/>
          </p:cNvGraphicFramePr>
          <p:nvPr/>
        </p:nvGraphicFramePr>
        <p:xfrm>
          <a:off x="4521200" y="8255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Application Support 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Techniques inspired by software bug detection</a:t>
            </a:r>
          </a:p>
          <a:p>
            <a:pPr lvl="1"/>
            <a:r>
              <a:rPr lang="en-US" dirty="0" smtClean="0"/>
              <a:t>Likely program invariants: </a:t>
            </a:r>
            <a:r>
              <a:rPr lang="en-US" dirty="0" err="1" smtClean="0"/>
              <a:t>iSWAT</a:t>
            </a:r>
            <a:endParaRPr lang="en-US" dirty="0" smtClean="0"/>
          </a:p>
          <a:p>
            <a:pPr lvl="2"/>
            <a:r>
              <a:rPr lang="en-US" dirty="0" smtClean="0"/>
              <a:t>Instrumented binary, no hardware changes</a:t>
            </a:r>
          </a:p>
          <a:p>
            <a:pPr lvl="2"/>
            <a:r>
              <a:rPr lang="en-US" dirty="0" smtClean="0"/>
              <a:t>&lt;5% performance overhead on x86 processors</a:t>
            </a:r>
          </a:p>
          <a:p>
            <a:pPr lvl="1"/>
            <a:r>
              <a:rPr lang="en-US" dirty="0" smtClean="0"/>
              <a:t>Detecting out-of-bounds addresses</a:t>
            </a:r>
          </a:p>
          <a:p>
            <a:pPr lvl="2"/>
            <a:r>
              <a:rPr lang="en-US" dirty="0" smtClean="0"/>
              <a:t>Low hardware overhead, near-zero performance impact</a:t>
            </a:r>
          </a:p>
          <a:p>
            <a:r>
              <a:rPr lang="en-US" dirty="0" smtClean="0"/>
              <a:t>Exploiting application-level resiliency</a:t>
            </a:r>
          </a:p>
          <a:p>
            <a:pPr lvl="2"/>
            <a:endParaRPr lang="en-US" dirty="0" smtClean="0"/>
          </a:p>
          <a:p>
            <a:pPr lvl="2"/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Application Support 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Techniques inspired by software bug detection</a:t>
            </a:r>
          </a:p>
          <a:p>
            <a:pPr lvl="1"/>
            <a:r>
              <a:rPr lang="en-US" dirty="0" smtClean="0"/>
              <a:t>Likely program invariants: </a:t>
            </a:r>
            <a:r>
              <a:rPr lang="en-US" dirty="0" err="1" smtClean="0"/>
              <a:t>iSWAT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Instrumented binary, no hardware changes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&lt;5% performance overhead on x86 processors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Detecting out-of-bounds addresses</a:t>
            </a:r>
          </a:p>
          <a:p>
            <a:pPr lvl="2"/>
            <a:r>
              <a:rPr lang="en-US" dirty="0" smtClean="0"/>
              <a:t>Low hardware overhead, near-zero performance impact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Exploiting application-level resiliency</a:t>
            </a:r>
          </a:p>
          <a:p>
            <a:pPr lvl="2"/>
            <a:endParaRPr lang="en-US" dirty="0" smtClean="0"/>
          </a:p>
          <a:p>
            <a:pPr lvl="2"/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Low-Cost Out-of-Bounds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Sophisticated detector for security, software bugs</a:t>
            </a:r>
          </a:p>
          <a:p>
            <a:pPr lvl="1"/>
            <a:r>
              <a:rPr lang="en-US" dirty="0" smtClean="0"/>
              <a:t>Track object accessed, validate pointer accesses</a:t>
            </a:r>
          </a:p>
          <a:p>
            <a:pPr lvl="1"/>
            <a:r>
              <a:rPr lang="en-US" dirty="0" smtClean="0"/>
              <a:t>Require full-program analysis, changes to binary</a:t>
            </a:r>
          </a:p>
          <a:p>
            <a:r>
              <a:rPr lang="en-US" dirty="0" smtClean="0"/>
              <a:t>Bad addresses from HW faults more obvious</a:t>
            </a:r>
          </a:p>
          <a:p>
            <a:pPr lvl="1"/>
            <a:r>
              <a:rPr lang="en-US" dirty="0" smtClean="0"/>
              <a:t>Invalid pages, unallocated memory, etc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Low-cost out-of-bounds detector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smtClean="0">
                <a:solidFill>
                  <a:srgbClr val="D15100"/>
                </a:solidFill>
              </a:rPr>
              <a:t>boundaries of heap, stack, </a:t>
            </a:r>
            <a:r>
              <a:rPr lang="en-US" dirty="0" err="1" smtClean="0">
                <a:solidFill>
                  <a:srgbClr val="D15100"/>
                </a:solidFill>
              </a:rPr>
              <a:t>globals</a:t>
            </a:r>
            <a:endParaRPr lang="en-US" dirty="0" smtClean="0">
              <a:solidFill>
                <a:srgbClr val="D15100"/>
              </a:solidFill>
            </a:endParaRPr>
          </a:p>
          <a:p>
            <a:pPr lvl="1"/>
            <a:r>
              <a:rPr lang="en-US" dirty="0" smtClean="0"/>
              <a:t>Address beyond these bounds </a:t>
            </a:r>
            <a:r>
              <a:rPr lang="en-US" sz="2000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HW fault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200" dirty="0" smtClean="0">
                <a:sym typeface="Symbol" charset="2"/>
              </a:rPr>
              <a:t>SW communicates boundaries to HW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200" dirty="0" smtClean="0">
                <a:sym typeface="Symbol" charset="2"/>
              </a:rPr>
              <a:t>HW enforces checks on ld/</a:t>
            </a:r>
            <a:r>
              <a:rPr lang="en-US" sz="2200" dirty="0" err="1" smtClean="0">
                <a:sym typeface="Symbol" charset="2"/>
              </a:rPr>
              <a:t>st</a:t>
            </a:r>
            <a:r>
              <a:rPr lang="en-US" sz="2200" dirty="0" smtClean="0">
                <a:sym typeface="Symbol" charset="2"/>
              </a:rPr>
              <a:t> address</a:t>
            </a:r>
            <a:endParaRPr lang="en-US" sz="2200" dirty="0" smtClean="0"/>
          </a:p>
          <a:p>
            <a:endParaRPr lang="en-US" dirty="0" smtClean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877050" y="3429000"/>
            <a:ext cx="2343150" cy="2453770"/>
            <a:chOff x="1801" y="2159"/>
            <a:chExt cx="1476" cy="2026"/>
          </a:xfrm>
        </p:grpSpPr>
        <p:sp>
          <p:nvSpPr>
            <p:cNvPr id="5" name="Rectangle 266"/>
            <p:cNvSpPr>
              <a:spLocks noChangeArrowheads="1"/>
            </p:cNvSpPr>
            <p:nvPr/>
          </p:nvSpPr>
          <p:spPr bwMode="auto">
            <a:xfrm>
              <a:off x="2145" y="2388"/>
              <a:ext cx="851" cy="189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6" name="Rectangle 267"/>
            <p:cNvSpPr>
              <a:spLocks noChangeArrowheads="1"/>
            </p:cNvSpPr>
            <p:nvPr/>
          </p:nvSpPr>
          <p:spPr bwMode="auto">
            <a:xfrm>
              <a:off x="2145" y="2577"/>
              <a:ext cx="851" cy="26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Rectangle 268"/>
            <p:cNvSpPr>
              <a:spLocks noChangeArrowheads="1"/>
            </p:cNvSpPr>
            <p:nvPr/>
          </p:nvSpPr>
          <p:spPr bwMode="auto">
            <a:xfrm>
              <a:off x="2145" y="2843"/>
              <a:ext cx="851" cy="19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Rectangle 269"/>
            <p:cNvSpPr>
              <a:spLocks noChangeArrowheads="1"/>
            </p:cNvSpPr>
            <p:nvPr/>
          </p:nvSpPr>
          <p:spPr bwMode="auto">
            <a:xfrm>
              <a:off x="2145" y="3033"/>
              <a:ext cx="851" cy="304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9" name="Rectangle 270"/>
            <p:cNvSpPr>
              <a:spLocks noChangeArrowheads="1"/>
            </p:cNvSpPr>
            <p:nvPr/>
          </p:nvSpPr>
          <p:spPr bwMode="auto">
            <a:xfrm>
              <a:off x="2145" y="3337"/>
              <a:ext cx="851" cy="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10" name="Rectangle 271"/>
            <p:cNvSpPr>
              <a:spLocks noChangeArrowheads="1"/>
            </p:cNvSpPr>
            <p:nvPr/>
          </p:nvSpPr>
          <p:spPr bwMode="auto">
            <a:xfrm>
              <a:off x="2145" y="3527"/>
              <a:ext cx="851" cy="455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11" name="Text Box 272"/>
            <p:cNvSpPr txBox="1">
              <a:spLocks noChangeArrowheads="1"/>
            </p:cNvSpPr>
            <p:nvPr/>
          </p:nvSpPr>
          <p:spPr bwMode="auto">
            <a:xfrm>
              <a:off x="2145" y="2592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App Code</a:t>
              </a:r>
            </a:p>
          </p:txBody>
        </p:sp>
        <p:sp>
          <p:nvSpPr>
            <p:cNvPr id="12" name="Text Box 273"/>
            <p:cNvSpPr txBox="1">
              <a:spLocks noChangeArrowheads="1"/>
            </p:cNvSpPr>
            <p:nvPr/>
          </p:nvSpPr>
          <p:spPr bwMode="auto">
            <a:xfrm>
              <a:off x="2145" y="2832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latin typeface="Arial" charset="0"/>
                  <a:ea typeface="ＭＳ Ｐゴシック" pitchFamily="-64" charset="-128"/>
                </a:rPr>
                <a:t>Globals</a:t>
              </a:r>
              <a:endParaRPr lang="en-US" sz="14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15" name="Text Box 276"/>
            <p:cNvSpPr txBox="1">
              <a:spLocks noChangeArrowheads="1"/>
            </p:cNvSpPr>
            <p:nvPr/>
          </p:nvSpPr>
          <p:spPr bwMode="auto">
            <a:xfrm>
              <a:off x="2145" y="3037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Heap</a:t>
              </a:r>
            </a:p>
          </p:txBody>
        </p:sp>
        <p:sp>
          <p:nvSpPr>
            <p:cNvPr id="19" name="Line 280"/>
            <p:cNvSpPr>
              <a:spLocks noChangeShapeType="1"/>
            </p:cNvSpPr>
            <p:nvPr/>
          </p:nvSpPr>
          <p:spPr bwMode="auto">
            <a:xfrm>
              <a:off x="2558" y="3198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Text Box 281"/>
            <p:cNvSpPr txBox="1">
              <a:spLocks noChangeArrowheads="1"/>
            </p:cNvSpPr>
            <p:nvPr/>
          </p:nvSpPr>
          <p:spPr bwMode="auto">
            <a:xfrm>
              <a:off x="2145" y="3743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Stack</a:t>
              </a:r>
            </a:p>
          </p:txBody>
        </p:sp>
        <p:sp>
          <p:nvSpPr>
            <p:cNvPr id="21" name="Line 282"/>
            <p:cNvSpPr>
              <a:spLocks noChangeShapeType="1"/>
            </p:cNvSpPr>
            <p:nvPr/>
          </p:nvSpPr>
          <p:spPr bwMode="auto">
            <a:xfrm>
              <a:off x="2558" y="3702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" name="Text Box 283"/>
            <p:cNvSpPr txBox="1">
              <a:spLocks noChangeArrowheads="1"/>
            </p:cNvSpPr>
            <p:nvPr/>
          </p:nvSpPr>
          <p:spPr bwMode="auto">
            <a:xfrm>
              <a:off x="2145" y="3337"/>
              <a:ext cx="851" cy="254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  <a:ea typeface="ＭＳ Ｐゴシック" pitchFamily="-64" charset="-128"/>
                </a:rPr>
                <a:t>Libraries</a:t>
              </a:r>
            </a:p>
          </p:txBody>
        </p:sp>
        <p:sp>
          <p:nvSpPr>
            <p:cNvPr id="23" name="Text Box 290"/>
            <p:cNvSpPr txBox="1">
              <a:spLocks noChangeArrowheads="1"/>
            </p:cNvSpPr>
            <p:nvPr/>
          </p:nvSpPr>
          <p:spPr bwMode="auto">
            <a:xfrm>
              <a:off x="2137" y="2387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Empty</a:t>
              </a:r>
              <a:endParaRPr lang="en-US" sz="10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24" name="Rectangle 291"/>
            <p:cNvSpPr>
              <a:spLocks noChangeArrowheads="1"/>
            </p:cNvSpPr>
            <p:nvPr/>
          </p:nvSpPr>
          <p:spPr bwMode="auto">
            <a:xfrm>
              <a:off x="2145" y="3982"/>
              <a:ext cx="851" cy="19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25" name="Text Box 292"/>
            <p:cNvSpPr txBox="1">
              <a:spLocks noChangeArrowheads="1"/>
            </p:cNvSpPr>
            <p:nvPr/>
          </p:nvSpPr>
          <p:spPr bwMode="auto">
            <a:xfrm>
              <a:off x="2115" y="3982"/>
              <a:ext cx="85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Reserved</a:t>
              </a:r>
              <a:endParaRPr lang="en-US" sz="10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1" name="Text Box 298"/>
            <p:cNvSpPr txBox="1">
              <a:spLocks noChangeArrowheads="1"/>
            </p:cNvSpPr>
            <p:nvPr/>
          </p:nvSpPr>
          <p:spPr bwMode="auto">
            <a:xfrm>
              <a:off x="1801" y="2159"/>
              <a:ext cx="147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App Address Space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Out-of-Bounds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29200"/>
            <a:ext cx="8610600" cy="152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D15100"/>
                </a:solidFill>
              </a:rPr>
              <a:t>Lower potential SDC rate in server workloads</a:t>
            </a:r>
          </a:p>
          <a:p>
            <a:pPr lvl="1"/>
            <a:r>
              <a:rPr lang="en-US" dirty="0" smtClean="0"/>
              <a:t>39% lower for permanents, 52% for transients</a:t>
            </a:r>
          </a:p>
          <a:p>
            <a:pPr>
              <a:buNone/>
            </a:pPr>
            <a:r>
              <a:rPr lang="en-US" smtClean="0"/>
              <a:t>For SPEC workloads, impact is on detection latency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61840" y="914400"/>
            <a:ext cx="21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"/>
                <a:cs typeface="Arial"/>
              </a:rPr>
              <a:t>Server Workloads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914400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"/>
                <a:cs typeface="Arial"/>
              </a:rPr>
              <a:t>SPEC Workloads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63500" y="1219200"/>
          <a:ext cx="4876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4876800" y="12319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Application-Aware SDC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Potential SDC </a:t>
            </a:r>
            <a:r>
              <a:rPr lang="en-US" sz="2400" dirty="0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</a:rPr>
              <a:t> undetected faults that corrupt app output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But many </a:t>
            </a:r>
            <a:r>
              <a:rPr lang="en-US" dirty="0" smtClean="0">
                <a:solidFill>
                  <a:srgbClr val="D15100"/>
                </a:solidFill>
              </a:rPr>
              <a:t>applications can tolerate faults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Client may detect fault and retry request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Application may perform fault-tolerant computations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E.g., Same cost place &amp; route, acceptable PSNR, etc.</a:t>
            </a:r>
          </a:p>
          <a:p>
            <a:pPr>
              <a:buFont typeface="Symbol" charset="2"/>
              <a:buChar char="Þ"/>
            </a:pPr>
            <a:r>
              <a:rPr lang="en-US" dirty="0" smtClean="0">
                <a:solidFill>
                  <a:srgbClr val="D15100"/>
                </a:solidFill>
              </a:rPr>
              <a:t>Not all </a:t>
            </a:r>
            <a:r>
              <a:rPr lang="en-US" dirty="0" smtClean="0">
                <a:solidFill>
                  <a:srgbClr val="D15100"/>
                </a:solidFill>
              </a:rPr>
              <a:t>potential SDCs are true SDCs</a:t>
            </a:r>
            <a:endParaRPr lang="en-US" dirty="0" smtClean="0">
              <a:solidFill>
                <a:srgbClr val="D15100"/>
              </a:solidFill>
            </a:endParaRPr>
          </a:p>
          <a:p>
            <a:pPr lvl="1">
              <a:buFont typeface="Lucida Grande"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For each application, define notion of fault tolerance</a:t>
            </a:r>
          </a:p>
          <a:p>
            <a:pPr lvl="1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SWAT detectors cannot detect such acceptable changes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4572000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FF0000"/>
                </a:solidFill>
                <a:latin typeface="+mn-lt"/>
              </a:rPr>
              <a:t>should not?</a:t>
            </a:r>
            <a:endParaRPr lang="en-US" sz="21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0" y="5027612"/>
            <a:ext cx="8382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Application-Aware </a:t>
            </a:r>
            <a:r>
              <a:rPr lang="en-US" dirty="0" err="1" smtClean="0"/>
              <a:t>SDCs</a:t>
            </a:r>
            <a:r>
              <a:rPr lang="en-US" dirty="0" smtClean="0"/>
              <a:t> for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8610600" cy="2057400"/>
          </a:xfrm>
        </p:spPr>
        <p:txBody>
          <a:bodyPr/>
          <a:lstStyle/>
          <a:p>
            <a:r>
              <a:rPr lang="en-US" dirty="0" smtClean="0"/>
              <a:t>46% of potential </a:t>
            </a:r>
            <a:r>
              <a:rPr lang="en-US" dirty="0" err="1" smtClean="0"/>
              <a:t>SDCs</a:t>
            </a:r>
            <a:r>
              <a:rPr lang="en-US" dirty="0" smtClean="0"/>
              <a:t> are tolerated by simple retry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D15100"/>
                </a:solidFill>
              </a:rPr>
              <a:t>21 remaining SDCs out of 17,880 injected </a:t>
            </a:r>
            <a:r>
              <a:rPr lang="en-US" dirty="0" smtClean="0"/>
              <a:t>faults</a:t>
            </a:r>
          </a:p>
          <a:p>
            <a:pPr lvl="1"/>
            <a:r>
              <a:rPr lang="en-US" dirty="0" smtClean="0"/>
              <a:t>Most detectable through application-level validity checks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01600" y="838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470400" y="838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9067800" cy="5715000"/>
          </a:xfrm>
        </p:spPr>
        <p:txBody>
          <a:bodyPr/>
          <a:lstStyle/>
          <a:p>
            <a:r>
              <a:rPr lang="en-US" dirty="0"/>
              <a:t>Hardware</a:t>
            </a:r>
            <a:r>
              <a:rPr lang="en-US" dirty="0" smtClean="0"/>
              <a:t> will fail in-the-field due to several reasons</a:t>
            </a:r>
          </a:p>
          <a:p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Char char="Þ"/>
            </a:pPr>
            <a:r>
              <a:rPr lang="en-US" dirty="0" smtClean="0">
                <a:solidFill>
                  <a:srgbClr val="D15100"/>
                </a:solidFill>
              </a:rPr>
              <a:t>Need </a:t>
            </a:r>
            <a:r>
              <a:rPr lang="en-US" dirty="0">
                <a:solidFill>
                  <a:srgbClr val="D15100"/>
                </a:solidFill>
              </a:rPr>
              <a:t>in-field detection, diagnosis, recovery, </a:t>
            </a:r>
            <a:r>
              <a:rPr lang="en-US" dirty="0" smtClean="0">
                <a:solidFill>
                  <a:srgbClr val="D15100"/>
                </a:solidFill>
              </a:rPr>
              <a:t>repair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Reliability </a:t>
            </a:r>
            <a:r>
              <a:rPr lang="en-US" dirty="0"/>
              <a:t>problem pervasive across many markets</a:t>
            </a:r>
          </a:p>
          <a:p>
            <a:pPr lvl="1"/>
            <a:r>
              <a:rPr lang="en-US" dirty="0"/>
              <a:t>Traditional</a:t>
            </a:r>
            <a:r>
              <a:rPr lang="en-US" dirty="0" smtClean="0"/>
              <a:t> redundancy solutions (e.g., </a:t>
            </a:r>
            <a:r>
              <a:rPr lang="en-US" dirty="0" err="1" smtClean="0"/>
              <a:t>nMR</a:t>
            </a:r>
            <a:r>
              <a:rPr lang="en-US" dirty="0" smtClean="0"/>
              <a:t>) too </a:t>
            </a:r>
            <a:r>
              <a:rPr lang="en-US" dirty="0"/>
              <a:t>expensive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solidFill>
                <a:srgbClr val="D15100"/>
              </a:solidFill>
              <a:sym typeface="Symbol" charset="2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000" dirty="0" smtClean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Need low-cost solutions for multiple failure sources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incur </a:t>
            </a:r>
            <a:r>
              <a:rPr lang="en-US" dirty="0">
                <a:solidFill>
                  <a:srgbClr val="D15100"/>
                </a:solidFill>
              </a:rPr>
              <a:t>low area, performance, power </a:t>
            </a:r>
            <a:r>
              <a:rPr lang="en-US" dirty="0" smtClean="0">
                <a:solidFill>
                  <a:srgbClr val="000000"/>
                </a:solidFill>
              </a:rPr>
              <a:t>overhead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95600" y="1600200"/>
            <a:ext cx="3505200" cy="1638300"/>
            <a:chOff x="4146" y="1574"/>
            <a:chExt cx="2496" cy="1032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62" y="1582"/>
              <a:ext cx="91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3" descr="MCED00214_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70" y="1574"/>
              <a:ext cx="192" cy="192"/>
            </a:xfrm>
            <a:prstGeom prst="rect">
              <a:avLst/>
            </a:prstGeom>
            <a:noFill/>
          </p:spPr>
        </p:pic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H="1">
              <a:off x="5586" y="1718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146" y="2160"/>
              <a:ext cx="249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Transient </a:t>
              </a:r>
              <a:r>
                <a:rPr lang="en-US" sz="2000" dirty="0" smtClean="0"/>
                <a:t>errors</a:t>
              </a:r>
            </a:p>
            <a:p>
              <a:pPr algn="ctr"/>
              <a:r>
                <a:rPr lang="en-US" sz="2000" dirty="0" smtClean="0"/>
                <a:t>(High-energy particles </a:t>
              </a:r>
              <a:r>
                <a:rPr lang="en-US" sz="2000" dirty="0"/>
                <a:t>)</a:t>
              </a:r>
              <a:endParaRPr lang="en-US" b="0" dirty="0">
                <a:latin typeface="Times" charset="0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381000" y="1600200"/>
            <a:ext cx="2819400" cy="1747837"/>
            <a:chOff x="2160" y="1536"/>
            <a:chExt cx="1776" cy="1101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160" y="2195"/>
              <a:ext cx="16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Wear-out</a:t>
              </a:r>
            </a:p>
            <a:p>
              <a:pPr algn="ctr"/>
              <a:r>
                <a:rPr lang="en-US" sz="2000" dirty="0"/>
                <a:t>(Devices are weaker)</a:t>
              </a:r>
              <a:endParaRPr lang="en-US" b="0" dirty="0">
                <a:latin typeface="Times" charset="0"/>
              </a:endParaRPr>
            </a:p>
          </p:txBody>
        </p:sp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60" y="1536"/>
              <a:ext cx="1776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5888037" y="1447800"/>
            <a:ext cx="1579563" cy="1546225"/>
            <a:chOff x="4368" y="2832"/>
            <a:chExt cx="995" cy="974"/>
          </a:xfrm>
        </p:grpSpPr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368" y="2832"/>
              <a:ext cx="912" cy="816"/>
              <a:chOff x="4368" y="2832"/>
              <a:chExt cx="912" cy="816"/>
            </a:xfrm>
          </p:grpSpPr>
          <p:pic>
            <p:nvPicPr>
              <p:cNvPr id="16" name="Picture 18" descr="hurdle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368" y="3142"/>
                <a:ext cx="912" cy="506"/>
              </a:xfrm>
              <a:prstGeom prst="rect">
                <a:avLst/>
              </a:prstGeom>
              <a:noFill/>
            </p:spPr>
          </p:pic>
          <p:pic>
            <p:nvPicPr>
              <p:cNvPr id="17" name="Picture 19" descr="MCj04338340000[1]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527" y="2832"/>
                <a:ext cx="515" cy="504"/>
              </a:xfrm>
              <a:prstGeom prst="rect">
                <a:avLst/>
              </a:prstGeom>
              <a:noFill/>
            </p:spPr>
          </p:pic>
        </p:grp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4703" y="2935"/>
              <a:ext cx="170" cy="22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119"/>
                </a:cxn>
                <a:cxn ang="0">
                  <a:pos x="124" y="128"/>
                </a:cxn>
                <a:cxn ang="0">
                  <a:pos x="152" y="183"/>
                </a:cxn>
                <a:cxn ang="0">
                  <a:pos x="170" y="228"/>
                </a:cxn>
              </a:cxnLst>
              <a:rect l="0" t="0" r="r" b="b"/>
              <a:pathLst>
                <a:path w="170" h="228">
                  <a:moveTo>
                    <a:pt x="33" y="0"/>
                  </a:moveTo>
                  <a:cubicBezTo>
                    <a:pt x="32" y="8"/>
                    <a:pt x="0" y="111"/>
                    <a:pt x="33" y="119"/>
                  </a:cubicBezTo>
                  <a:cubicBezTo>
                    <a:pt x="63" y="127"/>
                    <a:pt x="94" y="125"/>
                    <a:pt x="124" y="128"/>
                  </a:cubicBezTo>
                  <a:cubicBezTo>
                    <a:pt x="85" y="186"/>
                    <a:pt x="58" y="170"/>
                    <a:pt x="152" y="183"/>
                  </a:cubicBezTo>
                  <a:cubicBezTo>
                    <a:pt x="163" y="216"/>
                    <a:pt x="157" y="202"/>
                    <a:pt x="170" y="2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416" y="3554"/>
              <a:ext cx="94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smtClean="0"/>
                <a:t>Design Bugs</a:t>
              </a:r>
              <a:endParaRPr lang="en-US" b="0" dirty="0">
                <a:latin typeface="Times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03242" y="1581090"/>
            <a:ext cx="1488358" cy="1543110"/>
            <a:chOff x="7503242" y="1600200"/>
            <a:chExt cx="1488358" cy="1543110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7503242" y="2743200"/>
              <a:ext cx="148835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smtClean="0"/>
                <a:t>… and so on</a:t>
              </a:r>
              <a:endParaRPr lang="en-US" b="0" dirty="0">
                <a:latin typeface="Times" charset="0"/>
              </a:endParaRPr>
            </a:p>
          </p:txBody>
        </p:sp>
        <p:pic>
          <p:nvPicPr>
            <p:cNvPr id="20" name="Picture 19" descr="question_mark_3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01000" y="1600200"/>
              <a:ext cx="599032" cy="115820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7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4648200"/>
            <a:ext cx="8839200" cy="205740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D15100"/>
                </a:solidFill>
              </a:rPr>
              <a:t>62 faults show &gt;0% degradation </a:t>
            </a:r>
            <a:r>
              <a:rPr lang="en-US" dirty="0" smtClean="0"/>
              <a:t>from golden output</a:t>
            </a:r>
            <a:endParaRPr lang="en-US" dirty="0" smtClean="0">
              <a:solidFill>
                <a:srgbClr val="D15100"/>
              </a:solidFill>
            </a:endParaRPr>
          </a:p>
          <a:p>
            <a:r>
              <a:rPr lang="en-US" dirty="0" smtClean="0"/>
              <a:t>Only 41 injected faults are </a:t>
            </a:r>
            <a:r>
              <a:rPr lang="en-US" dirty="0" err="1" smtClean="0"/>
              <a:t>SDCs</a:t>
            </a:r>
            <a:r>
              <a:rPr lang="en-US" dirty="0" smtClean="0"/>
              <a:t> at &gt;1% degradation</a:t>
            </a:r>
          </a:p>
          <a:p>
            <a:pPr lvl="1"/>
            <a:r>
              <a:rPr lang="en-US" dirty="0" smtClean="0"/>
              <a:t>38 from apps we </a:t>
            </a:r>
            <a:r>
              <a:rPr lang="en-US" i="1" dirty="0" smtClean="0"/>
              <a:t>conservatively </a:t>
            </a:r>
            <a:r>
              <a:rPr lang="en-US" dirty="0" smtClean="0"/>
              <a:t>classify as fault intolerant</a:t>
            </a:r>
          </a:p>
          <a:p>
            <a:pPr lvl="2"/>
            <a:r>
              <a:rPr lang="en-US" dirty="0" smtClean="0"/>
              <a:t>Chess playing apps, compilers, parsers, etc.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Application-Aware </a:t>
            </a:r>
            <a:r>
              <a:rPr lang="en-US" dirty="0" err="1" smtClean="0"/>
              <a:t>SDCs</a:t>
            </a:r>
            <a:r>
              <a:rPr lang="en-US" dirty="0" smtClean="0"/>
              <a:t> for SPEC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158750" y="838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4413250" y="8509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Potential </a:t>
            </a:r>
            <a:r>
              <a:rPr lang="en-US" dirty="0" err="1" smtClean="0"/>
              <a:t>SDCs</a:t>
            </a:r>
            <a:r>
              <a:rPr lang="en-US" dirty="0" smtClean="0"/>
              <a:t> further (future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r>
              <a:rPr lang="en-US" dirty="0" smtClean="0"/>
              <a:t>Explore application-specific detectors</a:t>
            </a:r>
          </a:p>
          <a:p>
            <a:pPr lvl="1"/>
            <a:r>
              <a:rPr lang="en-US" dirty="0" smtClean="0"/>
              <a:t>Compiler-assisted invariants like </a:t>
            </a:r>
            <a:r>
              <a:rPr lang="en-US" dirty="0" err="1" smtClean="0"/>
              <a:t>iSWAT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dirty="0" smtClean="0"/>
              <a:t>Application-level checks</a:t>
            </a:r>
            <a:endParaRPr lang="en-US" dirty="0" smtClean="0">
              <a:solidFill>
                <a:srgbClr val="D15100"/>
              </a:solidFill>
            </a:endParaRPr>
          </a:p>
          <a:p>
            <a:r>
              <a:rPr lang="en-US" dirty="0" smtClean="0">
                <a:solidFill>
                  <a:srgbClr val="D15100"/>
                </a:solidFill>
              </a:rPr>
              <a:t>Need to fundamentally understand </a:t>
            </a:r>
            <a:r>
              <a:rPr lang="en-US" dirty="0" smtClean="0"/>
              <a:t>why, where SWAT works</a:t>
            </a:r>
          </a:p>
          <a:p>
            <a:pPr lvl="1"/>
            <a:r>
              <a:rPr lang="en-US" dirty="0" smtClean="0"/>
              <a:t>SWAT evaluation largely empirical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Build models to </a:t>
            </a:r>
            <a:r>
              <a:rPr lang="en-US" i="1" dirty="0" smtClean="0"/>
              <a:t>predict </a:t>
            </a:r>
            <a:r>
              <a:rPr lang="en-US" dirty="0" smtClean="0"/>
              <a:t>effectiveness of SWAT</a:t>
            </a:r>
          </a:p>
          <a:p>
            <a:pPr lvl="2"/>
            <a:r>
              <a:rPr lang="en-US" dirty="0" smtClean="0"/>
              <a:t>Develop new low-cost symptom detectors</a:t>
            </a:r>
          </a:p>
          <a:p>
            <a:pPr lvl="2"/>
            <a:r>
              <a:rPr lang="en-US" dirty="0" smtClean="0"/>
              <a:t>Extract minimal set of detectors for given sets of faults</a:t>
            </a:r>
          </a:p>
          <a:p>
            <a:pPr lvl="2"/>
            <a:r>
              <a:rPr lang="en-US" dirty="0" smtClean="0"/>
              <a:t>Reliability </a:t>
            </a:r>
            <a:r>
              <a:rPr lang="en-US" dirty="0" err="1" smtClean="0"/>
              <a:t>vs</a:t>
            </a:r>
            <a:r>
              <a:rPr lang="en-US" dirty="0" smtClean="0"/>
              <a:t> overhead trade-offs analysis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r>
              <a:rPr lang="en-US" dirty="0" smtClean="0"/>
              <a:t>SWAT relies on checkpoint/rollback for recovery</a:t>
            </a:r>
          </a:p>
          <a:p>
            <a:r>
              <a:rPr lang="en-US" dirty="0" smtClean="0"/>
              <a:t>Detection latency </a:t>
            </a:r>
            <a:r>
              <a:rPr lang="en-US" dirty="0" smtClean="0">
                <a:solidFill>
                  <a:srgbClr val="D15100"/>
                </a:solidFill>
              </a:rPr>
              <a:t>dictates fault recovery</a:t>
            </a:r>
          </a:p>
          <a:p>
            <a:pPr lvl="1"/>
            <a:r>
              <a:rPr lang="en-US" dirty="0" smtClean="0"/>
              <a:t>Checkpoint fault-free </a:t>
            </a:r>
            <a:r>
              <a:rPr lang="en-US" dirty="0" err="1" smtClean="0">
                <a:solidFill>
                  <a:srgbClr val="000000"/>
                </a:solidFill>
                <a:sym typeface="Symbol" charset="2"/>
              </a:rPr>
              <a:t></a:t>
            </a:r>
            <a:r>
              <a:rPr lang="en-US" dirty="0" smtClean="0"/>
              <a:t> fault recoverable </a:t>
            </a:r>
          </a:p>
          <a:p>
            <a:r>
              <a:rPr lang="en-US" dirty="0" smtClean="0"/>
              <a:t>Traditional </a:t>
            </a:r>
            <a:r>
              <a:rPr lang="en-US" dirty="0" err="1" smtClean="0"/>
              <a:t>defn</a:t>
            </a:r>
            <a:r>
              <a:rPr lang="en-US" dirty="0" smtClean="0"/>
              <a:t>. = arch state corruption to detection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D15100"/>
                </a:solidFill>
              </a:rPr>
              <a:t>software may mask some corruptions!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defn</a:t>
            </a:r>
            <a:r>
              <a:rPr lang="en-US" dirty="0" smtClean="0"/>
              <a:t>. = Unmasked arch state corruption to 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Detection Latency: New Definition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627416" y="4114800"/>
            <a:ext cx="3754584" cy="2362200"/>
            <a:chOff x="4627416" y="4343400"/>
            <a:chExt cx="3754584" cy="2362200"/>
          </a:xfrm>
        </p:grpSpPr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4627416" y="434340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Bad SW state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6090456" y="4724400"/>
              <a:ext cx="0" cy="383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5971308" y="6227068"/>
              <a:ext cx="1436439" cy="22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5056908" y="630549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New Latency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6912" y="4114800"/>
            <a:ext cx="4903580" cy="2057400"/>
            <a:chOff x="2516912" y="4343400"/>
            <a:chExt cx="4903580" cy="2057400"/>
          </a:xfrm>
        </p:grpSpPr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2516912" y="4343400"/>
              <a:ext cx="19511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8000"/>
                  </a:solidFill>
                  <a:latin typeface="Arial" charset="0"/>
                </a:rPr>
                <a:t>Bad arch state</a:t>
              </a:r>
              <a:endParaRPr lang="en-US" sz="2000" b="1" dirty="0">
                <a:solidFill>
                  <a:srgbClr val="FF8000"/>
                </a:solidFill>
                <a:latin typeface="Arial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3430383" y="4753063"/>
              <a:ext cx="0" cy="383763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3164374" y="600069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8000"/>
                  </a:solidFill>
                  <a:latin typeface="Arial" charset="0"/>
                </a:rPr>
                <a:t>Old latency</a:t>
              </a:r>
              <a:endParaRPr lang="en-US" sz="2000" b="1" dirty="0"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3430383" y="6020430"/>
              <a:ext cx="3990109" cy="22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6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1299768" y="4114800"/>
            <a:ext cx="7892724" cy="1046603"/>
            <a:chOff x="1299768" y="4343400"/>
            <a:chExt cx="7892724" cy="1046603"/>
          </a:xfrm>
        </p:grpSpPr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1299768" y="4343400"/>
              <a:ext cx="7970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1399308" y="5136826"/>
              <a:ext cx="2031075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806631" y="4753063"/>
              <a:ext cx="0" cy="383763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3430383" y="5136826"/>
              <a:ext cx="2713274" cy="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7162800" y="4648200"/>
              <a:ext cx="2029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Detection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6123708" y="5136826"/>
              <a:ext cx="12768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auto">
            <a:xfrm>
              <a:off x="7154486" y="4963600"/>
              <a:ext cx="532014" cy="426403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81148" y="4572000"/>
            <a:ext cx="1405052" cy="1194376"/>
            <a:chOff x="2356812" y="4800600"/>
            <a:chExt cx="1405052" cy="1194376"/>
          </a:xfrm>
        </p:grpSpPr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895600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356812" y="5410200"/>
              <a:ext cx="140505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 smtClean="0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48148" y="4572000"/>
            <a:ext cx="1405052" cy="1160622"/>
            <a:chOff x="5100012" y="4800600"/>
            <a:chExt cx="1405052" cy="1160622"/>
          </a:xfrm>
        </p:grpSpPr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38800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5100012" y="5376446"/>
              <a:ext cx="140505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 smtClean="0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8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Detection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detection latency = SW state corruption to detection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D15100"/>
                </a:solidFill>
              </a:rPr>
              <a:t>identifying SW state corruption is hard!</a:t>
            </a:r>
            <a:endParaRPr lang="en-US" dirty="0" smtClean="0"/>
          </a:p>
          <a:p>
            <a:pPr lvl="1"/>
            <a:r>
              <a:rPr lang="en-US" dirty="0" smtClean="0"/>
              <a:t>Need to know how faulty value used by application</a:t>
            </a:r>
          </a:p>
          <a:p>
            <a:pPr lvl="1"/>
            <a:r>
              <a:rPr lang="en-US" dirty="0" smtClean="0"/>
              <a:t>If faulty value affects output, then SW state corrupted</a:t>
            </a:r>
          </a:p>
          <a:p>
            <a:r>
              <a:rPr lang="en-US" dirty="0" smtClean="0"/>
              <a:t>Measure latency by rolling back to older checkpoints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Only for analysis, not required in real system</a:t>
            </a:r>
            <a:endParaRPr lang="en-US" dirty="0">
              <a:solidFill>
                <a:srgbClr val="D15100"/>
              </a:solidFill>
            </a:endParaRPr>
          </a:p>
        </p:txBody>
      </p:sp>
      <p:grpSp>
        <p:nvGrpSpPr>
          <p:cNvPr id="4" name="Group 51"/>
          <p:cNvGrpSpPr/>
          <p:nvPr/>
        </p:nvGrpSpPr>
        <p:grpSpPr>
          <a:xfrm>
            <a:off x="1066800" y="4157246"/>
            <a:ext cx="8125692" cy="1046603"/>
            <a:chOff x="1066800" y="4157246"/>
            <a:chExt cx="8125692" cy="1046603"/>
          </a:xfrm>
        </p:grpSpPr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1066800" y="4157246"/>
              <a:ext cx="7970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399309" y="4950672"/>
              <a:ext cx="142009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1573663" y="4566909"/>
              <a:ext cx="0" cy="383763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>
              <a:off x="2819401" y="4950672"/>
              <a:ext cx="2285999" cy="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7162800" y="4462046"/>
              <a:ext cx="2029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Detection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5105400" y="4950672"/>
              <a:ext cx="229514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54"/>
            <p:cNvSpPr>
              <a:spLocks noChangeArrowheads="1"/>
            </p:cNvSpPr>
            <p:nvPr/>
          </p:nvSpPr>
          <p:spPr bwMode="auto">
            <a:xfrm>
              <a:off x="7154486" y="4777446"/>
              <a:ext cx="532014" cy="426403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1905000" y="4157246"/>
              <a:ext cx="19511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8000"/>
                  </a:solidFill>
                  <a:latin typeface="Arial" charset="0"/>
                </a:rPr>
                <a:t>Bad arch state</a:t>
              </a:r>
              <a:endParaRPr lang="en-US" sz="2000" b="1" dirty="0">
                <a:solidFill>
                  <a:srgbClr val="FF8000"/>
                </a:solidFill>
                <a:latin typeface="Arial" charset="0"/>
              </a:endParaRPr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2818471" y="4566909"/>
              <a:ext cx="0" cy="383763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3657600" y="4157246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Bad SW state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5120640" y="4538246"/>
              <a:ext cx="0" cy="383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5105400" y="6229290"/>
            <a:ext cx="2286000" cy="476310"/>
            <a:chOff x="5105400" y="6076890"/>
            <a:chExt cx="2286000" cy="47631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flipV="1">
              <a:off x="5105400" y="6076890"/>
              <a:ext cx="2274639" cy="191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5105400" y="6153090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New latency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019800" y="4614446"/>
            <a:ext cx="2438400" cy="1456730"/>
            <a:chOff x="6019800" y="4614446"/>
            <a:chExt cx="2438400" cy="1456730"/>
          </a:xfrm>
        </p:grpSpPr>
        <p:grpSp>
          <p:nvGrpSpPr>
            <p:cNvPr id="7" name="Group 14"/>
            <p:cNvGrpSpPr/>
            <p:nvPr/>
          </p:nvGrpSpPr>
          <p:grpSpPr>
            <a:xfrm>
              <a:off x="6019800" y="4614446"/>
              <a:ext cx="765955" cy="948154"/>
              <a:chOff x="1129685" y="4800600"/>
              <a:chExt cx="765955" cy="948154"/>
            </a:xfrm>
          </p:grpSpPr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1316183" y="4800600"/>
                <a:ext cx="360217" cy="639605"/>
              </a:xfrm>
              <a:prstGeom prst="rect">
                <a:avLst/>
              </a:prstGeom>
              <a:solidFill>
                <a:srgbClr val="009023"/>
              </a:solidFill>
              <a:ln w="9525">
                <a:noFill/>
                <a:miter lim="800000"/>
                <a:headEnd/>
                <a:tailEnd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66"/>
              <p:cNvSpPr txBox="1">
                <a:spLocks noChangeArrowheads="1"/>
              </p:cNvSpPr>
              <p:nvPr/>
            </p:nvSpPr>
            <p:spPr bwMode="auto">
              <a:xfrm>
                <a:off x="1129685" y="5410200"/>
                <a:ext cx="7659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Arial" charset="0"/>
                  </a:rPr>
                  <a:t>Chkpt</a:t>
                </a:r>
                <a:endParaRPr lang="en-US" sz="1600" b="1" dirty="0">
                  <a:latin typeface="Arial" charset="0"/>
                </a:endParaRPr>
              </a:p>
            </p:txBody>
          </p:sp>
        </p:grpSp>
        <p:sp>
          <p:nvSpPr>
            <p:cNvPr id="40" name="Curved Right Arrow 39"/>
            <p:cNvSpPr/>
            <p:nvPr/>
          </p:nvSpPr>
          <p:spPr bwMode="auto">
            <a:xfrm>
              <a:off x="6781800" y="5257800"/>
              <a:ext cx="609600" cy="228600"/>
            </a:xfrm>
            <a:prstGeom prst="curved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6629400" y="5486400"/>
              <a:ext cx="124906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Rollback &amp;</a:t>
              </a:r>
            </a:p>
            <a:p>
              <a:pPr algn="ctr"/>
              <a:r>
                <a:rPr lang="en-US" sz="1600" b="1" dirty="0" smtClean="0">
                  <a:latin typeface="Arial" charset="0"/>
                </a:rPr>
                <a:t>Replay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54" name="Text Box 66"/>
            <p:cNvSpPr txBox="1">
              <a:spLocks noChangeArrowheads="1"/>
            </p:cNvSpPr>
            <p:nvPr/>
          </p:nvSpPr>
          <p:spPr bwMode="auto">
            <a:xfrm>
              <a:off x="7338683" y="5257800"/>
              <a:ext cx="11195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Symptom</a:t>
              </a:r>
              <a:endParaRPr lang="en-US" sz="1600" b="1" dirty="0">
                <a:latin typeface="Arial" charset="0"/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4491845" y="4614446"/>
            <a:ext cx="4331071" cy="1557754"/>
            <a:chOff x="4491845" y="4614446"/>
            <a:chExt cx="4331071" cy="1557754"/>
          </a:xfrm>
        </p:grpSpPr>
        <p:grpSp>
          <p:nvGrpSpPr>
            <p:cNvPr id="9" name="Group 17"/>
            <p:cNvGrpSpPr/>
            <p:nvPr/>
          </p:nvGrpSpPr>
          <p:grpSpPr>
            <a:xfrm>
              <a:off x="4491845" y="4614446"/>
              <a:ext cx="765955" cy="948154"/>
              <a:chOff x="1129685" y="4800600"/>
              <a:chExt cx="765955" cy="948154"/>
            </a:xfrm>
          </p:grpSpPr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1316183" y="4800600"/>
                <a:ext cx="360217" cy="639605"/>
              </a:xfrm>
              <a:prstGeom prst="rect">
                <a:avLst/>
              </a:prstGeom>
              <a:solidFill>
                <a:srgbClr val="009023"/>
              </a:solidFill>
              <a:ln w="9525">
                <a:noFill/>
                <a:miter lim="800000"/>
                <a:headEnd/>
                <a:tailEnd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6"/>
              <p:cNvSpPr txBox="1">
                <a:spLocks noChangeArrowheads="1"/>
              </p:cNvSpPr>
              <p:nvPr/>
            </p:nvSpPr>
            <p:spPr bwMode="auto">
              <a:xfrm>
                <a:off x="1129685" y="5410200"/>
                <a:ext cx="7659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Arial" charset="0"/>
                  </a:rPr>
                  <a:t>Chkpt</a:t>
                </a:r>
                <a:endParaRPr lang="en-US" sz="1600" b="1" dirty="0">
                  <a:latin typeface="Arial" charset="0"/>
                </a:endParaRPr>
              </a:p>
            </p:txBody>
          </p:sp>
        </p:grpSp>
        <p:sp>
          <p:nvSpPr>
            <p:cNvPr id="43" name="Curved Right Arrow 42"/>
            <p:cNvSpPr/>
            <p:nvPr/>
          </p:nvSpPr>
          <p:spPr bwMode="auto">
            <a:xfrm>
              <a:off x="5181600" y="5257800"/>
              <a:ext cx="2209800" cy="228600"/>
            </a:xfrm>
            <a:prstGeom prst="curved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7543800" y="5181600"/>
              <a:ext cx="127911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Fault effect</a:t>
              </a:r>
            </a:p>
            <a:p>
              <a:pPr algn="ctr"/>
              <a:r>
                <a:rPr lang="en-US" sz="1600" b="1" dirty="0" smtClean="0">
                  <a:latin typeface="Arial" charset="0"/>
                </a:rPr>
                <a:t>masked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6629400" y="5587424"/>
              <a:ext cx="124906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Rollback &amp;</a:t>
              </a:r>
            </a:p>
            <a:p>
              <a:pPr algn="ctr"/>
              <a:r>
                <a:rPr lang="en-US" sz="1600" b="1" dirty="0" smtClean="0">
                  <a:latin typeface="Arial" charset="0"/>
                </a:rPr>
                <a:t>Replay</a:t>
              </a:r>
              <a:endParaRPr lang="en-US" sz="1600" b="1" dirty="0">
                <a:latin typeface="Arial" charset="0"/>
              </a:endParaRP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 - SPEC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8509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8382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advTm="4108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 - SPEC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8509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8382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advTm="41083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 - SPEC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4495800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b="1" kern="0" dirty="0" smtClean="0">
                <a:latin typeface="+mn-lt"/>
              </a:rPr>
              <a:t>Measuring new latency important to study recovery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b="1" kern="0" dirty="0" smtClean="0">
                <a:latin typeface="+mn-lt"/>
              </a:rPr>
              <a:t>New techniques significantly reduce detection latency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  <a:defRPr/>
            </a:pPr>
            <a:r>
              <a:rPr lang="en-US" sz="2200" b="1" kern="0" dirty="0" smtClean="0">
                <a:latin typeface="+mn-lt"/>
              </a:rPr>
              <a:t>&gt;90% of faults detected in &lt;100K instructions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b="1" kern="0" dirty="0" smtClean="0">
                <a:latin typeface="+mn-lt"/>
              </a:rPr>
              <a:t>Reduced detection latency impacts recoverability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8509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0" y="8382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advTm="41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 - Server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4495800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b="1" kern="0" dirty="0" smtClean="0">
                <a:latin typeface="+mn-lt"/>
              </a:rPr>
              <a:t>Measuring new latency important to study recovery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b="1" kern="0" dirty="0" smtClean="0">
                <a:latin typeface="+mn-lt"/>
              </a:rPr>
              <a:t>New techniques significantly reduce detection latency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  <a:defRPr/>
            </a:pPr>
            <a:r>
              <a:rPr lang="en-US" sz="2200" b="1" kern="0" dirty="0" smtClean="0">
                <a:latin typeface="+mn-lt"/>
              </a:rPr>
              <a:t>&gt;90% of faults detected in &lt;100K instructions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b="1" kern="0" dirty="0" smtClean="0">
                <a:latin typeface="+mn-lt"/>
              </a:rPr>
              <a:t>Reduced detection latency impacts recoverability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0" y="8509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4572000" y="8382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advTm="41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Fault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Checkpointing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Record pristine arch state for recovery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Periodic registers snapshot, log memory writes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I/O buffering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Buffer external events until known to be fault-free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HW buffer records device reads, buffers device writes</a:t>
            </a:r>
          </a:p>
          <a:p>
            <a:pPr algn="ctr">
              <a:spcAft>
                <a:spcPts val="600"/>
              </a:spcAft>
              <a:buNone/>
            </a:pPr>
            <a:r>
              <a:rPr lang="en-US" dirty="0" smtClean="0">
                <a:solidFill>
                  <a:srgbClr val="D15100"/>
                </a:solidFill>
              </a:rPr>
              <a:t>“Always-on”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 must </a:t>
            </a:r>
            <a:r>
              <a:rPr lang="en-US" dirty="0" smtClean="0">
                <a:solidFill>
                  <a:srgbClr val="D15100"/>
                </a:solidFill>
              </a:rPr>
              <a:t>incur minimal overhead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838200"/>
            <a:ext cx="7955280" cy="1676400"/>
            <a:chOff x="533400" y="3352800"/>
            <a:chExt cx="7955280" cy="1676400"/>
          </a:xfrm>
        </p:grpSpPr>
        <p:cxnSp>
          <p:nvCxnSpPr>
            <p:cNvPr id="4" name="Straight Arrow Connector 3"/>
            <p:cNvCxnSpPr/>
            <p:nvPr/>
          </p:nvCxnSpPr>
          <p:spPr bwMode="auto">
            <a:xfrm rot="10800000" flipV="1">
              <a:off x="3657600" y="3886199"/>
              <a:ext cx="838200" cy="6053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>
              <a:off x="4495800" y="3886200"/>
              <a:ext cx="890954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33400" y="4419600"/>
              <a:ext cx="3962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D15100"/>
                  </a:solidFill>
                  <a:effectLst/>
                  <a:uLnTx/>
                  <a:uFillTx/>
                  <a:latin typeface="+mn-lt"/>
                </a:rPr>
                <a:t>Checkpointing</a:t>
              </a:r>
              <a:endPara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</a:endParaRPr>
            </a:p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endPara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</a:endParaRPr>
            </a:p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endParaRPr lang="en-GB" sz="2200" b="1" kern="0" dirty="0" smtClean="0">
                <a:solidFill>
                  <a:srgbClr val="CD5100"/>
                </a:solidFill>
                <a:latin typeface="+mn-lt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1657350" lvl="3" indent="-285750" eaLnBrk="1" hangingPunct="1">
                <a:lnSpc>
                  <a:spcPct val="125000"/>
                </a:lnSpc>
                <a:spcBef>
                  <a:spcPct val="20000"/>
                </a:spcBef>
                <a:buFontTx/>
                <a:buChar char="–"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4191000" y="4419600"/>
              <a:ext cx="42976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D5100"/>
                  </a:solidFill>
                  <a:effectLst/>
                  <a:uLnTx/>
                  <a:uFillTx/>
                  <a:latin typeface="+mn-lt"/>
                </a:rPr>
                <a:t>I/O </a:t>
              </a: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15100"/>
                  </a:solidFill>
                  <a:effectLst/>
                  <a:uLnTx/>
                  <a:uFillTx/>
                  <a:latin typeface="+mn-lt"/>
                </a:rPr>
                <a:t>buffering</a:t>
              </a: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590800" y="3352800"/>
              <a:ext cx="3962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15100"/>
                  </a:solidFill>
                  <a:effectLst/>
                  <a:uLnTx/>
                  <a:uFillTx/>
                  <a:latin typeface="+mn-lt"/>
                </a:rPr>
                <a:t>Recovery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 from Memory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05400"/>
            <a:ext cx="8610600" cy="1447800"/>
          </a:xfrm>
        </p:spPr>
        <p:txBody>
          <a:bodyPr/>
          <a:lstStyle/>
          <a:p>
            <a:r>
              <a:rPr lang="en-US" dirty="0" smtClean="0"/>
              <a:t>New techniques </a:t>
            </a:r>
            <a:r>
              <a:rPr lang="en-US" dirty="0" smtClean="0">
                <a:solidFill>
                  <a:srgbClr val="D15100"/>
                </a:solidFill>
              </a:rPr>
              <a:t>reduce </a:t>
            </a:r>
            <a:r>
              <a:rPr lang="en-US" dirty="0" err="1" smtClean="0">
                <a:solidFill>
                  <a:srgbClr val="D15100"/>
                </a:solidFill>
              </a:rPr>
              <a:t>chkpt</a:t>
            </a:r>
            <a:r>
              <a:rPr lang="en-US" dirty="0" smtClean="0">
                <a:solidFill>
                  <a:srgbClr val="D15100"/>
                </a:solidFill>
              </a:rPr>
              <a:t> overheads by over 60%</a:t>
            </a:r>
          </a:p>
          <a:p>
            <a:pPr lvl="1"/>
            <a:r>
              <a:rPr lang="en-US" dirty="0" err="1" smtClean="0"/>
              <a:t>Chkpt</a:t>
            </a:r>
            <a:r>
              <a:rPr lang="en-US" dirty="0" smtClean="0"/>
              <a:t> interval reduced to 100K from millions of </a:t>
            </a:r>
            <a:r>
              <a:rPr lang="en-US" dirty="0" err="1" smtClean="0"/>
              <a:t>instrs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914400"/>
          <a:ext cx="5867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Need handle only hardware faults that propagate to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Fault-free case remains common, must be optimized</a:t>
            </a:r>
          </a:p>
          <a:p>
            <a:pPr>
              <a:lnSpc>
                <a:spcPct val="200000"/>
              </a:lnSpc>
              <a:spcBef>
                <a:spcPct val="100000"/>
              </a:spcBef>
              <a:buFont typeface="Symbol" charset="2"/>
              <a:buNone/>
            </a:pPr>
            <a:r>
              <a:rPr lang="en-US" sz="2400" dirty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D15100"/>
                </a:solidFill>
              </a:rPr>
              <a:t>Watch for software anomalies (symptoms</a:t>
            </a:r>
            <a:r>
              <a:rPr lang="en-US" dirty="0" smtClean="0">
                <a:solidFill>
                  <a:srgbClr val="D15100"/>
                </a:solidFill>
              </a:rPr>
              <a:t>)</a:t>
            </a:r>
            <a:endParaRPr lang="en-US" sz="2200" dirty="0" smtClean="0"/>
          </a:p>
          <a:p>
            <a:pPr lvl="2">
              <a:buFont typeface="Arial" charset="0"/>
              <a:buChar char="–"/>
            </a:pPr>
            <a:r>
              <a:rPr lang="en-US" sz="2200" dirty="0"/>
              <a:t> Zero to low overhead “always-on” monitors</a:t>
            </a:r>
            <a:endParaRPr lang="en-US" dirty="0"/>
          </a:p>
          <a:p>
            <a:pPr>
              <a:lnSpc>
                <a:spcPct val="210000"/>
              </a:lnSpc>
              <a:buFontTx/>
              <a:buNone/>
            </a:pPr>
            <a:r>
              <a:rPr lang="en-US" dirty="0">
                <a:solidFill>
                  <a:srgbClr val="D15100"/>
                </a:solidFill>
              </a:rPr>
              <a:t>       Diagnose cause after symptom detected </a:t>
            </a:r>
          </a:p>
          <a:p>
            <a:pPr lvl="2">
              <a:buFont typeface="Arial" charset="0"/>
              <a:buChar char="−"/>
            </a:pPr>
            <a:r>
              <a:rPr lang="en-US" sz="2200" dirty="0"/>
              <a:t>May incur high overhead, but rarely invoked</a:t>
            </a:r>
          </a:p>
          <a:p>
            <a:pPr algn="ctr">
              <a:lnSpc>
                <a:spcPct val="200000"/>
              </a:lnSpc>
              <a:buFont typeface="Symbol" charset="2"/>
              <a:buNone/>
            </a:pPr>
            <a:r>
              <a:rPr lang="en-US" sz="2400" dirty="0" err="1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800" dirty="0">
                <a:solidFill>
                  <a:srgbClr val="D15100"/>
                </a:solidFill>
              </a:rPr>
              <a:t> SWAT: </a:t>
            </a:r>
            <a:r>
              <a:rPr lang="en-US" sz="2800" dirty="0" err="1">
                <a:solidFill>
                  <a:srgbClr val="D15100"/>
                </a:solidFill>
              </a:rPr>
              <a:t>S</a:t>
            </a:r>
            <a:r>
              <a:rPr lang="en-US" sz="2800" dirty="0" err="1"/>
              <a:t>oft</a:t>
            </a:r>
            <a:r>
              <a:rPr lang="en-US" sz="2800" dirty="0" err="1">
                <a:solidFill>
                  <a:srgbClr val="D15100"/>
                </a:solidFill>
              </a:rPr>
              <a:t>W</a:t>
            </a:r>
            <a:r>
              <a:rPr lang="en-US" sz="2800" dirty="0" err="1"/>
              <a:t>are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15100"/>
                </a:solidFill>
              </a:rPr>
              <a:t>A</a:t>
            </a:r>
            <a:r>
              <a:rPr lang="en-US" sz="2800" dirty="0"/>
              <a:t>nomaly </a:t>
            </a:r>
            <a:r>
              <a:rPr lang="en-US" sz="2800" dirty="0">
                <a:solidFill>
                  <a:srgbClr val="D15100"/>
                </a:solidFill>
              </a:rPr>
              <a:t>T</a:t>
            </a:r>
            <a:r>
              <a:rPr lang="en-US" sz="2800" dirty="0"/>
              <a:t>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3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 from Output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00600"/>
            <a:ext cx="8610600" cy="17526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New techniques reduce output buffer size to near-zero</a:t>
            </a:r>
          </a:p>
          <a:p>
            <a:pPr lvl="1"/>
            <a:r>
              <a:rPr lang="en-US" dirty="0" smtClean="0"/>
              <a:t>&lt;5KB buffer for 100K </a:t>
            </a:r>
            <a:r>
              <a:rPr lang="en-US" dirty="0" err="1" smtClean="0"/>
              <a:t>chkpt</a:t>
            </a:r>
            <a:r>
              <a:rPr lang="en-US" dirty="0" smtClean="0"/>
              <a:t> interval (buffer for 2 </a:t>
            </a:r>
            <a:r>
              <a:rPr lang="en-US" dirty="0" err="1" smtClean="0"/>
              <a:t>chkpts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Near-zero overheads at 10K interval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0" y="838200"/>
          <a:ext cx="5029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Cost Fault Recovery (future work)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vert="horz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New techniques significantly reduce recovery overheads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60% </a:t>
            </a:r>
            <a:r>
              <a:rPr lang="en-US" sz="1800" b="0" dirty="0" err="1" smtClean="0">
                <a:latin typeface="Wingdings"/>
                <a:ea typeface="Wingdings"/>
                <a:cs typeface="Wingdings"/>
              </a:rPr>
              <a:t></a:t>
            </a:r>
            <a:r>
              <a:rPr lang="en-US" sz="1800" b="0" dirty="0" smtClean="0">
                <a:cs typeface="Wingdings"/>
              </a:rPr>
              <a:t> </a:t>
            </a:r>
            <a:r>
              <a:rPr lang="en-US" dirty="0" smtClean="0"/>
              <a:t>in memory logs, near-zero output buffer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But still do </a:t>
            </a:r>
            <a:r>
              <a:rPr lang="en-US" dirty="0" smtClean="0"/>
              <a:t>not enable ultra-low cost fault recovery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~400KB HW overheads for memory logs in HW (</a:t>
            </a:r>
            <a:r>
              <a:rPr lang="en-US" dirty="0" err="1" smtClean="0"/>
              <a:t>SafetyNet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High performance impact for in-memory logs (</a:t>
            </a:r>
            <a:r>
              <a:rPr lang="en-US" dirty="0" err="1" smtClean="0"/>
              <a:t>ReVive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Need ultra low-cost recovery scheme at short </a:t>
            </a:r>
            <a:r>
              <a:rPr lang="en-US" dirty="0" smtClean="0"/>
              <a:t>intervals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Even shorter latencies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Checkpoint only state that matters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Application-aware insights – transactional apps, recovery domains for OS, …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rgbClr val="D15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7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Diagnosis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r>
              <a:rPr lang="en-US" dirty="0"/>
              <a:t>Symptom-based detection is cheap but </a:t>
            </a:r>
            <a:endParaRPr lang="en-US" dirty="0" smtClean="0"/>
          </a:p>
          <a:p>
            <a:pPr lvl="1"/>
            <a:r>
              <a:rPr lang="en-US" dirty="0" smtClean="0"/>
              <a:t>May incur long </a:t>
            </a:r>
            <a:r>
              <a:rPr lang="en-US" dirty="0" smtClean="0">
                <a:sym typeface="Symbol" charset="2"/>
              </a:rPr>
              <a:t>latency from activation to detection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Difficult to diagnose root cause of fault</a:t>
            </a:r>
            <a:endParaRPr lang="en-US" dirty="0" smtClean="0"/>
          </a:p>
          <a:p>
            <a:endParaRPr lang="en-US" dirty="0" smtClean="0">
              <a:solidFill>
                <a:srgbClr val="D15100"/>
              </a:solidFill>
            </a:endParaRPr>
          </a:p>
          <a:p>
            <a:endParaRPr lang="en-US" dirty="0" smtClean="0">
              <a:solidFill>
                <a:srgbClr val="D151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15100"/>
                </a:solidFill>
              </a:rPr>
              <a:t>Goal: Diagnose the fault with minimal hardware overhead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Rarely invoked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/>
              <a:t> higher </a:t>
            </a:r>
            <a:r>
              <a:rPr lang="en-US" dirty="0" err="1" smtClean="0"/>
              <a:t>perf</a:t>
            </a:r>
            <a:r>
              <a:rPr lang="en-US" dirty="0" smtClean="0"/>
              <a:t> overhead acceptable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762000" y="2514600"/>
            <a:ext cx="7696200" cy="2362200"/>
            <a:chOff x="762000" y="2514600"/>
            <a:chExt cx="7696200" cy="2362200"/>
          </a:xfrm>
          <a:effectLst/>
        </p:grpSpPr>
        <p:sp>
          <p:nvSpPr>
            <p:cNvPr id="4" name="Cloud 3"/>
            <p:cNvSpPr/>
            <p:nvPr/>
          </p:nvSpPr>
          <p:spPr bwMode="auto">
            <a:xfrm>
              <a:off x="762000" y="2590800"/>
              <a:ext cx="2362200" cy="762000"/>
            </a:xfrm>
            <a:prstGeom prst="cloud">
              <a:avLst/>
            </a:prstGeom>
            <a:solidFill>
              <a:srgbClr val="FF65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SW Bug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5" name="Cloud 4"/>
            <p:cNvSpPr/>
            <p:nvPr/>
          </p:nvSpPr>
          <p:spPr bwMode="auto">
            <a:xfrm>
              <a:off x="3505200" y="2590800"/>
              <a:ext cx="2362200" cy="914400"/>
            </a:xfrm>
            <a:prstGeom prst="cloud">
              <a:avLst/>
            </a:prstGeom>
            <a:solidFill>
              <a:srgbClr val="FFA66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Transient Fault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6" name="Cloud 5"/>
            <p:cNvSpPr/>
            <p:nvPr/>
          </p:nvSpPr>
          <p:spPr bwMode="auto">
            <a:xfrm>
              <a:off x="6096000" y="2514600"/>
              <a:ext cx="2362200" cy="914400"/>
            </a:xfrm>
            <a:prstGeom prst="cloud">
              <a:avLst/>
            </a:prstGeom>
            <a:solidFill>
              <a:srgbClr val="FF87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PermanentFault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810000" y="4267200"/>
              <a:ext cx="1828800" cy="609600"/>
            </a:xfrm>
            <a:prstGeom prst="roundRect">
              <a:avLst/>
            </a:prstGeom>
            <a:solidFill>
              <a:srgbClr val="00D80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7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Symptom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0" name="Shape 9"/>
            <p:cNvCxnSpPr>
              <a:stCxn id="4" idx="1"/>
            </p:cNvCxnSpPr>
            <p:nvPr/>
          </p:nvCxnSpPr>
          <p:spPr bwMode="auto">
            <a:xfrm rot="16200000" flipH="1">
              <a:off x="3028545" y="2266544"/>
              <a:ext cx="610413" cy="27813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hape 11"/>
            <p:cNvCxnSpPr>
              <a:stCxn id="6" idx="1"/>
            </p:cNvCxnSpPr>
            <p:nvPr/>
          </p:nvCxnSpPr>
          <p:spPr bwMode="auto">
            <a:xfrm rot="5400000">
              <a:off x="5733563" y="2418863"/>
              <a:ext cx="534374" cy="25527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endCxn id="8" idx="0"/>
            </p:cNvCxnSpPr>
            <p:nvPr/>
          </p:nvCxnSpPr>
          <p:spPr bwMode="auto">
            <a:xfrm rot="5400000">
              <a:off x="4343400" y="3886200"/>
              <a:ext cx="76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6" name="Explosion 2 25"/>
            <p:cNvSpPr/>
            <p:nvPr/>
          </p:nvSpPr>
          <p:spPr bwMode="auto">
            <a:xfrm>
              <a:off x="4114800" y="3581400"/>
              <a:ext cx="1371600" cy="533400"/>
            </a:xfrm>
            <a:prstGeom prst="irregularSeal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3581400"/>
              <a:ext cx="37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?</a:t>
              </a:r>
              <a:endParaRPr lang="en-US" b="1" dirty="0">
                <a:latin typeface="Arial"/>
                <a:cs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83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Single-threaded Fault Diagnosis </a:t>
            </a:r>
            <a:r>
              <a:rPr lang="en-US" sz="1400" dirty="0" smtClean="0"/>
              <a:t>[Li et al., DSN ‘08]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r>
              <a:rPr lang="en-US" dirty="0" smtClean="0"/>
              <a:t>First, </a:t>
            </a:r>
            <a:r>
              <a:rPr lang="en-US" dirty="0" smtClean="0">
                <a:solidFill>
                  <a:srgbClr val="D15100"/>
                </a:solidFill>
              </a:rPr>
              <a:t>diagnosis for single threaded </a:t>
            </a:r>
            <a:r>
              <a:rPr lang="en-US" dirty="0" smtClean="0"/>
              <a:t>workload on one core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Multithreaded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multicore</a:t>
            </a:r>
            <a:r>
              <a:rPr lang="en-US" dirty="0" smtClean="0"/>
              <a:t> later – several new challenges</a:t>
            </a:r>
          </a:p>
          <a:p>
            <a:pPr algn="ctr">
              <a:buNone/>
            </a:pPr>
            <a:r>
              <a:rPr lang="en-US" dirty="0" smtClean="0">
                <a:solidFill>
                  <a:srgbClr val="D15100"/>
                </a:solidFill>
              </a:rPr>
              <a:t>Key ideas</a:t>
            </a:r>
            <a:endParaRPr lang="en-US" dirty="0" smtClean="0"/>
          </a:p>
          <a:p>
            <a:r>
              <a:rPr lang="en-US" dirty="0" smtClean="0"/>
              <a:t>Single core fault model, </a:t>
            </a:r>
            <a:r>
              <a:rPr lang="en-US" dirty="0" err="1" smtClean="0"/>
              <a:t>multicore</a:t>
            </a:r>
            <a:r>
              <a:rPr lang="en-US" dirty="0" smtClean="0"/>
              <a:t>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fault-free core available</a:t>
            </a:r>
          </a:p>
          <a:p>
            <a:r>
              <a:rPr lang="en-US" dirty="0" err="1" smtClean="0">
                <a:sym typeface="Symbol" charset="2"/>
              </a:rPr>
              <a:t>Chkpt</a:t>
            </a:r>
            <a:r>
              <a:rPr lang="en-US" dirty="0" smtClean="0">
                <a:sym typeface="Symbol" charset="2"/>
              </a:rPr>
              <a:t>/replay for recovery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replay on good core, compare</a:t>
            </a:r>
          </a:p>
          <a:p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Synthesizing DMR, but only for diagnosis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58"/>
          <p:cNvGrpSpPr/>
          <p:nvPr/>
        </p:nvGrpSpPr>
        <p:grpSpPr>
          <a:xfrm>
            <a:off x="453150" y="4191000"/>
            <a:ext cx="3097873" cy="2138065"/>
            <a:chOff x="453150" y="3962400"/>
            <a:chExt cx="3097873" cy="2138065"/>
          </a:xfrm>
        </p:grpSpPr>
        <p:sp>
          <p:nvSpPr>
            <p:cNvPr id="22" name="TextBox 21"/>
            <p:cNvSpPr txBox="1"/>
            <p:nvPr/>
          </p:nvSpPr>
          <p:spPr>
            <a:xfrm>
              <a:off x="943848" y="3962400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Traditional DMR</a:t>
              </a:r>
              <a:endParaRPr lang="en-US" b="1" dirty="0">
                <a:latin typeface="Arial Narrow"/>
                <a:cs typeface="Arial Narrow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1143000" y="4495800"/>
              <a:ext cx="1600200" cy="1066800"/>
              <a:chOff x="1143000" y="4495800"/>
              <a:chExt cx="1600200" cy="1066800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1143000" y="4495800"/>
                <a:ext cx="685800" cy="533400"/>
              </a:xfrm>
              <a:prstGeom prst="roundRect">
                <a:avLst/>
              </a:prstGeom>
              <a:solidFill>
                <a:srgbClr val="6666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Narrow"/>
                    <a:cs typeface="Arial Narrow"/>
                  </a:rPr>
                  <a:t>P1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2057400" y="4495800"/>
                <a:ext cx="685800" cy="533400"/>
              </a:xfrm>
              <a:prstGeom prst="roundRect">
                <a:avLst/>
              </a:prstGeom>
              <a:solidFill>
                <a:srgbClr val="6666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Narrow"/>
                    <a:cs typeface="Arial Narrow"/>
                  </a:rPr>
                  <a:t>P2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676400" y="5181600"/>
                <a:ext cx="533400" cy="381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/>
                    <a:cs typeface="Arial Narrow"/>
                  </a:rPr>
                  <a:t>=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cxnSp>
            <p:nvCxnSpPr>
              <p:cNvPr id="26" name="Shape 25"/>
              <p:cNvCxnSpPr>
                <a:stCxn id="20" idx="2"/>
                <a:endCxn id="23" idx="2"/>
              </p:cNvCxnSpPr>
              <p:nvPr/>
            </p:nvCxnSpPr>
            <p:spPr bwMode="auto">
              <a:xfrm rot="16200000" flipH="1">
                <a:off x="1409700" y="5105400"/>
                <a:ext cx="342900" cy="190500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  <p:cxnSp>
            <p:nvCxnSpPr>
              <p:cNvPr id="28" name="Shape 27"/>
              <p:cNvCxnSpPr>
                <a:stCxn id="21" idx="2"/>
                <a:endCxn id="23" idx="6"/>
              </p:cNvCxnSpPr>
              <p:nvPr/>
            </p:nvCxnSpPr>
            <p:spPr bwMode="auto">
              <a:xfrm rot="5400000">
                <a:off x="2133600" y="5105400"/>
                <a:ext cx="342900" cy="190500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453150" y="5638800"/>
              <a:ext cx="3097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Always on </a:t>
              </a:r>
              <a:r>
                <a:rPr lang="en-US" dirty="0" err="1" smtClean="0">
                  <a:latin typeface="Arial Narrow"/>
                  <a:cs typeface="Arial Narrow"/>
                  <a:sym typeface="Symbol" charset="2"/>
                </a:rPr>
                <a:t></a:t>
              </a:r>
              <a:r>
                <a:rPr lang="en-US" dirty="0" smtClean="0">
                  <a:latin typeface="Arial Narrow"/>
                  <a:cs typeface="Arial Narrow"/>
                  <a:sym typeface="Symbol" charset="2"/>
                </a:rPr>
                <a:t> </a:t>
              </a:r>
              <a:r>
                <a:rPr lang="en-US" b="1" dirty="0" smtClean="0">
                  <a:latin typeface="Arial Narrow"/>
                  <a:cs typeface="Arial Narrow"/>
                  <a:sym typeface="Symbol" charset="2"/>
                </a:rPr>
                <a:t>e</a:t>
              </a:r>
              <a:r>
                <a:rPr lang="en-US" b="1" dirty="0" smtClean="0">
                  <a:latin typeface="Arial Narrow"/>
                  <a:cs typeface="Arial Narrow"/>
                </a:rPr>
                <a:t>xpensive</a:t>
              </a:r>
              <a:endParaRPr lang="en-US" b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4804725" y="4191000"/>
            <a:ext cx="3938418" cy="2138065"/>
            <a:chOff x="4804725" y="3962400"/>
            <a:chExt cx="3938418" cy="2138065"/>
          </a:xfrm>
        </p:grpSpPr>
        <p:grpSp>
          <p:nvGrpSpPr>
            <p:cNvPr id="7" name="Group 30"/>
            <p:cNvGrpSpPr/>
            <p:nvPr/>
          </p:nvGrpSpPr>
          <p:grpSpPr>
            <a:xfrm>
              <a:off x="6629400" y="4495800"/>
              <a:ext cx="1600200" cy="1066800"/>
              <a:chOff x="1143000" y="4495800"/>
              <a:chExt cx="1600200" cy="1066800"/>
            </a:xfrm>
            <a:solidFill>
              <a:srgbClr val="FFA661"/>
            </a:solidFill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1143000" y="4495800"/>
                <a:ext cx="685800" cy="533400"/>
              </a:xfrm>
              <a:prstGeom prst="roundRect">
                <a:avLst/>
              </a:prstGeom>
              <a:solidFill>
                <a:srgbClr val="6666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Narrow"/>
                    <a:cs typeface="Arial Narrow"/>
                  </a:rPr>
                  <a:t>P1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2057400" y="4495800"/>
                <a:ext cx="685800" cy="533400"/>
              </a:xfrm>
              <a:prstGeom prst="roundRect">
                <a:avLst/>
              </a:prstGeom>
              <a:solidFill>
                <a:srgbClr val="00D80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/>
                    <a:cs typeface="Arial Narrow"/>
                  </a:rPr>
                  <a:t>P2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676400" y="5181600"/>
                <a:ext cx="533400" cy="381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/>
                    <a:cs typeface="Arial Narrow"/>
                  </a:rPr>
                  <a:t>=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cxnSp>
            <p:nvCxnSpPr>
              <p:cNvPr id="35" name="Shape 34"/>
              <p:cNvCxnSpPr>
                <a:stCxn id="32" idx="2"/>
                <a:endCxn id="34" idx="2"/>
              </p:cNvCxnSpPr>
              <p:nvPr/>
            </p:nvCxnSpPr>
            <p:spPr bwMode="auto">
              <a:xfrm rot="16200000" flipH="1">
                <a:off x="1409700" y="5105400"/>
                <a:ext cx="342900" cy="190500"/>
              </a:xfrm>
              <a:prstGeom prst="bentConnector2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  <p:cxnSp>
            <p:nvCxnSpPr>
              <p:cNvPr id="36" name="Shape 35"/>
              <p:cNvCxnSpPr>
                <a:stCxn id="33" idx="2"/>
                <a:endCxn id="34" idx="6"/>
              </p:cNvCxnSpPr>
              <p:nvPr/>
            </p:nvCxnSpPr>
            <p:spPr bwMode="auto">
              <a:xfrm rot="5400000">
                <a:off x="2133600" y="5105400"/>
                <a:ext cx="342900" cy="190500"/>
              </a:xfrm>
              <a:prstGeom prst="bentConnector2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</p:grpSp>
        <p:sp>
          <p:nvSpPr>
            <p:cNvPr id="49" name="Rounded Rectangle 48"/>
            <p:cNvSpPr/>
            <p:nvPr/>
          </p:nvSpPr>
          <p:spPr bwMode="auto">
            <a:xfrm>
              <a:off x="5105400" y="4495800"/>
              <a:ext cx="685800" cy="533400"/>
            </a:xfrm>
            <a:prstGeom prst="roundRect">
              <a:avLst/>
            </a:prstGeom>
            <a:solidFill>
              <a:srgbClr val="66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rPr>
                <a:t>P1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75419" y="3962400"/>
              <a:ext cx="2302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Synthesized DMR</a:t>
              </a:r>
              <a:endParaRPr lang="en-US" b="1" dirty="0">
                <a:latin typeface="Arial Narrow"/>
                <a:cs typeface="Arial Narrow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4725" y="5410200"/>
              <a:ext cx="133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Fault-free</a:t>
              </a:r>
              <a:endParaRPr lang="en-US" b="1" dirty="0">
                <a:latin typeface="Arial Narrow"/>
                <a:cs typeface="Arial Narrow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rot="5400000">
              <a:off x="5257800" y="5257800"/>
              <a:ext cx="4572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sm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6413358" y="5638800"/>
              <a:ext cx="2329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DMR only on fault</a:t>
              </a:r>
              <a:endParaRPr lang="en-US" b="1" dirty="0">
                <a:latin typeface="Arial Narrow"/>
                <a:cs typeface="Arial Narrow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91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 Bug vs. Transient vs. Permanent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1600200"/>
          </a:xfrm>
        </p:spPr>
        <p:txBody>
          <a:bodyPr/>
          <a:lstStyle/>
          <a:p>
            <a:r>
              <a:rPr lang="en-US">
                <a:sym typeface="Symbol" charset="2"/>
              </a:rPr>
              <a:t>Rollback/replay on same/different core</a:t>
            </a:r>
          </a:p>
          <a:p>
            <a:r>
              <a:rPr lang="en-US">
                <a:sym typeface="Symbol" charset="2"/>
              </a:rPr>
              <a:t>Watch if symptom reappears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379538" y="3221037"/>
            <a:ext cx="4298950" cy="408083"/>
            <a:chOff x="977" y="2153"/>
            <a:chExt cx="2592" cy="252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 flipH="1">
              <a:off x="1937" y="2160"/>
              <a:ext cx="473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b="0">
                <a:latin typeface="Arial Narrow"/>
                <a:cs typeface="Arial Narrow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>
              <a:off x="2416" y="2160"/>
              <a:ext cx="48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b="0">
                <a:latin typeface="Arial Narrow"/>
                <a:cs typeface="Arial Narrow"/>
              </a:endParaRPr>
            </a:p>
          </p:txBody>
        </p:sp>
        <p:sp>
          <p:nvSpPr>
            <p:cNvPr id="196" name="Text Box 100"/>
            <p:cNvSpPr txBox="1">
              <a:spLocks noChangeArrowheads="1"/>
            </p:cNvSpPr>
            <p:nvPr/>
          </p:nvSpPr>
          <p:spPr bwMode="auto">
            <a:xfrm>
              <a:off x="977" y="2160"/>
              <a:ext cx="1179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8524" tIns="59262" rIns="118524" bIns="59262">
              <a:prstTxWarp prst="textNoShape">
                <a:avLst/>
              </a:prstTxWarp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dirty="0">
                  <a:latin typeface="Arial Narrow"/>
                  <a:ea typeface="MS PGothic" charset="0"/>
                  <a:cs typeface="Arial Narrow"/>
                </a:rPr>
                <a:t>No symptom</a:t>
              </a:r>
            </a:p>
          </p:txBody>
        </p:sp>
        <p:sp>
          <p:nvSpPr>
            <p:cNvPr id="197" name="Text Box 101"/>
            <p:cNvSpPr txBox="1">
              <a:spLocks noChangeArrowheads="1"/>
            </p:cNvSpPr>
            <p:nvPr/>
          </p:nvSpPr>
          <p:spPr bwMode="auto">
            <a:xfrm>
              <a:off x="2765" y="2153"/>
              <a:ext cx="804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8524" tIns="59262" rIns="118524" bIns="59262">
              <a:prstTxWarp prst="textNoShape">
                <a:avLst/>
              </a:prstTxWarp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dirty="0">
                  <a:latin typeface="Arial Narrow"/>
                  <a:ea typeface="MS PGothic" charset="0"/>
                  <a:cs typeface="Arial Narrow"/>
                </a:rPr>
                <a:t>Symptom</a:t>
              </a:r>
            </a:p>
          </p:txBody>
        </p:sp>
      </p:grpSp>
      <p:sp>
        <p:nvSpPr>
          <p:cNvPr id="817161" name="Text Box 103"/>
          <p:cNvSpPr txBox="1">
            <a:spLocks noChangeArrowheads="1"/>
          </p:cNvSpPr>
          <p:nvPr/>
        </p:nvSpPr>
        <p:spPr bwMode="auto">
          <a:xfrm>
            <a:off x="3886200" y="3584575"/>
            <a:ext cx="3048000" cy="65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prstTxWarp prst="textNoShape">
              <a:avLst/>
            </a:prstTxWarp>
            <a:spAutoFit/>
          </a:bodyPr>
          <a:lstStyle/>
          <a:p>
            <a:pPr algn="ctr" defTabSz="1020763">
              <a:lnSpc>
                <a:spcPct val="110000"/>
              </a:lnSpc>
            </a:pPr>
            <a:r>
              <a:rPr kumimoji="1" lang="en-US" sz="1600" b="1" dirty="0" smtClean="0">
                <a:latin typeface="Arial Narrow"/>
                <a:ea typeface="MS PGothic" charset="0"/>
                <a:cs typeface="Arial Narrow"/>
              </a:rPr>
              <a:t>Deterministic </a:t>
            </a:r>
            <a:r>
              <a:rPr kumimoji="1" lang="en-US" sz="1600" b="1" dirty="0" err="1">
                <a:latin typeface="Arial Narrow"/>
                <a:ea typeface="MS PGothic" charset="0"/>
                <a:cs typeface="Arial Narrow"/>
              </a:rPr>
              <a:t>s/w</a:t>
            </a:r>
            <a:r>
              <a:rPr kumimoji="1" lang="en-US" sz="1600" b="1" dirty="0">
                <a:latin typeface="Arial Narrow"/>
                <a:ea typeface="MS PGothic" charset="0"/>
                <a:cs typeface="Arial Narrow"/>
              </a:rPr>
              <a:t> or</a:t>
            </a:r>
          </a:p>
          <a:p>
            <a:pPr algn="ctr" defTabSz="1020763">
              <a:lnSpc>
                <a:spcPct val="110000"/>
              </a:lnSpc>
            </a:pPr>
            <a:r>
              <a:rPr kumimoji="1" lang="en-US" sz="1600" b="1" dirty="0">
                <a:latin typeface="Arial Narrow"/>
                <a:ea typeface="MS PGothic" charset="0"/>
                <a:cs typeface="Arial Narrow"/>
              </a:rPr>
              <a:t>Permanent </a:t>
            </a:r>
            <a:r>
              <a:rPr kumimoji="1" lang="en-US" sz="1600" b="1" dirty="0" err="1">
                <a:latin typeface="Arial Narrow"/>
                <a:ea typeface="MS PGothic" charset="0"/>
                <a:cs typeface="Arial Narrow"/>
              </a:rPr>
              <a:t>h/w</a:t>
            </a:r>
            <a:r>
              <a:rPr kumimoji="1" lang="en-US" sz="1600" b="1" dirty="0">
                <a:latin typeface="Arial Narrow"/>
                <a:ea typeface="MS PGothic" charset="0"/>
                <a:cs typeface="Arial Narrow"/>
              </a:rPr>
              <a:t> bug</a:t>
            </a:r>
          </a:p>
        </p:txBody>
      </p:sp>
      <p:sp>
        <p:nvSpPr>
          <p:cNvPr id="200" name="Text Box 106"/>
          <p:cNvSpPr txBox="1">
            <a:spLocks noChangeArrowheads="1"/>
          </p:cNvSpPr>
          <p:nvPr/>
        </p:nvSpPr>
        <p:spPr bwMode="auto">
          <a:xfrm>
            <a:off x="2625725" y="2065338"/>
            <a:ext cx="2332038" cy="3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8524" tIns="59262" rIns="118524" bIns="59262">
            <a:prstTxWarp prst="textNoShape">
              <a:avLst/>
            </a:prstTxWarp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Symptom</a:t>
            </a:r>
            <a:r>
              <a:rPr kumimoji="1" lang="en-US" sz="1800">
                <a:latin typeface="Arial Narrow"/>
                <a:ea typeface="MS PGothic" charset="0"/>
                <a:cs typeface="Arial Narrow"/>
              </a:rPr>
              <a:t> detected</a:t>
            </a:r>
          </a:p>
        </p:txBody>
      </p:sp>
      <p:sp>
        <p:nvSpPr>
          <p:cNvPr id="201" name="Line 107"/>
          <p:cNvSpPr>
            <a:spLocks noChangeShapeType="1"/>
          </p:cNvSpPr>
          <p:nvPr/>
        </p:nvSpPr>
        <p:spPr bwMode="auto">
          <a:xfrm>
            <a:off x="3714750" y="2376488"/>
            <a:ext cx="1588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b="0">
              <a:latin typeface="Arial Narrow"/>
              <a:cs typeface="Arial Narrow"/>
            </a:endParaRPr>
          </a:p>
        </p:txBody>
      </p:sp>
      <p:sp>
        <p:nvSpPr>
          <p:cNvPr id="817164" name="Rectangle 214"/>
          <p:cNvSpPr>
            <a:spLocks noChangeArrowheads="1"/>
          </p:cNvSpPr>
          <p:nvPr/>
        </p:nvSpPr>
        <p:spPr bwMode="auto">
          <a:xfrm>
            <a:off x="6267450" y="2143125"/>
            <a:ext cx="327025" cy="250825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5" name="Rectangle 216"/>
          <p:cNvSpPr>
            <a:spLocks noChangeArrowheads="1"/>
          </p:cNvSpPr>
          <p:nvPr/>
        </p:nvSpPr>
        <p:spPr bwMode="auto">
          <a:xfrm>
            <a:off x="6921500" y="2143125"/>
            <a:ext cx="328613" cy="250825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6" name="Explosion 1 217"/>
          <p:cNvSpPr>
            <a:spLocks noChangeArrowheads="1"/>
          </p:cNvSpPr>
          <p:nvPr/>
        </p:nvSpPr>
        <p:spPr bwMode="auto">
          <a:xfrm>
            <a:off x="6315075" y="2209800"/>
            <a:ext cx="234950" cy="166688"/>
          </a:xfrm>
          <a:prstGeom prst="irregularSeal1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7" name="TextBox 218"/>
          <p:cNvSpPr txBox="1">
            <a:spLocks noChangeArrowheads="1"/>
          </p:cNvSpPr>
          <p:nvPr/>
        </p:nvSpPr>
        <p:spPr bwMode="auto">
          <a:xfrm>
            <a:off x="6085583" y="1676400"/>
            <a:ext cx="1268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latin typeface="Arial Narrow"/>
                <a:ea typeface="Arial" charset="0"/>
                <a:cs typeface="Arial Narrow"/>
              </a:rPr>
              <a:t>Faulty  Good</a:t>
            </a:r>
          </a:p>
        </p:txBody>
      </p:sp>
      <p:sp>
        <p:nvSpPr>
          <p:cNvPr id="817168" name="Rectangle 219"/>
          <p:cNvSpPr>
            <a:spLocks noChangeArrowheads="1"/>
          </p:cNvSpPr>
          <p:nvPr/>
        </p:nvSpPr>
        <p:spPr bwMode="auto">
          <a:xfrm>
            <a:off x="6300787" y="2806700"/>
            <a:ext cx="328613" cy="2540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9" name="Rectangle 220"/>
          <p:cNvSpPr>
            <a:spLocks noChangeArrowheads="1"/>
          </p:cNvSpPr>
          <p:nvPr/>
        </p:nvSpPr>
        <p:spPr bwMode="auto">
          <a:xfrm>
            <a:off x="6938963" y="2806700"/>
            <a:ext cx="327025" cy="254000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0" name="Curved Left Arrow 223"/>
          <p:cNvSpPr>
            <a:spLocks noChangeArrowheads="1"/>
          </p:cNvSpPr>
          <p:nvPr/>
        </p:nvSpPr>
        <p:spPr bwMode="auto">
          <a:xfrm rot="10800000">
            <a:off x="6065837" y="2765425"/>
            <a:ext cx="234950" cy="295275"/>
          </a:xfrm>
          <a:prstGeom prst="curvedLeftArrow">
            <a:avLst>
              <a:gd name="adj1" fmla="val 22447"/>
              <a:gd name="adj2" fmla="val 44883"/>
              <a:gd name="adj3" fmla="val 2500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rot="10800000"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1" name="AutoShape 155"/>
          <p:cNvSpPr>
            <a:spLocks noChangeArrowheads="1"/>
          </p:cNvSpPr>
          <p:nvPr/>
        </p:nvSpPr>
        <p:spPr bwMode="auto">
          <a:xfrm>
            <a:off x="2079625" y="2687638"/>
            <a:ext cx="3062288" cy="533400"/>
          </a:xfrm>
          <a:prstGeom prst="flowChartAlternateProcess">
            <a:avLst/>
          </a:prstGeom>
          <a:solidFill>
            <a:srgbClr val="FF875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en-US" sz="1800" b="1" dirty="0">
                <a:latin typeface="Arial Narrow"/>
                <a:ea typeface="Arial" charset="0"/>
                <a:cs typeface="Arial Narrow"/>
              </a:rPr>
              <a:t>Rollback on </a:t>
            </a:r>
            <a:r>
              <a:rPr kumimoji="1" lang="en-US" sz="1800" b="1" dirty="0">
                <a:solidFill>
                  <a:srgbClr val="FF0000"/>
                </a:solidFill>
                <a:latin typeface="Arial Narrow"/>
                <a:ea typeface="Arial" charset="0"/>
                <a:cs typeface="Arial Narrow"/>
              </a:rPr>
              <a:t>faulty</a:t>
            </a:r>
            <a:r>
              <a:rPr kumimoji="1" lang="en-US" sz="1800" b="1" dirty="0">
                <a:latin typeface="Arial Narrow"/>
                <a:ea typeface="Arial" charset="0"/>
                <a:cs typeface="Arial Narrow"/>
              </a:rPr>
              <a:t> core</a:t>
            </a:r>
          </a:p>
        </p:txBody>
      </p:sp>
      <p:sp>
        <p:nvSpPr>
          <p:cNvPr id="199" name="Line 104"/>
          <p:cNvSpPr>
            <a:spLocks noChangeShapeType="1"/>
          </p:cNvSpPr>
          <p:nvPr/>
        </p:nvSpPr>
        <p:spPr bwMode="auto">
          <a:xfrm>
            <a:off x="5324475" y="4167187"/>
            <a:ext cx="0" cy="38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b="0">
              <a:latin typeface="Arial Narrow"/>
              <a:cs typeface="Arial Narrow"/>
            </a:endParaRPr>
          </a:p>
        </p:txBody>
      </p:sp>
      <p:sp>
        <p:nvSpPr>
          <p:cNvPr id="817173" name="AutoShape 162"/>
          <p:cNvSpPr>
            <a:spLocks noChangeArrowheads="1"/>
          </p:cNvSpPr>
          <p:nvPr/>
        </p:nvSpPr>
        <p:spPr bwMode="auto">
          <a:xfrm>
            <a:off x="4311650" y="4556125"/>
            <a:ext cx="2179638" cy="622300"/>
          </a:xfrm>
          <a:prstGeom prst="flowChartAlternateProcess">
            <a:avLst/>
          </a:prstGeom>
          <a:solidFill>
            <a:srgbClr val="FF875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en-US" sz="1800" b="1">
                <a:latin typeface="Arial Narrow"/>
                <a:ea typeface="Arial" charset="0"/>
                <a:cs typeface="Arial Narrow"/>
              </a:rPr>
              <a:t>Rollback/replay </a:t>
            </a:r>
          </a:p>
          <a:p>
            <a:pPr algn="ctr" eaLnBrk="1" hangingPunct="1"/>
            <a:r>
              <a:rPr kumimoji="1" lang="en-US" sz="1800" b="1">
                <a:latin typeface="Arial Narrow"/>
                <a:ea typeface="Arial" charset="0"/>
                <a:cs typeface="Arial Narrow"/>
              </a:rPr>
              <a:t>on </a:t>
            </a:r>
            <a:r>
              <a:rPr kumimoji="1" lang="en-US" sz="1800" b="1">
                <a:solidFill>
                  <a:srgbClr val="009900"/>
                </a:solidFill>
                <a:latin typeface="Arial Narrow"/>
                <a:ea typeface="Arial" charset="0"/>
                <a:cs typeface="Arial Narrow"/>
              </a:rPr>
              <a:t>good</a:t>
            </a:r>
            <a:r>
              <a:rPr kumimoji="1" lang="en-US" sz="1800" b="1">
                <a:latin typeface="Arial Narrow"/>
                <a:ea typeface="Arial" charset="0"/>
                <a:cs typeface="Arial Narrow"/>
              </a:rPr>
              <a:t> core</a:t>
            </a:r>
          </a:p>
        </p:txBody>
      </p:sp>
      <p:sp>
        <p:nvSpPr>
          <p:cNvPr id="817174" name="Rectangle 224"/>
          <p:cNvSpPr>
            <a:spLocks noChangeArrowheads="1"/>
          </p:cNvSpPr>
          <p:nvPr/>
        </p:nvSpPr>
        <p:spPr bwMode="auto">
          <a:xfrm>
            <a:off x="7346950" y="4675187"/>
            <a:ext cx="328613" cy="252413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5" name="Rectangle 225"/>
          <p:cNvSpPr>
            <a:spLocks noChangeArrowheads="1"/>
          </p:cNvSpPr>
          <p:nvPr/>
        </p:nvSpPr>
        <p:spPr bwMode="auto">
          <a:xfrm>
            <a:off x="6646863" y="4675187"/>
            <a:ext cx="327025" cy="252413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6" name="Curved Left Arrow 223"/>
          <p:cNvSpPr>
            <a:spLocks noChangeArrowheads="1"/>
          </p:cNvSpPr>
          <p:nvPr/>
        </p:nvSpPr>
        <p:spPr bwMode="auto">
          <a:xfrm rot="10800000" flipH="1">
            <a:off x="7675563" y="4633912"/>
            <a:ext cx="234950" cy="293688"/>
          </a:xfrm>
          <a:prstGeom prst="curvedLeftArrow">
            <a:avLst>
              <a:gd name="adj1" fmla="val 22326"/>
              <a:gd name="adj2" fmla="val 44641"/>
              <a:gd name="adj3" fmla="val 25000"/>
            </a:avLst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rot="10800000"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90600" y="3698875"/>
            <a:ext cx="2201863" cy="1477963"/>
            <a:chOff x="737" y="2448"/>
            <a:chExt cx="1358" cy="912"/>
          </a:xfrm>
        </p:grpSpPr>
        <p:sp>
          <p:nvSpPr>
            <p:cNvPr id="817178" name="AutoShape 166"/>
            <p:cNvSpPr>
              <a:spLocks noChangeArrowheads="1"/>
            </p:cNvSpPr>
            <p:nvPr/>
          </p:nvSpPr>
          <p:spPr bwMode="auto">
            <a:xfrm>
              <a:off x="1109" y="3075"/>
              <a:ext cx="780" cy="285"/>
            </a:xfrm>
            <a:prstGeom prst="flowChartAlternate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dirty="0">
                  <a:latin typeface="Arial Narrow"/>
                  <a:ea typeface="Arial" charset="0"/>
                  <a:cs typeface="Arial Narrow"/>
                </a:rPr>
                <a:t>Continue </a:t>
              </a:r>
            </a:p>
            <a:p>
              <a:pPr algn="ctr" eaLnBrk="1" hangingPunct="1"/>
              <a:r>
                <a:rPr kumimoji="1" lang="en-US" sz="1800" dirty="0">
                  <a:latin typeface="Arial Narrow"/>
                  <a:ea typeface="Arial" charset="0"/>
                  <a:cs typeface="Arial Narrow"/>
                </a:rPr>
                <a:t>Execution</a:t>
              </a:r>
            </a:p>
            <a:p>
              <a:pPr algn="ctr" eaLnBrk="1" hangingPunct="1"/>
              <a:r>
                <a:rPr kumimoji="1" lang="en-US" sz="1800" dirty="0">
                  <a:latin typeface="Arial Narrow"/>
                  <a:ea typeface="Arial" charset="0"/>
                  <a:cs typeface="Arial Narrow"/>
                </a:rPr>
                <a:t>  </a:t>
              </a:r>
            </a:p>
          </p:txBody>
        </p:sp>
        <p:sp>
          <p:nvSpPr>
            <p:cNvPr id="2" name="Line 104"/>
            <p:cNvSpPr>
              <a:spLocks noChangeShapeType="1"/>
            </p:cNvSpPr>
            <p:nvPr/>
          </p:nvSpPr>
          <p:spPr bwMode="auto">
            <a:xfrm>
              <a:off x="1505" y="2784"/>
              <a:ext cx="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b="0">
                <a:latin typeface="Arial Narrow"/>
                <a:cs typeface="Arial Narrow"/>
              </a:endParaRPr>
            </a:p>
          </p:txBody>
        </p:sp>
        <p:sp>
          <p:nvSpPr>
            <p:cNvPr id="817180" name="AutoShape 169"/>
            <p:cNvSpPr>
              <a:spLocks noChangeArrowheads="1"/>
            </p:cNvSpPr>
            <p:nvPr/>
          </p:nvSpPr>
          <p:spPr bwMode="auto">
            <a:xfrm>
              <a:off x="737" y="2448"/>
              <a:ext cx="1358" cy="311"/>
            </a:xfrm>
            <a:prstGeom prst="hexagon">
              <a:avLst>
                <a:gd name="adj" fmla="val 40552"/>
                <a:gd name="vf" fmla="val 11547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Transient</a:t>
              </a:r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 or </a:t>
              </a:r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non-</a:t>
              </a:r>
            </a:p>
            <a:p>
              <a:pPr algn="ctr" eaLnBrk="1" hangingPunct="1"/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deterministic </a:t>
              </a:r>
              <a:r>
                <a:rPr kumimoji="1" lang="en-US" sz="1800" b="1" dirty="0" err="1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s/w</a:t>
              </a:r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 bug</a:t>
              </a:r>
            </a:p>
          </p:txBody>
        </p:sp>
      </p:grpSp>
      <p:sp>
        <p:nvSpPr>
          <p:cNvPr id="204" name="Line 110"/>
          <p:cNvSpPr>
            <a:spLocks noChangeShapeType="1"/>
          </p:cNvSpPr>
          <p:nvPr/>
        </p:nvSpPr>
        <p:spPr bwMode="auto">
          <a:xfrm>
            <a:off x="5324475" y="5178425"/>
            <a:ext cx="466725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600" b="0" dirty="0">
              <a:latin typeface="Arial Narrow"/>
              <a:cs typeface="Arial Narrow"/>
            </a:endParaRP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5681663" y="5243512"/>
            <a:ext cx="1449387" cy="3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8524" tIns="59262" rIns="118524" bIns="59262">
            <a:prstTxWarp prst="textNoShape">
              <a:avLst/>
            </a:prstTxWarp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 dirty="0">
                <a:latin typeface="Arial Narrow"/>
                <a:ea typeface="MS PGothic" charset="0"/>
                <a:cs typeface="Arial Narrow"/>
              </a:rPr>
              <a:t>Symptom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349625" y="5178425"/>
            <a:ext cx="1976438" cy="1374775"/>
            <a:chOff x="2110" y="3421"/>
            <a:chExt cx="1245" cy="866"/>
          </a:xfrm>
        </p:grpSpPr>
        <p:sp>
          <p:nvSpPr>
            <p:cNvPr id="817184" name="AutoShape 170"/>
            <p:cNvSpPr>
              <a:spLocks noChangeArrowheads="1"/>
            </p:cNvSpPr>
            <p:nvPr/>
          </p:nvSpPr>
          <p:spPr bwMode="auto">
            <a:xfrm>
              <a:off x="2188" y="3715"/>
              <a:ext cx="1160" cy="572"/>
            </a:xfrm>
            <a:prstGeom prst="hexagon">
              <a:avLst>
                <a:gd name="adj" fmla="val 18834"/>
                <a:gd name="vf" fmla="val 115470"/>
              </a:avLst>
            </a:prstGeom>
            <a:solidFill>
              <a:srgbClr val="FFCC66">
                <a:alpha val="60001"/>
              </a:srgbClr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Permanent</a:t>
              </a:r>
            </a:p>
            <a:p>
              <a:pPr algn="ctr" eaLnBrk="1" hangingPunct="1"/>
              <a:r>
                <a:rPr kumimoji="1" lang="en-US" sz="1800" b="1" dirty="0" err="1">
                  <a:latin typeface="Arial Narrow"/>
                  <a:ea typeface="Arial" charset="0"/>
                  <a:cs typeface="Arial Narrow"/>
                </a:rPr>
                <a:t>h/w</a:t>
              </a:r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 fault, </a:t>
              </a:r>
            </a:p>
            <a:p>
              <a:pPr algn="ctr" eaLnBrk="1" hangingPunct="1"/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needs repair!</a:t>
              </a:r>
            </a:p>
          </p:txBody>
        </p:sp>
        <p:sp>
          <p:nvSpPr>
            <p:cNvPr id="203" name="Line 109"/>
            <p:cNvSpPr>
              <a:spLocks noChangeShapeType="1"/>
            </p:cNvSpPr>
            <p:nvPr/>
          </p:nvSpPr>
          <p:spPr bwMode="auto">
            <a:xfrm flipH="1">
              <a:off x="3108" y="3421"/>
              <a:ext cx="247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600" b="0" dirty="0">
                <a:latin typeface="Arial Narrow"/>
                <a:cs typeface="Arial Narrow"/>
              </a:endParaRPr>
            </a:p>
          </p:txBody>
        </p:sp>
        <p:sp>
          <p:nvSpPr>
            <p:cNvPr id="205" name="Text Box 111"/>
            <p:cNvSpPr txBox="1">
              <a:spLocks noChangeArrowheads="1"/>
            </p:cNvSpPr>
            <p:nvPr/>
          </p:nvSpPr>
          <p:spPr bwMode="auto">
            <a:xfrm>
              <a:off x="2110" y="3462"/>
              <a:ext cx="1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8524" tIns="59262" rIns="118524" bIns="59262">
              <a:prstTxWarp prst="textNoShape">
                <a:avLst/>
              </a:prstTxWarp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dirty="0">
                  <a:latin typeface="Arial Narrow"/>
                  <a:ea typeface="MS PGothic" charset="0"/>
                  <a:cs typeface="Arial Narrow"/>
                </a:rPr>
                <a:t>No symptom</a:t>
              </a:r>
            </a:p>
          </p:txBody>
        </p:sp>
      </p:grpSp>
      <p:sp>
        <p:nvSpPr>
          <p:cNvPr id="817187" name="Text Box 35"/>
          <p:cNvSpPr txBox="1">
            <a:spLocks noChangeArrowheads="1"/>
          </p:cNvSpPr>
          <p:nvPr/>
        </p:nvSpPr>
        <p:spPr bwMode="auto">
          <a:xfrm>
            <a:off x="5486400" y="5614987"/>
            <a:ext cx="22097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Deterministic </a:t>
            </a:r>
            <a:r>
              <a:rPr lang="en-US" sz="1800" b="1" dirty="0" err="1" smtClean="0">
                <a:solidFill>
                  <a:srgbClr val="D15100"/>
                </a:solidFill>
                <a:latin typeface="Arial Narrow"/>
                <a:cs typeface="Arial Narrow"/>
              </a:rPr>
              <a:t>s/w</a:t>
            </a:r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 bug</a:t>
            </a:r>
          </a:p>
          <a:p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(send </a:t>
            </a:r>
            <a:r>
              <a:rPr lang="en-US" sz="1800" b="1" dirty="0">
                <a:solidFill>
                  <a:srgbClr val="D15100"/>
                </a:solidFill>
                <a:latin typeface="Arial Narrow"/>
                <a:cs typeface="Arial Narrow"/>
              </a:rPr>
              <a:t>to </a:t>
            </a:r>
            <a:r>
              <a:rPr lang="en-US" sz="1800" b="1" dirty="0" err="1">
                <a:solidFill>
                  <a:srgbClr val="D15100"/>
                </a:solidFill>
                <a:latin typeface="Arial Narrow"/>
                <a:cs typeface="Arial Narrow"/>
              </a:rPr>
              <a:t>s/w</a:t>
            </a:r>
            <a:r>
              <a:rPr lang="en-US" sz="1800" b="1" dirty="0">
                <a:solidFill>
                  <a:srgbClr val="D151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layer)</a:t>
            </a:r>
            <a:endParaRPr lang="en-US" sz="1800" b="1" dirty="0">
              <a:solidFill>
                <a:srgbClr val="D15100"/>
              </a:solidFill>
              <a:latin typeface="Arial Narrow"/>
              <a:cs typeface="Arial Narrow"/>
            </a:endParaRPr>
          </a:p>
        </p:txBody>
      </p:sp>
    </p:spTree>
    <p:custDataLst>
      <p:tags r:id="rId1"/>
    </p:custDataLst>
  </p:cSld>
  <p:clrMapOvr>
    <a:masterClrMapping/>
  </p:clrMapOvr>
  <p:transition advTm="663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1" grpId="0"/>
      <p:bldP spid="200" grpId="0"/>
      <p:bldP spid="817164" grpId="0" animBg="1"/>
      <p:bldP spid="817165" grpId="0" animBg="1"/>
      <p:bldP spid="817166" grpId="0" animBg="1"/>
      <p:bldP spid="817166" grpId="1" animBg="1"/>
      <p:bldP spid="817167" grpId="0"/>
      <p:bldP spid="817168" grpId="0" animBg="1"/>
      <p:bldP spid="817168" grpId="1" animBg="1"/>
      <p:bldP spid="817169" grpId="0" animBg="1"/>
      <p:bldP spid="817169" grpId="1" animBg="1"/>
      <p:bldP spid="817170" grpId="0" animBg="1"/>
      <p:bldP spid="817171" grpId="0" animBg="1"/>
      <p:bldP spid="817171" grpId="1" animBg="1"/>
      <p:bldP spid="817173" grpId="0" animBg="1"/>
      <p:bldP spid="817174" grpId="0" animBg="1"/>
      <p:bldP spid="817175" grpId="0" animBg="1"/>
      <p:bldP spid="817176" grpId="0" animBg="1"/>
      <p:bldP spid="208" grpId="0"/>
      <p:bldP spid="8171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µarch-level Fault Diagnosis</a:t>
            </a:r>
            <a:endParaRPr lang="en-US" dirty="0"/>
          </a:p>
        </p:txBody>
      </p:sp>
      <p:sp>
        <p:nvSpPr>
          <p:cNvPr id="533507" name="AutoShape 3"/>
          <p:cNvSpPr>
            <a:spLocks noChangeArrowheads="1"/>
          </p:cNvSpPr>
          <p:nvPr/>
        </p:nvSpPr>
        <p:spPr bwMode="auto">
          <a:xfrm>
            <a:off x="5181600" y="3259138"/>
            <a:ext cx="2057400" cy="627062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Arial Narrow"/>
                <a:cs typeface="Arial Narrow"/>
              </a:rPr>
              <a:t>Permanent </a:t>
            </a:r>
          </a:p>
          <a:p>
            <a:pPr algn="ctr"/>
            <a:r>
              <a:rPr lang="en-US" sz="1800">
                <a:latin typeface="Arial Narrow"/>
                <a:cs typeface="Arial Narrow"/>
              </a:rPr>
              <a:t>fault</a:t>
            </a:r>
          </a:p>
        </p:txBody>
      </p:sp>
      <p:sp>
        <p:nvSpPr>
          <p:cNvPr id="533508" name="AutoShape 4"/>
          <p:cNvSpPr>
            <a:spLocks noChangeArrowheads="1"/>
          </p:cNvSpPr>
          <p:nvPr/>
        </p:nvSpPr>
        <p:spPr bwMode="auto">
          <a:xfrm>
            <a:off x="4648200" y="4419600"/>
            <a:ext cx="31242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Arial Narrow"/>
                <a:cs typeface="Arial Narrow"/>
              </a:rPr>
              <a:t>Microarchitecture</a:t>
            </a:r>
            <a:r>
              <a:rPr lang="en-US" sz="2000" dirty="0" smtClean="0">
                <a:latin typeface="Arial Narrow"/>
                <a:cs typeface="Arial Narrow"/>
              </a:rPr>
              <a:t>-level</a:t>
            </a:r>
            <a:endParaRPr lang="en-US" sz="2000" dirty="0">
              <a:latin typeface="Arial Narrow"/>
              <a:cs typeface="Arial Narrow"/>
            </a:endParaRPr>
          </a:p>
          <a:p>
            <a:pPr algn="ctr"/>
            <a:r>
              <a:rPr lang="en-US" sz="2000" dirty="0">
                <a:latin typeface="Arial Narrow"/>
                <a:cs typeface="Arial Narrow"/>
              </a:rPr>
              <a:t>Diagnosis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4800600" y="5867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rial Narrow"/>
                <a:cs typeface="Arial Narrow"/>
              </a:rPr>
              <a:t>Unit X is faulty</a:t>
            </a:r>
          </a:p>
        </p:txBody>
      </p:sp>
      <p:cxnSp>
        <p:nvCxnSpPr>
          <p:cNvPr id="533510" name="AutoShape 6"/>
          <p:cNvCxnSpPr>
            <a:cxnSpLocks noChangeShapeType="1"/>
            <a:stCxn id="533507" idx="2"/>
            <a:endCxn id="533508" idx="0"/>
          </p:cNvCxnSpPr>
          <p:nvPr/>
        </p:nvCxnSpPr>
        <p:spPr bwMode="auto">
          <a:xfrm>
            <a:off x="6210300" y="3895725"/>
            <a:ext cx="0" cy="5143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3511" name="AutoShape 7"/>
          <p:cNvCxnSpPr>
            <a:cxnSpLocks noChangeShapeType="1"/>
            <a:stCxn id="533508" idx="2"/>
            <a:endCxn id="533509" idx="0"/>
          </p:cNvCxnSpPr>
          <p:nvPr/>
        </p:nvCxnSpPr>
        <p:spPr bwMode="auto">
          <a:xfrm>
            <a:off x="6210300" y="5343525"/>
            <a:ext cx="0" cy="5238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3512" name="AutoShape 8"/>
          <p:cNvSpPr>
            <a:spLocks noChangeArrowheads="1"/>
          </p:cNvSpPr>
          <p:nvPr/>
        </p:nvSpPr>
        <p:spPr bwMode="auto">
          <a:xfrm>
            <a:off x="3505200" y="1143000"/>
            <a:ext cx="1981200" cy="6270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Symptom</a:t>
            </a:r>
          </a:p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detected</a:t>
            </a:r>
          </a:p>
        </p:txBody>
      </p: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3581400" y="2057400"/>
            <a:ext cx="1828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C0C0C0"/>
                </a:solidFill>
                <a:latin typeface="Arial Narrow"/>
                <a:cs typeface="Arial Narrow"/>
              </a:rPr>
              <a:t>Diagnosis</a:t>
            </a:r>
          </a:p>
        </p:txBody>
      </p:sp>
      <p:cxnSp>
        <p:nvCxnSpPr>
          <p:cNvPr id="533514" name="AutoShape 10"/>
          <p:cNvCxnSpPr>
            <a:cxnSpLocks noChangeShapeType="1"/>
            <a:stCxn id="533512" idx="2"/>
            <a:endCxn id="533513" idx="0"/>
          </p:cNvCxnSpPr>
          <p:nvPr/>
        </p:nvCxnSpPr>
        <p:spPr bwMode="auto">
          <a:xfrm>
            <a:off x="4495800" y="1779588"/>
            <a:ext cx="0" cy="268287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1175673" y="3276600"/>
            <a:ext cx="9316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Software</a:t>
            </a:r>
          </a:p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bug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3170984" y="3276600"/>
            <a:ext cx="966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Transient</a:t>
            </a:r>
          </a:p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fault</a:t>
            </a:r>
          </a:p>
        </p:txBody>
      </p:sp>
      <p:cxnSp>
        <p:nvCxnSpPr>
          <p:cNvPr id="533517" name="AutoShape 13"/>
          <p:cNvCxnSpPr>
            <a:cxnSpLocks noChangeShapeType="1"/>
            <a:stCxn id="533513" idx="2"/>
            <a:endCxn id="533515" idx="0"/>
          </p:cNvCxnSpPr>
          <p:nvPr/>
        </p:nvCxnSpPr>
        <p:spPr bwMode="auto">
          <a:xfrm rot="5400000">
            <a:off x="2763838" y="1544638"/>
            <a:ext cx="609600" cy="2854325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3518" name="AutoShape 14"/>
          <p:cNvCxnSpPr>
            <a:cxnSpLocks noChangeShapeType="1"/>
            <a:stCxn id="533513" idx="2"/>
            <a:endCxn id="533516" idx="0"/>
          </p:cNvCxnSpPr>
          <p:nvPr/>
        </p:nvCxnSpPr>
        <p:spPr bwMode="auto">
          <a:xfrm rot="5400000">
            <a:off x="3770313" y="2551113"/>
            <a:ext cx="609600" cy="841375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3519" name="AutoShape 15"/>
          <p:cNvCxnSpPr>
            <a:cxnSpLocks noChangeShapeType="1"/>
            <a:stCxn id="533513" idx="2"/>
            <a:endCxn id="533507" idx="0"/>
          </p:cNvCxnSpPr>
          <p:nvPr/>
        </p:nvCxnSpPr>
        <p:spPr bwMode="auto">
          <a:xfrm>
            <a:off x="4495800" y="2676525"/>
            <a:ext cx="1714500" cy="573088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advTm="1811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Trace Based Fault Diagnosis (TBFD)</a:t>
            </a:r>
            <a:endParaRPr lang="en-US" sz="2500" i="1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µarch-level fault </a:t>
            </a:r>
            <a:r>
              <a:rPr lang="en-US" dirty="0" smtClean="0">
                <a:solidFill>
                  <a:srgbClr val="D15100"/>
                </a:solidFill>
              </a:rPr>
              <a:t>diagnosis using rollback/replay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Key: Execution caused symptom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 trace </a:t>
            </a:r>
            <a:r>
              <a:rPr lang="en-US" dirty="0" smtClean="0">
                <a:solidFill>
                  <a:srgbClr val="D15100"/>
                </a:solidFill>
              </a:rPr>
              <a:t>activates fault</a:t>
            </a:r>
          </a:p>
          <a:p>
            <a:pPr lvl="1"/>
            <a:r>
              <a:rPr lang="en-US" dirty="0" smtClean="0"/>
              <a:t>Deterministically replay trace on faulty, fault-free cores</a:t>
            </a:r>
          </a:p>
          <a:p>
            <a:pPr lvl="1"/>
            <a:r>
              <a:rPr lang="en-US" dirty="0" smtClean="0">
                <a:sym typeface="Symbol" charset="2"/>
              </a:rPr>
              <a:t>Divergence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faulty hardware used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diagnosis clues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Diagnose faults to </a:t>
            </a:r>
            <a:r>
              <a:rPr lang="en-US" dirty="0">
                <a:solidFill>
                  <a:srgbClr val="D15100"/>
                </a:solidFill>
                <a:sym typeface="Symbol" charset="2"/>
              </a:rPr>
              <a:t>µarch units</a:t>
            </a:r>
            <a:r>
              <a:rPr lang="en-US" dirty="0">
                <a:sym typeface="Symbol" charset="2"/>
              </a:rPr>
              <a:t> of processor</a:t>
            </a:r>
          </a:p>
          <a:p>
            <a:pPr lvl="1"/>
            <a:r>
              <a:rPr lang="en-US" dirty="0">
                <a:sym typeface="Symbol" charset="2"/>
              </a:rPr>
              <a:t>Check µarch-level invariants in several parts of processor</a:t>
            </a:r>
            <a:endParaRPr lang="en-US" dirty="0" smtClean="0">
              <a:sym typeface="Symbol" charset="2"/>
            </a:endParaRPr>
          </a:p>
          <a:p>
            <a:pPr lvl="1"/>
            <a:r>
              <a:rPr lang="en-US" dirty="0" smtClean="0">
                <a:sym typeface="Symbol" charset="2"/>
              </a:rPr>
              <a:t>Diagnosis </a:t>
            </a:r>
            <a:r>
              <a:rPr lang="en-US" dirty="0">
                <a:sym typeface="Symbol" charset="2"/>
              </a:rPr>
              <a:t>in out-of-order logic (meta-</a:t>
            </a:r>
            <a:r>
              <a:rPr lang="en-US" dirty="0" err="1">
                <a:sym typeface="Symbol" charset="2"/>
              </a:rPr>
              <a:t>datapath</a:t>
            </a:r>
            <a:r>
              <a:rPr lang="en-US" dirty="0">
                <a:sym typeface="Symbol" charset="2"/>
              </a:rPr>
              <a:t>) complex</a:t>
            </a:r>
          </a:p>
          <a:p>
            <a:pPr lvl="1"/>
            <a:endParaRPr lang="en-US" dirty="0">
              <a:sym typeface="Symbol" charset="2"/>
            </a:endParaRPr>
          </a:p>
        </p:txBody>
      </p:sp>
    </p:spTree>
    <p:custDataLst>
      <p:tags r:id="rId1"/>
    </p:custDataLst>
  </p:cSld>
  <p:clrMapOvr>
    <a:masterClrMapping/>
  </p:clrMapOvr>
  <p:transition advTm="66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r>
              <a:rPr lang="en-US" dirty="0"/>
              <a:t>-Based Fault </a:t>
            </a:r>
            <a:r>
              <a:rPr lang="en-US" dirty="0" smtClean="0"/>
              <a:t>Diagnosis: Evaluation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5753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D15100"/>
                </a:solidFill>
              </a:rPr>
              <a:t>Diagnose faults at reasonable latency</a:t>
            </a:r>
            <a:endParaRPr lang="en-US" dirty="0"/>
          </a:p>
          <a:p>
            <a:endParaRPr lang="en-US" dirty="0">
              <a:solidFill>
                <a:srgbClr val="D15100"/>
              </a:solidFill>
            </a:endParaRPr>
          </a:p>
          <a:p>
            <a:r>
              <a:rPr lang="en-US" dirty="0"/>
              <a:t>Faults </a:t>
            </a:r>
            <a:r>
              <a:rPr lang="en-US" dirty="0" smtClean="0"/>
              <a:t>diagnosed in 10 SPEC workloads</a:t>
            </a:r>
          </a:p>
          <a:p>
            <a:pPr lvl="1"/>
            <a:r>
              <a:rPr lang="en-US" dirty="0">
                <a:solidFill>
                  <a:srgbClr val="D15100"/>
                </a:solidFill>
              </a:rPr>
              <a:t>~8500</a:t>
            </a:r>
            <a:r>
              <a:rPr lang="en-US" dirty="0"/>
              <a:t> detected faults (98% of unmasked)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D15100"/>
                </a:solidFill>
                <a:sym typeface="Symbol" charset="2"/>
              </a:rPr>
              <a:t>Results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98% of the detection successfully diagnosed</a:t>
            </a:r>
          </a:p>
          <a:p>
            <a:pPr lvl="1"/>
            <a:r>
              <a:rPr lang="en-US" dirty="0">
                <a:sym typeface="Symbol" charset="2"/>
              </a:rPr>
              <a:t>91% diagnosed within 1M </a:t>
            </a:r>
            <a:r>
              <a:rPr lang="en-US" dirty="0" err="1">
                <a:sym typeface="Symbol" charset="2"/>
              </a:rPr>
              <a:t>instr</a:t>
            </a:r>
            <a:r>
              <a:rPr lang="en-US" dirty="0">
                <a:sym typeface="Symbol" charset="2"/>
              </a:rPr>
              <a:t> (~0.5ms on 2GHz proc</a:t>
            </a:r>
            <a:r>
              <a:rPr lang="en-US" dirty="0" smtClean="0">
                <a:sym typeface="Symbol" charset="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Tm="572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Multithreaded Fault Diagnosis </a:t>
            </a:r>
            <a:r>
              <a:rPr lang="en-US" sz="1600" dirty="0" smtClean="0"/>
              <a:t>[</a:t>
            </a:r>
            <a:r>
              <a:rPr lang="en-US" sz="1600" dirty="0" err="1" smtClean="0"/>
              <a:t>Hari</a:t>
            </a:r>
            <a:r>
              <a:rPr lang="en-US" sz="1600" dirty="0" smtClean="0"/>
              <a:t> et al., MICRO ‘09]</a:t>
            </a:r>
            <a:endParaRPr lang="en-US" sz="16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91200"/>
          </a:xfrm>
        </p:spPr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smtClean="0">
                <a:solidFill>
                  <a:srgbClr val="D15100"/>
                </a:solidFill>
              </a:rPr>
              <a:t>Deterministic replay involves high overhead</a:t>
            </a:r>
            <a:endParaRPr lang="en-US" dirty="0" smtClean="0"/>
          </a:p>
          <a:p>
            <a:r>
              <a:rPr lang="en-US" dirty="0" smtClean="0"/>
              <a:t>Challenge 2: Multithreaded </a:t>
            </a:r>
            <a:r>
              <a:rPr lang="en-US" dirty="0"/>
              <a:t>apps </a:t>
            </a:r>
            <a:r>
              <a:rPr lang="en-US" dirty="0">
                <a:solidFill>
                  <a:srgbClr val="D15100"/>
                </a:solidFill>
              </a:rPr>
              <a:t>share data among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600" dirty="0" smtClean="0"/>
          </a:p>
          <a:p>
            <a:pPr>
              <a:spcAft>
                <a:spcPts val="1200"/>
              </a:spcAft>
              <a:buNone/>
            </a:pPr>
            <a:endParaRPr lang="en-US" dirty="0" smtClean="0"/>
          </a:p>
          <a:p>
            <a:r>
              <a:rPr lang="en-US" dirty="0"/>
              <a:t>Symptom causing core may not be </a:t>
            </a:r>
            <a:r>
              <a:rPr lang="en-US" dirty="0" smtClean="0"/>
              <a:t>faulty</a:t>
            </a:r>
          </a:p>
          <a:p>
            <a:r>
              <a:rPr lang="en-US" dirty="0" smtClean="0"/>
              <a:t>No known fault-free core in system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89538" y="1866900"/>
            <a:ext cx="974725" cy="2209800"/>
            <a:chOff x="5189540" y="1524000"/>
            <a:chExt cx="974725" cy="2209800"/>
          </a:xfrm>
        </p:grpSpPr>
        <p:sp>
          <p:nvSpPr>
            <p:cNvPr id="9244" name="Freeform 40"/>
            <p:cNvSpPr>
              <a:spLocks/>
            </p:cNvSpPr>
            <p:nvPr/>
          </p:nvSpPr>
          <p:spPr bwMode="auto">
            <a:xfrm>
              <a:off x="5334120" y="1921066"/>
              <a:ext cx="565403" cy="1812734"/>
            </a:xfrm>
            <a:custGeom>
              <a:avLst/>
              <a:gdLst>
                <a:gd name="T0" fmla="*/ 389088 w 565150"/>
                <a:gd name="T1" fmla="*/ 0 h 1558925"/>
                <a:gd name="T2" fmla="*/ 25510 w 565150"/>
                <a:gd name="T3" fmla="*/ 1549730 h 1558925"/>
                <a:gd name="T4" fmla="*/ 542172 w 565150"/>
                <a:gd name="T5" fmla="*/ 2582881 h 1558925"/>
                <a:gd name="T6" fmla="*/ 178600 w 565150"/>
                <a:gd name="T7" fmla="*/ 4218708 h 1558925"/>
                <a:gd name="T8" fmla="*/ 484764 w 565150"/>
                <a:gd name="T9" fmla="*/ 5251856 h 1558925"/>
                <a:gd name="T10" fmla="*/ 159460 w 565150"/>
                <a:gd name="T11" fmla="*/ 6801584 h 1558925"/>
                <a:gd name="T12" fmla="*/ 159460 w 565150"/>
                <a:gd name="T13" fmla="*/ 6715485 h 15589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5150"/>
                <a:gd name="T22" fmla="*/ 0 h 1558925"/>
                <a:gd name="T23" fmla="*/ 565150 w 565150"/>
                <a:gd name="T24" fmla="*/ 1558925 h 15589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5150" h="1558925">
                  <a:moveTo>
                    <a:pt x="387350" y="0"/>
                  </a:moveTo>
                  <a:cubicBezTo>
                    <a:pt x="193675" y="123825"/>
                    <a:pt x="0" y="247650"/>
                    <a:pt x="25400" y="342900"/>
                  </a:cubicBezTo>
                  <a:cubicBezTo>
                    <a:pt x="50800" y="438150"/>
                    <a:pt x="514350" y="473075"/>
                    <a:pt x="539750" y="571500"/>
                  </a:cubicBezTo>
                  <a:cubicBezTo>
                    <a:pt x="565150" y="669925"/>
                    <a:pt x="187325" y="835025"/>
                    <a:pt x="177800" y="933450"/>
                  </a:cubicBezTo>
                  <a:cubicBezTo>
                    <a:pt x="168275" y="1031875"/>
                    <a:pt x="485775" y="1066800"/>
                    <a:pt x="482600" y="1162050"/>
                  </a:cubicBezTo>
                  <a:cubicBezTo>
                    <a:pt x="479425" y="1257300"/>
                    <a:pt x="212725" y="1450975"/>
                    <a:pt x="158750" y="1504950"/>
                  </a:cubicBezTo>
                  <a:cubicBezTo>
                    <a:pt x="104775" y="1558925"/>
                    <a:pt x="131762" y="1522412"/>
                    <a:pt x="158750" y="1485900"/>
                  </a:cubicBezTo>
                </a:path>
              </a:pathLst>
            </a:custGeom>
            <a:noFill/>
            <a:ln w="31750" cap="flat" cmpd="sng" algn="ctr">
              <a:solidFill>
                <a:srgbClr val="00902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5189540" y="1524000"/>
              <a:ext cx="974725" cy="396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Core 2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143000" y="1943100"/>
            <a:ext cx="1812925" cy="1828800"/>
            <a:chOff x="1143000" y="1600201"/>
            <a:chExt cx="1812925" cy="1828799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1143000" y="1600201"/>
              <a:ext cx="1812925" cy="1044574"/>
              <a:chOff x="1981200" y="2628842"/>
              <a:chExt cx="1812925" cy="1044593"/>
            </a:xfrm>
          </p:grpSpPr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1981200" y="2971800"/>
                <a:ext cx="1400175" cy="701635"/>
                <a:chOff x="152400" y="2514600"/>
                <a:chExt cx="1400175" cy="701635"/>
              </a:xfrm>
            </p:grpSpPr>
            <p:cxnSp>
              <p:nvCxnSpPr>
                <p:cNvPr id="9241" name="Straight Arrow Connector 34"/>
                <p:cNvCxnSpPr>
                  <a:cxnSpLocks noChangeShapeType="1"/>
                </p:cNvCxnSpPr>
                <p:nvPr/>
              </p:nvCxnSpPr>
              <p:spPr bwMode="auto">
                <a:xfrm>
                  <a:off x="914400" y="3048000"/>
                  <a:ext cx="457200" cy="1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6" name="TextBox 10"/>
                <p:cNvSpPr txBox="1"/>
                <p:nvPr/>
              </p:nvSpPr>
              <p:spPr>
                <a:xfrm>
                  <a:off x="152400" y="2819353"/>
                  <a:ext cx="790575" cy="3968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solidFill>
                        <a:srgbClr val="FF0000"/>
                      </a:solidFill>
                      <a:latin typeface="+mn-lt"/>
                    </a:rPr>
                    <a:t>Fault</a:t>
                  </a:r>
                </a:p>
              </p:txBody>
            </p:sp>
            <p:sp>
              <p:nvSpPr>
                <p:cNvPr id="9243" name="Freeform 39"/>
                <p:cNvSpPr>
                  <a:spLocks/>
                </p:cNvSpPr>
                <p:nvPr/>
              </p:nvSpPr>
              <p:spPr bwMode="auto">
                <a:xfrm>
                  <a:off x="1219200" y="2514600"/>
                  <a:ext cx="333375" cy="514350"/>
                </a:xfrm>
                <a:custGeom>
                  <a:avLst/>
                  <a:gdLst>
                    <a:gd name="T0" fmla="*/ 238125 w 333375"/>
                    <a:gd name="T1" fmla="*/ 0 h 514350"/>
                    <a:gd name="T2" fmla="*/ 9525 w 333375"/>
                    <a:gd name="T3" fmla="*/ 228600 h 514350"/>
                    <a:gd name="T4" fmla="*/ 295275 w 333375"/>
                    <a:gd name="T5" fmla="*/ 381000 h 514350"/>
                    <a:gd name="T6" fmla="*/ 238125 w 333375"/>
                    <a:gd name="T7" fmla="*/ 514350 h 514350"/>
                    <a:gd name="T8" fmla="*/ 238125 w 333375"/>
                    <a:gd name="T9" fmla="*/ 514350 h 5143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3375"/>
                    <a:gd name="T16" fmla="*/ 0 h 514350"/>
                    <a:gd name="T17" fmla="*/ 333375 w 333375"/>
                    <a:gd name="T18" fmla="*/ 514350 h 5143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3375" h="514350">
                      <a:moveTo>
                        <a:pt x="238125" y="0"/>
                      </a:moveTo>
                      <a:cubicBezTo>
                        <a:pt x="119062" y="82550"/>
                        <a:pt x="0" y="165100"/>
                        <a:pt x="9525" y="228600"/>
                      </a:cubicBezTo>
                      <a:cubicBezTo>
                        <a:pt x="19050" y="292100"/>
                        <a:pt x="257175" y="333375"/>
                        <a:pt x="295275" y="381000"/>
                      </a:cubicBezTo>
                      <a:cubicBezTo>
                        <a:pt x="333375" y="428625"/>
                        <a:pt x="238125" y="514350"/>
                        <a:pt x="238125" y="51435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902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819400" y="2628842"/>
                <a:ext cx="974725" cy="3968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Core 1</a:t>
                </a:r>
              </a:p>
            </p:txBody>
          </p:sp>
        </p:grpSp>
        <p:sp>
          <p:nvSpPr>
            <p:cNvPr id="9238" name="Freeform 30"/>
            <p:cNvSpPr>
              <a:spLocks/>
            </p:cNvSpPr>
            <p:nvPr/>
          </p:nvSpPr>
          <p:spPr bwMode="auto">
            <a:xfrm>
              <a:off x="2072235" y="2490324"/>
              <a:ext cx="442365" cy="938676"/>
            </a:xfrm>
            <a:custGeom>
              <a:avLst/>
              <a:gdLst>
                <a:gd name="T0" fmla="*/ 323681 w 442365"/>
                <a:gd name="T1" fmla="*/ 0 h 938676"/>
                <a:gd name="T2" fmla="*/ 16184 w 442365"/>
                <a:gd name="T3" fmla="*/ 307497 h 938676"/>
                <a:gd name="T4" fmla="*/ 420786 w 442365"/>
                <a:gd name="T5" fmla="*/ 469338 h 938676"/>
                <a:gd name="T6" fmla="*/ 145657 w 442365"/>
                <a:gd name="T7" fmla="*/ 744467 h 938676"/>
                <a:gd name="T8" fmla="*/ 356049 w 442365"/>
                <a:gd name="T9" fmla="*/ 938676 h 938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365"/>
                <a:gd name="T16" fmla="*/ 0 h 938676"/>
                <a:gd name="T17" fmla="*/ 442365 w 442365"/>
                <a:gd name="T18" fmla="*/ 938676 h 938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365" h="938676">
                  <a:moveTo>
                    <a:pt x="323681" y="0"/>
                  </a:moveTo>
                  <a:cubicBezTo>
                    <a:pt x="161840" y="114637"/>
                    <a:pt x="0" y="229274"/>
                    <a:pt x="16184" y="307497"/>
                  </a:cubicBezTo>
                  <a:cubicBezTo>
                    <a:pt x="32368" y="385720"/>
                    <a:pt x="399207" y="396510"/>
                    <a:pt x="420786" y="469338"/>
                  </a:cubicBezTo>
                  <a:cubicBezTo>
                    <a:pt x="442365" y="542166"/>
                    <a:pt x="156447" y="666244"/>
                    <a:pt x="145657" y="744467"/>
                  </a:cubicBezTo>
                  <a:cubicBezTo>
                    <a:pt x="134868" y="822690"/>
                    <a:pt x="245458" y="880683"/>
                    <a:pt x="356049" y="93867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5333852" y="4073686"/>
            <a:ext cx="3810148" cy="1260314"/>
            <a:chOff x="5333852" y="4073686"/>
            <a:chExt cx="3810148" cy="1260314"/>
          </a:xfrm>
        </p:grpSpPr>
        <p:sp>
          <p:nvSpPr>
            <p:cNvPr id="6" name="TextBox 5"/>
            <p:cNvSpPr txBox="1"/>
            <p:nvPr/>
          </p:nvSpPr>
          <p:spPr>
            <a:xfrm>
              <a:off x="6172200" y="4533900"/>
              <a:ext cx="2971800" cy="70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Detection</a:t>
              </a:r>
            </a:p>
            <a:p>
              <a:pPr>
                <a:defRPr/>
              </a:pPr>
              <a:r>
                <a:rPr lang="en-US" sz="2000" b="1" dirty="0">
                  <a:latin typeface="+mn-lt"/>
                </a:rPr>
                <a:t>on a </a:t>
              </a: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fault-free</a:t>
              </a:r>
              <a:r>
                <a:rPr lang="en-US" sz="2000" b="1" dirty="0">
                  <a:latin typeface="+mn-lt"/>
                </a:rPr>
                <a:t> core</a:t>
              </a:r>
            </a:p>
          </p:txBody>
        </p:sp>
        <p:sp>
          <p:nvSpPr>
            <p:cNvPr id="9229" name="Freeform 41"/>
            <p:cNvSpPr>
              <a:spLocks/>
            </p:cNvSpPr>
            <p:nvPr/>
          </p:nvSpPr>
          <p:spPr bwMode="auto">
            <a:xfrm>
              <a:off x="5368785" y="4073686"/>
              <a:ext cx="422366" cy="1031719"/>
            </a:xfrm>
            <a:custGeom>
              <a:avLst/>
              <a:gdLst>
                <a:gd name="T0" fmla="*/ 318924 w 422275"/>
                <a:gd name="T1" fmla="*/ 0 h 1349375"/>
                <a:gd name="T2" fmla="*/ 12760 w 422275"/>
                <a:gd name="T3" fmla="*/ 231 h 1349375"/>
                <a:gd name="T4" fmla="*/ 395466 w 422275"/>
                <a:gd name="T5" fmla="*/ 380 h 1349375"/>
                <a:gd name="T6" fmla="*/ 184978 w 422275"/>
                <a:gd name="T7" fmla="*/ 597 h 1349375"/>
                <a:gd name="T8" fmla="*/ 280652 w 422275"/>
                <a:gd name="T9" fmla="*/ 910 h 1349375"/>
                <a:gd name="T10" fmla="*/ 318924 w 422275"/>
                <a:gd name="T11" fmla="*/ 910 h 1349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2275"/>
                <a:gd name="T19" fmla="*/ 0 h 1349375"/>
                <a:gd name="T20" fmla="*/ 422275 w 422275"/>
                <a:gd name="T21" fmla="*/ 1349375 h 1349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2275" h="1349375">
                  <a:moveTo>
                    <a:pt x="317500" y="0"/>
                  </a:moveTo>
                  <a:cubicBezTo>
                    <a:pt x="158750" y="117475"/>
                    <a:pt x="0" y="234950"/>
                    <a:pt x="12700" y="323850"/>
                  </a:cubicBezTo>
                  <a:cubicBezTo>
                    <a:pt x="25400" y="412750"/>
                    <a:pt x="365125" y="447675"/>
                    <a:pt x="393700" y="533400"/>
                  </a:cubicBezTo>
                  <a:cubicBezTo>
                    <a:pt x="422275" y="619125"/>
                    <a:pt x="203200" y="714375"/>
                    <a:pt x="184150" y="838200"/>
                  </a:cubicBezTo>
                  <a:cubicBezTo>
                    <a:pt x="165100" y="962025"/>
                    <a:pt x="257175" y="1203325"/>
                    <a:pt x="279400" y="1276350"/>
                  </a:cubicBezTo>
                  <a:cubicBezTo>
                    <a:pt x="301625" y="1349375"/>
                    <a:pt x="309562" y="1312862"/>
                    <a:pt x="317500" y="127635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1" name="AutoShape 11"/>
            <p:cNvSpPr>
              <a:spLocks noChangeArrowheads="1"/>
            </p:cNvSpPr>
            <p:nvPr/>
          </p:nvSpPr>
          <p:spPr bwMode="auto">
            <a:xfrm>
              <a:off x="5333852" y="4724411"/>
              <a:ext cx="685948" cy="609589"/>
            </a:xfrm>
            <a:prstGeom prst="irregularSeal1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1979613" y="3543300"/>
            <a:ext cx="3916362" cy="1752601"/>
            <a:chOff x="1979613" y="3543300"/>
            <a:chExt cx="3916362" cy="1752601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979613" y="3543300"/>
              <a:ext cx="2592294" cy="1752601"/>
              <a:chOff x="1979105" y="3200400"/>
              <a:chExt cx="2592895" cy="1752600"/>
            </a:xfrm>
          </p:grpSpPr>
          <p:sp>
            <p:nvSpPr>
              <p:cNvPr id="32" name="TextBox 31"/>
              <p:cNvSpPr txBox="1"/>
              <p:nvPr/>
            </p:nvSpPr>
            <p:spPr bwMode="auto">
              <a:xfrm>
                <a:off x="1979105" y="3200400"/>
                <a:ext cx="833630" cy="3968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+mn-lt"/>
                  </a:rPr>
                  <a:t>Store</a:t>
                </a:r>
              </a:p>
            </p:txBody>
          </p: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2399252" y="3600510"/>
                <a:ext cx="2172748" cy="1352490"/>
                <a:chOff x="2399252" y="3600510"/>
                <a:chExt cx="2172748" cy="1352490"/>
              </a:xfrm>
            </p:grpSpPr>
            <p:sp>
              <p:nvSpPr>
                <p:cNvPr id="25" name="Rectangle 24"/>
                <p:cNvSpPr/>
                <p:nvPr/>
              </p:nvSpPr>
              <p:spPr bwMode="auto">
                <a:xfrm>
                  <a:off x="3047739" y="4038600"/>
                  <a:ext cx="1524354" cy="914399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b="1" dirty="0">
                      <a:latin typeface="+mn-lt"/>
                    </a:rPr>
                    <a:t>Memory</a:t>
                  </a:r>
                </a:p>
              </p:txBody>
            </p:sp>
            <p:cxnSp>
              <p:nvCxnSpPr>
                <p:cNvPr id="9235" name="Straight Arrow Connector 25"/>
                <p:cNvCxnSpPr>
                  <a:cxnSpLocks noChangeShapeType="1"/>
                  <a:stCxn id="32" idx="2"/>
                </p:cNvCxnSpPr>
                <p:nvPr/>
              </p:nvCxnSpPr>
              <p:spPr bwMode="auto">
                <a:xfrm rot="16200000" flipH="1">
                  <a:off x="2314081" y="3685681"/>
                  <a:ext cx="1123890" cy="953547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9236" name="Rectangle 26"/>
                <p:cNvSpPr>
                  <a:spLocks noChangeArrowheads="1"/>
                </p:cNvSpPr>
                <p:nvPr/>
              </p:nvSpPr>
              <p:spPr bwMode="auto">
                <a:xfrm>
                  <a:off x="3352800" y="4724400"/>
                  <a:ext cx="457200" cy="15240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 bwMode="auto">
            <a:xfrm>
              <a:off x="5105400" y="3924300"/>
              <a:ext cx="790575" cy="3968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n-lt"/>
                </a:rPr>
                <a:t>Load</a:t>
              </a:r>
            </a:p>
          </p:txBody>
        </p:sp>
        <p:cxnSp>
          <p:nvCxnSpPr>
            <p:cNvPr id="9228" name="Straight Arrow Connector 27"/>
            <p:cNvCxnSpPr>
              <a:cxnSpLocks noChangeShapeType="1"/>
              <a:endCxn id="42" idx="1"/>
            </p:cNvCxnSpPr>
            <p:nvPr/>
          </p:nvCxnSpPr>
          <p:spPr bwMode="auto">
            <a:xfrm flipV="1">
              <a:off x="3810084" y="4124355"/>
              <a:ext cx="1295100" cy="9429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ransition advTm="70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SWAT</a:t>
            </a:r>
            <a:r>
              <a:rPr lang="en-US" dirty="0" smtClean="0"/>
              <a:t> </a:t>
            </a:r>
            <a:r>
              <a:rPr lang="en-US" dirty="0"/>
              <a:t>Diagnosis - Key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733800"/>
            <a:ext cx="2332038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Isolated deterministic replay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3733800"/>
            <a:ext cx="2286000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Emulated TMR</a:t>
            </a:r>
          </a:p>
        </p:txBody>
      </p:sp>
      <p:cxnSp>
        <p:nvCxnSpPr>
          <p:cNvPr id="18442" name="Straight Arrow Connector 1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4076700" y="1562100"/>
            <a:ext cx="3810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Straight Arrow Connector 13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5524500" y="1333500"/>
            <a:ext cx="381000" cy="167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>
            <a:cxnSpLocks noChangeShapeType="1"/>
            <a:stCxn id="9" idx="0"/>
          </p:cNvCxnSpPr>
          <p:nvPr/>
        </p:nvCxnSpPr>
        <p:spPr bwMode="auto">
          <a:xfrm rot="16200000" flipV="1">
            <a:off x="3478610" y="3531790"/>
            <a:ext cx="381000" cy="2301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Straight Arrow Connector 21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933950" y="2114550"/>
            <a:ext cx="365125" cy="2873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369844" y="3550444"/>
            <a:ext cx="366713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57200" y="3962400"/>
            <a:ext cx="15033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Key Ideas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  <a:effectLst/>
        </p:grpSpPr>
        <p:sp>
          <p:nvSpPr>
            <p:cNvPr id="1846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1846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47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486400" y="5711825"/>
            <a:ext cx="2667000" cy="384175"/>
            <a:chOff x="5486400" y="5559945"/>
            <a:chExt cx="2667000" cy="383655"/>
          </a:xfrm>
        </p:grpSpPr>
        <p:sp>
          <p:nvSpPr>
            <p:cNvPr id="18459" name="Rounded Rectangle 70"/>
            <p:cNvSpPr>
              <a:spLocks noChangeArrowheads="1"/>
            </p:cNvSpPr>
            <p:nvPr/>
          </p:nvSpPr>
          <p:spPr bwMode="auto">
            <a:xfrm>
              <a:off x="54864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Rounded Rectangle 70"/>
            <p:cNvSpPr>
              <a:spLocks noChangeArrowheads="1"/>
            </p:cNvSpPr>
            <p:nvPr/>
          </p:nvSpPr>
          <p:spPr bwMode="auto">
            <a:xfrm>
              <a:off x="61722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18461" name="Rounded Rectangle 70"/>
            <p:cNvSpPr>
              <a:spLocks noChangeArrowheads="1"/>
            </p:cNvSpPr>
            <p:nvPr/>
          </p:nvSpPr>
          <p:spPr bwMode="auto">
            <a:xfrm>
              <a:off x="6877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462" name="Rounded Rectangle 70"/>
            <p:cNvSpPr>
              <a:spLocks noChangeArrowheads="1"/>
            </p:cNvSpPr>
            <p:nvPr/>
          </p:nvSpPr>
          <p:spPr bwMode="auto">
            <a:xfrm>
              <a:off x="75628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5486400" y="6245225"/>
            <a:ext cx="2647950" cy="384175"/>
            <a:chOff x="5486400" y="6093345"/>
            <a:chExt cx="2647950" cy="383655"/>
          </a:xfrm>
        </p:grpSpPr>
        <p:sp>
          <p:nvSpPr>
            <p:cNvPr id="46" name="Rounded Rectangle 70"/>
            <p:cNvSpPr>
              <a:spLocks noChangeArrowheads="1"/>
            </p:cNvSpPr>
            <p:nvPr/>
          </p:nvSpPr>
          <p:spPr bwMode="auto">
            <a:xfrm>
              <a:off x="54864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2000" b="1" baseline="-25000">
                <a:latin typeface="Arial" charset="0"/>
              </a:endParaRPr>
            </a:p>
          </p:txBody>
        </p:sp>
        <p:sp>
          <p:nvSpPr>
            <p:cNvPr id="47" name="Rounded Rectangle 70"/>
            <p:cNvSpPr>
              <a:spLocks noChangeArrowheads="1"/>
            </p:cNvSpPr>
            <p:nvPr/>
          </p:nvSpPr>
          <p:spPr bwMode="auto">
            <a:xfrm>
              <a:off x="61722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2000" b="1" baseline="-25000">
                <a:latin typeface="Arial" charset="0"/>
              </a:endParaRPr>
            </a:p>
          </p:txBody>
        </p:sp>
        <p:sp>
          <p:nvSpPr>
            <p:cNvPr id="48" name="Rounded Rectangle 70"/>
            <p:cNvSpPr>
              <a:spLocks noChangeArrowheads="1"/>
            </p:cNvSpPr>
            <p:nvPr/>
          </p:nvSpPr>
          <p:spPr bwMode="auto">
            <a:xfrm>
              <a:off x="6858000" y="60933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49" name="Rounded Rectangle 70"/>
            <p:cNvSpPr>
              <a:spLocks noChangeArrowheads="1"/>
            </p:cNvSpPr>
            <p:nvPr/>
          </p:nvSpPr>
          <p:spPr bwMode="auto">
            <a:xfrm>
              <a:off x="75438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2000" b="1" baseline="-25000">
                <a:latin typeface="Arial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</p:spTree>
    <p:custDataLst>
      <p:tags r:id="rId1"/>
    </p:custDataLst>
  </p:cSld>
  <p:clrMapOvr>
    <a:masterClrMapping/>
  </p:clrMapOvr>
  <p:transition advTm="62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/>
      <p:bldP spid="45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 Framework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83480"/>
            <a:ext cx="8610600" cy="287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Detection:</a:t>
            </a:r>
            <a:r>
              <a:rPr lang="en-US" dirty="0">
                <a:latin typeface="Arial"/>
                <a:cs typeface="Arial"/>
              </a:rPr>
              <a:t> Symptoms of software misbehavior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Recovery:</a:t>
            </a:r>
            <a:r>
              <a:rPr lang="en-US" dirty="0" smtClean="0">
                <a:latin typeface="Arial"/>
                <a:cs typeface="Arial"/>
              </a:rPr>
              <a:t> Checkpoint </a:t>
            </a:r>
            <a:r>
              <a:rPr lang="en-US" dirty="0">
                <a:latin typeface="Arial"/>
                <a:cs typeface="Arial"/>
              </a:rPr>
              <a:t>and rollback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Diagnosis:</a:t>
            </a:r>
            <a:r>
              <a:rPr lang="en-US" dirty="0">
                <a:latin typeface="Arial"/>
                <a:cs typeface="Arial"/>
              </a:rPr>
              <a:t> Rollback/replay on </a:t>
            </a:r>
            <a:r>
              <a:rPr lang="en-US" dirty="0" err="1">
                <a:latin typeface="Arial"/>
                <a:cs typeface="Arial"/>
              </a:rPr>
              <a:t>multicore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Repair/reconfiguration:</a:t>
            </a:r>
            <a:r>
              <a:rPr lang="en-US" dirty="0">
                <a:latin typeface="Arial"/>
                <a:cs typeface="Arial"/>
              </a:rPr>
              <a:t> Redundant, reconfigurable hardware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Flexible control through firmware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33400" y="3733800"/>
            <a:ext cx="8058150" cy="3048000"/>
            <a:chOff x="240" y="1248"/>
            <a:chExt cx="5076" cy="1920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36" y="54"/>
                </a:cxn>
                <a:cxn ang="0">
                  <a:pos x="72" y="63"/>
                </a:cxn>
                <a:cxn ang="0">
                  <a:pos x="126" y="99"/>
                </a:cxn>
                <a:cxn ang="0">
                  <a:pos x="135" y="180"/>
                </a:cxn>
                <a:cxn ang="0">
                  <a:pos x="171" y="171"/>
                </a:cxn>
                <a:cxn ang="0">
                  <a:pos x="189" y="108"/>
                </a:cxn>
                <a:cxn ang="0">
                  <a:pos x="243" y="36"/>
                </a:cxn>
                <a:cxn ang="0">
                  <a:pos x="261" y="72"/>
                </a:cxn>
                <a:cxn ang="0">
                  <a:pos x="288" y="99"/>
                </a:cxn>
                <a:cxn ang="0">
                  <a:pos x="342" y="180"/>
                </a:cxn>
                <a:cxn ang="0">
                  <a:pos x="423" y="63"/>
                </a:cxn>
                <a:cxn ang="0">
                  <a:pos x="432" y="36"/>
                </a:cxn>
                <a:cxn ang="0">
                  <a:pos x="486" y="0"/>
                </a:cxn>
                <a:cxn ang="0">
                  <a:pos x="522" y="9"/>
                </a:cxn>
                <a:cxn ang="0">
                  <a:pos x="540" y="36"/>
                </a:cxn>
                <a:cxn ang="0">
                  <a:pos x="612" y="99"/>
                </a:cxn>
                <a:cxn ang="0">
                  <a:pos x="639" y="90"/>
                </a:cxn>
                <a:cxn ang="0">
                  <a:pos x="657" y="63"/>
                </a:cxn>
                <a:cxn ang="0">
                  <a:pos x="738" y="72"/>
                </a:cxn>
                <a:cxn ang="0">
                  <a:pos x="828" y="99"/>
                </a:cxn>
                <a:cxn ang="0">
                  <a:pos x="891" y="45"/>
                </a:cxn>
              </a:cxnLst>
              <a:rect l="0" t="0" r="r" b="b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rot="5400000" flipV="1">
              <a:off x="1169" y="2287"/>
              <a:ext cx="258" cy="4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rot="5400000" flipV="1">
              <a:off x="1601" y="2287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rot="5400000" flipV="1">
              <a:off x="2836" y="2304"/>
              <a:ext cx="28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584" y="2448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Symptom</a:t>
              </a:r>
            </a:p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312" y="2784"/>
              <a:ext cx="288" cy="19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3593" y="2505"/>
              <a:ext cx="7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rot="5400000" flipV="1">
              <a:off x="3624" y="2280"/>
              <a:ext cx="33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Diagnosis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Repair</a:t>
              </a: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rot="-5400000">
              <a:off x="3816" y="2856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advTm="70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SWAT</a:t>
            </a:r>
            <a:r>
              <a:rPr lang="en-US" dirty="0" smtClean="0"/>
              <a:t> </a:t>
            </a:r>
            <a:r>
              <a:rPr lang="en-US" dirty="0"/>
              <a:t>Diagnosis - Key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733800"/>
            <a:ext cx="2332038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Isolated deterministic replay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3733800"/>
            <a:ext cx="2286000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Emulated TMR</a:t>
            </a:r>
          </a:p>
        </p:txBody>
      </p:sp>
      <p:cxnSp>
        <p:nvCxnSpPr>
          <p:cNvPr id="19466" name="Straight Arrow Connector 1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4076700" y="1562100"/>
            <a:ext cx="3810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7" name="Straight Arrow Connector 13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5524500" y="1333500"/>
            <a:ext cx="381000" cy="167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Straight Arrow Connector 17"/>
          <p:cNvCxnSpPr>
            <a:cxnSpLocks noChangeShapeType="1"/>
            <a:stCxn id="9" idx="0"/>
            <a:endCxn id="7" idx="2"/>
          </p:cNvCxnSpPr>
          <p:nvPr/>
        </p:nvCxnSpPr>
        <p:spPr bwMode="auto">
          <a:xfrm rot="16200000" flipV="1">
            <a:off x="3486150" y="3540125"/>
            <a:ext cx="365125" cy="2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Straight Arrow Connector 21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933950" y="2114550"/>
            <a:ext cx="365125" cy="2873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Straight Arrow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369844" y="3550444"/>
            <a:ext cx="366713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57200" y="3962400"/>
            <a:ext cx="15033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Key Ideas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9491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19493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494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486400" y="5715000"/>
            <a:ext cx="2647950" cy="384175"/>
            <a:chOff x="5486400" y="5026545"/>
            <a:chExt cx="2647950" cy="383655"/>
          </a:xfrm>
        </p:grpSpPr>
        <p:sp>
          <p:nvSpPr>
            <p:cNvPr id="52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  <p:sp>
          <p:nvSpPr>
            <p:cNvPr id="53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54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55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505450" y="6245225"/>
            <a:ext cx="2647950" cy="384175"/>
            <a:chOff x="5486400" y="5026545"/>
            <a:chExt cx="2647950" cy="383655"/>
          </a:xfrm>
        </p:grpSpPr>
        <p:sp>
          <p:nvSpPr>
            <p:cNvPr id="5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5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  <p:sp>
          <p:nvSpPr>
            <p:cNvPr id="5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6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</p:grpSp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Diagnose detected perm faults </a:t>
            </a:r>
            <a:r>
              <a:rPr lang="en-US" dirty="0" smtClean="0"/>
              <a:t>in multithreaded apps</a:t>
            </a:r>
          </a:p>
          <a:p>
            <a:pPr lvl="1"/>
            <a:r>
              <a:rPr lang="en-US" dirty="0" smtClean="0"/>
              <a:t>Goal: </a:t>
            </a:r>
            <a:r>
              <a:rPr lang="en-US" dirty="0" smtClean="0">
                <a:solidFill>
                  <a:srgbClr val="D15100"/>
                </a:solidFill>
              </a:rPr>
              <a:t>Identify faulty core</a:t>
            </a:r>
            <a:r>
              <a:rPr lang="en-US" dirty="0" smtClean="0"/>
              <a:t>, TBFD for µarch-level diagnosis</a:t>
            </a:r>
          </a:p>
          <a:p>
            <a:pPr lvl="1"/>
            <a:r>
              <a:rPr lang="en-US" dirty="0" smtClean="0"/>
              <a:t>Challenges: Non-determinism, no fault-free core known</a:t>
            </a:r>
          </a:p>
          <a:p>
            <a:pPr lvl="1"/>
            <a:r>
              <a:rPr lang="en-US" dirty="0" smtClean="0"/>
              <a:t>~4% of faults detected from fault-free core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95% of detected faults diagnosed</a:t>
            </a:r>
          </a:p>
          <a:p>
            <a:pPr lvl="2"/>
            <a:r>
              <a:rPr lang="en-US" dirty="0" smtClean="0"/>
              <a:t>All detections from fault-free core diagnosed</a:t>
            </a:r>
          </a:p>
          <a:p>
            <a:pPr lvl="1"/>
            <a:r>
              <a:rPr lang="en-US" dirty="0" smtClean="0"/>
              <a:t>96% of diagnosed faults require &lt;200KB buffers</a:t>
            </a:r>
          </a:p>
          <a:p>
            <a:pPr lvl="2"/>
            <a:r>
              <a:rPr lang="en-US" dirty="0" smtClean="0"/>
              <a:t>Can be stored in lower level cache </a:t>
            </a:r>
            <a:r>
              <a:rPr lang="en-US" dirty="0" err="1" smtClean="0">
                <a:solidFill>
                  <a:srgbClr val="D15100"/>
                </a:solidFill>
                <a:latin typeface="Arial" charset="0"/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latin typeface="Arial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low HW overhead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SWAT diagnosis can work with other symptom detectors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58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Summary: SWAT works!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1" y="4876798"/>
            <a:ext cx="2278063" cy="1425575"/>
            <a:chOff x="3648" y="3072"/>
            <a:chExt cx="1435" cy="898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1" y="3360"/>
              <a:ext cx="1272" cy="610"/>
              <a:chOff x="3811" y="3408"/>
              <a:chExt cx="1272" cy="610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811" y="3650"/>
                <a:ext cx="1272" cy="36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>
                    <a:latin typeface="+mn-lt"/>
                  </a:rPr>
                  <a:t>I</a:t>
                </a:r>
                <a:r>
                  <a:rPr lang="en-US" sz="1800" b="1" dirty="0" smtClean="0">
                    <a:latin typeface="+mn-lt"/>
                  </a:rPr>
                  <a:t>n-situ diagnosis </a:t>
                </a:r>
                <a:endParaRPr lang="en-US" sz="18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400" b="1" dirty="0" smtClean="0">
                    <a:latin typeface="+mn-lt"/>
                  </a:rPr>
                  <a:t>[DSN’08</a:t>
                </a:r>
                <a:r>
                  <a:rPr lang="en-US" sz="14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0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800" b="1" dirty="0" smtClean="0">
                  <a:latin typeface="+mn-lt"/>
                </a:rPr>
                <a:t>Very low-cost detectors </a:t>
              </a:r>
              <a:r>
                <a:rPr lang="en-US" sz="1400" b="1" dirty="0" smtClean="0">
                  <a:latin typeface="Arial"/>
                  <a:cs typeface="Arial"/>
                </a:rPr>
                <a:t>[ASPLOS’08, DSN’08]</a:t>
              </a:r>
            </a:p>
            <a:p>
              <a:pPr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Low SDC rate, latency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5470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5245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1009650" y="3352800"/>
            <a:ext cx="19050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91465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2723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4785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71303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2730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9105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70058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7355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2925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9280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91343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9125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10565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50570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229350" y="47625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714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3905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818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581400"/>
            <a:ext cx="3109260" cy="1925638"/>
            <a:chOff x="64" y="2304"/>
            <a:chExt cx="2081" cy="1213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Accurate </a:t>
              </a:r>
              <a:r>
                <a:rPr lang="en-US" sz="18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[HPCA’09</a:t>
              </a:r>
              <a:r>
                <a:rPr lang="en-US" sz="14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227" y="2304"/>
              <a:ext cx="429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952998"/>
            <a:ext cx="3597275" cy="1422400"/>
            <a:chOff x="1382" y="3168"/>
            <a:chExt cx="2266" cy="896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>
                  <a:latin typeface="+mn-lt"/>
                </a:rPr>
                <a:t>M</a:t>
              </a:r>
              <a:r>
                <a:rPr lang="en-US" sz="1800" b="1" dirty="0" smtClean="0">
                  <a:latin typeface="+mn-lt"/>
                </a:rPr>
                <a:t>ultithreaded  </a:t>
              </a:r>
              <a:r>
                <a:rPr lang="en-US" sz="1800" b="1" dirty="0">
                  <a:latin typeface="+mn-lt"/>
                </a:rPr>
                <a:t>workloads </a:t>
              </a:r>
              <a:endParaRPr lang="en-US" sz="18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[MICRO’09</a:t>
              </a:r>
              <a:r>
                <a:rPr lang="en-US" sz="14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5334000" y="1273314"/>
            <a:ext cx="3657600" cy="3374886"/>
            <a:chOff x="5334000" y="1273314"/>
            <a:chExt cx="3657600" cy="3374886"/>
          </a:xfrm>
        </p:grpSpPr>
        <p:sp>
          <p:nvSpPr>
            <p:cNvPr id="49" name="TextBox 48"/>
            <p:cNvSpPr txBox="1"/>
            <p:nvPr/>
          </p:nvSpPr>
          <p:spPr>
            <a:xfrm>
              <a:off x="5334000" y="1273314"/>
              <a:ext cx="3657600" cy="646331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</a:rPr>
                <a:t>Application-Aware SWAT</a:t>
              </a:r>
            </a:p>
            <a:p>
              <a:pPr lvl="1"/>
              <a:r>
                <a:rPr lang="en-US" sz="1800" b="1" dirty="0" smtClean="0">
                  <a:latin typeface="+mn-lt"/>
                </a:rPr>
                <a:t>Even lower SDC, latency</a:t>
              </a: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5429250" y="1981200"/>
              <a:ext cx="59055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6019800" y="1981200"/>
              <a:ext cx="0" cy="2209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5867400" y="4191000"/>
              <a:ext cx="12954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5705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Formalization of when/why SWAT 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Near zero cost recovery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server/distributed 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App-level, customizable resilience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Other core and off-core parts in </a:t>
            </a:r>
            <a:r>
              <a:rPr lang="en-US" dirty="0" err="1" smtClean="0"/>
              <a:t>multicore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Other fault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Prototyping SWAT on FPGA w/ Michigan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Interaction with safe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Unifying with s/w resilience</a:t>
            </a:r>
          </a:p>
        </p:txBody>
      </p:sp>
    </p:spTree>
  </p:cSld>
  <p:clrMapOvr>
    <a:masterClrMapping/>
  </p:clrMapOvr>
  <p:transition advTm="3786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SWAT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D15100"/>
                </a:solidFill>
              </a:rPr>
              <a:t>Handles all faults that matter</a:t>
            </a:r>
          </a:p>
          <a:p>
            <a:pPr lvl="1"/>
            <a:r>
              <a:rPr lang="en-US" sz="2000" dirty="0"/>
              <a:t>Oblivious to low-level failure modes</a:t>
            </a:r>
            <a:r>
              <a:rPr lang="en-US" sz="2000" dirty="0" smtClean="0"/>
              <a:t> and </a:t>
            </a:r>
            <a:r>
              <a:rPr lang="en-US" sz="2000" dirty="0"/>
              <a:t>masked faults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Low, amortized overheads</a:t>
            </a:r>
          </a:p>
          <a:p>
            <a:pPr lvl="1"/>
            <a:r>
              <a:rPr lang="en-US" sz="2000" dirty="0"/>
              <a:t>Optimize for common case, exploit</a:t>
            </a:r>
            <a:r>
              <a:rPr lang="en-US" sz="2000" dirty="0" smtClean="0"/>
              <a:t> SW </a:t>
            </a:r>
            <a:r>
              <a:rPr lang="en-US" sz="2000" dirty="0"/>
              <a:t>reliability solutions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Customizable and flexible</a:t>
            </a:r>
          </a:p>
          <a:p>
            <a:pPr lvl="1"/>
            <a:r>
              <a:rPr lang="en-US" sz="2000" dirty="0"/>
              <a:t>Firmware control adapts to specific reliability needs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Holistic systems view enables novel solutions</a:t>
            </a:r>
          </a:p>
          <a:p>
            <a:pPr lvl="1"/>
            <a:r>
              <a:rPr lang="en-US" sz="2000" dirty="0"/>
              <a:t>Synergistic detection, diagnosis, recovery solutions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Beyond hardware reliability</a:t>
            </a:r>
          </a:p>
          <a:p>
            <a:pPr lvl="1"/>
            <a:r>
              <a:rPr lang="en-US" sz="2000" dirty="0"/>
              <a:t>Long term goal: unified system </a:t>
            </a:r>
            <a:r>
              <a:rPr lang="en-US" sz="2000" dirty="0" smtClean="0"/>
              <a:t>(HW+SW) </a:t>
            </a:r>
            <a:r>
              <a:rPr lang="en-US" sz="2000" dirty="0"/>
              <a:t>reliability</a:t>
            </a:r>
          </a:p>
          <a:p>
            <a:pPr lvl="1"/>
            <a:r>
              <a:rPr lang="en-US" sz="2000" dirty="0"/>
              <a:t>Potential application to post-silicon test and debug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5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Contributions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1" y="4876798"/>
            <a:ext cx="2278063" cy="1425575"/>
            <a:chOff x="3648" y="3072"/>
            <a:chExt cx="1435" cy="898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1" y="3360"/>
              <a:ext cx="1272" cy="610"/>
              <a:chOff x="3811" y="3408"/>
              <a:chExt cx="1272" cy="610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811" y="3650"/>
                <a:ext cx="1272" cy="36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>
                    <a:latin typeface="+mn-lt"/>
                  </a:rPr>
                  <a:t>I</a:t>
                </a:r>
                <a:r>
                  <a:rPr lang="en-US" sz="1800" b="1" dirty="0" smtClean="0">
                    <a:latin typeface="+mn-lt"/>
                  </a:rPr>
                  <a:t>n-situ diagnosis </a:t>
                </a:r>
                <a:endParaRPr lang="en-US" sz="18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400" b="1" dirty="0" smtClean="0">
                    <a:latin typeface="+mn-lt"/>
                  </a:rPr>
                  <a:t>[DSN’08</a:t>
                </a:r>
                <a:r>
                  <a:rPr lang="en-US" sz="14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0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800" b="1" dirty="0" smtClean="0">
                  <a:latin typeface="+mn-lt"/>
                </a:rPr>
                <a:t>Very low-cost detectors </a:t>
              </a:r>
              <a:r>
                <a:rPr lang="en-US" sz="1400" b="1" dirty="0" smtClean="0">
                  <a:latin typeface="Arial"/>
                  <a:cs typeface="Arial"/>
                </a:rPr>
                <a:t>[ASPLOS’08, DSN’08]</a:t>
              </a:r>
            </a:p>
            <a:p>
              <a:pPr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Low SDC rate, latency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5470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5245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1009650" y="3352800"/>
            <a:ext cx="19050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91465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2723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4785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71303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2730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9105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70058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7355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2925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9280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91343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9125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10565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50570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229350" y="47625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714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3905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818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581400"/>
            <a:ext cx="3109260" cy="1925638"/>
            <a:chOff x="64" y="2304"/>
            <a:chExt cx="2081" cy="1213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Accurate </a:t>
              </a:r>
              <a:r>
                <a:rPr lang="en-US" sz="18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[HPCA’09</a:t>
              </a:r>
              <a:r>
                <a:rPr lang="en-US" sz="14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227" y="2304"/>
              <a:ext cx="429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952998"/>
            <a:ext cx="3597275" cy="1422400"/>
            <a:chOff x="1382" y="3168"/>
            <a:chExt cx="2266" cy="896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>
                  <a:latin typeface="+mn-lt"/>
                </a:rPr>
                <a:t>M</a:t>
              </a:r>
              <a:r>
                <a:rPr lang="en-US" sz="1800" b="1" dirty="0" smtClean="0">
                  <a:latin typeface="+mn-lt"/>
                </a:rPr>
                <a:t>ultithreaded  </a:t>
              </a:r>
              <a:r>
                <a:rPr lang="en-US" sz="1800" b="1" dirty="0">
                  <a:latin typeface="+mn-lt"/>
                </a:rPr>
                <a:t>workloads </a:t>
              </a:r>
              <a:endParaRPr lang="en-US" sz="18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[MICRO’09</a:t>
              </a:r>
              <a:r>
                <a:rPr lang="en-US" sz="14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5334000" y="1273314"/>
            <a:ext cx="3657600" cy="3374886"/>
            <a:chOff x="5334000" y="1273314"/>
            <a:chExt cx="3657600" cy="3374886"/>
          </a:xfrm>
        </p:grpSpPr>
        <p:sp>
          <p:nvSpPr>
            <p:cNvPr id="49" name="TextBox 48"/>
            <p:cNvSpPr txBox="1"/>
            <p:nvPr/>
          </p:nvSpPr>
          <p:spPr>
            <a:xfrm>
              <a:off x="5334000" y="1273314"/>
              <a:ext cx="3657600" cy="646331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</a:rPr>
                <a:t>Application-Aware SWAT</a:t>
              </a:r>
            </a:p>
            <a:p>
              <a:pPr lvl="1"/>
              <a:r>
                <a:rPr lang="en-US" sz="1800" b="1" dirty="0" smtClean="0">
                  <a:latin typeface="+mn-lt"/>
                </a:rPr>
                <a:t>Even lower SDC, latency</a:t>
              </a: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5429250" y="1981200"/>
              <a:ext cx="59055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6019800" y="1981200"/>
              <a:ext cx="0" cy="2209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5867400" y="4191000"/>
              <a:ext cx="12954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570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Detection</a:t>
            </a:r>
          </a:p>
          <a:p>
            <a:r>
              <a:rPr lang="en-US" dirty="0" smtClean="0"/>
              <a:t>Recovery analysis</a:t>
            </a:r>
          </a:p>
          <a:p>
            <a:r>
              <a:rPr lang="en-US" dirty="0" smtClean="0"/>
              <a:t>Diagnosis</a:t>
            </a:r>
          </a:p>
          <a:p>
            <a:r>
              <a:rPr lang="en-US" dirty="0" smtClean="0"/>
              <a:t>Conclusions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advTm="17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Fault Detectors</a:t>
            </a:r>
            <a:r>
              <a:rPr lang="en-US" sz="2000" baseline="30000" dirty="0" smtClean="0"/>
              <a:t> </a:t>
            </a:r>
            <a:r>
              <a:rPr lang="en-US" sz="1600" dirty="0" smtClean="0"/>
              <a:t>[ASPLOS ’08]</a:t>
            </a:r>
            <a:endParaRPr lang="en-US" sz="1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791200"/>
          </a:xfrm>
        </p:spPr>
        <p:txBody>
          <a:bodyPr/>
          <a:lstStyle/>
          <a:p>
            <a:r>
              <a:rPr lang="en-US" dirty="0" smtClean="0"/>
              <a:t>Simple detectors that observe </a:t>
            </a:r>
            <a:r>
              <a:rPr lang="en-US" dirty="0" smtClean="0">
                <a:solidFill>
                  <a:srgbClr val="D15100"/>
                </a:solidFill>
              </a:rPr>
              <a:t>anomalous SW behavior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Very low hardware area, performance overhead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04800" y="1676400"/>
            <a:ext cx="8610601" cy="3276600"/>
            <a:chOff x="304800" y="2819400"/>
            <a:chExt cx="8610601" cy="32766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971800" y="5562600"/>
              <a:ext cx="3352800" cy="533400"/>
            </a:xfrm>
            <a:prstGeom prst="roundRect">
              <a:avLst/>
            </a:prstGeom>
            <a:solidFill>
              <a:srgbClr val="00D80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bg1">
                  <a:lumMod val="75000"/>
                  <a:alpha val="75000"/>
                </a:schemeClr>
              </a:glow>
              <a:reflection stA="0"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SWAT firmware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04800" y="2819400"/>
              <a:ext cx="1600200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Fatal Traps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1" y="4191000"/>
              <a:ext cx="1600200" cy="58477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Division by zero,</a:t>
              </a:r>
            </a:p>
            <a:p>
              <a:pPr algn="ctr"/>
              <a:r>
                <a:rPr lang="en-US" sz="1600" dirty="0" smtClean="0"/>
                <a:t>RED state, etc.</a:t>
              </a:r>
              <a:endParaRPr lang="en-US" sz="1600" dirty="0"/>
            </a:p>
          </p:txBody>
        </p:sp>
        <p:pic>
          <p:nvPicPr>
            <p:cNvPr id="15" name="Picture 14" descr="trap6alg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850" y="3276600"/>
              <a:ext cx="1022350" cy="811042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19" name="Group 18"/>
            <p:cNvGrpSpPr/>
            <p:nvPr/>
          </p:nvGrpSpPr>
          <p:grpSpPr>
            <a:xfrm>
              <a:off x="3822652" y="2819400"/>
              <a:ext cx="1600200" cy="1981200"/>
              <a:chOff x="6781800" y="4191000"/>
              <a:chExt cx="1905000" cy="1981200"/>
            </a:xfrm>
            <a:solidFill>
              <a:srgbClr val="FF875F"/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6781800" y="4191000"/>
                <a:ext cx="1905000" cy="1981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Kernel</a:t>
                </a:r>
                <a:r>
                  <a:rPr kumimoji="0" lang="en-US" sz="20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Panic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9975" y="5562600"/>
                <a:ext cx="1881763" cy="584776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OS enters panic</a:t>
                </a:r>
              </a:p>
              <a:p>
                <a:pPr algn="ctr"/>
                <a:r>
                  <a:rPr lang="en-US" sz="1600" dirty="0" smtClean="0"/>
                  <a:t>State due to fault</a:t>
                </a:r>
                <a:endParaRPr lang="en-US" sz="1600" dirty="0"/>
              </a:p>
            </p:txBody>
          </p:sp>
          <p:pic>
            <p:nvPicPr>
              <p:cNvPr id="16" name="Picture 15" descr="panic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2557" y="4648200"/>
                <a:ext cx="917043" cy="914400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</p:grpSp>
        <p:cxnSp>
          <p:nvCxnSpPr>
            <p:cNvPr id="21" name="Elbow Connector 20"/>
            <p:cNvCxnSpPr/>
            <p:nvPr/>
          </p:nvCxnSpPr>
          <p:spPr bwMode="auto">
            <a:xfrm rot="5400000">
              <a:off x="4497486" y="5410200"/>
              <a:ext cx="3048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4379100" y="5257800"/>
              <a:ext cx="37743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Elbow Connector 24"/>
            <p:cNvCxnSpPr/>
            <p:nvPr/>
          </p:nvCxnSpPr>
          <p:spPr bwMode="auto">
            <a:xfrm rot="10800000">
              <a:off x="1143000" y="5257800"/>
              <a:ext cx="32361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5400000">
              <a:off x="915243" y="5028357"/>
              <a:ext cx="457200" cy="1686"/>
            </a:xfrm>
            <a:prstGeom prst="bentConnector3">
              <a:avLst>
                <a:gd name="adj1" fmla="val 46087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rot="5400000">
              <a:off x="26678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rot="5400000">
              <a:off x="44204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5562600" y="2819400"/>
              <a:ext cx="2486023" cy="1981200"/>
              <a:chOff x="2797630" y="4191000"/>
              <a:chExt cx="2841170" cy="19812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797630" y="4191000"/>
                <a:ext cx="1828801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High OS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03287" y="5562600"/>
                <a:ext cx="1546819" cy="58477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High contiguous</a:t>
                </a:r>
              </a:p>
              <a:p>
                <a:pPr algn="ctr"/>
                <a:r>
                  <a:rPr lang="en-US" sz="1600" dirty="0" smtClean="0"/>
                  <a:t>OS activity</a:t>
                </a:r>
                <a:endParaRPr lang="en-US" sz="1600" dirty="0"/>
              </a:p>
            </p:txBody>
          </p:sp>
          <p:pic>
            <p:nvPicPr>
              <p:cNvPr id="34" name="Picture 33" descr="thresh.gi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8630" y="4724400"/>
                <a:ext cx="1122485" cy="7620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593081" y="4800600"/>
                <a:ext cx="45719" cy="461665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057400" y="2819400"/>
              <a:ext cx="1600200" cy="1981200"/>
              <a:chOff x="2667000" y="2819400"/>
              <a:chExt cx="1828800" cy="19812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67000" y="2819400"/>
                <a:ext cx="1828800" cy="1981200"/>
                <a:chOff x="2743200" y="4191000"/>
                <a:chExt cx="1828800" cy="1981200"/>
              </a:xfrm>
              <a:solidFill>
                <a:srgbClr val="FF875F"/>
              </a:solidFill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2743200" y="4191000"/>
                  <a:ext cx="1828800" cy="1981200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Hangs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35484" y="5562600"/>
                  <a:ext cx="1605728" cy="584776"/>
                </a:xfrm>
                <a:prstGeom prst="rect">
                  <a:avLst/>
                </a:prstGeom>
                <a:grp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Simple HW hang</a:t>
                  </a:r>
                </a:p>
                <a:p>
                  <a:pPr algn="ctr"/>
                  <a:r>
                    <a:rPr lang="en-US" sz="1600" dirty="0" smtClean="0"/>
                    <a:t>detector</a:t>
                  </a:r>
                  <a:endParaRPr lang="en-US" sz="1600" dirty="0"/>
                </a:p>
              </p:txBody>
            </p:sp>
          </p:grpSp>
          <p:pic>
            <p:nvPicPr>
              <p:cNvPr id="39" name="Picture 38" descr="duplicate1_arrows.gi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200" y="3276600"/>
                <a:ext cx="925975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315199" y="2819400"/>
              <a:ext cx="1600202" cy="1981200"/>
              <a:chOff x="5497285" y="4038600"/>
              <a:chExt cx="1828802" cy="19812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5497285" y="4038600"/>
                <a:ext cx="1828799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App Abort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01490" y="5410200"/>
                <a:ext cx="1824597" cy="58477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Application abort due to fault</a:t>
                </a:r>
                <a:endParaRPr lang="en-US" sz="1600" dirty="0"/>
              </a:p>
            </p:txBody>
          </p:sp>
        </p:grpSp>
        <p:cxnSp>
          <p:nvCxnSpPr>
            <p:cNvPr id="48" name="Elbow Connector 47"/>
            <p:cNvCxnSpPr/>
            <p:nvPr/>
          </p:nvCxnSpPr>
          <p:spPr bwMode="auto">
            <a:xfrm rot="5400000">
              <a:off x="61730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rot="5400000">
              <a:off x="79256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1" name="Picture 50" descr="cartoon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96200" y="3276600"/>
              <a:ext cx="900081" cy="83820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6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Evaluating Fault Detectors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71500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Simulate </a:t>
            </a:r>
            <a:r>
              <a:rPr lang="en-US" dirty="0" err="1" smtClean="0">
                <a:solidFill>
                  <a:srgbClr val="000000"/>
                </a:solidFill>
              </a:rPr>
              <a:t>OpenSolaris</a:t>
            </a:r>
            <a:r>
              <a:rPr lang="en-US" dirty="0" smtClean="0">
                <a:solidFill>
                  <a:srgbClr val="000000"/>
                </a:solidFill>
              </a:rPr>
              <a:t> on out-of-order processor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GEMS timing models + </a:t>
            </a:r>
            <a:r>
              <a:rPr lang="en-US" dirty="0" err="1" smtClean="0">
                <a:solidFill>
                  <a:srgbClr val="D15100"/>
                </a:solidFill>
              </a:rPr>
              <a:t>Simics</a:t>
            </a:r>
            <a:r>
              <a:rPr lang="en-US" dirty="0" smtClean="0">
                <a:solidFill>
                  <a:srgbClr val="D15100"/>
                </a:solidFill>
              </a:rPr>
              <a:t> full-system simulator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I/O- and compute-intensive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Client-server – </a:t>
            </a:r>
            <a:r>
              <a:rPr lang="en-US" sz="2000" i="1" dirty="0" smtClean="0"/>
              <a:t>apache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mysql</a:t>
            </a:r>
            <a:r>
              <a:rPr lang="en-US" sz="2000" dirty="0" smtClean="0"/>
              <a:t>, </a:t>
            </a:r>
            <a:r>
              <a:rPr lang="en-US" sz="2000" i="1" dirty="0" smtClean="0"/>
              <a:t>squid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sshd</a:t>
            </a:r>
            <a:endParaRPr lang="en-US" sz="2000" i="1" dirty="0" smtClean="0"/>
          </a:p>
          <a:p>
            <a:pPr lvl="1"/>
            <a:r>
              <a:rPr lang="en-US" dirty="0" smtClean="0"/>
              <a:t>All SPEC 2K C/C++ – </a:t>
            </a:r>
            <a:r>
              <a:rPr lang="en-US" sz="2000" i="1" dirty="0" smtClean="0"/>
              <a:t>12 Integer, 4 FP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µarchitecture-level fault injections (single fault model)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Stuck-at, transient </a:t>
            </a:r>
            <a:r>
              <a:rPr lang="en-US" dirty="0">
                <a:solidFill>
                  <a:srgbClr val="D15100"/>
                </a:solidFill>
              </a:rPr>
              <a:t>faults</a:t>
            </a:r>
            <a:r>
              <a:rPr lang="en-US" dirty="0"/>
              <a:t> in</a:t>
            </a:r>
            <a:r>
              <a:rPr lang="en-US" dirty="0" smtClean="0"/>
              <a:t> 8 µarch units</a:t>
            </a:r>
          </a:p>
          <a:p>
            <a:pPr lvl="1"/>
            <a:r>
              <a:rPr lang="en-US" dirty="0" smtClean="0"/>
              <a:t>~18,000 total faults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/>
              <a:t> statistically significant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3399" y="4572000"/>
            <a:ext cx="8686801" cy="2224088"/>
            <a:chOff x="545" y="2900"/>
            <a:chExt cx="5472" cy="1401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1955" y="3392"/>
              <a:ext cx="2928" cy="336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endParaRPr lang="en-US" b="1">
                <a:latin typeface="Arial Narrow" pitchFamily="-64" charset="0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737" y="3392"/>
              <a:ext cx="1218" cy="336"/>
            </a:xfrm>
            <a:prstGeom prst="rect">
              <a:avLst/>
            </a:prstGeom>
            <a:solidFill>
              <a:srgbClr val="FF875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endParaRPr lang="en-US" b="1">
                <a:latin typeface="Arial Narrow" pitchFamily="-64" charset="0"/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043" y="3100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 Narrow" pitchFamily="-64" charset="0"/>
                </a:rPr>
                <a:t>10M instr</a:t>
              </a: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736" y="3428"/>
              <a:ext cx="1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Arial Narrow" pitchFamily="-64" charset="0"/>
                </a:rPr>
                <a:t>Timing simulation</a:t>
              </a: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1937" y="3100"/>
              <a:ext cx="29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-64" charset="0"/>
                </a:rPr>
                <a:t>If no symptom in 10M </a:t>
              </a:r>
              <a:r>
                <a:rPr lang="en-US" sz="2000" b="1" dirty="0" err="1">
                  <a:latin typeface="Arial Narrow" pitchFamily="-64" charset="0"/>
                </a:rPr>
                <a:t>instr</a:t>
              </a:r>
              <a:r>
                <a:rPr lang="en-US" sz="2000" b="1" dirty="0">
                  <a:latin typeface="Arial Narrow" pitchFamily="-64" charset="0"/>
                </a:rPr>
                <a:t>, run to completion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19" y="3428"/>
              <a:ext cx="1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Arial Narrow" pitchFamily="-64" charset="0"/>
                </a:rPr>
                <a:t>Functional simulation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45" y="2900"/>
              <a:ext cx="460" cy="450"/>
              <a:chOff x="672" y="2160"/>
              <a:chExt cx="460" cy="450"/>
            </a:xfrm>
          </p:grpSpPr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785" y="2479"/>
                <a:ext cx="258" cy="4"/>
              </a:xfrm>
              <a:prstGeom prst="line">
                <a:avLst/>
              </a:prstGeom>
              <a:noFill/>
              <a:ln w="50800">
                <a:solidFill>
                  <a:srgbClr val="D151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13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D15100"/>
                    </a:solidFill>
                    <a:latin typeface="Arial" charset="0"/>
                  </a:rPr>
                  <a:t>Fault</a:t>
                </a:r>
              </a:p>
            </p:txBody>
          </p:sp>
        </p:grp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4865" y="3717"/>
              <a:ext cx="0" cy="230"/>
            </a:xfrm>
            <a:prstGeom prst="line">
              <a:avLst/>
            </a:prstGeom>
            <a:noFill/>
            <a:ln w="38100">
              <a:solidFill>
                <a:srgbClr val="D25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713" y="3894"/>
              <a:ext cx="23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800" b="1" dirty="0" smtClean="0">
                  <a:latin typeface="Arial Narrow" pitchFamily="-64" charset="0"/>
                </a:rPr>
                <a:t>Masked or</a:t>
              </a:r>
            </a:p>
            <a:p>
              <a:pPr algn="ctr">
                <a:spcBef>
                  <a:spcPts val="0"/>
                </a:spcBef>
              </a:pPr>
              <a:r>
                <a:rPr lang="en-US" sz="1800" b="1" dirty="0" smtClean="0">
                  <a:latin typeface="Arial Narrow" pitchFamily="-64" charset="0"/>
                </a:rPr>
                <a:t>Potential Silent Data </a:t>
              </a:r>
              <a:r>
                <a:rPr lang="en-US" sz="1800" b="1" dirty="0">
                  <a:latin typeface="Arial Narrow" pitchFamily="-64" charset="0"/>
                </a:rPr>
                <a:t>C</a:t>
              </a:r>
              <a:r>
                <a:rPr lang="en-US" sz="1800" b="1" dirty="0" smtClean="0">
                  <a:latin typeface="Arial Narrow" pitchFamily="-64" charset="0"/>
                </a:rPr>
                <a:t>orruption </a:t>
              </a:r>
              <a:r>
                <a:rPr lang="en-US" sz="1800" b="1" dirty="0">
                  <a:latin typeface="Arial Narrow" pitchFamily="-64" charset="0"/>
                </a:rPr>
                <a:t>(</a:t>
              </a:r>
              <a:r>
                <a:rPr lang="en-US" sz="1800" b="1" dirty="0" smtClean="0">
                  <a:latin typeface="Arial Narrow" pitchFamily="-64" charset="0"/>
                </a:rPr>
                <a:t>SDC</a:t>
              </a:r>
              <a:r>
                <a:rPr lang="en-US" sz="1800" b="1" dirty="0">
                  <a:latin typeface="Arial Narrow" pitchFamily="-64" charset="0"/>
                </a:rPr>
                <a:t>)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2|0.2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|0.7|0.1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14.2|8.7|7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7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.5|3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4.5|4.8|7.8|10.7|5.1|8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8.7|3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8.4|5.8|6.2|9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7.9|5.1|6.2|16.9|0.2|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3.3|9.2|9.6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3.3|9.2|9.6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rsim_template</Template>
  <TotalTime>6814</TotalTime>
  <Words>2594</Words>
  <Application>Microsoft Office PowerPoint</Application>
  <PresentationFormat>On-screen Show (4:3)</PresentationFormat>
  <Paragraphs>669</Paragraphs>
  <Slides>43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Blank Presentation</vt:lpstr>
      <vt:lpstr>SWAT: Designing Resilient Hardware by Treating Software Anomalies</vt:lpstr>
      <vt:lpstr>Motivation</vt:lpstr>
      <vt:lpstr>Observations</vt:lpstr>
      <vt:lpstr>SWAT Framework Components</vt:lpstr>
      <vt:lpstr>Advantages of SWAT</vt:lpstr>
      <vt:lpstr>SWAT Contributions</vt:lpstr>
      <vt:lpstr>Outline</vt:lpstr>
      <vt:lpstr>Simple Fault Detectors [ASPLOS ’08]</vt:lpstr>
      <vt:lpstr>Evaluating Fault Detectors</vt:lpstr>
      <vt:lpstr>Metrics for Fault Detection</vt:lpstr>
      <vt:lpstr>SDC Rate of Simple Detectors: SPEC, permanents</vt:lpstr>
      <vt:lpstr>Potential SDC Rate</vt:lpstr>
      <vt:lpstr>Detection Latency</vt:lpstr>
      <vt:lpstr>Exploiting Application Support for Detection</vt:lpstr>
      <vt:lpstr>Exploiting Application Support for Detection</vt:lpstr>
      <vt:lpstr>Low-Cost Out-of-Bounds Detector</vt:lpstr>
      <vt:lpstr>Impact of Out-of-Bounds Detector</vt:lpstr>
      <vt:lpstr>Application-Aware SDC Analysis</vt:lpstr>
      <vt:lpstr>Application-Aware SDCs for Server</vt:lpstr>
      <vt:lpstr>Application-Aware SDCs for SPEC</vt:lpstr>
      <vt:lpstr>Reducing Potential SDCs further (future work)</vt:lpstr>
      <vt:lpstr>Reducing Detection Latency: New Definition</vt:lpstr>
      <vt:lpstr>Measuring Detection Latency</vt:lpstr>
      <vt:lpstr>Detection Latency - SPEC</vt:lpstr>
      <vt:lpstr>Detection Latency - SPEC</vt:lpstr>
      <vt:lpstr>Detection Latency - SPEC</vt:lpstr>
      <vt:lpstr>Detection Latency - Server</vt:lpstr>
      <vt:lpstr>Implications for Fault Recovery</vt:lpstr>
      <vt:lpstr>Overheads from Memory Logging</vt:lpstr>
      <vt:lpstr>Overheads from Output Buffering</vt:lpstr>
      <vt:lpstr>Low Cost Fault Recovery (future work)</vt:lpstr>
      <vt:lpstr>Fault Diagnosis</vt:lpstr>
      <vt:lpstr>SWAT Single-threaded Fault Diagnosis [Li et al., DSN ‘08]</vt:lpstr>
      <vt:lpstr>SW Bug vs. Transient vs. Permanent</vt:lpstr>
      <vt:lpstr>µarch-level Fault Diagnosis</vt:lpstr>
      <vt:lpstr>Trace Based Fault Diagnosis (TBFD)</vt:lpstr>
      <vt:lpstr>Trace-Based Fault Diagnosis: Evaluation</vt:lpstr>
      <vt:lpstr>SWAT Multithreaded Fault Diagnosis [Hari et al., MICRO ‘09]</vt:lpstr>
      <vt:lpstr>mSWAT Diagnosis - Key Ideas</vt:lpstr>
      <vt:lpstr>mSWAT Diagnosis - Key Ideas</vt:lpstr>
      <vt:lpstr>mSWAT Diagnosis: Evaluation</vt:lpstr>
      <vt:lpstr>Summary: SWAT works!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Sarita Adve</cp:lastModifiedBy>
  <cp:revision>1953</cp:revision>
  <cp:lastPrinted>2009-12-02T16:16:17Z</cp:lastPrinted>
  <dcterms:created xsi:type="dcterms:W3CDTF">2010-02-16T00:07:47Z</dcterms:created>
  <dcterms:modified xsi:type="dcterms:W3CDTF">2010-02-17T17:04:25Z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