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69" r:id="rId2"/>
    <p:sldId id="420" r:id="rId3"/>
    <p:sldId id="265" r:id="rId4"/>
    <p:sldId id="268" r:id="rId5"/>
    <p:sldId id="426" r:id="rId6"/>
    <p:sldId id="422" r:id="rId7"/>
    <p:sldId id="390" r:id="rId8"/>
    <p:sldId id="365" r:id="rId9"/>
    <p:sldId id="445" r:id="rId10"/>
    <p:sldId id="305" r:id="rId11"/>
    <p:sldId id="432" r:id="rId12"/>
    <p:sldId id="369" r:id="rId13"/>
    <p:sldId id="414" r:id="rId14"/>
    <p:sldId id="423" r:id="rId15"/>
    <p:sldId id="434" r:id="rId16"/>
    <p:sldId id="437" r:id="rId17"/>
    <p:sldId id="396" r:id="rId18"/>
    <p:sldId id="439" r:id="rId19"/>
    <p:sldId id="440" r:id="rId20"/>
    <p:sldId id="441" r:id="rId21"/>
    <p:sldId id="408" r:id="rId22"/>
    <p:sldId id="383" r:id="rId23"/>
    <p:sldId id="404" r:id="rId24"/>
    <p:sldId id="384" r:id="rId25"/>
    <p:sldId id="443" r:id="rId26"/>
    <p:sldId id="442" r:id="rId27"/>
    <p:sldId id="387" r:id="rId28"/>
    <p:sldId id="391" r:id="rId29"/>
    <p:sldId id="370" r:id="rId30"/>
    <p:sldId id="392" r:id="rId31"/>
    <p:sldId id="446" r:id="rId32"/>
    <p:sldId id="352" r:id="rId33"/>
    <p:sldId id="327" r:id="rId34"/>
    <p:sldId id="291" r:id="rId3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FF00"/>
    <a:srgbClr val="D15100"/>
    <a:srgbClr val="FF0000"/>
    <a:srgbClr val="FFFF00"/>
    <a:srgbClr val="00CC00"/>
    <a:srgbClr val="33CC33"/>
    <a:srgbClr val="CC0066"/>
    <a:srgbClr val="66FF33"/>
    <a:srgbClr val="FF99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97119" autoAdjust="0"/>
  </p:normalViewPr>
  <p:slideViewPr>
    <p:cSldViewPr>
      <p:cViewPr varScale="1">
        <p:scale>
          <a:sx n="75" d="100"/>
          <a:sy n="75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iva\Documents\research\results\detection-final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iva\Documents\research\results\detection-final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diagnosis-4cores-hybrid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356076584176991"/>
          <c:y val="6.6884176182707977E-2"/>
          <c:w val="0.60782667791526068"/>
          <c:h val="0.81660710680395732"/>
        </c:manualLayout>
      </c:layout>
      <c:barChart>
        <c:barDir val="col"/>
        <c:grouping val="percentStacked"/>
        <c:ser>
          <c:idx val="0"/>
          <c:order val="0"/>
          <c:tx>
            <c:strRef>
              <c:f>Sheet1!$B$3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Sheet1!$B$4:$B$5</c:f>
              <c:numCache>
                <c:formatCode>0</c:formatCode>
                <c:ptCount val="2"/>
                <c:pt idx="0" formatCode="General">
                  <c:v>799</c:v>
                </c:pt>
                <c:pt idx="1">
                  <c:v>3804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Detect-Faulty</c:v>
                </c:pt>
              </c:strCache>
            </c:strRef>
          </c:tx>
          <c:spPr>
            <a:solidFill>
              <a:srgbClr val="00FF0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Sheet1!$C$4:$C$5</c:f>
              <c:numCache>
                <c:formatCode>0</c:formatCode>
                <c:ptCount val="2"/>
                <c:pt idx="0" formatCode="General">
                  <c:v>7111</c:v>
                </c:pt>
                <c:pt idx="1">
                  <c:v>227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Detect-Fault-Free</c:v>
                </c:pt>
              </c:strCache>
            </c:strRef>
          </c:tx>
          <c:spPr>
            <a:solidFill>
              <a:srgbClr val="00FF00"/>
            </a:solidFill>
            <a:ln w="12700">
              <a:solidFill>
                <a:srgbClr val="00FF00"/>
              </a:solidFill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Sheet1!$D$4:$D$5</c:f>
              <c:numCache>
                <c:formatCode>0</c:formatCode>
                <c:ptCount val="2"/>
                <c:pt idx="0" formatCode="General">
                  <c:v>338</c:v>
                </c:pt>
                <c:pt idx="1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DUE</c:v>
                </c:pt>
              </c:strCache>
            </c:strRef>
          </c:tx>
          <c:spPr>
            <a:solidFill>
              <a:srgbClr val="0070C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Sheet1!$E$4:$E$5</c:f>
              <c:numCache>
                <c:formatCode>0</c:formatCode>
                <c:ptCount val="2"/>
                <c:pt idx="0" formatCode="General">
                  <c:v>46</c:v>
                </c:pt>
                <c:pt idx="1">
                  <c:v>78</c:v>
                </c:pt>
              </c:numCache>
            </c:numRef>
          </c:val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C0000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Sheet1!$F$4:$F$5</c:f>
              <c:numCache>
                <c:formatCode>0</c:formatCode>
                <c:ptCount val="2"/>
                <c:pt idx="0" formatCode="General">
                  <c:v>17</c:v>
                </c:pt>
                <c:pt idx="1">
                  <c:v>23</c:v>
                </c:pt>
              </c:numCache>
            </c:numRef>
          </c:val>
        </c:ser>
        <c:gapWidth val="100"/>
        <c:overlap val="100"/>
        <c:axId val="79704832"/>
        <c:axId val="79706368"/>
      </c:barChart>
      <c:catAx>
        <c:axId val="79704832"/>
        <c:scaling>
          <c:orientation val="minMax"/>
        </c:scaling>
        <c:axPos val="b"/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9706368"/>
        <c:crosses val="autoZero"/>
        <c:auto val="1"/>
        <c:lblAlgn val="ctr"/>
        <c:lblOffset val="100"/>
        <c:tickLblSkip val="1"/>
        <c:tickMarkSkip val="1"/>
      </c:catAx>
      <c:valAx>
        <c:axId val="7970636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injections</a:t>
                </a:r>
              </a:p>
            </c:rich>
          </c:tx>
          <c:layout>
            <c:manualLayout>
              <c:xMode val="edge"/>
              <c:yMode val="edge"/>
              <c:x val="0"/>
              <c:y val="0.18270799347471503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9704832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74583795782463924"/>
          <c:y val="0.19575856443719503"/>
          <c:w val="0.25416204217536076"/>
          <c:h val="0.4846132569481017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356076584176991"/>
          <c:y val="6.6884176182707977E-2"/>
          <c:w val="0.60782667791526068"/>
          <c:h val="0.81660710680395732"/>
        </c:manualLayout>
      </c:layout>
      <c:barChart>
        <c:barDir val="col"/>
        <c:grouping val="percentStacked"/>
        <c:ser>
          <c:idx val="0"/>
          <c:order val="0"/>
          <c:tx>
            <c:strRef>
              <c:f>Sheet1!$B$3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Sheet1!$B$4:$B$5</c:f>
              <c:numCache>
                <c:formatCode>0</c:formatCode>
                <c:ptCount val="2"/>
                <c:pt idx="0" formatCode="General">
                  <c:v>799</c:v>
                </c:pt>
                <c:pt idx="1">
                  <c:v>3804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Detect-Faulty</c:v>
                </c:pt>
              </c:strCache>
            </c:strRef>
          </c:tx>
          <c:spPr>
            <a:solidFill>
              <a:srgbClr val="00FF0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Sheet1!$C$4:$C$5</c:f>
              <c:numCache>
                <c:formatCode>0</c:formatCode>
                <c:ptCount val="2"/>
                <c:pt idx="0" formatCode="General">
                  <c:v>7111</c:v>
                </c:pt>
                <c:pt idx="1">
                  <c:v>227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Detect-Fault-Free</c:v>
                </c:pt>
              </c:strCache>
            </c:strRef>
          </c:tx>
          <c:spPr>
            <a:solidFill>
              <a:srgbClr val="00800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Sheet1!$D$4:$D$5</c:f>
              <c:numCache>
                <c:formatCode>0</c:formatCode>
                <c:ptCount val="2"/>
                <c:pt idx="0" formatCode="General">
                  <c:v>338</c:v>
                </c:pt>
                <c:pt idx="1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DUE</c:v>
                </c:pt>
              </c:strCache>
            </c:strRef>
          </c:tx>
          <c:spPr>
            <a:solidFill>
              <a:srgbClr val="0070C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Sheet1!$E$4:$E$5</c:f>
              <c:numCache>
                <c:formatCode>0</c:formatCode>
                <c:ptCount val="2"/>
                <c:pt idx="0" formatCode="General">
                  <c:v>46</c:v>
                </c:pt>
                <c:pt idx="1">
                  <c:v>78</c:v>
                </c:pt>
              </c:numCache>
            </c:numRef>
          </c:val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C00000"/>
            </a:solidFill>
            <a:ln w="12700">
              <a:noFill/>
              <a:prstDash val="solid"/>
            </a:ln>
          </c:spPr>
          <c:cat>
            <c:strRef>
              <c:f>Sheet1!$A$4:$A$5</c:f>
              <c:strCache>
                <c:ptCount val="2"/>
                <c:pt idx="0">
                  <c:v>Permanents</c:v>
                </c:pt>
                <c:pt idx="1">
                  <c:v>Transients</c:v>
                </c:pt>
              </c:strCache>
            </c:strRef>
          </c:cat>
          <c:val>
            <c:numRef>
              <c:f>Sheet1!$F$4:$F$5</c:f>
              <c:numCache>
                <c:formatCode>0</c:formatCode>
                <c:ptCount val="2"/>
                <c:pt idx="0" formatCode="General">
                  <c:v>17</c:v>
                </c:pt>
                <c:pt idx="1">
                  <c:v>23</c:v>
                </c:pt>
              </c:numCache>
            </c:numRef>
          </c:val>
        </c:ser>
        <c:gapWidth val="100"/>
        <c:overlap val="100"/>
        <c:axId val="79783808"/>
        <c:axId val="79785344"/>
      </c:barChart>
      <c:catAx>
        <c:axId val="79783808"/>
        <c:scaling>
          <c:orientation val="minMax"/>
        </c:scaling>
        <c:axPos val="b"/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9785344"/>
        <c:crosses val="autoZero"/>
        <c:auto val="1"/>
        <c:lblAlgn val="ctr"/>
        <c:lblOffset val="100"/>
        <c:tickLblSkip val="1"/>
        <c:tickMarkSkip val="1"/>
      </c:catAx>
      <c:valAx>
        <c:axId val="7978534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injections</a:t>
                </a:r>
              </a:p>
            </c:rich>
          </c:tx>
          <c:layout>
            <c:manualLayout>
              <c:xMode val="edge"/>
              <c:yMode val="edge"/>
              <c:x val="0"/>
              <c:y val="0.18270799347471509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9783808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4583795782463924"/>
          <c:y val="0.19575856443719494"/>
          <c:w val="0.25416204217536076"/>
          <c:h val="0.4846132569481017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65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Coverage!$C$28</c:f>
              <c:strCache>
                <c:ptCount val="1"/>
                <c:pt idx="0">
                  <c:v>CorrectlyDiagnosed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</c:spPr>
          <c:cat>
            <c:strRef>
              <c:f>Coverage!$B$29:$B$36</c:f>
              <c:strCache>
                <c:ptCount val="8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Average</c:v>
                </c:pt>
              </c:strCache>
            </c:strRef>
          </c:cat>
          <c:val>
            <c:numRef>
              <c:f>Coverage!$C$29:$C$36</c:f>
              <c:numCache>
                <c:formatCode>0.00%</c:formatCode>
                <c:ptCount val="8"/>
                <c:pt idx="0">
                  <c:v>0.99832355406538142</c:v>
                </c:pt>
                <c:pt idx="1">
                  <c:v>0.99152542372881369</c:v>
                </c:pt>
                <c:pt idx="2">
                  <c:v>0.99121265377855849</c:v>
                </c:pt>
                <c:pt idx="3">
                  <c:v>0.8596881959910917</c:v>
                </c:pt>
                <c:pt idx="4">
                  <c:v>1</c:v>
                </c:pt>
                <c:pt idx="5">
                  <c:v>0.8066914498141291</c:v>
                </c:pt>
                <c:pt idx="6">
                  <c:v>0.99902343750000278</c:v>
                </c:pt>
                <c:pt idx="7">
                  <c:v>0.9589170258620654</c:v>
                </c:pt>
              </c:numCache>
            </c:numRef>
          </c:val>
        </c:ser>
        <c:ser>
          <c:idx val="2"/>
          <c:order val="1"/>
          <c:tx>
            <c:strRef>
              <c:f>Coverage!$D$28</c:f>
              <c:strCache>
                <c:ptCount val="1"/>
                <c:pt idx="0">
                  <c:v>Undiagnosed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cat>
            <c:strRef>
              <c:f>Coverage!$B$29:$B$36</c:f>
              <c:strCache>
                <c:ptCount val="8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Average</c:v>
                </c:pt>
              </c:strCache>
            </c:strRef>
          </c:cat>
          <c:val>
            <c:numRef>
              <c:f>Coverage!$D$29:$D$36</c:f>
              <c:numCache>
                <c:formatCode>0.00%</c:formatCode>
                <c:ptCount val="8"/>
                <c:pt idx="0">
                  <c:v>1.6764459346186285E-3</c:v>
                </c:pt>
                <c:pt idx="1">
                  <c:v>8.4745762711865291E-3</c:v>
                </c:pt>
                <c:pt idx="2">
                  <c:v>8.7873462214411446E-3</c:v>
                </c:pt>
                <c:pt idx="3">
                  <c:v>0.14031180400890869</c:v>
                </c:pt>
                <c:pt idx="4">
                  <c:v>0</c:v>
                </c:pt>
                <c:pt idx="5">
                  <c:v>0.19330855018587398</c:v>
                </c:pt>
                <c:pt idx="6">
                  <c:v>9.7656250000000564E-4</c:v>
                </c:pt>
                <c:pt idx="7">
                  <c:v>4.1082974137931536E-2</c:v>
                </c:pt>
              </c:numCache>
            </c:numRef>
          </c:val>
        </c:ser>
        <c:gapWidth val="75"/>
        <c:overlap val="100"/>
        <c:axId val="79386880"/>
        <c:axId val="79409152"/>
      </c:barChart>
      <c:catAx>
        <c:axId val="79386880"/>
        <c:scaling>
          <c:orientation val="minMax"/>
        </c:scaling>
        <c:axPos val="b"/>
        <c:tickLblPos val="nextTo"/>
        <c:spPr>
          <a:ln w="25400">
            <a:solidFill>
              <a:schemeClr val="tx1"/>
            </a:solidFill>
          </a:ln>
        </c:spPr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9409152"/>
        <c:crosses val="autoZero"/>
        <c:auto val="1"/>
        <c:lblAlgn val="ctr"/>
        <c:lblOffset val="100"/>
      </c:catAx>
      <c:valAx>
        <c:axId val="79409152"/>
        <c:scaling>
          <c:orientation val="minMax"/>
        </c:scaling>
        <c:axPos val="l"/>
        <c:majorGridlines>
          <c:spPr>
            <a:ln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Percentage of Detected Faults</a:t>
                </a:r>
              </a:p>
            </c:rich>
          </c:tx>
          <c:layout/>
        </c:title>
        <c:numFmt formatCode="0%" sourceLinked="1"/>
        <c:tickLblPos val="nextTo"/>
        <c:spPr>
          <a:ln w="25400"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9386880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19643421967855018"/>
          <c:y val="0.8845759670154435"/>
          <c:w val="0.60089622581876123"/>
          <c:h val="8.1024079474973768E-2"/>
        </c:manualLayout>
      </c:layout>
      <c:txPr>
        <a:bodyPr/>
        <a:lstStyle/>
        <a:p>
          <a:pPr>
            <a:defRPr sz="18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spPr>
    <a:noFill/>
    <a:ln>
      <a:noFill/>
    </a:ln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0.23661</cdr:x>
      <cdr:y>0.00157</cdr:y>
    </cdr:from>
    <cdr:to>
      <cdr:x>0.81696</cdr:x>
      <cdr:y>0.04327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019324" y="6221"/>
          <a:ext cx="4952939" cy="1652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 lIns="36576" tIns="36576" rIns="0" bIns="0" anchor="t" upright="1">
          <a:no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strike="noStrike" dirty="0">
              <a:solidFill>
                <a:srgbClr val="000000"/>
              </a:solidFill>
              <a:latin typeface="Arial"/>
              <a:cs typeface="Arial"/>
            </a:rPr>
            <a:t>   0.2%		</a:t>
          </a:r>
          <a:r>
            <a:rPr lang="en-US" sz="1600" b="1" i="0" strike="noStrike" baseline="0" dirty="0">
              <a:solidFill>
                <a:srgbClr val="000000"/>
              </a:solidFill>
              <a:latin typeface="Arial"/>
              <a:cs typeface="Arial"/>
            </a:rPr>
            <a:t>               </a:t>
          </a:r>
          <a:r>
            <a:rPr lang="en-US" sz="1600" b="1" i="0" strike="noStrike" dirty="0">
              <a:solidFill>
                <a:srgbClr val="000000"/>
              </a:solidFill>
              <a:latin typeface="Arial"/>
              <a:cs typeface="Arial"/>
            </a:rPr>
            <a:t>0.55% </a:t>
          </a:r>
          <a:endParaRPr lang="en-US" sz="1600" b="1" i="0" strike="noStrike" dirty="0">
            <a:solidFill>
              <a:srgbClr val="000000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0.23661</cdr:x>
      <cdr:y>0.00157</cdr:y>
    </cdr:from>
    <cdr:to>
      <cdr:x>0.81696</cdr:x>
      <cdr:y>0.04327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019324" y="6221"/>
          <a:ext cx="4952939" cy="1652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 lIns="36576" tIns="36576" rIns="0" bIns="0" anchor="t" upright="1">
          <a:no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strike="noStrike" dirty="0">
              <a:solidFill>
                <a:srgbClr val="000000"/>
              </a:solidFill>
              <a:latin typeface="Arial"/>
              <a:cs typeface="Arial"/>
            </a:rPr>
            <a:t>   0.2%		</a:t>
          </a:r>
          <a:r>
            <a:rPr lang="en-US" sz="1600" b="1" i="0" strike="noStrike" baseline="0" dirty="0">
              <a:solidFill>
                <a:srgbClr val="000000"/>
              </a:solidFill>
              <a:latin typeface="Arial"/>
              <a:cs typeface="Arial"/>
            </a:rPr>
            <a:t>               </a:t>
          </a:r>
          <a:r>
            <a:rPr lang="en-US" sz="1600" b="1" i="0" strike="noStrike" dirty="0">
              <a:solidFill>
                <a:srgbClr val="000000"/>
              </a:solidFill>
              <a:latin typeface="Arial"/>
              <a:cs typeface="Arial"/>
            </a:rPr>
            <a:t>0.55% </a:t>
          </a:r>
          <a:endParaRPr lang="en-US" sz="1600" b="1" i="0" strike="noStrike" dirty="0">
            <a:solidFill>
              <a:srgbClr val="000000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247" cy="464809"/>
          </a:xfrm>
          <a:prstGeom prst="rect">
            <a:avLst/>
          </a:prstGeom>
        </p:spPr>
        <p:txBody>
          <a:bodyPr vert="horz" lIns="92963" tIns="46481" rIns="92963" bIns="46481" rtlCol="0"/>
          <a:lstStyle>
            <a:lvl1pPr algn="l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203" y="0"/>
            <a:ext cx="3027247" cy="464809"/>
          </a:xfrm>
          <a:prstGeom prst="rect">
            <a:avLst/>
          </a:prstGeom>
        </p:spPr>
        <p:txBody>
          <a:bodyPr vert="horz" lIns="92963" tIns="46481" rIns="92963" bIns="46481" rtlCol="0"/>
          <a:lstStyle>
            <a:lvl1pPr algn="r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fld id="{E5D68B31-CC9D-4BB1-8695-CAB06BB161B6}" type="datetimeFigureOut">
              <a:rPr lang="en-US"/>
              <a:pPr>
                <a:defRPr/>
              </a:pPr>
              <a:t>12/14/2009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332"/>
            <a:ext cx="3027247" cy="464809"/>
          </a:xfrm>
          <a:prstGeom prst="rect">
            <a:avLst/>
          </a:prstGeom>
        </p:spPr>
        <p:txBody>
          <a:bodyPr vert="horz" lIns="92963" tIns="46481" rIns="92963" bIns="46481" rtlCol="0" anchor="b"/>
          <a:lstStyle>
            <a:lvl1pPr algn="l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203" y="8817332"/>
            <a:ext cx="3027247" cy="464809"/>
          </a:xfrm>
          <a:prstGeom prst="rect">
            <a:avLst/>
          </a:prstGeom>
        </p:spPr>
        <p:txBody>
          <a:bodyPr vert="horz" lIns="92963" tIns="46481" rIns="92963" bIns="46481" rtlCol="0" anchor="b"/>
          <a:lstStyle>
            <a:lvl1pPr algn="r">
              <a:defRPr sz="1200">
                <a:latin typeface="Times" pitchFamily="64" charset="0"/>
              </a:defRPr>
            </a:lvl1pPr>
          </a:lstStyle>
          <a:p>
            <a:pPr>
              <a:defRPr/>
            </a:pPr>
            <a:fld id="{64496407-AE01-4D9F-BA03-C52E18A8E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203" y="0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80" y="4409446"/>
            <a:ext cx="5589241" cy="41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203" y="8817332"/>
            <a:ext cx="3027247" cy="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0F3770C-30EF-40CD-9B43-E53900D22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F6451-9971-43E3-A198-81D6BE84FB4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58" y="4409446"/>
            <a:ext cx="5120886" cy="41786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B5BD2-ACAA-4C00-8E0A-29887BBBA75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B5BD2-ACAA-4C00-8E0A-29887BBBA75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AC836-1985-4C1B-B055-9E9D1593042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CAB21-0A5E-4708-AE22-D92DAE90A07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CAB21-0A5E-4708-AE22-D92DAE90A07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CAB21-0A5E-4708-AE22-D92DAE90A07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CAB21-0A5E-4708-AE22-D92DAE90A07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00A3B-AFDB-4236-8748-D1A1AA31EFB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00A3B-AFDB-4236-8748-D1A1AA31EFBA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00A3B-AFDB-4236-8748-D1A1AA31EFB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37859-7CD5-0140-9B97-64E7518219D4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bugs we don’t deal with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00A3B-AFDB-4236-8748-D1A1AA31EFB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CD05B-D130-4B47-9FB2-A35E35A4BED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49AFF-DEE0-4722-9CF4-3C355D6BD94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B4A36-B2E5-4352-9619-CEAA81620CD3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FC5C1-8CFF-4727-8003-08193E8A798F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B4A36-B2E5-4352-9619-CEAA81620CD3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CD05B-D130-4B47-9FB2-A35E35A4BED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62EEB-EC01-493B-8B2C-0F7A50F32656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2409AB-2D47-43AD-A313-940BE0D3398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4125B-43C3-47F2-8C0D-DC3D7CF190F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BAE5B-916D-4D36-982E-7F06FC694C0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5325"/>
            <a:ext cx="4641850" cy="3481388"/>
          </a:xfrm>
          <a:ln/>
        </p:spPr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1E127-A957-4F61-9AC1-56B7B87FA56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1E127-A957-4F61-9AC1-56B7B87FA56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B33C7-1786-419B-A811-271B744969A9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3CEFD-3FBC-41FF-91DA-6AF4A77436CE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82435-A905-411E-8B77-8CCE3CE3F37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58" y="4409446"/>
            <a:ext cx="5120886" cy="41786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616" tIns="44808" rIns="89616" bIns="44808"/>
          <a:lstStyle/>
          <a:p>
            <a:r>
              <a:rPr lang="en-US" dirty="0" smtClean="0"/>
              <a:t>Similar points as in slide 7 and 12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AB264-3254-4D7F-9985-CD6E04CAD53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F6AD9-4AB9-4571-A26A-F951FB6EE46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FF8A5-1072-4716-8D0C-DD44E2FC8C1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Deliberately explored simple. HW-only =&gt; not affecting</a:t>
            </a:r>
            <a:r>
              <a:rPr lang="en-US" baseline="0" dirty="0" smtClean="0"/>
              <a:t> SW.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" pitchFamily="64" charset="0"/>
              </a:defRPr>
            </a:lvl1pPr>
          </a:lstStyle>
          <a:p>
            <a:pPr>
              <a:defRPr/>
            </a:pPr>
            <a:fld id="{617E7084-3A13-44DD-AA5C-47CC92F04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Symbol" pitchFamily="18" charset="2"/>
        <a:buChar char="*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7630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100" dirty="0" err="1" smtClean="0"/>
              <a:t>mSWAT</a:t>
            </a:r>
            <a:r>
              <a:rPr lang="en-US" sz="3100" dirty="0" smtClean="0"/>
              <a:t>: Low-Cost Hardware Fault Detection and Diagnosis for </a:t>
            </a:r>
            <a:r>
              <a:rPr lang="en-US" sz="3100" dirty="0" err="1" smtClean="0"/>
              <a:t>Multicore</a:t>
            </a:r>
            <a:r>
              <a:rPr lang="en-US" sz="3100" dirty="0" smtClean="0"/>
              <a:t>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124200"/>
            <a:ext cx="8839200" cy="327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>
                <a:solidFill>
                  <a:srgbClr val="D15100"/>
                </a:solidFill>
              </a:rPr>
              <a:t>Siva Kumar Sastry Hari</a:t>
            </a:r>
            <a:r>
              <a:rPr lang="en-US" smtClean="0"/>
              <a:t>, Man-Lap (Alex) Li, </a:t>
            </a:r>
          </a:p>
          <a:p>
            <a:pPr>
              <a:lnSpc>
                <a:spcPct val="110000"/>
              </a:lnSpc>
            </a:pPr>
            <a:r>
              <a:rPr lang="en-US" smtClean="0"/>
              <a:t>Pradeep Ramachandran, Byn Choi, Sarita Adve</a:t>
            </a:r>
          </a:p>
          <a:p>
            <a:pPr>
              <a:lnSpc>
                <a:spcPct val="110000"/>
              </a:lnSpc>
            </a:pPr>
            <a:endParaRPr lang="en-US" b="0" smtClean="0"/>
          </a:p>
          <a:p>
            <a:pPr>
              <a:lnSpc>
                <a:spcPct val="110000"/>
              </a:lnSpc>
            </a:pPr>
            <a:r>
              <a:rPr lang="en-US" b="0" smtClean="0"/>
              <a:t>Department of Computer Science</a:t>
            </a:r>
          </a:p>
          <a:p>
            <a:pPr>
              <a:lnSpc>
                <a:spcPct val="110000"/>
              </a:lnSpc>
            </a:pPr>
            <a:r>
              <a:rPr lang="en-US" b="0" smtClean="0"/>
              <a:t>University of Illinois at Urbana-Champaign</a:t>
            </a:r>
          </a:p>
          <a:p>
            <a:pPr>
              <a:lnSpc>
                <a:spcPct val="110000"/>
              </a:lnSpc>
            </a:pPr>
            <a:r>
              <a:rPr lang="en-US" b="0" smtClean="0"/>
              <a:t>swat@cs.uiuc.edu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SWAT Fault Diagnosis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16002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Rollback/replay on same/different core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Single-threaded application on multicore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9538" y="3197225"/>
            <a:ext cx="4298950" cy="403225"/>
            <a:chOff x="977" y="2153"/>
            <a:chExt cx="2592" cy="249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 flipH="1">
              <a:off x="1937" y="2160"/>
              <a:ext cx="473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dirty="0">
                <a:latin typeface="+mj-lt"/>
              </a:endParaRP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>
              <a:off x="2416" y="2160"/>
              <a:ext cx="48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dirty="0">
                <a:latin typeface="+mj-lt"/>
              </a:endParaRPr>
            </a:p>
          </p:txBody>
        </p:sp>
        <p:sp>
          <p:nvSpPr>
            <p:cNvPr id="15394" name="Text Box 100"/>
            <p:cNvSpPr txBox="1">
              <a:spLocks noChangeArrowheads="1"/>
            </p:cNvSpPr>
            <p:nvPr/>
          </p:nvSpPr>
          <p:spPr bwMode="auto">
            <a:xfrm>
              <a:off x="977" y="2160"/>
              <a:ext cx="1179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i="1">
                  <a:latin typeface="Arial" charset="0"/>
                  <a:ea typeface="MS PGothic" pitchFamily="34" charset="-128"/>
                </a:rPr>
                <a:t>No symptom</a:t>
              </a:r>
            </a:p>
          </p:txBody>
        </p:sp>
        <p:sp>
          <p:nvSpPr>
            <p:cNvPr id="15395" name="Text Box 101"/>
            <p:cNvSpPr txBox="1">
              <a:spLocks noChangeArrowheads="1"/>
            </p:cNvSpPr>
            <p:nvPr/>
          </p:nvSpPr>
          <p:spPr bwMode="auto">
            <a:xfrm>
              <a:off x="2765" y="2153"/>
              <a:ext cx="80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i="1">
                  <a:latin typeface="Arial" charset="0"/>
                  <a:ea typeface="MS PGothic" pitchFamily="34" charset="-128"/>
                </a:rPr>
                <a:t>Symptom</a:t>
              </a:r>
            </a:p>
          </p:txBody>
        </p:sp>
      </p:grpSp>
      <p:sp>
        <p:nvSpPr>
          <p:cNvPr id="258057" name="Text Box 103"/>
          <p:cNvSpPr txBox="1">
            <a:spLocks noChangeArrowheads="1"/>
          </p:cNvSpPr>
          <p:nvPr/>
        </p:nvSpPr>
        <p:spPr bwMode="auto">
          <a:xfrm>
            <a:off x="3886200" y="3560763"/>
            <a:ext cx="3048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lnSpc>
                <a:spcPct val="110000"/>
              </a:lnSpc>
            </a:pPr>
            <a:r>
              <a:rPr kumimoji="1" lang="en-US" sz="1800" b="1">
                <a:latin typeface="Arial" charset="0"/>
                <a:ea typeface="MS PGothic" pitchFamily="34" charset="-128"/>
              </a:rPr>
              <a:t>Deterministic s/w or</a:t>
            </a:r>
          </a:p>
          <a:p>
            <a:pPr algn="ctr" defTabSz="1020763">
              <a:lnSpc>
                <a:spcPct val="110000"/>
              </a:lnSpc>
            </a:pPr>
            <a:r>
              <a:rPr kumimoji="1" lang="en-US" sz="1800" b="1">
                <a:latin typeface="Arial" charset="0"/>
                <a:ea typeface="MS PGothic" pitchFamily="34" charset="-128"/>
              </a:rPr>
              <a:t>Permanent h/w bug</a:t>
            </a:r>
          </a:p>
        </p:txBody>
      </p:sp>
      <p:sp>
        <p:nvSpPr>
          <p:cNvPr id="200" name="Text Box 106"/>
          <p:cNvSpPr txBox="1">
            <a:spLocks noChangeArrowheads="1"/>
          </p:cNvSpPr>
          <p:nvPr/>
        </p:nvSpPr>
        <p:spPr bwMode="auto">
          <a:xfrm>
            <a:off x="2625725" y="2041525"/>
            <a:ext cx="2332038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Symptom</a:t>
            </a:r>
            <a:r>
              <a:rPr kumimoji="1" lang="en-US" sz="1800" b="1">
                <a:latin typeface="Arial" charset="0"/>
                <a:ea typeface="MS PGothic" pitchFamily="34" charset="-128"/>
              </a:rPr>
              <a:t> detected</a:t>
            </a:r>
          </a:p>
        </p:txBody>
      </p:sp>
      <p:sp>
        <p:nvSpPr>
          <p:cNvPr id="201" name="Line 107"/>
          <p:cNvSpPr>
            <a:spLocks noChangeShapeType="1"/>
          </p:cNvSpPr>
          <p:nvPr/>
        </p:nvSpPr>
        <p:spPr bwMode="auto">
          <a:xfrm>
            <a:off x="3714750" y="2352675"/>
            <a:ext cx="15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dirty="0">
              <a:latin typeface="+mj-lt"/>
            </a:endParaRPr>
          </a:p>
        </p:txBody>
      </p:sp>
      <p:sp>
        <p:nvSpPr>
          <p:cNvPr id="258060" name="Rectangle 214"/>
          <p:cNvSpPr>
            <a:spLocks noChangeArrowheads="1"/>
          </p:cNvSpPr>
          <p:nvPr/>
        </p:nvSpPr>
        <p:spPr bwMode="auto">
          <a:xfrm>
            <a:off x="6869112" y="2111375"/>
            <a:ext cx="327025" cy="250825"/>
          </a:xfrm>
          <a:prstGeom prst="rect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58061" name="Rectangle 216"/>
          <p:cNvSpPr>
            <a:spLocks noChangeArrowheads="1"/>
          </p:cNvSpPr>
          <p:nvPr/>
        </p:nvSpPr>
        <p:spPr bwMode="auto">
          <a:xfrm>
            <a:off x="7881937" y="2111375"/>
            <a:ext cx="328613" cy="250825"/>
          </a:xfrm>
          <a:prstGeom prst="rect">
            <a:avLst/>
          </a:prstGeom>
          <a:solidFill>
            <a:srgbClr val="0099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58063" name="TextBox 218"/>
          <p:cNvSpPr txBox="1">
            <a:spLocks noChangeArrowheads="1"/>
          </p:cNvSpPr>
          <p:nvPr/>
        </p:nvSpPr>
        <p:spPr bwMode="auto">
          <a:xfrm>
            <a:off x="6561137" y="1676400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>
                <a:latin typeface="Arial" charset="0"/>
                <a:cs typeface="Arial" charset="0"/>
              </a:rPr>
              <a:t>Faulty</a:t>
            </a:r>
          </a:p>
        </p:txBody>
      </p:sp>
      <p:sp>
        <p:nvSpPr>
          <p:cNvPr id="258064" name="Rectangle 219"/>
          <p:cNvSpPr>
            <a:spLocks noChangeArrowheads="1"/>
          </p:cNvSpPr>
          <p:nvPr/>
        </p:nvSpPr>
        <p:spPr bwMode="auto">
          <a:xfrm>
            <a:off x="6867525" y="2782888"/>
            <a:ext cx="328612" cy="254000"/>
          </a:xfrm>
          <a:prstGeom prst="rect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58065" name="Rectangle 220"/>
          <p:cNvSpPr>
            <a:spLocks noChangeArrowheads="1"/>
          </p:cNvSpPr>
          <p:nvPr/>
        </p:nvSpPr>
        <p:spPr bwMode="auto">
          <a:xfrm>
            <a:off x="7881937" y="2782888"/>
            <a:ext cx="327025" cy="254000"/>
          </a:xfrm>
          <a:prstGeom prst="rect">
            <a:avLst/>
          </a:prstGeom>
          <a:solidFill>
            <a:srgbClr val="0099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58066" name="Curved Left Arrow 223"/>
          <p:cNvSpPr>
            <a:spLocks noChangeArrowheads="1"/>
          </p:cNvSpPr>
          <p:nvPr/>
        </p:nvSpPr>
        <p:spPr bwMode="auto">
          <a:xfrm rot="10800000">
            <a:off x="6632575" y="2741613"/>
            <a:ext cx="234950" cy="295275"/>
          </a:xfrm>
          <a:prstGeom prst="curvedLeftArrow">
            <a:avLst>
              <a:gd name="adj1" fmla="val 22447"/>
              <a:gd name="adj2" fmla="val 44883"/>
              <a:gd name="adj3" fmla="val 25000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58067" name="AutoShape 155"/>
          <p:cNvSpPr>
            <a:spLocks noChangeArrowheads="1"/>
          </p:cNvSpPr>
          <p:nvPr/>
        </p:nvSpPr>
        <p:spPr bwMode="auto">
          <a:xfrm>
            <a:off x="2195513" y="2663825"/>
            <a:ext cx="3062287" cy="533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Rollback on </a:t>
            </a:r>
            <a:r>
              <a:rPr kumimoji="1"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faulty</a:t>
            </a:r>
            <a:r>
              <a:rPr kumimoji="1" lang="en-US" sz="1800" b="1">
                <a:latin typeface="Arial" charset="0"/>
                <a:cs typeface="Arial" charset="0"/>
              </a:rPr>
              <a:t> core</a:t>
            </a:r>
          </a:p>
        </p:txBody>
      </p:sp>
      <p:sp>
        <p:nvSpPr>
          <p:cNvPr id="199" name="Line 104"/>
          <p:cNvSpPr>
            <a:spLocks noChangeShapeType="1"/>
          </p:cNvSpPr>
          <p:nvPr/>
        </p:nvSpPr>
        <p:spPr bwMode="auto">
          <a:xfrm>
            <a:off x="5324475" y="4167188"/>
            <a:ext cx="0" cy="388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dirty="0">
              <a:latin typeface="+mj-lt"/>
            </a:endParaRPr>
          </a:p>
        </p:txBody>
      </p:sp>
      <p:sp>
        <p:nvSpPr>
          <p:cNvPr id="258069" name="AutoShape 162"/>
          <p:cNvSpPr>
            <a:spLocks noChangeArrowheads="1"/>
          </p:cNvSpPr>
          <p:nvPr/>
        </p:nvSpPr>
        <p:spPr bwMode="auto">
          <a:xfrm>
            <a:off x="4311650" y="4556125"/>
            <a:ext cx="2179638" cy="6223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Rollback/replay 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on </a:t>
            </a:r>
            <a:r>
              <a:rPr kumimoji="1" lang="en-US" sz="1800" b="1">
                <a:solidFill>
                  <a:srgbClr val="009900"/>
                </a:solidFill>
                <a:latin typeface="Arial" charset="0"/>
                <a:cs typeface="Arial" charset="0"/>
              </a:rPr>
              <a:t>good</a:t>
            </a:r>
            <a:r>
              <a:rPr kumimoji="1" lang="en-US" sz="1800" b="1">
                <a:latin typeface="Arial" charset="0"/>
                <a:cs typeface="Arial" charset="0"/>
              </a:rPr>
              <a:t> core</a:t>
            </a:r>
          </a:p>
        </p:txBody>
      </p:sp>
      <p:sp>
        <p:nvSpPr>
          <p:cNvPr id="258070" name="Rectangle 224"/>
          <p:cNvSpPr>
            <a:spLocks noChangeArrowheads="1"/>
          </p:cNvSpPr>
          <p:nvPr/>
        </p:nvSpPr>
        <p:spPr bwMode="auto">
          <a:xfrm>
            <a:off x="7894637" y="4675188"/>
            <a:ext cx="328613" cy="252412"/>
          </a:xfrm>
          <a:prstGeom prst="rect">
            <a:avLst/>
          </a:prstGeom>
          <a:solidFill>
            <a:srgbClr val="0099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58071" name="Rectangle 225"/>
          <p:cNvSpPr>
            <a:spLocks noChangeArrowheads="1"/>
          </p:cNvSpPr>
          <p:nvPr/>
        </p:nvSpPr>
        <p:spPr bwMode="auto">
          <a:xfrm>
            <a:off x="6848475" y="4675188"/>
            <a:ext cx="327025" cy="252412"/>
          </a:xfrm>
          <a:prstGeom prst="rect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58072" name="Curved Left Arrow 223"/>
          <p:cNvSpPr>
            <a:spLocks noChangeArrowheads="1"/>
          </p:cNvSpPr>
          <p:nvPr/>
        </p:nvSpPr>
        <p:spPr bwMode="auto">
          <a:xfrm rot="10800000" flipH="1">
            <a:off x="8223250" y="4633913"/>
            <a:ext cx="234950" cy="293687"/>
          </a:xfrm>
          <a:prstGeom prst="curvedLeftArrow">
            <a:avLst>
              <a:gd name="adj1" fmla="val 22326"/>
              <a:gd name="adj2" fmla="val 44641"/>
              <a:gd name="adj3" fmla="val 25000"/>
            </a:avLst>
          </a:prstGeom>
          <a:solidFill>
            <a:srgbClr val="0099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 algn="ctr" defTabSz="4389438" eaLnBrk="1" hangingPunct="1"/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1285" name="AutoShape 166"/>
          <p:cNvSpPr>
            <a:spLocks noChangeArrowheads="1"/>
          </p:cNvSpPr>
          <p:nvPr/>
        </p:nvSpPr>
        <p:spPr bwMode="auto">
          <a:xfrm>
            <a:off x="1255713" y="4772025"/>
            <a:ext cx="1658937" cy="461963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Continue 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Execution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11286" name="AutoShape 169"/>
          <p:cNvSpPr>
            <a:spLocks noChangeArrowheads="1"/>
          </p:cNvSpPr>
          <p:nvPr/>
        </p:nvSpPr>
        <p:spPr bwMode="auto">
          <a:xfrm>
            <a:off x="617538" y="3756025"/>
            <a:ext cx="2887662" cy="503238"/>
          </a:xfrm>
          <a:prstGeom prst="hexagon">
            <a:avLst>
              <a:gd name="adj" fmla="val 40619"/>
              <a:gd name="vf" fmla="val 11547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solidFill>
                  <a:srgbClr val="D15100"/>
                </a:solidFill>
                <a:latin typeface="Arial" charset="0"/>
                <a:cs typeface="Arial" charset="0"/>
              </a:rPr>
              <a:t>Transient</a:t>
            </a:r>
            <a:r>
              <a:rPr kumimoji="1" lang="en-US" sz="1800" b="1">
                <a:latin typeface="Arial" charset="0"/>
                <a:cs typeface="Arial" charset="0"/>
              </a:rPr>
              <a:t> or </a:t>
            </a:r>
          </a:p>
          <a:p>
            <a:pPr algn="ctr" eaLnBrk="1" hangingPunct="1"/>
            <a:r>
              <a:rPr kumimoji="1" lang="en-US" sz="1800" b="1">
                <a:solidFill>
                  <a:srgbClr val="D15100"/>
                </a:solidFill>
                <a:latin typeface="Arial" charset="0"/>
                <a:cs typeface="Arial" charset="0"/>
              </a:rPr>
              <a:t>Non-deterministic s/w bug</a:t>
            </a:r>
          </a:p>
        </p:txBody>
      </p:sp>
      <p:sp>
        <p:nvSpPr>
          <p:cNvPr id="204" name="Line 110"/>
          <p:cNvSpPr>
            <a:spLocks noChangeShapeType="1"/>
          </p:cNvSpPr>
          <p:nvPr/>
        </p:nvSpPr>
        <p:spPr bwMode="auto">
          <a:xfrm>
            <a:off x="5324475" y="5178425"/>
            <a:ext cx="466725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600" dirty="0">
              <a:latin typeface="+mj-lt"/>
            </a:endParaRP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5681663" y="5243513"/>
            <a:ext cx="1449387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 i="1">
                <a:latin typeface="Arial" charset="0"/>
                <a:ea typeface="MS PGothic" pitchFamily="34" charset="-128"/>
              </a:rPr>
              <a:t>Symptom</a:t>
            </a:r>
          </a:p>
        </p:txBody>
      </p:sp>
      <p:sp>
        <p:nvSpPr>
          <p:cNvPr id="258079" name="AutoShape 170"/>
          <p:cNvSpPr>
            <a:spLocks noChangeArrowheads="1"/>
          </p:cNvSpPr>
          <p:nvPr/>
        </p:nvSpPr>
        <p:spPr bwMode="auto">
          <a:xfrm>
            <a:off x="3473450" y="5645150"/>
            <a:ext cx="1841500" cy="908050"/>
          </a:xfrm>
          <a:prstGeom prst="hexagon">
            <a:avLst>
              <a:gd name="adj" fmla="val 18834"/>
              <a:gd name="vf" fmla="val 115470"/>
            </a:avLst>
          </a:prstGeom>
          <a:solidFill>
            <a:srgbClr val="FFCC66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Permanent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h/w fault, 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needs repair!</a:t>
            </a:r>
          </a:p>
        </p:txBody>
      </p:sp>
      <p:sp>
        <p:nvSpPr>
          <p:cNvPr id="203" name="Line 109"/>
          <p:cNvSpPr>
            <a:spLocks noChangeShapeType="1"/>
          </p:cNvSpPr>
          <p:nvPr/>
        </p:nvSpPr>
        <p:spPr bwMode="auto">
          <a:xfrm flipH="1">
            <a:off x="4933950" y="5178425"/>
            <a:ext cx="392113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600" dirty="0">
              <a:latin typeface="+mj-lt"/>
            </a:endParaRPr>
          </a:p>
        </p:txBody>
      </p:sp>
      <p:sp>
        <p:nvSpPr>
          <p:cNvPr id="205" name="Text Box 111"/>
          <p:cNvSpPr txBox="1">
            <a:spLocks noChangeArrowheads="1"/>
          </p:cNvSpPr>
          <p:nvPr/>
        </p:nvSpPr>
        <p:spPr bwMode="auto">
          <a:xfrm>
            <a:off x="3349625" y="5243513"/>
            <a:ext cx="18351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 i="1">
                <a:latin typeface="Arial" charset="0"/>
                <a:ea typeface="MS PGothic" pitchFamily="34" charset="-128"/>
              </a:rPr>
              <a:t>No symptom</a:t>
            </a:r>
          </a:p>
        </p:txBody>
      </p:sp>
      <p:sp>
        <p:nvSpPr>
          <p:cNvPr id="258082" name="Text Box 34"/>
          <p:cNvSpPr txBox="1">
            <a:spLocks noChangeArrowheads="1"/>
          </p:cNvSpPr>
          <p:nvPr/>
        </p:nvSpPr>
        <p:spPr bwMode="auto">
          <a:xfrm>
            <a:off x="5257800" y="5645150"/>
            <a:ext cx="3190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D15100"/>
                </a:solidFill>
                <a:latin typeface="Arial" charset="0"/>
              </a:rPr>
              <a:t>Deterministic s/w bug, send to s/w layer</a:t>
            </a:r>
          </a:p>
        </p:txBody>
      </p:sp>
      <p:sp>
        <p:nvSpPr>
          <p:cNvPr id="35" name="Line 107"/>
          <p:cNvSpPr>
            <a:spLocks noChangeShapeType="1"/>
          </p:cNvSpPr>
          <p:nvPr/>
        </p:nvSpPr>
        <p:spPr bwMode="auto">
          <a:xfrm>
            <a:off x="1981200" y="4337050"/>
            <a:ext cx="15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dirty="0">
              <a:latin typeface="+mj-lt"/>
            </a:endParaRP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C12F3-4483-4C0C-BCD7-6D4411BC495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6" name="TextBox 218"/>
          <p:cNvSpPr txBox="1">
            <a:spLocks noChangeArrowheads="1"/>
          </p:cNvSpPr>
          <p:nvPr/>
        </p:nvSpPr>
        <p:spPr bwMode="auto">
          <a:xfrm>
            <a:off x="7669212" y="1676400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>
                <a:latin typeface="Arial" charset="0"/>
                <a:cs typeface="Arial" charset="0"/>
              </a:rPr>
              <a:t>Good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2438400"/>
            <a:ext cx="184150" cy="43021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endParaRPr lang="en-US" sz="22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/>
      <p:bldP spid="200" grpId="0"/>
      <p:bldP spid="258060" grpId="0" animBg="1"/>
      <p:bldP spid="258061" grpId="0" animBg="1"/>
      <p:bldP spid="258063" grpId="0"/>
      <p:bldP spid="258064" grpId="0" animBg="1"/>
      <p:bldP spid="258064" grpId="1" animBg="1"/>
      <p:bldP spid="258065" grpId="0" animBg="1"/>
      <p:bldP spid="258065" grpId="1" animBg="1"/>
      <p:bldP spid="258066" grpId="0" animBg="1"/>
      <p:bldP spid="258067" grpId="0" animBg="1"/>
      <p:bldP spid="258067" grpId="1" animBg="1"/>
      <p:bldP spid="258069" grpId="0" animBg="1"/>
      <p:bldP spid="258070" grpId="0" animBg="1"/>
      <p:bldP spid="258071" grpId="0" animBg="1"/>
      <p:bldP spid="258072" grpId="0" animBg="1"/>
      <p:bldP spid="11285" grpId="0"/>
      <p:bldP spid="11286" grpId="0"/>
      <p:bldP spid="208" grpId="0"/>
      <p:bldP spid="258079" grpId="0" animBg="1"/>
      <p:bldP spid="205" grpId="0"/>
      <p:bldP spid="258082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Challenges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16002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Rollback/replay on same/different core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Single-threaded application on multicore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9538" y="3197225"/>
            <a:ext cx="4298950" cy="403225"/>
            <a:chOff x="977" y="2153"/>
            <a:chExt cx="2592" cy="249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 flipH="1">
              <a:off x="1937" y="2160"/>
              <a:ext cx="473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dirty="0">
                <a:latin typeface="+mj-lt"/>
              </a:endParaRP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>
              <a:off x="2416" y="2160"/>
              <a:ext cx="48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dirty="0">
                <a:latin typeface="+mj-lt"/>
              </a:endParaRPr>
            </a:p>
          </p:txBody>
        </p:sp>
        <p:sp>
          <p:nvSpPr>
            <p:cNvPr id="15394" name="Text Box 100"/>
            <p:cNvSpPr txBox="1">
              <a:spLocks noChangeArrowheads="1"/>
            </p:cNvSpPr>
            <p:nvPr/>
          </p:nvSpPr>
          <p:spPr bwMode="auto">
            <a:xfrm>
              <a:off x="977" y="2160"/>
              <a:ext cx="1179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i="1">
                  <a:latin typeface="Arial" charset="0"/>
                  <a:ea typeface="MS PGothic" pitchFamily="34" charset="-128"/>
                </a:rPr>
                <a:t>No symptom</a:t>
              </a:r>
            </a:p>
          </p:txBody>
        </p:sp>
        <p:sp>
          <p:nvSpPr>
            <p:cNvPr id="15395" name="Text Box 101"/>
            <p:cNvSpPr txBox="1">
              <a:spLocks noChangeArrowheads="1"/>
            </p:cNvSpPr>
            <p:nvPr/>
          </p:nvSpPr>
          <p:spPr bwMode="auto">
            <a:xfrm>
              <a:off x="2765" y="2153"/>
              <a:ext cx="80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i="1">
                  <a:latin typeface="Arial" charset="0"/>
                  <a:ea typeface="MS PGothic" pitchFamily="34" charset="-128"/>
                </a:rPr>
                <a:t>Symptom</a:t>
              </a:r>
            </a:p>
          </p:txBody>
        </p:sp>
      </p:grpSp>
      <p:sp>
        <p:nvSpPr>
          <p:cNvPr id="258057" name="Text Box 103"/>
          <p:cNvSpPr txBox="1">
            <a:spLocks noChangeArrowheads="1"/>
          </p:cNvSpPr>
          <p:nvPr/>
        </p:nvSpPr>
        <p:spPr bwMode="auto">
          <a:xfrm>
            <a:off x="3886200" y="3560763"/>
            <a:ext cx="3048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lnSpc>
                <a:spcPct val="110000"/>
              </a:lnSpc>
            </a:pPr>
            <a:r>
              <a:rPr kumimoji="1" lang="en-US" sz="1800" b="1">
                <a:latin typeface="Arial" charset="0"/>
                <a:ea typeface="MS PGothic" pitchFamily="34" charset="-128"/>
              </a:rPr>
              <a:t>Deterministic s/w or</a:t>
            </a:r>
          </a:p>
          <a:p>
            <a:pPr algn="ctr" defTabSz="1020763">
              <a:lnSpc>
                <a:spcPct val="110000"/>
              </a:lnSpc>
            </a:pPr>
            <a:r>
              <a:rPr kumimoji="1" lang="en-US" sz="1800" b="1">
                <a:latin typeface="Arial" charset="0"/>
                <a:ea typeface="MS PGothic" pitchFamily="34" charset="-128"/>
              </a:rPr>
              <a:t>Permanent h/w bug</a:t>
            </a:r>
          </a:p>
        </p:txBody>
      </p:sp>
      <p:sp>
        <p:nvSpPr>
          <p:cNvPr id="200" name="Text Box 106"/>
          <p:cNvSpPr txBox="1">
            <a:spLocks noChangeArrowheads="1"/>
          </p:cNvSpPr>
          <p:nvPr/>
        </p:nvSpPr>
        <p:spPr bwMode="auto">
          <a:xfrm>
            <a:off x="2625725" y="2041525"/>
            <a:ext cx="2332038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>
                <a:solidFill>
                  <a:srgbClr val="FF0000"/>
                </a:solidFill>
                <a:latin typeface="Arial" charset="0"/>
                <a:ea typeface="MS PGothic" pitchFamily="34" charset="-128"/>
              </a:rPr>
              <a:t>Symptom</a:t>
            </a:r>
            <a:r>
              <a:rPr kumimoji="1" lang="en-US" sz="1800" b="1">
                <a:latin typeface="Arial" charset="0"/>
                <a:ea typeface="MS PGothic" pitchFamily="34" charset="-128"/>
              </a:rPr>
              <a:t> detected</a:t>
            </a:r>
          </a:p>
        </p:txBody>
      </p:sp>
      <p:sp>
        <p:nvSpPr>
          <p:cNvPr id="201" name="Line 107"/>
          <p:cNvSpPr>
            <a:spLocks noChangeShapeType="1"/>
          </p:cNvSpPr>
          <p:nvPr/>
        </p:nvSpPr>
        <p:spPr bwMode="auto">
          <a:xfrm>
            <a:off x="3714750" y="2352675"/>
            <a:ext cx="15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dirty="0">
              <a:latin typeface="+mj-lt"/>
            </a:endParaRPr>
          </a:p>
        </p:txBody>
      </p:sp>
      <p:sp>
        <p:nvSpPr>
          <p:cNvPr id="258067" name="AutoShape 155"/>
          <p:cNvSpPr>
            <a:spLocks noChangeArrowheads="1"/>
          </p:cNvSpPr>
          <p:nvPr/>
        </p:nvSpPr>
        <p:spPr bwMode="auto">
          <a:xfrm>
            <a:off x="2195513" y="2663825"/>
            <a:ext cx="3062287" cy="533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Rollback on </a:t>
            </a:r>
            <a:r>
              <a:rPr kumimoji="1"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faulty</a:t>
            </a:r>
            <a:r>
              <a:rPr kumimoji="1" lang="en-US" sz="1800" b="1">
                <a:latin typeface="Arial" charset="0"/>
                <a:cs typeface="Arial" charset="0"/>
              </a:rPr>
              <a:t> core</a:t>
            </a:r>
          </a:p>
        </p:txBody>
      </p:sp>
      <p:sp>
        <p:nvSpPr>
          <p:cNvPr id="199" name="Line 104"/>
          <p:cNvSpPr>
            <a:spLocks noChangeShapeType="1"/>
          </p:cNvSpPr>
          <p:nvPr/>
        </p:nvSpPr>
        <p:spPr bwMode="auto">
          <a:xfrm>
            <a:off x="5324475" y="4167188"/>
            <a:ext cx="0" cy="388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dirty="0">
              <a:latin typeface="+mj-lt"/>
            </a:endParaRPr>
          </a:p>
        </p:txBody>
      </p:sp>
      <p:sp>
        <p:nvSpPr>
          <p:cNvPr id="258069" name="AutoShape 162"/>
          <p:cNvSpPr>
            <a:spLocks noChangeArrowheads="1"/>
          </p:cNvSpPr>
          <p:nvPr/>
        </p:nvSpPr>
        <p:spPr bwMode="auto">
          <a:xfrm>
            <a:off x="4311650" y="4556125"/>
            <a:ext cx="2179638" cy="6223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Rollback/replay 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on </a:t>
            </a:r>
            <a:r>
              <a:rPr kumimoji="1" lang="en-US" sz="1800" b="1">
                <a:solidFill>
                  <a:srgbClr val="009900"/>
                </a:solidFill>
                <a:latin typeface="Arial" charset="0"/>
                <a:cs typeface="Arial" charset="0"/>
              </a:rPr>
              <a:t>good</a:t>
            </a:r>
            <a:r>
              <a:rPr kumimoji="1" lang="en-US" sz="1800" b="1">
                <a:latin typeface="Arial" charset="0"/>
                <a:cs typeface="Arial" charset="0"/>
              </a:rPr>
              <a:t> core</a:t>
            </a:r>
          </a:p>
        </p:txBody>
      </p:sp>
      <p:sp>
        <p:nvSpPr>
          <p:cNvPr id="11285" name="AutoShape 166"/>
          <p:cNvSpPr>
            <a:spLocks noChangeArrowheads="1"/>
          </p:cNvSpPr>
          <p:nvPr/>
        </p:nvSpPr>
        <p:spPr bwMode="auto">
          <a:xfrm>
            <a:off x="1255713" y="4772025"/>
            <a:ext cx="1658937" cy="461963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Continue 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Execution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11286" name="AutoShape 169"/>
          <p:cNvSpPr>
            <a:spLocks noChangeArrowheads="1"/>
          </p:cNvSpPr>
          <p:nvPr/>
        </p:nvSpPr>
        <p:spPr bwMode="auto">
          <a:xfrm>
            <a:off x="617538" y="3756025"/>
            <a:ext cx="2887662" cy="503238"/>
          </a:xfrm>
          <a:prstGeom prst="hexagon">
            <a:avLst>
              <a:gd name="adj" fmla="val 40619"/>
              <a:gd name="vf" fmla="val 11547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solidFill>
                  <a:srgbClr val="D15100"/>
                </a:solidFill>
                <a:latin typeface="Arial" charset="0"/>
                <a:cs typeface="Arial" charset="0"/>
              </a:rPr>
              <a:t>Transient</a:t>
            </a:r>
            <a:r>
              <a:rPr kumimoji="1" lang="en-US" sz="1800" b="1">
                <a:latin typeface="Arial" charset="0"/>
                <a:cs typeface="Arial" charset="0"/>
              </a:rPr>
              <a:t> or </a:t>
            </a:r>
          </a:p>
          <a:p>
            <a:pPr algn="ctr" eaLnBrk="1" hangingPunct="1"/>
            <a:r>
              <a:rPr kumimoji="1" lang="en-US" sz="1800" b="1">
                <a:solidFill>
                  <a:srgbClr val="D15100"/>
                </a:solidFill>
                <a:latin typeface="Arial" charset="0"/>
                <a:cs typeface="Arial" charset="0"/>
              </a:rPr>
              <a:t>Non-deterministic s/w bug</a:t>
            </a:r>
          </a:p>
        </p:txBody>
      </p:sp>
      <p:sp>
        <p:nvSpPr>
          <p:cNvPr id="204" name="Line 110"/>
          <p:cNvSpPr>
            <a:spLocks noChangeShapeType="1"/>
          </p:cNvSpPr>
          <p:nvPr/>
        </p:nvSpPr>
        <p:spPr bwMode="auto">
          <a:xfrm>
            <a:off x="5324475" y="5178425"/>
            <a:ext cx="466725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600" dirty="0">
              <a:latin typeface="+mj-lt"/>
            </a:endParaRP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5681663" y="5243513"/>
            <a:ext cx="1449387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 i="1">
                <a:latin typeface="Arial" charset="0"/>
                <a:ea typeface="MS PGothic" pitchFamily="34" charset="-128"/>
              </a:rPr>
              <a:t>Symptom</a:t>
            </a:r>
          </a:p>
        </p:txBody>
      </p:sp>
      <p:sp>
        <p:nvSpPr>
          <p:cNvPr id="258079" name="AutoShape 170"/>
          <p:cNvSpPr>
            <a:spLocks noChangeArrowheads="1"/>
          </p:cNvSpPr>
          <p:nvPr/>
        </p:nvSpPr>
        <p:spPr bwMode="auto">
          <a:xfrm>
            <a:off x="3473450" y="5645150"/>
            <a:ext cx="1841500" cy="908050"/>
          </a:xfrm>
          <a:prstGeom prst="hexagon">
            <a:avLst>
              <a:gd name="adj" fmla="val 18834"/>
              <a:gd name="vf" fmla="val 115470"/>
            </a:avLst>
          </a:prstGeom>
          <a:solidFill>
            <a:srgbClr val="FFCC66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Permanent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h/w fault, </a:t>
            </a:r>
          </a:p>
          <a:p>
            <a:pPr algn="ctr" eaLnBrk="1" hangingPunct="1"/>
            <a:r>
              <a:rPr kumimoji="1" lang="en-US" sz="1800" b="1">
                <a:latin typeface="Arial" charset="0"/>
                <a:cs typeface="Arial" charset="0"/>
              </a:rPr>
              <a:t>needs repair!</a:t>
            </a:r>
          </a:p>
        </p:txBody>
      </p:sp>
      <p:sp>
        <p:nvSpPr>
          <p:cNvPr id="203" name="Line 109"/>
          <p:cNvSpPr>
            <a:spLocks noChangeShapeType="1"/>
          </p:cNvSpPr>
          <p:nvPr/>
        </p:nvSpPr>
        <p:spPr bwMode="auto">
          <a:xfrm flipH="1">
            <a:off x="4933950" y="5178425"/>
            <a:ext cx="392113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600" dirty="0">
              <a:latin typeface="+mj-lt"/>
            </a:endParaRPr>
          </a:p>
        </p:txBody>
      </p:sp>
      <p:sp>
        <p:nvSpPr>
          <p:cNvPr id="205" name="Text Box 111"/>
          <p:cNvSpPr txBox="1">
            <a:spLocks noChangeArrowheads="1"/>
          </p:cNvSpPr>
          <p:nvPr/>
        </p:nvSpPr>
        <p:spPr bwMode="auto">
          <a:xfrm>
            <a:off x="3349625" y="5243513"/>
            <a:ext cx="18351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 i="1">
                <a:latin typeface="Arial" charset="0"/>
                <a:ea typeface="MS PGothic" pitchFamily="34" charset="-128"/>
              </a:rPr>
              <a:t>No symptom</a:t>
            </a:r>
          </a:p>
        </p:txBody>
      </p:sp>
      <p:sp>
        <p:nvSpPr>
          <p:cNvPr id="258082" name="Text Box 34"/>
          <p:cNvSpPr txBox="1">
            <a:spLocks noChangeArrowheads="1"/>
          </p:cNvSpPr>
          <p:nvPr/>
        </p:nvSpPr>
        <p:spPr bwMode="auto">
          <a:xfrm>
            <a:off x="5257800" y="5645150"/>
            <a:ext cx="3190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D15100"/>
                </a:solidFill>
                <a:latin typeface="Arial" charset="0"/>
              </a:rPr>
              <a:t>Deterministic s/w bug, send to s/w layer</a:t>
            </a:r>
          </a:p>
        </p:txBody>
      </p:sp>
      <p:sp>
        <p:nvSpPr>
          <p:cNvPr id="35" name="Line 107"/>
          <p:cNvSpPr>
            <a:spLocks noChangeShapeType="1"/>
          </p:cNvSpPr>
          <p:nvPr/>
        </p:nvSpPr>
        <p:spPr bwMode="auto">
          <a:xfrm>
            <a:off x="1981200" y="4337050"/>
            <a:ext cx="15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dirty="0">
              <a:latin typeface="+mj-lt"/>
            </a:endParaRP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C12F3-4483-4C0C-BCD7-6D4411BC495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81200" y="2438400"/>
            <a:ext cx="184150" cy="43021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endParaRPr lang="en-US" sz="2200" b="1" dirty="0"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2400" y="838200"/>
            <a:ext cx="8077200" cy="5791200"/>
            <a:chOff x="152400" y="838200"/>
            <a:chExt cx="8077200" cy="5791200"/>
          </a:xfrm>
        </p:grpSpPr>
        <p:sp>
          <p:nvSpPr>
            <p:cNvPr id="37" name="Rounded Rectangle 42"/>
            <p:cNvSpPr>
              <a:spLocks noChangeArrowheads="1"/>
            </p:cNvSpPr>
            <p:nvPr/>
          </p:nvSpPr>
          <p:spPr bwMode="auto">
            <a:xfrm>
              <a:off x="152400" y="838200"/>
              <a:ext cx="6705600" cy="91440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42"/>
            <p:cNvSpPr>
              <a:spLocks noChangeArrowheads="1"/>
            </p:cNvSpPr>
            <p:nvPr/>
          </p:nvSpPr>
          <p:spPr bwMode="auto">
            <a:xfrm>
              <a:off x="381000" y="1905000"/>
              <a:ext cx="6248400" cy="335280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ounded Rectangle 42"/>
            <p:cNvSpPr>
              <a:spLocks noChangeArrowheads="1"/>
            </p:cNvSpPr>
            <p:nvPr/>
          </p:nvSpPr>
          <p:spPr bwMode="auto">
            <a:xfrm>
              <a:off x="2133600" y="5257800"/>
              <a:ext cx="6096000" cy="1371600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61137" y="1676400"/>
            <a:ext cx="863600" cy="3251200"/>
            <a:chOff x="6561137" y="1676400"/>
            <a:chExt cx="863600" cy="3251200"/>
          </a:xfrm>
        </p:grpSpPr>
        <p:sp>
          <p:nvSpPr>
            <p:cNvPr id="41" name="Rectangle 214"/>
            <p:cNvSpPr>
              <a:spLocks noChangeArrowheads="1"/>
            </p:cNvSpPr>
            <p:nvPr/>
          </p:nvSpPr>
          <p:spPr bwMode="auto">
            <a:xfrm>
              <a:off x="6869112" y="2111375"/>
              <a:ext cx="327025" cy="250825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43" name="TextBox 218"/>
            <p:cNvSpPr txBox="1">
              <a:spLocks noChangeArrowheads="1"/>
            </p:cNvSpPr>
            <p:nvPr/>
          </p:nvSpPr>
          <p:spPr bwMode="auto">
            <a:xfrm>
              <a:off x="6561137" y="1676400"/>
              <a:ext cx="863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b="1">
                  <a:latin typeface="Arial" charset="0"/>
                  <a:cs typeface="Arial" charset="0"/>
                </a:rPr>
                <a:t>Faulty</a:t>
              </a:r>
            </a:p>
          </p:txBody>
        </p: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6867525" y="2782888"/>
              <a:ext cx="328612" cy="2540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47" name="Curved Left Arrow 223"/>
            <p:cNvSpPr>
              <a:spLocks noChangeArrowheads="1"/>
            </p:cNvSpPr>
            <p:nvPr/>
          </p:nvSpPr>
          <p:spPr bwMode="auto">
            <a:xfrm rot="10800000">
              <a:off x="6632575" y="2741613"/>
              <a:ext cx="234950" cy="295275"/>
            </a:xfrm>
            <a:prstGeom prst="curvedLeftArrow">
              <a:avLst>
                <a:gd name="adj1" fmla="val 22447"/>
                <a:gd name="adj2" fmla="val 44883"/>
                <a:gd name="adj3" fmla="val 25000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rot="10800000"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225"/>
            <p:cNvSpPr>
              <a:spLocks noChangeArrowheads="1"/>
            </p:cNvSpPr>
            <p:nvPr/>
          </p:nvSpPr>
          <p:spPr bwMode="auto">
            <a:xfrm>
              <a:off x="6848475" y="4675188"/>
              <a:ext cx="327025" cy="252412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669212" y="1676400"/>
            <a:ext cx="788988" cy="3251200"/>
            <a:chOff x="7669212" y="1676400"/>
            <a:chExt cx="788988" cy="3251200"/>
          </a:xfrm>
        </p:grpSpPr>
        <p:sp>
          <p:nvSpPr>
            <p:cNvPr id="42" name="Rectangle 216"/>
            <p:cNvSpPr>
              <a:spLocks noChangeArrowheads="1"/>
            </p:cNvSpPr>
            <p:nvPr/>
          </p:nvSpPr>
          <p:spPr bwMode="auto">
            <a:xfrm>
              <a:off x="7881937" y="2111375"/>
              <a:ext cx="328613" cy="250825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46" name="Rectangle 220"/>
            <p:cNvSpPr>
              <a:spLocks noChangeArrowheads="1"/>
            </p:cNvSpPr>
            <p:nvPr/>
          </p:nvSpPr>
          <p:spPr bwMode="auto">
            <a:xfrm>
              <a:off x="7881937" y="2782888"/>
              <a:ext cx="327025" cy="254000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48" name="Rectangle 224"/>
            <p:cNvSpPr>
              <a:spLocks noChangeArrowheads="1"/>
            </p:cNvSpPr>
            <p:nvPr/>
          </p:nvSpPr>
          <p:spPr bwMode="auto">
            <a:xfrm>
              <a:off x="7894637" y="4675188"/>
              <a:ext cx="328613" cy="252412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50" name="Curved Left Arrow 223"/>
            <p:cNvSpPr>
              <a:spLocks noChangeArrowheads="1"/>
            </p:cNvSpPr>
            <p:nvPr/>
          </p:nvSpPr>
          <p:spPr bwMode="auto">
            <a:xfrm rot="10800000" flipH="1">
              <a:off x="8223250" y="4633913"/>
              <a:ext cx="234950" cy="293687"/>
            </a:xfrm>
            <a:prstGeom prst="curvedLeftArrow">
              <a:avLst>
                <a:gd name="adj1" fmla="val 22326"/>
                <a:gd name="adj2" fmla="val 44641"/>
                <a:gd name="adj3" fmla="val 25000"/>
              </a:avLst>
            </a:prstGeom>
            <a:solidFill>
              <a:srgbClr val="009900"/>
            </a:solidFill>
            <a:ln w="9525" algn="ctr">
              <a:noFill/>
              <a:round/>
              <a:headEnd/>
              <a:tailEnd/>
            </a:ln>
          </p:spPr>
          <p:txBody>
            <a:bodyPr rot="10800000"/>
            <a:lstStyle/>
            <a:p>
              <a:pPr algn="ctr" defTabSz="4389438" eaLnBrk="1" hangingPunct="1"/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51" name="TextBox 218"/>
            <p:cNvSpPr txBox="1">
              <a:spLocks noChangeArrowheads="1"/>
            </p:cNvSpPr>
            <p:nvPr/>
          </p:nvSpPr>
          <p:spPr bwMode="auto">
            <a:xfrm>
              <a:off x="7669212" y="1676400"/>
              <a:ext cx="787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b="1" dirty="0">
                  <a:latin typeface="Arial" charset="0"/>
                  <a:cs typeface="Arial" charset="0"/>
                </a:rPr>
                <a:t>Good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533400" y="1371600"/>
            <a:ext cx="8229600" cy="4114800"/>
            <a:chOff x="457200" y="1371600"/>
            <a:chExt cx="8229600" cy="4114800"/>
          </a:xfrm>
        </p:grpSpPr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7315200" y="1371600"/>
              <a:ext cx="1371600" cy="4114800"/>
            </a:xfrm>
            <a:prstGeom prst="ellipse">
              <a:avLst/>
            </a:prstGeom>
            <a:noFill/>
            <a:ln w="25400" algn="ctr">
              <a:solidFill>
                <a:srgbClr val="00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457200" y="3276600"/>
              <a:ext cx="4953000" cy="549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200" b="1" dirty="0">
                  <a:solidFill>
                    <a:srgbClr val="D15100"/>
                  </a:solidFill>
                  <a:latin typeface="+mn-lt"/>
                </a:rPr>
                <a:t>No known good </a:t>
              </a:r>
              <a:r>
                <a:rPr lang="en-US" sz="2200" b="1" dirty="0" smtClean="0">
                  <a:solidFill>
                    <a:srgbClr val="D15100"/>
                  </a:solidFill>
                  <a:latin typeface="+mn-lt"/>
                </a:rPr>
                <a:t>cores </a:t>
              </a:r>
              <a:r>
                <a:rPr lang="en-US" sz="2200" b="1" dirty="0">
                  <a:latin typeface="+mn-lt"/>
                </a:rPr>
                <a:t>available</a:t>
              </a:r>
            </a:p>
            <a:p>
              <a:pPr>
                <a:defRPr/>
              </a:pPr>
              <a:endParaRPr lang="en-US" dirty="0"/>
            </a:p>
          </p:txBody>
        </p:sp>
        <p:cxnSp>
          <p:nvCxnSpPr>
            <p:cNvPr id="57" name="Straight Arrow Connector 52"/>
            <p:cNvCxnSpPr>
              <a:cxnSpLocks noChangeShapeType="1"/>
            </p:cNvCxnSpPr>
            <p:nvPr/>
          </p:nvCxnSpPr>
          <p:spPr bwMode="auto">
            <a:xfrm>
              <a:off x="5410200" y="3579812"/>
              <a:ext cx="190500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8" name="Group 54"/>
          <p:cNvGrpSpPr>
            <a:grpSpLocks/>
          </p:cNvGrpSpPr>
          <p:nvPr/>
        </p:nvGrpSpPr>
        <p:grpSpPr bwMode="auto">
          <a:xfrm>
            <a:off x="533400" y="1371600"/>
            <a:ext cx="7162800" cy="4114800"/>
            <a:chOff x="457200" y="1371600"/>
            <a:chExt cx="7162800" cy="4114800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457200" y="2651125"/>
              <a:ext cx="4953000" cy="549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200" b="1" dirty="0">
                  <a:solidFill>
                    <a:srgbClr val="D15100"/>
                  </a:solidFill>
                  <a:latin typeface="+mn-lt"/>
                </a:rPr>
                <a:t>Faulty core is unknown</a:t>
              </a:r>
              <a:endParaRPr lang="en-US" dirty="0"/>
            </a:p>
          </p:txBody>
        </p:sp>
        <p:cxnSp>
          <p:nvCxnSpPr>
            <p:cNvPr id="60" name="Straight Arrow Connector 47"/>
            <p:cNvCxnSpPr>
              <a:cxnSpLocks noChangeShapeType="1"/>
            </p:cNvCxnSpPr>
            <p:nvPr/>
          </p:nvCxnSpPr>
          <p:spPr bwMode="auto">
            <a:xfrm>
              <a:off x="5410200" y="2894012"/>
              <a:ext cx="83820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1" name="Oval 50"/>
            <p:cNvSpPr>
              <a:spLocks noChangeArrowheads="1"/>
            </p:cNvSpPr>
            <p:nvPr/>
          </p:nvSpPr>
          <p:spPr bwMode="auto">
            <a:xfrm>
              <a:off x="6248400" y="1371600"/>
              <a:ext cx="1371600" cy="411480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 bwMode="auto">
          <a:xfrm>
            <a:off x="533400" y="3886200"/>
            <a:ext cx="4953000" cy="5492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200" b="1" dirty="0" smtClean="0">
                <a:solidFill>
                  <a:srgbClr val="D15100"/>
                </a:solidFill>
                <a:latin typeface="+mn-lt"/>
              </a:rPr>
              <a:t>How to replay multithreaded apps?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SWAT Diagnosis to Multithreaded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 In-core faults, single core fault model</a:t>
            </a:r>
          </a:p>
          <a:p>
            <a:r>
              <a:rPr lang="en-US" dirty="0" smtClean="0"/>
              <a:t>Naïve extension – </a:t>
            </a:r>
            <a:r>
              <a:rPr lang="en-US" dirty="0" smtClean="0">
                <a:solidFill>
                  <a:srgbClr val="D15100"/>
                </a:solidFill>
              </a:rPr>
              <a:t>N known good cores </a:t>
            </a:r>
            <a:r>
              <a:rPr lang="en-US" dirty="0" smtClean="0"/>
              <a:t>to replay the trace</a:t>
            </a:r>
          </a:p>
          <a:p>
            <a:pPr lvl="1">
              <a:buSzPct val="150000"/>
              <a:buFontTx/>
              <a:buBlip>
                <a:blip r:embed="rId4"/>
              </a:buBlip>
            </a:pPr>
            <a:r>
              <a:rPr lang="en-US" dirty="0" smtClean="0"/>
              <a:t>Too expensive – area</a:t>
            </a:r>
          </a:p>
          <a:p>
            <a:pPr lvl="1">
              <a:buSzPct val="150000"/>
              <a:buFontTx/>
              <a:buBlip>
                <a:blip r:embed="rId4"/>
              </a:buBlip>
            </a:pPr>
            <a:r>
              <a:rPr lang="en-US" dirty="0" smtClean="0"/>
              <a:t>Requires full-system deterministic replay</a:t>
            </a:r>
          </a:p>
          <a:p>
            <a:r>
              <a:rPr lang="en-US" dirty="0" smtClean="0"/>
              <a:t>Simple optimization – </a:t>
            </a:r>
            <a:r>
              <a:rPr lang="en-US" dirty="0" smtClean="0">
                <a:solidFill>
                  <a:srgbClr val="D15100"/>
                </a:solidFill>
              </a:rPr>
              <a:t>One spare core</a:t>
            </a: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>
              <a:buFontTx/>
              <a:buNone/>
            </a:pPr>
            <a:endParaRPr lang="en-US" dirty="0" smtClean="0">
              <a:solidFill>
                <a:srgbClr val="D15100"/>
              </a:solidFill>
            </a:endParaRPr>
          </a:p>
          <a:p>
            <a:pPr lvl="1">
              <a:buSzPct val="150000"/>
              <a:buFontTx/>
              <a:buBlip>
                <a:blip r:embed="rId4"/>
              </a:buBlip>
            </a:pPr>
            <a:r>
              <a:rPr lang="en-US" dirty="0" smtClean="0">
                <a:solidFill>
                  <a:srgbClr val="D15100"/>
                </a:solidFill>
              </a:rPr>
              <a:t>Not scalable</a:t>
            </a:r>
            <a:r>
              <a:rPr lang="en-US" dirty="0" smtClean="0"/>
              <a:t>, requires N full-system deterministic replays</a:t>
            </a:r>
          </a:p>
          <a:p>
            <a:pPr lvl="1">
              <a:buSzPct val="150000"/>
              <a:buFontTx/>
              <a:buBlip>
                <a:blip r:embed="rId4"/>
              </a:buBlip>
            </a:pPr>
            <a:r>
              <a:rPr lang="en-US" dirty="0" smtClean="0">
                <a:solidFill>
                  <a:srgbClr val="D15100"/>
                </a:solidFill>
              </a:rPr>
              <a:t>High hardware overhead</a:t>
            </a:r>
            <a:r>
              <a:rPr lang="en-US" dirty="0" smtClean="0"/>
              <a:t> – requires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 smtClean="0"/>
              <a:t>a spare core</a:t>
            </a:r>
          </a:p>
          <a:p>
            <a:pPr lvl="1">
              <a:buSzPct val="150000"/>
              <a:buFontTx/>
              <a:buBlip>
                <a:blip r:embed="rId4"/>
              </a:buBlip>
            </a:pPr>
            <a:r>
              <a:rPr lang="en-US" dirty="0" smtClean="0">
                <a:solidFill>
                  <a:srgbClr val="D15100"/>
                </a:solidFill>
              </a:rPr>
              <a:t>Single point of failure </a:t>
            </a:r>
            <a:r>
              <a:rPr lang="en-US" dirty="0" smtClean="0"/>
              <a:t>– spare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CD56F-9215-45DC-94BA-CCE1BE66CF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858000" y="4473575"/>
            <a:ext cx="2155825" cy="708025"/>
            <a:chOff x="6858000" y="4038600"/>
            <a:chExt cx="2155825" cy="708025"/>
          </a:xfrm>
        </p:grpSpPr>
        <p:sp>
          <p:nvSpPr>
            <p:cNvPr id="48" name="TextBox 47"/>
            <p:cNvSpPr txBox="1"/>
            <p:nvPr/>
          </p:nvSpPr>
          <p:spPr>
            <a:xfrm>
              <a:off x="7391400" y="4038600"/>
              <a:ext cx="1622425" cy="708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Faulty core </a:t>
              </a:r>
            </a:p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is C2</a:t>
              </a:r>
            </a:p>
          </p:txBody>
        </p:sp>
        <p:sp>
          <p:nvSpPr>
            <p:cNvPr id="49" name="Down Arrow 48"/>
            <p:cNvSpPr>
              <a:spLocks noChangeArrowheads="1"/>
            </p:cNvSpPr>
            <p:nvPr/>
          </p:nvSpPr>
          <p:spPr bwMode="auto">
            <a:xfrm rot="-5400000">
              <a:off x="6896100" y="4229100"/>
              <a:ext cx="304800" cy="3810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625975"/>
            <a:ext cx="5791200" cy="479425"/>
            <a:chOff x="838200" y="4625975"/>
            <a:chExt cx="5791200" cy="479425"/>
          </a:xfrm>
        </p:grpSpPr>
        <p:grpSp>
          <p:nvGrpSpPr>
            <p:cNvPr id="38" name="Group 37"/>
            <p:cNvGrpSpPr/>
            <p:nvPr/>
          </p:nvGrpSpPr>
          <p:grpSpPr>
            <a:xfrm>
              <a:off x="838200" y="4625975"/>
              <a:ext cx="5791200" cy="461963"/>
              <a:chOff x="838200" y="4191000"/>
              <a:chExt cx="5791200" cy="461963"/>
            </a:xfrm>
          </p:grpSpPr>
          <p:sp>
            <p:nvSpPr>
              <p:cNvPr id="17423" name="Rounded Rectangle 70"/>
              <p:cNvSpPr>
                <a:spLocks noChangeArrowheads="1"/>
              </p:cNvSpPr>
              <p:nvPr/>
            </p:nvSpPr>
            <p:spPr bwMode="auto">
              <a:xfrm>
                <a:off x="838200" y="4195468"/>
                <a:ext cx="591015" cy="457495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C1</a:t>
                </a:r>
              </a:p>
            </p:txBody>
          </p:sp>
          <p:sp>
            <p:nvSpPr>
              <p:cNvPr id="17425" name="Rounded Rectangle 70"/>
              <p:cNvSpPr>
                <a:spLocks noChangeArrowheads="1"/>
              </p:cNvSpPr>
              <p:nvPr/>
            </p:nvSpPr>
            <p:spPr bwMode="auto">
              <a:xfrm>
                <a:off x="1576969" y="4195468"/>
                <a:ext cx="591015" cy="45749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C2</a:t>
                </a:r>
              </a:p>
            </p:txBody>
          </p:sp>
          <p:sp>
            <p:nvSpPr>
              <p:cNvPr id="17426" name="Rounded Rectangle 70"/>
              <p:cNvSpPr>
                <a:spLocks noChangeArrowheads="1"/>
              </p:cNvSpPr>
              <p:nvPr/>
            </p:nvSpPr>
            <p:spPr bwMode="auto">
              <a:xfrm>
                <a:off x="2315734" y="4195468"/>
                <a:ext cx="591015" cy="457495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C3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 bwMode="auto">
              <a:xfrm>
                <a:off x="3797300" y="4191000"/>
                <a:ext cx="283210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i="1" dirty="0">
                    <a:latin typeface="+mn-lt"/>
                  </a:rPr>
                  <a:t>No Symptom Detected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971800" y="4191000"/>
                <a:ext cx="838199" cy="457200"/>
                <a:chOff x="2971800" y="2971800"/>
                <a:chExt cx="838199" cy="457200"/>
              </a:xfrm>
            </p:grpSpPr>
            <p:sp>
              <p:nvSpPr>
                <p:cNvPr id="32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3031875" y="2971800"/>
                  <a:ext cx="701925" cy="457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 b="1" dirty="0">
                    <a:latin typeface="+mn-lt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971800" y="2971800"/>
                  <a:ext cx="838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>
                      <a:latin typeface="+mn-lt"/>
                    </a:rPr>
                    <a:t>Spare</a:t>
                  </a:r>
                  <a:endParaRPr lang="en-US" sz="1800" b="1" dirty="0">
                    <a:latin typeface="+mn-lt"/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1600200" y="4648200"/>
              <a:ext cx="533400" cy="457200"/>
              <a:chOff x="7467600" y="2895600"/>
              <a:chExt cx="457200" cy="457200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 rot="16200000" flipH="1">
                <a:off x="7467600" y="2895600"/>
                <a:ext cx="457200" cy="4572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rot="5400000" flipH="1" flipV="1">
                <a:off x="7467600" y="2895600"/>
                <a:ext cx="457200" cy="4572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66" name="Group 65"/>
          <p:cNvGrpSpPr/>
          <p:nvPr/>
        </p:nvGrpSpPr>
        <p:grpSpPr>
          <a:xfrm>
            <a:off x="838200" y="4016375"/>
            <a:ext cx="5410200" cy="479425"/>
            <a:chOff x="838200" y="4016375"/>
            <a:chExt cx="5410200" cy="479425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4016375"/>
              <a:ext cx="5410200" cy="457200"/>
              <a:chOff x="838200" y="3581400"/>
              <a:chExt cx="5410200" cy="457200"/>
            </a:xfrm>
          </p:grpSpPr>
          <p:sp>
            <p:nvSpPr>
              <p:cNvPr id="17428" name="Rounded Rectangle 70"/>
              <p:cNvSpPr>
                <a:spLocks noChangeArrowheads="1"/>
              </p:cNvSpPr>
              <p:nvPr/>
            </p:nvSpPr>
            <p:spPr bwMode="auto">
              <a:xfrm>
                <a:off x="838200" y="3581400"/>
                <a:ext cx="584981" cy="457200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C1</a:t>
                </a:r>
              </a:p>
            </p:txBody>
          </p:sp>
          <p:sp>
            <p:nvSpPr>
              <p:cNvPr id="17430" name="Rounded Rectangle 70"/>
              <p:cNvSpPr>
                <a:spLocks noChangeArrowheads="1"/>
              </p:cNvSpPr>
              <p:nvPr/>
            </p:nvSpPr>
            <p:spPr bwMode="auto">
              <a:xfrm>
                <a:off x="1569426" y="3581400"/>
                <a:ext cx="584981" cy="457200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17431" name="Rounded Rectangle 70"/>
              <p:cNvSpPr>
                <a:spLocks noChangeArrowheads="1"/>
              </p:cNvSpPr>
              <p:nvPr/>
            </p:nvSpPr>
            <p:spPr bwMode="auto">
              <a:xfrm>
                <a:off x="2300649" y="3581400"/>
                <a:ext cx="584981" cy="457200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C3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 bwMode="auto">
              <a:xfrm>
                <a:off x="3841750" y="3581400"/>
                <a:ext cx="240665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Symptom Detected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971801" y="3581400"/>
                <a:ext cx="838199" cy="457200"/>
                <a:chOff x="2971800" y="2971800"/>
                <a:chExt cx="838199" cy="457200"/>
              </a:xfrm>
            </p:grpSpPr>
            <p:sp>
              <p:nvSpPr>
                <p:cNvPr id="29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3031875" y="2971800"/>
                  <a:ext cx="701925" cy="457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 b="1" dirty="0">
                    <a:latin typeface="+mn-lt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971800" y="2971800"/>
                  <a:ext cx="838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>
                      <a:latin typeface="+mn-lt"/>
                    </a:rPr>
                    <a:t>Spare</a:t>
                  </a:r>
                  <a:endParaRPr lang="en-US" sz="1800" b="1" dirty="0">
                    <a:latin typeface="+mn-lt"/>
                  </a:endParaRPr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362181" y="4038600"/>
              <a:ext cx="533419" cy="457200"/>
              <a:chOff x="7467585" y="2895600"/>
              <a:chExt cx="457215" cy="457200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 rot="16200000" flipH="1">
                <a:off x="7467600" y="2895600"/>
                <a:ext cx="457200" cy="4572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 flipH="1" flipV="1">
                <a:off x="7467593" y="2895600"/>
                <a:ext cx="457200" cy="4572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65" name="Group 64"/>
          <p:cNvGrpSpPr/>
          <p:nvPr/>
        </p:nvGrpSpPr>
        <p:grpSpPr>
          <a:xfrm>
            <a:off x="838200" y="3406775"/>
            <a:ext cx="5410200" cy="479425"/>
            <a:chOff x="838200" y="3406775"/>
            <a:chExt cx="5410200" cy="479425"/>
          </a:xfrm>
        </p:grpSpPr>
        <p:grpSp>
          <p:nvGrpSpPr>
            <p:cNvPr id="34" name="Group 33"/>
            <p:cNvGrpSpPr/>
            <p:nvPr/>
          </p:nvGrpSpPr>
          <p:grpSpPr>
            <a:xfrm>
              <a:off x="838200" y="3406775"/>
              <a:ext cx="5410200" cy="457200"/>
              <a:chOff x="838200" y="2971800"/>
              <a:chExt cx="5410200" cy="457200"/>
            </a:xfrm>
          </p:grpSpPr>
          <p:sp>
            <p:nvSpPr>
              <p:cNvPr id="17418" name="Rounded Rectangle 70"/>
              <p:cNvSpPr>
                <a:spLocks noChangeArrowheads="1"/>
              </p:cNvSpPr>
              <p:nvPr/>
            </p:nvSpPr>
            <p:spPr bwMode="auto">
              <a:xfrm>
                <a:off x="838200" y="2971800"/>
                <a:ext cx="584981" cy="457200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C1</a:t>
                </a:r>
              </a:p>
            </p:txBody>
          </p:sp>
          <p:sp>
            <p:nvSpPr>
              <p:cNvPr id="17420" name="Rounded Rectangle 70"/>
              <p:cNvSpPr>
                <a:spLocks noChangeArrowheads="1"/>
              </p:cNvSpPr>
              <p:nvPr/>
            </p:nvSpPr>
            <p:spPr bwMode="auto">
              <a:xfrm>
                <a:off x="1569426" y="2971800"/>
                <a:ext cx="584981" cy="457200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C2</a:t>
                </a:r>
              </a:p>
            </p:txBody>
          </p:sp>
          <p:sp>
            <p:nvSpPr>
              <p:cNvPr id="17421" name="Rounded Rectangle 70"/>
              <p:cNvSpPr>
                <a:spLocks noChangeArrowheads="1"/>
              </p:cNvSpPr>
              <p:nvPr/>
            </p:nvSpPr>
            <p:spPr bwMode="auto">
              <a:xfrm>
                <a:off x="2300649" y="2971800"/>
                <a:ext cx="584981" cy="457200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C3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841750" y="2998788"/>
                <a:ext cx="240665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Symptom Detected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971800" y="2971800"/>
                <a:ext cx="838199" cy="457200"/>
                <a:chOff x="2971800" y="2971800"/>
                <a:chExt cx="838199" cy="457200"/>
              </a:xfrm>
            </p:grpSpPr>
            <p:sp>
              <p:nvSpPr>
                <p:cNvPr id="17419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3031875" y="2971800"/>
                  <a:ext cx="701925" cy="4572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 b="1" dirty="0">
                    <a:latin typeface="+mn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971800" y="2971800"/>
                  <a:ext cx="838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>
                      <a:latin typeface="+mn-lt"/>
                    </a:rPr>
                    <a:t>Spare</a:t>
                  </a:r>
                  <a:endParaRPr lang="en-US" sz="1800" b="1" dirty="0">
                    <a:latin typeface="+mn-lt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3124200" y="3429000"/>
              <a:ext cx="533400" cy="457200"/>
              <a:chOff x="7467600" y="2895600"/>
              <a:chExt cx="457200" cy="457200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16200000" flipH="1">
                <a:off x="7467600" y="2895600"/>
                <a:ext cx="457200" cy="4572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 flipH="1" flipV="1">
                <a:off x="7467600" y="2895600"/>
                <a:ext cx="457200" cy="4572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Diagnosis - Key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E6301A03-D0BC-4013-893D-9695429AE6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862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cxnSp>
        <p:nvCxnSpPr>
          <p:cNvPr id="18442" name="Straight Arrow Connector 11"/>
          <p:cNvCxnSpPr>
            <a:cxnSpLocks noChangeShapeType="1"/>
            <a:stCxn id="6" idx="2"/>
          </p:cNvCxnSpPr>
          <p:nvPr/>
        </p:nvCxnSpPr>
        <p:spPr bwMode="auto">
          <a:xfrm rot="5400000">
            <a:off x="4229100" y="1562100"/>
            <a:ext cx="381000" cy="1219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3" name="Straight Arrow Connector 13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5524500" y="1485900"/>
            <a:ext cx="381000" cy="1371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5" name="Group 54"/>
          <p:cNvGrpSpPr/>
          <p:nvPr/>
        </p:nvGrpSpPr>
        <p:grpSpPr>
          <a:xfrm>
            <a:off x="3679825" y="3368675"/>
            <a:ext cx="4016375" cy="1371600"/>
            <a:chOff x="3679825" y="3368675"/>
            <a:chExt cx="4016375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5410200" y="3733800"/>
              <a:ext cx="2286000" cy="1006475"/>
            </a:xfrm>
            <a:prstGeom prst="round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Emulated TMR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5400000" flipH="1" flipV="1">
              <a:off x="4933950" y="2114550"/>
              <a:ext cx="365125" cy="28733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Straight Arrow Connector 23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 flipV="1">
              <a:off x="6369844" y="3550444"/>
              <a:ext cx="366713" cy="31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8467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8469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470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486400" y="5711825"/>
            <a:ext cx="2667000" cy="384175"/>
            <a:chOff x="5486400" y="5559945"/>
            <a:chExt cx="2667000" cy="383655"/>
          </a:xfrm>
        </p:grpSpPr>
        <p:sp>
          <p:nvSpPr>
            <p:cNvPr id="18459" name="Rounded Rectangle 70"/>
            <p:cNvSpPr>
              <a:spLocks noChangeArrowheads="1"/>
            </p:cNvSpPr>
            <p:nvPr/>
          </p:nvSpPr>
          <p:spPr bwMode="auto">
            <a:xfrm>
              <a:off x="54864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70"/>
            <p:cNvSpPr>
              <a:spLocks noChangeArrowheads="1"/>
            </p:cNvSpPr>
            <p:nvPr/>
          </p:nvSpPr>
          <p:spPr bwMode="auto">
            <a:xfrm>
              <a:off x="61722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8461" name="Rounded Rectangle 70"/>
            <p:cNvSpPr>
              <a:spLocks noChangeArrowheads="1"/>
            </p:cNvSpPr>
            <p:nvPr/>
          </p:nvSpPr>
          <p:spPr bwMode="auto">
            <a:xfrm>
              <a:off x="6877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462" name="Rounded Rectangle 70"/>
            <p:cNvSpPr>
              <a:spLocks noChangeArrowheads="1"/>
            </p:cNvSpPr>
            <p:nvPr/>
          </p:nvSpPr>
          <p:spPr bwMode="auto">
            <a:xfrm>
              <a:off x="75628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5486400" y="6245225"/>
            <a:ext cx="2647950" cy="384175"/>
            <a:chOff x="5486400" y="6093345"/>
            <a:chExt cx="2647950" cy="383655"/>
          </a:xfrm>
        </p:grpSpPr>
        <p:sp>
          <p:nvSpPr>
            <p:cNvPr id="46" name="Rounded Rectangle 70"/>
            <p:cNvSpPr>
              <a:spLocks noChangeArrowheads="1"/>
            </p:cNvSpPr>
            <p:nvPr/>
          </p:nvSpPr>
          <p:spPr bwMode="auto">
            <a:xfrm>
              <a:off x="54864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 sz="2000" b="1" baseline="-25000" dirty="0">
                <a:latin typeface="+mn-lt"/>
              </a:endParaRPr>
            </a:p>
          </p:txBody>
        </p:sp>
        <p:sp>
          <p:nvSpPr>
            <p:cNvPr id="47" name="Rounded Rectangle 70"/>
            <p:cNvSpPr>
              <a:spLocks noChangeArrowheads="1"/>
            </p:cNvSpPr>
            <p:nvPr/>
          </p:nvSpPr>
          <p:spPr bwMode="auto">
            <a:xfrm>
              <a:off x="61722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 sz="2000" b="1" baseline="-25000" dirty="0">
                <a:latin typeface="+mn-lt"/>
              </a:endParaRPr>
            </a:p>
          </p:txBody>
        </p:sp>
        <p:sp>
          <p:nvSpPr>
            <p:cNvPr id="48" name="Rounded Rectangle 70"/>
            <p:cNvSpPr>
              <a:spLocks noChangeArrowheads="1"/>
            </p:cNvSpPr>
            <p:nvPr/>
          </p:nvSpPr>
          <p:spPr bwMode="auto">
            <a:xfrm>
              <a:off x="6858000" y="60933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49" name="Rounded Rectangle 70"/>
            <p:cNvSpPr>
              <a:spLocks noChangeArrowheads="1"/>
            </p:cNvSpPr>
            <p:nvPr/>
          </p:nvSpPr>
          <p:spPr bwMode="auto">
            <a:xfrm>
              <a:off x="75438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 sz="2000" b="1" baseline="-25000" dirty="0">
                <a:latin typeface="+mn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" y="3367087"/>
            <a:ext cx="4389438" cy="1373188"/>
            <a:chOff x="457200" y="3367087"/>
            <a:chExt cx="4389438" cy="1373188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962400"/>
              <a:ext cx="1503363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+mn-lt"/>
                </a:rPr>
                <a:t>Key Ideas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514600" y="3367087"/>
              <a:ext cx="2332038" cy="1373188"/>
              <a:chOff x="2514600" y="3367087"/>
              <a:chExt cx="2332038" cy="137318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2514600" y="3733800"/>
                <a:ext cx="2332038" cy="1006475"/>
              </a:xfrm>
              <a:prstGeom prst="roundRect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+mn-lt"/>
                  </a:rPr>
                  <a:t>Isolated deterministic replay</a:t>
                </a:r>
              </a:p>
            </p:txBody>
          </p:sp>
          <p:cxnSp>
            <p:nvCxnSpPr>
              <p:cNvPr id="50" name="Straight Arrow Connector 4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72656" y="3548856"/>
                <a:ext cx="366713" cy="317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Diagnosis - Key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E6301A03-D0BC-4013-893D-9695429AE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862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cxnSp>
        <p:nvCxnSpPr>
          <p:cNvPr id="18442" name="Straight Arrow Connector 11"/>
          <p:cNvCxnSpPr>
            <a:cxnSpLocks noChangeShapeType="1"/>
            <a:stCxn id="6" idx="2"/>
          </p:cNvCxnSpPr>
          <p:nvPr/>
        </p:nvCxnSpPr>
        <p:spPr bwMode="auto">
          <a:xfrm rot="5400000">
            <a:off x="4229100" y="1562100"/>
            <a:ext cx="381000" cy="1219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3" name="Straight Arrow Connector 13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5524500" y="1485900"/>
            <a:ext cx="381000" cy="1371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54"/>
          <p:cNvGrpSpPr/>
          <p:nvPr/>
        </p:nvGrpSpPr>
        <p:grpSpPr>
          <a:xfrm>
            <a:off x="3679825" y="3368675"/>
            <a:ext cx="4016375" cy="1371600"/>
            <a:chOff x="3679825" y="3368675"/>
            <a:chExt cx="4016375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5410200" y="3733800"/>
              <a:ext cx="2286000" cy="1006475"/>
            </a:xfrm>
            <a:prstGeom prst="round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Emulated TMR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5400000" flipH="1" flipV="1">
              <a:off x="4933950" y="2114550"/>
              <a:ext cx="365125" cy="28733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Straight Arrow Connector 23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 flipV="1">
              <a:off x="6369844" y="3550444"/>
              <a:ext cx="366713" cy="31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8467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8469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470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5" name="Group 53"/>
          <p:cNvGrpSpPr/>
          <p:nvPr/>
        </p:nvGrpSpPr>
        <p:grpSpPr>
          <a:xfrm>
            <a:off x="457200" y="3367087"/>
            <a:ext cx="4389438" cy="1373188"/>
            <a:chOff x="457200" y="3367087"/>
            <a:chExt cx="4389438" cy="1373188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962400"/>
              <a:ext cx="1503363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+mn-lt"/>
                </a:rPr>
                <a:t>Key Ideas</a:t>
              </a:r>
            </a:p>
          </p:txBody>
        </p:sp>
        <p:grpSp>
          <p:nvGrpSpPr>
            <p:cNvPr id="16" name="Group 52"/>
            <p:cNvGrpSpPr/>
            <p:nvPr/>
          </p:nvGrpSpPr>
          <p:grpSpPr>
            <a:xfrm>
              <a:off x="2514600" y="3367087"/>
              <a:ext cx="2332038" cy="1373188"/>
              <a:chOff x="2514600" y="3367087"/>
              <a:chExt cx="2332038" cy="137318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2514600" y="3733800"/>
                <a:ext cx="2332038" cy="1006475"/>
              </a:xfrm>
              <a:prstGeom prst="roundRect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+mn-lt"/>
                  </a:rPr>
                  <a:t>Isolated deterministic replay</a:t>
                </a:r>
              </a:p>
            </p:txBody>
          </p:sp>
          <p:cxnSp>
            <p:nvCxnSpPr>
              <p:cNvPr id="50" name="Straight Arrow Connector 4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72656" y="3548856"/>
                <a:ext cx="366713" cy="317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69" name="Rounded Rectangle 70"/>
          <p:cNvSpPr>
            <a:spLocks noChangeArrowheads="1"/>
          </p:cNvSpPr>
          <p:nvPr/>
        </p:nvSpPr>
        <p:spPr bwMode="auto">
          <a:xfrm>
            <a:off x="6172200" y="5715000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A</a:t>
            </a:r>
          </a:p>
        </p:txBody>
      </p:sp>
      <p:sp>
        <p:nvSpPr>
          <p:cNvPr id="70" name="Rounded Rectangle 70"/>
          <p:cNvSpPr>
            <a:spLocks noChangeArrowheads="1"/>
          </p:cNvSpPr>
          <p:nvPr/>
        </p:nvSpPr>
        <p:spPr bwMode="auto">
          <a:xfrm>
            <a:off x="6858000" y="5715000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B</a:t>
            </a:r>
          </a:p>
        </p:txBody>
      </p:sp>
      <p:sp>
        <p:nvSpPr>
          <p:cNvPr id="75" name="Rounded Rectangle 70"/>
          <p:cNvSpPr>
            <a:spLocks noChangeArrowheads="1"/>
          </p:cNvSpPr>
          <p:nvPr/>
        </p:nvSpPr>
        <p:spPr bwMode="auto">
          <a:xfrm>
            <a:off x="6877050" y="62452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A</a:t>
            </a:r>
          </a:p>
        </p:txBody>
      </p:sp>
      <p:sp>
        <p:nvSpPr>
          <p:cNvPr id="76" name="Rounded Rectangle 70"/>
          <p:cNvSpPr>
            <a:spLocks noChangeArrowheads="1"/>
          </p:cNvSpPr>
          <p:nvPr/>
        </p:nvSpPr>
        <p:spPr bwMode="auto">
          <a:xfrm>
            <a:off x="7562850" y="62452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B</a:t>
            </a:r>
          </a:p>
        </p:txBody>
      </p:sp>
      <p:sp>
        <p:nvSpPr>
          <p:cNvPr id="47" name="Rounded Rectangle 70"/>
          <p:cNvSpPr>
            <a:spLocks noChangeArrowheads="1"/>
          </p:cNvSpPr>
          <p:nvPr/>
        </p:nvSpPr>
        <p:spPr bwMode="auto">
          <a:xfrm>
            <a:off x="7562850" y="5715000"/>
            <a:ext cx="590550" cy="384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48" name="Rounded Rectangle 70"/>
          <p:cNvSpPr>
            <a:spLocks noChangeArrowheads="1"/>
          </p:cNvSpPr>
          <p:nvPr/>
        </p:nvSpPr>
        <p:spPr bwMode="auto">
          <a:xfrm>
            <a:off x="5486400" y="5715000"/>
            <a:ext cx="590550" cy="384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49" name="Rounded Rectangle 70"/>
          <p:cNvSpPr>
            <a:spLocks noChangeArrowheads="1"/>
          </p:cNvSpPr>
          <p:nvPr/>
        </p:nvSpPr>
        <p:spPr bwMode="auto">
          <a:xfrm>
            <a:off x="5486400" y="6245225"/>
            <a:ext cx="590550" cy="384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52" name="Rounded Rectangle 70"/>
          <p:cNvSpPr>
            <a:spLocks noChangeArrowheads="1"/>
          </p:cNvSpPr>
          <p:nvPr/>
        </p:nvSpPr>
        <p:spPr bwMode="auto">
          <a:xfrm>
            <a:off x="6172200" y="6245225"/>
            <a:ext cx="590550" cy="384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Diagnosis - Key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E6301A03-D0BC-4013-893D-9695429AE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862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cxnSp>
        <p:nvCxnSpPr>
          <p:cNvPr id="18442" name="Straight Arrow Connector 11"/>
          <p:cNvCxnSpPr>
            <a:cxnSpLocks noChangeShapeType="1"/>
            <a:stCxn id="6" idx="2"/>
          </p:cNvCxnSpPr>
          <p:nvPr/>
        </p:nvCxnSpPr>
        <p:spPr bwMode="auto">
          <a:xfrm rot="5400000">
            <a:off x="4229100" y="1562100"/>
            <a:ext cx="381000" cy="1219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3" name="Straight Arrow Connector 13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5524500" y="1485900"/>
            <a:ext cx="381000" cy="1371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54"/>
          <p:cNvGrpSpPr/>
          <p:nvPr/>
        </p:nvGrpSpPr>
        <p:grpSpPr>
          <a:xfrm>
            <a:off x="3679825" y="3368675"/>
            <a:ext cx="4016375" cy="1371600"/>
            <a:chOff x="3679825" y="3368675"/>
            <a:chExt cx="4016375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5410200" y="3733800"/>
              <a:ext cx="2286000" cy="1006475"/>
            </a:xfrm>
            <a:prstGeom prst="round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Emulated TMR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5400000" flipH="1" flipV="1">
              <a:off x="4933950" y="2114550"/>
              <a:ext cx="365125" cy="28733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Straight Arrow Connector 23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 flipV="1">
              <a:off x="6369844" y="3550444"/>
              <a:ext cx="366713" cy="31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8467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8469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470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3" name="Group 53"/>
          <p:cNvGrpSpPr/>
          <p:nvPr/>
        </p:nvGrpSpPr>
        <p:grpSpPr>
          <a:xfrm>
            <a:off x="457200" y="3367087"/>
            <a:ext cx="4389438" cy="1373188"/>
            <a:chOff x="457200" y="3367087"/>
            <a:chExt cx="4389438" cy="1373188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962400"/>
              <a:ext cx="1503363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+mn-lt"/>
                </a:rPr>
                <a:t>Key Ideas</a:t>
              </a:r>
            </a:p>
          </p:txBody>
        </p:sp>
        <p:grpSp>
          <p:nvGrpSpPr>
            <p:cNvPr id="14" name="Group 52"/>
            <p:cNvGrpSpPr/>
            <p:nvPr/>
          </p:nvGrpSpPr>
          <p:grpSpPr>
            <a:xfrm>
              <a:off x="2514600" y="3367087"/>
              <a:ext cx="2332038" cy="1373188"/>
              <a:chOff x="2514600" y="3367087"/>
              <a:chExt cx="2332038" cy="137318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2514600" y="3733800"/>
                <a:ext cx="2332038" cy="1006475"/>
              </a:xfrm>
              <a:prstGeom prst="roundRect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+mn-lt"/>
                  </a:rPr>
                  <a:t>Isolated deterministic replay</a:t>
                </a:r>
              </a:p>
            </p:txBody>
          </p:sp>
          <p:cxnSp>
            <p:nvCxnSpPr>
              <p:cNvPr id="50" name="Straight Arrow Connector 4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72656" y="3548856"/>
                <a:ext cx="366713" cy="317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6172200" y="5715000"/>
            <a:ext cx="1962150" cy="384175"/>
            <a:chOff x="6172200" y="5026545"/>
            <a:chExt cx="1962150" cy="383655"/>
          </a:xfrm>
        </p:grpSpPr>
        <p:sp>
          <p:nvSpPr>
            <p:cNvPr id="69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70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71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5505450" y="6245225"/>
            <a:ext cx="2647950" cy="384175"/>
            <a:chOff x="5486400" y="5026545"/>
            <a:chExt cx="2647950" cy="383655"/>
          </a:xfrm>
        </p:grpSpPr>
        <p:sp>
          <p:nvSpPr>
            <p:cNvPr id="73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75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76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</p:grpSp>
      <p:sp>
        <p:nvSpPr>
          <p:cNvPr id="47" name="Rounded Rectangle 70"/>
          <p:cNvSpPr>
            <a:spLocks noChangeArrowheads="1"/>
          </p:cNvSpPr>
          <p:nvPr/>
        </p:nvSpPr>
        <p:spPr bwMode="auto">
          <a:xfrm>
            <a:off x="5505450" y="5715000"/>
            <a:ext cx="590550" cy="384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48" name="Rounded Rectangle 70"/>
          <p:cNvSpPr>
            <a:spLocks noChangeArrowheads="1"/>
          </p:cNvSpPr>
          <p:nvPr/>
        </p:nvSpPr>
        <p:spPr bwMode="auto">
          <a:xfrm>
            <a:off x="6172200" y="6245225"/>
            <a:ext cx="590550" cy="3841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Diagnosis - Key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pPr>
              <a:defRPr/>
            </a:pPr>
            <a:fld id="{E6301A03-D0BC-4013-893D-9695429AE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862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cxnSp>
        <p:nvCxnSpPr>
          <p:cNvPr id="18442" name="Straight Arrow Connector 11"/>
          <p:cNvCxnSpPr>
            <a:cxnSpLocks noChangeShapeType="1"/>
            <a:stCxn id="6" idx="2"/>
          </p:cNvCxnSpPr>
          <p:nvPr/>
        </p:nvCxnSpPr>
        <p:spPr bwMode="auto">
          <a:xfrm rot="5400000">
            <a:off x="4229100" y="1562100"/>
            <a:ext cx="381000" cy="1219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3" name="Straight Arrow Connector 13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5524500" y="1485900"/>
            <a:ext cx="381000" cy="1371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54"/>
          <p:cNvGrpSpPr/>
          <p:nvPr/>
        </p:nvGrpSpPr>
        <p:grpSpPr>
          <a:xfrm>
            <a:off x="3679825" y="3368675"/>
            <a:ext cx="4016375" cy="1371600"/>
            <a:chOff x="3679825" y="3368675"/>
            <a:chExt cx="4016375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5410200" y="3733800"/>
              <a:ext cx="2286000" cy="1006475"/>
            </a:xfrm>
            <a:prstGeom prst="round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Emulated TMR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5400000" flipH="1" flipV="1">
              <a:off x="4933950" y="2114550"/>
              <a:ext cx="365125" cy="28733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Straight Arrow Connector 23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 flipV="1">
              <a:off x="6369844" y="3550444"/>
              <a:ext cx="366713" cy="31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8467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18469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470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3" name="Group 53"/>
          <p:cNvGrpSpPr/>
          <p:nvPr/>
        </p:nvGrpSpPr>
        <p:grpSpPr>
          <a:xfrm>
            <a:off x="457200" y="3367087"/>
            <a:ext cx="4389438" cy="1373188"/>
            <a:chOff x="457200" y="3367087"/>
            <a:chExt cx="4389438" cy="1373188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962400"/>
              <a:ext cx="1503363" cy="430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+mn-lt"/>
                </a:rPr>
                <a:t>Key Ideas</a:t>
              </a:r>
            </a:p>
          </p:txBody>
        </p:sp>
        <p:grpSp>
          <p:nvGrpSpPr>
            <p:cNvPr id="14" name="Group 52"/>
            <p:cNvGrpSpPr/>
            <p:nvPr/>
          </p:nvGrpSpPr>
          <p:grpSpPr>
            <a:xfrm>
              <a:off x="2514600" y="3367087"/>
              <a:ext cx="2332038" cy="1373188"/>
              <a:chOff x="2514600" y="3367087"/>
              <a:chExt cx="2332038" cy="137318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2514600" y="3733800"/>
                <a:ext cx="2332038" cy="1006475"/>
              </a:xfrm>
              <a:prstGeom prst="roundRect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latin typeface="+mn-lt"/>
                  </a:rPr>
                  <a:t>Isolated deterministic replay</a:t>
                </a:r>
              </a:p>
            </p:txBody>
          </p:sp>
          <p:cxnSp>
            <p:nvCxnSpPr>
              <p:cNvPr id="50" name="Straight Arrow Connector 4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72656" y="3548856"/>
                <a:ext cx="366713" cy="317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5486400" y="5715000"/>
            <a:ext cx="2647950" cy="384175"/>
            <a:chOff x="5486400" y="5026545"/>
            <a:chExt cx="2647950" cy="383655"/>
          </a:xfrm>
        </p:grpSpPr>
        <p:sp>
          <p:nvSpPr>
            <p:cNvPr id="68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  <p:sp>
          <p:nvSpPr>
            <p:cNvPr id="69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70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  <p:sp>
          <p:nvSpPr>
            <p:cNvPr id="71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5505450" y="6245225"/>
            <a:ext cx="2647950" cy="384175"/>
            <a:chOff x="5486400" y="5026545"/>
            <a:chExt cx="2647950" cy="383655"/>
          </a:xfrm>
        </p:grpSpPr>
        <p:sp>
          <p:nvSpPr>
            <p:cNvPr id="73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C</a:t>
              </a:r>
            </a:p>
          </p:txBody>
        </p:sp>
        <p:sp>
          <p:nvSpPr>
            <p:cNvPr id="74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D</a:t>
              </a:r>
            </a:p>
          </p:txBody>
        </p:sp>
        <p:sp>
          <p:nvSpPr>
            <p:cNvPr id="75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A</a:t>
              </a:r>
            </a:p>
          </p:txBody>
        </p:sp>
        <p:sp>
          <p:nvSpPr>
            <p:cNvPr id="76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latin typeface="+mn-lt"/>
                </a:rPr>
                <a:t>T</a:t>
              </a:r>
              <a:r>
                <a:rPr lang="en-US" sz="2000" b="1" baseline="-25000" dirty="0">
                  <a:latin typeface="+mn-lt"/>
                </a:rPr>
                <a:t>B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895600" y="6248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Maximum 3 replays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Fault Diagnosis Algorithm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98D46-E397-44E6-9358-52ED6E3FF3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676400" y="2423160"/>
            <a:ext cx="2194560" cy="100584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 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</a:t>
            </a:r>
            <a:r>
              <a:rPr kumimoji="1" lang="en-US" sz="2000" b="1" dirty="0">
                <a:latin typeface="+mn-lt"/>
              </a:rPr>
              <a:t>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600200" y="3962400"/>
            <a:ext cx="2647950" cy="609600"/>
            <a:chOff x="1695450" y="4419600"/>
            <a:chExt cx="2647950" cy="609599"/>
          </a:xfrm>
        </p:grpSpPr>
        <p:grpSp>
          <p:nvGrpSpPr>
            <p:cNvPr id="20492" name="Group 53"/>
            <p:cNvGrpSpPr>
              <a:grpSpLocks/>
            </p:cNvGrpSpPr>
            <p:nvPr/>
          </p:nvGrpSpPr>
          <p:grpSpPr bwMode="auto">
            <a:xfrm>
              <a:off x="1695450" y="4724399"/>
              <a:ext cx="2343150" cy="304800"/>
              <a:chOff x="5486400" y="5026545"/>
              <a:chExt cx="2647950" cy="383655"/>
            </a:xfrm>
          </p:grpSpPr>
          <p:sp>
            <p:nvSpPr>
              <p:cNvPr id="1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17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19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  <p:sp>
            <p:nvSpPr>
              <p:cNvPr id="20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-381000" y="1981200"/>
            <a:ext cx="7239000" cy="1981200"/>
            <a:chOff x="-381000" y="1981200"/>
            <a:chExt cx="7239000" cy="1981200"/>
          </a:xfrm>
        </p:grpSpPr>
        <p:sp>
          <p:nvSpPr>
            <p:cNvPr id="18" name="Text Box 106"/>
            <p:cNvSpPr txBox="1">
              <a:spLocks noChangeArrowheads="1"/>
            </p:cNvSpPr>
            <p:nvPr/>
          </p:nvSpPr>
          <p:spPr bwMode="auto">
            <a:xfrm>
              <a:off x="-381000" y="2514600"/>
              <a:ext cx="21336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Symptom </a:t>
              </a:r>
            </a:p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detected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219200" y="1981200"/>
              <a:ext cx="5638800" cy="1981200"/>
              <a:chOff x="1219200" y="1981200"/>
              <a:chExt cx="5638800" cy="1981200"/>
            </a:xfrm>
          </p:grpSpPr>
          <p:grpSp>
            <p:nvGrpSpPr>
              <p:cNvPr id="2" name="Group 16"/>
              <p:cNvGrpSpPr>
                <a:grpSpLocks/>
              </p:cNvGrpSpPr>
              <p:nvPr/>
            </p:nvGrpSpPr>
            <p:grpSpPr bwMode="auto">
              <a:xfrm>
                <a:off x="1447800" y="1981200"/>
                <a:ext cx="5410200" cy="1981200"/>
                <a:chOff x="381000" y="1885890"/>
                <a:chExt cx="3782291" cy="3295710"/>
              </a:xfrm>
            </p:grpSpPr>
            <p:sp>
              <p:nvSpPr>
                <p:cNvPr id="20498" name="Rounded Rectangle 14"/>
                <p:cNvSpPr>
                  <a:spLocks noChangeArrowheads="1"/>
                </p:cNvSpPr>
                <p:nvPr/>
              </p:nvSpPr>
              <p:spPr bwMode="auto">
                <a:xfrm>
                  <a:off x="381000" y="1904999"/>
                  <a:ext cx="3782291" cy="3276601"/>
                </a:xfrm>
                <a:prstGeom prst="roundRect">
                  <a:avLst>
                    <a:gd name="adj" fmla="val 16667"/>
                  </a:avLst>
                </a:prstGeom>
                <a:noFill/>
                <a:ln w="12700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67537" y="1885890"/>
                  <a:ext cx="1399257" cy="3982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latin typeface="+mn-lt"/>
                    </a:rPr>
                    <a:t>Diagnosis</a:t>
                  </a:r>
                </a:p>
              </p:txBody>
            </p:sp>
          </p:grpSp>
          <p:cxnSp>
            <p:nvCxnSpPr>
              <p:cNvPr id="43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1219200" y="2971800"/>
                <a:ext cx="457200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0" name="Group 49"/>
          <p:cNvGrpSpPr/>
          <p:nvPr/>
        </p:nvGrpSpPr>
        <p:grpSpPr>
          <a:xfrm>
            <a:off x="3886200" y="2438400"/>
            <a:ext cx="2575560" cy="1005840"/>
            <a:chOff x="3886200" y="2438400"/>
            <a:chExt cx="2575560" cy="1005840"/>
          </a:xfrm>
        </p:grpSpPr>
        <p:sp>
          <p:nvSpPr>
            <p:cNvPr id="23" name="AutoShape 162"/>
            <p:cNvSpPr>
              <a:spLocks noChangeArrowheads="1"/>
            </p:cNvSpPr>
            <p:nvPr/>
          </p:nvSpPr>
          <p:spPr bwMode="auto">
            <a:xfrm>
              <a:off x="4267200" y="2438400"/>
              <a:ext cx="2194560" cy="1005840"/>
            </a:xfrm>
            <a:prstGeom prst="flowChartAlternate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Deterministically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replay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captured </a:t>
              </a:r>
              <a:r>
                <a:rPr kumimoji="1" lang="en-US" sz="2000" b="1" dirty="0">
                  <a:latin typeface="+mn-lt"/>
                </a:rPr>
                <a:t>trace</a:t>
              </a:r>
            </a:p>
          </p:txBody>
        </p: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>
              <a:off x="3886200" y="2970212"/>
              <a:ext cx="3810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Fault Diagnosis Algorithm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98D46-E397-44E6-9358-52ED6E3FF3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676400" y="2423160"/>
            <a:ext cx="2194560" cy="100584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 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</a:t>
            </a:r>
            <a:r>
              <a:rPr kumimoji="1" lang="en-US" sz="2000" b="1" dirty="0">
                <a:latin typeface="+mn-lt"/>
              </a:rPr>
              <a:t>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grpSp>
        <p:nvGrpSpPr>
          <p:cNvPr id="5" name="Group 48"/>
          <p:cNvGrpSpPr/>
          <p:nvPr/>
        </p:nvGrpSpPr>
        <p:grpSpPr>
          <a:xfrm>
            <a:off x="-381000" y="1981200"/>
            <a:ext cx="7239000" cy="1981200"/>
            <a:chOff x="-381000" y="1981200"/>
            <a:chExt cx="7239000" cy="1981200"/>
          </a:xfrm>
        </p:grpSpPr>
        <p:sp>
          <p:nvSpPr>
            <p:cNvPr id="18" name="Text Box 106"/>
            <p:cNvSpPr txBox="1">
              <a:spLocks noChangeArrowheads="1"/>
            </p:cNvSpPr>
            <p:nvPr/>
          </p:nvSpPr>
          <p:spPr bwMode="auto">
            <a:xfrm>
              <a:off x="-381000" y="2514600"/>
              <a:ext cx="21336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Symptom </a:t>
              </a:r>
            </a:p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detected</a:t>
              </a:r>
            </a:p>
          </p:txBody>
        </p:sp>
        <p:grpSp>
          <p:nvGrpSpPr>
            <p:cNvPr id="6" name="Group 47"/>
            <p:cNvGrpSpPr/>
            <p:nvPr/>
          </p:nvGrpSpPr>
          <p:grpSpPr>
            <a:xfrm>
              <a:off x="1219200" y="1981200"/>
              <a:ext cx="5638800" cy="1981200"/>
              <a:chOff x="1219200" y="1981200"/>
              <a:chExt cx="5638800" cy="1981200"/>
            </a:xfrm>
          </p:grpSpPr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447800" y="1981200"/>
                <a:ext cx="5410200" cy="1981200"/>
                <a:chOff x="381000" y="1885890"/>
                <a:chExt cx="3782291" cy="3295710"/>
              </a:xfrm>
            </p:grpSpPr>
            <p:sp>
              <p:nvSpPr>
                <p:cNvPr id="20498" name="Rounded Rectangle 14"/>
                <p:cNvSpPr>
                  <a:spLocks noChangeArrowheads="1"/>
                </p:cNvSpPr>
                <p:nvPr/>
              </p:nvSpPr>
              <p:spPr bwMode="auto">
                <a:xfrm>
                  <a:off x="381000" y="1904999"/>
                  <a:ext cx="3782291" cy="3276601"/>
                </a:xfrm>
                <a:prstGeom prst="roundRect">
                  <a:avLst>
                    <a:gd name="adj" fmla="val 16667"/>
                  </a:avLst>
                </a:prstGeom>
                <a:noFill/>
                <a:ln w="12700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67537" y="1885890"/>
                  <a:ext cx="1399257" cy="3982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latin typeface="+mn-lt"/>
                    </a:rPr>
                    <a:t>Diagnosis</a:t>
                  </a:r>
                </a:p>
              </p:txBody>
            </p:sp>
          </p:grpSp>
          <p:cxnSp>
            <p:nvCxnSpPr>
              <p:cNvPr id="43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1219200" y="2971800"/>
                <a:ext cx="457200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8" name="Group 49"/>
          <p:cNvGrpSpPr/>
          <p:nvPr/>
        </p:nvGrpSpPr>
        <p:grpSpPr>
          <a:xfrm>
            <a:off x="3886200" y="2438400"/>
            <a:ext cx="2575560" cy="1005840"/>
            <a:chOff x="3886200" y="2438400"/>
            <a:chExt cx="2575560" cy="1005840"/>
          </a:xfrm>
        </p:grpSpPr>
        <p:sp>
          <p:nvSpPr>
            <p:cNvPr id="23" name="AutoShape 162"/>
            <p:cNvSpPr>
              <a:spLocks noChangeArrowheads="1"/>
            </p:cNvSpPr>
            <p:nvPr/>
          </p:nvSpPr>
          <p:spPr bwMode="auto">
            <a:xfrm>
              <a:off x="4267200" y="2438400"/>
              <a:ext cx="2194560" cy="1005840"/>
            </a:xfrm>
            <a:prstGeom prst="flowChartAlternate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Deterministically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replay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captured </a:t>
              </a:r>
              <a:r>
                <a:rPr kumimoji="1" lang="en-US" sz="2000" b="1" dirty="0">
                  <a:latin typeface="+mn-lt"/>
                </a:rPr>
                <a:t>trace</a:t>
              </a:r>
            </a:p>
          </p:txBody>
        </p: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>
              <a:off x="3886200" y="2970212"/>
              <a:ext cx="3810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Rounded Rectangle 70"/>
          <p:cNvSpPr>
            <a:spLocks noChangeArrowheads="1"/>
          </p:cNvSpPr>
          <p:nvPr/>
        </p:nvSpPr>
        <p:spPr bwMode="auto">
          <a:xfrm>
            <a:off x="1600200" y="4267200"/>
            <a:ext cx="522288" cy="304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A</a:t>
            </a:r>
          </a:p>
        </p:txBody>
      </p:sp>
      <p:sp>
        <p:nvSpPr>
          <p:cNvPr id="25" name="Rounded Rectangle 70"/>
          <p:cNvSpPr>
            <a:spLocks noChangeArrowheads="1"/>
          </p:cNvSpPr>
          <p:nvPr/>
        </p:nvSpPr>
        <p:spPr bwMode="auto">
          <a:xfrm>
            <a:off x="2206625" y="4267200"/>
            <a:ext cx="522288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B</a:t>
            </a:r>
          </a:p>
        </p:txBody>
      </p:sp>
      <p:sp>
        <p:nvSpPr>
          <p:cNvPr id="26" name="Rounded Rectangle 70"/>
          <p:cNvSpPr>
            <a:spLocks noChangeArrowheads="1"/>
          </p:cNvSpPr>
          <p:nvPr/>
        </p:nvSpPr>
        <p:spPr bwMode="auto">
          <a:xfrm>
            <a:off x="2814638" y="4267200"/>
            <a:ext cx="522287" cy="3048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C</a:t>
            </a:r>
          </a:p>
        </p:txBody>
      </p:sp>
      <p:sp>
        <p:nvSpPr>
          <p:cNvPr id="27" name="Rounded Rectangle 70"/>
          <p:cNvSpPr>
            <a:spLocks noChangeArrowheads="1"/>
          </p:cNvSpPr>
          <p:nvPr/>
        </p:nvSpPr>
        <p:spPr bwMode="auto">
          <a:xfrm>
            <a:off x="3421063" y="4267200"/>
            <a:ext cx="522287" cy="30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T</a:t>
            </a:r>
            <a:r>
              <a:rPr lang="en-US" sz="1800" b="1" baseline="-25000" dirty="0">
                <a:latin typeface="+mn-lt"/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1657350" y="3962400"/>
            <a:ext cx="2590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A        B        C      D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419600" y="3962400"/>
            <a:ext cx="2590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A        B        C      D</a:t>
            </a:r>
          </a:p>
        </p:txBody>
      </p:sp>
      <p:sp>
        <p:nvSpPr>
          <p:cNvPr id="30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71138E-6 L 0.09688 0.05296 C 0.11736 0.06498 0.14792 0.07192 0.17969 0.07192 C 0.21597 0.07192 0.24514 0.06498 0.26563 0.05296 L 0.3632 1.71138E-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1138E-6 L 0.09705 0.05735 C 0.11754 0.0703 0.14809 0.0777 0.17986 0.0777 C 0.21615 0.0777 0.24531 0.0703 0.2658 0.05735 L 0.36354 1.71138E-6 " pathEditMode="relative" rAng="0" ptsTypes="FffFF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71138E-6 L 0.09705 0.05319 C 0.11754 0.06522 0.1481 0.07192 0.17987 0.07192 C 0.21632 0.07192 0.24549 0.06522 0.26598 0.05319 L 0.36372 1.71138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1138E-6 L 0.02587 0.05319 C 0.03125 0.06522 0.03959 0.07192 0.04809 0.07192 C 0.05782 0.07192 0.06563 0.06522 0.07101 0.05319 L 0.0974 1.71138E-6 " pathEditMode="relative" rAng="0" ptsTypes="FffFF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Fault Diagnosis Algorithm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98D46-E397-44E6-9358-52ED6E3FF3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676400" y="2423160"/>
            <a:ext cx="2194560" cy="100584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 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</a:t>
            </a:r>
            <a:r>
              <a:rPr kumimoji="1" lang="en-US" sz="2000" b="1" dirty="0">
                <a:latin typeface="+mn-lt"/>
              </a:rPr>
              <a:t>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grpSp>
        <p:nvGrpSpPr>
          <p:cNvPr id="2" name="Group 48"/>
          <p:cNvGrpSpPr/>
          <p:nvPr/>
        </p:nvGrpSpPr>
        <p:grpSpPr>
          <a:xfrm>
            <a:off x="-381000" y="1981200"/>
            <a:ext cx="7239000" cy="1981200"/>
            <a:chOff x="-381000" y="1981200"/>
            <a:chExt cx="7239000" cy="1981200"/>
          </a:xfrm>
        </p:grpSpPr>
        <p:sp>
          <p:nvSpPr>
            <p:cNvPr id="18" name="Text Box 106"/>
            <p:cNvSpPr txBox="1">
              <a:spLocks noChangeArrowheads="1"/>
            </p:cNvSpPr>
            <p:nvPr/>
          </p:nvSpPr>
          <p:spPr bwMode="auto">
            <a:xfrm>
              <a:off x="-381000" y="2514600"/>
              <a:ext cx="21336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Symptom </a:t>
              </a:r>
            </a:p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detected</a:t>
              </a:r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1219200" y="1981200"/>
              <a:ext cx="5638800" cy="1981200"/>
              <a:chOff x="1219200" y="1981200"/>
              <a:chExt cx="5638800" cy="19812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447800" y="1981200"/>
                <a:ext cx="5410200" cy="1981200"/>
                <a:chOff x="381000" y="1885890"/>
                <a:chExt cx="3782291" cy="3295710"/>
              </a:xfrm>
            </p:grpSpPr>
            <p:sp>
              <p:nvSpPr>
                <p:cNvPr id="20498" name="Rounded Rectangle 14"/>
                <p:cNvSpPr>
                  <a:spLocks noChangeArrowheads="1"/>
                </p:cNvSpPr>
                <p:nvPr/>
              </p:nvSpPr>
              <p:spPr bwMode="auto">
                <a:xfrm>
                  <a:off x="381000" y="1904999"/>
                  <a:ext cx="3782291" cy="3276601"/>
                </a:xfrm>
                <a:prstGeom prst="roundRect">
                  <a:avLst>
                    <a:gd name="adj" fmla="val 16667"/>
                  </a:avLst>
                </a:prstGeom>
                <a:noFill/>
                <a:ln w="12700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67537" y="1885890"/>
                  <a:ext cx="1399257" cy="3982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latin typeface="+mn-lt"/>
                    </a:rPr>
                    <a:t>Diagnosis</a:t>
                  </a:r>
                </a:p>
              </p:txBody>
            </p:sp>
          </p:grpSp>
          <p:cxnSp>
            <p:nvCxnSpPr>
              <p:cNvPr id="43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1219200" y="2971800"/>
                <a:ext cx="457200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6" name="Group 49"/>
          <p:cNvGrpSpPr/>
          <p:nvPr/>
        </p:nvGrpSpPr>
        <p:grpSpPr>
          <a:xfrm>
            <a:off x="3886200" y="2438400"/>
            <a:ext cx="2575560" cy="1005840"/>
            <a:chOff x="3886200" y="2438400"/>
            <a:chExt cx="2575560" cy="1005840"/>
          </a:xfrm>
        </p:grpSpPr>
        <p:sp>
          <p:nvSpPr>
            <p:cNvPr id="23" name="AutoShape 162"/>
            <p:cNvSpPr>
              <a:spLocks noChangeArrowheads="1"/>
            </p:cNvSpPr>
            <p:nvPr/>
          </p:nvSpPr>
          <p:spPr bwMode="auto">
            <a:xfrm>
              <a:off x="4267200" y="2438400"/>
              <a:ext cx="2194560" cy="1005840"/>
            </a:xfrm>
            <a:prstGeom prst="flowChartAlternate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Deterministically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replay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captured </a:t>
              </a:r>
              <a:r>
                <a:rPr kumimoji="1" lang="en-US" sz="2000" b="1" dirty="0">
                  <a:latin typeface="+mn-lt"/>
                </a:rPr>
                <a:t>trace</a:t>
              </a:r>
            </a:p>
          </p:txBody>
        </p: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>
              <a:off x="3886200" y="2970212"/>
              <a:ext cx="3810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0" name="Group 66"/>
          <p:cNvGrpSpPr>
            <a:grpSpLocks/>
          </p:cNvGrpSpPr>
          <p:nvPr/>
        </p:nvGrpSpPr>
        <p:grpSpPr bwMode="auto">
          <a:xfrm>
            <a:off x="1862138" y="4572000"/>
            <a:ext cx="3378357" cy="914398"/>
            <a:chOff x="1956737" y="5029198"/>
            <a:chExt cx="3378852" cy="914399"/>
          </a:xfrm>
        </p:grpSpPr>
        <p:cxnSp>
          <p:nvCxnSpPr>
            <p:cNvPr id="61" name="Straight Arrow Connector 48"/>
            <p:cNvCxnSpPr>
              <a:cxnSpLocks noChangeShapeType="1"/>
            </p:cNvCxnSpPr>
            <p:nvPr/>
          </p:nvCxnSpPr>
          <p:spPr bwMode="auto">
            <a:xfrm rot="16200000" flipH="1">
              <a:off x="3188169" y="3797766"/>
              <a:ext cx="914399" cy="3377263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2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877595" y="5485604"/>
              <a:ext cx="914399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2468909" y="4572000"/>
            <a:ext cx="3304908" cy="914398"/>
            <a:chOff x="2563597" y="5029198"/>
            <a:chExt cx="3305392" cy="914399"/>
          </a:xfrm>
        </p:grpSpPr>
        <p:cxnSp>
          <p:nvCxnSpPr>
            <p:cNvPr id="64" name="Straight Arrow Connector 51"/>
            <p:cNvCxnSpPr>
              <a:cxnSpLocks noChangeShapeType="1"/>
            </p:cNvCxnSpPr>
            <p:nvPr/>
          </p:nvCxnSpPr>
          <p:spPr bwMode="auto">
            <a:xfrm rot="5400000">
              <a:off x="5410995" y="5485604"/>
              <a:ext cx="914399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3758299" y="3834496"/>
              <a:ext cx="914399" cy="330380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3075678" y="4572000"/>
            <a:ext cx="3229872" cy="914398"/>
            <a:chOff x="3170455" y="5029198"/>
            <a:chExt cx="3230345" cy="914399"/>
          </a:xfrm>
        </p:grpSpPr>
        <p:cxnSp>
          <p:nvCxnSpPr>
            <p:cNvPr id="67" name="Straight Arrow Connector 54"/>
            <p:cNvCxnSpPr>
              <a:cxnSpLocks noChangeShapeType="1"/>
            </p:cNvCxnSpPr>
            <p:nvPr/>
          </p:nvCxnSpPr>
          <p:spPr bwMode="auto">
            <a:xfrm rot="5400000">
              <a:off x="5942806" y="5485604"/>
              <a:ext cx="914399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8" name="Straight Arrow Connector 59"/>
            <p:cNvCxnSpPr>
              <a:cxnSpLocks noChangeShapeType="1"/>
            </p:cNvCxnSpPr>
            <p:nvPr/>
          </p:nvCxnSpPr>
          <p:spPr bwMode="auto">
            <a:xfrm rot="16200000" flipH="1">
              <a:off x="4328428" y="3871225"/>
              <a:ext cx="914399" cy="323034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9" name="Group 69"/>
          <p:cNvGrpSpPr>
            <a:grpSpLocks/>
          </p:cNvGrpSpPr>
          <p:nvPr/>
        </p:nvGrpSpPr>
        <p:grpSpPr bwMode="auto">
          <a:xfrm>
            <a:off x="3682449" y="4572000"/>
            <a:ext cx="946949" cy="914400"/>
            <a:chOff x="3777315" y="5029198"/>
            <a:chExt cx="947088" cy="914401"/>
          </a:xfrm>
        </p:grpSpPr>
        <p:cxnSp>
          <p:nvCxnSpPr>
            <p:cNvPr id="70" name="Straight Arrow Connector 61"/>
            <p:cNvCxnSpPr>
              <a:cxnSpLocks noChangeShapeType="1"/>
            </p:cNvCxnSpPr>
            <p:nvPr/>
          </p:nvCxnSpPr>
          <p:spPr bwMode="auto">
            <a:xfrm rot="16200000" flipH="1">
              <a:off x="3793658" y="5012855"/>
              <a:ext cx="914401" cy="9470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" name="Straight Arrow Connector 62"/>
            <p:cNvCxnSpPr>
              <a:cxnSpLocks noChangeShapeType="1"/>
            </p:cNvCxnSpPr>
            <p:nvPr/>
          </p:nvCxnSpPr>
          <p:spPr bwMode="auto">
            <a:xfrm rot="5400000">
              <a:off x="4266406" y="5485604"/>
              <a:ext cx="914399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2" name="Group 70"/>
          <p:cNvGrpSpPr>
            <a:grpSpLocks/>
          </p:cNvGrpSpPr>
          <p:nvPr/>
        </p:nvGrpSpPr>
        <p:grpSpPr bwMode="auto">
          <a:xfrm>
            <a:off x="1600200" y="3962400"/>
            <a:ext cx="2647950" cy="609600"/>
            <a:chOff x="1695450" y="4419600"/>
            <a:chExt cx="2647950" cy="609599"/>
          </a:xfrm>
        </p:grpSpPr>
        <p:grpSp>
          <p:nvGrpSpPr>
            <p:cNvPr id="73" name="Group 53"/>
            <p:cNvGrpSpPr>
              <a:grpSpLocks/>
            </p:cNvGrpSpPr>
            <p:nvPr/>
          </p:nvGrpSpPr>
          <p:grpSpPr bwMode="auto">
            <a:xfrm>
              <a:off x="1695448" y="4724397"/>
              <a:ext cx="2343149" cy="304799"/>
              <a:chOff x="5486400" y="5026546"/>
              <a:chExt cx="2647950" cy="383654"/>
            </a:xfrm>
          </p:grpSpPr>
          <p:sp>
            <p:nvSpPr>
              <p:cNvPr id="75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76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77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  <p:sp>
            <p:nvSpPr>
              <p:cNvPr id="78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79" name="Group 71"/>
          <p:cNvGrpSpPr>
            <a:grpSpLocks/>
          </p:cNvGrpSpPr>
          <p:nvPr/>
        </p:nvGrpSpPr>
        <p:grpSpPr bwMode="auto">
          <a:xfrm>
            <a:off x="4343400" y="3962400"/>
            <a:ext cx="2667000" cy="609600"/>
            <a:chOff x="4438650" y="4419600"/>
            <a:chExt cx="2667000" cy="609598"/>
          </a:xfrm>
        </p:grpSpPr>
        <p:grpSp>
          <p:nvGrpSpPr>
            <p:cNvPr id="80" name="Group 53"/>
            <p:cNvGrpSpPr>
              <a:grpSpLocks/>
            </p:cNvGrpSpPr>
            <p:nvPr/>
          </p:nvGrpSpPr>
          <p:grpSpPr bwMode="auto">
            <a:xfrm>
              <a:off x="4438648" y="4724396"/>
              <a:ext cx="2343149" cy="304799"/>
              <a:chOff x="5486400" y="5026546"/>
              <a:chExt cx="2647950" cy="383654"/>
            </a:xfrm>
          </p:grpSpPr>
          <p:sp>
            <p:nvSpPr>
              <p:cNvPr id="82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  <p:sp>
            <p:nvSpPr>
              <p:cNvPr id="83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84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85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451485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sp>
        <p:nvSpPr>
          <p:cNvPr id="86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  <p:grpSp>
        <p:nvGrpSpPr>
          <p:cNvPr id="87" name="Group 39"/>
          <p:cNvGrpSpPr/>
          <p:nvPr/>
        </p:nvGrpSpPr>
        <p:grpSpPr>
          <a:xfrm>
            <a:off x="6324600" y="2577716"/>
            <a:ext cx="1600200" cy="775084"/>
            <a:chOff x="6172200" y="2577716"/>
            <a:chExt cx="1600200" cy="775084"/>
          </a:xfrm>
        </p:grpSpPr>
        <p:cxnSp>
          <p:nvCxnSpPr>
            <p:cNvPr id="88" name="Straight Arrow Connector 87"/>
            <p:cNvCxnSpPr>
              <a:cxnSpLocks noChangeShapeType="1"/>
            </p:cNvCxnSpPr>
            <p:nvPr/>
          </p:nvCxnSpPr>
          <p:spPr bwMode="auto">
            <a:xfrm>
              <a:off x="6324600" y="2971800"/>
              <a:ext cx="12954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88"/>
            <p:cNvSpPr txBox="1"/>
            <p:nvPr/>
          </p:nvSpPr>
          <p:spPr>
            <a:xfrm>
              <a:off x="6172200" y="2577716"/>
              <a:ext cx="1600200" cy="775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sz="1800" b="1" dirty="0">
                  <a:latin typeface="+mn-lt"/>
                </a:rPr>
                <a:t>Look for divergence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839200" cy="5715000"/>
          </a:xfrm>
        </p:spPr>
        <p:txBody>
          <a:bodyPr/>
          <a:lstStyle/>
          <a:p>
            <a:r>
              <a:rPr lang="en-US" dirty="0"/>
              <a:t>Hardware</a:t>
            </a:r>
            <a:r>
              <a:rPr lang="en-US" dirty="0" smtClean="0"/>
              <a:t> will fail in-the-field due to several reasons</a:t>
            </a:r>
          </a:p>
          <a:p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Char char="Þ"/>
            </a:pPr>
            <a:r>
              <a:rPr lang="en-US" dirty="0" smtClean="0">
                <a:solidFill>
                  <a:srgbClr val="D15100"/>
                </a:solidFill>
              </a:rPr>
              <a:t>Need </a:t>
            </a:r>
            <a:r>
              <a:rPr lang="en-US" dirty="0">
                <a:solidFill>
                  <a:srgbClr val="D15100"/>
                </a:solidFill>
              </a:rPr>
              <a:t>in-field detection, diagnosis, </a:t>
            </a:r>
            <a:r>
              <a:rPr lang="en-US" dirty="0" smtClean="0">
                <a:solidFill>
                  <a:srgbClr val="D15100"/>
                </a:solidFill>
              </a:rPr>
              <a:t>repair, and recovery</a:t>
            </a:r>
            <a:endParaRPr lang="en-US" dirty="0" smtClean="0"/>
          </a:p>
          <a:p>
            <a:r>
              <a:rPr lang="en-US" dirty="0" smtClean="0"/>
              <a:t>Reliability problem pervasive across many markets</a:t>
            </a:r>
          </a:p>
          <a:p>
            <a:pPr lvl="1"/>
            <a:r>
              <a:rPr lang="en-US" dirty="0" smtClean="0"/>
              <a:t>Traditional redundancy solutions (e.g., </a:t>
            </a:r>
            <a:r>
              <a:rPr lang="en-US" dirty="0" err="1" smtClean="0"/>
              <a:t>nMR</a:t>
            </a:r>
            <a:r>
              <a:rPr lang="en-US" dirty="0" smtClean="0"/>
              <a:t>) too </a:t>
            </a:r>
            <a:r>
              <a:rPr lang="en-US" dirty="0"/>
              <a:t>expensive</a:t>
            </a:r>
            <a:endParaRPr lang="en-US" dirty="0" smtClean="0"/>
          </a:p>
          <a:p>
            <a:pPr lvl="1">
              <a:buNone/>
            </a:pPr>
            <a:endParaRPr lang="en-US" sz="20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None/>
            </a:pPr>
            <a:r>
              <a:rPr lang="en-US" sz="2000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000" dirty="0" smtClean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</a:rPr>
              <a:t>Need low-cost solutions for multiple failure sources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incur </a:t>
            </a:r>
            <a:r>
              <a:rPr lang="en-US" dirty="0">
                <a:solidFill>
                  <a:srgbClr val="D15100"/>
                </a:solidFill>
              </a:rPr>
              <a:t>low area, performance, power </a:t>
            </a:r>
            <a:r>
              <a:rPr lang="en-US" dirty="0" smtClean="0">
                <a:solidFill>
                  <a:srgbClr val="000000"/>
                </a:solidFill>
              </a:rPr>
              <a:t>overhead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95600" y="1600201"/>
            <a:ext cx="3505200" cy="1576388"/>
            <a:chOff x="4146" y="1574"/>
            <a:chExt cx="2496" cy="993"/>
          </a:xfrm>
        </p:grpSpPr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62" y="1582"/>
              <a:ext cx="912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3" descr="MCED00214_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70" y="1574"/>
              <a:ext cx="192" cy="192"/>
            </a:xfrm>
            <a:prstGeom prst="rect">
              <a:avLst/>
            </a:prstGeom>
            <a:noFill/>
          </p:spPr>
        </p:pic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H="1">
              <a:off x="5586" y="1718"/>
              <a:ext cx="38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146" y="2160"/>
              <a:ext cx="249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latin typeface="+mj-lt"/>
                </a:rPr>
                <a:t>Transient </a:t>
              </a:r>
              <a:r>
                <a:rPr lang="en-US" sz="1800" b="1" dirty="0" smtClean="0">
                  <a:latin typeface="+mj-lt"/>
                </a:rPr>
                <a:t>errors</a:t>
              </a:r>
            </a:p>
            <a:p>
              <a:pPr algn="ctr"/>
              <a:r>
                <a:rPr lang="en-US" sz="1800" b="1" dirty="0" smtClean="0">
                  <a:latin typeface="+mj-lt"/>
                </a:rPr>
                <a:t>(High-energy particles </a:t>
              </a:r>
              <a:r>
                <a:rPr lang="en-US" sz="1800" b="1" dirty="0">
                  <a:latin typeface="+mj-lt"/>
                </a:rPr>
                <a:t>)</a:t>
              </a:r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81000" y="1600201"/>
            <a:ext cx="2819400" cy="1692275"/>
            <a:chOff x="2160" y="1536"/>
            <a:chExt cx="1776" cy="1066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231" y="2195"/>
              <a:ext cx="155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latin typeface="+mj-lt"/>
                </a:rPr>
                <a:t>Wear-out</a:t>
              </a:r>
            </a:p>
            <a:p>
              <a:pPr algn="ctr"/>
              <a:r>
                <a:rPr lang="en-US" sz="1800" b="1" dirty="0">
                  <a:latin typeface="+mj-lt"/>
                </a:rPr>
                <a:t>(Devices are weaker)</a:t>
              </a:r>
              <a:endParaRPr lang="en-US" sz="2000" b="1" dirty="0">
                <a:latin typeface="+mj-lt"/>
              </a:endParaRPr>
            </a:p>
          </p:txBody>
        </p:sp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60" y="1536"/>
              <a:ext cx="1776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888039" y="1447801"/>
            <a:ext cx="1625601" cy="1516063"/>
            <a:chOff x="4368" y="2832"/>
            <a:chExt cx="1024" cy="955"/>
          </a:xfrm>
        </p:grpSpPr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4368" y="2832"/>
              <a:ext cx="912" cy="816"/>
              <a:chOff x="4368" y="2832"/>
              <a:chExt cx="912" cy="816"/>
            </a:xfrm>
          </p:grpSpPr>
          <p:pic>
            <p:nvPicPr>
              <p:cNvPr id="16" name="Picture 18" descr="hurdle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68" y="3142"/>
                <a:ext cx="912" cy="506"/>
              </a:xfrm>
              <a:prstGeom prst="rect">
                <a:avLst/>
              </a:prstGeom>
              <a:noFill/>
            </p:spPr>
          </p:pic>
          <p:pic>
            <p:nvPicPr>
              <p:cNvPr id="17" name="Picture 19" descr="MCj04338340000[1]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527" y="2832"/>
                <a:ext cx="515" cy="504"/>
              </a:xfrm>
              <a:prstGeom prst="rect">
                <a:avLst/>
              </a:prstGeom>
              <a:noFill/>
            </p:spPr>
          </p:pic>
        </p:grp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4703" y="2935"/>
              <a:ext cx="170" cy="22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119"/>
                </a:cxn>
                <a:cxn ang="0">
                  <a:pos x="124" y="128"/>
                </a:cxn>
                <a:cxn ang="0">
                  <a:pos x="152" y="183"/>
                </a:cxn>
                <a:cxn ang="0">
                  <a:pos x="170" y="228"/>
                </a:cxn>
              </a:cxnLst>
              <a:rect l="0" t="0" r="r" b="b"/>
              <a:pathLst>
                <a:path w="170" h="228">
                  <a:moveTo>
                    <a:pt x="33" y="0"/>
                  </a:moveTo>
                  <a:cubicBezTo>
                    <a:pt x="32" y="8"/>
                    <a:pt x="0" y="111"/>
                    <a:pt x="33" y="119"/>
                  </a:cubicBezTo>
                  <a:cubicBezTo>
                    <a:pt x="63" y="127"/>
                    <a:pt x="94" y="125"/>
                    <a:pt x="124" y="128"/>
                  </a:cubicBezTo>
                  <a:cubicBezTo>
                    <a:pt x="85" y="186"/>
                    <a:pt x="58" y="170"/>
                    <a:pt x="152" y="183"/>
                  </a:cubicBezTo>
                  <a:cubicBezTo>
                    <a:pt x="163" y="216"/>
                    <a:pt x="157" y="202"/>
                    <a:pt x="170" y="22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4387" y="3554"/>
              <a:ext cx="1005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 smtClean="0">
                  <a:latin typeface="+mj-lt"/>
                </a:rPr>
                <a:t>Design Bugs</a:t>
              </a:r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7462591" y="1581090"/>
            <a:ext cx="1569661" cy="1512332"/>
            <a:chOff x="7462591" y="1600200"/>
            <a:chExt cx="1569661" cy="1512332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7462591" y="2743200"/>
              <a:ext cx="1569661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 smtClean="0">
                  <a:latin typeface="+mj-lt"/>
                </a:rPr>
                <a:t>… and so on</a:t>
              </a:r>
              <a:endParaRPr lang="en-US" sz="2000" b="1" dirty="0">
                <a:latin typeface="+mj-lt"/>
              </a:endParaRPr>
            </a:p>
          </p:txBody>
        </p:sp>
        <p:pic>
          <p:nvPicPr>
            <p:cNvPr id="20" name="Picture 19" descr="question_mark_3d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1000" y="1600200"/>
              <a:ext cx="599032" cy="1158209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560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Fault Diagnosis Algorithm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98D46-E397-44E6-9358-52ED6E3FF3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676400" y="2423160"/>
            <a:ext cx="2194560" cy="100584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 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</a:t>
            </a:r>
            <a:r>
              <a:rPr kumimoji="1" lang="en-US" sz="2000" b="1" dirty="0">
                <a:latin typeface="+mn-lt"/>
              </a:rPr>
              <a:t>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grpSp>
        <p:nvGrpSpPr>
          <p:cNvPr id="2" name="Group 48"/>
          <p:cNvGrpSpPr/>
          <p:nvPr/>
        </p:nvGrpSpPr>
        <p:grpSpPr>
          <a:xfrm>
            <a:off x="-381000" y="1981200"/>
            <a:ext cx="7239000" cy="1981200"/>
            <a:chOff x="-381000" y="1981200"/>
            <a:chExt cx="7239000" cy="1981200"/>
          </a:xfrm>
        </p:grpSpPr>
        <p:sp>
          <p:nvSpPr>
            <p:cNvPr id="18" name="Text Box 106"/>
            <p:cNvSpPr txBox="1">
              <a:spLocks noChangeArrowheads="1"/>
            </p:cNvSpPr>
            <p:nvPr/>
          </p:nvSpPr>
          <p:spPr bwMode="auto">
            <a:xfrm>
              <a:off x="-381000" y="2514600"/>
              <a:ext cx="21336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Symptom </a:t>
              </a:r>
            </a:p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detected</a:t>
              </a:r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1219200" y="1981200"/>
              <a:ext cx="5638800" cy="1981200"/>
              <a:chOff x="1219200" y="1981200"/>
              <a:chExt cx="5638800" cy="19812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447800" y="1981200"/>
                <a:ext cx="5410200" cy="1981200"/>
                <a:chOff x="381000" y="1885890"/>
                <a:chExt cx="3782291" cy="3295710"/>
              </a:xfrm>
            </p:grpSpPr>
            <p:sp>
              <p:nvSpPr>
                <p:cNvPr id="20498" name="Rounded Rectangle 14"/>
                <p:cNvSpPr>
                  <a:spLocks noChangeArrowheads="1"/>
                </p:cNvSpPr>
                <p:nvPr/>
              </p:nvSpPr>
              <p:spPr bwMode="auto">
                <a:xfrm>
                  <a:off x="381000" y="1904999"/>
                  <a:ext cx="3782291" cy="3276601"/>
                </a:xfrm>
                <a:prstGeom prst="roundRect">
                  <a:avLst>
                    <a:gd name="adj" fmla="val 16667"/>
                  </a:avLst>
                </a:prstGeom>
                <a:noFill/>
                <a:ln w="12700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67537" y="1885890"/>
                  <a:ext cx="1399257" cy="3982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latin typeface="+mn-lt"/>
                    </a:rPr>
                    <a:t>Diagnosis</a:t>
                  </a:r>
                </a:p>
              </p:txBody>
            </p:sp>
          </p:grpSp>
          <p:cxnSp>
            <p:nvCxnSpPr>
              <p:cNvPr id="43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1219200" y="2971800"/>
                <a:ext cx="457200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6" name="Group 49"/>
          <p:cNvGrpSpPr/>
          <p:nvPr/>
        </p:nvGrpSpPr>
        <p:grpSpPr>
          <a:xfrm>
            <a:off x="3886200" y="2438400"/>
            <a:ext cx="2575560" cy="1005840"/>
            <a:chOff x="3886200" y="2438400"/>
            <a:chExt cx="2575560" cy="1005840"/>
          </a:xfrm>
        </p:grpSpPr>
        <p:sp>
          <p:nvSpPr>
            <p:cNvPr id="23" name="AutoShape 162"/>
            <p:cNvSpPr>
              <a:spLocks noChangeArrowheads="1"/>
            </p:cNvSpPr>
            <p:nvPr/>
          </p:nvSpPr>
          <p:spPr bwMode="auto">
            <a:xfrm>
              <a:off x="4267200" y="2438400"/>
              <a:ext cx="2194560" cy="1005840"/>
            </a:xfrm>
            <a:prstGeom prst="flowChartAlternate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Deterministically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replay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captured </a:t>
              </a:r>
              <a:r>
                <a:rPr kumimoji="1" lang="en-US" sz="2000" b="1" dirty="0">
                  <a:latin typeface="+mn-lt"/>
                </a:rPr>
                <a:t>trace</a:t>
              </a:r>
            </a:p>
          </p:txBody>
        </p: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>
              <a:off x="3886200" y="2970212"/>
              <a:ext cx="3810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39"/>
          <p:cNvGrpSpPr/>
          <p:nvPr/>
        </p:nvGrpSpPr>
        <p:grpSpPr>
          <a:xfrm>
            <a:off x="6324600" y="2577716"/>
            <a:ext cx="1600200" cy="775084"/>
            <a:chOff x="6172200" y="2577716"/>
            <a:chExt cx="1600200" cy="775084"/>
          </a:xfrm>
        </p:grpSpPr>
        <p:cxnSp>
          <p:nvCxnSpPr>
            <p:cNvPr id="88" name="Straight Arrow Connector 87"/>
            <p:cNvCxnSpPr>
              <a:cxnSpLocks noChangeShapeType="1"/>
            </p:cNvCxnSpPr>
            <p:nvPr/>
          </p:nvCxnSpPr>
          <p:spPr bwMode="auto">
            <a:xfrm>
              <a:off x="6324600" y="2971800"/>
              <a:ext cx="12954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88"/>
            <p:cNvSpPr txBox="1"/>
            <p:nvPr/>
          </p:nvSpPr>
          <p:spPr>
            <a:xfrm>
              <a:off x="6172200" y="2577716"/>
              <a:ext cx="1600200" cy="775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sz="1800" b="1" dirty="0">
                  <a:latin typeface="+mn-lt"/>
                </a:rPr>
                <a:t>Look for divergence</a:t>
              </a:r>
            </a:p>
          </p:txBody>
        </p:sp>
      </p:grpSp>
      <p:grpSp>
        <p:nvGrpSpPr>
          <p:cNvPr id="45" name="Group 72"/>
          <p:cNvGrpSpPr>
            <a:grpSpLocks/>
          </p:cNvGrpSpPr>
          <p:nvPr/>
        </p:nvGrpSpPr>
        <p:grpSpPr bwMode="auto">
          <a:xfrm>
            <a:off x="1862138" y="4572000"/>
            <a:ext cx="4443412" cy="914400"/>
            <a:chOff x="1956737" y="5029198"/>
            <a:chExt cx="4444063" cy="914401"/>
          </a:xfrm>
        </p:grpSpPr>
        <p:grpSp>
          <p:nvGrpSpPr>
            <p:cNvPr id="47" name="Group 66"/>
            <p:cNvGrpSpPr>
              <a:grpSpLocks/>
            </p:cNvGrpSpPr>
            <p:nvPr/>
          </p:nvGrpSpPr>
          <p:grpSpPr bwMode="auto">
            <a:xfrm>
              <a:off x="1956737" y="5029198"/>
              <a:ext cx="3378852" cy="914399"/>
              <a:chOff x="1956737" y="5029198"/>
              <a:chExt cx="3378852" cy="914399"/>
            </a:xfrm>
          </p:grpSpPr>
          <p:cxnSp>
            <p:nvCxnSpPr>
              <p:cNvPr id="57" name="Straight Arrow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3188169" y="3797766"/>
                <a:ext cx="914399" cy="33772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" name="Straight Arrow Connector 55"/>
              <p:cNvCxnSpPr>
                <a:cxnSpLocks noChangeShapeType="1"/>
              </p:cNvCxnSpPr>
              <p:nvPr/>
            </p:nvCxnSpPr>
            <p:spPr bwMode="auto">
              <a:xfrm rot="5400000">
                <a:off x="4877595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8" name="Group 67"/>
            <p:cNvGrpSpPr>
              <a:grpSpLocks/>
            </p:cNvGrpSpPr>
            <p:nvPr/>
          </p:nvGrpSpPr>
          <p:grpSpPr bwMode="auto">
            <a:xfrm>
              <a:off x="2563597" y="5029198"/>
              <a:ext cx="3305392" cy="914399"/>
              <a:chOff x="2563597" y="5029198"/>
              <a:chExt cx="3305392" cy="914399"/>
            </a:xfrm>
          </p:grpSpPr>
          <p:cxnSp>
            <p:nvCxnSpPr>
              <p:cNvPr id="55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5410995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6" name="Straight Arrow Connector 57"/>
              <p:cNvCxnSpPr>
                <a:cxnSpLocks noChangeShapeType="1"/>
              </p:cNvCxnSpPr>
              <p:nvPr/>
            </p:nvCxnSpPr>
            <p:spPr bwMode="auto">
              <a:xfrm rot="16200000" flipH="1">
                <a:off x="3758299" y="3834496"/>
                <a:ext cx="914399" cy="3303804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9" name="Group 68"/>
            <p:cNvGrpSpPr>
              <a:grpSpLocks/>
            </p:cNvGrpSpPr>
            <p:nvPr/>
          </p:nvGrpSpPr>
          <p:grpSpPr bwMode="auto">
            <a:xfrm>
              <a:off x="3170455" y="5029198"/>
              <a:ext cx="3230345" cy="914399"/>
              <a:chOff x="3170455" y="5029198"/>
              <a:chExt cx="3230345" cy="914399"/>
            </a:xfrm>
          </p:grpSpPr>
          <p:cxnSp>
            <p:nvCxnSpPr>
              <p:cNvPr id="53" name="Straight Arrow Connector 54"/>
              <p:cNvCxnSpPr>
                <a:cxnSpLocks noChangeShapeType="1"/>
              </p:cNvCxnSpPr>
              <p:nvPr/>
            </p:nvCxnSpPr>
            <p:spPr bwMode="auto">
              <a:xfrm rot="5400000">
                <a:off x="5942806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4" name="Straight Arrow Connector 59"/>
              <p:cNvCxnSpPr>
                <a:cxnSpLocks noChangeShapeType="1"/>
              </p:cNvCxnSpPr>
              <p:nvPr/>
            </p:nvCxnSpPr>
            <p:spPr bwMode="auto">
              <a:xfrm rot="16200000" flipH="1">
                <a:off x="4328428" y="3871225"/>
                <a:ext cx="914399" cy="3230345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0" name="Group 69"/>
            <p:cNvGrpSpPr>
              <a:grpSpLocks/>
            </p:cNvGrpSpPr>
            <p:nvPr/>
          </p:nvGrpSpPr>
          <p:grpSpPr bwMode="auto">
            <a:xfrm>
              <a:off x="3777315" y="5029198"/>
              <a:ext cx="947088" cy="914401"/>
              <a:chOff x="3777315" y="5029198"/>
              <a:chExt cx="947088" cy="914401"/>
            </a:xfrm>
          </p:grpSpPr>
          <p:cxnSp>
            <p:nvCxnSpPr>
              <p:cNvPr id="51" name="Straight Arrow Connector 61"/>
              <p:cNvCxnSpPr>
                <a:cxnSpLocks noChangeShapeType="1"/>
              </p:cNvCxnSpPr>
              <p:nvPr/>
            </p:nvCxnSpPr>
            <p:spPr bwMode="auto">
              <a:xfrm rot="16200000" flipH="1">
                <a:off x="3793658" y="5012855"/>
                <a:ext cx="914401" cy="9470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2" name="Straight Arrow Connector 62"/>
              <p:cNvCxnSpPr>
                <a:cxnSpLocks noChangeShapeType="1"/>
              </p:cNvCxnSpPr>
              <p:nvPr/>
            </p:nvCxnSpPr>
            <p:spPr bwMode="auto">
              <a:xfrm rot="5400000">
                <a:off x="4266406" y="5485604"/>
                <a:ext cx="914399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9" name="Group 70"/>
          <p:cNvGrpSpPr>
            <a:grpSpLocks/>
          </p:cNvGrpSpPr>
          <p:nvPr/>
        </p:nvGrpSpPr>
        <p:grpSpPr bwMode="auto">
          <a:xfrm>
            <a:off x="1600200" y="3962400"/>
            <a:ext cx="2647950" cy="609600"/>
            <a:chOff x="1695450" y="4419600"/>
            <a:chExt cx="2647950" cy="609599"/>
          </a:xfrm>
        </p:grpSpPr>
        <p:grpSp>
          <p:nvGrpSpPr>
            <p:cNvPr id="60" name="Group 53"/>
            <p:cNvGrpSpPr>
              <a:grpSpLocks/>
            </p:cNvGrpSpPr>
            <p:nvPr/>
          </p:nvGrpSpPr>
          <p:grpSpPr bwMode="auto">
            <a:xfrm>
              <a:off x="1695448" y="4724397"/>
              <a:ext cx="2343149" cy="304799"/>
              <a:chOff x="5486400" y="5026546"/>
              <a:chExt cx="2647950" cy="383654"/>
            </a:xfrm>
          </p:grpSpPr>
          <p:sp>
            <p:nvSpPr>
              <p:cNvPr id="6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69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72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  <p:sp>
            <p:nvSpPr>
              <p:cNvPr id="73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79" name="Group 71"/>
          <p:cNvGrpSpPr>
            <a:grpSpLocks/>
          </p:cNvGrpSpPr>
          <p:nvPr/>
        </p:nvGrpSpPr>
        <p:grpSpPr bwMode="auto">
          <a:xfrm>
            <a:off x="4343400" y="3962400"/>
            <a:ext cx="2667000" cy="609600"/>
            <a:chOff x="4438650" y="4419600"/>
            <a:chExt cx="2667000" cy="609598"/>
          </a:xfrm>
        </p:grpSpPr>
        <p:grpSp>
          <p:nvGrpSpPr>
            <p:cNvPr id="80" name="Group 53"/>
            <p:cNvGrpSpPr>
              <a:grpSpLocks/>
            </p:cNvGrpSpPr>
            <p:nvPr/>
          </p:nvGrpSpPr>
          <p:grpSpPr bwMode="auto">
            <a:xfrm>
              <a:off x="4438648" y="4724396"/>
              <a:ext cx="2343149" cy="304799"/>
              <a:chOff x="5486400" y="5026546"/>
              <a:chExt cx="2647950" cy="383654"/>
            </a:xfrm>
          </p:grpSpPr>
          <p:sp>
            <p:nvSpPr>
              <p:cNvPr id="90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D</a:t>
                </a:r>
              </a:p>
            </p:txBody>
          </p:sp>
          <p:sp>
            <p:nvSpPr>
              <p:cNvPr id="91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92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B</a:t>
                </a:r>
              </a:p>
            </p:txBody>
          </p:sp>
          <p:sp>
            <p:nvSpPr>
              <p:cNvPr id="93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C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451485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94" name="Group 67"/>
          <p:cNvGrpSpPr>
            <a:grpSpLocks/>
          </p:cNvGrpSpPr>
          <p:nvPr/>
        </p:nvGrpSpPr>
        <p:grpSpPr bwMode="auto">
          <a:xfrm>
            <a:off x="4438650" y="5410200"/>
            <a:ext cx="1428750" cy="609600"/>
            <a:chOff x="4438804" y="5410200"/>
            <a:chExt cx="1428596" cy="609600"/>
          </a:xfrm>
        </p:grpSpPr>
        <p:sp>
          <p:nvSpPr>
            <p:cNvPr id="95" name="Explosion 2 73"/>
            <p:cNvSpPr>
              <a:spLocks noChangeArrowheads="1"/>
            </p:cNvSpPr>
            <p:nvPr/>
          </p:nvSpPr>
          <p:spPr bwMode="auto">
            <a:xfrm>
              <a:off x="5010040" y="5410200"/>
              <a:ext cx="457024" cy="381000"/>
            </a:xfrm>
            <a:prstGeom prst="irregularSeal2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 bwMode="auto">
            <a:xfrm>
              <a:off x="4438804" y="5649913"/>
              <a:ext cx="1428596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Divergence</a:t>
              </a:r>
            </a:p>
          </p:txBody>
        </p:sp>
      </p:grp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  <p:grpSp>
        <p:nvGrpSpPr>
          <p:cNvPr id="98" name="Group 70"/>
          <p:cNvGrpSpPr>
            <a:grpSpLocks/>
          </p:cNvGrpSpPr>
          <p:nvPr/>
        </p:nvGrpSpPr>
        <p:grpSpPr bwMode="auto">
          <a:xfrm>
            <a:off x="1600200" y="5943600"/>
            <a:ext cx="2647950" cy="609600"/>
            <a:chOff x="1695450" y="4419600"/>
            <a:chExt cx="2647950" cy="609599"/>
          </a:xfrm>
        </p:grpSpPr>
        <p:grpSp>
          <p:nvGrpSpPr>
            <p:cNvPr id="99" name="Group 53"/>
            <p:cNvGrpSpPr>
              <a:grpSpLocks/>
            </p:cNvGrpSpPr>
            <p:nvPr/>
          </p:nvGrpSpPr>
          <p:grpSpPr bwMode="auto">
            <a:xfrm>
              <a:off x="1695450" y="4724403"/>
              <a:ext cx="2343150" cy="304800"/>
              <a:chOff x="5486402" y="5026550"/>
              <a:chExt cx="2647951" cy="383655"/>
            </a:xfrm>
          </p:grpSpPr>
          <p:sp>
            <p:nvSpPr>
              <p:cNvPr id="101" name="Rounded Rectangle 70"/>
              <p:cNvSpPr>
                <a:spLocks noChangeArrowheads="1"/>
              </p:cNvSpPr>
              <p:nvPr/>
            </p:nvSpPr>
            <p:spPr bwMode="auto">
              <a:xfrm>
                <a:off x="5486402" y="5026550"/>
                <a:ext cx="590228" cy="38365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800" b="1" baseline="-25000" dirty="0">
                  <a:latin typeface="+mn-lt"/>
                </a:endParaRPr>
              </a:p>
            </p:txBody>
          </p:sp>
          <p:sp>
            <p:nvSpPr>
              <p:cNvPr id="102" name="Rounded Rectangle 70"/>
              <p:cNvSpPr>
                <a:spLocks noChangeArrowheads="1"/>
              </p:cNvSpPr>
              <p:nvPr/>
            </p:nvSpPr>
            <p:spPr bwMode="auto">
              <a:xfrm>
                <a:off x="6171712" y="5026550"/>
                <a:ext cx="590228" cy="38365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800" b="1" baseline="-25000" dirty="0">
                  <a:latin typeface="+mn-lt"/>
                </a:endParaRPr>
              </a:p>
            </p:txBody>
          </p:sp>
          <p:sp>
            <p:nvSpPr>
              <p:cNvPr id="103" name="Rounded Rectangle 70"/>
              <p:cNvSpPr>
                <a:spLocks noChangeArrowheads="1"/>
              </p:cNvSpPr>
              <p:nvPr/>
            </p:nvSpPr>
            <p:spPr bwMode="auto">
              <a:xfrm>
                <a:off x="6858817" y="5026550"/>
                <a:ext cx="590227" cy="383655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T</a:t>
                </a:r>
                <a:r>
                  <a:rPr lang="en-US" sz="1800" b="1" baseline="-25000" dirty="0">
                    <a:latin typeface="+mn-lt"/>
                  </a:rPr>
                  <a:t>A</a:t>
                </a:r>
              </a:p>
            </p:txBody>
          </p:sp>
          <p:sp>
            <p:nvSpPr>
              <p:cNvPr id="104" name="Rounded Rectangle 70"/>
              <p:cNvSpPr>
                <a:spLocks noChangeArrowheads="1"/>
              </p:cNvSpPr>
              <p:nvPr/>
            </p:nvSpPr>
            <p:spPr bwMode="auto">
              <a:xfrm>
                <a:off x="7544126" y="5026550"/>
                <a:ext cx="590227" cy="38365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800" b="1" baseline="-25000" dirty="0">
                  <a:latin typeface="+mn-lt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105" name="Group 69"/>
          <p:cNvGrpSpPr>
            <a:grpSpLocks/>
          </p:cNvGrpSpPr>
          <p:nvPr/>
        </p:nvGrpSpPr>
        <p:grpSpPr bwMode="auto">
          <a:xfrm>
            <a:off x="4114800" y="6259513"/>
            <a:ext cx="2580293" cy="369332"/>
            <a:chOff x="4114800" y="6259513"/>
            <a:chExt cx="2580293" cy="369332"/>
          </a:xfrm>
        </p:grpSpPr>
        <p:sp>
          <p:nvSpPr>
            <p:cNvPr id="106" name="TextBox 105"/>
            <p:cNvSpPr txBox="1"/>
            <p:nvPr/>
          </p:nvSpPr>
          <p:spPr bwMode="auto">
            <a:xfrm>
              <a:off x="4800600" y="6259513"/>
              <a:ext cx="189449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Faulty core is </a:t>
              </a:r>
              <a:r>
                <a:rPr lang="en-US" sz="1800" b="1" dirty="0" smtClean="0">
                  <a:latin typeface="+mn-lt"/>
                </a:rPr>
                <a:t>A</a:t>
              </a:r>
              <a:endParaRPr lang="en-US" sz="1800" b="1" dirty="0">
                <a:latin typeface="+mn-lt"/>
              </a:endParaRPr>
            </a:p>
          </p:txBody>
        </p:sp>
        <p:sp>
          <p:nvSpPr>
            <p:cNvPr id="107" name="Right Arrow 63"/>
            <p:cNvSpPr>
              <a:spLocks noChangeArrowheads="1"/>
            </p:cNvSpPr>
            <p:nvPr/>
          </p:nvSpPr>
          <p:spPr bwMode="auto">
            <a:xfrm>
              <a:off x="4114800" y="6324600"/>
              <a:ext cx="6096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486400" y="3962400"/>
            <a:ext cx="3597748" cy="838200"/>
            <a:chOff x="5486400" y="3962400"/>
            <a:chExt cx="3597748" cy="838200"/>
          </a:xfrm>
        </p:grpSpPr>
        <p:sp>
          <p:nvSpPr>
            <p:cNvPr id="110" name="Rounded Rectangle 109"/>
            <p:cNvSpPr/>
            <p:nvPr/>
          </p:nvSpPr>
          <p:spPr bwMode="auto">
            <a:xfrm>
              <a:off x="5486400" y="3962400"/>
              <a:ext cx="1295400" cy="8382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200" y="4191000"/>
              <a:ext cx="2149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n-lt"/>
                </a:rPr>
                <a:t>Fault-free Cores</a:t>
              </a:r>
              <a:endParaRPr lang="en-US" sz="2000" b="1" dirty="0">
                <a:latin typeface="+mn-lt"/>
              </a:endParaRPr>
            </a:p>
          </p:txBody>
        </p:sp>
        <p:cxnSp>
          <p:nvCxnSpPr>
            <p:cNvPr id="112" name="Straight Arrow Connector 21"/>
            <p:cNvCxnSpPr>
              <a:cxnSpLocks noChangeShapeType="1"/>
            </p:cNvCxnSpPr>
            <p:nvPr/>
          </p:nvCxnSpPr>
          <p:spPr bwMode="auto">
            <a:xfrm>
              <a:off x="6781800" y="4418012"/>
              <a:ext cx="22860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3" name="Group 112"/>
          <p:cNvGrpSpPr/>
          <p:nvPr/>
        </p:nvGrpSpPr>
        <p:grpSpPr>
          <a:xfrm>
            <a:off x="1676400" y="4572000"/>
            <a:ext cx="1428750" cy="1676400"/>
            <a:chOff x="1676400" y="4572000"/>
            <a:chExt cx="1428750" cy="1676400"/>
          </a:xfrm>
        </p:grpSpPr>
        <p:cxnSp>
          <p:nvCxnSpPr>
            <p:cNvPr id="114" name="Straight Arrow Connector 61"/>
            <p:cNvCxnSpPr>
              <a:cxnSpLocks noChangeShapeType="1"/>
            </p:cNvCxnSpPr>
            <p:nvPr/>
          </p:nvCxnSpPr>
          <p:spPr bwMode="auto">
            <a:xfrm rot="16200000" flipH="1">
              <a:off x="1524000" y="4953000"/>
              <a:ext cx="1676400" cy="914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115" name="Group 67"/>
            <p:cNvGrpSpPr>
              <a:grpSpLocks/>
            </p:cNvGrpSpPr>
            <p:nvPr/>
          </p:nvGrpSpPr>
          <p:grpSpPr bwMode="auto">
            <a:xfrm>
              <a:off x="1676397" y="5105400"/>
              <a:ext cx="1428749" cy="609600"/>
              <a:chOff x="4438804" y="5410200"/>
              <a:chExt cx="1428596" cy="609600"/>
            </a:xfrm>
          </p:grpSpPr>
          <p:sp>
            <p:nvSpPr>
              <p:cNvPr id="116" name="Explosion 2 73"/>
              <p:cNvSpPr>
                <a:spLocks noChangeArrowheads="1"/>
              </p:cNvSpPr>
              <p:nvPr/>
            </p:nvSpPr>
            <p:spPr bwMode="auto">
              <a:xfrm>
                <a:off x="5010040" y="5410200"/>
                <a:ext cx="457024" cy="381000"/>
              </a:xfrm>
              <a:prstGeom prst="irregularSeal2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 bwMode="auto">
              <a:xfrm>
                <a:off x="4438804" y="5649913"/>
                <a:ext cx="1428596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latin typeface="+mn-lt"/>
                  </a:rPr>
                  <a:t>Divergence</a:t>
                </a:r>
              </a:p>
            </p:txBody>
          </p:sp>
        </p:grpSp>
      </p:grpSp>
      <p:sp>
        <p:nvSpPr>
          <p:cNvPr id="118" name="AutoShape 162"/>
          <p:cNvSpPr>
            <a:spLocks noChangeArrowheads="1"/>
          </p:cNvSpPr>
          <p:nvPr/>
        </p:nvSpPr>
        <p:spPr bwMode="auto">
          <a:xfrm>
            <a:off x="7772400" y="2514600"/>
            <a:ext cx="1325880" cy="914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core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6"/>
          <p:cNvGrpSpPr/>
          <p:nvPr/>
        </p:nvGrpSpPr>
        <p:grpSpPr>
          <a:xfrm>
            <a:off x="533400" y="1219200"/>
            <a:ext cx="4495800" cy="990600"/>
            <a:chOff x="2362200" y="2247900"/>
            <a:chExt cx="2209800" cy="1333500"/>
          </a:xfrm>
        </p:grpSpPr>
        <p:sp>
          <p:nvSpPr>
            <p:cNvPr id="26" name="Oval 25"/>
            <p:cNvSpPr/>
            <p:nvPr/>
          </p:nvSpPr>
          <p:spPr bwMode="auto">
            <a:xfrm>
              <a:off x="2362200" y="2286000"/>
              <a:ext cx="19050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grpSp>
          <p:nvGrpSpPr>
            <p:cNvPr id="27" name="Group 7"/>
            <p:cNvGrpSpPr/>
            <p:nvPr/>
          </p:nvGrpSpPr>
          <p:grpSpPr>
            <a:xfrm>
              <a:off x="2514600" y="2247900"/>
              <a:ext cx="2057400" cy="1333500"/>
              <a:chOff x="4267200" y="1943100"/>
              <a:chExt cx="2057400" cy="13335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5257800" y="1943100"/>
                <a:ext cx="430078" cy="3429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267200" y="2057400"/>
                <a:ext cx="2057400" cy="12192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 bwMode="auto">
            <a:xfrm>
              <a:off x="2438400" y="2438400"/>
              <a:ext cx="1600200" cy="1066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F810-9755-4CD5-B371-6DE023B172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3006725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23557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34290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9718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</a:t>
            </a:r>
            <a:r>
              <a:rPr kumimoji="1" lang="en-US" sz="2000" b="1" dirty="0">
                <a:latin typeface="+mn-lt"/>
              </a:rPr>
              <a:t>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cxnSp>
        <p:nvCxnSpPr>
          <p:cNvPr id="23559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34290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971800"/>
            <a:ext cx="1905000" cy="914400"/>
          </a:xfrm>
          <a:prstGeom prst="flowChartAlternateProcess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Isolated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deterministic</a:t>
            </a:r>
            <a:endParaRPr kumimoji="1" lang="en-US" sz="2000" b="1" dirty="0">
              <a:latin typeface="+mn-lt"/>
            </a:endParaRP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</a:t>
            </a:r>
            <a:endParaRPr kumimoji="1" lang="en-US" sz="2000" b="1" dirty="0">
              <a:latin typeface="+mn-lt"/>
            </a:endParaRPr>
          </a:p>
        </p:txBody>
      </p:sp>
      <p:sp>
        <p:nvSpPr>
          <p:cNvPr id="24" name="AutoShape 162"/>
          <p:cNvSpPr>
            <a:spLocks noChangeArrowheads="1"/>
          </p:cNvSpPr>
          <p:nvPr/>
        </p:nvSpPr>
        <p:spPr bwMode="auto">
          <a:xfrm>
            <a:off x="7620000" y="2971800"/>
            <a:ext cx="1371600" cy="914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core</a:t>
            </a:r>
          </a:p>
        </p:txBody>
      </p:sp>
      <p:cxnSp>
        <p:nvCxnSpPr>
          <p:cNvPr id="23562" name="Straight Arrow Connector 27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6324600" y="3429000"/>
            <a:ext cx="1295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6172200" y="3124200"/>
            <a:ext cx="1600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Look for divergence</a:t>
            </a:r>
          </a:p>
        </p:txBody>
      </p:sp>
      <p:grpSp>
        <p:nvGrpSpPr>
          <p:cNvPr id="23564" name="Group 18"/>
          <p:cNvGrpSpPr>
            <a:grpSpLocks/>
          </p:cNvGrpSpPr>
          <p:nvPr/>
        </p:nvGrpSpPr>
        <p:grpSpPr bwMode="auto">
          <a:xfrm>
            <a:off x="885547" y="1371600"/>
            <a:ext cx="3927678" cy="1447799"/>
            <a:chOff x="4277887" y="742950"/>
            <a:chExt cx="3929067" cy="1447798"/>
          </a:xfrm>
        </p:grpSpPr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277887" y="742950"/>
              <a:ext cx="39290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What info to capture </a:t>
              </a: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to enable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isolated deterministic replay</a:t>
              </a: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?</a:t>
              </a:r>
            </a:p>
          </p:txBody>
        </p:sp>
        <p:cxnSp>
          <p:nvCxnSpPr>
            <p:cNvPr id="23566" name="Straight Arrow Connector 63"/>
            <p:cNvCxnSpPr>
              <a:cxnSpLocks noChangeShapeType="1"/>
              <a:stCxn id="13" idx="2"/>
            </p:cNvCxnSpPr>
            <p:nvPr/>
          </p:nvCxnSpPr>
          <p:spPr bwMode="auto">
            <a:xfrm rot="16200000" flipH="1">
              <a:off x="5875454" y="1817800"/>
              <a:ext cx="739913" cy="5983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3713163" y="2209800"/>
            <a:ext cx="3602037" cy="762000"/>
            <a:chOff x="4572003" y="1581150"/>
            <a:chExt cx="3602268" cy="761999"/>
          </a:xfrm>
        </p:grpSpPr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572003" y="1581150"/>
              <a:ext cx="3602268" cy="400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How to identify divergence?</a:t>
              </a:r>
            </a:p>
          </p:txBody>
        </p:sp>
        <p:cxnSp>
          <p:nvCxnSpPr>
            <p:cNvPr id="17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6057902" y="2152649"/>
              <a:ext cx="380998" cy="1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048000" y="4876800"/>
            <a:ext cx="22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D15100"/>
                </a:solidFill>
                <a:latin typeface="+mn-lt"/>
              </a:rPr>
              <a:t>Hardware costs?</a:t>
            </a:r>
            <a:endParaRPr lang="en-US" sz="2000" b="1" dirty="0">
              <a:solidFill>
                <a:srgbClr val="D151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Isolated Deterministic Replay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D8F60-A19B-4985-BA34-C2CF61871EE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4580" name="Group 48"/>
          <p:cNvGrpSpPr>
            <a:grpSpLocks/>
          </p:cNvGrpSpPr>
          <p:nvPr/>
        </p:nvGrpSpPr>
        <p:grpSpPr bwMode="auto">
          <a:xfrm>
            <a:off x="2940050" y="990600"/>
            <a:ext cx="1041400" cy="3295650"/>
            <a:chOff x="2819400" y="2244725"/>
            <a:chExt cx="1040018" cy="3295650"/>
          </a:xfrm>
        </p:grpSpPr>
        <p:grpSp>
          <p:nvGrpSpPr>
            <p:cNvPr id="24596" name="Group 48"/>
            <p:cNvGrpSpPr>
              <a:grpSpLocks/>
            </p:cNvGrpSpPr>
            <p:nvPr/>
          </p:nvGrpSpPr>
          <p:grpSpPr bwMode="auto">
            <a:xfrm>
              <a:off x="3048000" y="2721026"/>
              <a:ext cx="359834" cy="2819349"/>
              <a:chOff x="1219200" y="2514600"/>
              <a:chExt cx="359834" cy="2819400"/>
            </a:xfrm>
          </p:grpSpPr>
          <p:sp>
            <p:nvSpPr>
              <p:cNvPr id="24598" name="Freeform 24"/>
              <p:cNvSpPr>
                <a:spLocks/>
              </p:cNvSpPr>
              <p:nvPr/>
            </p:nvSpPr>
            <p:spPr bwMode="auto">
              <a:xfrm>
                <a:off x="1219200" y="3048000"/>
                <a:ext cx="359834" cy="2286000"/>
              </a:xfrm>
              <a:custGeom>
                <a:avLst/>
                <a:gdLst>
                  <a:gd name="T0" fmla="*/ 224367 w 359834"/>
                  <a:gd name="T1" fmla="*/ 0 h 2895600"/>
                  <a:gd name="T2" fmla="*/ 21167 w 359834"/>
                  <a:gd name="T3" fmla="*/ 543 h 2895600"/>
                  <a:gd name="T4" fmla="*/ 351367 w 359834"/>
                  <a:gd name="T5" fmla="*/ 949 h 2895600"/>
                  <a:gd name="T6" fmla="*/ 71967 w 359834"/>
                  <a:gd name="T7" fmla="*/ 1628 h 2895600"/>
                  <a:gd name="T8" fmla="*/ 325967 w 359834"/>
                  <a:gd name="T9" fmla="*/ 2170 h 2895600"/>
                  <a:gd name="T10" fmla="*/ 71967 w 359834"/>
                  <a:gd name="T11" fmla="*/ 2678 h 2895600"/>
                  <a:gd name="T12" fmla="*/ 249767 w 359834"/>
                  <a:gd name="T13" fmla="*/ 3255 h 2895600"/>
                  <a:gd name="T14" fmla="*/ 249767 w 359834"/>
                  <a:gd name="T15" fmla="*/ 3662 h 2895600"/>
                  <a:gd name="T16" fmla="*/ 249767 w 359834"/>
                  <a:gd name="T17" fmla="*/ 3865 h 2895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834"/>
                  <a:gd name="T28" fmla="*/ 0 h 2895600"/>
                  <a:gd name="T29" fmla="*/ 359834 w 359834"/>
                  <a:gd name="T30" fmla="*/ 2895600 h 2895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834" h="2895600">
                    <a:moveTo>
                      <a:pt x="224367" y="0"/>
                    </a:moveTo>
                    <a:cubicBezTo>
                      <a:pt x="112183" y="143933"/>
                      <a:pt x="0" y="287867"/>
                      <a:pt x="21167" y="406400"/>
                    </a:cubicBezTo>
                    <a:cubicBezTo>
                      <a:pt x="42334" y="524933"/>
                      <a:pt x="342900" y="575733"/>
                      <a:pt x="351367" y="711200"/>
                    </a:cubicBezTo>
                    <a:cubicBezTo>
                      <a:pt x="359834" y="846667"/>
                      <a:pt x="76200" y="1066800"/>
                      <a:pt x="71967" y="1219200"/>
                    </a:cubicBezTo>
                    <a:cubicBezTo>
                      <a:pt x="67734" y="1371600"/>
                      <a:pt x="325967" y="1494367"/>
                      <a:pt x="325967" y="1625600"/>
                    </a:cubicBezTo>
                    <a:cubicBezTo>
                      <a:pt x="325967" y="1756833"/>
                      <a:pt x="84667" y="1871133"/>
                      <a:pt x="71967" y="2006600"/>
                    </a:cubicBezTo>
                    <a:cubicBezTo>
                      <a:pt x="59267" y="2142067"/>
                      <a:pt x="220134" y="2315633"/>
                      <a:pt x="249767" y="2438400"/>
                    </a:cubicBezTo>
                    <a:cubicBezTo>
                      <a:pt x="279400" y="2561167"/>
                      <a:pt x="249767" y="2743200"/>
                      <a:pt x="249767" y="2743200"/>
                    </a:cubicBezTo>
                    <a:lnTo>
                      <a:pt x="249767" y="2895600"/>
                    </a:lnTo>
                  </a:path>
                </a:pathLst>
              </a:custGeom>
              <a:noFill/>
              <a:ln w="381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39"/>
              <p:cNvSpPr>
                <a:spLocks/>
              </p:cNvSpPr>
              <p:nvPr/>
            </p:nvSpPr>
            <p:spPr bwMode="auto">
              <a:xfrm>
                <a:off x="1219200" y="2514600"/>
                <a:ext cx="333375" cy="514350"/>
              </a:xfrm>
              <a:custGeom>
                <a:avLst/>
                <a:gdLst>
                  <a:gd name="T0" fmla="*/ 238125 w 333375"/>
                  <a:gd name="T1" fmla="*/ 0 h 514350"/>
                  <a:gd name="T2" fmla="*/ 9525 w 333375"/>
                  <a:gd name="T3" fmla="*/ 228600 h 514350"/>
                  <a:gd name="T4" fmla="*/ 295275 w 333375"/>
                  <a:gd name="T5" fmla="*/ 381000 h 514350"/>
                  <a:gd name="T6" fmla="*/ 238125 w 333375"/>
                  <a:gd name="T7" fmla="*/ 514350 h 514350"/>
                  <a:gd name="T8" fmla="*/ 238125 w 333375"/>
                  <a:gd name="T9" fmla="*/ 514350 h 514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375"/>
                  <a:gd name="T16" fmla="*/ 0 h 514350"/>
                  <a:gd name="T17" fmla="*/ 333375 w 333375"/>
                  <a:gd name="T18" fmla="*/ 514350 h 514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375" h="514350">
                    <a:moveTo>
                      <a:pt x="238125" y="0"/>
                    </a:moveTo>
                    <a:cubicBezTo>
                      <a:pt x="119062" y="82550"/>
                      <a:pt x="0" y="165100"/>
                      <a:pt x="9525" y="228600"/>
                    </a:cubicBezTo>
                    <a:cubicBezTo>
                      <a:pt x="19050" y="292100"/>
                      <a:pt x="257175" y="333375"/>
                      <a:pt x="295275" y="381000"/>
                    </a:cubicBezTo>
                    <a:cubicBezTo>
                      <a:pt x="333375" y="428625"/>
                      <a:pt x="238125" y="514350"/>
                      <a:pt x="238125" y="51435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2819400" y="2244725"/>
              <a:ext cx="104001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Thread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276600" y="1371600"/>
            <a:ext cx="3067050" cy="2895600"/>
            <a:chOff x="3200400" y="2667000"/>
            <a:chExt cx="3067122" cy="2895600"/>
          </a:xfrm>
        </p:grpSpPr>
        <p:sp>
          <p:nvSpPr>
            <p:cNvPr id="33" name="TextBox 32"/>
            <p:cNvSpPr txBox="1"/>
            <p:nvPr/>
          </p:nvSpPr>
          <p:spPr>
            <a:xfrm>
              <a:off x="4289451" y="3562350"/>
              <a:ext cx="1978071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Input to thread</a:t>
              </a:r>
            </a:p>
          </p:txBody>
        </p:sp>
        <p:grpSp>
          <p:nvGrpSpPr>
            <p:cNvPr id="24584" name="Group 47"/>
            <p:cNvGrpSpPr>
              <a:grpSpLocks/>
            </p:cNvGrpSpPr>
            <p:nvPr/>
          </p:nvGrpSpPr>
          <p:grpSpPr bwMode="auto">
            <a:xfrm>
              <a:off x="3200400" y="2667000"/>
              <a:ext cx="1142996" cy="2895600"/>
              <a:chOff x="3200400" y="2667000"/>
              <a:chExt cx="1142996" cy="2895600"/>
            </a:xfrm>
          </p:grpSpPr>
          <p:grpSp>
            <p:nvGrpSpPr>
              <p:cNvPr id="24585" name="Group 34"/>
              <p:cNvGrpSpPr>
                <a:grpSpLocks/>
              </p:cNvGrpSpPr>
              <p:nvPr/>
            </p:nvGrpSpPr>
            <p:grpSpPr bwMode="auto">
              <a:xfrm>
                <a:off x="3733800" y="2743200"/>
                <a:ext cx="533400" cy="1664732"/>
                <a:chOff x="3733800" y="2678668"/>
                <a:chExt cx="533400" cy="1664732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3800490" y="26786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800490" y="30596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800490" y="35168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733813" y="39740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</p:grpSp>
          <p:grpSp>
            <p:nvGrpSpPr>
              <p:cNvPr id="24586" name="Group 41"/>
              <p:cNvGrpSpPr>
                <a:grpSpLocks/>
              </p:cNvGrpSpPr>
              <p:nvPr/>
            </p:nvGrpSpPr>
            <p:grpSpPr bwMode="auto">
              <a:xfrm>
                <a:off x="3200400" y="2667000"/>
                <a:ext cx="1142996" cy="2895600"/>
                <a:chOff x="3962404" y="2667000"/>
                <a:chExt cx="1142996" cy="2895600"/>
              </a:xfrm>
            </p:grpSpPr>
            <p:cxnSp>
              <p:nvCxnSpPr>
                <p:cNvPr id="24587" name="Straight Arrow Connector 42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91000" y="2971799"/>
                  <a:ext cx="381000" cy="152400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4588" name="Straight Arrow Connector 43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3962404" y="3276600"/>
                  <a:ext cx="533397" cy="228598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4589" name="Straight Arrow Connector 4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91001" y="3733800"/>
                  <a:ext cx="381000" cy="152400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4590" name="Straight Arrow Connector 4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14801" y="4191000"/>
                  <a:ext cx="381000" cy="152400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4591" name="Rounded Rectangle 46"/>
                <p:cNvSpPr>
                  <a:spLocks noChangeArrowheads="1"/>
                </p:cNvSpPr>
                <p:nvPr/>
              </p:nvSpPr>
              <p:spPr bwMode="auto">
                <a:xfrm>
                  <a:off x="4419600" y="2667000"/>
                  <a:ext cx="685800" cy="2895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alpha val="0"/>
                  </a:schemeClr>
                </a:solidFill>
                <a:ln w="9525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28600" y="4419600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 smtClean="0">
                <a:latin typeface="+mn-lt"/>
              </a:rPr>
              <a:t>Recording thread inputs sufficient – similar to </a:t>
            </a:r>
            <a:r>
              <a:rPr lang="en-US" sz="2200" b="1" kern="0" dirty="0" err="1" smtClean="0">
                <a:latin typeface="+mn-lt"/>
              </a:rPr>
              <a:t>BugNet</a:t>
            </a:r>
            <a:endParaRPr lang="en-US" sz="2200" b="1" kern="0" dirty="0">
              <a:latin typeface="+mn-lt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latin typeface="+mn-lt"/>
              </a:rPr>
              <a:t>Record </a:t>
            </a:r>
            <a:r>
              <a:rPr lang="en-US" sz="2200" b="1" kern="0" dirty="0">
                <a:solidFill>
                  <a:srgbClr val="D15100"/>
                </a:solidFill>
                <a:latin typeface="+mn-lt"/>
              </a:rPr>
              <a:t>all retiring </a:t>
            </a: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loads values</a:t>
            </a:r>
            <a:endParaRPr lang="en-US" sz="2200" b="1" kern="0" dirty="0">
              <a:solidFill>
                <a:srgbClr val="D151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6"/>
          <p:cNvGrpSpPr/>
          <p:nvPr/>
        </p:nvGrpSpPr>
        <p:grpSpPr>
          <a:xfrm>
            <a:off x="3352800" y="1981200"/>
            <a:ext cx="4267200" cy="762000"/>
            <a:chOff x="2362200" y="2247900"/>
            <a:chExt cx="2209800" cy="1333500"/>
          </a:xfrm>
        </p:grpSpPr>
        <p:sp>
          <p:nvSpPr>
            <p:cNvPr id="34" name="Oval 33"/>
            <p:cNvSpPr/>
            <p:nvPr/>
          </p:nvSpPr>
          <p:spPr bwMode="auto">
            <a:xfrm>
              <a:off x="2362200" y="2286000"/>
              <a:ext cx="19050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grpSp>
          <p:nvGrpSpPr>
            <p:cNvPr id="35" name="Group 7"/>
            <p:cNvGrpSpPr/>
            <p:nvPr/>
          </p:nvGrpSpPr>
          <p:grpSpPr>
            <a:xfrm>
              <a:off x="2514600" y="2247900"/>
              <a:ext cx="2057400" cy="1333500"/>
              <a:chOff x="4267200" y="1943100"/>
              <a:chExt cx="2057400" cy="1333500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5257800" y="1943100"/>
                <a:ext cx="430078" cy="3429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4267200" y="2057400"/>
                <a:ext cx="2057400" cy="12192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 bwMode="auto">
            <a:xfrm>
              <a:off x="2438400" y="2438400"/>
              <a:ext cx="1600200" cy="1066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1A1344-5B67-4084-AA68-A2C428A14E7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3006725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25605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34290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9718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activating trace</a:t>
            </a:r>
            <a:endParaRPr kumimoji="1" lang="en-US" sz="2000" b="1" dirty="0">
              <a:latin typeface="+mn-lt"/>
            </a:endParaRPr>
          </a:p>
        </p:txBody>
      </p:sp>
      <p:cxnSp>
        <p:nvCxnSpPr>
          <p:cNvPr id="25607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34290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971800"/>
            <a:ext cx="1905000" cy="914400"/>
          </a:xfrm>
          <a:prstGeom prst="flowChartAlternateProcess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Isolated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deterministic</a:t>
            </a:r>
            <a:endParaRPr kumimoji="1" lang="en-US" sz="2000" b="1" dirty="0">
              <a:latin typeface="+mn-lt"/>
            </a:endParaRP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</a:t>
            </a:r>
            <a:endParaRPr kumimoji="1" lang="en-US" sz="2000" b="1" dirty="0">
              <a:latin typeface="+mn-lt"/>
            </a:endParaRPr>
          </a:p>
        </p:txBody>
      </p:sp>
      <p:sp>
        <p:nvSpPr>
          <p:cNvPr id="24" name="AutoShape 162"/>
          <p:cNvSpPr>
            <a:spLocks noChangeArrowheads="1"/>
          </p:cNvSpPr>
          <p:nvPr/>
        </p:nvSpPr>
        <p:spPr bwMode="auto">
          <a:xfrm>
            <a:off x="7620000" y="2971800"/>
            <a:ext cx="1371600" cy="914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core</a:t>
            </a:r>
          </a:p>
        </p:txBody>
      </p:sp>
      <p:cxnSp>
        <p:nvCxnSpPr>
          <p:cNvPr id="25610" name="Straight Arrow Connector 27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6324600" y="3429000"/>
            <a:ext cx="1295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6172200" y="3124200"/>
            <a:ext cx="1600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Look for divergence</a:t>
            </a:r>
          </a:p>
        </p:txBody>
      </p:sp>
      <p:grpSp>
        <p:nvGrpSpPr>
          <p:cNvPr id="25612" name="Group 18"/>
          <p:cNvGrpSpPr>
            <a:grpSpLocks/>
          </p:cNvGrpSpPr>
          <p:nvPr/>
        </p:nvGrpSpPr>
        <p:grpSpPr bwMode="auto">
          <a:xfrm>
            <a:off x="3713163" y="2209800"/>
            <a:ext cx="3602037" cy="762000"/>
            <a:chOff x="4572003" y="1581150"/>
            <a:chExt cx="3602268" cy="761999"/>
          </a:xfrm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572003" y="1581150"/>
              <a:ext cx="3602268" cy="400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How to identify divergence?</a:t>
              </a:r>
            </a:p>
          </p:txBody>
        </p:sp>
        <p:cxnSp>
          <p:nvCxnSpPr>
            <p:cNvPr id="25614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6057902" y="2152649"/>
              <a:ext cx="380999" cy="1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4"/>
          <p:cNvGrpSpPr/>
          <p:nvPr/>
        </p:nvGrpSpPr>
        <p:grpSpPr>
          <a:xfrm>
            <a:off x="2209800" y="3886200"/>
            <a:ext cx="3200399" cy="1066803"/>
            <a:chOff x="2209800" y="4019489"/>
            <a:chExt cx="3200399" cy="1066803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2209800" y="4324292"/>
              <a:ext cx="1295400" cy="7620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Trace Buffer</a:t>
              </a:r>
            </a:p>
          </p:txBody>
        </p:sp>
        <p:sp>
          <p:nvSpPr>
            <p:cNvPr id="17" name="Bent Arrow 16"/>
            <p:cNvSpPr/>
            <p:nvPr/>
          </p:nvSpPr>
          <p:spPr bwMode="auto">
            <a:xfrm rot="5400000" flipH="1">
              <a:off x="4076697" y="3447988"/>
              <a:ext cx="762002" cy="1905003"/>
            </a:xfrm>
            <a:prstGeom prst="bentArrow">
              <a:avLst>
                <a:gd name="adj1" fmla="val 18749"/>
                <a:gd name="adj2" fmla="val 16898"/>
                <a:gd name="adj3" fmla="val 29167"/>
                <a:gd name="adj4" fmla="val 46654"/>
              </a:avLst>
            </a:prstGeom>
            <a:noFill/>
            <a:ln w="1524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9" name="Down Arrow 18"/>
            <p:cNvSpPr>
              <a:spLocks/>
            </p:cNvSpPr>
            <p:nvPr/>
          </p:nvSpPr>
          <p:spPr bwMode="auto">
            <a:xfrm>
              <a:off x="2743200" y="4019492"/>
              <a:ext cx="274320" cy="304797"/>
            </a:xfrm>
            <a:prstGeom prst="downArrow">
              <a:avLst/>
            </a:prstGeom>
            <a:noFill/>
            <a:ln w="1524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885547" y="1371600"/>
            <a:ext cx="3927678" cy="1447799"/>
            <a:chOff x="4277887" y="742950"/>
            <a:chExt cx="3929067" cy="1447798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277887" y="742950"/>
              <a:ext cx="39290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What info to capture </a:t>
              </a: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to enable 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isolated deterministic replay</a:t>
              </a: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?</a:t>
              </a:r>
            </a:p>
          </p:txBody>
        </p:sp>
        <p:cxnSp>
          <p:nvCxnSpPr>
            <p:cNvPr id="25" name="Straight Arrow Connector 63"/>
            <p:cNvCxnSpPr>
              <a:cxnSpLocks noChangeShapeType="1"/>
              <a:stCxn id="22" idx="2"/>
            </p:cNvCxnSpPr>
            <p:nvPr/>
          </p:nvCxnSpPr>
          <p:spPr bwMode="auto">
            <a:xfrm rot="16200000" flipH="1">
              <a:off x="5875454" y="1817800"/>
              <a:ext cx="739913" cy="5983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3048000" y="5314890"/>
            <a:ext cx="22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D15100"/>
                </a:solidFill>
                <a:latin typeface="+mn-lt"/>
              </a:rPr>
              <a:t>Hardware costs?</a:t>
            </a:r>
            <a:endParaRPr lang="en-US" sz="2000" b="1" dirty="0">
              <a:solidFill>
                <a:srgbClr val="D151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C56E-8492-44C0-AFA3-8D0155079F4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940050" y="2952750"/>
            <a:ext cx="1041400" cy="3295650"/>
            <a:chOff x="2819400" y="2244725"/>
            <a:chExt cx="1040018" cy="3295650"/>
          </a:xfrm>
        </p:grpSpPr>
        <p:grpSp>
          <p:nvGrpSpPr>
            <p:cNvPr id="26640" name="Group 48"/>
            <p:cNvGrpSpPr>
              <a:grpSpLocks/>
            </p:cNvGrpSpPr>
            <p:nvPr/>
          </p:nvGrpSpPr>
          <p:grpSpPr bwMode="auto">
            <a:xfrm>
              <a:off x="3048000" y="2721026"/>
              <a:ext cx="359834" cy="2819349"/>
              <a:chOff x="1219200" y="2514600"/>
              <a:chExt cx="359834" cy="2819400"/>
            </a:xfrm>
          </p:grpSpPr>
          <p:sp>
            <p:nvSpPr>
              <p:cNvPr id="26642" name="Freeform 24"/>
              <p:cNvSpPr>
                <a:spLocks/>
              </p:cNvSpPr>
              <p:nvPr/>
            </p:nvSpPr>
            <p:spPr bwMode="auto">
              <a:xfrm>
                <a:off x="1219200" y="3048000"/>
                <a:ext cx="359834" cy="2286000"/>
              </a:xfrm>
              <a:custGeom>
                <a:avLst/>
                <a:gdLst>
                  <a:gd name="T0" fmla="*/ 224367 w 359834"/>
                  <a:gd name="T1" fmla="*/ 0 h 2895600"/>
                  <a:gd name="T2" fmla="*/ 21167 w 359834"/>
                  <a:gd name="T3" fmla="*/ 543 h 2895600"/>
                  <a:gd name="T4" fmla="*/ 351367 w 359834"/>
                  <a:gd name="T5" fmla="*/ 949 h 2895600"/>
                  <a:gd name="T6" fmla="*/ 71967 w 359834"/>
                  <a:gd name="T7" fmla="*/ 1628 h 2895600"/>
                  <a:gd name="T8" fmla="*/ 325967 w 359834"/>
                  <a:gd name="T9" fmla="*/ 2170 h 2895600"/>
                  <a:gd name="T10" fmla="*/ 71967 w 359834"/>
                  <a:gd name="T11" fmla="*/ 2678 h 2895600"/>
                  <a:gd name="T12" fmla="*/ 249767 w 359834"/>
                  <a:gd name="T13" fmla="*/ 3255 h 2895600"/>
                  <a:gd name="T14" fmla="*/ 249767 w 359834"/>
                  <a:gd name="T15" fmla="*/ 3662 h 2895600"/>
                  <a:gd name="T16" fmla="*/ 249767 w 359834"/>
                  <a:gd name="T17" fmla="*/ 3865 h 2895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834"/>
                  <a:gd name="T28" fmla="*/ 0 h 2895600"/>
                  <a:gd name="T29" fmla="*/ 359834 w 359834"/>
                  <a:gd name="T30" fmla="*/ 2895600 h 2895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834" h="2895600">
                    <a:moveTo>
                      <a:pt x="224367" y="0"/>
                    </a:moveTo>
                    <a:cubicBezTo>
                      <a:pt x="112183" y="143933"/>
                      <a:pt x="0" y="287867"/>
                      <a:pt x="21167" y="406400"/>
                    </a:cubicBezTo>
                    <a:cubicBezTo>
                      <a:pt x="42334" y="524933"/>
                      <a:pt x="342900" y="575733"/>
                      <a:pt x="351367" y="711200"/>
                    </a:cubicBezTo>
                    <a:cubicBezTo>
                      <a:pt x="359834" y="846667"/>
                      <a:pt x="76200" y="1066800"/>
                      <a:pt x="71967" y="1219200"/>
                    </a:cubicBezTo>
                    <a:cubicBezTo>
                      <a:pt x="67734" y="1371600"/>
                      <a:pt x="325967" y="1494367"/>
                      <a:pt x="325967" y="1625600"/>
                    </a:cubicBezTo>
                    <a:cubicBezTo>
                      <a:pt x="325967" y="1756833"/>
                      <a:pt x="84667" y="1871133"/>
                      <a:pt x="71967" y="2006600"/>
                    </a:cubicBezTo>
                    <a:cubicBezTo>
                      <a:pt x="59267" y="2142067"/>
                      <a:pt x="220134" y="2315633"/>
                      <a:pt x="249767" y="2438400"/>
                    </a:cubicBezTo>
                    <a:cubicBezTo>
                      <a:pt x="279400" y="2561167"/>
                      <a:pt x="249767" y="2743200"/>
                      <a:pt x="249767" y="2743200"/>
                    </a:cubicBezTo>
                    <a:lnTo>
                      <a:pt x="249767" y="2895600"/>
                    </a:lnTo>
                  </a:path>
                </a:pathLst>
              </a:custGeom>
              <a:noFill/>
              <a:ln w="381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39"/>
              <p:cNvSpPr>
                <a:spLocks/>
              </p:cNvSpPr>
              <p:nvPr/>
            </p:nvSpPr>
            <p:spPr bwMode="auto">
              <a:xfrm>
                <a:off x="1219200" y="2514600"/>
                <a:ext cx="333375" cy="514350"/>
              </a:xfrm>
              <a:custGeom>
                <a:avLst/>
                <a:gdLst>
                  <a:gd name="T0" fmla="*/ 238125 w 333375"/>
                  <a:gd name="T1" fmla="*/ 0 h 514350"/>
                  <a:gd name="T2" fmla="*/ 9525 w 333375"/>
                  <a:gd name="T3" fmla="*/ 228600 h 514350"/>
                  <a:gd name="T4" fmla="*/ 295275 w 333375"/>
                  <a:gd name="T5" fmla="*/ 381000 h 514350"/>
                  <a:gd name="T6" fmla="*/ 238125 w 333375"/>
                  <a:gd name="T7" fmla="*/ 514350 h 514350"/>
                  <a:gd name="T8" fmla="*/ 238125 w 333375"/>
                  <a:gd name="T9" fmla="*/ 514350 h 514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375"/>
                  <a:gd name="T16" fmla="*/ 0 h 514350"/>
                  <a:gd name="T17" fmla="*/ 333375 w 333375"/>
                  <a:gd name="T18" fmla="*/ 514350 h 514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375" h="514350">
                    <a:moveTo>
                      <a:pt x="238125" y="0"/>
                    </a:moveTo>
                    <a:cubicBezTo>
                      <a:pt x="119062" y="82550"/>
                      <a:pt x="0" y="165100"/>
                      <a:pt x="9525" y="228600"/>
                    </a:cubicBezTo>
                    <a:cubicBezTo>
                      <a:pt x="19050" y="292100"/>
                      <a:pt x="257175" y="333375"/>
                      <a:pt x="295275" y="381000"/>
                    </a:cubicBezTo>
                    <a:cubicBezTo>
                      <a:pt x="333375" y="428625"/>
                      <a:pt x="238125" y="514350"/>
                      <a:pt x="238125" y="51435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2819400" y="2244725"/>
              <a:ext cx="104001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Thread</a:t>
              </a:r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28600" y="9906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latin typeface="+mn-lt"/>
              </a:rPr>
              <a:t>Comparing all instructions </a:t>
            </a:r>
            <a:r>
              <a:rPr lang="en-US" sz="2200" b="1" dirty="0">
                <a:latin typeface="+mn-lt"/>
                <a:sym typeface="Symbol" pitchFamily="18" charset="2"/>
              </a:rPr>
              <a:t> Large buffer requirement</a:t>
            </a:r>
            <a:endParaRPr lang="en-US" sz="2200" b="1" kern="0" dirty="0"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latin typeface="+mn-lt"/>
              </a:rPr>
              <a:t>Faults corrupt software </a:t>
            </a:r>
            <a:r>
              <a:rPr lang="en-US" sz="2200" b="1" kern="0" dirty="0" smtClean="0">
                <a:latin typeface="+mn-lt"/>
              </a:rPr>
              <a:t>through </a:t>
            </a: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memory </a:t>
            </a:r>
            <a:r>
              <a:rPr lang="en-US" sz="2200" b="1" kern="0" dirty="0">
                <a:solidFill>
                  <a:srgbClr val="D15100"/>
                </a:solidFill>
                <a:latin typeface="+mn-lt"/>
              </a:rPr>
              <a:t>and control </a:t>
            </a:r>
            <a:r>
              <a:rPr lang="en-US" sz="2200" b="1" kern="0" dirty="0" err="1" smtClean="0">
                <a:solidFill>
                  <a:srgbClr val="D15100"/>
                </a:solidFill>
                <a:latin typeface="+mn-lt"/>
              </a:rPr>
              <a:t>instrns</a:t>
            </a:r>
            <a:endParaRPr lang="en-US" sz="2200" b="1" kern="0" dirty="0" smtClean="0">
              <a:solidFill>
                <a:srgbClr val="D15100"/>
              </a:solidFill>
              <a:latin typeface="+mn-lt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Capture memory and control instructions</a:t>
            </a:r>
            <a:endParaRPr lang="en-US" sz="2200" b="1" kern="0" dirty="0">
              <a:solidFill>
                <a:srgbClr val="D15100"/>
              </a:solidFill>
              <a:latin typeface="+mn-lt"/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276600" y="3333750"/>
            <a:ext cx="1524000" cy="2895600"/>
            <a:chOff x="3276600" y="1371600"/>
            <a:chExt cx="1524000" cy="2895600"/>
          </a:xfrm>
        </p:grpSpPr>
        <p:cxnSp>
          <p:nvCxnSpPr>
            <p:cNvPr id="26631" name="Straight Arrow Connector 24"/>
            <p:cNvCxnSpPr>
              <a:cxnSpLocks noChangeShapeType="1"/>
            </p:cNvCxnSpPr>
            <p:nvPr/>
          </p:nvCxnSpPr>
          <p:spPr bwMode="auto">
            <a:xfrm>
              <a:off x="3505200" y="1905000"/>
              <a:ext cx="381000" cy="152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32" name="Straight Arrow Connector 25"/>
            <p:cNvCxnSpPr>
              <a:cxnSpLocks noChangeShapeType="1"/>
            </p:cNvCxnSpPr>
            <p:nvPr/>
          </p:nvCxnSpPr>
          <p:spPr bwMode="auto">
            <a:xfrm>
              <a:off x="3276600" y="2209800"/>
              <a:ext cx="533400" cy="2286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33" name="Straight Arrow Connector 31"/>
            <p:cNvCxnSpPr>
              <a:cxnSpLocks noChangeShapeType="1"/>
            </p:cNvCxnSpPr>
            <p:nvPr/>
          </p:nvCxnSpPr>
          <p:spPr bwMode="auto">
            <a:xfrm>
              <a:off x="3505200" y="2743200"/>
              <a:ext cx="381000" cy="152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34" name="Straight Arrow Connector 33"/>
            <p:cNvCxnSpPr>
              <a:cxnSpLocks noChangeShapeType="1"/>
            </p:cNvCxnSpPr>
            <p:nvPr/>
          </p:nvCxnSpPr>
          <p:spPr bwMode="auto">
            <a:xfrm>
              <a:off x="3505200" y="3352800"/>
              <a:ext cx="381000" cy="1524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5" name="Rounded Rectangle 34"/>
            <p:cNvSpPr>
              <a:spLocks noChangeArrowheads="1"/>
            </p:cNvSpPr>
            <p:nvPr/>
          </p:nvSpPr>
          <p:spPr bwMode="auto">
            <a:xfrm>
              <a:off x="3733796" y="1371600"/>
              <a:ext cx="1066804" cy="28956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1916113"/>
              <a:ext cx="774700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Store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2297113"/>
              <a:ext cx="7360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 smtClean="0">
                  <a:latin typeface="+mn-lt"/>
                </a:rPr>
                <a:t>Load</a:t>
              </a:r>
              <a:endParaRPr lang="en-US" sz="1800" b="1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0000" y="2754313"/>
              <a:ext cx="979488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Branch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10000" y="3363913"/>
              <a:ext cx="774700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Store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81200" y="4495800"/>
            <a:ext cx="4038600" cy="914400"/>
            <a:chOff x="2362200" y="2247900"/>
            <a:chExt cx="2209800" cy="1333500"/>
          </a:xfrm>
        </p:grpSpPr>
        <p:sp>
          <p:nvSpPr>
            <p:cNvPr id="28" name="Oval 27"/>
            <p:cNvSpPr/>
            <p:nvPr/>
          </p:nvSpPr>
          <p:spPr bwMode="auto">
            <a:xfrm>
              <a:off x="2362200" y="2286000"/>
              <a:ext cx="19050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grpSp>
          <p:nvGrpSpPr>
            <p:cNvPr id="29" name="Group 7"/>
            <p:cNvGrpSpPr/>
            <p:nvPr/>
          </p:nvGrpSpPr>
          <p:grpSpPr>
            <a:xfrm>
              <a:off x="2514600" y="2247900"/>
              <a:ext cx="2057400" cy="1333500"/>
              <a:chOff x="4267200" y="1943100"/>
              <a:chExt cx="2057400" cy="13335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5257800" y="1943100"/>
                <a:ext cx="430078" cy="3429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267200" y="2057400"/>
                <a:ext cx="2057400" cy="12192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</p:grpSp>
        <p:sp>
          <p:nvSpPr>
            <p:cNvPr id="30" name="Oval 29"/>
            <p:cNvSpPr/>
            <p:nvPr/>
          </p:nvSpPr>
          <p:spPr bwMode="auto">
            <a:xfrm>
              <a:off x="2438400" y="2438400"/>
              <a:ext cx="1600200" cy="1066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1A1344-5B67-4084-AA68-A2C428A14E7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2473325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25605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8956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4384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activating trace</a:t>
            </a:r>
            <a:endParaRPr kumimoji="1" lang="en-US" sz="2000" b="1" dirty="0">
              <a:latin typeface="+mn-lt"/>
            </a:endParaRPr>
          </a:p>
        </p:txBody>
      </p:sp>
      <p:cxnSp>
        <p:nvCxnSpPr>
          <p:cNvPr id="25607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28956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438400"/>
            <a:ext cx="1905000" cy="914400"/>
          </a:xfrm>
          <a:prstGeom prst="flowChartAlternateProcess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Isolated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deterministic</a:t>
            </a:r>
            <a:endParaRPr kumimoji="1" lang="en-US" sz="2000" b="1" dirty="0">
              <a:latin typeface="+mn-lt"/>
            </a:endParaRP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</a:t>
            </a:r>
            <a:endParaRPr kumimoji="1" lang="en-US" sz="2000" b="1" dirty="0">
              <a:latin typeface="+mn-lt"/>
            </a:endParaRPr>
          </a:p>
        </p:txBody>
      </p:sp>
      <p:sp>
        <p:nvSpPr>
          <p:cNvPr id="24" name="AutoShape 162"/>
          <p:cNvSpPr>
            <a:spLocks noChangeArrowheads="1"/>
          </p:cNvSpPr>
          <p:nvPr/>
        </p:nvSpPr>
        <p:spPr bwMode="auto">
          <a:xfrm>
            <a:off x="7620000" y="2438400"/>
            <a:ext cx="1371600" cy="914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core</a:t>
            </a:r>
          </a:p>
        </p:txBody>
      </p:sp>
      <p:cxnSp>
        <p:nvCxnSpPr>
          <p:cNvPr id="25610" name="Straight Arrow Connector 27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6324600" y="2895600"/>
            <a:ext cx="1295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6172200" y="2590800"/>
            <a:ext cx="1600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Look for divergence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713163" y="1676400"/>
            <a:ext cx="3602037" cy="762000"/>
            <a:chOff x="4572003" y="1581150"/>
            <a:chExt cx="3602268" cy="761999"/>
          </a:xfrm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572003" y="1581150"/>
              <a:ext cx="3602268" cy="400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How to identify divergence?</a:t>
              </a:r>
            </a:p>
          </p:txBody>
        </p:sp>
        <p:cxnSp>
          <p:nvCxnSpPr>
            <p:cNvPr id="25614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6057902" y="2152649"/>
              <a:ext cx="380999" cy="1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4"/>
          <p:cNvGrpSpPr/>
          <p:nvPr/>
        </p:nvGrpSpPr>
        <p:grpSpPr>
          <a:xfrm>
            <a:off x="2209800" y="3352800"/>
            <a:ext cx="3200399" cy="1066803"/>
            <a:chOff x="2209800" y="4019489"/>
            <a:chExt cx="3200399" cy="1066803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2209800" y="4324292"/>
              <a:ext cx="1295400" cy="7620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Trace Buffer</a:t>
              </a:r>
            </a:p>
          </p:txBody>
        </p:sp>
        <p:sp>
          <p:nvSpPr>
            <p:cNvPr id="17" name="Bent Arrow 16"/>
            <p:cNvSpPr/>
            <p:nvPr/>
          </p:nvSpPr>
          <p:spPr bwMode="auto">
            <a:xfrm rot="5400000" flipH="1">
              <a:off x="4076697" y="3447988"/>
              <a:ext cx="762002" cy="1905003"/>
            </a:xfrm>
            <a:prstGeom prst="bentArrow">
              <a:avLst>
                <a:gd name="adj1" fmla="val 18749"/>
                <a:gd name="adj2" fmla="val 16898"/>
                <a:gd name="adj3" fmla="val 29167"/>
                <a:gd name="adj4" fmla="val 46654"/>
              </a:avLst>
            </a:prstGeom>
            <a:noFill/>
            <a:ln w="1524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9" name="Down Arrow 18"/>
            <p:cNvSpPr>
              <a:spLocks/>
            </p:cNvSpPr>
            <p:nvPr/>
          </p:nvSpPr>
          <p:spPr bwMode="auto">
            <a:xfrm>
              <a:off x="2743200" y="4019492"/>
              <a:ext cx="274320" cy="304797"/>
            </a:xfrm>
            <a:prstGeom prst="downArrow">
              <a:avLst/>
            </a:prstGeom>
            <a:noFill/>
            <a:ln w="1524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85547" y="838200"/>
            <a:ext cx="3927678" cy="1447799"/>
            <a:chOff x="4277887" y="742950"/>
            <a:chExt cx="3929067" cy="1447798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277887" y="742950"/>
              <a:ext cx="39290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What info to capture </a:t>
              </a: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to enable 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isolated deterministic replay</a:t>
              </a: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?</a:t>
              </a:r>
            </a:p>
          </p:txBody>
        </p:sp>
        <p:cxnSp>
          <p:nvCxnSpPr>
            <p:cNvPr id="25" name="Straight Arrow Connector 63"/>
            <p:cNvCxnSpPr>
              <a:cxnSpLocks noChangeShapeType="1"/>
              <a:stCxn id="22" idx="2"/>
            </p:cNvCxnSpPr>
            <p:nvPr/>
          </p:nvCxnSpPr>
          <p:spPr bwMode="auto">
            <a:xfrm rot="16200000" flipH="1">
              <a:off x="5875454" y="1817800"/>
              <a:ext cx="739913" cy="5983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3048000" y="4781490"/>
            <a:ext cx="22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D15100"/>
                </a:solidFill>
                <a:latin typeface="+mn-lt"/>
              </a:rPr>
              <a:t>Hardware costs?</a:t>
            </a:r>
            <a:endParaRPr lang="en-US" sz="2000" b="1" dirty="0">
              <a:solidFill>
                <a:srgbClr val="D151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6200" y="4495800"/>
            <a:ext cx="5715000" cy="1295400"/>
            <a:chOff x="76200" y="4648200"/>
            <a:chExt cx="5638800" cy="1371600"/>
          </a:xfrm>
        </p:grpSpPr>
        <p:grpSp>
          <p:nvGrpSpPr>
            <p:cNvPr id="53" name="Group 29"/>
            <p:cNvGrpSpPr/>
            <p:nvPr/>
          </p:nvGrpSpPr>
          <p:grpSpPr>
            <a:xfrm>
              <a:off x="304801" y="4876800"/>
              <a:ext cx="5410201" cy="1143000"/>
              <a:chOff x="2362200" y="2247900"/>
              <a:chExt cx="2209800" cy="1333500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2362200" y="2286000"/>
                <a:ext cx="1905000" cy="12192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grpSp>
            <p:nvGrpSpPr>
              <p:cNvPr id="56" name="Group 7"/>
              <p:cNvGrpSpPr/>
              <p:nvPr/>
            </p:nvGrpSpPr>
            <p:grpSpPr>
              <a:xfrm>
                <a:off x="2514600" y="2247900"/>
                <a:ext cx="2057400" cy="1333500"/>
                <a:chOff x="4267200" y="1943100"/>
                <a:chExt cx="2057400" cy="1333500"/>
              </a:xfrm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5257800" y="1943100"/>
                  <a:ext cx="430078" cy="3429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 bwMode="auto">
                <a:xfrm>
                  <a:off x="4267200" y="2057400"/>
                  <a:ext cx="2057400" cy="12192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8" charset="0"/>
                  </a:endParaRPr>
                </a:p>
              </p:txBody>
            </p:sp>
          </p:grpSp>
          <p:sp>
            <p:nvSpPr>
              <p:cNvPr id="57" name="Oval 56"/>
              <p:cNvSpPr/>
              <p:nvPr/>
            </p:nvSpPr>
            <p:spPr bwMode="auto">
              <a:xfrm>
                <a:off x="2438400" y="2438400"/>
                <a:ext cx="1600200" cy="10668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76200" y="4648200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How Big?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</p:txBody>
        </p:sp>
      </p:grp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F810-9755-4CD5-B371-6DE023B172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76400" y="1524000"/>
            <a:ext cx="2250937" cy="762000"/>
            <a:chOff x="4973665" y="1733552"/>
            <a:chExt cx="2251080" cy="762000"/>
          </a:xfrm>
        </p:grpSpPr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4973665" y="1733552"/>
              <a:ext cx="2251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Native Execution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</p:txBody>
        </p:sp>
        <p:cxnSp>
          <p:nvCxnSpPr>
            <p:cNvPr id="22" name="Straight Arrow Connector 63"/>
            <p:cNvCxnSpPr>
              <a:cxnSpLocks noChangeShapeType="1"/>
            </p:cNvCxnSpPr>
            <p:nvPr/>
          </p:nvCxnSpPr>
          <p:spPr bwMode="auto">
            <a:xfrm rot="16200000" flipH="1">
              <a:off x="5926241" y="2305052"/>
              <a:ext cx="380999" cy="1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408066" y="4517884"/>
            <a:ext cx="3103735" cy="1088884"/>
            <a:chOff x="4705312" y="1200152"/>
            <a:chExt cx="3103931" cy="1088884"/>
          </a:xfrm>
        </p:grpSpPr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4705312" y="1581150"/>
              <a:ext cx="31039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Memory Backed Log</a:t>
              </a:r>
            </a:p>
            <a:p>
              <a:pPr algn="ctr">
                <a:defRPr/>
              </a:pPr>
              <a:r>
                <a:rPr lang="en-US" sz="2000" b="1" dirty="0" smtClean="0">
                  <a:latin typeface="+mn-lt"/>
                </a:rPr>
                <a:t>Small hardware support</a:t>
              </a:r>
              <a:endParaRPr lang="en-US" sz="2000" b="1" dirty="0">
                <a:latin typeface="+mn-lt"/>
              </a:endParaRPr>
            </a:p>
          </p:txBody>
        </p:sp>
        <p:cxnSp>
          <p:nvCxnSpPr>
            <p:cNvPr id="33" name="Straight Arrow Connector 63"/>
            <p:cNvCxnSpPr>
              <a:cxnSpLocks noChangeShapeType="1"/>
            </p:cNvCxnSpPr>
            <p:nvPr/>
          </p:nvCxnSpPr>
          <p:spPr bwMode="auto">
            <a:xfrm rot="16200000" flipV="1">
              <a:off x="5926241" y="1390651"/>
              <a:ext cx="381000" cy="2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40"/>
          <p:cNvGrpSpPr/>
          <p:nvPr/>
        </p:nvGrpSpPr>
        <p:grpSpPr>
          <a:xfrm>
            <a:off x="3733800" y="1526974"/>
            <a:ext cx="3546337" cy="781110"/>
            <a:chOff x="3733800" y="2039084"/>
            <a:chExt cx="3546337" cy="781110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733800" y="2039084"/>
              <a:ext cx="35463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Firmware Emulation</a:t>
              </a:r>
            </a:p>
          </p:txBody>
        </p:sp>
        <p:cxnSp>
          <p:nvCxnSpPr>
            <p:cNvPr id="39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5181600" y="2590800"/>
              <a:ext cx="457200" cy="1588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3580571" y="3962400"/>
            <a:ext cx="4649029" cy="781108"/>
            <a:chOff x="4286995" y="1200152"/>
            <a:chExt cx="4649315" cy="781108"/>
          </a:xfrm>
        </p:grpSpPr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4286995" y="1581150"/>
              <a:ext cx="4649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D15100"/>
                  </a:solidFill>
                  <a:latin typeface="+mn-lt"/>
                </a:rPr>
                <a:t>Minor support for firmware reliability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</p:txBody>
        </p:sp>
        <p:cxnSp>
          <p:nvCxnSpPr>
            <p:cNvPr id="34" name="Straight Arrow Connector 63"/>
            <p:cNvCxnSpPr>
              <a:cxnSpLocks noChangeShapeType="1"/>
            </p:cNvCxnSpPr>
            <p:nvPr/>
          </p:nvCxnSpPr>
          <p:spPr bwMode="auto">
            <a:xfrm rot="16200000" flipV="1">
              <a:off x="5926241" y="1390651"/>
              <a:ext cx="381000" cy="2"/>
            </a:xfrm>
            <a:prstGeom prst="straightConnector1">
              <a:avLst/>
            </a:prstGeom>
            <a:noFill/>
            <a:ln w="25400" algn="ctr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  <p:sp>
        <p:nvSpPr>
          <p:cNvPr id="35" name="Text Box 106"/>
          <p:cNvSpPr txBox="1">
            <a:spLocks noChangeArrowheads="1"/>
          </p:cNvSpPr>
          <p:nvPr/>
        </p:nvSpPr>
        <p:spPr bwMode="auto">
          <a:xfrm>
            <a:off x="-304800" y="2473325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36" name="Straight Arrow Connector 19"/>
          <p:cNvCxnSpPr>
            <a:cxnSpLocks noChangeShapeType="1"/>
            <a:endCxn id="38" idx="1"/>
          </p:cNvCxnSpPr>
          <p:nvPr/>
        </p:nvCxnSpPr>
        <p:spPr bwMode="auto">
          <a:xfrm>
            <a:off x="1371600" y="28956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" name="AutoShape 155"/>
          <p:cNvSpPr>
            <a:spLocks noChangeArrowheads="1"/>
          </p:cNvSpPr>
          <p:nvPr/>
        </p:nvSpPr>
        <p:spPr bwMode="auto">
          <a:xfrm>
            <a:off x="1905000" y="24384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 &amp;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activating trace</a:t>
            </a:r>
            <a:endParaRPr kumimoji="1" lang="en-US" sz="2000" b="1" dirty="0">
              <a:latin typeface="+mn-lt"/>
            </a:endParaRPr>
          </a:p>
        </p:txBody>
      </p:sp>
      <p:cxnSp>
        <p:nvCxnSpPr>
          <p:cNvPr id="40" name="Straight Arrow Connector 21"/>
          <p:cNvCxnSpPr>
            <a:cxnSpLocks noChangeShapeType="1"/>
            <a:stCxn id="38" idx="3"/>
          </p:cNvCxnSpPr>
          <p:nvPr/>
        </p:nvCxnSpPr>
        <p:spPr bwMode="auto">
          <a:xfrm>
            <a:off x="3886200" y="28956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" name="AutoShape 162"/>
          <p:cNvSpPr>
            <a:spLocks noChangeArrowheads="1"/>
          </p:cNvSpPr>
          <p:nvPr/>
        </p:nvSpPr>
        <p:spPr bwMode="auto">
          <a:xfrm>
            <a:off x="4419600" y="2438400"/>
            <a:ext cx="1905000" cy="914400"/>
          </a:xfrm>
          <a:prstGeom prst="flowChartAlternateProcess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Isolated</a:t>
            </a: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deterministic</a:t>
            </a:r>
            <a:endParaRPr kumimoji="1" lang="en-US" sz="2000" b="1" dirty="0">
              <a:latin typeface="+mn-lt"/>
            </a:endParaRPr>
          </a:p>
          <a:p>
            <a:pPr algn="ctr">
              <a:defRPr/>
            </a:pPr>
            <a:r>
              <a:rPr kumimoji="1" lang="en-US" sz="2000" b="1" dirty="0" smtClean="0">
                <a:latin typeface="+mn-lt"/>
              </a:rPr>
              <a:t>replay</a:t>
            </a:r>
            <a:endParaRPr kumimoji="1" lang="en-US" sz="2000" b="1" dirty="0">
              <a:latin typeface="+mn-lt"/>
            </a:endParaRPr>
          </a:p>
        </p:txBody>
      </p:sp>
      <p:sp>
        <p:nvSpPr>
          <p:cNvPr id="42" name="AutoShape 162"/>
          <p:cNvSpPr>
            <a:spLocks noChangeArrowheads="1"/>
          </p:cNvSpPr>
          <p:nvPr/>
        </p:nvSpPr>
        <p:spPr bwMode="auto">
          <a:xfrm>
            <a:off x="7620000" y="2438400"/>
            <a:ext cx="1371600" cy="914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core</a:t>
            </a:r>
          </a:p>
        </p:txBody>
      </p:sp>
      <p:cxnSp>
        <p:nvCxnSpPr>
          <p:cNvPr id="43" name="Straight Arrow Connector 27"/>
          <p:cNvCxnSpPr>
            <a:cxnSpLocks noChangeShapeType="1"/>
            <a:stCxn id="41" idx="3"/>
            <a:endCxn id="42" idx="1"/>
          </p:cNvCxnSpPr>
          <p:nvPr/>
        </p:nvCxnSpPr>
        <p:spPr bwMode="auto">
          <a:xfrm>
            <a:off x="6324600" y="2895600"/>
            <a:ext cx="1295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Box 43"/>
          <p:cNvSpPr txBox="1"/>
          <p:nvPr/>
        </p:nvSpPr>
        <p:spPr>
          <a:xfrm>
            <a:off x="6172200" y="2590800"/>
            <a:ext cx="1600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Look for divergence</a:t>
            </a:r>
          </a:p>
        </p:txBody>
      </p:sp>
      <p:grpSp>
        <p:nvGrpSpPr>
          <p:cNvPr id="45" name="Group 14"/>
          <p:cNvGrpSpPr/>
          <p:nvPr/>
        </p:nvGrpSpPr>
        <p:grpSpPr>
          <a:xfrm>
            <a:off x="2209800" y="3352800"/>
            <a:ext cx="3200399" cy="1066803"/>
            <a:chOff x="2209800" y="4019489"/>
            <a:chExt cx="3200399" cy="1066803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2209800" y="4324292"/>
              <a:ext cx="1295400" cy="7620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Trace Buffer</a:t>
              </a: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 flipH="1">
              <a:off x="4076697" y="3447988"/>
              <a:ext cx="762002" cy="1905003"/>
            </a:xfrm>
            <a:prstGeom prst="bentArrow">
              <a:avLst>
                <a:gd name="adj1" fmla="val 18749"/>
                <a:gd name="adj2" fmla="val 16898"/>
                <a:gd name="adj3" fmla="val 29167"/>
                <a:gd name="adj4" fmla="val 46654"/>
              </a:avLst>
            </a:prstGeom>
            <a:noFill/>
            <a:ln w="1524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48" name="Down Arrow 47"/>
            <p:cNvSpPr>
              <a:spLocks/>
            </p:cNvSpPr>
            <p:nvPr/>
          </p:nvSpPr>
          <p:spPr bwMode="auto">
            <a:xfrm>
              <a:off x="2743200" y="4019492"/>
              <a:ext cx="274320" cy="304797"/>
            </a:xfrm>
            <a:prstGeom prst="downArrow">
              <a:avLst/>
            </a:prstGeom>
            <a:noFill/>
            <a:ln w="1524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54712" y="6019800"/>
            <a:ext cx="5665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What if the faulty core subverts the process?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59318" y="6381690"/>
            <a:ext cx="585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Key Idea: </a:t>
            </a:r>
            <a:r>
              <a:rPr lang="en-US" sz="2000" b="1" dirty="0" smtClean="0">
                <a:solidFill>
                  <a:srgbClr val="D15100"/>
                </a:solidFill>
                <a:latin typeface="+mn-lt"/>
              </a:rPr>
              <a:t>On a divergence two cores take over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Buffer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r>
              <a:rPr lang="en-US" dirty="0" smtClean="0"/>
              <a:t>Long detection latency </a:t>
            </a:r>
            <a:r>
              <a:rPr lang="en-US" dirty="0" smtClean="0">
                <a:sym typeface="Symbol" pitchFamily="18" charset="2"/>
              </a:rPr>
              <a:t> large trace buffers (8MB/core)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Need to reduce the size requirement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D15100"/>
                </a:solidFill>
                <a:sym typeface="Symbol" pitchFamily="18" charset="2"/>
              </a:rPr>
              <a:t> Iterative Diagnosis Algorithm</a:t>
            </a:r>
          </a:p>
          <a:p>
            <a:pPr lvl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B66FF-1B16-4B99-A468-A03CDA45C7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33600" y="3101975"/>
            <a:ext cx="4502150" cy="1393824"/>
            <a:chOff x="2362200" y="3101975"/>
            <a:chExt cx="4502150" cy="1393824"/>
          </a:xfrm>
        </p:grpSpPr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2362200" y="3101975"/>
              <a:ext cx="4502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Repeatedly execute on short traces</a:t>
              </a:r>
            </a:p>
            <a:p>
              <a:pPr algn="ctr"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e.g. 100,000 </a:t>
              </a:r>
              <a:r>
                <a:rPr lang="en-US" sz="2000" b="1" dirty="0" err="1">
                  <a:solidFill>
                    <a:srgbClr val="D15100"/>
                  </a:solidFill>
                  <a:latin typeface="+mn-lt"/>
                </a:rPr>
                <a:t>instrns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</p:txBody>
        </p:sp>
        <p:sp>
          <p:nvSpPr>
            <p:cNvPr id="22" name="Curved Up Arrow 21"/>
            <p:cNvSpPr/>
            <p:nvPr/>
          </p:nvSpPr>
          <p:spPr bwMode="auto">
            <a:xfrm rot="10800000">
              <a:off x="3048001" y="3962400"/>
              <a:ext cx="2743200" cy="533399"/>
            </a:xfrm>
            <a:prstGeom prst="curvedUpArrow">
              <a:avLst/>
            </a:prstGeom>
            <a:solidFill>
              <a:srgbClr val="D15100"/>
            </a:solidFill>
            <a:ln w="9525" cap="flat" cmpd="sng" algn="ctr">
              <a:solidFill>
                <a:srgbClr val="D151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228600" y="4571997"/>
            <a:ext cx="9296400" cy="1981203"/>
            <a:chOff x="-228600" y="4571997"/>
            <a:chExt cx="9296400" cy="1981203"/>
          </a:xfrm>
        </p:grpSpPr>
        <p:sp>
          <p:nvSpPr>
            <p:cNvPr id="32" name="Text Box 106"/>
            <p:cNvSpPr txBox="1">
              <a:spLocks noChangeArrowheads="1"/>
            </p:cNvSpPr>
            <p:nvPr/>
          </p:nvSpPr>
          <p:spPr bwMode="auto">
            <a:xfrm>
              <a:off x="-228600" y="4606922"/>
              <a:ext cx="21336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18524" tIns="59262" rIns="118524" bIns="59262">
              <a:spAutoFit/>
            </a:bodyPr>
            <a:lstStyle/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Symptom </a:t>
              </a:r>
            </a:p>
            <a:p>
              <a:pPr algn="ctr" defTabSz="1020763">
                <a:spcBef>
                  <a:spcPct val="50000"/>
                </a:spcBef>
                <a:defRPr/>
              </a:pPr>
              <a:r>
                <a:rPr kumimoji="1" lang="en-US" sz="2000" b="1" dirty="0">
                  <a:latin typeface="+mn-lt"/>
                  <a:ea typeface="ＭＳ Ｐゴシック" pitchFamily="34" charset="-128"/>
                </a:rPr>
                <a:t>detected</a:t>
              </a:r>
            </a:p>
          </p:txBody>
        </p:sp>
        <p:cxnSp>
          <p:nvCxnSpPr>
            <p:cNvPr id="33" name="Straight Arrow Connector 19"/>
            <p:cNvCxnSpPr>
              <a:cxnSpLocks noChangeShapeType="1"/>
              <a:endCxn id="34" idx="1"/>
            </p:cNvCxnSpPr>
            <p:nvPr/>
          </p:nvCxnSpPr>
          <p:spPr bwMode="auto">
            <a:xfrm>
              <a:off x="1447800" y="5029197"/>
              <a:ext cx="53340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" name="AutoShape 155"/>
            <p:cNvSpPr>
              <a:spLocks noChangeArrowheads="1"/>
            </p:cNvSpPr>
            <p:nvPr/>
          </p:nvSpPr>
          <p:spPr bwMode="auto">
            <a:xfrm>
              <a:off x="1981200" y="4571997"/>
              <a:ext cx="1981200" cy="914400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Replay &amp;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capture fault 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activating trace</a:t>
              </a:r>
              <a:endParaRPr kumimoji="1" lang="en-US" sz="2000" b="1" dirty="0">
                <a:latin typeface="+mn-lt"/>
              </a:endParaRPr>
            </a:p>
          </p:txBody>
        </p:sp>
        <p:cxnSp>
          <p:nvCxnSpPr>
            <p:cNvPr id="35" name="Straight Arrow Connector 21"/>
            <p:cNvCxnSpPr>
              <a:cxnSpLocks noChangeShapeType="1"/>
              <a:stCxn id="34" idx="3"/>
            </p:cNvCxnSpPr>
            <p:nvPr/>
          </p:nvCxnSpPr>
          <p:spPr bwMode="auto">
            <a:xfrm>
              <a:off x="3962400" y="5029197"/>
              <a:ext cx="53340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" name="AutoShape 162"/>
            <p:cNvSpPr>
              <a:spLocks noChangeArrowheads="1"/>
            </p:cNvSpPr>
            <p:nvPr/>
          </p:nvSpPr>
          <p:spPr bwMode="auto">
            <a:xfrm>
              <a:off x="4495800" y="4571997"/>
              <a:ext cx="1905000" cy="914400"/>
            </a:xfrm>
            <a:prstGeom prst="flowChartAlternate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Isolated</a:t>
              </a: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deterministic</a:t>
              </a:r>
              <a:endParaRPr kumimoji="1" lang="en-US" sz="2000" b="1" dirty="0">
                <a:latin typeface="+mn-lt"/>
              </a:endParaRPr>
            </a:p>
            <a:p>
              <a:pPr algn="ctr">
                <a:defRPr/>
              </a:pPr>
              <a:r>
                <a:rPr kumimoji="1" lang="en-US" sz="2000" b="1" dirty="0" smtClean="0">
                  <a:latin typeface="+mn-lt"/>
                </a:rPr>
                <a:t>replay</a:t>
              </a:r>
              <a:endParaRPr kumimoji="1" lang="en-US" sz="2000" b="1" dirty="0">
                <a:latin typeface="+mn-lt"/>
              </a:endParaRPr>
            </a:p>
          </p:txBody>
        </p:sp>
        <p:sp>
          <p:nvSpPr>
            <p:cNvPr id="37" name="AutoShape 162"/>
            <p:cNvSpPr>
              <a:spLocks noChangeArrowheads="1"/>
            </p:cNvSpPr>
            <p:nvPr/>
          </p:nvSpPr>
          <p:spPr bwMode="auto">
            <a:xfrm>
              <a:off x="7696200" y="4571997"/>
              <a:ext cx="1371600" cy="91440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2000" b="1" dirty="0">
                  <a:latin typeface="+mn-lt"/>
                </a:rPr>
                <a:t>Faulty </a:t>
              </a:r>
            </a:p>
            <a:p>
              <a:pPr algn="ctr">
                <a:defRPr/>
              </a:pPr>
              <a:r>
                <a:rPr kumimoji="1" lang="en-US" sz="2000" b="1" dirty="0">
                  <a:latin typeface="+mn-lt"/>
                </a:rPr>
                <a:t>core</a:t>
              </a:r>
            </a:p>
          </p:txBody>
        </p:sp>
        <p:cxnSp>
          <p:nvCxnSpPr>
            <p:cNvPr id="38" name="Straight Arrow Connector 27"/>
            <p:cNvCxnSpPr>
              <a:cxnSpLocks noChangeShapeType="1"/>
              <a:stCxn id="36" idx="3"/>
              <a:endCxn id="37" idx="1"/>
            </p:cNvCxnSpPr>
            <p:nvPr/>
          </p:nvCxnSpPr>
          <p:spPr bwMode="auto">
            <a:xfrm>
              <a:off x="6400800" y="5029197"/>
              <a:ext cx="129540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Box 38"/>
            <p:cNvSpPr txBox="1"/>
            <p:nvPr/>
          </p:nvSpPr>
          <p:spPr>
            <a:xfrm>
              <a:off x="6248400" y="4724397"/>
              <a:ext cx="1600200" cy="6461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n-lt"/>
                </a:rPr>
                <a:t>Look for divergence</a:t>
              </a:r>
            </a:p>
          </p:txBody>
        </p:sp>
        <p:grpSp>
          <p:nvGrpSpPr>
            <p:cNvPr id="40" name="Group 14"/>
            <p:cNvGrpSpPr/>
            <p:nvPr/>
          </p:nvGrpSpPr>
          <p:grpSpPr>
            <a:xfrm>
              <a:off x="2286000" y="5486397"/>
              <a:ext cx="3200399" cy="1066803"/>
              <a:chOff x="2209800" y="4019489"/>
              <a:chExt cx="3200399" cy="1066803"/>
            </a:xfrm>
          </p:grpSpPr>
          <p:sp>
            <p:nvSpPr>
              <p:cNvPr id="41" name="Rounded Rectangle 40"/>
              <p:cNvSpPr/>
              <p:nvPr/>
            </p:nvSpPr>
            <p:spPr bwMode="auto">
              <a:xfrm>
                <a:off x="2209800" y="4324292"/>
                <a:ext cx="1295400" cy="762000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Trace Buffer</a:t>
                </a:r>
              </a:p>
            </p:txBody>
          </p:sp>
          <p:sp>
            <p:nvSpPr>
              <p:cNvPr id="42" name="Bent Arrow 41"/>
              <p:cNvSpPr/>
              <p:nvPr/>
            </p:nvSpPr>
            <p:spPr bwMode="auto">
              <a:xfrm rot="5400000" flipH="1">
                <a:off x="4076697" y="3447988"/>
                <a:ext cx="762002" cy="1905003"/>
              </a:xfrm>
              <a:prstGeom prst="bentArrow">
                <a:avLst>
                  <a:gd name="adj1" fmla="val 18749"/>
                  <a:gd name="adj2" fmla="val 16898"/>
                  <a:gd name="adj3" fmla="val 29167"/>
                  <a:gd name="adj4" fmla="val 46654"/>
                </a:avLst>
              </a:prstGeom>
              <a:noFill/>
              <a:ln w="1524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43" name="Down Arrow 42"/>
              <p:cNvSpPr>
                <a:spLocks/>
              </p:cNvSpPr>
              <p:nvPr/>
            </p:nvSpPr>
            <p:spPr bwMode="auto">
              <a:xfrm>
                <a:off x="2743200" y="4019492"/>
                <a:ext cx="274320" cy="304797"/>
              </a:xfrm>
              <a:prstGeom prst="downArrow">
                <a:avLst/>
              </a:prstGeom>
              <a:noFill/>
              <a:ln w="1524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Methodology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D15100"/>
                </a:solidFill>
              </a:rPr>
              <a:t>Microarchitecture</a:t>
            </a:r>
            <a:r>
              <a:rPr lang="en-US" dirty="0" smtClean="0">
                <a:solidFill>
                  <a:srgbClr val="D15100"/>
                </a:solidFill>
              </a:rPr>
              <a:t>-level</a:t>
            </a:r>
            <a:r>
              <a:rPr lang="en-US" dirty="0" smtClean="0"/>
              <a:t> fault injection</a:t>
            </a:r>
          </a:p>
          <a:p>
            <a:pPr lvl="1" eaLnBrk="1" hangingPunct="1"/>
            <a:r>
              <a:rPr lang="en-US" dirty="0" smtClean="0"/>
              <a:t>GEMS timing models + </a:t>
            </a:r>
            <a:r>
              <a:rPr lang="en-US" dirty="0" err="1" smtClean="0"/>
              <a:t>Simics</a:t>
            </a:r>
            <a:r>
              <a:rPr lang="en-US" dirty="0" smtClean="0">
                <a:solidFill>
                  <a:srgbClr val="D15100"/>
                </a:solidFill>
              </a:rPr>
              <a:t> full-system simulation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Six multithreaded applications on </a:t>
            </a:r>
            <a:r>
              <a:rPr lang="en-US" dirty="0" err="1" smtClean="0"/>
              <a:t>OpenSolaris</a:t>
            </a:r>
            <a:endParaRPr lang="en-US" dirty="0" smtClean="0"/>
          </a:p>
          <a:p>
            <a:pPr lvl="2" eaLnBrk="1" hangingPunct="1"/>
            <a:r>
              <a:rPr lang="en-US" dirty="0" smtClean="0"/>
              <a:t>4 Multimedia apps and 1 each from SPLASH and PARSEC</a:t>
            </a:r>
          </a:p>
          <a:p>
            <a:pPr lvl="1" eaLnBrk="1" hangingPunct="1"/>
            <a:r>
              <a:rPr lang="en-US" dirty="0" smtClean="0"/>
              <a:t>4 core system running 4-threades apps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Faults in latches of 7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arch units</a:t>
            </a:r>
          </a:p>
          <a:p>
            <a:pPr lvl="1" eaLnBrk="1" hangingPunct="1"/>
            <a:r>
              <a:rPr lang="en-US" dirty="0" smtClean="0">
                <a:solidFill>
                  <a:srgbClr val="D15100"/>
                </a:solidFill>
              </a:rPr>
              <a:t>Permanent</a:t>
            </a:r>
            <a:r>
              <a:rPr lang="en-US" dirty="0" smtClean="0"/>
              <a:t> (stuck-at) and </a:t>
            </a:r>
            <a:r>
              <a:rPr lang="en-US" dirty="0" smtClean="0">
                <a:solidFill>
                  <a:srgbClr val="D15100"/>
                </a:solidFill>
              </a:rPr>
              <a:t>transients</a:t>
            </a:r>
            <a:r>
              <a:rPr lang="en-US" dirty="0" smtClean="0"/>
              <a:t> faults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545B67-EE67-405B-8EAD-1F6343C0CE6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Methodology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200" b="1" kern="0" dirty="0" smtClean="0">
                <a:latin typeface="+mn-lt"/>
              </a:rPr>
              <a:t>Detection: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200" b="1" kern="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200" b="1" kern="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200" b="1" kern="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b="1" kern="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 smtClean="0">
                <a:latin typeface="+mn-lt"/>
              </a:rPr>
              <a:t>Metrics:</a:t>
            </a: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 SDC Rate, detection latency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b="1" kern="0" dirty="0" smtClean="0">
              <a:solidFill>
                <a:srgbClr val="D15100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200" b="1" kern="0" dirty="0" smtClean="0">
                <a:latin typeface="+mn-lt"/>
              </a:rPr>
              <a:t>Diagnosis: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Iterative </a:t>
            </a:r>
            <a:r>
              <a:rPr lang="en-US" sz="2200" b="1" kern="0" dirty="0">
                <a:solidFill>
                  <a:srgbClr val="D15100"/>
                </a:solidFill>
                <a:latin typeface="+mn-lt"/>
              </a:rPr>
              <a:t>algorithm with 100,000 </a:t>
            </a:r>
            <a:r>
              <a:rPr lang="en-US" sz="2200" b="1" kern="0" dirty="0" err="1">
                <a:solidFill>
                  <a:srgbClr val="D15100"/>
                </a:solidFill>
                <a:latin typeface="+mn-lt"/>
              </a:rPr>
              <a:t>instrns</a:t>
            </a:r>
            <a:r>
              <a:rPr lang="en-US" sz="2200" b="1" kern="0" dirty="0">
                <a:solidFill>
                  <a:srgbClr val="D15100"/>
                </a:solidFill>
                <a:latin typeface="+mn-lt"/>
              </a:rPr>
              <a:t> </a:t>
            </a:r>
            <a:r>
              <a:rPr lang="en-US" sz="2200" b="1" kern="0" dirty="0">
                <a:latin typeface="+mn-lt"/>
              </a:rPr>
              <a:t>in each iteration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latin typeface="+mn-lt"/>
              </a:rPr>
              <a:t>Until divergence or </a:t>
            </a:r>
            <a:r>
              <a:rPr lang="en-US" sz="2200" b="1" kern="0" dirty="0" smtClean="0">
                <a:latin typeface="+mn-lt"/>
              </a:rPr>
              <a:t>20M </a:t>
            </a:r>
            <a:r>
              <a:rPr lang="en-US" sz="2200" b="1" kern="0" dirty="0" err="1">
                <a:latin typeface="+mn-lt"/>
              </a:rPr>
              <a:t>instrns</a:t>
            </a:r>
            <a:endParaRPr lang="en-US" sz="2200" b="1" kern="0" dirty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latin typeface="+mn-lt"/>
              </a:rPr>
              <a:t>Deterministic replay is native execution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 smtClean="0">
                <a:latin typeface="+mn-lt"/>
              </a:rPr>
              <a:t>Not </a:t>
            </a:r>
            <a:r>
              <a:rPr lang="en-US" sz="2200" b="1" kern="0" dirty="0">
                <a:latin typeface="+mn-lt"/>
              </a:rPr>
              <a:t>firmware </a:t>
            </a:r>
            <a:r>
              <a:rPr lang="en-US" sz="2200" b="1" kern="0" dirty="0" smtClean="0">
                <a:latin typeface="+mn-lt"/>
              </a:rPr>
              <a:t>emulated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 smtClean="0">
                <a:latin typeface="+mn-lt"/>
              </a:rPr>
              <a:t>Metrics: </a:t>
            </a:r>
            <a:r>
              <a:rPr lang="en-US" sz="2200" b="1" kern="0" dirty="0" err="1" smtClean="0">
                <a:solidFill>
                  <a:srgbClr val="D15100"/>
                </a:solidFill>
                <a:latin typeface="+mn-lt"/>
              </a:rPr>
              <a:t>Diagnosability</a:t>
            </a: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, overheads</a:t>
            </a:r>
            <a:endParaRPr lang="en-US" sz="2200" b="1" kern="0" dirty="0">
              <a:solidFill>
                <a:srgbClr val="D15100"/>
              </a:solidFill>
              <a:latin typeface="+mn-lt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25A0E-3D74-439F-83E7-F5C9C17C38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8600" y="1219200"/>
            <a:ext cx="9220759" cy="1981355"/>
            <a:chOff x="586" y="2928"/>
            <a:chExt cx="5061" cy="13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55" y="3392"/>
              <a:ext cx="2736" cy="33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37" y="3392"/>
              <a:ext cx="1218" cy="336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043" y="3100"/>
              <a:ext cx="558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Arial Narrow" pitchFamily="34" charset="0"/>
                </a:rPr>
                <a:t>1</a:t>
              </a:r>
              <a:r>
                <a:rPr lang="en-US" sz="1800" b="1" dirty="0" smtClean="0">
                  <a:latin typeface="Arial Narrow" pitchFamily="34" charset="0"/>
                </a:rPr>
                <a:t>0M </a:t>
              </a:r>
              <a:r>
                <a:rPr lang="en-US" sz="1800" b="1" dirty="0" err="1">
                  <a:latin typeface="Arial Narrow" pitchFamily="34" charset="0"/>
                </a:rPr>
                <a:t>instr</a:t>
              </a:r>
              <a:endParaRPr lang="en-US" sz="1800" b="1" dirty="0">
                <a:latin typeface="Arial Narrow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17" y="3420"/>
              <a:ext cx="12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+mn-lt"/>
                </a:rPr>
                <a:t>Timing simulation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37" y="3100"/>
              <a:ext cx="2348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Arial Narrow" pitchFamily="34" charset="0"/>
                </a:rPr>
                <a:t>If </a:t>
              </a:r>
              <a:r>
                <a:rPr lang="en-US" sz="1800" b="1" dirty="0">
                  <a:solidFill>
                    <a:srgbClr val="D15100"/>
                  </a:solidFill>
                  <a:latin typeface="Arial Narrow" pitchFamily="34" charset="0"/>
                </a:rPr>
                <a:t>no symptom </a:t>
              </a:r>
              <a:r>
                <a:rPr lang="en-US" sz="1800" b="1" dirty="0">
                  <a:latin typeface="Arial Narrow" pitchFamily="34" charset="0"/>
                </a:rPr>
                <a:t>in </a:t>
              </a:r>
              <a:r>
                <a:rPr lang="en-US" sz="1800" b="1" dirty="0" smtClean="0">
                  <a:latin typeface="Arial Narrow" pitchFamily="34" charset="0"/>
                </a:rPr>
                <a:t>10M </a:t>
              </a:r>
              <a:r>
                <a:rPr lang="en-US" sz="1800" b="1" dirty="0" err="1">
                  <a:latin typeface="Arial Narrow" pitchFamily="34" charset="0"/>
                </a:rPr>
                <a:t>instr</a:t>
              </a:r>
              <a:r>
                <a:rPr lang="en-US" sz="1800" b="1" dirty="0">
                  <a:latin typeface="Arial Narrow" pitchFamily="34" charset="0"/>
                </a:rPr>
                <a:t>, run to completion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692" y="3436"/>
              <a:ext cx="15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+mn-lt"/>
                </a:rPr>
                <a:t>Functional simulation</a:t>
              </a: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86" y="2928"/>
              <a:ext cx="460" cy="450"/>
              <a:chOff x="713" y="2188"/>
              <a:chExt cx="460" cy="450"/>
            </a:xfrm>
          </p:grpSpPr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791" y="2507"/>
                <a:ext cx="258" cy="4"/>
              </a:xfrm>
              <a:prstGeom prst="line">
                <a:avLst/>
              </a:prstGeom>
              <a:noFill/>
              <a:ln w="38100">
                <a:solidFill>
                  <a:srgbClr val="D151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713" y="2188"/>
                <a:ext cx="4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D15100"/>
                    </a:solidFill>
                    <a:latin typeface="Arial" charset="0"/>
                  </a:rPr>
                  <a:t>Fault</a:t>
                </a:r>
              </a:p>
            </p:txBody>
          </p:sp>
        </p:grp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685" y="37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800" y="3944"/>
              <a:ext cx="184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1" dirty="0" smtClean="0">
                  <a:latin typeface="Arial Narrow" pitchFamily="34" charset="0"/>
                </a:rPr>
                <a:t>Masked or 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1" dirty="0" smtClean="0">
                  <a:latin typeface="Arial Narrow" pitchFamily="34" charset="0"/>
                </a:rPr>
                <a:t>Silent Data Corruption (SDC)</a:t>
              </a:r>
              <a:endParaRPr lang="en-US" sz="1800" b="1" dirty="0">
                <a:latin typeface="Arial Narrow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SWAT: Low-Cost Hardware Reliability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SWAT Observations</a:t>
            </a:r>
          </a:p>
          <a:p>
            <a:r>
              <a:rPr lang="en-US" dirty="0" smtClean="0"/>
              <a:t>Need handle only hardware faults that propagate to software</a:t>
            </a:r>
          </a:p>
          <a:p>
            <a:r>
              <a:rPr lang="en-US" dirty="0" smtClean="0"/>
              <a:t>Fault-free case remains common, must be optimized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SWAT Approach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 Watch for software anomalies (symptoms)</a:t>
            </a:r>
            <a:endParaRPr lang="en-US" dirty="0" smtClean="0">
              <a:solidFill>
                <a:srgbClr val="D15100"/>
              </a:solidFill>
            </a:endParaRPr>
          </a:p>
          <a:p>
            <a:pPr lvl="2">
              <a:buFont typeface="Symbol" pitchFamily="18" charset="2"/>
              <a:buNone/>
            </a:pPr>
            <a:r>
              <a:rPr lang="en-US" sz="2200" dirty="0" smtClean="0"/>
              <a:t>Zero to low overhead “always-on” monitors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D15100"/>
                </a:solidFill>
              </a:rPr>
              <a:t>    Diagnose cause after symptom detected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D15100"/>
                </a:solidFill>
              </a:rPr>
              <a:t>		</a:t>
            </a:r>
            <a:r>
              <a:rPr lang="en-US" dirty="0" smtClean="0"/>
              <a:t>May incur high overhead, but rarely invoked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138CC-4E55-4AFB-AFAD-F90BDFC387B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mSWAT</a:t>
            </a:r>
            <a:r>
              <a:rPr lang="en-US" dirty="0" smtClean="0"/>
              <a:t> Detection Summary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867400"/>
            <a:ext cx="8610600" cy="609600"/>
          </a:xfrm>
        </p:spPr>
        <p:txBody>
          <a:bodyPr/>
          <a:lstStyle/>
          <a:p>
            <a:r>
              <a:rPr lang="en-US" dirty="0" smtClean="0"/>
              <a:t>SDC Rate: Only </a:t>
            </a:r>
            <a:r>
              <a:rPr lang="en-US" dirty="0" smtClean="0">
                <a:solidFill>
                  <a:srgbClr val="D15100"/>
                </a:solidFill>
              </a:rPr>
              <a:t>0.2% for permanents &amp; 0.55% for transients</a:t>
            </a:r>
          </a:p>
          <a:p>
            <a:r>
              <a:rPr lang="en-US" dirty="0" smtClean="0"/>
              <a:t>Detection Latency: </a:t>
            </a:r>
            <a:r>
              <a:rPr lang="en-US" dirty="0" smtClean="0">
                <a:solidFill>
                  <a:srgbClr val="D15100"/>
                </a:solidFill>
              </a:rPr>
              <a:t>Over 99% detected within 10M </a:t>
            </a:r>
            <a:r>
              <a:rPr lang="en-US" dirty="0" err="1" smtClean="0">
                <a:solidFill>
                  <a:srgbClr val="D15100"/>
                </a:solidFill>
              </a:rPr>
              <a:t>instrns</a:t>
            </a:r>
            <a:endParaRPr lang="en-US" dirty="0" smtClean="0">
              <a:solidFill>
                <a:srgbClr val="D15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ADF79-06FD-483B-9771-D6850B03445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81000" y="914400"/>
          <a:ext cx="8534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3124200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Detected</a:t>
            </a:r>
            <a:endParaRPr lang="en-US" sz="18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mSWAT</a:t>
            </a:r>
            <a:r>
              <a:rPr lang="en-US" dirty="0" smtClean="0"/>
              <a:t> Detection Summary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867400"/>
            <a:ext cx="8610600" cy="609600"/>
          </a:xfrm>
        </p:spPr>
        <p:txBody>
          <a:bodyPr/>
          <a:lstStyle/>
          <a:p>
            <a:r>
              <a:rPr lang="en-US" dirty="0" smtClean="0"/>
              <a:t>SDC Rate: Only </a:t>
            </a:r>
            <a:r>
              <a:rPr lang="en-US" dirty="0" smtClean="0">
                <a:solidFill>
                  <a:srgbClr val="D15100"/>
                </a:solidFill>
              </a:rPr>
              <a:t>0.2% for permanents &amp; 0.55% for transients</a:t>
            </a:r>
          </a:p>
          <a:p>
            <a:r>
              <a:rPr lang="en-US" dirty="0" smtClean="0"/>
              <a:t>Detection Latency: </a:t>
            </a:r>
            <a:r>
              <a:rPr lang="en-US" dirty="0" smtClean="0">
                <a:solidFill>
                  <a:srgbClr val="D15100"/>
                </a:solidFill>
              </a:rPr>
              <a:t>Over 99% detected within 10M </a:t>
            </a:r>
            <a:r>
              <a:rPr lang="en-US" dirty="0" err="1" smtClean="0">
                <a:solidFill>
                  <a:srgbClr val="D15100"/>
                </a:solidFill>
              </a:rPr>
              <a:t>instrns</a:t>
            </a:r>
            <a:endParaRPr lang="en-US" dirty="0" smtClean="0">
              <a:solidFill>
                <a:srgbClr val="D15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ADF79-06FD-483B-9771-D6850B03445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81000" y="914400"/>
          <a:ext cx="8534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2057400" y="914400"/>
            <a:ext cx="6858000" cy="2362200"/>
            <a:chOff x="2057400" y="914400"/>
            <a:chExt cx="6858000" cy="2362200"/>
          </a:xfrm>
        </p:grpSpPr>
        <p:grpSp>
          <p:nvGrpSpPr>
            <p:cNvPr id="3" name="Group 24"/>
            <p:cNvGrpSpPr/>
            <p:nvPr/>
          </p:nvGrpSpPr>
          <p:grpSpPr>
            <a:xfrm>
              <a:off x="2057400" y="914400"/>
              <a:ext cx="6858000" cy="2362200"/>
              <a:chOff x="2057400" y="914400"/>
              <a:chExt cx="6858000" cy="2362200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2057400" y="1143000"/>
                <a:ext cx="1676400" cy="381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 bwMode="auto">
              <a:xfrm>
                <a:off x="6858000" y="2895600"/>
                <a:ext cx="2057400" cy="381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 bwMode="auto">
              <a:xfrm>
                <a:off x="6858000" y="914400"/>
                <a:ext cx="2057400" cy="8382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D15100"/>
                    </a:solidFill>
                    <a:effectLst/>
                    <a:latin typeface="+mn-lt"/>
                  </a:rPr>
                  <a:t>4.5% detected in a good core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 rot="16200000" flipV="1">
                <a:off x="7277100" y="2324099"/>
                <a:ext cx="1143000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6" name="Rounded Rectangle 25"/>
            <p:cNvSpPr/>
            <p:nvPr/>
          </p:nvSpPr>
          <p:spPr bwMode="auto">
            <a:xfrm>
              <a:off x="4724400" y="1295400"/>
              <a:ext cx="1600200" cy="152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mSWAT</a:t>
            </a:r>
            <a:r>
              <a:rPr lang="en-US" dirty="0" smtClean="0"/>
              <a:t> </a:t>
            </a:r>
            <a:r>
              <a:rPr lang="en-US" dirty="0" err="1" smtClean="0"/>
              <a:t>Diagnosability</a:t>
            </a:r>
            <a:endParaRPr 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5105400"/>
            <a:ext cx="8534400" cy="15240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>
                <a:solidFill>
                  <a:srgbClr val="D15100"/>
                </a:solidFill>
              </a:rPr>
              <a:t>Over 95% </a:t>
            </a:r>
            <a:r>
              <a:rPr lang="en-US" dirty="0" smtClean="0"/>
              <a:t>of detected faults are successfully diagnosed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All faults detected in fault-free core are diagnosed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Undiagnosed faults: 88% did not activate 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E5DB6-E707-43F6-8965-2DFF9CD89F1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914400"/>
          <a:ext cx="8147277" cy="406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7620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 99	99	99           86         100          80           99          95.9</a:t>
            </a:r>
            <a:endParaRPr lang="en-US" sz="16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mSWAT</a:t>
            </a:r>
            <a:r>
              <a:rPr lang="en-US" dirty="0" smtClean="0"/>
              <a:t> Diagnosis Overheads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D15100"/>
                </a:solidFill>
              </a:rPr>
              <a:t>Diagnosis Latency</a:t>
            </a:r>
          </a:p>
          <a:p>
            <a:pPr lvl="1"/>
            <a:r>
              <a:rPr lang="en-US" sz="2000" dirty="0" smtClean="0">
                <a:solidFill>
                  <a:srgbClr val="D15100"/>
                </a:solidFill>
              </a:rPr>
              <a:t>98% </a:t>
            </a:r>
            <a:r>
              <a:rPr lang="en-US" sz="2000" dirty="0" smtClean="0"/>
              <a:t>diagnosed </a:t>
            </a:r>
            <a:r>
              <a:rPr lang="en-US" sz="2000" dirty="0" smtClean="0">
                <a:solidFill>
                  <a:srgbClr val="D15100"/>
                </a:solidFill>
              </a:rPr>
              <a:t>&lt;10 million cycles </a:t>
            </a:r>
            <a:r>
              <a:rPr lang="en-US" sz="2000" dirty="0" smtClean="0"/>
              <a:t>(10ms in 1GHz system)</a:t>
            </a:r>
          </a:p>
          <a:p>
            <a:pPr lvl="1"/>
            <a:r>
              <a:rPr lang="en-US" sz="2000" dirty="0" smtClean="0"/>
              <a:t>93% were diagnosed in </a:t>
            </a:r>
            <a:r>
              <a:rPr lang="en-US" sz="2000" dirty="0" smtClean="0">
                <a:solidFill>
                  <a:srgbClr val="D15100"/>
                </a:solidFill>
              </a:rPr>
              <a:t>1 iteration</a:t>
            </a:r>
            <a:endParaRPr lang="en-US" sz="2000" dirty="0" smtClean="0"/>
          </a:p>
          <a:p>
            <a:pPr lvl="2"/>
            <a:r>
              <a:rPr lang="en-US" dirty="0" smtClean="0"/>
              <a:t>Iterative approach is effective</a:t>
            </a:r>
          </a:p>
          <a:p>
            <a:endParaRPr lang="en-US" sz="2000" dirty="0" smtClean="0"/>
          </a:p>
          <a:p>
            <a:r>
              <a:rPr lang="en-US" sz="2000" dirty="0" smtClean="0"/>
              <a:t>Trace Buffer size</a:t>
            </a:r>
          </a:p>
          <a:p>
            <a:pPr lvl="1"/>
            <a:r>
              <a:rPr lang="en-US" sz="2000" dirty="0" smtClean="0"/>
              <a:t>96% require &lt;400KB/core</a:t>
            </a:r>
          </a:p>
          <a:p>
            <a:pPr lvl="2"/>
            <a:r>
              <a:rPr lang="en-US" dirty="0" smtClean="0">
                <a:solidFill>
                  <a:srgbClr val="D15100"/>
                </a:solidFill>
              </a:rPr>
              <a:t>Trace buffer can easily fit in L2 or L3 cache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9D4A74-5AD2-4A2E-9DE7-59F26F96066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Detection: Low SDC rate, detection latency</a:t>
            </a:r>
            <a:endParaRPr lang="en-US" sz="1800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Diagnosis – identifying the faulty core</a:t>
            </a:r>
          </a:p>
          <a:p>
            <a:pPr lvl="1"/>
            <a:r>
              <a:rPr lang="en-US" dirty="0" smtClean="0"/>
              <a:t>Challenges: no known good core, deterministic replay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High </a:t>
            </a:r>
            <a:r>
              <a:rPr lang="en-US" dirty="0" err="1" smtClean="0">
                <a:solidFill>
                  <a:srgbClr val="D15100"/>
                </a:solidFill>
              </a:rPr>
              <a:t>diagnosability</a:t>
            </a:r>
            <a:r>
              <a:rPr lang="en-US" dirty="0" smtClean="0"/>
              <a:t> with low diagnosis latency</a:t>
            </a:r>
            <a:endParaRPr lang="en-US" dirty="0" smtClean="0">
              <a:solidFill>
                <a:srgbClr val="D15100"/>
              </a:solidFill>
            </a:endParaRP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Low Hardware overhead </a:t>
            </a:r>
            <a:r>
              <a:rPr lang="en-US" dirty="0" smtClean="0"/>
              <a:t>- Firmware based implementation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Scalable </a:t>
            </a:r>
            <a:r>
              <a:rPr lang="en-US" dirty="0" smtClean="0"/>
              <a:t>– maximum 3 replays for any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Future Work: </a:t>
            </a:r>
          </a:p>
          <a:p>
            <a:pPr lvl="1"/>
            <a:r>
              <a:rPr lang="en-US" dirty="0" smtClean="0"/>
              <a:t>Reducing SDCs, detection latency, recovery overheads</a:t>
            </a:r>
          </a:p>
          <a:p>
            <a:pPr lvl="1"/>
            <a:r>
              <a:rPr lang="en-US" dirty="0" smtClean="0"/>
              <a:t>Extending to server apps; off-core faults</a:t>
            </a:r>
          </a:p>
          <a:p>
            <a:pPr lvl="1"/>
            <a:r>
              <a:rPr lang="en-US" dirty="0" smtClean="0"/>
              <a:t>Validation on FPGAs (w/ Michigan)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DD7B-A3D4-4D22-B386-547EB71125D0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SWAT Framework Components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533400" y="2133600"/>
            <a:ext cx="8058150" cy="3048000"/>
            <a:chOff x="240" y="1248"/>
            <a:chExt cx="5076" cy="1920"/>
          </a:xfrm>
        </p:grpSpPr>
        <p:sp>
          <p:nvSpPr>
            <p:cNvPr id="7179" name="Oval 4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Freeform 5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7611456 w 720"/>
                <a:gd name="T3" fmla="*/ 13 h 152"/>
                <a:gd name="T4" fmla="*/ 15198389 w 720"/>
                <a:gd name="T5" fmla="*/ 8 h 152"/>
                <a:gd name="T6" fmla="*/ 22808677 w 720"/>
                <a:gd name="T7" fmla="*/ 13 h 152"/>
                <a:gd name="T8" fmla="*/ 30441749 w 720"/>
                <a:gd name="T9" fmla="*/ 8 h 152"/>
                <a:gd name="T10" fmla="*/ 37988567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6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>
                <a:gd name="T0" fmla="*/ 0 w 891"/>
                <a:gd name="T1" fmla="*/ 6299364 h 190"/>
                <a:gd name="T2" fmla="*/ 4968145 w 891"/>
                <a:gd name="T3" fmla="*/ 2514628 h 190"/>
                <a:gd name="T4" fmla="*/ 9721494 w 891"/>
                <a:gd name="T5" fmla="*/ 2958230 h 190"/>
                <a:gd name="T6" fmla="*/ 17145681 w 891"/>
                <a:gd name="T7" fmla="*/ 4611951 h 190"/>
                <a:gd name="T8" fmla="*/ 18333820 w 891"/>
                <a:gd name="T9" fmla="*/ 8387272 h 190"/>
                <a:gd name="T10" fmla="*/ 23208271 w 891"/>
                <a:gd name="T11" fmla="*/ 7957091 h 190"/>
                <a:gd name="T12" fmla="*/ 25508919 w 891"/>
                <a:gd name="T13" fmla="*/ 4996350 h 190"/>
                <a:gd name="T14" fmla="*/ 32958693 w 891"/>
                <a:gd name="T15" fmla="*/ 1657233 h 190"/>
                <a:gd name="T16" fmla="*/ 35404004 w 891"/>
                <a:gd name="T17" fmla="*/ 3340078 h 190"/>
                <a:gd name="T18" fmla="*/ 39064751 w 891"/>
                <a:gd name="T19" fmla="*/ 4611951 h 190"/>
                <a:gd name="T20" fmla="*/ 46288159 w 891"/>
                <a:gd name="T21" fmla="*/ 8387272 h 190"/>
                <a:gd name="T22" fmla="*/ 57387075 w 891"/>
                <a:gd name="T23" fmla="*/ 2958230 h 190"/>
                <a:gd name="T24" fmla="*/ 58694237 w 891"/>
                <a:gd name="T25" fmla="*/ 1657233 h 190"/>
                <a:gd name="T26" fmla="*/ 65930129 w 891"/>
                <a:gd name="T27" fmla="*/ 0 h 190"/>
                <a:gd name="T28" fmla="*/ 70874372 w 891"/>
                <a:gd name="T29" fmla="*/ 429128 h 190"/>
                <a:gd name="T30" fmla="*/ 73198334 w 891"/>
                <a:gd name="T31" fmla="*/ 1657233 h 190"/>
                <a:gd name="T32" fmla="*/ 83053804 w 891"/>
                <a:gd name="T33" fmla="*/ 4611951 h 190"/>
                <a:gd name="T34" fmla="*/ 86652366 w 891"/>
                <a:gd name="T35" fmla="*/ 4203234 h 190"/>
                <a:gd name="T36" fmla="*/ 89116813 w 891"/>
                <a:gd name="T37" fmla="*/ 2958230 h 190"/>
                <a:gd name="T38" fmla="*/ 100044607 w 891"/>
                <a:gd name="T39" fmla="*/ 3340078 h 190"/>
                <a:gd name="T40" fmla="*/ 112415848 w 891"/>
                <a:gd name="T41" fmla="*/ 4611951 h 190"/>
                <a:gd name="T42" fmla="*/ 120839290 w 891"/>
                <a:gd name="T43" fmla="*/ 2093347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7"/>
            <p:cNvSpPr>
              <a:spLocks noChangeShapeType="1"/>
            </p:cNvSpPr>
            <p:nvPr/>
          </p:nvSpPr>
          <p:spPr bwMode="auto">
            <a:xfrm rot="5400000" flipV="1">
              <a:off x="1169" y="2287"/>
              <a:ext cx="258" cy="4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8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7184" name="Line 9"/>
            <p:cNvSpPr>
              <a:spLocks noChangeShapeType="1"/>
            </p:cNvSpPr>
            <p:nvPr/>
          </p:nvSpPr>
          <p:spPr bwMode="auto">
            <a:xfrm rot="5400000" flipV="1">
              <a:off x="1601" y="2287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0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7186" name="AutoShape 11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2"/>
            <p:cNvSpPr>
              <a:spLocks noChangeShapeType="1"/>
            </p:cNvSpPr>
            <p:nvPr/>
          </p:nvSpPr>
          <p:spPr bwMode="auto">
            <a:xfrm rot="5400000" flipV="1">
              <a:off x="2853" y="2287"/>
              <a:ext cx="258" cy="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Text Box 13"/>
            <p:cNvSpPr txBox="1">
              <a:spLocks noChangeArrowheads="1"/>
            </p:cNvSpPr>
            <p:nvPr/>
          </p:nvSpPr>
          <p:spPr bwMode="auto">
            <a:xfrm>
              <a:off x="2584" y="2448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Symptom</a:t>
              </a:r>
            </a:p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7189" name="Line 14"/>
            <p:cNvSpPr>
              <a:spLocks noChangeShapeType="1"/>
            </p:cNvSpPr>
            <p:nvPr/>
          </p:nvSpPr>
          <p:spPr bwMode="auto">
            <a:xfrm>
              <a:off x="3360" y="26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Text Box 15"/>
            <p:cNvSpPr txBox="1">
              <a:spLocks noChangeArrowheads="1"/>
            </p:cNvSpPr>
            <p:nvPr/>
          </p:nvSpPr>
          <p:spPr bwMode="auto">
            <a:xfrm>
              <a:off x="3604" y="2496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7191" name="Line 16"/>
            <p:cNvSpPr>
              <a:spLocks noChangeShapeType="1"/>
            </p:cNvSpPr>
            <p:nvPr/>
          </p:nvSpPr>
          <p:spPr bwMode="auto">
            <a:xfrm rot="5400000" flipV="1">
              <a:off x="3617" y="2287"/>
              <a:ext cx="354" cy="4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17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7611456 w 720"/>
                <a:gd name="T3" fmla="*/ 13 h 152"/>
                <a:gd name="T4" fmla="*/ 15198389 w 720"/>
                <a:gd name="T5" fmla="*/ 8 h 152"/>
                <a:gd name="T6" fmla="*/ 22808677 w 720"/>
                <a:gd name="T7" fmla="*/ 13 h 152"/>
                <a:gd name="T8" fmla="*/ 30441749 w 720"/>
                <a:gd name="T9" fmla="*/ 8 h 152"/>
                <a:gd name="T10" fmla="*/ 37988567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Text Box 18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Diagnosis</a:t>
              </a:r>
            </a:p>
          </p:txBody>
        </p:sp>
        <p:sp>
          <p:nvSpPr>
            <p:cNvPr id="7194" name="Line 19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20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Repair</a:t>
              </a:r>
            </a:p>
          </p:txBody>
        </p:sp>
        <p:sp>
          <p:nvSpPr>
            <p:cNvPr id="7196" name="Line 21"/>
            <p:cNvSpPr>
              <a:spLocks noChangeShapeType="1"/>
            </p:cNvSpPr>
            <p:nvPr/>
          </p:nvSpPr>
          <p:spPr bwMode="auto">
            <a:xfrm rot="16200000">
              <a:off x="3840" y="278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Text Box 22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7198" name="Oval 23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Text Box 24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267200" y="2743200"/>
            <a:ext cx="1219200" cy="205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876800" y="2133600"/>
            <a:ext cx="0" cy="6096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447800" y="1524000"/>
            <a:ext cx="6934200" cy="600164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Detectors with simple </a:t>
            </a:r>
            <a:r>
              <a:rPr lang="en-US" sz="2000" b="1" dirty="0" smtClean="0">
                <a:latin typeface="Arial" charset="0"/>
              </a:rPr>
              <a:t>hardware </a:t>
            </a:r>
            <a:r>
              <a:rPr lang="en-US" sz="1800" b="1" dirty="0" smtClean="0">
                <a:latin typeface="Arial" charset="0"/>
              </a:rPr>
              <a:t>[Li et al. ASPLOS’08]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4038600" y="5791200"/>
            <a:ext cx="4572000" cy="969496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000" b="1" dirty="0">
                <a:latin typeface="Arial" charset="0"/>
              </a:rPr>
              <a:t>µarch-level Fault Diagnosis (TBFD</a:t>
            </a:r>
            <a:r>
              <a:rPr lang="en-US" sz="2000" b="1" dirty="0" smtClean="0">
                <a:latin typeface="Arial" charset="0"/>
              </a:rPr>
              <a:t>) 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1800" b="1" dirty="0" smtClean="0">
                <a:latin typeface="Arial" charset="0"/>
              </a:rPr>
              <a:t>[Li et al. DSN’09]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31773" name="AutoShape 29"/>
          <p:cNvSpPr>
            <a:spLocks noChangeArrowheads="1"/>
          </p:cNvSpPr>
          <p:nvPr/>
        </p:nvSpPr>
        <p:spPr bwMode="auto">
          <a:xfrm>
            <a:off x="5791200" y="4724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6400800" y="5257800"/>
            <a:ext cx="0" cy="5334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1991EE-3705-438E-8934-0813BA402D2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 animBg="1"/>
      <p:bldP spid="31770" grpId="0" animBg="1"/>
      <p:bldP spid="31771" grpId="0" animBg="1"/>
      <p:bldP spid="31772" grpId="0" animBg="1"/>
      <p:bldP spid="31773" grpId="0" animBg="1"/>
      <p:bldP spid="317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133600"/>
            <a:ext cx="8058150" cy="3048000"/>
            <a:chOff x="240" y="1248"/>
            <a:chExt cx="5076" cy="1920"/>
          </a:xfrm>
        </p:grpSpPr>
        <p:sp>
          <p:nvSpPr>
            <p:cNvPr id="7179" name="Oval 4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Freeform 5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7611456 w 720"/>
                <a:gd name="T3" fmla="*/ 13 h 152"/>
                <a:gd name="T4" fmla="*/ 15198389 w 720"/>
                <a:gd name="T5" fmla="*/ 8 h 152"/>
                <a:gd name="T6" fmla="*/ 22808677 w 720"/>
                <a:gd name="T7" fmla="*/ 13 h 152"/>
                <a:gd name="T8" fmla="*/ 30441749 w 720"/>
                <a:gd name="T9" fmla="*/ 8 h 152"/>
                <a:gd name="T10" fmla="*/ 37988567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6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>
                <a:gd name="T0" fmla="*/ 0 w 891"/>
                <a:gd name="T1" fmla="*/ 6299364 h 190"/>
                <a:gd name="T2" fmla="*/ 4968145 w 891"/>
                <a:gd name="T3" fmla="*/ 2514628 h 190"/>
                <a:gd name="T4" fmla="*/ 9721494 w 891"/>
                <a:gd name="T5" fmla="*/ 2958230 h 190"/>
                <a:gd name="T6" fmla="*/ 17145681 w 891"/>
                <a:gd name="T7" fmla="*/ 4611951 h 190"/>
                <a:gd name="T8" fmla="*/ 18333820 w 891"/>
                <a:gd name="T9" fmla="*/ 8387272 h 190"/>
                <a:gd name="T10" fmla="*/ 23208271 w 891"/>
                <a:gd name="T11" fmla="*/ 7957091 h 190"/>
                <a:gd name="T12" fmla="*/ 25508919 w 891"/>
                <a:gd name="T13" fmla="*/ 4996350 h 190"/>
                <a:gd name="T14" fmla="*/ 32958693 w 891"/>
                <a:gd name="T15" fmla="*/ 1657233 h 190"/>
                <a:gd name="T16" fmla="*/ 35404004 w 891"/>
                <a:gd name="T17" fmla="*/ 3340078 h 190"/>
                <a:gd name="T18" fmla="*/ 39064751 w 891"/>
                <a:gd name="T19" fmla="*/ 4611951 h 190"/>
                <a:gd name="T20" fmla="*/ 46288159 w 891"/>
                <a:gd name="T21" fmla="*/ 8387272 h 190"/>
                <a:gd name="T22" fmla="*/ 57387075 w 891"/>
                <a:gd name="T23" fmla="*/ 2958230 h 190"/>
                <a:gd name="T24" fmla="*/ 58694237 w 891"/>
                <a:gd name="T25" fmla="*/ 1657233 h 190"/>
                <a:gd name="T26" fmla="*/ 65930129 w 891"/>
                <a:gd name="T27" fmla="*/ 0 h 190"/>
                <a:gd name="T28" fmla="*/ 70874372 w 891"/>
                <a:gd name="T29" fmla="*/ 429128 h 190"/>
                <a:gd name="T30" fmla="*/ 73198334 w 891"/>
                <a:gd name="T31" fmla="*/ 1657233 h 190"/>
                <a:gd name="T32" fmla="*/ 83053804 w 891"/>
                <a:gd name="T33" fmla="*/ 4611951 h 190"/>
                <a:gd name="T34" fmla="*/ 86652366 w 891"/>
                <a:gd name="T35" fmla="*/ 4203234 h 190"/>
                <a:gd name="T36" fmla="*/ 89116813 w 891"/>
                <a:gd name="T37" fmla="*/ 2958230 h 190"/>
                <a:gd name="T38" fmla="*/ 100044607 w 891"/>
                <a:gd name="T39" fmla="*/ 3340078 h 190"/>
                <a:gd name="T40" fmla="*/ 112415848 w 891"/>
                <a:gd name="T41" fmla="*/ 4611951 h 190"/>
                <a:gd name="T42" fmla="*/ 120839290 w 891"/>
                <a:gd name="T43" fmla="*/ 2093347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7"/>
            <p:cNvSpPr>
              <a:spLocks noChangeShapeType="1"/>
            </p:cNvSpPr>
            <p:nvPr/>
          </p:nvSpPr>
          <p:spPr bwMode="auto">
            <a:xfrm rot="5400000" flipV="1">
              <a:off x="1169" y="2287"/>
              <a:ext cx="258" cy="4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8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7184" name="Line 9"/>
            <p:cNvSpPr>
              <a:spLocks noChangeShapeType="1"/>
            </p:cNvSpPr>
            <p:nvPr/>
          </p:nvSpPr>
          <p:spPr bwMode="auto">
            <a:xfrm rot="5400000" flipV="1">
              <a:off x="1601" y="2287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0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7186" name="AutoShape 11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2"/>
            <p:cNvSpPr>
              <a:spLocks noChangeShapeType="1"/>
            </p:cNvSpPr>
            <p:nvPr/>
          </p:nvSpPr>
          <p:spPr bwMode="auto">
            <a:xfrm rot="5400000" flipV="1">
              <a:off x="2853" y="2287"/>
              <a:ext cx="258" cy="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Text Box 13"/>
            <p:cNvSpPr txBox="1">
              <a:spLocks noChangeArrowheads="1"/>
            </p:cNvSpPr>
            <p:nvPr/>
          </p:nvSpPr>
          <p:spPr bwMode="auto">
            <a:xfrm>
              <a:off x="2584" y="2448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Symptom</a:t>
              </a:r>
            </a:p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7189" name="Line 14"/>
            <p:cNvSpPr>
              <a:spLocks noChangeShapeType="1"/>
            </p:cNvSpPr>
            <p:nvPr/>
          </p:nvSpPr>
          <p:spPr bwMode="auto">
            <a:xfrm>
              <a:off x="3360" y="26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Text Box 15"/>
            <p:cNvSpPr txBox="1">
              <a:spLocks noChangeArrowheads="1"/>
            </p:cNvSpPr>
            <p:nvPr/>
          </p:nvSpPr>
          <p:spPr bwMode="auto">
            <a:xfrm>
              <a:off x="3604" y="2496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7191" name="Line 16"/>
            <p:cNvSpPr>
              <a:spLocks noChangeShapeType="1"/>
            </p:cNvSpPr>
            <p:nvPr/>
          </p:nvSpPr>
          <p:spPr bwMode="auto">
            <a:xfrm rot="5400000" flipV="1">
              <a:off x="3617" y="2287"/>
              <a:ext cx="354" cy="4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17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7611456 w 720"/>
                <a:gd name="T3" fmla="*/ 13 h 152"/>
                <a:gd name="T4" fmla="*/ 15198389 w 720"/>
                <a:gd name="T5" fmla="*/ 8 h 152"/>
                <a:gd name="T6" fmla="*/ 22808677 w 720"/>
                <a:gd name="T7" fmla="*/ 13 h 152"/>
                <a:gd name="T8" fmla="*/ 30441749 w 720"/>
                <a:gd name="T9" fmla="*/ 8 h 152"/>
                <a:gd name="T10" fmla="*/ 37988567 w 720"/>
                <a:gd name="T11" fmla="*/ 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Text Box 18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Diagnosis</a:t>
              </a:r>
            </a:p>
          </p:txBody>
        </p:sp>
        <p:sp>
          <p:nvSpPr>
            <p:cNvPr id="7194" name="Line 19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20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Repair</a:t>
              </a:r>
            </a:p>
          </p:txBody>
        </p:sp>
        <p:sp>
          <p:nvSpPr>
            <p:cNvPr id="7196" name="Line 21"/>
            <p:cNvSpPr>
              <a:spLocks noChangeShapeType="1"/>
            </p:cNvSpPr>
            <p:nvPr/>
          </p:nvSpPr>
          <p:spPr bwMode="auto">
            <a:xfrm rot="16200000">
              <a:off x="3840" y="278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Text Box 22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7198" name="Oval 23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Text Box 24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267200" y="2743200"/>
            <a:ext cx="1219200" cy="205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876800" y="2133600"/>
            <a:ext cx="0" cy="6096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447800" y="1524000"/>
            <a:ext cx="6934200" cy="600164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Detectors with simple </a:t>
            </a:r>
            <a:r>
              <a:rPr lang="en-US" sz="2000" b="1" dirty="0" smtClean="0">
                <a:latin typeface="Arial" charset="0"/>
              </a:rPr>
              <a:t>hardware </a:t>
            </a:r>
            <a:r>
              <a:rPr lang="en-US" sz="1800" b="1" dirty="0" smtClean="0">
                <a:latin typeface="Arial" charset="0"/>
              </a:rPr>
              <a:t>[Li et.al. ASPLOS’08]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4038600" y="5791200"/>
            <a:ext cx="4572000" cy="969496"/>
          </a:xfrm>
          <a:prstGeom prst="rect">
            <a:avLst/>
          </a:prstGeom>
          <a:solidFill>
            <a:srgbClr val="FFCC99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2000" b="1" dirty="0">
                <a:latin typeface="Arial" charset="0"/>
              </a:rPr>
              <a:t>µarch-level Fault Diagnosis (TBFD</a:t>
            </a:r>
            <a:r>
              <a:rPr lang="en-US" sz="2000" b="1" dirty="0" smtClean="0">
                <a:latin typeface="Arial" charset="0"/>
              </a:rPr>
              <a:t>) </a:t>
            </a:r>
          </a:p>
          <a:p>
            <a:pPr marL="342900" indent="-342900" algn="ctr">
              <a:lnSpc>
                <a:spcPct val="150000"/>
              </a:lnSpc>
              <a:buFont typeface="Arial" charset="0"/>
              <a:buNone/>
            </a:pPr>
            <a:r>
              <a:rPr lang="en-US" sz="1800" b="1" dirty="0" smtClean="0">
                <a:latin typeface="Arial" charset="0"/>
              </a:rPr>
              <a:t>[Li et.al. DSN’09]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31773" name="AutoShape 29"/>
          <p:cNvSpPr>
            <a:spLocks noChangeArrowheads="1"/>
          </p:cNvSpPr>
          <p:nvPr/>
        </p:nvSpPr>
        <p:spPr bwMode="auto">
          <a:xfrm>
            <a:off x="5791200" y="4724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151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6400800" y="5257800"/>
            <a:ext cx="0" cy="533400"/>
          </a:xfrm>
          <a:prstGeom prst="line">
            <a:avLst/>
          </a:prstGeom>
          <a:noFill/>
          <a:ln w="57150">
            <a:solidFill>
              <a:srgbClr val="D151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1991EE-3705-438E-8934-0813BA402D2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6200" y="914400"/>
            <a:ext cx="8991600" cy="5943600"/>
            <a:chOff x="76200" y="914400"/>
            <a:chExt cx="8991600" cy="5791200"/>
          </a:xfrm>
        </p:grpSpPr>
        <p:sp>
          <p:nvSpPr>
            <p:cNvPr id="34" name="Rounded Rectangle 31"/>
            <p:cNvSpPr>
              <a:spLocks noChangeArrowheads="1"/>
            </p:cNvSpPr>
            <p:nvPr/>
          </p:nvSpPr>
          <p:spPr bwMode="auto">
            <a:xfrm>
              <a:off x="152400" y="914400"/>
              <a:ext cx="8458200" cy="5791200"/>
            </a:xfrm>
            <a:prstGeom prst="rect">
              <a:avLst/>
            </a:prstGeom>
            <a:solidFill>
              <a:schemeClr val="bg1">
                <a:alpha val="90195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" y="2743200"/>
              <a:ext cx="8991600" cy="1384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b="1" dirty="0">
                  <a:latin typeface="+mn-lt"/>
                </a:rPr>
                <a:t>Shown to work well for single-threaded apps</a:t>
              </a:r>
            </a:p>
            <a:p>
              <a:pPr algn="ctr">
                <a:defRPr/>
              </a:pPr>
              <a:endParaRPr lang="en-US" sz="2800" b="1" dirty="0">
                <a:latin typeface="+mn-lt"/>
              </a:endParaRPr>
            </a:p>
            <a:p>
              <a:pPr algn="ctr">
                <a:defRPr/>
              </a:pPr>
              <a:r>
                <a:rPr lang="en-US" sz="2800" b="1" dirty="0">
                  <a:latin typeface="+mn-lt"/>
                </a:rPr>
                <a:t>Does SWAT approach work on multithreaded apps?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Data sharing in multithreaded apps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r>
              <a:rPr lang="en-US" dirty="0" smtClean="0"/>
              <a:t>Multithreaded apps share data among threads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Does symptom detection work?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Symptom causing core may not be faulty</a:t>
            </a:r>
          </a:p>
          <a:p>
            <a:pPr lvl="1"/>
            <a:r>
              <a:rPr lang="en-US" dirty="0" smtClean="0"/>
              <a:t>How to diagnose faulty core?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E4EC1-F8AB-4220-85BD-D048977E68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979613" y="3200400"/>
            <a:ext cx="2592294" cy="1752601"/>
            <a:chOff x="1979105" y="3200400"/>
            <a:chExt cx="2592895" cy="1752600"/>
          </a:xfrm>
        </p:grpSpPr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2399252" y="3600510"/>
              <a:ext cx="2172748" cy="1352490"/>
              <a:chOff x="2399252" y="3600510"/>
              <a:chExt cx="2172748" cy="1352490"/>
            </a:xfrm>
          </p:grpSpPr>
          <p:sp>
            <p:nvSpPr>
              <p:cNvPr id="25" name="Rounded Rectangle 24"/>
              <p:cNvSpPr/>
              <p:nvPr/>
            </p:nvSpPr>
            <p:spPr bwMode="auto">
              <a:xfrm>
                <a:off x="3047739" y="4038600"/>
                <a:ext cx="1524354" cy="914399"/>
              </a:xfrm>
              <a:prstGeom prst="roundRect">
                <a:avLst/>
              </a:prstGeom>
              <a:solidFill>
                <a:srgbClr val="66FF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Memory</a:t>
                </a:r>
              </a:p>
            </p:txBody>
          </p:sp>
          <p:cxnSp>
            <p:nvCxnSpPr>
              <p:cNvPr id="9235" name="Straight Arrow Connector 25"/>
              <p:cNvCxnSpPr>
                <a:cxnSpLocks noChangeShapeType="1"/>
                <a:stCxn id="32" idx="2"/>
              </p:cNvCxnSpPr>
              <p:nvPr/>
            </p:nvCxnSpPr>
            <p:spPr bwMode="auto">
              <a:xfrm rot="16200000" flipH="1">
                <a:off x="2314081" y="3685681"/>
                <a:ext cx="1123890" cy="95354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236" name="Rectangle 26"/>
              <p:cNvSpPr>
                <a:spLocks noChangeArrowheads="1"/>
              </p:cNvSpPr>
              <p:nvPr/>
            </p:nvSpPr>
            <p:spPr bwMode="auto">
              <a:xfrm>
                <a:off x="3352800" y="4724400"/>
                <a:ext cx="457200" cy="1524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 bwMode="auto">
            <a:xfrm>
              <a:off x="1979105" y="3200400"/>
              <a:ext cx="839982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n-lt"/>
                </a:rPr>
                <a:t>Store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33852" y="4191000"/>
            <a:ext cx="3810148" cy="800100"/>
            <a:chOff x="5333852" y="4191000"/>
            <a:chExt cx="3810148" cy="800100"/>
          </a:xfrm>
        </p:grpSpPr>
        <p:sp>
          <p:nvSpPr>
            <p:cNvPr id="6" name="TextBox 5"/>
            <p:cNvSpPr txBox="1"/>
            <p:nvPr/>
          </p:nvSpPr>
          <p:spPr>
            <a:xfrm>
              <a:off x="6172200" y="4191000"/>
              <a:ext cx="2971800" cy="7080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Symptom Detection</a:t>
              </a:r>
            </a:p>
            <a:p>
              <a:pPr>
                <a:defRPr/>
              </a:pPr>
              <a:r>
                <a:rPr lang="en-US" sz="2000" b="1" dirty="0">
                  <a:latin typeface="+mn-lt"/>
                </a:rPr>
                <a:t>on a </a:t>
              </a: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fault-free</a:t>
              </a:r>
              <a:r>
                <a:rPr lang="en-US" sz="2000" b="1" dirty="0">
                  <a:latin typeface="+mn-lt"/>
                </a:rPr>
                <a:t> core</a:t>
              </a:r>
            </a:p>
          </p:txBody>
        </p:sp>
        <p:sp>
          <p:nvSpPr>
            <p:cNvPr id="9231" name="AutoShape 11"/>
            <p:cNvSpPr>
              <a:spLocks noChangeArrowheads="1"/>
            </p:cNvSpPr>
            <p:nvPr/>
          </p:nvSpPr>
          <p:spPr bwMode="auto">
            <a:xfrm>
              <a:off x="5333852" y="4381511"/>
              <a:ext cx="685948" cy="609589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10084" y="3581400"/>
            <a:ext cx="2093829" cy="1181105"/>
            <a:chOff x="3810084" y="3581400"/>
            <a:chExt cx="2093829" cy="1181105"/>
          </a:xfrm>
        </p:grpSpPr>
        <p:grpSp>
          <p:nvGrpSpPr>
            <p:cNvPr id="37" name="Group 36"/>
            <p:cNvGrpSpPr/>
            <p:nvPr/>
          </p:nvGrpSpPr>
          <p:grpSpPr>
            <a:xfrm>
              <a:off x="5105400" y="3581400"/>
              <a:ext cx="798513" cy="1181105"/>
              <a:chOff x="5105400" y="3581400"/>
              <a:chExt cx="798513" cy="1181105"/>
            </a:xfrm>
          </p:grpSpPr>
          <p:sp>
            <p:nvSpPr>
              <p:cNvPr id="9229" name="Freeform 41"/>
              <p:cNvSpPr>
                <a:spLocks/>
              </p:cNvSpPr>
              <p:nvPr/>
            </p:nvSpPr>
            <p:spPr bwMode="auto">
              <a:xfrm>
                <a:off x="5368785" y="3730786"/>
                <a:ext cx="422366" cy="1031719"/>
              </a:xfrm>
              <a:custGeom>
                <a:avLst/>
                <a:gdLst>
                  <a:gd name="T0" fmla="*/ 318924 w 422275"/>
                  <a:gd name="T1" fmla="*/ 0 h 1349375"/>
                  <a:gd name="T2" fmla="*/ 12760 w 422275"/>
                  <a:gd name="T3" fmla="*/ 231 h 1349375"/>
                  <a:gd name="T4" fmla="*/ 395466 w 422275"/>
                  <a:gd name="T5" fmla="*/ 380 h 1349375"/>
                  <a:gd name="T6" fmla="*/ 184978 w 422275"/>
                  <a:gd name="T7" fmla="*/ 597 h 1349375"/>
                  <a:gd name="T8" fmla="*/ 280652 w 422275"/>
                  <a:gd name="T9" fmla="*/ 910 h 1349375"/>
                  <a:gd name="T10" fmla="*/ 318924 w 422275"/>
                  <a:gd name="T11" fmla="*/ 910 h 1349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2275"/>
                  <a:gd name="T19" fmla="*/ 0 h 1349375"/>
                  <a:gd name="T20" fmla="*/ 422275 w 422275"/>
                  <a:gd name="T21" fmla="*/ 1349375 h 1349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2275" h="1349375">
                    <a:moveTo>
                      <a:pt x="317500" y="0"/>
                    </a:moveTo>
                    <a:cubicBezTo>
                      <a:pt x="158750" y="117475"/>
                      <a:pt x="0" y="234950"/>
                      <a:pt x="12700" y="323850"/>
                    </a:cubicBezTo>
                    <a:cubicBezTo>
                      <a:pt x="25400" y="412750"/>
                      <a:pt x="365125" y="447675"/>
                      <a:pt x="393700" y="533400"/>
                    </a:cubicBezTo>
                    <a:cubicBezTo>
                      <a:pt x="422275" y="619125"/>
                      <a:pt x="203200" y="714375"/>
                      <a:pt x="184150" y="838200"/>
                    </a:cubicBezTo>
                    <a:cubicBezTo>
                      <a:pt x="165100" y="962025"/>
                      <a:pt x="257175" y="1203325"/>
                      <a:pt x="279400" y="1276350"/>
                    </a:cubicBezTo>
                    <a:cubicBezTo>
                      <a:pt x="301625" y="1349375"/>
                      <a:pt x="309562" y="1312862"/>
                      <a:pt x="317500" y="1276350"/>
                    </a:cubicBezTo>
                  </a:path>
                </a:pathLst>
              </a:custGeom>
              <a:noFill/>
              <a:ln w="254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5105400" y="3581400"/>
                <a:ext cx="798513" cy="4000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+mn-lt"/>
                  </a:rPr>
                  <a:t>Load</a:t>
                </a:r>
              </a:p>
            </p:txBody>
          </p:sp>
        </p:grpSp>
        <p:cxnSp>
          <p:nvCxnSpPr>
            <p:cNvPr id="9228" name="Straight Arrow Connector 27"/>
            <p:cNvCxnSpPr>
              <a:cxnSpLocks noChangeShapeType="1"/>
              <a:endCxn id="42" idx="1"/>
            </p:cNvCxnSpPr>
            <p:nvPr/>
          </p:nvCxnSpPr>
          <p:spPr bwMode="auto">
            <a:xfrm flipV="1">
              <a:off x="3810084" y="3781455"/>
              <a:ext cx="1295100" cy="94294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8" name="Group 47"/>
          <p:cNvGrpSpPr/>
          <p:nvPr/>
        </p:nvGrpSpPr>
        <p:grpSpPr>
          <a:xfrm>
            <a:off x="2141537" y="1352490"/>
            <a:ext cx="3954463" cy="1109193"/>
            <a:chOff x="2141537" y="1352490"/>
            <a:chExt cx="3954463" cy="1109193"/>
          </a:xfrm>
        </p:grpSpPr>
        <p:grpSp>
          <p:nvGrpSpPr>
            <p:cNvPr id="47" name="Group 46"/>
            <p:cNvGrpSpPr/>
            <p:nvPr/>
          </p:nvGrpSpPr>
          <p:grpSpPr>
            <a:xfrm>
              <a:off x="2141537" y="1371600"/>
              <a:ext cx="982663" cy="1090083"/>
              <a:chOff x="2141537" y="1371600"/>
              <a:chExt cx="982663" cy="1090083"/>
            </a:xfrm>
          </p:grpSpPr>
          <p:sp>
            <p:nvSpPr>
              <p:cNvPr id="30" name="Freeform 29"/>
              <p:cNvSpPr/>
              <p:nvPr/>
            </p:nvSpPr>
            <p:spPr bwMode="auto">
              <a:xfrm>
                <a:off x="2438400" y="1712383"/>
                <a:ext cx="266700" cy="749300"/>
              </a:xfrm>
              <a:custGeom>
                <a:avLst/>
                <a:gdLst>
                  <a:gd name="connsiteX0" fmla="*/ 264583 w 342900"/>
                  <a:gd name="connsiteY0" fmla="*/ 0 h 749300"/>
                  <a:gd name="connsiteX1" fmla="*/ 10583 w 342900"/>
                  <a:gd name="connsiteY1" fmla="*/ 355600 h 749300"/>
                  <a:gd name="connsiteX2" fmla="*/ 328083 w 342900"/>
                  <a:gd name="connsiteY2" fmla="*/ 558800 h 749300"/>
                  <a:gd name="connsiteX3" fmla="*/ 99483 w 342900"/>
                  <a:gd name="connsiteY3" fmla="*/ 749300 h 749300"/>
                  <a:gd name="connsiteX4" fmla="*/ 99483 w 342900"/>
                  <a:gd name="connsiteY4" fmla="*/ 749300 h 74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749300">
                    <a:moveTo>
                      <a:pt x="264583" y="0"/>
                    </a:moveTo>
                    <a:cubicBezTo>
                      <a:pt x="132291" y="131233"/>
                      <a:pt x="0" y="262467"/>
                      <a:pt x="10583" y="355600"/>
                    </a:cubicBezTo>
                    <a:cubicBezTo>
                      <a:pt x="21166" y="448733"/>
                      <a:pt x="313266" y="493183"/>
                      <a:pt x="328083" y="558800"/>
                    </a:cubicBezTo>
                    <a:cubicBezTo>
                      <a:pt x="342900" y="624417"/>
                      <a:pt x="99483" y="749300"/>
                      <a:pt x="99483" y="749300"/>
                    </a:cubicBezTo>
                    <a:lnTo>
                      <a:pt x="99483" y="749300"/>
                    </a:lnTo>
                  </a:path>
                </a:pathLst>
              </a:custGeom>
              <a:noFill/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2141537" y="1371600"/>
                <a:ext cx="98266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Core 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113039" y="1352490"/>
              <a:ext cx="982961" cy="1073210"/>
              <a:chOff x="5113039" y="1352490"/>
              <a:chExt cx="982961" cy="1073210"/>
            </a:xfrm>
          </p:grpSpPr>
          <p:sp>
            <p:nvSpPr>
              <p:cNvPr id="31" name="Freeform 30"/>
              <p:cNvSpPr/>
              <p:nvPr/>
            </p:nvSpPr>
            <p:spPr bwMode="auto">
              <a:xfrm>
                <a:off x="5372100" y="1676400"/>
                <a:ext cx="266700" cy="749300"/>
              </a:xfrm>
              <a:custGeom>
                <a:avLst/>
                <a:gdLst>
                  <a:gd name="connsiteX0" fmla="*/ 264583 w 342900"/>
                  <a:gd name="connsiteY0" fmla="*/ 0 h 749300"/>
                  <a:gd name="connsiteX1" fmla="*/ 10583 w 342900"/>
                  <a:gd name="connsiteY1" fmla="*/ 355600 h 749300"/>
                  <a:gd name="connsiteX2" fmla="*/ 328083 w 342900"/>
                  <a:gd name="connsiteY2" fmla="*/ 558800 h 749300"/>
                  <a:gd name="connsiteX3" fmla="*/ 99483 w 342900"/>
                  <a:gd name="connsiteY3" fmla="*/ 749300 h 749300"/>
                  <a:gd name="connsiteX4" fmla="*/ 99483 w 342900"/>
                  <a:gd name="connsiteY4" fmla="*/ 749300 h 74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749300">
                    <a:moveTo>
                      <a:pt x="264583" y="0"/>
                    </a:moveTo>
                    <a:cubicBezTo>
                      <a:pt x="132291" y="131233"/>
                      <a:pt x="0" y="262467"/>
                      <a:pt x="10583" y="355600"/>
                    </a:cubicBezTo>
                    <a:cubicBezTo>
                      <a:pt x="21166" y="448733"/>
                      <a:pt x="313266" y="493183"/>
                      <a:pt x="328083" y="558800"/>
                    </a:cubicBezTo>
                    <a:cubicBezTo>
                      <a:pt x="342900" y="624417"/>
                      <a:pt x="99483" y="749300"/>
                      <a:pt x="99483" y="749300"/>
                    </a:cubicBezTo>
                    <a:lnTo>
                      <a:pt x="99483" y="749300"/>
                    </a:lnTo>
                  </a:path>
                </a:pathLst>
              </a:custGeom>
              <a:noFill/>
              <a:ln w="254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5113039" y="1352490"/>
                <a:ext cx="98296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Core </a:t>
                </a:r>
                <a:r>
                  <a:rPr lang="en-US" sz="2000" b="1" dirty="0" smtClean="0">
                    <a:latin typeface="+mn-lt"/>
                  </a:rPr>
                  <a:t>2</a:t>
                </a:r>
                <a:endParaRPr lang="en-US" sz="2000" b="1" dirty="0">
                  <a:latin typeface="+mn-lt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19200" y="2190750"/>
            <a:ext cx="4457700" cy="1466850"/>
            <a:chOff x="1219200" y="2190750"/>
            <a:chExt cx="4457700" cy="1466850"/>
          </a:xfrm>
        </p:grpSpPr>
        <p:sp>
          <p:nvSpPr>
            <p:cNvPr id="33" name="Freeform 32"/>
            <p:cNvSpPr/>
            <p:nvPr/>
          </p:nvSpPr>
          <p:spPr bwMode="auto">
            <a:xfrm>
              <a:off x="2362200" y="2474383"/>
              <a:ext cx="345017" cy="954617"/>
            </a:xfrm>
            <a:custGeom>
              <a:avLst/>
              <a:gdLst>
                <a:gd name="connsiteX0" fmla="*/ 165100 w 345017"/>
                <a:gd name="connsiteY0" fmla="*/ 0 h 954617"/>
                <a:gd name="connsiteX1" fmla="*/ 101600 w 345017"/>
                <a:gd name="connsiteY1" fmla="*/ 101600 h 954617"/>
                <a:gd name="connsiteX2" fmla="*/ 330200 w 345017"/>
                <a:gd name="connsiteY2" fmla="*/ 330200 h 954617"/>
                <a:gd name="connsiteX3" fmla="*/ 12700 w 345017"/>
                <a:gd name="connsiteY3" fmla="*/ 622300 h 954617"/>
                <a:gd name="connsiteX4" fmla="*/ 254000 w 345017"/>
                <a:gd name="connsiteY4" fmla="*/ 901700 h 954617"/>
                <a:gd name="connsiteX5" fmla="*/ 266700 w 345017"/>
                <a:gd name="connsiteY5" fmla="*/ 939800 h 9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017" h="954617">
                  <a:moveTo>
                    <a:pt x="165100" y="0"/>
                  </a:moveTo>
                  <a:cubicBezTo>
                    <a:pt x="119591" y="23283"/>
                    <a:pt x="74083" y="46567"/>
                    <a:pt x="101600" y="101600"/>
                  </a:cubicBezTo>
                  <a:cubicBezTo>
                    <a:pt x="129117" y="156633"/>
                    <a:pt x="345017" y="243417"/>
                    <a:pt x="330200" y="330200"/>
                  </a:cubicBezTo>
                  <a:cubicBezTo>
                    <a:pt x="315383" y="416983"/>
                    <a:pt x="25400" y="527050"/>
                    <a:pt x="12700" y="622300"/>
                  </a:cubicBezTo>
                  <a:cubicBezTo>
                    <a:pt x="0" y="717550"/>
                    <a:pt x="211667" y="848783"/>
                    <a:pt x="254000" y="901700"/>
                  </a:cubicBezTo>
                  <a:cubicBezTo>
                    <a:pt x="296333" y="954617"/>
                    <a:pt x="281516" y="947208"/>
                    <a:pt x="266700" y="93980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5334000" y="2425700"/>
              <a:ext cx="342900" cy="1231900"/>
            </a:xfrm>
            <a:custGeom>
              <a:avLst/>
              <a:gdLst>
                <a:gd name="connsiteX0" fmla="*/ 120650 w 342900"/>
                <a:gd name="connsiteY0" fmla="*/ 0 h 1092200"/>
                <a:gd name="connsiteX1" fmla="*/ 31750 w 342900"/>
                <a:gd name="connsiteY1" fmla="*/ 165100 h 1092200"/>
                <a:gd name="connsiteX2" fmla="*/ 311150 w 342900"/>
                <a:gd name="connsiteY2" fmla="*/ 330200 h 1092200"/>
                <a:gd name="connsiteX3" fmla="*/ 19050 w 342900"/>
                <a:gd name="connsiteY3" fmla="*/ 622300 h 1092200"/>
                <a:gd name="connsiteX4" fmla="*/ 336550 w 342900"/>
                <a:gd name="connsiteY4" fmla="*/ 863600 h 1092200"/>
                <a:gd name="connsiteX5" fmla="*/ 57150 w 342900"/>
                <a:gd name="connsiteY5" fmla="*/ 1092200 h 1092200"/>
                <a:gd name="connsiteX6" fmla="*/ 57150 w 342900"/>
                <a:gd name="connsiteY6" fmla="*/ 1092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092200">
                  <a:moveTo>
                    <a:pt x="120650" y="0"/>
                  </a:moveTo>
                  <a:cubicBezTo>
                    <a:pt x="60325" y="55033"/>
                    <a:pt x="0" y="110067"/>
                    <a:pt x="31750" y="165100"/>
                  </a:cubicBezTo>
                  <a:cubicBezTo>
                    <a:pt x="63500" y="220133"/>
                    <a:pt x="313267" y="254000"/>
                    <a:pt x="311150" y="330200"/>
                  </a:cubicBezTo>
                  <a:cubicBezTo>
                    <a:pt x="309033" y="406400"/>
                    <a:pt x="14817" y="533400"/>
                    <a:pt x="19050" y="622300"/>
                  </a:cubicBezTo>
                  <a:cubicBezTo>
                    <a:pt x="23283" y="711200"/>
                    <a:pt x="330200" y="785283"/>
                    <a:pt x="336550" y="863600"/>
                  </a:cubicBezTo>
                  <a:cubicBezTo>
                    <a:pt x="342900" y="941917"/>
                    <a:pt x="57150" y="1092200"/>
                    <a:pt x="57150" y="1092200"/>
                  </a:cubicBezTo>
                  <a:lnTo>
                    <a:pt x="57150" y="1092200"/>
                  </a:lnTo>
                </a:path>
              </a:pathLst>
            </a:cu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34"/>
            <p:cNvCxnSpPr>
              <a:cxnSpLocks noChangeShapeType="1"/>
            </p:cNvCxnSpPr>
            <p:nvPr/>
          </p:nvCxnSpPr>
          <p:spPr bwMode="auto">
            <a:xfrm>
              <a:off x="1981200" y="2419393"/>
              <a:ext cx="457200" cy="1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10"/>
            <p:cNvSpPr txBox="1"/>
            <p:nvPr/>
          </p:nvSpPr>
          <p:spPr bwMode="auto">
            <a:xfrm>
              <a:off x="1219200" y="2190750"/>
              <a:ext cx="81144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rgbClr val="FF0000"/>
                  </a:solidFill>
                  <a:latin typeface="+mn-lt"/>
                </a:rPr>
                <a:t>Error</a:t>
              </a:r>
              <a:endParaRPr lang="en-US" sz="2000" b="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65168" y="1676400"/>
            <a:ext cx="1373232" cy="400110"/>
            <a:chOff x="1065168" y="1676400"/>
            <a:chExt cx="1373232" cy="400110"/>
          </a:xfrm>
        </p:grpSpPr>
        <p:sp>
          <p:nvSpPr>
            <p:cNvPr id="50" name="Line 7"/>
            <p:cNvSpPr>
              <a:spLocks noChangeShapeType="1"/>
            </p:cNvSpPr>
            <p:nvPr/>
          </p:nvSpPr>
          <p:spPr bwMode="auto">
            <a:xfrm rot="5400000" flipH="1">
              <a:off x="2133598" y="1600201"/>
              <a:ext cx="3" cy="609601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1065168" y="1676400"/>
              <a:ext cx="7970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SWAT detectors on multithreaded apps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Low Silent Data Corruption rate  for multithreaded apps</a:t>
            </a:r>
          </a:p>
          <a:p>
            <a:pPr lvl="1"/>
            <a:r>
              <a:rPr lang="en-US" dirty="0" smtClean="0"/>
              <a:t>Observed </a:t>
            </a:r>
            <a:r>
              <a:rPr lang="en-US" dirty="0" smtClean="0">
                <a:solidFill>
                  <a:srgbClr val="D15100"/>
                </a:solidFill>
              </a:rPr>
              <a:t>symptom from fault-free cores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Novel fault diagnosis for multithreaded apps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Identifies the faulty core </a:t>
            </a:r>
            <a:r>
              <a:rPr lang="en-US" dirty="0" smtClean="0"/>
              <a:t>despite error propagation</a:t>
            </a:r>
          </a:p>
          <a:p>
            <a:pPr lvl="1"/>
            <a:r>
              <a:rPr lang="en-US" dirty="0" smtClean="0"/>
              <a:t>Provides high </a:t>
            </a:r>
            <a:r>
              <a:rPr lang="en-US" dirty="0" err="1" smtClean="0"/>
              <a:t>diagnosability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4C2C18-0A63-4D67-A036-B75A2D8122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pPr>
              <a:defRPr/>
            </a:pPr>
            <a:r>
              <a:rPr lang="en-US" dirty="0" err="1" smtClean="0"/>
              <a:t>mSWAT</a:t>
            </a:r>
            <a:r>
              <a:rPr lang="en-US" dirty="0" smtClean="0"/>
              <a:t> Detection</a:t>
            </a:r>
          </a:p>
          <a:p>
            <a:pPr>
              <a:defRPr/>
            </a:pPr>
            <a:r>
              <a:rPr lang="en-US" dirty="0" err="1" smtClean="0"/>
              <a:t>mSWAT</a:t>
            </a:r>
            <a:r>
              <a:rPr lang="en-US" dirty="0" smtClean="0"/>
              <a:t> Diagnosis</a:t>
            </a:r>
          </a:p>
          <a:p>
            <a:pPr>
              <a:defRPr/>
            </a:pPr>
            <a:r>
              <a:rPr lang="en-US" dirty="0" smtClean="0"/>
              <a:t>Results</a:t>
            </a:r>
          </a:p>
          <a:p>
            <a:pPr>
              <a:defRPr/>
            </a:pPr>
            <a:r>
              <a:rPr lang="en-US" dirty="0" smtClean="0"/>
              <a:t>Summary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C32A-01C7-48EE-9A55-CB2EE8DA98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Fault Detection</a:t>
            </a:r>
            <a:endParaRPr lang="en-US" sz="14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1524000"/>
          </a:xfrm>
        </p:spPr>
        <p:txBody>
          <a:bodyPr/>
          <a:lstStyle/>
          <a:p>
            <a:r>
              <a:rPr lang="en-US" dirty="0" smtClean="0"/>
              <a:t>SWAT Detectors: </a:t>
            </a:r>
          </a:p>
          <a:p>
            <a:pPr lvl="1"/>
            <a:r>
              <a:rPr lang="en-US" dirty="0" smtClean="0"/>
              <a:t>Low-cost monitors to detect anomalous </a:t>
            </a:r>
            <a:r>
              <a:rPr lang="en-US" dirty="0" err="1" smtClean="0"/>
              <a:t>sw</a:t>
            </a:r>
            <a:r>
              <a:rPr lang="en-US" dirty="0" smtClean="0"/>
              <a:t> behavior</a:t>
            </a:r>
          </a:p>
          <a:p>
            <a:pPr lvl="1"/>
            <a:r>
              <a:rPr lang="en-US" dirty="0" smtClean="0"/>
              <a:t>Incur </a:t>
            </a:r>
            <a:r>
              <a:rPr lang="en-US" dirty="0" smtClean="0">
                <a:solidFill>
                  <a:srgbClr val="D15100"/>
                </a:solidFill>
              </a:rPr>
              <a:t>near-zero </a:t>
            </a:r>
            <a:r>
              <a:rPr lang="en-US" dirty="0" err="1" smtClean="0">
                <a:solidFill>
                  <a:srgbClr val="D15100"/>
                </a:solidFill>
              </a:rPr>
              <a:t>perf</a:t>
            </a:r>
            <a:r>
              <a:rPr lang="en-US" dirty="0" smtClean="0">
                <a:solidFill>
                  <a:srgbClr val="D15100"/>
                </a:solidFill>
              </a:rPr>
              <a:t> overhead in fault-free operation</a:t>
            </a: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r>
              <a:rPr lang="en-US" dirty="0" smtClean="0"/>
              <a:t>Symptom detectors provide low Silent Data Corruption rate</a:t>
            </a: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</p:txBody>
      </p:sp>
      <p:grpSp>
        <p:nvGrpSpPr>
          <p:cNvPr id="9" name="Group 51"/>
          <p:cNvGrpSpPr/>
          <p:nvPr/>
        </p:nvGrpSpPr>
        <p:grpSpPr>
          <a:xfrm>
            <a:off x="304800" y="2667000"/>
            <a:ext cx="8610600" cy="3276600"/>
            <a:chOff x="304800" y="2819400"/>
            <a:chExt cx="8610600" cy="32766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971800" y="5562600"/>
              <a:ext cx="3352800" cy="533400"/>
            </a:xfrm>
            <a:prstGeom prst="roundRect">
              <a:avLst/>
            </a:prstGeom>
            <a:solidFill>
              <a:srgbClr val="00D80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bg1">
                  <a:lumMod val="75000"/>
                  <a:alpha val="75000"/>
                </a:schemeClr>
              </a:glow>
              <a:reflection stA="0" endPos="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SWAT firmware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04800" y="2819400"/>
              <a:ext cx="1600200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Fatal Traps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1" y="4191000"/>
              <a:ext cx="1600200" cy="58477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Division by zero,</a:t>
              </a:r>
            </a:p>
            <a:p>
              <a:pPr algn="ctr"/>
              <a:r>
                <a:rPr lang="en-US" sz="1600" dirty="0" smtClean="0"/>
                <a:t>RED state, etc.</a:t>
              </a:r>
              <a:endParaRPr lang="en-US" sz="1600" dirty="0"/>
            </a:p>
          </p:txBody>
        </p:sp>
        <p:pic>
          <p:nvPicPr>
            <p:cNvPr id="15" name="Picture 14" descr="trap6alg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850" y="3276600"/>
              <a:ext cx="1022350" cy="811042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10" name="Group 18"/>
            <p:cNvGrpSpPr/>
            <p:nvPr/>
          </p:nvGrpSpPr>
          <p:grpSpPr>
            <a:xfrm>
              <a:off x="3822652" y="2819400"/>
              <a:ext cx="1600200" cy="1981200"/>
              <a:chOff x="6781800" y="4191000"/>
              <a:chExt cx="1905000" cy="1981200"/>
            </a:xfrm>
            <a:solidFill>
              <a:srgbClr val="FF875F"/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6781800" y="4191000"/>
                <a:ext cx="1905000" cy="1981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Kernel</a:t>
                </a:r>
                <a:r>
                  <a:rPr kumimoji="0" lang="en-US" sz="20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Panic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9975" y="5562600"/>
                <a:ext cx="1881763" cy="584776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OS enters panic</a:t>
                </a:r>
              </a:p>
              <a:p>
                <a:pPr algn="ctr"/>
                <a:r>
                  <a:rPr lang="en-US" sz="1600" dirty="0" smtClean="0"/>
                  <a:t>State due to fault</a:t>
                </a:r>
                <a:endParaRPr lang="en-US" sz="1600" dirty="0"/>
              </a:p>
            </p:txBody>
          </p:sp>
          <p:pic>
            <p:nvPicPr>
              <p:cNvPr id="16" name="Picture 15" descr="panic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12557" y="4648200"/>
                <a:ext cx="917043" cy="914400"/>
              </a:xfrm>
              <a:prstGeom prst="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</p:grpSp>
        <p:cxnSp>
          <p:nvCxnSpPr>
            <p:cNvPr id="21" name="Elbow Connector 20"/>
            <p:cNvCxnSpPr/>
            <p:nvPr/>
          </p:nvCxnSpPr>
          <p:spPr bwMode="auto">
            <a:xfrm rot="5400000">
              <a:off x="4497486" y="5410200"/>
              <a:ext cx="3048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4379100" y="5257800"/>
              <a:ext cx="37743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Elbow Connector 24"/>
            <p:cNvCxnSpPr/>
            <p:nvPr/>
          </p:nvCxnSpPr>
          <p:spPr bwMode="auto">
            <a:xfrm rot="10800000">
              <a:off x="1143000" y="5257800"/>
              <a:ext cx="32361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rot="5400000">
              <a:off x="915243" y="5028357"/>
              <a:ext cx="457200" cy="1686"/>
            </a:xfrm>
            <a:prstGeom prst="bentConnector3">
              <a:avLst>
                <a:gd name="adj1" fmla="val 46087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rot="5400000">
              <a:off x="26678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rot="5400000">
              <a:off x="44204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35"/>
            <p:cNvGrpSpPr/>
            <p:nvPr/>
          </p:nvGrpSpPr>
          <p:grpSpPr>
            <a:xfrm>
              <a:off x="7315200" y="2819400"/>
              <a:ext cx="1600200" cy="1981200"/>
              <a:chOff x="4800600" y="4191000"/>
              <a:chExt cx="1828800" cy="19812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4800600" y="4191000"/>
                <a:ext cx="1828800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High OS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06257" y="5562600"/>
                <a:ext cx="1546818" cy="58477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High contiguous</a:t>
                </a:r>
              </a:p>
              <a:p>
                <a:pPr algn="ctr"/>
                <a:r>
                  <a:rPr lang="en-US" sz="1600" dirty="0" smtClean="0"/>
                  <a:t>OS activity</a:t>
                </a:r>
                <a:endParaRPr lang="en-US" sz="1600" dirty="0"/>
              </a:p>
            </p:txBody>
          </p:sp>
          <p:pic>
            <p:nvPicPr>
              <p:cNvPr id="34" name="Picture 33" descr="thresh.gif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81600" y="4724400"/>
                <a:ext cx="1122484" cy="7620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593081" y="4800600"/>
                <a:ext cx="45719" cy="461665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>
              <a:off x="2057400" y="2819400"/>
              <a:ext cx="1600200" cy="1981200"/>
              <a:chOff x="2667000" y="2819400"/>
              <a:chExt cx="1828800" cy="1981200"/>
            </a:xfrm>
          </p:grpSpPr>
          <p:grpSp>
            <p:nvGrpSpPr>
              <p:cNvPr id="19" name="Group 17"/>
              <p:cNvGrpSpPr/>
              <p:nvPr/>
            </p:nvGrpSpPr>
            <p:grpSpPr>
              <a:xfrm>
                <a:off x="2667000" y="2819400"/>
                <a:ext cx="1828800" cy="1981200"/>
                <a:chOff x="2743200" y="4191000"/>
                <a:chExt cx="1828800" cy="1981200"/>
              </a:xfrm>
              <a:solidFill>
                <a:srgbClr val="FF875F"/>
              </a:solidFill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2743200" y="4191000"/>
                  <a:ext cx="1828800" cy="1981200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Hangs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35484" y="5562600"/>
                  <a:ext cx="1605728" cy="584776"/>
                </a:xfrm>
                <a:prstGeom prst="rect">
                  <a:avLst/>
                </a:prstGeom>
                <a:grpFill/>
                <a:scene3d>
                  <a:camera prst="orthographicFront"/>
                  <a:lightRig rig="threePt" dir="t"/>
                </a:scene3d>
                <a:sp3d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Simple HW hang</a:t>
                  </a:r>
                </a:p>
                <a:p>
                  <a:pPr algn="ctr"/>
                  <a:r>
                    <a:rPr lang="en-US" sz="1600" dirty="0" smtClean="0"/>
                    <a:t>detector</a:t>
                  </a:r>
                  <a:endParaRPr lang="en-US" sz="1600" dirty="0"/>
                </a:p>
              </p:txBody>
            </p:sp>
          </p:grpSp>
          <p:pic>
            <p:nvPicPr>
              <p:cNvPr id="39" name="Picture 38" descr="duplicate1_arrows.gif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24200" y="3276600"/>
                <a:ext cx="925975" cy="914400"/>
              </a:xfrm>
              <a:prstGeom prst="rect">
                <a:avLst/>
              </a:prstGeom>
            </p:spPr>
          </p:pic>
        </p:grpSp>
        <p:grpSp>
          <p:nvGrpSpPr>
            <p:cNvPr id="20" name="Group 41"/>
            <p:cNvGrpSpPr/>
            <p:nvPr/>
          </p:nvGrpSpPr>
          <p:grpSpPr>
            <a:xfrm>
              <a:off x="5562598" y="2819400"/>
              <a:ext cx="1600202" cy="1981200"/>
              <a:chOff x="3494314" y="4038600"/>
              <a:chExt cx="1828803" cy="19812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94314" y="4038600"/>
                <a:ext cx="1828800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App Abort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98519" y="5410200"/>
                <a:ext cx="1824598" cy="58477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Application abort due to fault</a:t>
                </a:r>
                <a:endParaRPr lang="en-US" sz="1600" dirty="0"/>
              </a:p>
            </p:txBody>
          </p:sp>
        </p:grpSp>
        <p:cxnSp>
          <p:nvCxnSpPr>
            <p:cNvPr id="48" name="Elbow Connector 47"/>
            <p:cNvCxnSpPr/>
            <p:nvPr/>
          </p:nvCxnSpPr>
          <p:spPr bwMode="auto">
            <a:xfrm rot="5400000">
              <a:off x="61730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Elbow Connector 48"/>
            <p:cNvCxnSpPr/>
            <p:nvPr/>
          </p:nvCxnSpPr>
          <p:spPr bwMode="auto">
            <a:xfrm rot="5400000">
              <a:off x="79256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1" name="Picture 50" descr="cartoon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600" y="3276600"/>
              <a:ext cx="900081" cy="8382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advTm="76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4.3|2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.5|3.1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.5|3.1|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.5|3.1|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.5|3.1|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5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6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11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11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14.5|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14.5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6|2.7|2.9|9.1|8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4|6.6|4.2|11.8|8.9|23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4|6.6|4.2|11.8|8.9|23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6.8|2.2|0.1|11.7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rsim_template</Template>
  <TotalTime>8534</TotalTime>
  <Words>1656</Words>
  <Application>Microsoft Office PowerPoint</Application>
  <PresentationFormat>On-screen Show (4:3)</PresentationFormat>
  <Paragraphs>638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Blank Presentation</vt:lpstr>
      <vt:lpstr>mSWAT: Low-Cost Hardware Fault Detection and Diagnosis for Multicore Systems</vt:lpstr>
      <vt:lpstr>Motivation</vt:lpstr>
      <vt:lpstr>SWAT: Low-Cost Hardware Reliability</vt:lpstr>
      <vt:lpstr>SWAT Framework Components</vt:lpstr>
      <vt:lpstr>Challenge</vt:lpstr>
      <vt:lpstr>Challenge: Data sharing in multithreaded apps</vt:lpstr>
      <vt:lpstr>Contributions</vt:lpstr>
      <vt:lpstr>Outline</vt:lpstr>
      <vt:lpstr>mSWAT Fault Detection</vt:lpstr>
      <vt:lpstr>SWAT Fault Diagnosis</vt:lpstr>
      <vt:lpstr>Challenges</vt:lpstr>
      <vt:lpstr>Extending SWAT Diagnosis to Multithreaded Apps</vt:lpstr>
      <vt:lpstr>mSWAT Diagnosis - Key Ideas</vt:lpstr>
      <vt:lpstr>mSWAT Diagnosis - Key Ideas</vt:lpstr>
      <vt:lpstr>mSWAT Diagnosis - Key Ideas</vt:lpstr>
      <vt:lpstr>mSWAT Diagnosis - Key Ideas</vt:lpstr>
      <vt:lpstr>Multicore Fault Diagnosis Algorithm Overview</vt:lpstr>
      <vt:lpstr>Multicore Fault Diagnosis Algorithm Overview</vt:lpstr>
      <vt:lpstr>Multicore Fault Diagnosis Algorithm Overview</vt:lpstr>
      <vt:lpstr>Multicore Fault Diagnosis Algorithm Overview</vt:lpstr>
      <vt:lpstr>Digging Deeper</vt:lpstr>
      <vt:lpstr>Enabling Isolated Deterministic Replay</vt:lpstr>
      <vt:lpstr>Digging Deeper (Contd.)</vt:lpstr>
      <vt:lpstr>Identifying Divergence</vt:lpstr>
      <vt:lpstr>Digging Deeper (Contd.)</vt:lpstr>
      <vt:lpstr>Hardware Costs</vt:lpstr>
      <vt:lpstr>Trace Buffer Size</vt:lpstr>
      <vt:lpstr>Experimental Methodology</vt:lpstr>
      <vt:lpstr>Experimental Methodology</vt:lpstr>
      <vt:lpstr>Results: mSWAT Detection Summary</vt:lpstr>
      <vt:lpstr>Results: mSWAT Detection Summary</vt:lpstr>
      <vt:lpstr>Results: mSWAT Diagnosability</vt:lpstr>
      <vt:lpstr>Results: mSWAT Diagnosis Overheads</vt:lpstr>
      <vt:lpstr>mSWAT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SWAT: Design Resilient H/W by Treating S/W Anomalies</dc:title>
  <dc:creator>Siva Hari</dc:creator>
  <cp:lastModifiedBy>siva</cp:lastModifiedBy>
  <cp:revision>2077</cp:revision>
  <dcterms:created xsi:type="dcterms:W3CDTF">2009-03-06T16:08:36Z</dcterms:created>
  <dcterms:modified xsi:type="dcterms:W3CDTF">2009-12-14T18:31:49Z</dcterms:modified>
</cp:coreProperties>
</file>