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8" r:id="rId1"/>
    <p:sldMasterId id="2147484128" r:id="rId2"/>
  </p:sldMasterIdLst>
  <p:notesMasterIdLst>
    <p:notesMasterId r:id="rId17"/>
  </p:notesMasterIdLst>
  <p:sldIdLst>
    <p:sldId id="256" r:id="rId3"/>
    <p:sldId id="376" r:id="rId4"/>
    <p:sldId id="377" r:id="rId5"/>
    <p:sldId id="378" r:id="rId6"/>
    <p:sldId id="379" r:id="rId7"/>
    <p:sldId id="380" r:id="rId8"/>
    <p:sldId id="364" r:id="rId9"/>
    <p:sldId id="372" r:id="rId10"/>
    <p:sldId id="373" r:id="rId11"/>
    <p:sldId id="374" r:id="rId12"/>
    <p:sldId id="375" r:id="rId13"/>
    <p:sldId id="366" r:id="rId14"/>
    <p:sldId id="369" r:id="rId15"/>
    <p:sldId id="38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4699" autoAdjust="0"/>
  </p:normalViewPr>
  <p:slideViewPr>
    <p:cSldViewPr>
      <p:cViewPr varScale="1">
        <p:scale>
          <a:sx n="88" d="100"/>
          <a:sy n="8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fld id="{6221C821-3742-40FE-A059-E4A314EA49E0}" type="datetime1">
              <a:rPr lang="en-US"/>
              <a:pPr>
                <a:defRPr/>
              </a:pPr>
              <a:t>2/22/2010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-106" charset="-128"/>
              </a:defRPr>
            </a:lvl1pPr>
          </a:lstStyle>
          <a:p>
            <a:pPr>
              <a:defRPr/>
            </a:pPr>
            <a:fld id="{9D7C6624-2F71-4600-ABE5-CB8FF0836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1" kern="120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CF374-80A2-4513-AEEC-3605FC0CA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5EFD3-8976-4069-8916-6F15E75936F3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0"/>
            <a:ext cx="837882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143001"/>
            <a:ext cx="4114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143000"/>
            <a:ext cx="4114800" cy="4556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266AA-48DF-44E2-B8C4-B89322C5D7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62676-AB58-464B-8199-9B9394FB83F6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1" kern="1200" dirty="0">
                <a:solidFill>
                  <a:schemeClr val="tx2"/>
                </a:solidFill>
                <a:latin typeface="+mj-lt"/>
                <a:ea typeface="ＭＳ Ｐゴシック" pitchFamily="34" charset="-128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0D014-F272-46AD-B64F-7DED46966E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76807-ACE9-4222-9AC8-94C2154884C1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B9E07-D2E2-4989-ACE6-6DE0FE1110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8AB98-FA2B-4E63-89D2-3F9F3C6BFBAF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22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02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93AE6-EED6-4029-953A-FB5949DE34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5512A-06B6-4F58-BE4C-EE773942F240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5B274-59CC-4CE4-882D-45FE9928B9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0EE14-1B50-4983-B10B-145B98DE39E0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F2A2F-DC62-4D76-80AC-CC76C99422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589D4-AE3A-4125-B02B-088AC10595BD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49FD9-8AF8-43AE-A3CA-EE9617A5B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85918-6AB7-47CE-957D-88E5A0D2E374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3727A-4FEC-4A6D-ACDD-021EB6B344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74AB-993D-4100-97CA-34F32E6D7875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4DCC9-22F7-4E1D-A374-55C753957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AE99-351D-43BB-A5E4-1833E1F0D5D6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F72B1-B223-4181-9BF5-3FDB74BE6E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60078-6D68-4218-9828-1BA8CE1013CA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4ED16-7829-4E25-AF7C-B3A901D92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BC2EA-DBED-4BD9-9189-E9F88D08FA38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0"/>
            <a:ext cx="837882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143001"/>
            <a:ext cx="4114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143000"/>
            <a:ext cx="4114800" cy="4556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6C42F-46BB-4AC0-B3BA-C59B7E743A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A4E6-E177-4C29-B85E-E9AF51EDE830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922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9202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DC033-4E28-451C-B078-949CEBE54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CBDE7-98FC-46BE-A0F7-FF5987D91DD1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33D4-7434-425C-A618-AAA1A6940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83FB9-159C-4432-8E40-EE07B5A247A4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6EFFE-9814-449F-917F-8397554C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7A490-E82C-4E98-B374-7D63D8F056E9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4B11C-70B4-45E4-9A8E-7B4E6504B6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47EE-6364-4AAB-BA29-E33DA369556D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8E6B1-6966-4F99-85CD-BCDF12358C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B89FD-F7EE-4DDC-8176-A308E38DF953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F6BF-2AA8-4D28-9569-DE65C63E1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82B34-2DBE-404D-A3CE-4F5A5CDB2623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ED2C8-379F-4BCB-B7E3-97D5224503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8B301-E22B-4DD7-8DBC-6BC30EC385C0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236538" y="5634038"/>
            <a:ext cx="9699626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913" y="6248400"/>
            <a:ext cx="3087687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00063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E2FAF5A-0AAA-4EA0-A279-19C50B9767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0" y="6248400"/>
            <a:ext cx="1371600" cy="365125"/>
          </a:xfrm>
          <a:prstGeom prst="rect">
            <a:avLst/>
          </a:prstGeom>
        </p:spPr>
        <p:txBody>
          <a:bodyPr tIns="73152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400" kern="1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7EC29A4-7042-4858-A601-DB75579EA34D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400" b="1" kern="1200" dirty="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9913" y="6248400"/>
            <a:ext cx="3087687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www.upcrc.illinois.edu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00063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4EAEA6BB-4B88-4B3A-97B8-2219BCD061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0" y="6248400"/>
            <a:ext cx="1371600" cy="36512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1400" kern="1200">
                <a:solidFill>
                  <a:schemeClr val="tx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E5D1C17F-8371-45BF-9D02-28390DF83303}" type="datetime6">
              <a:rPr/>
              <a:pPr>
                <a:defRPr/>
              </a:pPr>
              <a:t>February 10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4400" b="1" kern="1200" dirty="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762000"/>
            <a:ext cx="9144000" cy="1981200"/>
          </a:xfrm>
        </p:spPr>
        <p:txBody>
          <a:bodyPr/>
          <a:lstStyle/>
          <a:p>
            <a:r>
              <a:rPr sz="3200" dirty="0" smtClean="0">
                <a:ea typeface="ＭＳ Ｐゴシック" pitchFamily="-65" charset="-128"/>
              </a:rPr>
              <a:t/>
            </a:r>
            <a:br>
              <a:rPr sz="3200" dirty="0" smtClean="0">
                <a:ea typeface="ＭＳ Ｐゴシック" pitchFamily="-65" charset="-128"/>
              </a:rPr>
            </a:br>
            <a:r>
              <a:rPr sz="3200" dirty="0" smtClean="0">
                <a:ea typeface="ＭＳ Ｐゴシック" pitchFamily="-65" charset="-128"/>
              </a:rPr>
              <a:t>Rethinking Hardware and Software for Disciplined Parallelism</a:t>
            </a:r>
            <a:r>
              <a:rPr sz="3200" baseline="30000" dirty="0" smtClean="0">
                <a:latin typeface="Arial Narrow" pitchFamily="34" charset="0"/>
                <a:ea typeface="ＭＳ Ｐゴシック" pitchFamily="-65" charset="-128"/>
              </a:rPr>
              <a:t> </a:t>
            </a:r>
            <a:endParaRPr sz="3200" baseline="30000" dirty="0" smtClean="0">
              <a:ea typeface="ＭＳ Ｐゴシック" pitchFamily="-65" charset="-128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228600" y="3352800"/>
            <a:ext cx="86868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i="1" dirty="0" smtClean="0">
                <a:solidFill>
                  <a:srgbClr val="D25000"/>
                </a:solidFill>
                <a:latin typeface="+mn-lt"/>
                <a:ea typeface="ＭＳ Ｐゴシック" pitchFamily="-65" charset="-128"/>
              </a:rPr>
              <a:t>Sarita V. Adve</a:t>
            </a:r>
          </a:p>
          <a:p>
            <a:pPr eaLnBrk="1" hangingPunct="1">
              <a:defRPr/>
            </a:pPr>
            <a:r>
              <a:rPr lang="en-US" sz="2400" b="1" dirty="0" smtClean="0">
                <a:solidFill>
                  <a:schemeClr val="tx2"/>
                </a:solidFill>
                <a:latin typeface="+mn-lt"/>
                <a:ea typeface="ＭＳ Ｐゴシック" pitchFamily="-65" charset="-128"/>
              </a:rPr>
              <a:t>University of Illinois</a:t>
            </a:r>
          </a:p>
          <a:p>
            <a:pPr eaLnBrk="1" hangingPunct="1"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sadve@illinois.edu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Theorem: Current parallel languages are fundamentally broken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Proof: See the Java Memory Model (+ unresolved bug)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Memory model = what values can a read will return?</a:t>
            </a:r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20+ years of research finally led to convergence</a:t>
            </a:r>
          </a:p>
          <a:p>
            <a:pPr lvl="1">
              <a:spcBef>
                <a:spcPts val="575"/>
              </a:spcBef>
              <a:buFont typeface="Arial Narrow" pitchFamily="34" charset="0"/>
              <a:buChar char="–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Sequential consistency for data-race-free programs is minimal </a:t>
            </a:r>
          </a:p>
          <a:p>
            <a:pPr lvl="1">
              <a:spcBef>
                <a:spcPts val="575"/>
              </a:spcBef>
              <a:buFont typeface="Arial Narrow" pitchFamily="34" charset="0"/>
              <a:buChar char="–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Java added MUCH complexity for safety/security</a:t>
            </a:r>
          </a:p>
          <a:p>
            <a:pPr lvl="2">
              <a:spcBef>
                <a:spcPts val="575"/>
              </a:spcBef>
              <a:buFont typeface="Arial Narrow" pitchFamily="34" charset="0"/>
              <a:buChar char="*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Minimal (complex) semantics for data races, but unresolved bug</a:t>
            </a:r>
          </a:p>
          <a:p>
            <a:pPr lvl="1">
              <a:spcBef>
                <a:spcPts val="575"/>
              </a:spcBef>
              <a:buFont typeface="Arial Narrow" pitchFamily="34" charset="0"/>
              <a:buChar char="–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C++, C added complexity for experts due to h/w – s/w mismatch</a:t>
            </a:r>
          </a:p>
          <a:p>
            <a:pPr lvl="2">
              <a:spcBef>
                <a:spcPts val="575"/>
              </a:spcBef>
              <a:buFont typeface="Arial Narrow" pitchFamily="34" charset="0"/>
              <a:buChar char="*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Independent h/w – s/w evolution resulted in painful consequences</a:t>
            </a:r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Should we continue building on a foundation that </a:t>
            </a:r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can’t even specify legal values for reads?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3625" y="2659062"/>
            <a:ext cx="68040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/>
              <a:t>Banish shared-memory?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olidFill>
                  <a:schemeClr val="bg1">
                    <a:lumMod val="75000"/>
                  </a:schemeClr>
                </a:solidFill>
                <a:ea typeface="ＭＳ Ｐゴシック" pitchFamily="-65" charset="-128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Theorem: Current parallel languages are fundamentally broken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Proof: See the Java Memory Model (+ unresolved bug)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Memory model = what values can a read will return?</a:t>
            </a:r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20+ years of research finally led to convergence</a:t>
            </a:r>
          </a:p>
          <a:p>
            <a:pPr lvl="1">
              <a:spcBef>
                <a:spcPts val="575"/>
              </a:spcBef>
              <a:buFont typeface="Arial Narrow" pitchFamily="34" charset="0"/>
              <a:buChar char="–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Sequential consistency for data-race-free programs is minimal </a:t>
            </a:r>
          </a:p>
          <a:p>
            <a:pPr lvl="1">
              <a:spcBef>
                <a:spcPts val="575"/>
              </a:spcBef>
              <a:buFont typeface="Arial Narrow" pitchFamily="34" charset="0"/>
              <a:buChar char="–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Java added MUCH complexity for safety/security</a:t>
            </a:r>
          </a:p>
          <a:p>
            <a:pPr lvl="2">
              <a:spcBef>
                <a:spcPts val="575"/>
              </a:spcBef>
              <a:buFont typeface="Arial Narrow" pitchFamily="34" charset="0"/>
              <a:buChar char="*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Minimal (complex) semantics for data races, but unresolved bug</a:t>
            </a:r>
          </a:p>
          <a:p>
            <a:pPr lvl="1">
              <a:spcBef>
                <a:spcPts val="575"/>
              </a:spcBef>
              <a:buFont typeface="Arial Narrow" pitchFamily="34" charset="0"/>
              <a:buChar char="–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C++, C added complexity for experts due to h/w – s/w mismatch</a:t>
            </a:r>
          </a:p>
          <a:p>
            <a:pPr lvl="2">
              <a:spcBef>
                <a:spcPts val="575"/>
              </a:spcBef>
              <a:buFont typeface="Arial Narrow" pitchFamily="34" charset="0"/>
              <a:buChar char="*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Independent h/w – s/w evolution resulted in painful consequences</a:t>
            </a:r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Should we continue building on a foundation that </a:t>
            </a:r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can’t even specify legal values for reads?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3625" y="2659062"/>
            <a:ext cx="79015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 dirty="0"/>
              <a:t>Banish </a:t>
            </a:r>
            <a:r>
              <a:rPr lang="en-US" sz="4400" b="1" dirty="0" smtClean="0">
                <a:solidFill>
                  <a:srgbClr val="D25000"/>
                </a:solidFill>
              </a:rPr>
              <a:t>wild</a:t>
            </a:r>
            <a:r>
              <a:rPr lang="en-US" sz="4400" b="1" dirty="0" smtClean="0"/>
              <a:t> shared-memory</a:t>
            </a:r>
            <a:r>
              <a:rPr lang="en-US" sz="4400" b="1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The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838"/>
            <a:ext cx="8915400" cy="4830762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Need </a:t>
            </a:r>
            <a:r>
              <a:rPr lang="en-US" b="1" dirty="0" smtClean="0">
                <a:solidFill>
                  <a:srgbClr val="D25000"/>
                </a:solidFill>
              </a:rPr>
              <a:t>disciplined</a:t>
            </a:r>
            <a:r>
              <a:rPr lang="en-US" b="1" dirty="0" smtClean="0"/>
              <a:t> shared-memory parallel languages</a:t>
            </a:r>
          </a:p>
          <a:p>
            <a:r>
              <a:rPr lang="en-US" b="1" dirty="0" smtClean="0"/>
              <a:t>Banish data races by design</a:t>
            </a:r>
          </a:p>
          <a:p>
            <a:r>
              <a:rPr lang="en-US" b="1" dirty="0" smtClean="0"/>
              <a:t>Provide determinism by default</a:t>
            </a:r>
          </a:p>
          <a:p>
            <a:r>
              <a:rPr lang="en-US" b="1" dirty="0" smtClean="0"/>
              <a:t>Support only explicit and controlled non-determinism</a:t>
            </a:r>
          </a:p>
          <a:p>
            <a:r>
              <a:rPr lang="en-US" b="1" dirty="0" smtClean="0"/>
              <a:t>Explicit </a:t>
            </a:r>
            <a:r>
              <a:rPr lang="en-US" b="1" dirty="0" smtClean="0"/>
              <a:t>side effects (sharing behavior, granularity, …)</a:t>
            </a:r>
            <a:endParaRPr lang="en-US" b="1" dirty="0" smtClean="0"/>
          </a:p>
          <a:p>
            <a:r>
              <a:rPr lang="en-US" b="1" dirty="0" smtClean="0"/>
              <a:t>???</a:t>
            </a:r>
          </a:p>
          <a:p>
            <a:pPr>
              <a:buNone/>
            </a:pPr>
            <a:r>
              <a:rPr lang="en-US" b="1" i="1" dirty="0" smtClean="0">
                <a:solidFill>
                  <a:srgbClr val="D25000"/>
                </a:solidFill>
              </a:rPr>
              <a:t>Discipline is enforced</a:t>
            </a:r>
            <a:endParaRPr lang="en-US" b="1" i="1" dirty="0" smtClean="0">
              <a:solidFill>
                <a:srgbClr val="D25000"/>
              </a:solidFill>
            </a:endParaRPr>
          </a:p>
          <a:p>
            <a:pPr>
              <a:buNone/>
            </a:pPr>
            <a:r>
              <a:rPr lang="en-US" b="1" dirty="0" smtClean="0"/>
              <a:t>Much momentum from software community</a:t>
            </a:r>
            <a:endParaRPr lang="en-US" b="1" dirty="0" smtClean="0">
              <a:solidFill>
                <a:srgbClr val="D25000"/>
              </a:solidFill>
            </a:endParaRPr>
          </a:p>
          <a:p>
            <a:pPr>
              <a:lnSpc>
                <a:spcPct val="200000"/>
              </a:lnSpc>
              <a:buFont typeface="Arial" charset="0"/>
              <a:buNone/>
            </a:pPr>
            <a:r>
              <a:rPr lang="en-US" b="1" dirty="0" smtClean="0">
                <a:solidFill>
                  <a:srgbClr val="D25000"/>
                </a:solidFill>
              </a:rPr>
              <a:t>What does this have to do with hardware?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The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9220200" cy="48307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smtClean="0"/>
              <a:t>Memory model = core of </a:t>
            </a:r>
            <a:r>
              <a:rPr lang="en-US" b="1" dirty="0" smtClean="0">
                <a:solidFill>
                  <a:srgbClr val="D25000"/>
                </a:solidFill>
              </a:rPr>
              <a:t>parallel hardware/software interface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b="1" dirty="0" smtClean="0"/>
              <a:t>Today’s hardware designed for wild shared memory</a:t>
            </a:r>
          </a:p>
          <a:p>
            <a:pPr lvl="1">
              <a:spcBef>
                <a:spcPts val="575"/>
              </a:spcBef>
              <a:buFont typeface="Arial Narrow" pitchFamily="34" charset="0"/>
              <a:buChar char="–"/>
            </a:pPr>
            <a:r>
              <a:rPr lang="en-US" b="1" dirty="0" smtClean="0"/>
              <a:t>Cache coherence, communication architecture, scheduling, … </a:t>
            </a:r>
          </a:p>
          <a:p>
            <a:pPr lvl="1">
              <a:spcBef>
                <a:spcPts val="575"/>
              </a:spcBef>
              <a:buFont typeface="Arial Narrow" pitchFamily="34" charset="0"/>
              <a:buChar char="–"/>
            </a:pPr>
            <a:r>
              <a:rPr lang="en-US" b="1" dirty="0" smtClean="0"/>
              <a:t>Inefficient in performance, power, resilience, complexity, …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D25000"/>
                </a:solidFill>
              </a:rPr>
              <a:t>Claim: Disciplined interface </a:t>
            </a:r>
            <a:r>
              <a:rPr lang="en-US" b="1" dirty="0" smtClean="0">
                <a:solidFill>
                  <a:srgbClr val="D25000"/>
                </a:solidFill>
                <a:sym typeface="Symbol"/>
              </a:rPr>
              <a:t> h/w simplicity + efficiency</a:t>
            </a:r>
            <a:r>
              <a:rPr lang="en-US" b="1" dirty="0" smtClean="0">
                <a:solidFill>
                  <a:srgbClr val="D25000"/>
                </a:solidFill>
              </a:rPr>
              <a:t> </a:t>
            </a:r>
          </a:p>
          <a:p>
            <a:pPr lvl="1">
              <a:spcBef>
                <a:spcPts val="575"/>
              </a:spcBef>
              <a:buNone/>
            </a:pPr>
            <a:r>
              <a:rPr lang="en-US" b="1" dirty="0" smtClean="0"/>
              <a:t>E.g., race-free s/w </a:t>
            </a:r>
            <a:r>
              <a:rPr lang="en-US" b="1" dirty="0" smtClean="0">
                <a:sym typeface="Symbol"/>
              </a:rPr>
              <a:t> </a:t>
            </a:r>
          </a:p>
          <a:p>
            <a:pPr lvl="4">
              <a:spcBef>
                <a:spcPts val="575"/>
              </a:spcBef>
              <a:buNone/>
            </a:pPr>
            <a:r>
              <a:rPr lang="en-US" sz="2400" b="1" dirty="0" smtClean="0">
                <a:sym typeface="Symbol"/>
              </a:rPr>
              <a:t>race-free (MUCH  SIMPLER) coherence protocols</a:t>
            </a:r>
          </a:p>
          <a:p>
            <a:pPr lvl="1">
              <a:spcBef>
                <a:spcPts val="575"/>
              </a:spcBef>
              <a:buNone/>
            </a:pPr>
            <a:r>
              <a:rPr lang="en-US" b="1" dirty="0" smtClean="0">
                <a:sym typeface="Symbol"/>
              </a:rPr>
              <a:t>E.g., explicit sharing behavior and granularity  </a:t>
            </a:r>
          </a:p>
          <a:p>
            <a:pPr lvl="4">
              <a:spcBef>
                <a:spcPts val="575"/>
              </a:spcBef>
              <a:buNone/>
            </a:pPr>
            <a:r>
              <a:rPr lang="en-US" sz="2400" b="1" dirty="0" smtClean="0">
                <a:sym typeface="Symbol"/>
              </a:rPr>
              <a:t>efficient communication, data layout, cache design,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The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1440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D25000"/>
                </a:solidFill>
              </a:rPr>
              <a:t>Software enforces disciplined behavior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b="1" dirty="0" smtClean="0">
                <a:sym typeface="Symbol"/>
              </a:rPr>
              <a:t> Software: safe, modular, </a:t>
            </a:r>
            <a:r>
              <a:rPr lang="en-US" sz="2200" b="1" dirty="0" err="1" smtClean="0">
                <a:sym typeface="Symbol"/>
              </a:rPr>
              <a:t>composable</a:t>
            </a:r>
            <a:r>
              <a:rPr lang="en-US" sz="2200" b="1" dirty="0" smtClean="0">
                <a:sym typeface="Symbol"/>
              </a:rPr>
              <a:t>, maintainable, …</a:t>
            </a:r>
            <a:endParaRPr lang="en-US" sz="2200" b="1" dirty="0" smtClean="0">
              <a:solidFill>
                <a:srgbClr val="D25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D25000"/>
                </a:solidFill>
              </a:rPr>
              <a:t>Hardware designed for disciplined software</a:t>
            </a:r>
          </a:p>
          <a:p>
            <a:pPr lvl="1">
              <a:spcBef>
                <a:spcPts val="0"/>
              </a:spcBef>
              <a:buNone/>
            </a:pPr>
            <a:r>
              <a:rPr lang="en-US" sz="2200" b="1" dirty="0" smtClean="0">
                <a:sym typeface="Symbol"/>
              </a:rPr>
              <a:t> </a:t>
            </a:r>
            <a:r>
              <a:rPr lang="en-US" sz="2200" b="1" dirty="0" smtClean="0"/>
              <a:t>Hardware: simple, scalable, power-efficient, …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Broad hardware/software </a:t>
            </a:r>
            <a:r>
              <a:rPr lang="en-US" b="1" smtClean="0"/>
              <a:t>research agenda</a:t>
            </a:r>
            <a:endParaRPr lang="en-US" b="1" dirty="0" smtClean="0"/>
          </a:p>
          <a:p>
            <a:pPr lvl="1">
              <a:spcBef>
                <a:spcPts val="0"/>
              </a:spcBef>
              <a:buFont typeface="Arial Narrow" pitchFamily="34" charset="0"/>
              <a:buChar char="–"/>
            </a:pPr>
            <a:r>
              <a:rPr lang="en-US" sz="2200" b="1" dirty="0" smtClean="0">
                <a:solidFill>
                  <a:srgbClr val="D25000"/>
                </a:solidFill>
              </a:rPr>
              <a:t>Interface:</a:t>
            </a:r>
            <a:r>
              <a:rPr lang="en-US" sz="2200" b="1" dirty="0" smtClean="0"/>
              <a:t> semantics, mechanisms at all levels, ISA, …</a:t>
            </a:r>
          </a:p>
          <a:p>
            <a:pPr lvl="1">
              <a:spcBef>
                <a:spcPts val="0"/>
              </a:spcBef>
              <a:buFont typeface="Arial Narrow" pitchFamily="34" charset="0"/>
              <a:buChar char="–"/>
            </a:pPr>
            <a:r>
              <a:rPr lang="en-US" sz="2200" b="1" dirty="0" smtClean="0">
                <a:solidFill>
                  <a:srgbClr val="D25000"/>
                </a:solidFill>
              </a:rPr>
              <a:t>Rethink hardware:</a:t>
            </a:r>
            <a:r>
              <a:rPr lang="en-US" sz="2200" b="1" dirty="0" smtClean="0"/>
              <a:t> coherence, communication, layout, caches, …</a:t>
            </a:r>
          </a:p>
          <a:p>
            <a:pPr lvl="1">
              <a:spcBef>
                <a:spcPts val="0"/>
              </a:spcBef>
              <a:buFont typeface="Arial Narrow" pitchFamily="34" charset="0"/>
              <a:buChar char="–"/>
            </a:pPr>
            <a:r>
              <a:rPr lang="en-US" sz="2200" b="1" dirty="0" smtClean="0">
                <a:solidFill>
                  <a:srgbClr val="D25000"/>
                </a:solidFill>
              </a:rPr>
              <a:t>Help software </a:t>
            </a:r>
            <a:r>
              <a:rPr lang="en-US" sz="2200" b="1" dirty="0" smtClean="0"/>
              <a:t>to abide by interface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Fundamental shift in software, hardware</a:t>
            </a:r>
          </a:p>
          <a:p>
            <a:pPr lvl="1">
              <a:spcBef>
                <a:spcPts val="0"/>
              </a:spcBef>
            </a:pPr>
            <a:r>
              <a:rPr lang="en-US" sz="2200" b="1" dirty="0" smtClean="0"/>
              <a:t>But can be done incrementally</a:t>
            </a:r>
          </a:p>
          <a:p>
            <a:pPr lvl="1">
              <a:spcBef>
                <a:spcPts val="0"/>
              </a:spcBef>
            </a:pPr>
            <a:r>
              <a:rPr lang="en-US" sz="2200" b="1" dirty="0" smtClean="0"/>
              <a:t>Memory models convergence from similar process</a:t>
            </a:r>
          </a:p>
          <a:p>
            <a:pPr lvl="2">
              <a:spcBef>
                <a:spcPts val="0"/>
              </a:spcBef>
            </a:pPr>
            <a:r>
              <a:rPr lang="en-US" sz="2200" b="1" dirty="0" smtClean="0"/>
              <a:t>But this time let’s co-evolve h/w, s/w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Sequential CS 101</a:t>
            </a:r>
          </a:p>
        </p:txBody>
      </p:sp>
      <p:sp>
        <p:nvSpPr>
          <p:cNvPr id="4099" name="TextBox 8"/>
          <p:cNvSpPr txBox="1">
            <a:spLocks noChangeArrowheads="1"/>
          </p:cNvSpPr>
          <p:nvPr/>
        </p:nvSpPr>
        <p:spPr bwMode="auto">
          <a:xfrm>
            <a:off x="1066800" y="198120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/>
              <a:t>Java</a:t>
            </a:r>
          </a:p>
        </p:txBody>
      </p:sp>
      <p:pic>
        <p:nvPicPr>
          <p:cNvPr id="6" name="Picture 2" descr="C:\Documents and Settings\sadve\Local Settings\Temporary Internet Files\Content.IE5\8EO9LDBA\MCj007862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914400"/>
            <a:ext cx="16002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Parallel CS 101</a:t>
            </a:r>
          </a:p>
        </p:txBody>
      </p:sp>
      <p:sp>
        <p:nvSpPr>
          <p:cNvPr id="5123" name="TextBox 8"/>
          <p:cNvSpPr txBox="1">
            <a:spLocks noChangeArrowheads="1"/>
          </p:cNvSpPr>
          <p:nvPr/>
        </p:nvSpPr>
        <p:spPr bwMode="auto">
          <a:xfrm>
            <a:off x="1066800" y="198120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/>
              <a:t>Java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12954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Threads</a:t>
            </a:r>
          </a:p>
        </p:txBody>
      </p:sp>
      <p:pic>
        <p:nvPicPr>
          <p:cNvPr id="7" name="Picture 2" descr="C:\Documents and Settings\sadve\Local Settings\Temporary Internet Files\Content.IE5\V2U5BF6Y\MCj007871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3775" y="1295400"/>
            <a:ext cx="16224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Parallel CS 101</a:t>
            </a:r>
          </a:p>
        </p:txBody>
      </p:sp>
      <p:sp>
        <p:nvSpPr>
          <p:cNvPr id="6147" name="TextBox 8"/>
          <p:cNvSpPr txBox="1">
            <a:spLocks noChangeArrowheads="1"/>
          </p:cNvSpPr>
          <p:nvPr/>
        </p:nvSpPr>
        <p:spPr bwMode="auto">
          <a:xfrm>
            <a:off x="1066800" y="198120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/>
              <a:t>Java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12954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Threads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0" y="304800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races</a:t>
            </a:r>
          </a:p>
        </p:txBody>
      </p:sp>
      <p:pic>
        <p:nvPicPr>
          <p:cNvPr id="12" name="Picture 2" descr="C:\Documents and Settings\sadve\Local Settings\Temporary Internet Files\Content.IE5\8EO9LDBA\MCj007871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7350" y="1219200"/>
            <a:ext cx="2101850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Parallel CS 101</a:t>
            </a:r>
          </a:p>
        </p:txBody>
      </p:sp>
      <p:sp>
        <p:nvSpPr>
          <p:cNvPr id="7171" name="TextBox 8"/>
          <p:cNvSpPr txBox="1">
            <a:spLocks noChangeArrowheads="1"/>
          </p:cNvSpPr>
          <p:nvPr/>
        </p:nvSpPr>
        <p:spPr bwMode="auto">
          <a:xfrm>
            <a:off x="1066800" y="198120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/>
              <a:t>Java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12954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Threads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0" y="304800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Data races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" y="3505200"/>
            <a:ext cx="358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Non-determinism</a:t>
            </a:r>
          </a:p>
        </p:txBody>
      </p:sp>
      <p:pic>
        <p:nvPicPr>
          <p:cNvPr id="11" name="Picture 2" descr="C:\Documents and Settings\sadve\Local Settings\Temporary Internet Files\Content.IE5\UHJZ7WSQ\MCj007870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2388" y="1371600"/>
            <a:ext cx="2284412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C:\Documents and Settings\sadve\Local Settings\Temporary Internet Files\Content.IE5\8EO9LDBA\MCj007862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57200"/>
            <a:ext cx="5154613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Parallel CS 101</a:t>
            </a:r>
          </a:p>
        </p:txBody>
      </p:sp>
      <p:sp>
        <p:nvSpPr>
          <p:cNvPr id="8195" name="TextBox 8"/>
          <p:cNvSpPr txBox="1">
            <a:spLocks noChangeArrowheads="1"/>
          </p:cNvSpPr>
          <p:nvPr/>
        </p:nvSpPr>
        <p:spPr bwMode="auto">
          <a:xfrm>
            <a:off x="1066800" y="1981200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/>
              <a:t>Java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62200" y="12954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Threads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419600" y="3667780"/>
            <a:ext cx="2514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races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5800" y="3505200"/>
            <a:ext cx="358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Non-determinism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28600" y="2667000"/>
            <a:ext cx="3886200" cy="52322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Memory Model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8600" y="4647962"/>
            <a:ext cx="91440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D25000"/>
                </a:solidFill>
                <a:latin typeface="Arial Narrow" pitchFamily="34" charset="0"/>
              </a:rPr>
              <a:t>General-purpose parallel models are complex,</a:t>
            </a:r>
          </a:p>
          <a:p>
            <a:r>
              <a:rPr lang="en-US" sz="2800" b="1" dirty="0" smtClean="0">
                <a:solidFill>
                  <a:srgbClr val="D25000"/>
                </a:solidFill>
                <a:latin typeface="Arial Narrow" pitchFamily="34" charset="0"/>
              </a:rPr>
              <a:t>abandon decades of sequential programming advances</a:t>
            </a:r>
          </a:p>
          <a:p>
            <a:pPr lvl="1">
              <a:buFont typeface="Arial Narrow" pitchFamily="34" charset="0"/>
              <a:buChar char="–"/>
            </a:pPr>
            <a:r>
              <a:rPr lang="en-US" sz="2400" b="1" dirty="0" smtClean="0">
                <a:latin typeface="Arial Narrow" pitchFamily="34" charset="0"/>
              </a:rPr>
              <a:t> Safety, modularity, </a:t>
            </a:r>
            <a:r>
              <a:rPr lang="en-US" sz="2400" b="1" dirty="0" err="1" smtClean="0">
                <a:latin typeface="Arial Narrow" pitchFamily="34" charset="0"/>
              </a:rPr>
              <a:t>composability</a:t>
            </a:r>
            <a:r>
              <a:rPr lang="en-US" sz="2400" b="1" dirty="0" smtClean="0">
                <a:latin typeface="Arial Narrow" pitchFamily="34" charset="0"/>
              </a:rPr>
              <a:t>, maintainability, …</a:t>
            </a:r>
            <a:endParaRPr lang="en-US" sz="2400" b="1" dirty="0">
              <a:latin typeface="Arial Narrow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4830762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b="1" dirty="0" smtClean="0"/>
              <a:t>Popular parallel languages are fundamentally broken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9144000" cy="483076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D25000"/>
                </a:solidFill>
              </a:rPr>
              <a:t>Theorem: </a:t>
            </a:r>
            <a:r>
              <a:rPr lang="en-US" b="1" dirty="0" smtClean="0"/>
              <a:t>Popular parallel languages are fundamentally broken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D25000"/>
                </a:solidFill>
              </a:rPr>
              <a:t>Proof: See the Java Memory Model (+ unresolved bug)</a:t>
            </a:r>
          </a:p>
          <a:p>
            <a:pPr>
              <a:spcBef>
                <a:spcPts val="575"/>
              </a:spcBef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a typeface="ＭＳ Ｐゴシック" pitchFamily="-65" charset="-128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9067800" cy="53340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D25000"/>
                </a:solidFill>
              </a:rPr>
              <a:t>Theorem: </a:t>
            </a:r>
            <a:r>
              <a:rPr lang="en-US" b="1" dirty="0" smtClean="0"/>
              <a:t>Popular parallel languages are fundamentally broken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rgbClr val="D25000"/>
                </a:solidFill>
              </a:rPr>
              <a:t>Proof: See the Java Memory Model (+ unresolved bug)</a:t>
            </a:r>
            <a:endParaRPr lang="en-US" dirty="0" smtClean="0"/>
          </a:p>
          <a:p>
            <a:pPr>
              <a:spcBef>
                <a:spcPts val="575"/>
              </a:spcBef>
              <a:buFont typeface="Arial" charset="0"/>
              <a:buNone/>
            </a:pPr>
            <a:endParaRPr lang="en-US" b="1" dirty="0" smtClean="0"/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/>
              <a:t>Memory consistency model = what values can a read return?</a:t>
            </a:r>
          </a:p>
          <a:p>
            <a:pPr lvl="1">
              <a:spcBef>
                <a:spcPts val="575"/>
              </a:spcBef>
              <a:buFont typeface="Arial Narrow" pitchFamily="34" charset="0"/>
              <a:buChar char="–"/>
            </a:pPr>
            <a:r>
              <a:rPr lang="en-US" b="1" dirty="0" smtClean="0"/>
              <a:t>20+ years of research finally led to convergence</a:t>
            </a:r>
          </a:p>
          <a:p>
            <a:pPr lvl="1">
              <a:spcBef>
                <a:spcPts val="575"/>
              </a:spcBef>
              <a:buFont typeface="Arial Narrow" pitchFamily="34" charset="0"/>
              <a:buChar char="–"/>
            </a:pPr>
            <a:r>
              <a:rPr lang="en-US" b="1" dirty="0" smtClean="0"/>
              <a:t>But extremely complex</a:t>
            </a:r>
          </a:p>
          <a:p>
            <a:pPr lvl="2">
              <a:spcBef>
                <a:spcPts val="575"/>
              </a:spcBef>
              <a:buFont typeface="Arial Narrow" pitchFamily="34" charset="0"/>
              <a:buChar char="*"/>
            </a:pPr>
            <a:r>
              <a:rPr lang="en-US" b="1" dirty="0" smtClean="0"/>
              <a:t>Dealing with data races is very hard</a:t>
            </a:r>
          </a:p>
          <a:p>
            <a:pPr lvl="2">
              <a:spcBef>
                <a:spcPts val="575"/>
              </a:spcBef>
              <a:buFont typeface="Arial Narrow" pitchFamily="34" charset="0"/>
              <a:buChar char="*"/>
            </a:pPr>
            <a:r>
              <a:rPr lang="en-US" b="1" dirty="0" smtClean="0"/>
              <a:t>Mismatch between hardware and software evolution</a:t>
            </a:r>
          </a:p>
          <a:p>
            <a:pPr lvl="2">
              <a:spcBef>
                <a:spcPts val="575"/>
              </a:spcBef>
              <a:buNone/>
            </a:pPr>
            <a:endParaRPr lang="en-US" b="1" dirty="0" smtClean="0"/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>
                <a:solidFill>
                  <a:srgbClr val="D25000"/>
                </a:solidFill>
              </a:rPr>
              <a:t>We are building on a foundation where even</a:t>
            </a:r>
          </a:p>
          <a:p>
            <a:pPr>
              <a:spcBef>
                <a:spcPts val="575"/>
              </a:spcBef>
              <a:buFont typeface="Arial" charset="0"/>
              <a:buNone/>
            </a:pPr>
            <a:r>
              <a:rPr lang="en-US" b="1" dirty="0" smtClean="0">
                <a:solidFill>
                  <a:srgbClr val="D25000"/>
                </a:solidFill>
              </a:rPr>
              <a:t>legal values for reads are complex to specify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PCRC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tions without Logo at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9205</TotalTime>
  <Words>599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UPCRC Master</vt:lpstr>
      <vt:lpstr>Options without Logo at Footer</vt:lpstr>
      <vt:lpstr> Rethinking Hardware and Software for Disciplined Parallelism </vt:lpstr>
      <vt:lpstr>Sequential CS 101</vt:lpstr>
      <vt:lpstr>Parallel CS 101</vt:lpstr>
      <vt:lpstr>Parallel CS 101</vt:lpstr>
      <vt:lpstr>Parallel CS 101</vt:lpstr>
      <vt:lpstr>Parallel CS 101</vt:lpstr>
      <vt:lpstr>The Problem</vt:lpstr>
      <vt:lpstr>The Problem</vt:lpstr>
      <vt:lpstr>The Problem</vt:lpstr>
      <vt:lpstr>The Problem</vt:lpstr>
      <vt:lpstr>The Problem</vt:lpstr>
      <vt:lpstr>The Opportunity</vt:lpstr>
      <vt:lpstr>The Opportunity</vt:lpstr>
      <vt:lpstr>The Approach</vt:lpstr>
    </vt:vector>
  </TitlesOfParts>
  <Company>UIUC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Parallel Computing Research Center</dc:title>
  <dc:creator>Marc Snir</dc:creator>
  <cp:lastModifiedBy>Sarita Adve</cp:lastModifiedBy>
  <cp:revision>797</cp:revision>
  <dcterms:created xsi:type="dcterms:W3CDTF">2008-05-30T14:03:52Z</dcterms:created>
  <dcterms:modified xsi:type="dcterms:W3CDTF">2010-02-22T17:36:51Z</dcterms:modified>
</cp:coreProperties>
</file>