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charts/chart3.xml" ContentType="application/vnd.openxmlformats-officedocument.drawingml.chart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258" r:id="rId18"/>
    <p:sldId id="289" r:id="rId19"/>
    <p:sldId id="290" r:id="rId20"/>
    <p:sldId id="259" r:id="rId21"/>
    <p:sldId id="291" r:id="rId22"/>
    <p:sldId id="264" r:id="rId23"/>
    <p:sldId id="287" r:id="rId24"/>
    <p:sldId id="295" r:id="rId25"/>
    <p:sldId id="272" r:id="rId26"/>
    <p:sldId id="274" r:id="rId27"/>
    <p:sldId id="279" r:id="rId28"/>
    <p:sldId id="278" r:id="rId29"/>
    <p:sldId id="341" r:id="rId30"/>
    <p:sldId id="265" r:id="rId31"/>
    <p:sldId id="275" r:id="rId32"/>
    <p:sldId id="294" r:id="rId33"/>
    <p:sldId id="293" r:id="rId34"/>
    <p:sldId id="276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280" r:id="rId52"/>
    <p:sldId id="27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5C93FA"/>
    <a:srgbClr val="1F497D"/>
    <a:srgbClr val="008F1E"/>
    <a:srgbClr val="FF2315"/>
    <a:srgbClr val="3C86FA"/>
    <a:srgbClr val="DB7537"/>
    <a:srgbClr val="306CFF"/>
    <a:srgbClr val="5E95C6"/>
    <a:srgbClr val="953735"/>
    <a:srgbClr val="01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6467" autoAdjust="0"/>
    <p:restoredTop sz="84950" autoAdjust="0"/>
  </p:normalViewPr>
  <p:slideViewPr>
    <p:cSldViewPr snapToGrid="0" snapToObjects="1">
      <p:cViewPr>
        <p:scale>
          <a:sx n="100" d="100"/>
          <a:sy n="100" d="100"/>
        </p:scale>
        <p:origin x="-24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Nov%202010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Nov%202010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Nov%202010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Rakesh%20Komuravelli\My%20Documents\Talks\Nov%202010\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Nov%202010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akesh%20Komuravelli\My%20Documents\Talks\Nov%202010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4377924585211"/>
          <c:y val="0.0260140936243907"/>
          <c:w val="0.849334463944626"/>
          <c:h val="0.724240814007324"/>
        </c:manualLayout>
      </c:layout>
      <c:barChart>
        <c:barDir val="col"/>
        <c:grouping val="stacked"/>
        <c:ser>
          <c:idx val="1"/>
          <c:order val="0"/>
          <c:tx>
            <c:strRef>
              <c:f>MWXW!$B$1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2700"/>
          </c:spPr>
          <c:cat>
            <c:strRef>
              <c:f>MWXW!$E$2:$E$28</c:f>
              <c:strCache>
                <c:ptCount val="23"/>
                <c:pt idx="0">
                  <c:v>Mword</c:v>
                </c:pt>
                <c:pt idx="1">
                  <c:v>Dword</c:v>
                </c:pt>
                <c:pt idx="7">
                  <c:v>Mword</c:v>
                </c:pt>
                <c:pt idx="8">
                  <c:v>Dword</c:v>
                </c:pt>
                <c:pt idx="14">
                  <c:v>Mword</c:v>
                </c:pt>
                <c:pt idx="15">
                  <c:v>Dword</c:v>
                </c:pt>
                <c:pt idx="21">
                  <c:v>Mword</c:v>
                </c:pt>
                <c:pt idx="22">
                  <c:v>Dword</c:v>
                </c:pt>
              </c:strCache>
            </c:strRef>
          </c:cat>
          <c:val>
            <c:numRef>
              <c:f>MWXW!$B$2:$B$28</c:f>
              <c:numCache>
                <c:formatCode>0%</c:formatCode>
                <c:ptCount val="27"/>
                <c:pt idx="0">
                  <c:v>0.1108</c:v>
                </c:pt>
                <c:pt idx="1">
                  <c:v>0.1109</c:v>
                </c:pt>
                <c:pt idx="7">
                  <c:v>1.5177</c:v>
                </c:pt>
                <c:pt idx="8">
                  <c:v>1.3744</c:v>
                </c:pt>
                <c:pt idx="14">
                  <c:v>0.7272</c:v>
                </c:pt>
                <c:pt idx="15">
                  <c:v>0.5862</c:v>
                </c:pt>
                <c:pt idx="21">
                  <c:v>2.805699999999998</c:v>
                </c:pt>
                <c:pt idx="22">
                  <c:v>2.7633</c:v>
                </c:pt>
              </c:numCache>
            </c:numRef>
          </c:val>
        </c:ser>
        <c:ser>
          <c:idx val="2"/>
          <c:order val="1"/>
          <c:tx>
            <c:strRef>
              <c:f>MWXW!$C$1</c:f>
              <c:strCache>
                <c:ptCount val="1"/>
                <c:pt idx="0">
                  <c:v>Remote L1 Hit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20"/>
              <c:tx>
                <c:rich>
                  <a:bodyPr/>
                  <a:lstStyle/>
                  <a:p>
                    <a:r>
                      <a:rPr lang="en-US"/>
                      <a:t>MW</a:t>
                    </a:r>
                  </a:p>
                </c:rich>
              </c:tx>
              <c:dLblPos val="ctr"/>
              <c:showVal val="1"/>
            </c:dLbl>
            <c:delete val="1"/>
          </c:dLbls>
          <c:cat>
            <c:strRef>
              <c:f>MWXW!$E$2:$E$28</c:f>
              <c:strCache>
                <c:ptCount val="23"/>
                <c:pt idx="0">
                  <c:v>Mword</c:v>
                </c:pt>
                <c:pt idx="1">
                  <c:v>Dword</c:v>
                </c:pt>
                <c:pt idx="7">
                  <c:v>Mword</c:v>
                </c:pt>
                <c:pt idx="8">
                  <c:v>Dword</c:v>
                </c:pt>
                <c:pt idx="14">
                  <c:v>Mword</c:v>
                </c:pt>
                <c:pt idx="15">
                  <c:v>Dword</c:v>
                </c:pt>
                <c:pt idx="21">
                  <c:v>Mword</c:v>
                </c:pt>
                <c:pt idx="22">
                  <c:v>Dword</c:v>
                </c:pt>
              </c:strCache>
            </c:strRef>
          </c:cat>
          <c:val>
            <c:numRef>
              <c:f>MWXW!$C$2:$C$28</c:f>
              <c:numCache>
                <c:formatCode>0%</c:formatCode>
                <c:ptCount val="27"/>
                <c:pt idx="0">
                  <c:v>1.5095</c:v>
                </c:pt>
                <c:pt idx="1">
                  <c:v>1.504</c:v>
                </c:pt>
                <c:pt idx="7">
                  <c:v>0.0372</c:v>
                </c:pt>
                <c:pt idx="8">
                  <c:v>0.2523</c:v>
                </c:pt>
                <c:pt idx="14">
                  <c:v>0.0441</c:v>
                </c:pt>
                <c:pt idx="15">
                  <c:v>0.223</c:v>
                </c:pt>
                <c:pt idx="21">
                  <c:v>0.0674</c:v>
                </c:pt>
                <c:pt idx="22">
                  <c:v>0.0777</c:v>
                </c:pt>
              </c:numCache>
            </c:numRef>
          </c:val>
        </c:ser>
        <c:ser>
          <c:idx val="3"/>
          <c:order val="2"/>
          <c:tx>
            <c:strRef>
              <c:f>MWXW!$D$1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MWXW!$E$2:$E$28</c:f>
              <c:strCache>
                <c:ptCount val="23"/>
                <c:pt idx="0">
                  <c:v>Mword</c:v>
                </c:pt>
                <c:pt idx="1">
                  <c:v>Dword</c:v>
                </c:pt>
                <c:pt idx="7">
                  <c:v>Mword</c:v>
                </c:pt>
                <c:pt idx="8">
                  <c:v>Dword</c:v>
                </c:pt>
                <c:pt idx="14">
                  <c:v>Mword</c:v>
                </c:pt>
                <c:pt idx="15">
                  <c:v>Dword</c:v>
                </c:pt>
                <c:pt idx="21">
                  <c:v>Mword</c:v>
                </c:pt>
                <c:pt idx="22">
                  <c:v>Dword</c:v>
                </c:pt>
              </c:strCache>
            </c:strRef>
          </c:cat>
          <c:val>
            <c:numRef>
              <c:f>MWXW!$D$2:$D$28</c:f>
              <c:numCache>
                <c:formatCode>0%</c:formatCode>
                <c:ptCount val="27"/>
                <c:pt idx="0">
                  <c:v>3.8454</c:v>
                </c:pt>
                <c:pt idx="1">
                  <c:v>4.0182</c:v>
                </c:pt>
                <c:pt idx="7">
                  <c:v>0.0005</c:v>
                </c:pt>
                <c:pt idx="8">
                  <c:v>0.0005</c:v>
                </c:pt>
                <c:pt idx="14">
                  <c:v>0.1069</c:v>
                </c:pt>
                <c:pt idx="15">
                  <c:v>0.1104</c:v>
                </c:pt>
                <c:pt idx="21">
                  <c:v>0.3668</c:v>
                </c:pt>
                <c:pt idx="22">
                  <c:v>0.3857</c:v>
                </c:pt>
              </c:numCache>
            </c:numRef>
          </c:val>
        </c:ser>
        <c:gapWidth val="12"/>
        <c:overlap val="100"/>
        <c:axId val="575417720"/>
        <c:axId val="575421080"/>
      </c:barChart>
      <c:catAx>
        <c:axId val="575417720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75421080"/>
        <c:crosses val="autoZero"/>
        <c:auto val="1"/>
        <c:lblAlgn val="r"/>
        <c:lblOffset val="100"/>
      </c:catAx>
      <c:valAx>
        <c:axId val="575421080"/>
        <c:scaling>
          <c:orientation val="minMax"/>
          <c:max val="3.5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Stall </a:t>
                </a:r>
                <a:r>
                  <a:rPr lang="en-US" sz="2400" dirty="0" smtClean="0"/>
                  <a:t>Time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75417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25690730355202"/>
          <c:y val="0.0223348756250707"/>
          <c:w val="0.163212055455863"/>
          <c:h val="0.182405854604461"/>
        </c:manualLayout>
      </c:layout>
      <c:overlay val="1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4377924585211"/>
          <c:y val="0.0260140936243907"/>
          <c:w val="0.849334463944626"/>
          <c:h val="0.658333170574122"/>
        </c:manualLayout>
      </c:layout>
      <c:barChart>
        <c:barDir val="col"/>
        <c:grouping val="stacked"/>
        <c:ser>
          <c:idx val="1"/>
          <c:order val="0"/>
          <c:tx>
            <c:strRef>
              <c:f>'word vs. direct'!$B$1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2700"/>
          </c:spPr>
          <c:cat>
            <c:strRef>
              <c:f>'word vs. direct'!$E$2:$E$28</c:f>
              <c:strCache>
                <c:ptCount val="24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</c:strCache>
            </c:strRef>
          </c:cat>
          <c:val>
            <c:numRef>
              <c:f>'word vs. direct'!$B$2:$B$28</c:f>
              <c:numCache>
                <c:formatCode>0%</c:formatCode>
                <c:ptCount val="27"/>
                <c:pt idx="0">
                  <c:v>0.1108</c:v>
                </c:pt>
                <c:pt idx="1">
                  <c:v>0.1109</c:v>
                </c:pt>
                <c:pt idx="2">
                  <c:v>0.1096</c:v>
                </c:pt>
                <c:pt idx="7">
                  <c:v>1.5177</c:v>
                </c:pt>
                <c:pt idx="8">
                  <c:v>1.3744</c:v>
                </c:pt>
                <c:pt idx="9">
                  <c:v>1.36</c:v>
                </c:pt>
                <c:pt idx="14">
                  <c:v>0.7272</c:v>
                </c:pt>
                <c:pt idx="15">
                  <c:v>0.5862</c:v>
                </c:pt>
                <c:pt idx="16">
                  <c:v>0.59</c:v>
                </c:pt>
                <c:pt idx="21">
                  <c:v>2.805699999999998</c:v>
                </c:pt>
                <c:pt idx="22">
                  <c:v>2.7633</c:v>
                </c:pt>
                <c:pt idx="23">
                  <c:v>2.7659</c:v>
                </c:pt>
              </c:numCache>
            </c:numRef>
          </c:val>
        </c:ser>
        <c:ser>
          <c:idx val="2"/>
          <c:order val="1"/>
          <c:tx>
            <c:strRef>
              <c:f>'word vs. direct'!$C$1</c:f>
              <c:strCache>
                <c:ptCount val="1"/>
                <c:pt idx="0">
                  <c:v>Remote L1 Hit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20"/>
              <c:tx>
                <c:rich>
                  <a:bodyPr/>
                  <a:lstStyle/>
                  <a:p>
                    <a:r>
                      <a:rPr lang="en-US"/>
                      <a:t>MW</a:t>
                    </a:r>
                  </a:p>
                </c:rich>
              </c:tx>
              <c:dLblPos val="ctr"/>
              <c:showVal val="1"/>
            </c:dLbl>
            <c:delete val="1"/>
          </c:dLbls>
          <c:cat>
            <c:strRef>
              <c:f>'word vs. direct'!$E$2:$E$28</c:f>
              <c:strCache>
                <c:ptCount val="24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</c:strCache>
            </c:strRef>
          </c:cat>
          <c:val>
            <c:numRef>
              <c:f>'word vs. direct'!$C$2:$C$28</c:f>
              <c:numCache>
                <c:formatCode>0%</c:formatCode>
                <c:ptCount val="27"/>
                <c:pt idx="0">
                  <c:v>1.5095</c:v>
                </c:pt>
                <c:pt idx="1">
                  <c:v>1.504</c:v>
                </c:pt>
                <c:pt idx="2">
                  <c:v>0.9223</c:v>
                </c:pt>
                <c:pt idx="7">
                  <c:v>0.0372</c:v>
                </c:pt>
                <c:pt idx="8">
                  <c:v>0.2523</c:v>
                </c:pt>
                <c:pt idx="9">
                  <c:v>0.12</c:v>
                </c:pt>
                <c:pt idx="14">
                  <c:v>0.0441</c:v>
                </c:pt>
                <c:pt idx="15">
                  <c:v>0.223</c:v>
                </c:pt>
                <c:pt idx="16">
                  <c:v>0.13</c:v>
                </c:pt>
                <c:pt idx="21">
                  <c:v>0.0674</c:v>
                </c:pt>
                <c:pt idx="22">
                  <c:v>0.0777</c:v>
                </c:pt>
                <c:pt idx="23">
                  <c:v>0.0471</c:v>
                </c:pt>
              </c:numCache>
            </c:numRef>
          </c:val>
        </c:ser>
        <c:ser>
          <c:idx val="3"/>
          <c:order val="2"/>
          <c:tx>
            <c:strRef>
              <c:f>'word vs. direct'!$D$1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'word vs. direct'!$E$2:$E$28</c:f>
              <c:strCache>
                <c:ptCount val="24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</c:strCache>
            </c:strRef>
          </c:cat>
          <c:val>
            <c:numRef>
              <c:f>'word vs. direct'!$D$2:$D$28</c:f>
              <c:numCache>
                <c:formatCode>0%</c:formatCode>
                <c:ptCount val="27"/>
                <c:pt idx="0">
                  <c:v>3.8454</c:v>
                </c:pt>
                <c:pt idx="1">
                  <c:v>4.0182</c:v>
                </c:pt>
                <c:pt idx="2">
                  <c:v>4.0182</c:v>
                </c:pt>
                <c:pt idx="7">
                  <c:v>0.0005</c:v>
                </c:pt>
                <c:pt idx="8">
                  <c:v>0.0005</c:v>
                </c:pt>
                <c:pt idx="9">
                  <c:v>0.0001</c:v>
                </c:pt>
                <c:pt idx="14">
                  <c:v>0.1069</c:v>
                </c:pt>
                <c:pt idx="15">
                  <c:v>0.1104</c:v>
                </c:pt>
                <c:pt idx="16">
                  <c:v>0.1</c:v>
                </c:pt>
                <c:pt idx="21">
                  <c:v>0.3668</c:v>
                </c:pt>
                <c:pt idx="22">
                  <c:v>0.3857</c:v>
                </c:pt>
                <c:pt idx="23">
                  <c:v>0.3854</c:v>
                </c:pt>
              </c:numCache>
            </c:numRef>
          </c:val>
        </c:ser>
        <c:gapWidth val="12"/>
        <c:overlap val="100"/>
        <c:axId val="575271688"/>
        <c:axId val="575347896"/>
      </c:barChart>
      <c:catAx>
        <c:axId val="575271688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75347896"/>
        <c:crosses val="autoZero"/>
        <c:auto val="1"/>
        <c:lblAlgn val="r"/>
        <c:lblOffset val="100"/>
      </c:catAx>
      <c:valAx>
        <c:axId val="575347896"/>
        <c:scaling>
          <c:orientation val="minMax"/>
          <c:max val="3.5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Stall </a:t>
                </a:r>
                <a:r>
                  <a:rPr lang="en-US" sz="2400" dirty="0" smtClean="0"/>
                  <a:t>Time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75271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21347625529979"/>
          <c:y val="0.0221262728612149"/>
          <c:w val="0.184927579581981"/>
          <c:h val="0.154145319954302"/>
        </c:manualLayout>
      </c:layout>
      <c:overlay val="1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1482539920657"/>
          <c:y val="0.0262530302143684"/>
          <c:w val="0.86815462273922"/>
          <c:h val="0.693064177286246"/>
        </c:manualLayout>
      </c:layout>
      <c:barChart>
        <c:barDir val="col"/>
        <c:grouping val="stacked"/>
        <c:ser>
          <c:idx val="1"/>
          <c:order val="0"/>
          <c:tx>
            <c:strRef>
              <c:f>MLXL!$B$1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2700"/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MLXL!$B$2:$B$33</c:f>
              <c:numCache>
                <c:formatCode>0%</c:formatCode>
                <c:ptCount val="32"/>
                <c:pt idx="0">
                  <c:v>0.1108</c:v>
                </c:pt>
                <c:pt idx="1">
                  <c:v>0.1109</c:v>
                </c:pt>
                <c:pt idx="2">
                  <c:v>0.1096</c:v>
                </c:pt>
                <c:pt idx="3">
                  <c:v>0.1957</c:v>
                </c:pt>
                <c:pt idx="4">
                  <c:v>0.1078</c:v>
                </c:pt>
                <c:pt idx="8">
                  <c:v>1.5177</c:v>
                </c:pt>
                <c:pt idx="9">
                  <c:v>1.3744</c:v>
                </c:pt>
                <c:pt idx="10">
                  <c:v>1.36</c:v>
                </c:pt>
                <c:pt idx="11">
                  <c:v>0.2849</c:v>
                </c:pt>
                <c:pt idx="12">
                  <c:v>0.2923</c:v>
                </c:pt>
                <c:pt idx="16">
                  <c:v>0.7272</c:v>
                </c:pt>
                <c:pt idx="17">
                  <c:v>0.5862</c:v>
                </c:pt>
                <c:pt idx="18">
                  <c:v>0.59</c:v>
                </c:pt>
                <c:pt idx="19">
                  <c:v>0.6136</c:v>
                </c:pt>
                <c:pt idx="20">
                  <c:v>0.2884</c:v>
                </c:pt>
                <c:pt idx="24">
                  <c:v>2.805699999999998</c:v>
                </c:pt>
                <c:pt idx="25">
                  <c:v>2.7633</c:v>
                </c:pt>
                <c:pt idx="26">
                  <c:v>2.7659</c:v>
                </c:pt>
                <c:pt idx="27">
                  <c:v>0.9799</c:v>
                </c:pt>
                <c:pt idx="28">
                  <c:v>0.9811</c:v>
                </c:pt>
              </c:numCache>
            </c:numRef>
          </c:val>
        </c:ser>
        <c:ser>
          <c:idx val="2"/>
          <c:order val="1"/>
          <c:tx>
            <c:strRef>
              <c:f>MLXL!$C$1</c:f>
              <c:strCache>
                <c:ptCount val="1"/>
                <c:pt idx="0">
                  <c:v>Remote L1 Hit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MLXL!$C$2:$C$32</c:f>
              <c:numCache>
                <c:formatCode>0%</c:formatCode>
                <c:ptCount val="31"/>
                <c:pt idx="0">
                  <c:v>1.5095</c:v>
                </c:pt>
                <c:pt idx="1">
                  <c:v>1.504</c:v>
                </c:pt>
                <c:pt idx="2">
                  <c:v>0.9223</c:v>
                </c:pt>
                <c:pt idx="3">
                  <c:v>0.296</c:v>
                </c:pt>
                <c:pt idx="4">
                  <c:v>0.3985</c:v>
                </c:pt>
                <c:pt idx="8">
                  <c:v>0.0372</c:v>
                </c:pt>
                <c:pt idx="9">
                  <c:v>0.2523</c:v>
                </c:pt>
                <c:pt idx="10">
                  <c:v>0.12</c:v>
                </c:pt>
                <c:pt idx="11">
                  <c:v>0.715</c:v>
                </c:pt>
                <c:pt idx="12">
                  <c:v>0.05</c:v>
                </c:pt>
                <c:pt idx="16">
                  <c:v>0.0441</c:v>
                </c:pt>
                <c:pt idx="17">
                  <c:v>0.223</c:v>
                </c:pt>
                <c:pt idx="18">
                  <c:v>0.13</c:v>
                </c:pt>
                <c:pt idx="19">
                  <c:v>0.3588</c:v>
                </c:pt>
                <c:pt idx="20">
                  <c:v>0.0105</c:v>
                </c:pt>
                <c:pt idx="24">
                  <c:v>0.0674</c:v>
                </c:pt>
                <c:pt idx="25">
                  <c:v>0.0777</c:v>
                </c:pt>
                <c:pt idx="26">
                  <c:v>0.0471</c:v>
                </c:pt>
                <c:pt idx="27">
                  <c:v>0.0189</c:v>
                </c:pt>
                <c:pt idx="28">
                  <c:v>0.0204</c:v>
                </c:pt>
              </c:numCache>
            </c:numRef>
          </c:val>
        </c:ser>
        <c:ser>
          <c:idx val="3"/>
          <c:order val="2"/>
          <c:tx>
            <c:strRef>
              <c:f>MLXL!$D$1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MLXL!$D$2:$D$33</c:f>
              <c:numCache>
                <c:formatCode>0%</c:formatCode>
                <c:ptCount val="32"/>
                <c:pt idx="0">
                  <c:v>3.8454</c:v>
                </c:pt>
                <c:pt idx="1">
                  <c:v>4.0182</c:v>
                </c:pt>
                <c:pt idx="2">
                  <c:v>4.0182</c:v>
                </c:pt>
                <c:pt idx="3">
                  <c:v>0.5083</c:v>
                </c:pt>
                <c:pt idx="4">
                  <c:v>0.5377</c:v>
                </c:pt>
                <c:pt idx="8">
                  <c:v>0.0005</c:v>
                </c:pt>
                <c:pt idx="9">
                  <c:v>0.0005</c:v>
                </c:pt>
                <c:pt idx="10">
                  <c:v>0.0001</c:v>
                </c:pt>
                <c:pt idx="11">
                  <c:v>0.0001</c:v>
                </c:pt>
                <c:pt idx="12">
                  <c:v>0.0002</c:v>
                </c:pt>
                <c:pt idx="16">
                  <c:v>0.1069</c:v>
                </c:pt>
                <c:pt idx="17">
                  <c:v>0.1104</c:v>
                </c:pt>
                <c:pt idx="18">
                  <c:v>0.1</c:v>
                </c:pt>
                <c:pt idx="19">
                  <c:v>0.0276</c:v>
                </c:pt>
                <c:pt idx="20">
                  <c:v>0.029</c:v>
                </c:pt>
                <c:pt idx="24">
                  <c:v>0.3668</c:v>
                </c:pt>
                <c:pt idx="25">
                  <c:v>0.3857</c:v>
                </c:pt>
                <c:pt idx="26">
                  <c:v>0.3854</c:v>
                </c:pt>
                <c:pt idx="27">
                  <c:v>0.0012</c:v>
                </c:pt>
                <c:pt idx="28">
                  <c:v>0.0015</c:v>
                </c:pt>
              </c:numCache>
            </c:numRef>
          </c:val>
        </c:ser>
        <c:gapWidth val="12"/>
        <c:overlap val="100"/>
        <c:axId val="575286024"/>
        <c:axId val="575360808"/>
      </c:barChart>
      <c:catAx>
        <c:axId val="575286024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75360808"/>
        <c:crosses val="autoZero"/>
        <c:auto val="1"/>
        <c:lblAlgn val="r"/>
        <c:lblOffset val="100"/>
      </c:catAx>
      <c:valAx>
        <c:axId val="575360808"/>
        <c:scaling>
          <c:orientation val="minMax"/>
          <c:max val="3.5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Stall </a:t>
                </a:r>
                <a:r>
                  <a:rPr lang="en-US" sz="2400" dirty="0" smtClean="0"/>
                  <a:t>Time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75286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8720044830873"/>
          <c:y val="0.0458527347563444"/>
          <c:w val="0.173345966714718"/>
          <c:h val="0.131589369327719"/>
        </c:manualLayout>
      </c:layout>
      <c:overlay val="1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31482539920657"/>
          <c:y val="0.0262530302143684"/>
          <c:w val="0.86815462273922"/>
          <c:h val="0.693064177286246"/>
        </c:manualLayout>
      </c:layout>
      <c:barChart>
        <c:barDir val="col"/>
        <c:grouping val="stacked"/>
        <c:ser>
          <c:idx val="1"/>
          <c:order val="0"/>
          <c:tx>
            <c:strRef>
              <c:f>MLXL!$B$1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2700"/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MLXL!$B$2:$B$33</c:f>
              <c:numCache>
                <c:formatCode>0%</c:formatCode>
                <c:ptCount val="32"/>
                <c:pt idx="0">
                  <c:v>0.1108</c:v>
                </c:pt>
                <c:pt idx="1">
                  <c:v>0.1109</c:v>
                </c:pt>
                <c:pt idx="2">
                  <c:v>0.1096</c:v>
                </c:pt>
                <c:pt idx="3">
                  <c:v>0.1957</c:v>
                </c:pt>
                <c:pt idx="4">
                  <c:v>0.1078</c:v>
                </c:pt>
                <c:pt idx="8">
                  <c:v>1.5177</c:v>
                </c:pt>
                <c:pt idx="9">
                  <c:v>1.3744</c:v>
                </c:pt>
                <c:pt idx="10">
                  <c:v>1.36</c:v>
                </c:pt>
                <c:pt idx="11">
                  <c:v>0.2849</c:v>
                </c:pt>
                <c:pt idx="12">
                  <c:v>0.2923</c:v>
                </c:pt>
                <c:pt idx="16">
                  <c:v>0.7272</c:v>
                </c:pt>
                <c:pt idx="17">
                  <c:v>0.5862</c:v>
                </c:pt>
                <c:pt idx="18">
                  <c:v>0.59</c:v>
                </c:pt>
                <c:pt idx="19">
                  <c:v>0.6136</c:v>
                </c:pt>
                <c:pt idx="20">
                  <c:v>0.2884</c:v>
                </c:pt>
                <c:pt idx="24">
                  <c:v>2.805699999999998</c:v>
                </c:pt>
                <c:pt idx="25">
                  <c:v>2.7633</c:v>
                </c:pt>
                <c:pt idx="26">
                  <c:v>2.7659</c:v>
                </c:pt>
                <c:pt idx="27">
                  <c:v>0.9799</c:v>
                </c:pt>
                <c:pt idx="28">
                  <c:v>0.9811</c:v>
                </c:pt>
              </c:numCache>
            </c:numRef>
          </c:val>
        </c:ser>
        <c:ser>
          <c:idx val="2"/>
          <c:order val="1"/>
          <c:tx>
            <c:strRef>
              <c:f>MLXL!$C$1</c:f>
              <c:strCache>
                <c:ptCount val="1"/>
                <c:pt idx="0">
                  <c:v>Remote L1 Hit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MLXL!$C$2:$C$32</c:f>
              <c:numCache>
                <c:formatCode>0%</c:formatCode>
                <c:ptCount val="31"/>
                <c:pt idx="0">
                  <c:v>1.5095</c:v>
                </c:pt>
                <c:pt idx="1">
                  <c:v>1.504</c:v>
                </c:pt>
                <c:pt idx="2">
                  <c:v>0.9223</c:v>
                </c:pt>
                <c:pt idx="3">
                  <c:v>0.296</c:v>
                </c:pt>
                <c:pt idx="4">
                  <c:v>0.3985</c:v>
                </c:pt>
                <c:pt idx="8">
                  <c:v>0.0372</c:v>
                </c:pt>
                <c:pt idx="9">
                  <c:v>0.2523</c:v>
                </c:pt>
                <c:pt idx="10">
                  <c:v>0.12</c:v>
                </c:pt>
                <c:pt idx="11">
                  <c:v>0.715</c:v>
                </c:pt>
                <c:pt idx="12">
                  <c:v>0.05</c:v>
                </c:pt>
                <c:pt idx="16">
                  <c:v>0.0441</c:v>
                </c:pt>
                <c:pt idx="17">
                  <c:v>0.223</c:v>
                </c:pt>
                <c:pt idx="18">
                  <c:v>0.13</c:v>
                </c:pt>
                <c:pt idx="19">
                  <c:v>0.3588</c:v>
                </c:pt>
                <c:pt idx="20">
                  <c:v>0.0105</c:v>
                </c:pt>
                <c:pt idx="24">
                  <c:v>0.0674</c:v>
                </c:pt>
                <c:pt idx="25">
                  <c:v>0.0777</c:v>
                </c:pt>
                <c:pt idx="26">
                  <c:v>0.0471</c:v>
                </c:pt>
                <c:pt idx="27">
                  <c:v>0.0189</c:v>
                </c:pt>
                <c:pt idx="28">
                  <c:v>0.0204</c:v>
                </c:pt>
              </c:numCache>
            </c:numRef>
          </c:val>
        </c:ser>
        <c:ser>
          <c:idx val="3"/>
          <c:order val="2"/>
          <c:tx>
            <c:strRef>
              <c:f>MLXL!$D$1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MLXL!$E$2:$E$33</c:f>
              <c:strCache>
                <c:ptCount val="29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8">
                  <c:v>Mword</c:v>
                </c:pt>
                <c:pt idx="9">
                  <c:v>Dword</c:v>
                </c:pt>
                <c:pt idx="10">
                  <c:v>Ddirect</c:v>
                </c:pt>
                <c:pt idx="11">
                  <c:v>Mline</c:v>
                </c:pt>
                <c:pt idx="12">
                  <c:v>Dline</c:v>
                </c:pt>
                <c:pt idx="16">
                  <c:v>Mword</c:v>
                </c:pt>
                <c:pt idx="17">
                  <c:v>Dword</c:v>
                </c:pt>
                <c:pt idx="18">
                  <c:v>Ddirect</c:v>
                </c:pt>
                <c:pt idx="19">
                  <c:v>Mline</c:v>
                </c:pt>
                <c:pt idx="20">
                  <c:v>Dline</c:v>
                </c:pt>
                <c:pt idx="24">
                  <c:v>Mword</c:v>
                </c:pt>
                <c:pt idx="25">
                  <c:v>Dword</c:v>
                </c:pt>
                <c:pt idx="26">
                  <c:v>Ddirect</c:v>
                </c:pt>
                <c:pt idx="27">
                  <c:v>Mline</c:v>
                </c:pt>
                <c:pt idx="28">
                  <c:v>Dline</c:v>
                </c:pt>
              </c:strCache>
            </c:strRef>
          </c:cat>
          <c:val>
            <c:numRef>
              <c:f>MLXL!$D$2:$D$33</c:f>
              <c:numCache>
                <c:formatCode>0%</c:formatCode>
                <c:ptCount val="32"/>
                <c:pt idx="0">
                  <c:v>3.8454</c:v>
                </c:pt>
                <c:pt idx="1">
                  <c:v>4.0182</c:v>
                </c:pt>
                <c:pt idx="2">
                  <c:v>4.0182</c:v>
                </c:pt>
                <c:pt idx="3">
                  <c:v>0.5083</c:v>
                </c:pt>
                <c:pt idx="4">
                  <c:v>0.5377</c:v>
                </c:pt>
                <c:pt idx="8">
                  <c:v>0.0005</c:v>
                </c:pt>
                <c:pt idx="9">
                  <c:v>0.0005</c:v>
                </c:pt>
                <c:pt idx="10">
                  <c:v>0.0001</c:v>
                </c:pt>
                <c:pt idx="11">
                  <c:v>0.0001</c:v>
                </c:pt>
                <c:pt idx="12">
                  <c:v>0.0002</c:v>
                </c:pt>
                <c:pt idx="16">
                  <c:v>0.1069</c:v>
                </c:pt>
                <c:pt idx="17">
                  <c:v>0.1104</c:v>
                </c:pt>
                <c:pt idx="18">
                  <c:v>0.1</c:v>
                </c:pt>
                <c:pt idx="19">
                  <c:v>0.0276</c:v>
                </c:pt>
                <c:pt idx="20">
                  <c:v>0.029</c:v>
                </c:pt>
                <c:pt idx="24">
                  <c:v>0.3668</c:v>
                </c:pt>
                <c:pt idx="25">
                  <c:v>0.3857</c:v>
                </c:pt>
                <c:pt idx="26">
                  <c:v>0.3854</c:v>
                </c:pt>
                <c:pt idx="27">
                  <c:v>0.0012</c:v>
                </c:pt>
                <c:pt idx="28">
                  <c:v>0.0015</c:v>
                </c:pt>
              </c:numCache>
            </c:numRef>
          </c:val>
        </c:ser>
        <c:gapWidth val="12"/>
        <c:overlap val="100"/>
        <c:axId val="590845528"/>
        <c:axId val="590838904"/>
      </c:barChart>
      <c:catAx>
        <c:axId val="590845528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90838904"/>
        <c:crosses val="autoZero"/>
        <c:auto val="1"/>
        <c:lblAlgn val="r"/>
        <c:lblOffset val="100"/>
      </c:catAx>
      <c:valAx>
        <c:axId val="590838904"/>
        <c:scaling>
          <c:orientation val="minMax"/>
          <c:max val="3.5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Stall </a:t>
                </a:r>
                <a:r>
                  <a:rPr lang="en-US" sz="2400" dirty="0" smtClean="0"/>
                  <a:t>Time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90845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38720044830873"/>
          <c:y val="0.0458527347563444"/>
          <c:w val="0.173345966714718"/>
          <c:h val="0.131589369327719"/>
        </c:manualLayout>
      </c:layout>
      <c:overlay val="1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4377924585211"/>
          <c:y val="0.0260140936243907"/>
          <c:w val="0.849334463944626"/>
          <c:h val="0.67543969683227"/>
        </c:manualLayout>
      </c:layout>
      <c:barChart>
        <c:barDir val="col"/>
        <c:grouping val="stacked"/>
        <c:ser>
          <c:idx val="1"/>
          <c:order val="0"/>
          <c:tx>
            <c:strRef>
              <c:f>All!$B$1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2700"/>
          </c:spPr>
          <c:cat>
            <c:strRef>
              <c:f>All!$E$2:$E$28</c:f>
              <c:strCache>
                <c:ptCount val="27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5">
                  <c:v>Dflex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0">
                  <c:v>Mline</c:v>
                </c:pt>
                <c:pt idx="11">
                  <c:v>Dline</c:v>
                </c:pt>
                <c:pt idx="12">
                  <c:v>Dflex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17">
                  <c:v>Mline</c:v>
                </c:pt>
                <c:pt idx="18">
                  <c:v>Dline</c:v>
                </c:pt>
                <c:pt idx="19">
                  <c:v>Dflex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  <c:pt idx="24">
                  <c:v>Mline</c:v>
                </c:pt>
                <c:pt idx="25">
                  <c:v>Dline</c:v>
                </c:pt>
                <c:pt idx="26">
                  <c:v>Dflex</c:v>
                </c:pt>
              </c:strCache>
            </c:strRef>
          </c:cat>
          <c:val>
            <c:numRef>
              <c:f>All!$B$2:$B$28</c:f>
              <c:numCache>
                <c:formatCode>0%</c:formatCode>
                <c:ptCount val="27"/>
                <c:pt idx="0">
                  <c:v>0.1108</c:v>
                </c:pt>
                <c:pt idx="1">
                  <c:v>0.1109</c:v>
                </c:pt>
                <c:pt idx="2">
                  <c:v>0.1096</c:v>
                </c:pt>
                <c:pt idx="3">
                  <c:v>0.1957</c:v>
                </c:pt>
                <c:pt idx="4">
                  <c:v>0.1078</c:v>
                </c:pt>
                <c:pt idx="5">
                  <c:v>0.1725</c:v>
                </c:pt>
                <c:pt idx="7">
                  <c:v>1.5177</c:v>
                </c:pt>
                <c:pt idx="8">
                  <c:v>1.3744</c:v>
                </c:pt>
                <c:pt idx="9">
                  <c:v>1.36</c:v>
                </c:pt>
                <c:pt idx="10">
                  <c:v>0.2849</c:v>
                </c:pt>
                <c:pt idx="11">
                  <c:v>0.2923</c:v>
                </c:pt>
                <c:pt idx="12">
                  <c:v>0.29</c:v>
                </c:pt>
                <c:pt idx="14">
                  <c:v>0.7272</c:v>
                </c:pt>
                <c:pt idx="15">
                  <c:v>0.5862</c:v>
                </c:pt>
                <c:pt idx="16">
                  <c:v>0.59</c:v>
                </c:pt>
                <c:pt idx="17">
                  <c:v>0.6136</c:v>
                </c:pt>
                <c:pt idx="18">
                  <c:v>0.2884</c:v>
                </c:pt>
                <c:pt idx="19">
                  <c:v>0.22</c:v>
                </c:pt>
                <c:pt idx="21">
                  <c:v>2.805699999999998</c:v>
                </c:pt>
                <c:pt idx="22">
                  <c:v>2.7633</c:v>
                </c:pt>
                <c:pt idx="23">
                  <c:v>2.7659</c:v>
                </c:pt>
                <c:pt idx="24">
                  <c:v>0.9799</c:v>
                </c:pt>
                <c:pt idx="25">
                  <c:v>0.9811</c:v>
                </c:pt>
                <c:pt idx="26">
                  <c:v>0.7833</c:v>
                </c:pt>
              </c:numCache>
            </c:numRef>
          </c:val>
        </c:ser>
        <c:ser>
          <c:idx val="2"/>
          <c:order val="1"/>
          <c:tx>
            <c:strRef>
              <c:f>All!$C$1</c:f>
              <c:strCache>
                <c:ptCount val="1"/>
                <c:pt idx="0">
                  <c:v>Remote L1 Hit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20"/>
              <c:tx>
                <c:rich>
                  <a:bodyPr/>
                  <a:lstStyle/>
                  <a:p>
                    <a:r>
                      <a:rPr lang="en-US"/>
                      <a:t>MW</a:t>
                    </a:r>
                  </a:p>
                </c:rich>
              </c:tx>
              <c:dLblPos val="ctr"/>
              <c:showVal val="1"/>
            </c:dLbl>
            <c:delete val="1"/>
          </c:dLbls>
          <c:cat>
            <c:strRef>
              <c:f>All!$E$2:$E$28</c:f>
              <c:strCache>
                <c:ptCount val="27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5">
                  <c:v>Dflex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0">
                  <c:v>Mline</c:v>
                </c:pt>
                <c:pt idx="11">
                  <c:v>Dline</c:v>
                </c:pt>
                <c:pt idx="12">
                  <c:v>Dflex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17">
                  <c:v>Mline</c:v>
                </c:pt>
                <c:pt idx="18">
                  <c:v>Dline</c:v>
                </c:pt>
                <c:pt idx="19">
                  <c:v>Dflex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  <c:pt idx="24">
                  <c:v>Mline</c:v>
                </c:pt>
                <c:pt idx="25">
                  <c:v>Dline</c:v>
                </c:pt>
                <c:pt idx="26">
                  <c:v>Dflex</c:v>
                </c:pt>
              </c:strCache>
            </c:strRef>
          </c:cat>
          <c:val>
            <c:numRef>
              <c:f>All!$C$2:$C$28</c:f>
              <c:numCache>
                <c:formatCode>0%</c:formatCode>
                <c:ptCount val="27"/>
                <c:pt idx="0">
                  <c:v>1.5095</c:v>
                </c:pt>
                <c:pt idx="1">
                  <c:v>1.504</c:v>
                </c:pt>
                <c:pt idx="2">
                  <c:v>0.9223</c:v>
                </c:pt>
                <c:pt idx="3">
                  <c:v>0.296</c:v>
                </c:pt>
                <c:pt idx="4">
                  <c:v>0.3985</c:v>
                </c:pt>
                <c:pt idx="5">
                  <c:v>0.0927</c:v>
                </c:pt>
                <c:pt idx="7">
                  <c:v>0.0372</c:v>
                </c:pt>
                <c:pt idx="8">
                  <c:v>0.2523</c:v>
                </c:pt>
                <c:pt idx="9">
                  <c:v>0.12</c:v>
                </c:pt>
                <c:pt idx="10">
                  <c:v>0.715</c:v>
                </c:pt>
                <c:pt idx="11">
                  <c:v>0.05</c:v>
                </c:pt>
                <c:pt idx="12">
                  <c:v>0.02</c:v>
                </c:pt>
                <c:pt idx="14">
                  <c:v>0.0441</c:v>
                </c:pt>
                <c:pt idx="15">
                  <c:v>0.223</c:v>
                </c:pt>
                <c:pt idx="16">
                  <c:v>0.13</c:v>
                </c:pt>
                <c:pt idx="17">
                  <c:v>0.3588</c:v>
                </c:pt>
                <c:pt idx="18">
                  <c:v>0.0105</c:v>
                </c:pt>
                <c:pt idx="19">
                  <c:v>0.0065</c:v>
                </c:pt>
                <c:pt idx="21">
                  <c:v>0.0674</c:v>
                </c:pt>
                <c:pt idx="22">
                  <c:v>0.0777</c:v>
                </c:pt>
                <c:pt idx="23">
                  <c:v>0.0471</c:v>
                </c:pt>
                <c:pt idx="24">
                  <c:v>0.0189</c:v>
                </c:pt>
                <c:pt idx="25">
                  <c:v>0.0204</c:v>
                </c:pt>
                <c:pt idx="26">
                  <c:v>0.0081</c:v>
                </c:pt>
              </c:numCache>
            </c:numRef>
          </c:val>
        </c:ser>
        <c:ser>
          <c:idx val="3"/>
          <c:order val="2"/>
          <c:tx>
            <c:strRef>
              <c:f>All!$D$1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All!$E$2:$E$28</c:f>
              <c:strCache>
                <c:ptCount val="27"/>
                <c:pt idx="0">
                  <c:v>Mword</c:v>
                </c:pt>
                <c:pt idx="1">
                  <c:v>Dword</c:v>
                </c:pt>
                <c:pt idx="2">
                  <c:v>Ddirect</c:v>
                </c:pt>
                <c:pt idx="3">
                  <c:v>Mline</c:v>
                </c:pt>
                <c:pt idx="4">
                  <c:v>Dline</c:v>
                </c:pt>
                <c:pt idx="5">
                  <c:v>Dflex</c:v>
                </c:pt>
                <c:pt idx="7">
                  <c:v>Mword</c:v>
                </c:pt>
                <c:pt idx="8">
                  <c:v>Dword</c:v>
                </c:pt>
                <c:pt idx="9">
                  <c:v>Ddirect</c:v>
                </c:pt>
                <c:pt idx="10">
                  <c:v>Mline</c:v>
                </c:pt>
                <c:pt idx="11">
                  <c:v>Dline</c:v>
                </c:pt>
                <c:pt idx="12">
                  <c:v>Dflex</c:v>
                </c:pt>
                <c:pt idx="14">
                  <c:v>Mword</c:v>
                </c:pt>
                <c:pt idx="15">
                  <c:v>Dword</c:v>
                </c:pt>
                <c:pt idx="16">
                  <c:v>Ddirect</c:v>
                </c:pt>
                <c:pt idx="17">
                  <c:v>Mline</c:v>
                </c:pt>
                <c:pt idx="18">
                  <c:v>Dline</c:v>
                </c:pt>
                <c:pt idx="19">
                  <c:v>Dflex</c:v>
                </c:pt>
                <c:pt idx="21">
                  <c:v>Mword</c:v>
                </c:pt>
                <c:pt idx="22">
                  <c:v>Dword</c:v>
                </c:pt>
                <c:pt idx="23">
                  <c:v>Ddirect</c:v>
                </c:pt>
                <c:pt idx="24">
                  <c:v>Mline</c:v>
                </c:pt>
                <c:pt idx="25">
                  <c:v>Dline</c:v>
                </c:pt>
                <c:pt idx="26">
                  <c:v>Dflex</c:v>
                </c:pt>
              </c:strCache>
            </c:strRef>
          </c:cat>
          <c:val>
            <c:numRef>
              <c:f>All!$D$2:$D$28</c:f>
              <c:numCache>
                <c:formatCode>0%</c:formatCode>
                <c:ptCount val="27"/>
                <c:pt idx="0">
                  <c:v>3.8454</c:v>
                </c:pt>
                <c:pt idx="1">
                  <c:v>4.0182</c:v>
                </c:pt>
                <c:pt idx="2">
                  <c:v>4.0182</c:v>
                </c:pt>
                <c:pt idx="3">
                  <c:v>0.5083</c:v>
                </c:pt>
                <c:pt idx="4">
                  <c:v>0.5377</c:v>
                </c:pt>
                <c:pt idx="5">
                  <c:v>0.5222</c:v>
                </c:pt>
                <c:pt idx="7">
                  <c:v>0.0005</c:v>
                </c:pt>
                <c:pt idx="8">
                  <c:v>0.0005</c:v>
                </c:pt>
                <c:pt idx="9">
                  <c:v>0.0001</c:v>
                </c:pt>
                <c:pt idx="10">
                  <c:v>0.0001</c:v>
                </c:pt>
                <c:pt idx="11">
                  <c:v>0.0002</c:v>
                </c:pt>
                <c:pt idx="12">
                  <c:v>0.0</c:v>
                </c:pt>
                <c:pt idx="14">
                  <c:v>0.1069</c:v>
                </c:pt>
                <c:pt idx="15">
                  <c:v>0.1104</c:v>
                </c:pt>
                <c:pt idx="16">
                  <c:v>0.1</c:v>
                </c:pt>
                <c:pt idx="17">
                  <c:v>0.0276</c:v>
                </c:pt>
                <c:pt idx="18">
                  <c:v>0.029</c:v>
                </c:pt>
                <c:pt idx="19">
                  <c:v>0.03</c:v>
                </c:pt>
                <c:pt idx="21">
                  <c:v>0.3668</c:v>
                </c:pt>
                <c:pt idx="22">
                  <c:v>0.3857</c:v>
                </c:pt>
                <c:pt idx="23">
                  <c:v>0.3854</c:v>
                </c:pt>
                <c:pt idx="24">
                  <c:v>0.0012</c:v>
                </c:pt>
                <c:pt idx="25">
                  <c:v>0.0015</c:v>
                </c:pt>
                <c:pt idx="26">
                  <c:v>0.0016</c:v>
                </c:pt>
              </c:numCache>
            </c:numRef>
          </c:val>
        </c:ser>
        <c:gapWidth val="12"/>
        <c:overlap val="100"/>
        <c:axId val="590718712"/>
        <c:axId val="590760376"/>
      </c:barChart>
      <c:catAx>
        <c:axId val="590718712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90760376"/>
        <c:crosses val="autoZero"/>
        <c:auto val="1"/>
        <c:lblAlgn val="r"/>
        <c:lblOffset val="100"/>
      </c:catAx>
      <c:valAx>
        <c:axId val="590760376"/>
        <c:scaling>
          <c:orientation val="minMax"/>
          <c:max val="3.5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Stall </a:t>
                </a:r>
                <a:r>
                  <a:rPr lang="en-US" sz="2400" dirty="0" smtClean="0"/>
                  <a:t>Time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907187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5880787358168"/>
          <c:y val="0.0201189120488973"/>
          <c:w val="0.153321631648627"/>
          <c:h val="0.161133022897087"/>
        </c:manualLayout>
      </c:layout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34377924585211"/>
          <c:y val="0.025629596713082"/>
          <c:w val="0.849334463944626"/>
          <c:h val="0.695115411204696"/>
        </c:manualLayout>
      </c:layout>
      <c:barChart>
        <c:barDir val="col"/>
        <c:grouping val="stacked"/>
        <c:ser>
          <c:idx val="1"/>
          <c:order val="0"/>
          <c:tx>
            <c:strRef>
              <c:f>'All nw'!$B$1</c:f>
              <c:strCache>
                <c:ptCount val="1"/>
                <c:pt idx="0">
                  <c:v>Flits</c:v>
                </c:pt>
              </c:strCache>
            </c:strRef>
          </c:tx>
          <c:spPr>
            <a:solidFill>
              <a:schemeClr val="tx2"/>
            </a:solidFill>
            <a:ln w="12700"/>
          </c:spPr>
          <c:cat>
            <c:strRef>
              <c:f>'All nw'!$E$2:$E$16</c:f>
              <c:strCache>
                <c:ptCount val="15"/>
                <c:pt idx="0">
                  <c:v>Mline</c:v>
                </c:pt>
                <c:pt idx="1">
                  <c:v>Dline</c:v>
                </c:pt>
                <c:pt idx="2">
                  <c:v>Dflex</c:v>
                </c:pt>
                <c:pt idx="4">
                  <c:v>Mline</c:v>
                </c:pt>
                <c:pt idx="5">
                  <c:v>Dline</c:v>
                </c:pt>
                <c:pt idx="6">
                  <c:v>Dflex</c:v>
                </c:pt>
                <c:pt idx="8">
                  <c:v>Mline</c:v>
                </c:pt>
                <c:pt idx="9">
                  <c:v>Dline</c:v>
                </c:pt>
                <c:pt idx="10">
                  <c:v>Dflex</c:v>
                </c:pt>
                <c:pt idx="12">
                  <c:v>Mline</c:v>
                </c:pt>
                <c:pt idx="13">
                  <c:v>Dline</c:v>
                </c:pt>
                <c:pt idx="14">
                  <c:v>Dflex</c:v>
                </c:pt>
              </c:strCache>
            </c:strRef>
          </c:cat>
          <c:val>
            <c:numRef>
              <c:f>'All nw'!$B$2:$B$16</c:f>
              <c:numCache>
                <c:formatCode>0%</c:formatCode>
                <c:ptCount val="15"/>
                <c:pt idx="0">
                  <c:v>1.0</c:v>
                </c:pt>
                <c:pt idx="1">
                  <c:v>0.836102729840514</c:v>
                </c:pt>
                <c:pt idx="2">
                  <c:v>0.7</c:v>
                </c:pt>
                <c:pt idx="4">
                  <c:v>1.0</c:v>
                </c:pt>
                <c:pt idx="5">
                  <c:v>0.299841202684628</c:v>
                </c:pt>
                <c:pt idx="6">
                  <c:v>0.33</c:v>
                </c:pt>
                <c:pt idx="8">
                  <c:v>1.0</c:v>
                </c:pt>
                <c:pt idx="9">
                  <c:v>0.339951050394523</c:v>
                </c:pt>
                <c:pt idx="10">
                  <c:v>0.27</c:v>
                </c:pt>
                <c:pt idx="12">
                  <c:v>1.0</c:v>
                </c:pt>
                <c:pt idx="13">
                  <c:v>0.780512229094074</c:v>
                </c:pt>
                <c:pt idx="14">
                  <c:v>0.62</c:v>
                </c:pt>
              </c:numCache>
            </c:numRef>
          </c:val>
        </c:ser>
        <c:ser>
          <c:idx val="2"/>
          <c:order val="1"/>
          <c:tx>
            <c:strRef>
              <c:f>'All nw'!$C$1</c:f>
              <c:strCache>
                <c:ptCount val="1"/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20"/>
              <c:tx>
                <c:rich>
                  <a:bodyPr/>
                  <a:lstStyle/>
                  <a:p>
                    <a:r>
                      <a:rPr lang="en-US"/>
                      <a:t>MW</a:t>
                    </a:r>
                  </a:p>
                </c:rich>
              </c:tx>
              <c:dLblPos val="ctr"/>
              <c:showVal val="1"/>
            </c:dLbl>
            <c:delete val="1"/>
          </c:dLbls>
          <c:cat>
            <c:strRef>
              <c:f>'All nw'!$E$2:$E$16</c:f>
              <c:strCache>
                <c:ptCount val="15"/>
                <c:pt idx="0">
                  <c:v>Mline</c:v>
                </c:pt>
                <c:pt idx="1">
                  <c:v>Dline</c:v>
                </c:pt>
                <c:pt idx="2">
                  <c:v>Dflex</c:v>
                </c:pt>
                <c:pt idx="4">
                  <c:v>Mline</c:v>
                </c:pt>
                <c:pt idx="5">
                  <c:v>Dline</c:v>
                </c:pt>
                <c:pt idx="6">
                  <c:v>Dflex</c:v>
                </c:pt>
                <c:pt idx="8">
                  <c:v>Mline</c:v>
                </c:pt>
                <c:pt idx="9">
                  <c:v>Dline</c:v>
                </c:pt>
                <c:pt idx="10">
                  <c:v>Dflex</c:v>
                </c:pt>
                <c:pt idx="12">
                  <c:v>Mline</c:v>
                </c:pt>
                <c:pt idx="13">
                  <c:v>Dline</c:v>
                </c:pt>
                <c:pt idx="14">
                  <c:v>Dflex</c:v>
                </c:pt>
              </c:strCache>
            </c:strRef>
          </c:cat>
          <c:val>
            <c:numRef>
              <c:f>'All nw'!$C$2:$C$16</c:f>
              <c:numCache>
                <c:formatCode>General</c:formatCode>
                <c:ptCount val="15"/>
              </c:numCache>
            </c:numRef>
          </c:val>
        </c:ser>
        <c:ser>
          <c:idx val="3"/>
          <c:order val="2"/>
          <c:tx>
            <c:strRef>
              <c:f>'All nw'!$D$1</c:f>
              <c:strCache>
                <c:ptCount val="1"/>
              </c:strCache>
            </c:strRef>
          </c:tx>
          <c:spPr>
            <a:solidFill>
              <a:srgbClr val="C00000"/>
            </a:solidFill>
          </c:spPr>
          <c:cat>
            <c:strRef>
              <c:f>'All nw'!$E$2:$E$16</c:f>
              <c:strCache>
                <c:ptCount val="15"/>
                <c:pt idx="0">
                  <c:v>Mline</c:v>
                </c:pt>
                <c:pt idx="1">
                  <c:v>Dline</c:v>
                </c:pt>
                <c:pt idx="2">
                  <c:v>Dflex</c:v>
                </c:pt>
                <c:pt idx="4">
                  <c:v>Mline</c:v>
                </c:pt>
                <c:pt idx="5">
                  <c:v>Dline</c:v>
                </c:pt>
                <c:pt idx="6">
                  <c:v>Dflex</c:v>
                </c:pt>
                <c:pt idx="8">
                  <c:v>Mline</c:v>
                </c:pt>
                <c:pt idx="9">
                  <c:v>Dline</c:v>
                </c:pt>
                <c:pt idx="10">
                  <c:v>Dflex</c:v>
                </c:pt>
                <c:pt idx="12">
                  <c:v>Mline</c:v>
                </c:pt>
                <c:pt idx="13">
                  <c:v>Dline</c:v>
                </c:pt>
                <c:pt idx="14">
                  <c:v>Dflex</c:v>
                </c:pt>
              </c:strCache>
            </c:strRef>
          </c:cat>
          <c:val>
            <c:numRef>
              <c:f>'All nw'!$D$2:$D$16</c:f>
              <c:numCache>
                <c:formatCode>General</c:formatCode>
                <c:ptCount val="15"/>
              </c:numCache>
            </c:numRef>
          </c:val>
        </c:ser>
        <c:gapWidth val="12"/>
        <c:overlap val="100"/>
        <c:axId val="575583784"/>
        <c:axId val="575605800"/>
      </c:barChart>
      <c:catAx>
        <c:axId val="575583784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575605800"/>
        <c:crosses val="autoZero"/>
        <c:auto val="1"/>
        <c:lblAlgn val="r"/>
        <c:lblOffset val="100"/>
      </c:catAx>
      <c:valAx>
        <c:axId val="575605800"/>
        <c:scaling>
          <c:orientation val="minMax"/>
          <c:max val="1.0"/>
        </c:scaling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smtClean="0"/>
                  <a:t>Network Flits</a:t>
                </a:r>
                <a:endParaRPr lang="en-US" sz="2400" dirty="0"/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575583784"/>
        <c:crosses val="autoZero"/>
        <c:crossBetween val="between"/>
        <c:majorUnit val="0.5"/>
      </c:valAx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A507-0672-EB4A-95B0-6D0AD1F1A3D5}" type="datetimeFigureOut">
              <a:rPr lang="en-US" smtClean="0"/>
              <a:pPr/>
              <a:t>12/8/10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FB8D-3B12-6041-B779-6CD0EFE86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1936-BDB4-FF4D-8572-F27784DB3B8A}" type="datetimeFigureOut">
              <a:rPr lang="en-US" smtClean="0"/>
              <a:pPr/>
              <a:t>12/8/10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481C-DF75-B64D-B000-68A6AC871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7453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0590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9883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6932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780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896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588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0974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6599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6599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1236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8037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386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533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structured again here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 dirty="0" smtClean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98C31EB0-19CD-3D45-968B-625B8D35B3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9" descr="bold50.t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0263" y="638333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97670"/>
            <a:ext cx="9144000" cy="2017985"/>
          </a:xfrm>
        </p:spPr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: Rethinking the </a:t>
            </a:r>
            <a:r>
              <a:rPr dirty="0" smtClean="0"/>
              <a:t>Multicore </a:t>
            </a:r>
            <a:r>
              <a:rPr lang="en-US" dirty="0" smtClean="0"/>
              <a:t>Memory</a:t>
            </a:r>
            <a:r>
              <a:rPr dirty="0" smtClean="0"/>
              <a:t> </a:t>
            </a:r>
            <a:r>
              <a:rPr lang="en-US" dirty="0" smtClean="0"/>
              <a:t>Hierarchy for</a:t>
            </a:r>
            <a:r>
              <a:rPr dirty="0" smtClean="0"/>
              <a:t> </a:t>
            </a:r>
            <a:r>
              <a:rPr lang="en-US" dirty="0" smtClean="0"/>
              <a:t>Disciplined Parallelism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940" y="4032920"/>
            <a:ext cx="7091420" cy="2105077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Byn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Choi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Nima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Honarmand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E46C0A"/>
                </a:solidFill>
              </a:rPr>
              <a:t>Rakesh Komuravelli</a:t>
            </a:r>
            <a:r>
              <a:rPr lang="en-US" sz="2400" b="1" dirty="0" smtClean="0"/>
              <a:t>, </a:t>
            </a:r>
          </a:p>
          <a:p>
            <a:r>
              <a:rPr lang="en-US" sz="2400" b="1" dirty="0" smtClean="0"/>
              <a:t>Robert </a:t>
            </a:r>
            <a:r>
              <a:rPr lang="en-US" sz="2400" b="1" dirty="0" err="1" smtClean="0"/>
              <a:t>Smolinski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E46C0A"/>
                </a:solidFill>
              </a:rPr>
              <a:t>Hyojin Sung</a:t>
            </a:r>
            <a:r>
              <a:rPr lang="en-US" sz="2400" b="1" dirty="0" smtClean="0"/>
              <a:t>, Sarita V. </a:t>
            </a:r>
            <a:r>
              <a:rPr lang="en-US" sz="2400" b="1" dirty="0" err="1" smtClean="0"/>
              <a:t>Adve</a:t>
            </a:r>
            <a:r>
              <a:rPr lang="en-US" sz="2400" b="1" dirty="0" smtClean="0"/>
              <a:t>, </a:t>
            </a:r>
          </a:p>
          <a:p>
            <a:r>
              <a:rPr lang="en-US" sz="2400" b="1" dirty="0" err="1" smtClean="0"/>
              <a:t>Vikram</a:t>
            </a:r>
            <a:r>
              <a:rPr lang="en-US" sz="2400" b="1" dirty="0" smtClean="0"/>
              <a:t> S. </a:t>
            </a:r>
            <a:r>
              <a:rPr lang="en-US" sz="2400" b="1" dirty="0" err="1" smtClean="0"/>
              <a:t>Adve</a:t>
            </a:r>
            <a:r>
              <a:rPr lang="en-US" sz="2400" b="1" dirty="0" smtClean="0"/>
              <a:t>, Nicholas P. </a:t>
            </a:r>
            <a:r>
              <a:rPr lang="en-US" sz="2400" b="1" dirty="0" err="1" smtClean="0"/>
              <a:t>Carter</a:t>
            </a:r>
            <a:r>
              <a:rPr lang="en-US" sz="2400" b="1" baseline="30000" dirty="0" err="1" smtClean="0">
                <a:sym typeface="Zapf Dingbats"/>
              </a:rPr>
              <a:t>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Ching-Tsun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Chou</a:t>
            </a:r>
            <a:r>
              <a:rPr lang="en-US" sz="2400" b="1" baseline="30000" dirty="0" err="1" smtClean="0">
                <a:sym typeface="Zapf Dingbats"/>
              </a:rPr>
              <a:t></a:t>
            </a:r>
            <a:endParaRPr lang="en-US" sz="2400" b="1" dirty="0" smtClean="0"/>
          </a:p>
          <a:p>
            <a:r>
              <a:rPr lang="en-US" sz="2400" i="1" dirty="0" smtClean="0"/>
              <a:t>University of Illinois, Urbana-Champaign,</a:t>
            </a:r>
          </a:p>
          <a:p>
            <a:r>
              <a:rPr lang="en-US" sz="2400" i="1" baseline="30000" dirty="0" err="1" smtClean="0">
                <a:sym typeface="Zapf Dingbats"/>
              </a:rPr>
              <a:t></a:t>
            </a:r>
            <a:r>
              <a:rPr lang="en-US" sz="2400" i="1" dirty="0" err="1" smtClean="0"/>
              <a:t>Intel</a:t>
            </a:r>
            <a:r>
              <a:rPr lang="en-US" sz="2400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40" y="104821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pPr lvl="1"/>
            <a:r>
              <a:rPr lang="en-US" b="1" dirty="0" smtClean="0"/>
              <a:t>Compared protocol complexity with MESI</a:t>
            </a:r>
          </a:p>
          <a:p>
            <a:pPr lvl="1"/>
            <a:r>
              <a:rPr lang="en-US" b="1" dirty="0" smtClean="0"/>
              <a:t>25x less reachable states for model checking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Extensibility</a:t>
            </a:r>
          </a:p>
          <a:p>
            <a:pPr lvl="1"/>
            <a:r>
              <a:rPr lang="en-US" b="1" dirty="0" smtClean="0"/>
              <a:t>Direct cache-to-cache transfer</a:t>
            </a:r>
          </a:p>
          <a:p>
            <a:pPr lvl="1"/>
            <a:r>
              <a:rPr lang="en-US" b="1" dirty="0" smtClean="0"/>
              <a:t>Flexible communication granularity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Storage overhead</a:t>
            </a:r>
          </a:p>
          <a:p>
            <a:pPr lvl="1"/>
            <a:r>
              <a:rPr lang="en-US" b="1" dirty="0" smtClean="0"/>
              <a:t>No storage overhead for directory information</a:t>
            </a:r>
          </a:p>
          <a:p>
            <a:pPr lvl="1"/>
            <a:r>
              <a:rPr lang="en-US" b="1" dirty="0" smtClean="0"/>
              <a:t>Storage overheads beat MESI after tens of cores and scale beyond 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Performance/Power</a:t>
            </a:r>
          </a:p>
          <a:p>
            <a:pPr lvl="1"/>
            <a:r>
              <a:rPr lang="en-US" b="1" dirty="0" smtClean="0"/>
              <a:t>Up to 73% reduction in memory stall time</a:t>
            </a:r>
          </a:p>
          <a:p>
            <a:pPr lvl="1"/>
            <a:r>
              <a:rPr lang="en-US" b="1" dirty="0" smtClean="0"/>
              <a:t>Up to 70% reduction in network traffic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920" y="1543272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533" y="2730965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4967" y="3878738"/>
            <a:ext cx="7677519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400" y="5031967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40" y="104821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pPr lvl="1"/>
            <a:r>
              <a:rPr lang="en-US" b="1" dirty="0" smtClean="0"/>
              <a:t>Compared protocol complexity with MESI</a:t>
            </a:r>
          </a:p>
          <a:p>
            <a:pPr lvl="1"/>
            <a:r>
              <a:rPr lang="en-US" b="1" dirty="0" smtClean="0"/>
              <a:t>25x less reachable states with model checking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Extensibility</a:t>
            </a:r>
          </a:p>
          <a:p>
            <a:pPr lvl="1"/>
            <a:r>
              <a:rPr lang="en-US" b="1" dirty="0" smtClean="0"/>
              <a:t>Direct cache-to-cache transfer</a:t>
            </a:r>
          </a:p>
          <a:p>
            <a:pPr lvl="1"/>
            <a:r>
              <a:rPr lang="en-US" b="1" dirty="0" smtClean="0"/>
              <a:t>Flexible communication granularity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Storage overhead</a:t>
            </a:r>
          </a:p>
          <a:p>
            <a:pPr lvl="1"/>
            <a:r>
              <a:rPr lang="en-US" b="1" dirty="0" smtClean="0"/>
              <a:t>No storage overhead for directory information</a:t>
            </a:r>
          </a:p>
          <a:p>
            <a:pPr lvl="1"/>
            <a:r>
              <a:rPr lang="en-US" b="1" dirty="0" smtClean="0"/>
              <a:t>Storage overheads beat MESI after tens of cores and scale beyond 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Performance/Power</a:t>
            </a:r>
          </a:p>
          <a:p>
            <a:pPr lvl="1"/>
            <a:r>
              <a:rPr lang="en-US" b="1" dirty="0" smtClean="0"/>
              <a:t>Up to 73% reduction in memory stall time</a:t>
            </a:r>
          </a:p>
          <a:p>
            <a:pPr lvl="1"/>
            <a:r>
              <a:rPr lang="en-US" b="1" dirty="0" smtClean="0"/>
              <a:t>Up to 70% reduction in network traffic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533" y="2680165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4967" y="3866038"/>
            <a:ext cx="7677519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400" y="5095467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40" y="104821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pPr lvl="1"/>
            <a:r>
              <a:rPr lang="en-US" b="1" dirty="0" smtClean="0"/>
              <a:t>Compared protocol complexity with MESI</a:t>
            </a:r>
          </a:p>
          <a:p>
            <a:pPr lvl="1"/>
            <a:r>
              <a:rPr lang="en-US" b="1" dirty="0" smtClean="0"/>
              <a:t>25x less reachable states with model checking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Extensibility</a:t>
            </a:r>
          </a:p>
          <a:p>
            <a:pPr lvl="1"/>
            <a:r>
              <a:rPr lang="en-US" b="1" dirty="0" smtClean="0"/>
              <a:t>Direct cache-to-cache transfer</a:t>
            </a:r>
          </a:p>
          <a:p>
            <a:pPr lvl="1"/>
            <a:r>
              <a:rPr lang="en-US" b="1" dirty="0" smtClean="0"/>
              <a:t>Flexible communication granularity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Storage overhead</a:t>
            </a:r>
          </a:p>
          <a:p>
            <a:pPr lvl="1"/>
            <a:r>
              <a:rPr lang="en-US" b="1" dirty="0" smtClean="0"/>
              <a:t>No storage overhead for directory information</a:t>
            </a:r>
          </a:p>
          <a:p>
            <a:pPr lvl="1"/>
            <a:r>
              <a:rPr lang="en-US" b="1" dirty="0" smtClean="0"/>
              <a:t>Storage overheads beat MESI after tens of cores and scale beyond 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Performance/Power</a:t>
            </a:r>
          </a:p>
          <a:p>
            <a:pPr lvl="1"/>
            <a:r>
              <a:rPr lang="en-US" b="1" dirty="0" smtClean="0"/>
              <a:t>Up to 73% reduction in memory stall time</a:t>
            </a:r>
          </a:p>
          <a:p>
            <a:pPr lvl="1"/>
            <a:r>
              <a:rPr lang="en-US" b="1" dirty="0" smtClean="0"/>
              <a:t>Up to 70% reduction in network traffic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967" y="3878738"/>
            <a:ext cx="7677519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400" y="5044667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40" y="104821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pPr lvl="1"/>
            <a:r>
              <a:rPr lang="en-US" b="1" dirty="0" smtClean="0"/>
              <a:t>Compared protocol complexity with MESI</a:t>
            </a:r>
          </a:p>
          <a:p>
            <a:pPr lvl="1"/>
            <a:r>
              <a:rPr lang="en-US" b="1" dirty="0" smtClean="0"/>
              <a:t>25x less reachable states with model checking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Extensibility</a:t>
            </a:r>
          </a:p>
          <a:p>
            <a:pPr lvl="1"/>
            <a:r>
              <a:rPr lang="en-US" b="1" dirty="0" smtClean="0"/>
              <a:t>Direct cache-to-cache transfer</a:t>
            </a:r>
          </a:p>
          <a:p>
            <a:pPr lvl="1"/>
            <a:r>
              <a:rPr lang="en-US" b="1" dirty="0" smtClean="0"/>
              <a:t>Flexible communication granularity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Storage overhead</a:t>
            </a:r>
          </a:p>
          <a:p>
            <a:pPr lvl="1"/>
            <a:r>
              <a:rPr lang="en-US" b="1" dirty="0" smtClean="0"/>
              <a:t>No storage overhead for directory information</a:t>
            </a:r>
          </a:p>
          <a:p>
            <a:pPr lvl="1"/>
            <a:r>
              <a:rPr lang="en-US" b="1" dirty="0" smtClean="0"/>
              <a:t>Storage overheads beat MESI after tens of cores and scale beyond 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Performance/Power</a:t>
            </a:r>
          </a:p>
          <a:p>
            <a:pPr lvl="1"/>
            <a:r>
              <a:rPr lang="en-US" b="1" dirty="0" smtClean="0"/>
              <a:t>Up to 73% reduction in memory stall time</a:t>
            </a:r>
          </a:p>
          <a:p>
            <a:pPr lvl="1"/>
            <a:r>
              <a:rPr lang="en-US" b="1" dirty="0" smtClean="0"/>
              <a:t>Up to 70% reduction in network traffic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400" y="5070067"/>
            <a:ext cx="7484548" cy="69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40" y="104821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pPr lvl="1"/>
            <a:r>
              <a:rPr lang="en-US" b="1" dirty="0" smtClean="0"/>
              <a:t>Compared protocol complexity with MESI</a:t>
            </a:r>
          </a:p>
          <a:p>
            <a:pPr lvl="1"/>
            <a:r>
              <a:rPr lang="en-US" b="1" dirty="0" smtClean="0"/>
              <a:t>25x less reachable states with model checking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Extensibility</a:t>
            </a:r>
          </a:p>
          <a:p>
            <a:pPr lvl="1"/>
            <a:r>
              <a:rPr lang="en-US" b="1" dirty="0" smtClean="0"/>
              <a:t>Direct cache-to-cache transfer</a:t>
            </a:r>
          </a:p>
          <a:p>
            <a:pPr lvl="1"/>
            <a:r>
              <a:rPr lang="en-US" b="1" dirty="0" smtClean="0"/>
              <a:t>Flexible communication granularity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Storage overhead</a:t>
            </a:r>
          </a:p>
          <a:p>
            <a:pPr lvl="1"/>
            <a:r>
              <a:rPr lang="en-US" b="1" dirty="0" smtClean="0"/>
              <a:t>No storage overhead for directory information</a:t>
            </a:r>
          </a:p>
          <a:p>
            <a:pPr lvl="1"/>
            <a:r>
              <a:rPr lang="en-US" b="1" dirty="0" smtClean="0"/>
              <a:t>Storage overheads beat MESI after tens of cores and scale beyond  </a:t>
            </a:r>
          </a:p>
          <a:p>
            <a:r>
              <a:rPr lang="en-US" b="1" dirty="0" smtClean="0">
                <a:solidFill>
                  <a:srgbClr val="E46C0A"/>
                </a:solidFill>
              </a:rPr>
              <a:t>Performance/Power</a:t>
            </a:r>
          </a:p>
          <a:p>
            <a:pPr lvl="1"/>
            <a:r>
              <a:rPr lang="en-US" b="1" dirty="0" smtClean="0"/>
              <a:t>Up to 73% reduction in memory stall time</a:t>
            </a:r>
          </a:p>
          <a:p>
            <a:pPr lvl="1"/>
            <a:r>
              <a:rPr lang="en-US" b="1" dirty="0" smtClean="0"/>
              <a:t>Up to 70% reduction in network traffic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r>
              <a:rPr lang="en-US" b="1" dirty="0" smtClean="0"/>
              <a:t>Background: DPJ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Protocol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Extensions</a:t>
            </a:r>
          </a:p>
          <a:p>
            <a:r>
              <a:rPr lang="en-US" b="1" dirty="0" smtClean="0"/>
              <a:t>Evaluation</a:t>
            </a:r>
          </a:p>
          <a:p>
            <a:pPr lvl="1"/>
            <a:r>
              <a:rPr lang="en-US" b="1" dirty="0" smtClean="0"/>
              <a:t>Protocol Verification</a:t>
            </a:r>
          </a:p>
          <a:p>
            <a:pPr lvl="1"/>
            <a:r>
              <a:rPr lang="en-US" b="1" dirty="0" smtClean="0"/>
              <a:t>Performance</a:t>
            </a:r>
          </a:p>
          <a:p>
            <a:r>
              <a:rPr lang="en-US" b="1" dirty="0" smtClean="0"/>
              <a:t>Conclusion and Future Work</a:t>
            </a:r>
          </a:p>
          <a:p>
            <a:pPr lvl="1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Background: DPJ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06" y="1128731"/>
            <a:ext cx="8691836" cy="4830763"/>
          </a:xfrm>
        </p:spPr>
        <p:txBody>
          <a:bodyPr/>
          <a:lstStyle/>
          <a:p>
            <a:r>
              <a:rPr lang="en-US" b="1" dirty="0" smtClean="0"/>
              <a:t>Extension for modern OO languages</a:t>
            </a:r>
          </a:p>
          <a:p>
            <a:r>
              <a:rPr lang="en-US" b="1" dirty="0" smtClean="0"/>
              <a:t>Structured parallel control: nested fork-join style</a:t>
            </a:r>
          </a:p>
          <a:p>
            <a:pPr lvl="1"/>
            <a:r>
              <a:rPr lang="en-US" i="1" dirty="0" err="1" smtClean="0">
                <a:latin typeface="Arial Narrow"/>
                <a:cs typeface="Arial Narrow"/>
              </a:rPr>
              <a:t>foreach</a:t>
            </a:r>
            <a:r>
              <a:rPr lang="en-US" b="1" dirty="0" smtClean="0"/>
              <a:t>, </a:t>
            </a:r>
            <a:r>
              <a:rPr lang="en-US" i="1" dirty="0" err="1" smtClean="0"/>
              <a:t>cobegin</a:t>
            </a:r>
            <a:endParaRPr lang="en-US" i="1" dirty="0" smtClean="0"/>
          </a:p>
          <a:p>
            <a:r>
              <a:rPr lang="en-US" b="1" dirty="0" smtClean="0"/>
              <a:t>Type and effect system ensures non-interference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Region </a:t>
            </a:r>
            <a:r>
              <a:rPr lang="en-US" b="1" dirty="0" smtClean="0"/>
              <a:t>names: partition heap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Effects </a:t>
            </a:r>
            <a:r>
              <a:rPr lang="en-US" b="1" dirty="0" smtClean="0"/>
              <a:t>for methods: which regions read/written in method</a:t>
            </a:r>
          </a:p>
          <a:p>
            <a:pPr lvl="1"/>
            <a:r>
              <a:rPr lang="en-US" b="1" dirty="0" smtClean="0"/>
              <a:t>Type checking ensures race-freedom for parallel tasks</a:t>
            </a:r>
          </a:p>
          <a:p>
            <a:pPr>
              <a:buNone/>
            </a:pPr>
            <a:r>
              <a:rPr lang="en-US" b="1" i="1" dirty="0" smtClean="0">
                <a:solidFill>
                  <a:srgbClr val="D45A0F"/>
                </a:solidFill>
                <a:sym typeface="Symbol"/>
              </a:rPr>
              <a:t> Deterministic execution</a:t>
            </a:r>
            <a:endParaRPr lang="en-US" i="1" dirty="0" smtClean="0">
              <a:solidFill>
                <a:srgbClr val="D45A0F"/>
              </a:solidFill>
            </a:endParaRPr>
          </a:p>
          <a:p>
            <a:r>
              <a:rPr lang="en-US" b="1" dirty="0" smtClean="0"/>
              <a:t>Recent support for safe non-determinism </a:t>
            </a:r>
          </a:p>
          <a:p>
            <a:pPr lvl="1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br>
              <a:rPr lang="en-US" b="1" dirty="0" smtClean="0">
                <a:latin typeface="Arial Narrow" charset="0"/>
              </a:rPr>
            </a:br>
            <a:r>
              <a:rPr lang="en-US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b="1" dirty="0" smtClean="0">
                <a:latin typeface="Arial Narrow" charset="0"/>
                <a:sym typeface="Symbol" charset="2"/>
              </a:rPr>
              <a:t> </a:t>
            </a:r>
            <a:r>
              <a:rPr lang="en-US" b="1" dirty="0" smtClean="0">
                <a:latin typeface="Arial Narrow" charset="0"/>
              </a:rPr>
              <a:t>Read returns value of </a:t>
            </a:r>
            <a:r>
              <a:rPr lang="en-US" b="1" i="1" dirty="0" smtClean="0">
                <a:latin typeface="Arial Narrow" charset="0"/>
              </a:rPr>
              <a:t>last</a:t>
            </a:r>
            <a:r>
              <a:rPr lang="en-US" b="1" dirty="0" smtClean="0">
                <a:latin typeface="Arial Narrow" charset="0"/>
              </a:rPr>
              <a:t> 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408" y="1663700"/>
            <a:ext cx="594360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 0xa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728383" y="3955535"/>
            <a:ext cx="1091683" cy="1403865"/>
            <a:chOff x="2728383" y="3955535"/>
            <a:chExt cx="1091683" cy="1403865"/>
          </a:xfrm>
        </p:grpSpPr>
        <p:sp>
          <p:nvSpPr>
            <p:cNvPr id="25" name="TextBox 24"/>
            <p:cNvSpPr txBox="1"/>
            <p:nvPr/>
          </p:nvSpPr>
          <p:spPr>
            <a:xfrm>
              <a:off x="2908300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 0xa</a:t>
              </a:r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27108" y="3374003"/>
            <a:ext cx="1478433" cy="2587486"/>
            <a:chOff x="2117651" y="3454400"/>
            <a:chExt cx="1478433" cy="2587486"/>
          </a:xfrm>
        </p:grpSpPr>
        <p:sp>
          <p:nvSpPr>
            <p:cNvPr id="28" name="Left Bracket 27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831463" y="3955535"/>
            <a:ext cx="2461922" cy="1358898"/>
            <a:chOff x="3831463" y="3955535"/>
            <a:chExt cx="2461922" cy="1358898"/>
          </a:xfrm>
        </p:grpSpPr>
        <p:sp>
          <p:nvSpPr>
            <p:cNvPr id="34" name="TextBox 33"/>
            <p:cNvSpPr txBox="1"/>
            <p:nvPr/>
          </p:nvSpPr>
          <p:spPr>
            <a:xfrm>
              <a:off x="5381619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 0xa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4" idx="1"/>
              <a:endCxn id="24" idx="3"/>
            </p:cNvCxnSpPr>
            <p:nvPr/>
          </p:nvCxnSpPr>
          <p:spPr>
            <a:xfrm rot="10800000" flipV="1">
              <a:off x="3831463" y="4140200"/>
              <a:ext cx="1550157" cy="1174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ultiply 38"/>
          <p:cNvSpPr/>
          <p:nvPr/>
        </p:nvSpPr>
        <p:spPr>
          <a:xfrm>
            <a:off x="5138738" y="3797300"/>
            <a:ext cx="1346200" cy="685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br>
              <a:rPr lang="en-US" b="1" dirty="0" smtClean="0">
                <a:latin typeface="Arial Narrow" charset="0"/>
              </a:rPr>
            </a:br>
            <a:r>
              <a:rPr lang="en-US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b="1" dirty="0" smtClean="0">
                <a:latin typeface="Arial Narrow" charset="0"/>
                <a:sym typeface="Symbol" charset="2"/>
              </a:rPr>
              <a:t> </a:t>
            </a:r>
            <a:r>
              <a:rPr lang="en-US" b="1" dirty="0" smtClean="0">
                <a:latin typeface="Arial Narrow" charset="0"/>
              </a:rPr>
              <a:t>Read returns value of </a:t>
            </a:r>
            <a:r>
              <a:rPr lang="en-US" b="1" i="1" dirty="0" smtClean="0">
                <a:latin typeface="Arial Narrow" charset="0"/>
              </a:rPr>
              <a:t>last</a:t>
            </a:r>
            <a:r>
              <a:rPr lang="en-US" b="1" dirty="0" smtClean="0">
                <a:latin typeface="Arial Narrow" charset="0"/>
              </a:rPr>
              <a:t> 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 0xa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3366FF"/>
                </a:solidFill>
              </a:ln>
              <a:solidFill>
                <a:srgbClr val="3C86FA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600" y="4140201"/>
            <a:ext cx="175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Coherence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Mechanism</a:t>
            </a:r>
            <a:endParaRPr lang="en-US" sz="2400" dirty="0">
              <a:solidFill>
                <a:srgbClr val="1F497D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728383" y="3955535"/>
            <a:ext cx="1091683" cy="1403865"/>
            <a:chOff x="2728383" y="3955535"/>
            <a:chExt cx="1091683" cy="1403865"/>
          </a:xfrm>
        </p:grpSpPr>
        <p:sp>
          <p:nvSpPr>
            <p:cNvPr id="42" name="TextBox 41"/>
            <p:cNvSpPr txBox="1"/>
            <p:nvPr/>
          </p:nvSpPr>
          <p:spPr>
            <a:xfrm>
              <a:off x="2908300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 0xa</a:t>
              </a:r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27108" y="3374003"/>
            <a:ext cx="1478433" cy="2587486"/>
            <a:chOff x="2117651" y="3454400"/>
            <a:chExt cx="1478433" cy="2587486"/>
          </a:xfrm>
        </p:grpSpPr>
        <p:sp>
          <p:nvSpPr>
            <p:cNvPr id="27" name="Left Bracket 26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Coherence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up-to-date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28" y="1122938"/>
            <a:ext cx="9144000" cy="4830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Goal: Power-, complexity-, performance-scalable hardware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Today: shared-memory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Directory-based coherence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Complex and </a:t>
            </a:r>
            <a:r>
              <a:rPr lang="en-US" b="1" dirty="0" err="1" smtClean="0">
                <a:latin typeface="Arial Narrow" pitchFamily="-65" charset="0"/>
              </a:rPr>
              <a:t>unscalable</a:t>
            </a:r>
            <a:endParaRPr lang="en-US" b="1" dirty="0" smtClean="0">
              <a:latin typeface="Arial Narrow" pitchFamily="-65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Data races, non-determinism, no safety/</a:t>
            </a:r>
            <a:r>
              <a:rPr lang="en-US" b="1" dirty="0" err="1" smtClean="0">
                <a:latin typeface="Arial Narrow" pitchFamily="-65" charset="0"/>
              </a:rPr>
              <a:t>composability</a:t>
            </a:r>
            <a:r>
              <a:rPr lang="en-US" b="1" dirty="0" smtClean="0">
                <a:latin typeface="Arial Narrow" pitchFamily="-65" charset="0"/>
              </a:rPr>
              <a:t>/modularity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Mismatched interface between HW and SW, </a:t>
            </a:r>
            <a:r>
              <a:rPr lang="en-US" b="1" dirty="0" err="1" smtClean="0">
                <a:latin typeface="Arial Narrow" pitchFamily="-65" charset="0"/>
              </a:rPr>
              <a:t>a.k.a</a:t>
            </a:r>
            <a:r>
              <a:rPr lang="en-US" b="1" dirty="0" smtClean="0"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Data races defy acceptable semantics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Fundamentally broken for hardware and software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8856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</a:t>
            </a:r>
            <a:r>
              <a:rPr dirty="0" smtClean="0">
                <a:ea typeface="ＭＳ Ｐゴシック" charset="-128"/>
              </a:rPr>
              <a:t>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up-to-date copy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</a:t>
            </a:r>
            <a:r>
              <a:rPr lang="en-US" b="1" dirty="0" smtClean="0">
                <a:solidFill>
                  <a:srgbClr val="DB7537"/>
                </a:solidFill>
                <a:latin typeface="Arial Narrow" charset="0"/>
              </a:rPr>
              <a:t>all regions written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self-invalidate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</a:t>
            </a:r>
            <a:r>
              <a:rPr lang="en-US" b="1" dirty="0" smtClean="0">
                <a:solidFill>
                  <a:srgbClr val="DB7537"/>
                </a:solidFill>
                <a:latin typeface="Arial Narrow" charset="0"/>
              </a:rPr>
              <a:t>writeable regions</a:t>
            </a: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 </a:t>
            </a:r>
            <a:r>
              <a:rPr lang="en-US" b="1" dirty="0" smtClean="0">
                <a:latin typeface="Arial Narrow" charset="0"/>
              </a:rPr>
              <a:t>not accessed by itself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8207" y="1714500"/>
            <a:ext cx="4013893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</a:t>
            </a:r>
            <a:r>
              <a:rPr dirty="0" smtClean="0">
                <a:ea typeface="ＭＳ Ｐゴシック" charset="-128"/>
              </a:rPr>
              <a:t>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0445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up-to-date copy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</a:t>
            </a:r>
            <a:r>
              <a:rPr lang="en-US" b="1" dirty="0" smtClean="0">
                <a:solidFill>
                  <a:srgbClr val="DB7537"/>
                </a:solidFill>
                <a:latin typeface="Arial Narrow" charset="0"/>
              </a:rPr>
              <a:t>all regions written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self-invalidate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</a:t>
            </a:r>
            <a:r>
              <a:rPr lang="en-US" b="1" dirty="0" smtClean="0">
                <a:solidFill>
                  <a:srgbClr val="DB7537"/>
                </a:solidFill>
                <a:latin typeface="Arial Narrow" charset="0"/>
              </a:rPr>
              <a:t>writeable regions</a:t>
            </a: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 </a:t>
            </a:r>
            <a:r>
              <a:rPr lang="en-US" b="1" dirty="0" smtClean="0">
                <a:latin typeface="Arial Narrow" charset="0"/>
              </a:rPr>
              <a:t>not accessed by itself</a:t>
            </a:r>
          </a:p>
          <a:p>
            <a:r>
              <a:rPr lang="en-US" b="1" dirty="0" smtClean="0">
                <a:latin typeface="Arial Narrow" charset="0"/>
              </a:rPr>
              <a:t>Registration</a:t>
            </a:r>
          </a:p>
          <a:p>
            <a:pPr lvl="1"/>
            <a:r>
              <a:rPr lang="en-US" b="1" dirty="0" smtClean="0">
                <a:latin typeface="Arial Narrow" charset="0"/>
              </a:rPr>
              <a:t>Directory keeps track of </a:t>
            </a:r>
            <a:r>
              <a:rPr lang="en-US" b="1" dirty="0" smtClean="0">
                <a:solidFill>
                  <a:srgbClr val="DB7537"/>
                </a:solidFill>
                <a:latin typeface="Arial Narrow" charset="0"/>
              </a:rPr>
              <a:t>one</a:t>
            </a:r>
            <a:r>
              <a:rPr lang="en-US" b="1" dirty="0" smtClean="0">
                <a:latin typeface="Arial Narrow" charset="0"/>
              </a:rPr>
              <a:t> up-to-date copy</a:t>
            </a:r>
          </a:p>
          <a:p>
            <a:pPr lvl="1"/>
            <a:r>
              <a:rPr lang="en-US" b="1" dirty="0" smtClean="0">
                <a:latin typeface="Arial Narrow" charset="0"/>
              </a:rPr>
              <a:t>Writer updates before next parallel phase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208" y="2146300"/>
            <a:ext cx="2743892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ea typeface="ＭＳ Ｐゴシック" charset="-128"/>
              </a:rPr>
              <a:t>Bas</a:t>
            </a:r>
            <a:r>
              <a:rPr lang="en-US" dirty="0" smtClean="0">
                <a:ea typeface="ＭＳ Ｐゴシック" charset="-128"/>
              </a:rPr>
              <a:t>ic</a:t>
            </a:r>
            <a:r>
              <a:rPr dirty="0" smtClean="0">
                <a:ea typeface="ＭＳ Ｐゴシック" charset="-128"/>
              </a:rPr>
              <a:t> DeNovo 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48307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Assume (for now): Private L1, shared L2; single word line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Data-race freedom at word granularity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L2 data arrays double as </a:t>
            </a:r>
            <a:r>
              <a:rPr lang="en-US" b="1" dirty="0" smtClean="0">
                <a:solidFill>
                  <a:srgbClr val="000000"/>
                </a:solidFill>
                <a:latin typeface="Arial Narrow" charset="0"/>
              </a:rPr>
              <a:t>directory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Keep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valid</a:t>
            </a:r>
            <a:r>
              <a:rPr lang="en-US" b="1" dirty="0" smtClean="0">
                <a:latin typeface="Arial Narrow" charset="0"/>
              </a:rPr>
              <a:t> data or </a:t>
            </a:r>
            <a:r>
              <a:rPr lang="en-US" b="1" dirty="0" smtClean="0">
                <a:solidFill>
                  <a:srgbClr val="D45A0F"/>
                </a:solidFill>
                <a:latin typeface="Arial Narrow" charset="0"/>
              </a:rPr>
              <a:t>registered</a:t>
            </a:r>
            <a:r>
              <a:rPr lang="en-US" b="1" dirty="0" smtClean="0">
                <a:latin typeface="Arial Narrow" charset="0"/>
              </a:rPr>
              <a:t> core id, no space overhead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L1/L2 states</a:t>
            </a: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“Touched” bit – set only if read in the phase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5662" y="2289433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trike="sngStrike" dirty="0" smtClean="0">
                <a:latin typeface="Arial Narrow"/>
                <a:cs typeface="Arial Narrow"/>
              </a:rPr>
              <a:t>                </a:t>
            </a:r>
            <a:r>
              <a:rPr lang="en-US" sz="2800" b="1" dirty="0" smtClean="0">
                <a:solidFill>
                  <a:srgbClr val="D45A0F"/>
                </a:solidFill>
                <a:latin typeface="Arial Narrow"/>
                <a:cs typeface="Arial Narrow"/>
              </a:rPr>
              <a:t> registry</a:t>
            </a:r>
            <a:endParaRPr lang="en-US" sz="2800" b="1" dirty="0">
              <a:solidFill>
                <a:srgbClr val="D45A0F"/>
              </a:solidFill>
              <a:latin typeface="Arial Narrow"/>
              <a:cs typeface="Arial Narro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49958" y="3595279"/>
            <a:ext cx="4958001" cy="2148275"/>
            <a:chOff x="2949958" y="3595279"/>
            <a:chExt cx="4958001" cy="2148275"/>
          </a:xfrm>
        </p:grpSpPr>
        <p:sp>
          <p:nvSpPr>
            <p:cNvPr id="6" name="Oval 5"/>
            <p:cNvSpPr/>
            <p:nvPr/>
          </p:nvSpPr>
          <p:spPr>
            <a:xfrm>
              <a:off x="2949958" y="3595279"/>
              <a:ext cx="1344289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4291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>
              <a:off x="4294247" y="3978354"/>
              <a:ext cx="239081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95357" y="4351252"/>
              <a:ext cx="840375" cy="636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6077456" y="4302909"/>
              <a:ext cx="840375" cy="733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7791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4490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graphicFrame>
        <p:nvGraphicFramePr>
          <p:cNvPr id="4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2060" y="1404689"/>
            <a:ext cx="3338555" cy="42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S_type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X in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-region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Y in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-region    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 _type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S[size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Phase1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writes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{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//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DeNovo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effect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foreach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in 0, size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S[i].X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= …;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self_invalidate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(     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811904" y="1780400"/>
            <a:ext cx="889597" cy="2603283"/>
            <a:chOff x="1296792" y="1915835"/>
            <a:chExt cx="889597" cy="2603283"/>
          </a:xfrm>
        </p:grpSpPr>
        <p:grpSp>
          <p:nvGrpSpPr>
            <p:cNvPr id="6" name="Group 30"/>
            <p:cNvGrpSpPr/>
            <p:nvPr/>
          </p:nvGrpSpPr>
          <p:grpSpPr>
            <a:xfrm>
              <a:off x="2042879" y="1915835"/>
              <a:ext cx="143510" cy="410209"/>
              <a:chOff x="2042879" y="1915835"/>
              <a:chExt cx="143510" cy="410209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2049229" y="1915835"/>
                <a:ext cx="137160" cy="137160"/>
              </a:xfrm>
              <a:prstGeom prst="rect">
                <a:avLst/>
              </a:prstGeom>
              <a:solidFill>
                <a:srgbClr val="306CFF"/>
              </a:solidFill>
              <a:ln>
                <a:solidFill>
                  <a:srgbClr val="306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2042879" y="2188884"/>
                <a:ext cx="137160" cy="1371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직사각형 30"/>
            <p:cNvSpPr/>
            <p:nvPr/>
          </p:nvSpPr>
          <p:spPr>
            <a:xfrm>
              <a:off x="1640371" y="4381958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6792" y="3276383"/>
              <a:ext cx="137160" cy="13716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60615" y="1382998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graphicFrame>
        <p:nvGraphicFramePr>
          <p:cNvPr id="21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07200" y="1382998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graphicFrame>
        <p:nvGraphicFramePr>
          <p:cNvPr id="27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4165" y="3743325"/>
            <a:ext cx="13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</a:t>
            </a:r>
            <a:endParaRPr lang="en-US" dirty="0"/>
          </a:p>
        </p:txBody>
      </p:sp>
      <p:graphicFrame>
        <p:nvGraphicFramePr>
          <p:cNvPr id="32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400" b="1" i="0" u="none" strike="noStrike" baseline="-1000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94"/>
          <p:cNvSpPr/>
          <p:nvPr/>
        </p:nvSpPr>
        <p:spPr>
          <a:xfrm>
            <a:off x="3958735" y="4968602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37" name="표 73"/>
          <p:cNvGraphicFramePr>
            <a:graphicFrameLocks noGrp="1"/>
          </p:cNvGraphicFramePr>
          <p:nvPr/>
        </p:nvGraphicFramePr>
        <p:xfrm>
          <a:off x="3958735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63"/>
          <p:cNvGraphicFramePr>
            <a:graphicFrameLocks noGrp="1"/>
          </p:cNvGraphicFramePr>
          <p:nvPr/>
        </p:nvGraphicFramePr>
        <p:xfrm>
          <a:off x="5587492" y="4289195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54"/>
          <p:cNvGraphicFramePr>
            <a:graphicFrameLocks noGrp="1"/>
          </p:cNvGraphicFramePr>
          <p:nvPr/>
        </p:nvGraphicFramePr>
        <p:xfrm>
          <a:off x="6995922" y="1860280"/>
          <a:ext cx="1036320" cy="1463040"/>
        </p:xfrm>
        <a:graphic>
          <a:graphicData uri="http://schemas.openxmlformats.org/drawingml/2006/table">
            <a:tbl>
              <a:tblPr/>
              <a:tblGrid>
                <a:gridCol w="201507"/>
                <a:gridCol w="316653"/>
                <a:gridCol w="201507"/>
                <a:gridCol w="316653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4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4614" y="1474283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786015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863279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047635" y="3278107"/>
            <a:ext cx="4010007" cy="1056301"/>
            <a:chOff x="4047635" y="3278107"/>
            <a:chExt cx="4010007" cy="1056301"/>
          </a:xfrm>
        </p:grpSpPr>
        <p:cxnSp>
          <p:nvCxnSpPr>
            <p:cNvPr id="53" name="Straight Arrow Connector 52"/>
            <p:cNvCxnSpPr/>
            <p:nvPr/>
          </p:nvCxnSpPr>
          <p:spPr>
            <a:xfrm rot="16200000" flipH="1">
              <a:off x="4785730" y="3487432"/>
              <a:ext cx="1011087" cy="592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304323" y="3642809"/>
              <a:ext cx="1011088" cy="3721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047635" y="3561348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78125" y="3641725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419600" y="3323320"/>
            <a:ext cx="3242364" cy="1451880"/>
            <a:chOff x="4419600" y="3323320"/>
            <a:chExt cx="3242364" cy="1451880"/>
          </a:xfrm>
        </p:grpSpPr>
        <p:cxnSp>
          <p:nvCxnSpPr>
            <p:cNvPr id="61" name="Curved Connector 60"/>
            <p:cNvCxnSpPr/>
            <p:nvPr/>
          </p:nvCxnSpPr>
          <p:spPr>
            <a:xfrm rot="16200000" flipV="1">
              <a:off x="4283957" y="3458963"/>
              <a:ext cx="1439180" cy="1167894"/>
            </a:xfrm>
            <a:prstGeom prst="curvedConnector3">
              <a:avLst>
                <a:gd name="adj1" fmla="val 583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 flipH="1" flipV="1">
              <a:off x="6423298" y="3523834"/>
              <a:ext cx="1439180" cy="1038152"/>
            </a:xfrm>
            <a:prstGeom prst="curvedConnector3">
              <a:avLst>
                <a:gd name="adj1" fmla="val -299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910922" y="43931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5600" y="44058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3786015" y="2502543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863279" y="1780400"/>
            <a:ext cx="798685" cy="9096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00035 0.16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625 L 0.00034 0.28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8125 L -2.77778E-6 0.3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2014 L -2.77778E-6 0.36552 " pathEditMode="relative" ptsTypes="AA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6552 L -2.77778E-6 0.40186 " pathEditMode="relative" ptsTypes="AA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44" grpId="1" animBg="1"/>
      <p:bldP spid="44" grpId="7" animBg="1"/>
      <p:bldP spid="44" grpId="8" animBg="1"/>
      <p:bldP spid="44" grpId="9" animBg="1"/>
      <p:bldP spid="44" grpId="10" animBg="1"/>
      <p:bldP spid="44" grpId="11" animBg="1"/>
      <p:bldP spid="50" grpId="0" animBg="1"/>
      <p:bldP spid="50" grpId="1" animBg="1"/>
      <p:bldP spid="46" grpId="0" animBg="1"/>
      <p:bldP spid="46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Limitations of current directory-based protocols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Complexity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Hard to extend for optimizations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Storage overhead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Directory overhead for sharer lists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Performance and power overhead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Invalidation and </a:t>
            </a:r>
            <a:r>
              <a:rPr lang="en-US" b="1" dirty="0" err="1" smtClean="0">
                <a:latin typeface="Arial Narrow" pitchFamily="-65" charset="0"/>
              </a:rPr>
              <a:t>ack</a:t>
            </a:r>
            <a:r>
              <a:rPr lang="en-US" b="1" dirty="0" smtClean="0">
                <a:latin typeface="Arial Narrow" pitchFamily="-65" charset="0"/>
              </a:rPr>
              <a:t> messages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False-sharing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Indirection through the directory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2077" y="13970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300" y="24257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0577" y="35433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0800000">
            <a:off x="882650" y="4215031"/>
            <a:ext cx="546100" cy="236319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882650" y="4549091"/>
            <a:ext cx="546100" cy="236319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Practical</a:t>
            </a:r>
            <a:r>
              <a:rPr lang="en-US" dirty="0" smtClean="0"/>
              <a:t> </a:t>
            </a:r>
            <a:r>
              <a:rPr lang="en-US" dirty="0" err="1" smtClean="0"/>
              <a:t>DeNovo</a:t>
            </a:r>
            <a:r>
              <a:rPr lang="en-US" dirty="0" smtClean="0"/>
              <a:t>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6699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Basic protocol impractical</a:t>
            </a:r>
          </a:p>
          <a:p>
            <a:pPr lvl="1"/>
            <a:r>
              <a:rPr lang="en-US" b="1" dirty="0" smtClean="0">
                <a:latin typeface="Arial Narrow" charset="0"/>
              </a:rPr>
              <a:t>High tag storage overhead (a tag per word)</a:t>
            </a:r>
            <a:endParaRPr lang="en-US" b="1" dirty="0" smtClean="0"/>
          </a:p>
          <a:p>
            <a:r>
              <a:rPr lang="en-US" b="1" dirty="0" smtClean="0"/>
              <a:t>Address/Transfer granularity &gt; Coherence granularity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Line-based protocol</a:t>
            </a:r>
          </a:p>
          <a:p>
            <a:pPr lvl="1"/>
            <a:r>
              <a:rPr lang="en-US" b="1" dirty="0" smtClean="0"/>
              <a:t>Traditional software-oblivious spatial locality</a:t>
            </a:r>
          </a:p>
          <a:p>
            <a:pPr lvl="1"/>
            <a:r>
              <a:rPr lang="en-US" b="1" dirty="0" smtClean="0"/>
              <a:t>Coherence granularity still at word</a:t>
            </a:r>
          </a:p>
          <a:p>
            <a:pPr lvl="2"/>
            <a:r>
              <a:rPr lang="en-US" b="1" dirty="0" smtClean="0"/>
              <a:t>no </a:t>
            </a:r>
            <a:r>
              <a:rPr lang="en-US" b="1" dirty="0" smtClean="0">
                <a:solidFill>
                  <a:srgbClr val="DB7537"/>
                </a:solidFill>
              </a:rPr>
              <a:t>word-level</a:t>
            </a:r>
            <a:r>
              <a:rPr lang="en-US" b="1" dirty="0" smtClean="0"/>
              <a:t> false-sharing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651345"/>
            <a:ext cx="203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“Line Merging”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114800" y="4594255"/>
            <a:ext cx="4445000" cy="103184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65700" y="5067299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266700" y="5626100"/>
            <a:ext cx="1536700" cy="1143000"/>
          </a:xfrm>
          <a:custGeom>
            <a:avLst/>
            <a:gdLst>
              <a:gd name="connsiteX0" fmla="*/ 0 w 1536700"/>
              <a:gd name="connsiteY0" fmla="*/ 1117600 h 1117600"/>
              <a:gd name="connsiteX1" fmla="*/ 457200 w 1536700"/>
              <a:gd name="connsiteY1" fmla="*/ 393700 h 1117600"/>
              <a:gd name="connsiteX2" fmla="*/ 1536700 w 15367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1117600">
                <a:moveTo>
                  <a:pt x="0" y="1117600"/>
                </a:moveTo>
                <a:cubicBezTo>
                  <a:pt x="100541" y="848783"/>
                  <a:pt x="201083" y="579967"/>
                  <a:pt x="457200" y="393700"/>
                </a:cubicBezTo>
                <a:cubicBezTo>
                  <a:pt x="713317" y="207433"/>
                  <a:pt x="1536700" y="0"/>
                  <a:pt x="1536700" y="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5067299"/>
            <a:ext cx="698500" cy="370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1593852" y="7035800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1007 -0.05509 0.02066 -0.10949 0.05677 -0.15324 C 0.09253 -0.19699 0.15382 -0.23009 0.21528 -0.26296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28 -0.26296 C 0.27118 -0.27593 0.3276 -0.28866 0.41128 -0.29259 C 0.49479 -0.29653 0.6059 -0.2919 0.71736 -0.28704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Overhead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b="1" dirty="0" err="1" smtClean="0"/>
              <a:t>DeNovo</a:t>
            </a:r>
            <a:r>
              <a:rPr lang="en-US" b="1" dirty="0" smtClean="0"/>
              <a:t> line (64 bytes/line)</a:t>
            </a:r>
          </a:p>
          <a:p>
            <a:pPr lvl="1"/>
            <a:r>
              <a:rPr lang="en-US" b="1" dirty="0" smtClean="0"/>
              <a:t>L1: 2 state bits, 1 touched bit, 5 region bits (128 bits/line)</a:t>
            </a:r>
          </a:p>
          <a:p>
            <a:pPr lvl="1"/>
            <a:r>
              <a:rPr lang="en-US" b="1" dirty="0" smtClean="0"/>
              <a:t>L2: 1 valid/line, 1 dirty/line, 1 state bit/word (18 bits/line)</a:t>
            </a:r>
          </a:p>
          <a:p>
            <a:r>
              <a:rPr lang="en-US" b="1" dirty="0" smtClean="0"/>
              <a:t>MESI (full-map, in-cache directory)</a:t>
            </a:r>
          </a:p>
          <a:p>
            <a:pPr lvl="1"/>
            <a:r>
              <a:rPr lang="en-US" b="1" dirty="0" smtClean="0"/>
              <a:t>L1: 5 state bits (5 bits/line)</a:t>
            </a:r>
          </a:p>
          <a:p>
            <a:pPr lvl="1"/>
            <a:r>
              <a:rPr lang="en-US" b="1" dirty="0" smtClean="0"/>
              <a:t>L2: 5 state bits, [# of cores for directory] bits (5+P bits/line)</a:t>
            </a:r>
          </a:p>
          <a:p>
            <a:r>
              <a:rPr lang="en-US" b="1" dirty="0" smtClean="0"/>
              <a:t>Size of L2 == 8 </a:t>
            </a:r>
            <a:r>
              <a:rPr lang="en-US" b="1" dirty="0" err="1" smtClean="0"/>
              <a:t>x</a:t>
            </a:r>
            <a:r>
              <a:rPr lang="en-US" b="1" dirty="0" smtClean="0"/>
              <a:t> [aggregate size of L1s]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Overhead</a:t>
            </a:r>
            <a:endParaRPr lang="en-US" dirty="0"/>
          </a:p>
        </p:txBody>
      </p:sp>
      <p:pic>
        <p:nvPicPr>
          <p:cNvPr id="7" name="Picture 6" descr="storage_overhea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06199" y="1143000"/>
            <a:ext cx="5587824" cy="524997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492282" y="2405803"/>
            <a:ext cx="1412841" cy="769604"/>
            <a:chOff x="5765242" y="2405803"/>
            <a:chExt cx="1412841" cy="769604"/>
          </a:xfrm>
        </p:grpSpPr>
        <p:sp>
          <p:nvSpPr>
            <p:cNvPr id="9" name="Left Arrow 8"/>
            <p:cNvSpPr/>
            <p:nvPr/>
          </p:nvSpPr>
          <p:spPr>
            <a:xfrm rot="3433491">
              <a:off x="5672052" y="2498993"/>
              <a:ext cx="533457" cy="347077"/>
            </a:xfrm>
            <a:prstGeom prst="lef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8240" y="2806075"/>
              <a:ext cx="115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29 Cores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Directory Designs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Duplicate Tag Directory</a:t>
            </a:r>
          </a:p>
          <a:p>
            <a:pPr lvl="1"/>
            <a:r>
              <a:rPr lang="en-US" b="1" dirty="0" smtClean="0"/>
              <a:t>L1 tags duplicated in directory</a:t>
            </a:r>
          </a:p>
          <a:p>
            <a:pPr lvl="1"/>
            <a:r>
              <a:rPr lang="en-US" b="1" dirty="0" smtClean="0"/>
              <a:t>Requires highly-associative lookups</a:t>
            </a:r>
          </a:p>
          <a:p>
            <a:pPr lvl="2"/>
            <a:r>
              <a:rPr lang="en-US" b="1" dirty="0" smtClean="0"/>
              <a:t>256-way associative lookup for 64-core setup with 4-way L1s</a:t>
            </a:r>
          </a:p>
          <a:p>
            <a:r>
              <a:rPr lang="en-US" b="1" dirty="0" smtClean="0"/>
              <a:t>Sparse Directory</a:t>
            </a:r>
          </a:p>
          <a:p>
            <a:pPr lvl="1"/>
            <a:r>
              <a:rPr lang="en-US" b="1" dirty="0" smtClean="0"/>
              <a:t>Significant performance overhead with higher core-counts</a:t>
            </a:r>
          </a:p>
          <a:p>
            <a:r>
              <a:rPr lang="en-US" b="1" dirty="0" err="1" smtClean="0"/>
              <a:t>Tagless</a:t>
            </a:r>
            <a:r>
              <a:rPr lang="en-US" b="1" dirty="0" smtClean="0"/>
              <a:t> Directory (MICRO ’09)</a:t>
            </a:r>
          </a:p>
          <a:p>
            <a:pPr lvl="1"/>
            <a:r>
              <a:rPr lang="en-US" b="1" dirty="0" smtClean="0"/>
              <a:t>Imprecise sharer-list encoding using bloom-filters</a:t>
            </a:r>
          </a:p>
          <a:p>
            <a:pPr lvl="1"/>
            <a:r>
              <a:rPr lang="en-US" b="1" dirty="0" smtClean="0"/>
              <a:t>Even more complexity in the protocol (false-positives)</a:t>
            </a:r>
          </a:p>
          <a:p>
            <a:pPr lvl="1"/>
            <a:r>
              <a:rPr lang="en-US" b="1" dirty="0" smtClean="0"/>
              <a:t>Trade performance for less storage overhead/power</a:t>
            </a:r>
          </a:p>
          <a:p>
            <a:pPr lvl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Limitations of current directory-based protocols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Complexity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Hard to extend for optimizations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Storage overhead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Directory overhead for sharer lists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Performance and power overhead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Invalidation and </a:t>
            </a:r>
            <a:r>
              <a:rPr lang="en-US" b="1" dirty="0" err="1" smtClean="0">
                <a:latin typeface="Arial Narrow" pitchFamily="-65" charset="0"/>
              </a:rPr>
              <a:t>ack</a:t>
            </a:r>
            <a:r>
              <a:rPr lang="en-US" b="1" dirty="0" smtClean="0">
                <a:latin typeface="Arial Narrow" pitchFamily="-65" charset="0"/>
              </a:rPr>
              <a:t> messages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False-sharing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Indirection through the directory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2077" y="13970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300" y="24257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0577" y="354330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882650" y="4549091"/>
            <a:ext cx="546100" cy="236319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438" y="3928160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Solution?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-65" charset="0"/>
              </a:rPr>
              <a:t>Banish shared memory?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52400" y="2218068"/>
            <a:ext cx="5867400" cy="1912010"/>
          </a:xfrm>
          <a:prstGeom prst="wedgeRoundRectCallout">
            <a:avLst>
              <a:gd name="adj1" fmla="val 56730"/>
              <a:gd name="adj2" fmla="val 436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As you scale the number of cores on a cache coherent system (CC), “cost” in “time and memory” grows to a point beyond which the additional cores are not useful in a single parallel program. This is the coherency wall….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581400" y="4155478"/>
            <a:ext cx="556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r" eaLnBrk="1" hangingPunct="1"/>
            <a:r>
              <a:rPr lang="en-US" sz="1800" b="1" dirty="0">
                <a:latin typeface="Arial Narrow" pitchFamily="-65" charset="0"/>
              </a:rPr>
              <a:t>A case for message-passing for many-core computing,</a:t>
            </a:r>
          </a:p>
          <a:p>
            <a:pPr algn="r" eaLnBrk="1" hangingPunct="1"/>
            <a:r>
              <a:rPr lang="en-US" sz="1800" dirty="0">
                <a:latin typeface="Arial Narrow" pitchFamily="-65" charset="0"/>
              </a:rPr>
              <a:t>Timothy Mattson et al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797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76" y="1143001"/>
            <a:ext cx="8812562" cy="3052886"/>
          </a:xfrm>
        </p:spPr>
        <p:txBody>
          <a:bodyPr/>
          <a:lstStyle/>
          <a:p>
            <a:r>
              <a:rPr lang="en-US" sz="3200" b="1" dirty="0" smtClean="0"/>
              <a:t>Traditional directory-based protocols</a:t>
            </a:r>
            <a:br>
              <a:rPr lang="en-US" sz="3200" b="1" dirty="0" smtClean="0"/>
            </a:br>
            <a:r>
              <a:rPr lang="en-US" sz="3200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sz="3200" b="1" dirty="0" smtClean="0">
                <a:latin typeface="Arial Narrow" charset="0"/>
                <a:sym typeface="Symbol" charset="2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</a:rPr>
              <a:t>Sharer-lists always contain all the true sharers</a:t>
            </a:r>
          </a:p>
          <a:p>
            <a:r>
              <a:rPr lang="en-US" sz="3200" b="1" dirty="0" err="1" smtClean="0"/>
              <a:t>DeNovo</a:t>
            </a:r>
            <a:r>
              <a:rPr lang="en-US" sz="3200" b="1" dirty="0" smtClean="0"/>
              <a:t> protocol</a:t>
            </a:r>
            <a:br>
              <a:rPr lang="en-US" sz="3200" b="1" dirty="0" smtClean="0"/>
            </a:br>
            <a:r>
              <a:rPr lang="en-US" sz="3200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sz="3200" b="1" dirty="0" smtClean="0">
                <a:latin typeface="Arial Narrow" charset="0"/>
                <a:sym typeface="Symbol" charset="2"/>
              </a:rPr>
              <a:t> </a:t>
            </a:r>
            <a:r>
              <a:rPr lang="en-US" sz="3200" b="1" dirty="0" smtClean="0"/>
              <a:t>Registry points to latest copy at end of phase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39" y="4050303"/>
            <a:ext cx="782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ym typeface="Wingdings"/>
              </a:rPr>
              <a:t></a:t>
            </a:r>
            <a:r>
              <a:rPr lang="en-US" sz="2800" b="1" dirty="0" smtClean="0">
                <a:sym typeface="Wingdings"/>
              </a:rPr>
              <a:t> </a:t>
            </a:r>
            <a:r>
              <a:rPr lang="en-US" sz="2800" b="1" dirty="0" smtClean="0">
                <a:solidFill>
                  <a:srgbClr val="DB7537"/>
                </a:solidFill>
              </a:rPr>
              <a:t>Valid data can be copied around freely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with Direct cache-to-cache transfer</a:t>
            </a:r>
          </a:p>
          <a:p>
            <a:pPr lvl="1"/>
            <a:r>
              <a:rPr lang="en-US" b="1" dirty="0" smtClean="0"/>
              <a:t>Get data directly from producer</a:t>
            </a:r>
          </a:p>
          <a:p>
            <a:pPr lvl="1"/>
            <a:r>
              <a:rPr lang="en-US" b="1" dirty="0" smtClean="0"/>
              <a:t>Through prediction and/or software-assistance</a:t>
            </a:r>
          </a:p>
          <a:p>
            <a:pPr lvl="1"/>
            <a:r>
              <a:rPr lang="en-US" b="1" dirty="0" smtClean="0"/>
              <a:t>Convert 3-hop misses to 2-hop misses</a:t>
            </a:r>
          </a:p>
          <a:p>
            <a:endParaRPr lang="en-US" dirty="0"/>
          </a:p>
        </p:txBody>
      </p:sp>
      <p:cxnSp>
        <p:nvCxnSpPr>
          <p:cNvPr id="15" name="직선 화살표 연결선 74"/>
          <p:cNvCxnSpPr/>
          <p:nvPr/>
        </p:nvCxnSpPr>
        <p:spPr>
          <a:xfrm rot="10800000">
            <a:off x="3513644" y="36957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6844" y="310107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18" name="Rectangle 6"/>
          <p:cNvSpPr/>
          <p:nvPr/>
        </p:nvSpPr>
        <p:spPr>
          <a:xfrm>
            <a:off x="2370644" y="3375033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3612" y="3298833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83612" y="4518033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1" name="표 73"/>
          <p:cNvGraphicFramePr>
            <a:graphicFrameLocks noGrp="1"/>
          </p:cNvGraphicFramePr>
          <p:nvPr/>
        </p:nvGraphicFramePr>
        <p:xfrm>
          <a:off x="2370644" y="3523167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51"/>
          <p:cNvGraphicFramePr>
            <a:graphicFrameLocks noGrp="1"/>
          </p:cNvGraphicFramePr>
          <p:nvPr/>
        </p:nvGraphicFramePr>
        <p:xfrm>
          <a:off x="5414433" y="3611880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75844" y="310107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24" name="Rectangle 6"/>
          <p:cNvSpPr/>
          <p:nvPr/>
        </p:nvSpPr>
        <p:spPr>
          <a:xfrm>
            <a:off x="5799644" y="3375033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2612" y="3298833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12612" y="4518033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7" name="표 54"/>
          <p:cNvGraphicFramePr>
            <a:graphicFrameLocks noGrp="1"/>
          </p:cNvGraphicFramePr>
          <p:nvPr/>
        </p:nvGraphicFramePr>
        <p:xfrm>
          <a:off x="5799644" y="3527433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75644" y="45766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29" name="Rectangle 6"/>
          <p:cNvSpPr/>
          <p:nvPr/>
        </p:nvSpPr>
        <p:spPr>
          <a:xfrm>
            <a:off x="4123244" y="4805212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536212" y="472901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36212" y="594821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32" name="표 63"/>
          <p:cNvGraphicFramePr>
            <a:graphicFrameLocks noGrp="1"/>
          </p:cNvGraphicFramePr>
          <p:nvPr/>
        </p:nvGraphicFramePr>
        <p:xfrm>
          <a:off x="4123244" y="4957612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94"/>
          <p:cNvSpPr/>
          <p:nvPr/>
        </p:nvSpPr>
        <p:spPr>
          <a:xfrm>
            <a:off x="5755411" y="5421034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cxnSp>
        <p:nvCxnSpPr>
          <p:cNvPr id="38" name="직선 화살표 연결선 74"/>
          <p:cNvCxnSpPr/>
          <p:nvPr/>
        </p:nvCxnSpPr>
        <p:spPr>
          <a:xfrm rot="5400000" flipH="1" flipV="1">
            <a:off x="5145404" y="4303372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48202" y="5465234"/>
            <a:ext cx="48801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23247" y="4955344"/>
            <a:ext cx="1142998" cy="48857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4900" dirty="0"/>
          </a:p>
        </p:txBody>
      </p:sp>
      <p:sp>
        <p:nvSpPr>
          <p:cNvPr id="43" name="TextBox 42"/>
          <p:cNvSpPr txBox="1"/>
          <p:nvPr/>
        </p:nvSpPr>
        <p:spPr>
          <a:xfrm>
            <a:off x="4558437" y="5443916"/>
            <a:ext cx="707808" cy="58049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4900" dirty="0"/>
          </a:p>
        </p:txBody>
      </p:sp>
      <p:sp>
        <p:nvSpPr>
          <p:cNvPr id="44" name="TextBox 43"/>
          <p:cNvSpPr txBox="1"/>
          <p:nvPr/>
        </p:nvSpPr>
        <p:spPr>
          <a:xfrm>
            <a:off x="4123247" y="5712884"/>
            <a:ext cx="435190" cy="31152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49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513645" y="4182533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48" name="직선 화살표 연결선 74"/>
          <p:cNvCxnSpPr/>
          <p:nvPr/>
        </p:nvCxnSpPr>
        <p:spPr>
          <a:xfrm rot="10800000">
            <a:off x="3513645" y="4180944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39659" y="39648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LD X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98 0.06528 L 2.22222E-6 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with Flexible communication</a:t>
            </a:r>
          </a:p>
          <a:p>
            <a:pPr lvl="1"/>
            <a:r>
              <a:rPr lang="en-US" b="1" dirty="0" smtClean="0"/>
              <a:t>Software-directed data transfer</a:t>
            </a:r>
          </a:p>
          <a:p>
            <a:pPr lvl="1"/>
            <a:r>
              <a:rPr lang="en-US" b="1" dirty="0" smtClean="0"/>
              <a:t>Transfer “relevant” data together</a:t>
            </a:r>
          </a:p>
          <a:p>
            <a:pPr lvl="1"/>
            <a:r>
              <a:rPr lang="en-US" b="1" dirty="0" smtClean="0"/>
              <a:t>Achieve effects of </a:t>
            </a:r>
            <a:r>
              <a:rPr lang="en-US" b="1" dirty="0" err="1" smtClean="0"/>
              <a:t>AoS-to-SoA</a:t>
            </a:r>
            <a:r>
              <a:rPr lang="en-US" b="1" dirty="0" smtClean="0"/>
              <a:t> transformation</a:t>
            </a:r>
            <a:br>
              <a:rPr lang="en-US" b="1" dirty="0" smtClean="0"/>
            </a:br>
            <a:r>
              <a:rPr lang="en-US" b="1" dirty="0" smtClean="0"/>
              <a:t>without programmer/compiler intervention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2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/>
        </p:nvGraphicFramePr>
        <p:xfrm>
          <a:off x="2186712" y="3761411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/>
        </p:nvGraphicFramePr>
        <p:xfrm>
          <a:off x="5615712" y="3765677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481485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5043456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618645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/>
        </p:nvGraphicFramePr>
        <p:xfrm>
          <a:off x="3939312" y="5195856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5659278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699305" y="432329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692959" y="4485035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692959" y="466247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with Flexible communication</a:t>
            </a:r>
          </a:p>
          <a:p>
            <a:pPr lvl="1"/>
            <a:r>
              <a:rPr lang="en-US" b="1" dirty="0" smtClean="0"/>
              <a:t>Software-directed data transfer</a:t>
            </a:r>
          </a:p>
          <a:p>
            <a:pPr lvl="1"/>
            <a:r>
              <a:rPr lang="en-US" b="1" dirty="0" smtClean="0"/>
              <a:t>Transfer “relevant” data together</a:t>
            </a:r>
          </a:p>
          <a:p>
            <a:pPr lvl="1"/>
            <a:r>
              <a:rPr lang="en-US" b="1" dirty="0" smtClean="0"/>
              <a:t>Achieve effects of </a:t>
            </a:r>
            <a:r>
              <a:rPr lang="en-US" b="1" dirty="0" err="1" smtClean="0"/>
              <a:t>AoS-to-SoA</a:t>
            </a:r>
            <a:r>
              <a:rPr lang="en-US" b="1" dirty="0" smtClean="0"/>
              <a:t> transformation</a:t>
            </a:r>
            <a:br>
              <a:rPr lang="en-US" b="1" dirty="0" smtClean="0"/>
            </a:br>
            <a:r>
              <a:rPr lang="en-US" b="1" dirty="0" smtClean="0"/>
              <a:t>without programmer/compiler intervention</a:t>
            </a:r>
          </a:p>
        </p:txBody>
      </p:sp>
      <p:cxnSp>
        <p:nvCxnSpPr>
          <p:cNvPr id="5" name="직선 화살표 연결선 74"/>
          <p:cNvCxnSpPr/>
          <p:nvPr/>
        </p:nvCxnSpPr>
        <p:spPr>
          <a:xfrm rot="10800000">
            <a:off x="3329711" y="3941761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/>
        </p:nvGraphicFramePr>
        <p:xfrm>
          <a:off x="2186712" y="3761411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/>
        </p:nvGraphicFramePr>
        <p:xfrm>
          <a:off x="5615712" y="3765677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481485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5043456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496725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618645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/>
        </p:nvGraphicFramePr>
        <p:xfrm>
          <a:off x="3939312" y="5195856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5659278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/>
        </p:nvGraphicFramePr>
        <p:xfrm>
          <a:off x="5777855" y="430562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51"/>
          <p:cNvGraphicFramePr>
            <a:graphicFrameLocks noGrp="1"/>
          </p:cNvGraphicFramePr>
          <p:nvPr/>
        </p:nvGraphicFramePr>
        <p:xfrm>
          <a:off x="5777855" y="4490085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51"/>
          <p:cNvGraphicFramePr>
            <a:graphicFrameLocks noGrp="1"/>
          </p:cNvGraphicFramePr>
          <p:nvPr/>
        </p:nvGraphicFramePr>
        <p:xfrm>
          <a:off x="5777855" y="4676267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3329710" y="4579717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37" name="직선 화살표 연결선 74"/>
          <p:cNvCxnSpPr/>
          <p:nvPr/>
        </p:nvCxnSpPr>
        <p:spPr>
          <a:xfrm rot="5400000" flipH="1" flipV="1">
            <a:off x="4961472" y="4716852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7"/>
          <p:cNvGrpSpPr/>
          <p:nvPr/>
        </p:nvGrpSpPr>
        <p:grpSpPr>
          <a:xfrm>
            <a:off x="3329713" y="4579717"/>
            <a:ext cx="734008" cy="792699"/>
            <a:chOff x="3513645" y="4182533"/>
            <a:chExt cx="734008" cy="792699"/>
          </a:xfrm>
        </p:grpSpPr>
        <p:cxnSp>
          <p:nvCxnSpPr>
            <p:cNvPr id="39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4</a:t>
              </a:r>
              <a:endParaRPr lang="en-US" sz="1000" baseline="-25000" dirty="0"/>
            </a:p>
          </p:txBody>
        </p:sp>
      </p:grpSp>
      <p:grpSp>
        <p:nvGrpSpPr>
          <p:cNvPr id="12" name="Group 45"/>
          <p:cNvGrpSpPr/>
          <p:nvPr/>
        </p:nvGrpSpPr>
        <p:grpSpPr>
          <a:xfrm>
            <a:off x="3329710" y="4580431"/>
            <a:ext cx="734008" cy="792699"/>
            <a:chOff x="3513645" y="4182533"/>
            <a:chExt cx="734008" cy="792699"/>
          </a:xfrm>
        </p:grpSpPr>
        <p:cxnSp>
          <p:nvCxnSpPr>
            <p:cNvPr id="47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5</a:t>
              </a:r>
              <a:endParaRPr lang="en-US" sz="1000" baseline="-25000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5124647" y="4326693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5122295" y="4481618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124647" y="4654829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표 51"/>
          <p:cNvGraphicFramePr>
            <a:graphicFrameLocks noGrp="1"/>
          </p:cNvGraphicFramePr>
          <p:nvPr/>
        </p:nvGraphicFramePr>
        <p:xfrm>
          <a:off x="6163705" y="4311960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51"/>
          <p:cNvGraphicFramePr>
            <a:graphicFrameLocks noGrp="1"/>
          </p:cNvGraphicFramePr>
          <p:nvPr/>
        </p:nvGraphicFramePr>
        <p:xfrm>
          <a:off x="6163705" y="4483722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51"/>
          <p:cNvGraphicFramePr>
            <a:graphicFrameLocks noGrp="1"/>
          </p:cNvGraphicFramePr>
          <p:nvPr/>
        </p:nvGraphicFramePr>
        <p:xfrm>
          <a:off x="6163705" y="4669904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51"/>
          <p:cNvGraphicFramePr>
            <a:graphicFrameLocks noGrp="1"/>
          </p:cNvGraphicFramePr>
          <p:nvPr/>
        </p:nvGraphicFramePr>
        <p:xfrm>
          <a:off x="6537225" y="4311960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51"/>
          <p:cNvGraphicFramePr>
            <a:graphicFrameLocks noGrp="1"/>
          </p:cNvGraphicFramePr>
          <p:nvPr/>
        </p:nvGraphicFramePr>
        <p:xfrm>
          <a:off x="6537225" y="4483722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51"/>
          <p:cNvGraphicFramePr>
            <a:graphicFrameLocks noGrp="1"/>
          </p:cNvGraphicFramePr>
          <p:nvPr/>
        </p:nvGraphicFramePr>
        <p:xfrm>
          <a:off x="6537225" y="4669904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1699305" y="432329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692959" y="4485035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692959" y="466247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C -0.01059 -0.00995 -0.02431 -0.0493 -0.06216 -0.06018 C -0.09983 -0.07106 -0.19549 -0.06481 -0.22674 -0.06574 C -0.25782 -0.06667 -0.24549 -0.06574 -0.24914 -0.06574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" y="-3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C -0.01146 -0.00996 -0.02621 -0.04931 -0.06701 -0.06019 C -0.10764 -0.07107 -0.21076 -0.06482 -0.24461 -0.06574 C -0.27795 -0.06667 -0.26475 -0.06574 -0.26875 -0.06574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-0.01232 -0.00996 -0.0283 -0.04931 -0.07187 -0.06019 C -0.11528 -0.07107 -0.22552 -0.06482 -0.26163 -0.06574 C -0.29739 -0.06667 -0.28333 -0.06574 -0.28767 -0.06574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C -0.0125 -0.01389 -0.03334 -0.06851 -0.07483 -0.08356 C -0.11632 -0.09861 -0.21303 -0.08935 -0.24931 -0.09074 " pathEditMode="relative" rAng="0" ptsTypes="aaA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-4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C -0.01354 -0.01389 -0.03593 -0.06852 -0.08055 -0.08357 C -0.12517 -0.09861 -0.22916 -0.08935 -0.26805 -0.09074 " pathEditMode="relative" rAng="0" ptsTypes="aaA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4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C -0.01476 -0.01389 -0.03871 -0.06852 -0.08663 -0.08357 C -0.13437 -0.09861 -0.24618 -0.08935 -0.28785 -0.09074 " pathEditMode="relative" rAng="0" ptsTypes="aaA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C -0.01493 -0.01806 -0.04705 -0.08866 -0.08855 -0.10833 C -0.13004 -0.12801 -0.2158 -0.11597 -0.24931 -0.11806 " pathEditMode="relative" rAng="0" ptsTypes="aaA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-6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C -0.01614 -0.01806 -0.05069 -0.08866 -0.09548 -0.10833 C -0.1401 -0.12801 -0.23263 -0.11597 -0.26857 -0.11806 " pathEditMode="relative" rAng="0" ptsTypes="aaA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6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01753 -0.01805 -0.05451 -0.08865 -0.10243 -0.10833 C -0.15035 -0.12801 -0.2493 -0.11597 -0.28785 -0.11805 " pathEditMode="relative" rAng="0" ptsTypes="aaA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46" grpId="0" animBg="1"/>
      <p:bldP spid="52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with Flexible communication</a:t>
            </a:r>
          </a:p>
          <a:p>
            <a:pPr lvl="1"/>
            <a:r>
              <a:rPr lang="en-US" b="1" dirty="0" smtClean="0"/>
              <a:t>Software-directed data transfer</a:t>
            </a:r>
          </a:p>
          <a:p>
            <a:pPr lvl="1"/>
            <a:r>
              <a:rPr lang="en-US" b="1" dirty="0" smtClean="0"/>
              <a:t>Transfer “relevant” data together</a:t>
            </a:r>
          </a:p>
          <a:p>
            <a:pPr lvl="1"/>
            <a:r>
              <a:rPr lang="en-US" b="1" dirty="0" smtClean="0"/>
              <a:t>Achieve effects of </a:t>
            </a:r>
            <a:r>
              <a:rPr lang="en-US" b="1" dirty="0" err="1" smtClean="0"/>
              <a:t>AoS-to-SoA</a:t>
            </a:r>
            <a:r>
              <a:rPr lang="en-US" b="1" dirty="0" smtClean="0"/>
              <a:t> transformation</a:t>
            </a:r>
            <a:br>
              <a:rPr lang="en-US" b="1" dirty="0" smtClean="0"/>
            </a:br>
            <a:r>
              <a:rPr lang="en-US" b="1" dirty="0" smtClean="0"/>
              <a:t>without programmer/compiler intervention</a:t>
            </a:r>
          </a:p>
        </p:txBody>
      </p:sp>
      <p:cxnSp>
        <p:nvCxnSpPr>
          <p:cNvPr id="5" name="직선 화살표 연결선 74"/>
          <p:cNvCxnSpPr/>
          <p:nvPr/>
        </p:nvCxnSpPr>
        <p:spPr>
          <a:xfrm rot="10800000">
            <a:off x="3329711" y="3941761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2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2186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599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/>
        </p:nvGraphicFramePr>
        <p:xfrm>
          <a:off x="2186712" y="3761411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1912" y="333931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14" name="Rectangle 6"/>
          <p:cNvSpPr/>
          <p:nvPr/>
        </p:nvSpPr>
        <p:spPr>
          <a:xfrm>
            <a:off x="5615712" y="3613277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8680" y="35370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8680" y="475627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7" name="표 54"/>
          <p:cNvGraphicFramePr>
            <a:graphicFrameLocks noGrp="1"/>
          </p:cNvGraphicFramePr>
          <p:nvPr/>
        </p:nvGraphicFramePr>
        <p:xfrm>
          <a:off x="5615712" y="3765677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91712" y="481485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</a:t>
            </a:r>
            <a:endParaRPr lang="en-US" sz="1200" dirty="0"/>
          </a:p>
        </p:txBody>
      </p:sp>
      <p:sp>
        <p:nvSpPr>
          <p:cNvPr id="19" name="Rectangle 6"/>
          <p:cNvSpPr/>
          <p:nvPr/>
        </p:nvSpPr>
        <p:spPr>
          <a:xfrm>
            <a:off x="3939312" y="5043456"/>
            <a:ext cx="1143000" cy="137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2280" y="496725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2280" y="618645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22" name="표 63"/>
          <p:cNvGraphicFramePr>
            <a:graphicFrameLocks noGrp="1"/>
          </p:cNvGraphicFramePr>
          <p:nvPr/>
        </p:nvGraphicFramePr>
        <p:xfrm>
          <a:off x="3939312" y="5195856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05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05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571479" y="5659278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/>
        </p:nvGraphicFramePr>
        <p:xfrm>
          <a:off x="5777855" y="4305623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51"/>
          <p:cNvGraphicFramePr>
            <a:graphicFrameLocks noGrp="1"/>
          </p:cNvGraphicFramePr>
          <p:nvPr/>
        </p:nvGraphicFramePr>
        <p:xfrm>
          <a:off x="5777855" y="4490085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51"/>
          <p:cNvGraphicFramePr>
            <a:graphicFrameLocks noGrp="1"/>
          </p:cNvGraphicFramePr>
          <p:nvPr/>
        </p:nvGraphicFramePr>
        <p:xfrm>
          <a:off x="5777855" y="4676267"/>
          <a:ext cx="203200" cy="160020"/>
        </p:xfrm>
        <a:graphic>
          <a:graphicData uri="http://schemas.openxmlformats.org/drawingml/2006/table">
            <a:tbl>
              <a:tblPr/>
              <a:tblGrid>
                <a:gridCol w="203200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3329710" y="4579717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37" name="직선 화살표 연결선 74"/>
          <p:cNvCxnSpPr/>
          <p:nvPr/>
        </p:nvCxnSpPr>
        <p:spPr>
          <a:xfrm rot="5400000" flipH="1" flipV="1">
            <a:off x="4961472" y="4716852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5124647" y="4326693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699305" y="432329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692959" y="4485035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692959" y="4662476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표 73"/>
          <p:cNvGraphicFramePr>
            <a:graphicFrameLocks noGrp="1"/>
          </p:cNvGraphicFramePr>
          <p:nvPr/>
        </p:nvGraphicFramePr>
        <p:xfrm>
          <a:off x="2186712" y="3761411"/>
          <a:ext cx="1143000" cy="1066800"/>
        </p:xfrm>
        <a:graphic>
          <a:graphicData uri="http://schemas.openxmlformats.org/drawingml/2006/table">
            <a:tbl>
              <a:tblPr/>
              <a:tblGrid>
                <a:gridCol w="148167"/>
                <a:gridCol w="232833"/>
                <a:gridCol w="148167"/>
                <a:gridCol w="232833"/>
                <a:gridCol w="148167"/>
                <a:gridCol w="232833"/>
              </a:tblGrid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05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0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05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05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-0.09271 -0.066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6 L -0.06806 -0.0921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04445 -0.1194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1 -0.0662 L -0.25105 -0.0662 " pathEditMode="relative" ptsTypes="AA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-0.09212 L -0.22848 -0.09212 " pathEditMode="relative" ptsTypes="AA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-0.11945 L -0.20348 -0.11898 " pathEditMode="relative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r>
              <a:rPr lang="en-US" b="1" dirty="0" smtClean="0"/>
              <a:t>Background: DPJ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Protocol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Extensions</a:t>
            </a:r>
          </a:p>
          <a:p>
            <a:r>
              <a:rPr lang="en-US" b="1" dirty="0" smtClean="0"/>
              <a:t>Evaluation</a:t>
            </a:r>
          </a:p>
          <a:p>
            <a:pPr lvl="1"/>
            <a:r>
              <a:rPr lang="en-US" b="1" dirty="0" smtClean="0"/>
              <a:t>Protocol Verification</a:t>
            </a:r>
          </a:p>
          <a:p>
            <a:pPr lvl="1"/>
            <a:r>
              <a:rPr lang="en-US" b="1" dirty="0" smtClean="0"/>
              <a:t>Performance</a:t>
            </a:r>
          </a:p>
          <a:p>
            <a:r>
              <a:rPr lang="en-US" b="1" dirty="0" smtClean="0"/>
              <a:t>Conclusion and Future Work</a:t>
            </a:r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82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Simplicity</a:t>
            </a:r>
          </a:p>
          <a:p>
            <a:pPr lvl="1"/>
            <a:r>
              <a:rPr lang="en-US" b="1" dirty="0" smtClean="0"/>
              <a:t>Formal verification of the cache coherence protocol</a:t>
            </a:r>
          </a:p>
          <a:p>
            <a:pPr lvl="1"/>
            <a:r>
              <a:rPr lang="en-US" b="1" dirty="0" smtClean="0"/>
              <a:t>Comparing reachable states </a:t>
            </a:r>
          </a:p>
          <a:p>
            <a:r>
              <a:rPr lang="en-US" b="1" dirty="0" smtClean="0"/>
              <a:t>Performance/Power</a:t>
            </a:r>
          </a:p>
          <a:p>
            <a:pPr lvl="1"/>
            <a:r>
              <a:rPr lang="en-US" b="1" dirty="0" smtClean="0"/>
              <a:t>Simulation experiments</a:t>
            </a:r>
          </a:p>
          <a:p>
            <a:r>
              <a:rPr lang="en-US" b="1" dirty="0"/>
              <a:t>Extensibility</a:t>
            </a:r>
          </a:p>
          <a:p>
            <a:pPr lvl="1"/>
            <a:r>
              <a:rPr lang="en-US" b="1" dirty="0" err="1"/>
              <a:t>DeNovo</a:t>
            </a:r>
            <a:r>
              <a:rPr lang="en-US" b="1" dirty="0"/>
              <a:t> extensions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01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0"/>
            <a:ext cx="8506496" cy="1143000"/>
          </a:xfrm>
        </p:spPr>
        <p:txBody>
          <a:bodyPr/>
          <a:lstStyle/>
          <a:p>
            <a:r>
              <a:rPr lang="en-US" dirty="0" smtClean="0"/>
              <a:t>Protocol Verification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Murphi</a:t>
            </a:r>
            <a:r>
              <a:rPr lang="en-US" b="1" dirty="0" smtClean="0"/>
              <a:t> model checking tool</a:t>
            </a:r>
            <a:endParaRPr lang="en-US" b="1" dirty="0"/>
          </a:p>
          <a:p>
            <a:r>
              <a:rPr lang="en-US" b="1" dirty="0" smtClean="0"/>
              <a:t>Verified </a:t>
            </a:r>
            <a:r>
              <a:rPr lang="en-US" b="1" dirty="0" err="1" smtClean="0"/>
              <a:t>DeNovo</a:t>
            </a:r>
            <a:r>
              <a:rPr lang="en-US" b="1" dirty="0" smtClean="0"/>
              <a:t> word and MESI word protocols</a:t>
            </a:r>
          </a:p>
          <a:p>
            <a:pPr lvl="1"/>
            <a:r>
              <a:rPr lang="en-US" b="1" dirty="0" smtClean="0"/>
              <a:t>State-of-the art GEMS implementation</a:t>
            </a:r>
          </a:p>
          <a:p>
            <a:r>
              <a:rPr lang="en-US" b="1" dirty="0" smtClean="0"/>
              <a:t>Abstract model</a:t>
            </a:r>
          </a:p>
          <a:p>
            <a:pPr lvl="1"/>
            <a:r>
              <a:rPr lang="en-US" b="1" dirty="0" smtClean="0"/>
              <a:t>Single address / region, two data values</a:t>
            </a:r>
          </a:p>
          <a:p>
            <a:pPr lvl="1"/>
            <a:r>
              <a:rPr lang="en-US" b="1" dirty="0" smtClean="0"/>
              <a:t>Two cores with private L1 and unified L2, unordered n/w</a:t>
            </a:r>
            <a:endParaRPr lang="en-US" b="1" dirty="0"/>
          </a:p>
          <a:p>
            <a:pPr lvl="1"/>
            <a:r>
              <a:rPr lang="en-US" b="1" dirty="0" smtClean="0"/>
              <a:t>Data race free guarantee for </a:t>
            </a:r>
            <a:r>
              <a:rPr lang="en-US" b="1" dirty="0" err="1" smtClean="0"/>
              <a:t>DeNovo</a:t>
            </a:r>
            <a:endParaRPr lang="en-US" b="1" dirty="0" smtClean="0"/>
          </a:p>
          <a:p>
            <a:pPr lvl="1"/>
            <a:r>
              <a:rPr lang="en-US" b="1" dirty="0" smtClean="0"/>
              <a:t>Cross phase interactions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52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Verification: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Correctness</a:t>
            </a:r>
          </a:p>
          <a:p>
            <a:pPr lvl="1"/>
            <a:r>
              <a:rPr lang="en-US" b="1" dirty="0" smtClean="0"/>
              <a:t>Three bugs in </a:t>
            </a:r>
            <a:r>
              <a:rPr lang="en-US" b="1" dirty="0" err="1" smtClean="0"/>
              <a:t>DeNovo</a:t>
            </a:r>
            <a:r>
              <a:rPr lang="en-US" b="1" dirty="0" smtClean="0"/>
              <a:t> protocol</a:t>
            </a:r>
          </a:p>
          <a:p>
            <a:pPr lvl="2"/>
            <a:r>
              <a:rPr lang="en-US" b="1" dirty="0" smtClean="0"/>
              <a:t>Mistakes in translation from the high level specification</a:t>
            </a:r>
          </a:p>
          <a:p>
            <a:pPr lvl="2"/>
            <a:r>
              <a:rPr lang="en-US" b="1" dirty="0" smtClean="0"/>
              <a:t>Simple to fix</a:t>
            </a:r>
          </a:p>
          <a:p>
            <a:pPr lvl="1"/>
            <a:r>
              <a:rPr lang="en-US" b="1" dirty="0" smtClean="0"/>
              <a:t>Six bugs in MESI protocol</a:t>
            </a:r>
          </a:p>
          <a:p>
            <a:pPr lvl="2"/>
            <a:r>
              <a:rPr lang="en-US" b="1" dirty="0" smtClean="0"/>
              <a:t>Two deadlock scenarios</a:t>
            </a:r>
          </a:p>
          <a:p>
            <a:pPr lvl="2"/>
            <a:r>
              <a:rPr lang="en-US" b="1" dirty="0" smtClean="0"/>
              <a:t>Unhandled races due to L1 </a:t>
            </a:r>
            <a:r>
              <a:rPr lang="en-US" b="1" dirty="0" err="1" smtClean="0"/>
              <a:t>writebacks</a:t>
            </a:r>
            <a:endParaRPr lang="en-US" b="1" dirty="0" smtClean="0"/>
          </a:p>
          <a:p>
            <a:pPr lvl="2"/>
            <a:r>
              <a:rPr lang="en-US" b="1" dirty="0" smtClean="0"/>
              <a:t>Several days to fix</a:t>
            </a:r>
          </a:p>
          <a:p>
            <a:r>
              <a:rPr lang="en-US" b="1" dirty="0" smtClean="0"/>
              <a:t>Complexity</a:t>
            </a:r>
          </a:p>
          <a:p>
            <a:pPr lvl="1"/>
            <a:r>
              <a:rPr lang="en-US" b="1" dirty="0" smtClean="0"/>
              <a:t>25x fewer reachable states for </a:t>
            </a:r>
            <a:r>
              <a:rPr lang="en-US" b="1" dirty="0" err="1" smtClean="0"/>
              <a:t>DeNovo</a:t>
            </a:r>
            <a:endParaRPr lang="en-US" b="1" dirty="0" smtClean="0"/>
          </a:p>
          <a:p>
            <a:pPr lvl="1"/>
            <a:r>
              <a:rPr lang="en-US" b="1" dirty="0" smtClean="0"/>
              <a:t>30x difference in the runtime</a:t>
            </a:r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06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30" y="0"/>
            <a:ext cx="9298547" cy="1143000"/>
          </a:xfrm>
        </p:spPr>
        <p:txBody>
          <a:bodyPr/>
          <a:lstStyle/>
          <a:p>
            <a:r>
              <a:rPr lang="en-US" dirty="0" smtClean="0"/>
              <a:t>Performance 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Simulation Environment</a:t>
            </a:r>
          </a:p>
          <a:p>
            <a:pPr lvl="1"/>
            <a:r>
              <a:rPr lang="en-US" b="1" dirty="0" smtClean="0"/>
              <a:t>Wisconsin GEMS + </a:t>
            </a:r>
            <a:r>
              <a:rPr lang="en-US" b="1" dirty="0" err="1" smtClean="0"/>
              <a:t>Simics</a:t>
            </a:r>
            <a:r>
              <a:rPr lang="en-US" b="1" dirty="0" smtClean="0"/>
              <a:t> + Princeton Garnet n/w</a:t>
            </a:r>
          </a:p>
          <a:p>
            <a:r>
              <a:rPr lang="en-US" b="1" dirty="0" smtClean="0"/>
              <a:t>System Parameters</a:t>
            </a:r>
            <a:endParaRPr lang="en-US" b="1" dirty="0"/>
          </a:p>
          <a:p>
            <a:pPr lvl="1"/>
            <a:r>
              <a:rPr lang="en-US" b="1" dirty="0" smtClean="0"/>
              <a:t>64 cores</a:t>
            </a:r>
          </a:p>
          <a:p>
            <a:pPr lvl="1"/>
            <a:r>
              <a:rPr lang="en-US" b="1" dirty="0" smtClean="0"/>
              <a:t>Private L1(128KB) and Unified L2(32MB)</a:t>
            </a:r>
          </a:p>
          <a:p>
            <a:r>
              <a:rPr lang="en-US" b="1" dirty="0" smtClean="0"/>
              <a:t>Simple core model</a:t>
            </a:r>
          </a:p>
          <a:p>
            <a:pPr lvl="1"/>
            <a:r>
              <a:rPr lang="en-US" b="1" dirty="0" smtClean="0"/>
              <a:t>5-stage, one-issue, in-order core</a:t>
            </a:r>
          </a:p>
          <a:p>
            <a:pPr lvl="1"/>
            <a:r>
              <a:rPr lang="en-US" b="1" dirty="0" smtClean="0"/>
              <a:t>Results for only memory stall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28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7472" y="1143000"/>
            <a:ext cx="9144000" cy="4830763"/>
          </a:xfrm>
        </p:spPr>
        <p:txBody>
          <a:bodyPr/>
          <a:lstStyle/>
          <a:p>
            <a:r>
              <a:rPr lang="en-US" b="1" dirty="0" smtClean="0">
                <a:latin typeface="Arial Narrow" pitchFamily="-65" charset="0"/>
              </a:rPr>
              <a:t>The problems are not inherent to shared memory paradigm</a:t>
            </a:r>
          </a:p>
          <a:p>
            <a:pPr lvl="1"/>
            <a:endParaRPr lang="en-US" b="1" dirty="0" smtClean="0">
              <a:latin typeface="Arial Narrow" pitchFamily="-65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70066" y="3810000"/>
            <a:ext cx="3149534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Global address space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09138" y="3810000"/>
            <a:ext cx="3237582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Implicit,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unstructured </a:t>
            </a:r>
            <a:r>
              <a:rPr lang="en-US" sz="2400" b="1" dirty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communication and synchronization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0066" y="2629084"/>
            <a:ext cx="657665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32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6456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FFT and LU from SPLASH-2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kdTree</a:t>
            </a:r>
            <a:r>
              <a:rPr lang="en-US" b="1" dirty="0" smtClean="0"/>
              <a:t> – two versions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onstruction of k-D trees for ray tracing</a:t>
            </a:r>
          </a:p>
          <a:p>
            <a:pPr lvl="1"/>
            <a:r>
              <a:rPr lang="en-US" b="1" dirty="0" smtClean="0"/>
              <a:t>Developed within UPCRC, presented at HPG 2010</a:t>
            </a:r>
          </a:p>
          <a:p>
            <a:pPr lvl="1"/>
            <a:r>
              <a:rPr lang="en-US" b="1" dirty="0" smtClean="0"/>
              <a:t>Two versions</a:t>
            </a:r>
          </a:p>
          <a:p>
            <a:pPr lvl="2"/>
            <a:r>
              <a:rPr lang="en-US" b="1" dirty="0" err="1" smtClean="0"/>
              <a:t>kdFalse</a:t>
            </a:r>
            <a:r>
              <a:rPr lang="en-US" b="1" dirty="0" smtClean="0"/>
              <a:t>: false sharing in an auxiliary structure</a:t>
            </a:r>
          </a:p>
          <a:p>
            <a:pPr lvl="2"/>
            <a:r>
              <a:rPr lang="en-US" b="1" dirty="0" err="1" smtClean="0"/>
              <a:t>kdPad</a:t>
            </a:r>
            <a:r>
              <a:rPr lang="en-US" b="1" dirty="0" smtClean="0"/>
              <a:t>: padding to eliminated false sharing</a:t>
            </a:r>
          </a:p>
          <a:p>
            <a:pPr lvl="2"/>
            <a:endParaRPr lang="en-US" b="1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Word-based: 4B cache line</a:t>
            </a:r>
          </a:p>
          <a:p>
            <a:pPr lvl="1"/>
            <a:r>
              <a:rPr lang="en-US" b="1" dirty="0" smtClean="0"/>
              <a:t>MESI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DeNovo</a:t>
            </a:r>
            <a:endParaRPr lang="en-US" b="1" dirty="0" smtClean="0"/>
          </a:p>
          <a:p>
            <a:r>
              <a:rPr lang="en-US" b="1" dirty="0" smtClean="0"/>
              <a:t>Line-based: 64B cache line</a:t>
            </a:r>
          </a:p>
          <a:p>
            <a:pPr lvl="1"/>
            <a:r>
              <a:rPr lang="en-US" b="1" dirty="0" smtClean="0"/>
              <a:t>MESI and </a:t>
            </a:r>
            <a:r>
              <a:rPr lang="en-US" b="1" dirty="0" err="1" smtClean="0"/>
              <a:t>DeNovo</a:t>
            </a:r>
            <a:endParaRPr lang="en-US" b="1" dirty="0" smtClean="0"/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extensions (proof of concept, word based)</a:t>
            </a:r>
          </a:p>
          <a:p>
            <a:pPr lvl="1"/>
            <a:r>
              <a:rPr lang="en-US" b="1" dirty="0" err="1" smtClean="0"/>
              <a:t>DeNovo</a:t>
            </a:r>
            <a:r>
              <a:rPr lang="en-US" b="1" dirty="0" smtClean="0"/>
              <a:t> direct</a:t>
            </a:r>
          </a:p>
          <a:p>
            <a:pPr lvl="1"/>
            <a:r>
              <a:rPr lang="en-US" b="1" dirty="0" err="1" smtClean="0"/>
              <a:t>DeNovo</a:t>
            </a:r>
            <a:r>
              <a:rPr lang="en-US" b="1" dirty="0" smtClean="0"/>
              <a:t> flex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39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/>
              <a:t>P</a:t>
            </a:r>
            <a:r>
              <a:rPr lang="en-US" dirty="0" smtClean="0"/>
              <a:t>rotocols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6154076"/>
              </p:ext>
            </p:extLst>
          </p:nvPr>
        </p:nvGraphicFramePr>
        <p:xfrm>
          <a:off x="185737" y="979714"/>
          <a:ext cx="8772526" cy="392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19" name="TextBox 18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0182" y="5154588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Dword</a:t>
            </a:r>
            <a:r>
              <a:rPr lang="en-US" sz="2400" b="1" dirty="0" smtClean="0"/>
              <a:t> comparable to </a:t>
            </a:r>
            <a:r>
              <a:rPr lang="en-US" sz="2400" b="1" dirty="0" err="1" smtClean="0"/>
              <a:t>Mword</a:t>
            </a:r>
            <a:endParaRPr lang="en-US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33140" y="894881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563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49957" y="890525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547</a:t>
            </a:r>
            <a:endParaRPr lang="en-US" b="1" dirty="0"/>
          </a:p>
        </p:txBody>
      </p:sp>
      <p:sp>
        <p:nvSpPr>
          <p:cNvPr id="30" name="Freeform 29"/>
          <p:cNvSpPr/>
          <p:nvPr/>
        </p:nvSpPr>
        <p:spPr>
          <a:xfrm>
            <a:off x="1408084" y="1240969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681726" y="1236613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9700" y="5646626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Simplicity doesn’t compromise performance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07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1409679"/>
              </p:ext>
            </p:extLst>
          </p:nvPr>
        </p:nvGraphicFramePr>
        <p:xfrm>
          <a:off x="185737" y="914400"/>
          <a:ext cx="8772526" cy="445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7387" y="5272155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Ddirect</a:t>
            </a:r>
            <a:r>
              <a:rPr lang="en-US" sz="2400" b="1" dirty="0" smtClean="0"/>
              <a:t> reduces remote L1 hit time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4778" y="701386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563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16497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547</a:t>
            </a:r>
            <a:endParaRPr lang="en-US" b="1" dirty="0"/>
          </a:p>
        </p:txBody>
      </p:sp>
      <p:sp>
        <p:nvSpPr>
          <p:cNvPr id="40" name="Freeform 39"/>
          <p:cNvSpPr/>
          <p:nvPr/>
        </p:nvSpPr>
        <p:spPr>
          <a:xfrm>
            <a:off x="1422372" y="1162591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681726" y="1158235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58221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505</a:t>
            </a:r>
            <a:endParaRPr lang="en-US" b="1" dirty="0"/>
          </a:p>
        </p:txBody>
      </p:sp>
      <p:sp>
        <p:nvSpPr>
          <p:cNvPr id="43" name="Freeform 42"/>
          <p:cNvSpPr/>
          <p:nvPr/>
        </p:nvSpPr>
        <p:spPr>
          <a:xfrm>
            <a:off x="1955368" y="1153879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26" name="TextBox 25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3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/>
              <a:t>P</a:t>
            </a:r>
            <a:r>
              <a:rPr lang="en-US" dirty="0" smtClean="0"/>
              <a:t>rotocols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289580"/>
              </p:ext>
            </p:extLst>
          </p:nvPr>
        </p:nvGraphicFramePr>
        <p:xfrm>
          <a:off x="185737" y="948616"/>
          <a:ext cx="8772526" cy="41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062632" y="2894247"/>
            <a:ext cx="45099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65340" y="2894247"/>
            <a:ext cx="45099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63547" y="2894247"/>
            <a:ext cx="45099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63024" y="2894247"/>
            <a:ext cx="45099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83338" y="672810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563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76083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547</a:t>
            </a:r>
            <a:endParaRPr 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1353382" y="1162591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93686" y="1158235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6367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505</a:t>
            </a:r>
            <a:endParaRPr lang="en-US" b="1" dirty="0"/>
          </a:p>
        </p:txBody>
      </p:sp>
      <p:sp>
        <p:nvSpPr>
          <p:cNvPr id="28" name="Freeform 27"/>
          <p:cNvSpPr/>
          <p:nvPr/>
        </p:nvSpPr>
        <p:spPr>
          <a:xfrm>
            <a:off x="1833991" y="1153879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67387" y="5272155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Dline</a:t>
            </a:r>
            <a:r>
              <a:rPr lang="en-US" sz="2400" b="1" dirty="0" smtClean="0"/>
              <a:t> not susceptible to false-sharing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6094" y="5803382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 to 66% reduction in total time</a:t>
            </a:r>
            <a:endParaRPr lang="en-US" sz="2400" b="1" dirty="0"/>
          </a:p>
        </p:txBody>
      </p:sp>
      <p:grpSp>
        <p:nvGrpSpPr>
          <p:cNvPr id="3" name="Group 38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40" name="TextBox 39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24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vs. Line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6383698"/>
              </p:ext>
            </p:extLst>
          </p:nvPr>
        </p:nvGraphicFramePr>
        <p:xfrm>
          <a:off x="185737" y="948616"/>
          <a:ext cx="8772526" cy="41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3338" y="672810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563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76083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547</a:t>
            </a:r>
            <a:endParaRPr 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1353382" y="1162591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93686" y="1158235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6367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505</a:t>
            </a:r>
            <a:endParaRPr lang="en-US" b="1" dirty="0"/>
          </a:p>
        </p:txBody>
      </p:sp>
      <p:sp>
        <p:nvSpPr>
          <p:cNvPr id="28" name="Freeform 27"/>
          <p:cNvSpPr/>
          <p:nvPr/>
        </p:nvSpPr>
        <p:spPr>
          <a:xfrm>
            <a:off x="1833991" y="1153879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40" name="TextBox 39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67387" y="5272155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dependent benefit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3031" y="5777256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kdFalse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Mline</a:t>
            </a:r>
            <a:r>
              <a:rPr lang="en-US" sz="2400" b="1" dirty="0" smtClean="0"/>
              <a:t> worse by 12%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049572" y="2894247"/>
            <a:ext cx="24348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63337" y="2894247"/>
            <a:ext cx="24348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851712" y="2894247"/>
            <a:ext cx="24348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764252" y="2894247"/>
            <a:ext cx="243484" cy="18545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343075" y="794728"/>
            <a:ext cx="219685" cy="39627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42552" y="794728"/>
            <a:ext cx="219685" cy="39627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158278" y="794728"/>
            <a:ext cx="219685" cy="39627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70818" y="794728"/>
            <a:ext cx="219685" cy="39627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06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</a:t>
            </a:r>
            <a:r>
              <a:rPr lang="en-US" dirty="0" smtClean="0"/>
              <a:t> Flex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530294"/>
              </p:ext>
            </p:extLst>
          </p:nvPr>
        </p:nvGraphicFramePr>
        <p:xfrm>
          <a:off x="185737" y="950106"/>
          <a:ext cx="8772526" cy="441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734339" y="1045370"/>
            <a:ext cx="274320" cy="3686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62024" y="1045370"/>
            <a:ext cx="274320" cy="3686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14599" y="1045370"/>
            <a:ext cx="274320" cy="3686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27996" y="1045370"/>
            <a:ext cx="274320" cy="36865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4762" y="672810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563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02209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547</a:t>
            </a:r>
            <a:endParaRPr 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1365220" y="1162591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595998" y="1158235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2477" y="812147"/>
            <a:ext cx="50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505</a:t>
            </a:r>
            <a:endParaRPr 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1826776" y="1153879"/>
            <a:ext cx="195090" cy="99195"/>
          </a:xfrm>
          <a:custGeom>
            <a:avLst/>
            <a:gdLst>
              <a:gd name="connsiteX0" fmla="*/ 0 w 195090"/>
              <a:gd name="connsiteY0" fmla="*/ 99195 h 99195"/>
              <a:gd name="connsiteX1" fmla="*/ 76200 w 195090"/>
              <a:gd name="connsiteY1" fmla="*/ 8707 h 99195"/>
              <a:gd name="connsiteX2" fmla="*/ 128588 w 195090"/>
              <a:gd name="connsiteY2" fmla="*/ 99195 h 99195"/>
              <a:gd name="connsiteX3" fmla="*/ 190500 w 195090"/>
              <a:gd name="connsiteY3" fmla="*/ 8707 h 99195"/>
              <a:gd name="connsiteX4" fmla="*/ 185738 w 195090"/>
              <a:gd name="connsiteY4" fmla="*/ 8707 h 9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90" h="99195">
                <a:moveTo>
                  <a:pt x="0" y="99195"/>
                </a:moveTo>
                <a:cubicBezTo>
                  <a:pt x="27384" y="53951"/>
                  <a:pt x="54769" y="8707"/>
                  <a:pt x="76200" y="8707"/>
                </a:cubicBezTo>
                <a:cubicBezTo>
                  <a:pt x="97631" y="8707"/>
                  <a:pt x="109538" y="99195"/>
                  <a:pt x="128588" y="99195"/>
                </a:cubicBezTo>
                <a:cubicBezTo>
                  <a:pt x="147638" y="99195"/>
                  <a:pt x="180975" y="23788"/>
                  <a:pt x="190500" y="8707"/>
                </a:cubicBezTo>
                <a:cubicBezTo>
                  <a:pt x="200025" y="-6374"/>
                  <a:pt x="192881" y="1166"/>
                  <a:pt x="185738" y="870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67387" y="5272155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Dflex</a:t>
            </a:r>
            <a:r>
              <a:rPr lang="en-US" sz="2400" b="1" dirty="0" smtClean="0"/>
              <a:t> outperforms all systems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6094" y="5764193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 to 73% reduction over </a:t>
            </a:r>
            <a:r>
              <a:rPr lang="en-US" sz="2400" b="1" dirty="0" err="1"/>
              <a:t>M</a:t>
            </a:r>
            <a:r>
              <a:rPr lang="en-US" sz="2400" b="1" dirty="0" err="1" smtClean="0"/>
              <a:t>line</a:t>
            </a:r>
            <a:endParaRPr lang="en-US" sz="2400" b="1" dirty="0"/>
          </a:p>
        </p:txBody>
      </p:sp>
      <p:grpSp>
        <p:nvGrpSpPr>
          <p:cNvPr id="8" name="Group 43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45" name="TextBox 44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66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Traffic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5116558"/>
              </p:ext>
            </p:extLst>
          </p:nvPr>
        </p:nvGraphicFramePr>
        <p:xfrm>
          <a:off x="185737" y="1045369"/>
          <a:ext cx="8772526" cy="4244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7387" y="5272155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Dline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Dflex</a:t>
            </a:r>
            <a:r>
              <a:rPr lang="en-US" sz="2400" b="1" dirty="0" smtClean="0"/>
              <a:t> less n/w traffic than </a:t>
            </a:r>
            <a:r>
              <a:rPr lang="en-US" sz="2400" b="1" dirty="0" err="1" smtClean="0"/>
              <a:t>Mline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3031" y="5725004"/>
            <a:ext cx="766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 to 70% reduction</a:t>
            </a:r>
            <a:endParaRPr lang="en-US" sz="2400" b="1" dirty="0"/>
          </a:p>
        </p:txBody>
      </p:sp>
      <p:grpSp>
        <p:nvGrpSpPr>
          <p:cNvPr id="4" name="Group 11"/>
          <p:cNvGrpSpPr/>
          <p:nvPr/>
        </p:nvGrpSpPr>
        <p:grpSpPr>
          <a:xfrm>
            <a:off x="1636831" y="4723745"/>
            <a:ext cx="7321441" cy="377496"/>
            <a:chOff x="1608832" y="5104745"/>
            <a:chExt cx="5886886" cy="377496"/>
          </a:xfrm>
        </p:grpSpPr>
        <p:sp>
          <p:nvSpPr>
            <p:cNvPr id="13" name="TextBox 12"/>
            <p:cNvSpPr txBox="1"/>
            <p:nvPr/>
          </p:nvSpPr>
          <p:spPr>
            <a:xfrm>
              <a:off x="1608832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FFT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3110" y="5112909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LU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660" y="5112909"/>
              <a:ext cx="11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kdFalse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2913" y="5104745"/>
              <a:ext cx="1242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kdPad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15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796282"/>
            <a:ext cx="8229600" cy="5147316"/>
          </a:xfrm>
        </p:spPr>
        <p:txBody>
          <a:bodyPr/>
          <a:lstStyle/>
          <a:p>
            <a:r>
              <a:rPr lang="en-US" sz="2400" b="1" dirty="0"/>
              <a:t>Disciplined programming models key for </a:t>
            </a:r>
            <a:r>
              <a:rPr lang="en-US" sz="2400" b="1" dirty="0" smtClean="0"/>
              <a:t>software</a:t>
            </a:r>
            <a:endParaRPr lang="en-US" sz="2600" b="1" dirty="0" smtClean="0"/>
          </a:p>
          <a:p>
            <a:pPr lvl="1"/>
            <a:r>
              <a:rPr lang="en-US" sz="2000" b="1" dirty="0" err="1" smtClean="0"/>
              <a:t>DeNovo</a:t>
            </a:r>
            <a:r>
              <a:rPr lang="en-US" sz="2000" b="1" dirty="0" smtClean="0"/>
              <a:t> </a:t>
            </a:r>
            <a:r>
              <a:rPr lang="en-US" sz="2000" b="1" dirty="0"/>
              <a:t>rethinks hardware for disciplined models</a:t>
            </a:r>
            <a:endParaRPr lang="en-US" sz="2000" b="1" dirty="0" smtClean="0"/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/>
              <a:t>25x fewer reachable </a:t>
            </a:r>
            <a:r>
              <a:rPr lang="en-US" sz="2000" b="1" smtClean="0"/>
              <a:t>states with model </a:t>
            </a:r>
            <a:r>
              <a:rPr lang="en-US" sz="2000" b="1" dirty="0" smtClean="0"/>
              <a:t>checking</a:t>
            </a:r>
          </a:p>
          <a:p>
            <a:pPr lvl="1"/>
            <a:r>
              <a:rPr lang="en-US" sz="2000" b="1" dirty="0" smtClean="0"/>
              <a:t>30x runtime difference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Extensibility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/>
              <a:t>Direct cache-to-cache transfer</a:t>
            </a:r>
          </a:p>
          <a:p>
            <a:pPr lvl="1"/>
            <a:r>
              <a:rPr lang="en-US" sz="2000" b="1" dirty="0"/>
              <a:t>Flexible communication granularity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Storage overhead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/>
              <a:t>No storage overhead for directory information</a:t>
            </a:r>
          </a:p>
          <a:p>
            <a:pPr lvl="1"/>
            <a:r>
              <a:rPr lang="en-US" sz="2000" b="1" dirty="0" smtClean="0"/>
              <a:t>Storage overheads </a:t>
            </a:r>
            <a:r>
              <a:rPr lang="en-US" sz="2000" b="1" dirty="0"/>
              <a:t>beat MESI after tens of cores</a:t>
            </a:r>
            <a:endParaRPr lang="en-US" sz="2000" b="1" dirty="0" smtClean="0"/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Performance/Power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/>
              <a:t>73% less time spent in memory </a:t>
            </a:r>
            <a:r>
              <a:rPr lang="en-US" sz="2000" b="1" dirty="0" smtClean="0"/>
              <a:t>requests</a:t>
            </a:r>
          </a:p>
          <a:p>
            <a:pPr lvl="1"/>
            <a:r>
              <a:rPr lang="en-US" sz="2000" b="1" dirty="0" smtClean="0"/>
              <a:t>70% reduction in n/w traffic</a:t>
            </a:r>
            <a:endParaRPr lang="en-US" sz="2200" b="1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88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Rethinking cache data </a:t>
            </a:r>
            <a:r>
              <a:rPr lang="en-US" b="1" dirty="0" smtClean="0"/>
              <a:t>layout</a:t>
            </a:r>
          </a:p>
          <a:p>
            <a:r>
              <a:rPr lang="en-US" b="1" dirty="0" smtClean="0"/>
              <a:t>Extend to</a:t>
            </a:r>
          </a:p>
          <a:p>
            <a:pPr lvl="1"/>
            <a:r>
              <a:rPr lang="en-US" b="1" dirty="0" smtClean="0"/>
              <a:t>Disciplined non-deterministic codes</a:t>
            </a:r>
          </a:p>
          <a:p>
            <a:pPr lvl="1"/>
            <a:r>
              <a:rPr lang="en-US" b="1" dirty="0" smtClean="0"/>
              <a:t>Synchronization</a:t>
            </a:r>
          </a:p>
          <a:p>
            <a:pPr lvl="1"/>
            <a:r>
              <a:rPr lang="en-US" b="1" dirty="0" smtClean="0"/>
              <a:t>Legacy codes</a:t>
            </a:r>
          </a:p>
          <a:p>
            <a:r>
              <a:rPr lang="en-US" b="1" dirty="0" smtClean="0"/>
              <a:t>Extend to off-chip memory</a:t>
            </a:r>
          </a:p>
          <a:p>
            <a:r>
              <a:rPr lang="en-US" b="1" dirty="0" smtClean="0"/>
              <a:t>Automate generation of hardware regions</a:t>
            </a:r>
          </a:p>
          <a:p>
            <a:r>
              <a:rPr lang="en-US" b="1" dirty="0"/>
              <a:t>More </a:t>
            </a:r>
            <a:r>
              <a:rPr lang="en-US" b="1" dirty="0" smtClean="0"/>
              <a:t>extensive evaluations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56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-65" charset="0"/>
              </a:rPr>
              <a:t>Banish </a:t>
            </a:r>
            <a:r>
              <a:rPr lang="en-US" b="1" dirty="0" smtClean="0">
                <a:solidFill>
                  <a:schemeClr val="accent2"/>
                </a:solidFill>
                <a:latin typeface="Arial Narrow" pitchFamily="-65" charset="0"/>
              </a:rPr>
              <a:t>wild</a:t>
            </a:r>
            <a:r>
              <a:rPr lang="en-US" b="1" dirty="0" smtClean="0">
                <a:latin typeface="Arial Narrow" pitchFamily="-65" charset="0"/>
              </a:rPr>
              <a:t> shared memory!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70066" y="3810000"/>
            <a:ext cx="3149534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Global address space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09138" y="3810000"/>
            <a:ext cx="3237582" cy="1447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Implicit,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 unstructured communication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and synchronization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0066" y="2629084"/>
            <a:ext cx="6576654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Wild Shared </a:t>
            </a:r>
            <a:r>
              <a:rPr lang="en-US" sz="32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7" name="Up Arrow 6"/>
          <p:cNvSpPr/>
          <p:nvPr/>
        </p:nvSpPr>
        <p:spPr>
          <a:xfrm>
            <a:off x="5838511" y="3467284"/>
            <a:ext cx="853029" cy="34271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09138" y="3753126"/>
            <a:ext cx="3238334" cy="1505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733800"/>
            <a:ext cx="3351672" cy="152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6456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571" y="2702226"/>
            <a:ext cx="351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Thank You!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86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Coherence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844800"/>
          </a:xfrm>
        </p:spPr>
        <p:txBody>
          <a:bodyPr/>
          <a:lstStyle/>
          <a:p>
            <a:r>
              <a:rPr lang="en-US" b="1" dirty="0" smtClean="0"/>
              <a:t>Byte-level sharing is </a:t>
            </a:r>
            <a:r>
              <a:rPr lang="en-US" b="1" u="sng" dirty="0" smtClean="0"/>
              <a:t>uncommon</a:t>
            </a:r>
          </a:p>
          <a:p>
            <a:pPr lvl="1"/>
            <a:r>
              <a:rPr lang="en-US" b="1" dirty="0" smtClean="0"/>
              <a:t>None of apps we studied so far</a:t>
            </a:r>
          </a:p>
          <a:p>
            <a:r>
              <a:rPr lang="en-US" b="1" dirty="0" smtClean="0"/>
              <a:t>Handle it correctly but not necessarily efficiently</a:t>
            </a:r>
          </a:p>
          <a:p>
            <a:pPr lvl="1"/>
            <a:r>
              <a:rPr lang="en-US" b="1" dirty="0" smtClean="0"/>
              <a:t>Compiler aligns byte-granularity regions at word boundaries</a:t>
            </a:r>
          </a:p>
          <a:p>
            <a:pPr lvl="1"/>
            <a:r>
              <a:rPr lang="en-US" b="1" dirty="0" smtClean="0"/>
              <a:t>If fails, H/W “clone” the line into 4 cache frames</a:t>
            </a:r>
          </a:p>
          <a:p>
            <a:pPr lvl="2"/>
            <a:r>
              <a:rPr lang="en-US" b="1" dirty="0" smtClean="0"/>
              <a:t>With at least 4-way </a:t>
            </a:r>
            <a:r>
              <a:rPr lang="en-US" b="1" dirty="0" err="1" smtClean="0"/>
              <a:t>associativity</a:t>
            </a:r>
            <a:r>
              <a:rPr lang="en-US" b="1" dirty="0" smtClean="0"/>
              <a:t>, all reside in the same set</a:t>
            </a:r>
          </a:p>
          <a:p>
            <a:pPr lvl="1"/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2933" y="39878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2933" y="53976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715" y="3987801"/>
            <a:ext cx="105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/>
                <a:cs typeface="Arial Narrow"/>
              </a:rPr>
              <a:t>Normal</a:t>
            </a:r>
            <a:endParaRPr lang="en-US" sz="2400" b="1" dirty="0">
              <a:latin typeface="Arial Narrow"/>
              <a:cs typeface="Arial Narro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715" y="5397695"/>
            <a:ext cx="103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/>
                <a:cs typeface="Arial Narrow"/>
              </a:rPr>
              <a:t>Cloned</a:t>
            </a:r>
            <a:endParaRPr lang="en-US" sz="2400" b="1" dirty="0">
              <a:latin typeface="Arial Narrow"/>
              <a:cs typeface="Arial Narrow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55333" y="56737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07733" y="59497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60133" y="622573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55333" y="426381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07733" y="453982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760133" y="481584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3"/>
                <a:gridCol w="745067"/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Byte 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477114" y="3936999"/>
            <a:ext cx="7514486" cy="12954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Set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77114" y="5344356"/>
            <a:ext cx="7514486" cy="12954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</a:rPr>
              <a:t>Set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09890" y="3810736"/>
            <a:ext cx="3237582" cy="1447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Implicit,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 unstructured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communication and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synchronization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609138" y="3753126"/>
            <a:ext cx="3238334" cy="1505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-65" charset="0"/>
              </a:rPr>
              <a:t>Build </a:t>
            </a:r>
            <a:r>
              <a:rPr lang="en-US" b="1" dirty="0" smtClean="0">
                <a:solidFill>
                  <a:schemeClr val="tx2"/>
                </a:solidFill>
                <a:latin typeface="Arial Narrow" pitchFamily="-65" charset="0"/>
              </a:rPr>
              <a:t>disciplined</a:t>
            </a:r>
            <a:r>
              <a:rPr lang="en-US" b="1" dirty="0" smtClean="0">
                <a:latin typeface="Arial Narrow" pitchFamily="-65" charset="0"/>
              </a:rPr>
              <a:t> shared memory!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70066" y="3810000"/>
            <a:ext cx="3149534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Global address space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733800"/>
            <a:ext cx="3351672" cy="152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609890" y="3810736"/>
            <a:ext cx="3237582" cy="1447800"/>
          </a:xfrm>
          <a:prstGeom prst="roundRect">
            <a:avLst/>
          </a:prstGeom>
          <a:solidFill>
            <a:schemeClr val="bg1">
              <a:alpha val="86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Explicit, structured 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Arial Narrow" pitchFamily="-65" charset="0"/>
                <a:ea typeface="ＭＳ Ｐゴシック" pitchFamily="-65" charset="-128"/>
              </a:rPr>
              <a:t>side-effects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0066" y="2629084"/>
            <a:ext cx="6576654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Disciplined Shared </a:t>
            </a:r>
            <a:r>
              <a:rPr lang="en-US" sz="32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6456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Disciplined Shared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8042" y="2893345"/>
            <a:ext cx="6450342" cy="1199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Disciplined Shared 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1275706"/>
            <a:ext cx="7790674" cy="139735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No data races, determinism-by-default, safe non-determinism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Simple semantics, safety and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composability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37710" y="4317698"/>
            <a:ext cx="7790674" cy="13822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Simple coherence and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consistency 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Software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-aware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address/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comm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/coherence granularity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Power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-, complexity-, performance-scalable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HW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422602" y="1692840"/>
            <a:ext cx="822960" cy="1126560"/>
          </a:xfrm>
          <a:prstGeom prst="bentArrow">
            <a:avLst/>
          </a:prstGeom>
          <a:solidFill>
            <a:schemeClr val="accent1">
              <a:alpha val="72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Bent Arrow 20"/>
          <p:cNvSpPr/>
          <p:nvPr/>
        </p:nvSpPr>
        <p:spPr>
          <a:xfrm rot="10800000" flipH="1">
            <a:off x="422602" y="4149725"/>
            <a:ext cx="822960" cy="1225611"/>
          </a:xfrm>
          <a:prstGeom prst="bentArrow">
            <a:avLst/>
          </a:prstGeom>
          <a:solidFill>
            <a:schemeClr val="accent1">
              <a:alpha val="72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5823" y="2893345"/>
            <a:ext cx="2502219" cy="11995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22541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explicit effects +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structured 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parallel control</a:t>
            </a:r>
            <a:endParaRPr lang="en-US" sz="2400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4447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 smtClean="0">
                <a:ea typeface="ＭＳ Ｐゴシック" pitchFamily="-65" charset="-128"/>
              </a:rPr>
              <a:t>Research Strategy: Software Scope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2676" y="1143000"/>
            <a:ext cx="8935484" cy="4830763"/>
          </a:xfrm>
        </p:spPr>
        <p:txBody>
          <a:bodyPr/>
          <a:lstStyle/>
          <a:p>
            <a:pPr marL="514350" indent="-514350"/>
            <a:r>
              <a:rPr lang="en-US" b="1" dirty="0" smtClean="0">
                <a:latin typeface="Arial Narrow" pitchFamily="-65" charset="0"/>
              </a:rPr>
              <a:t>Many systems provide disciplined shared-memory features</a:t>
            </a:r>
          </a:p>
          <a:p>
            <a:pPr marL="514350" indent="-514350"/>
            <a:r>
              <a:rPr lang="en-US" b="1" dirty="0" smtClean="0">
                <a:latin typeface="Arial Narrow" pitchFamily="-65" charset="0"/>
              </a:rPr>
              <a:t>Current driver is DPJ (Deterministic Parallel Java)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Determinism-by-default, safe non-determinism</a:t>
            </a:r>
          </a:p>
          <a:p>
            <a:pPr marL="514350" indent="-514350"/>
            <a:r>
              <a:rPr lang="en-US" b="1" dirty="0" smtClean="0">
                <a:latin typeface="Arial Narrow" pitchFamily="-65" charset="0"/>
              </a:rPr>
              <a:t>End goal is language-oblivious interface</a:t>
            </a:r>
          </a:p>
          <a:p>
            <a:pPr marL="514350" indent="-514350"/>
            <a:r>
              <a:rPr lang="en-US" b="1" dirty="0" smtClean="0">
                <a:latin typeface="Arial Narrow" pitchFamily="-65" charset="0"/>
              </a:rPr>
              <a:t>Current focus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-65" charset="0"/>
              </a:rPr>
              <a:t>deterministic codes</a:t>
            </a:r>
            <a:endParaRPr lang="en-US" b="1" dirty="0" smtClean="0">
              <a:latin typeface="Arial Narrow" pitchFamily="-65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prstClr val="black"/>
                </a:solidFill>
                <a:latin typeface="Arial Narrow" pitchFamily="-65" charset="0"/>
              </a:rPr>
              <a:t>Common and best case </a:t>
            </a:r>
            <a:endParaRPr lang="en-US" b="1" dirty="0" smtClean="0">
              <a:latin typeface="Arial Narrow" pitchFamily="-65" charset="0"/>
            </a:endParaRPr>
          </a:p>
          <a:p>
            <a:pPr marL="514350" indent="-514350"/>
            <a:r>
              <a:rPr lang="en-US" b="1" dirty="0" smtClean="0">
                <a:latin typeface="Arial Narrow" pitchFamily="-65" charset="0"/>
              </a:rPr>
              <a:t>Extend later to safe non-determinism, legacy codes</a:t>
            </a:r>
          </a:p>
          <a:p>
            <a:pPr marL="514350" indent="-514350"/>
            <a:endParaRPr lang="en-US" b="1" dirty="0" smtClean="0">
              <a:latin typeface="Arial Narrow" pitchFamily="-65" charset="0"/>
            </a:endParaRPr>
          </a:p>
          <a:p>
            <a:pPr marL="514350" indent="-514350"/>
            <a:endParaRPr lang="en-US" b="1" dirty="0" smtClean="0">
              <a:latin typeface="Arial Narrow" pitchFamily="-65" charset="0"/>
            </a:endParaRPr>
          </a:p>
          <a:p>
            <a:pPr marL="514350" indent="-514350">
              <a:buNone/>
            </a:pPr>
            <a:r>
              <a:rPr lang="en-US" b="1" dirty="0" smtClean="0">
                <a:latin typeface="Arial Narrow" pitchFamily="-65" charset="0"/>
              </a:rPr>
              <a:t>	</a:t>
            </a:r>
          </a:p>
          <a:p>
            <a:pPr marL="514350" indent="-514350">
              <a:buFont typeface="Arial" charset="0"/>
              <a:buNone/>
            </a:pPr>
            <a:endParaRPr lang="en-US" b="1" dirty="0" smtClean="0">
              <a:latin typeface="Arial Narrow" pitchFamily="-65" charset="0"/>
            </a:endParaRPr>
          </a:p>
          <a:p>
            <a:pPr marL="514350" indent="-514350">
              <a:buFont typeface="Arial" charset="0"/>
              <a:buAutoNum type="arabicPeriod"/>
            </a:pPr>
            <a:endParaRPr lang="en-US" b="1" dirty="0" smtClean="0">
              <a:latin typeface="Arial Narrow" pitchFamily="-65" charset="0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73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 smtClean="0">
                <a:ea typeface="ＭＳ Ｐゴシック" pitchFamily="-65" charset="-128"/>
              </a:rPr>
              <a:t>Research Strategy: Hardware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4" y="934462"/>
            <a:ext cx="9128656" cy="48307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Today’s focus: </a:t>
            </a:r>
            <a:r>
              <a:rPr lang="en-US" b="1" dirty="0" smtClean="0">
                <a:solidFill>
                  <a:srgbClr val="E46C0A"/>
                </a:solidFill>
                <a:latin typeface="Arial Narrow" pitchFamily="-65" charset="0"/>
              </a:rPr>
              <a:t>cache coherence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Limitations of current directory-based protocols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Complexity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Subtle races and numerous transient sates in the protocol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Hard to extend for optimizations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Storage overhead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Directory overhead for sharer lists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>
                <a:latin typeface="Arial Narrow" pitchFamily="-65" charset="0"/>
              </a:rPr>
              <a:t>Performance and power inefficiencies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Invalidation and </a:t>
            </a:r>
            <a:r>
              <a:rPr lang="en-US" b="1" dirty="0" err="1" smtClean="0">
                <a:latin typeface="Arial Narrow" pitchFamily="-65" charset="0"/>
              </a:rPr>
              <a:t>ack</a:t>
            </a:r>
            <a:r>
              <a:rPr lang="en-US" b="1" dirty="0" smtClean="0">
                <a:latin typeface="Arial Narrow" pitchFamily="-65" charset="0"/>
              </a:rPr>
              <a:t> messages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False sharing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Indirection through the directory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Suboptimal comm. granularity of cache line …	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 Narrow" pitchFamily="-65" charset="0"/>
              </a:rPr>
              <a:t>Ongoing: Rethink communication architecture and data layout</a:t>
            </a:r>
          </a:p>
          <a:p>
            <a:pPr lvl="2">
              <a:lnSpc>
                <a:spcPct val="90000"/>
              </a:lnSpc>
              <a:buNone/>
            </a:pPr>
            <a:endParaRPr lang="en-US" b="1" dirty="0" smtClean="0">
              <a:latin typeface="Arial Narrow" pitchFamily="-65" charset="0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4476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UPCRC_Powerpoint_Template_with I-Mark.pot</Template>
  <TotalTime>3279</TotalTime>
  <Words>3176</Words>
  <Application>Microsoft Macintosh PowerPoint</Application>
  <PresentationFormat>On-screen Show (4:3)</PresentationFormat>
  <Paragraphs>1310</Paragraphs>
  <Slides>52</Slides>
  <Notes>49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UPCRC Master</vt:lpstr>
      <vt:lpstr>DeNovo: Rethinking the Multicore Memory Hierarchy for Disciplined Parallelism</vt:lpstr>
      <vt:lpstr>Motivation</vt:lpstr>
      <vt:lpstr>Solution?</vt:lpstr>
      <vt:lpstr>Solution</vt:lpstr>
      <vt:lpstr>Solution</vt:lpstr>
      <vt:lpstr>Solution</vt:lpstr>
      <vt:lpstr>Disciplined Shared Memory</vt:lpstr>
      <vt:lpstr>Research Strategy: Software Scope</vt:lpstr>
      <vt:lpstr>Research Strategy: Hardware Scope</vt:lpstr>
      <vt:lpstr>Contributions</vt:lpstr>
      <vt:lpstr>Contributions</vt:lpstr>
      <vt:lpstr>Contributions</vt:lpstr>
      <vt:lpstr>Contributions</vt:lpstr>
      <vt:lpstr>Contributions</vt:lpstr>
      <vt:lpstr>Outline</vt:lpstr>
      <vt:lpstr>Background: DPJ</vt:lpstr>
      <vt:lpstr>Memory Consistency Model</vt:lpstr>
      <vt:lpstr>Memory Consistency Model</vt:lpstr>
      <vt:lpstr>Cache Coherence</vt:lpstr>
      <vt:lpstr>Cache Coherence</vt:lpstr>
      <vt:lpstr>Cache Coherence</vt:lpstr>
      <vt:lpstr>Basic DeNovo Coherence</vt:lpstr>
      <vt:lpstr>Example Run</vt:lpstr>
      <vt:lpstr>Addressing Limitations</vt:lpstr>
      <vt:lpstr>Practical DeNovo Coherence</vt:lpstr>
      <vt:lpstr>Storage Overhead</vt:lpstr>
      <vt:lpstr>Storage Overhead</vt:lpstr>
      <vt:lpstr>Alternative Directory Designs</vt:lpstr>
      <vt:lpstr>Addressing Limitations</vt:lpstr>
      <vt:lpstr>Extensions</vt:lpstr>
      <vt:lpstr>Extensions (1 of 2)</vt:lpstr>
      <vt:lpstr>Extensions (2 of 2)</vt:lpstr>
      <vt:lpstr>Extensions (2 of 2)</vt:lpstr>
      <vt:lpstr>Extensions (2 of 2)</vt:lpstr>
      <vt:lpstr>Outline</vt:lpstr>
      <vt:lpstr>Evaluation</vt:lpstr>
      <vt:lpstr>Protocol Verification Methodology</vt:lpstr>
      <vt:lpstr>Protocol Verification: Results</vt:lpstr>
      <vt:lpstr>Performance Evaluation Methodology</vt:lpstr>
      <vt:lpstr>Benchmarks</vt:lpstr>
      <vt:lpstr>Simulated Protocols</vt:lpstr>
      <vt:lpstr>Word Protocols</vt:lpstr>
      <vt:lpstr>DeNovo Direct</vt:lpstr>
      <vt:lpstr>Line Protocols</vt:lpstr>
      <vt:lpstr>Word vs. Line</vt:lpstr>
      <vt:lpstr>DeNovo Flex</vt:lpstr>
      <vt:lpstr>Network Traffic</vt:lpstr>
      <vt:lpstr>Conclusion</vt:lpstr>
      <vt:lpstr>Future Work</vt:lpstr>
      <vt:lpstr>Slide 50</vt:lpstr>
      <vt:lpstr>Backup Slides</vt:lpstr>
      <vt:lpstr>Flexible Coherence Granularity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Byn Choi</dc:creator>
  <cp:lastModifiedBy>Byn Choi</cp:lastModifiedBy>
  <cp:revision>108</cp:revision>
  <cp:lastPrinted>2010-11-29T18:45:10Z</cp:lastPrinted>
  <dcterms:created xsi:type="dcterms:W3CDTF">2010-12-09T01:42:22Z</dcterms:created>
  <dcterms:modified xsi:type="dcterms:W3CDTF">2010-12-09T01:46:52Z</dcterms:modified>
</cp:coreProperties>
</file>