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  <p:sldMasterId id="2147484128" r:id="rId2"/>
    <p:sldMasterId id="2147484443" r:id="rId3"/>
    <p:sldMasterId id="214748464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354" r:id="rId7"/>
    <p:sldId id="355" r:id="rId8"/>
    <p:sldId id="356" r:id="rId9"/>
    <p:sldId id="327" r:id="rId10"/>
    <p:sldId id="357" r:id="rId11"/>
    <p:sldId id="358" r:id="rId12"/>
    <p:sldId id="359" r:id="rId13"/>
    <p:sldId id="329" r:id="rId14"/>
    <p:sldId id="330" r:id="rId15"/>
    <p:sldId id="331" r:id="rId16"/>
    <p:sldId id="361" r:id="rId17"/>
    <p:sldId id="333" r:id="rId18"/>
    <p:sldId id="366" r:id="rId19"/>
    <p:sldId id="367" r:id="rId20"/>
    <p:sldId id="318" r:id="rId21"/>
    <p:sldId id="363" r:id="rId22"/>
    <p:sldId id="364" r:id="rId23"/>
    <p:sldId id="365" r:id="rId24"/>
    <p:sldId id="344" r:id="rId25"/>
    <p:sldId id="342" r:id="rId26"/>
    <p:sldId id="345" r:id="rId27"/>
    <p:sldId id="347" r:id="rId28"/>
    <p:sldId id="348" r:id="rId29"/>
    <p:sldId id="349" r:id="rId30"/>
    <p:sldId id="350" r:id="rId31"/>
    <p:sldId id="35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</p:showPr>
  <p:clrMru>
    <a:srgbClr val="D25000"/>
    <a:srgbClr val="367D1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ojin\Documents\slide-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MESI</c:v>
                </c:pt>
              </c:strCache>
            </c:strRef>
          </c:tx>
          <c:spPr>
            <a:ln w="47625">
              <a:noFill/>
            </a:ln>
          </c:spPr>
          <c:cat>
            <c:strRef>
              <c:f>Sheet1!$A$2:$A$5</c:f>
              <c:strCache>
                <c:ptCount val="4"/>
                <c:pt idx="0">
                  <c:v>LU</c:v>
                </c:pt>
                <c:pt idx="1">
                  <c:v>FFT</c:v>
                </c:pt>
                <c:pt idx="2">
                  <c:v>Barnes-Hut</c:v>
                </c:pt>
                <c:pt idx="3">
                  <c:v>kd-tree (nested)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DeNovo</c:v>
                </c:pt>
              </c:strCache>
            </c:strRef>
          </c:tx>
          <c:spPr>
            <a:solidFill>
              <a:srgbClr val="008000"/>
            </a:solidFill>
            <a:ln w="47625">
              <a:noFill/>
            </a:ln>
          </c:spPr>
          <c:cat>
            <c:strRef>
              <c:f>Sheet1!$A$2:$A$5</c:f>
              <c:strCache>
                <c:ptCount val="4"/>
                <c:pt idx="0">
                  <c:v>LU</c:v>
                </c:pt>
                <c:pt idx="1">
                  <c:v>FFT</c:v>
                </c:pt>
                <c:pt idx="2">
                  <c:v>Barnes-Hut</c:v>
                </c:pt>
                <c:pt idx="3">
                  <c:v>kd-tree (nested)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101.66538119999976</c:v>
                </c:pt>
                <c:pt idx="1">
                  <c:v>100.3539524</c:v>
                </c:pt>
                <c:pt idx="2">
                  <c:v>101.4654835</c:v>
                </c:pt>
                <c:pt idx="3">
                  <c:v>98.903506399999898</c:v>
                </c:pt>
              </c:numCache>
            </c:numRef>
          </c:val>
        </c:ser>
        <c:axId val="60496896"/>
        <c:axId val="60652544"/>
      </c:barChart>
      <c:catAx>
        <c:axId val="6049689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0652544"/>
        <c:crosses val="autoZero"/>
        <c:auto val="1"/>
        <c:lblAlgn val="ctr"/>
        <c:lblOffset val="100"/>
      </c:catAx>
      <c:valAx>
        <c:axId val="60652544"/>
        <c:scaling>
          <c:orientation val="minMax"/>
          <c:max val="110"/>
          <c:min val="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Execution time</a:t>
                </a:r>
                <a:r>
                  <a:rPr lang="en-US" dirty="0" smtClean="0"/>
                  <a:t> </a:t>
                </a:r>
              </a:p>
              <a:p>
                <a:pPr>
                  <a:defRPr/>
                </a:pPr>
                <a:r>
                  <a:rPr lang="en-US" dirty="0" smtClean="0"/>
                  <a:t>Normalized </a:t>
                </a:r>
                <a:r>
                  <a:rPr lang="en-US" dirty="0"/>
                  <a:t>to MESI (%)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496896"/>
        <c:crosses val="autoZero"/>
        <c:crossBetween val="between"/>
        <c:majorUnit val="20"/>
      </c:valAx>
    </c:plotArea>
    <c:legend>
      <c:legendPos val="r"/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472D4E-5D49-4620-B803-A57771365D0B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E44B5D-3B88-457E-81F2-6E03E3D61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02061F-E24F-4646-BF7B-1E7D68134297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137F2FC-8825-4A8D-94C3-D76B91674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5A62C-EE0B-45B3-AFF5-22F7E302D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BA452-60A5-4621-840B-163FE00EB325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C75-49C5-4F09-89A3-155E1D16C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7EF30-D8CF-4D4A-A2A3-BDA68C86D93E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9956-D581-4949-98F4-8D702F060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A7CAE-63AB-4395-892F-8FAED1690500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148A-848F-4B8A-9EC4-EF756A60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AA3B-C9E9-4DF2-B991-609945ECF9BF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AD2D-96AC-4E87-9B28-4130AF53B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A6F41-25E3-4B6F-AB4D-AE1CB27B7484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646A1-C5D4-4DE7-BC98-870083626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36587-D86E-4D90-BD8F-E1F8EF4A8A44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409E-10CF-4EEF-A66E-4980929A6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77FFF-BC93-4B74-A1AF-67B90AB1FB01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F816-5B99-4B98-877A-221D28B4F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5268-67F6-4871-A157-F39C6A859F4E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FAD7F-BB1C-4D90-977B-8358DD152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650EE-90E7-47E1-A8D9-0434765F731A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FB655-6E92-4FAD-B25F-375909142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C929B-3975-4029-83C4-0EB21DBAE8E0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787CA-16DE-4619-BB63-8BFFA8D46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248B-4D39-4684-8D51-EBBCD4F0084E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6124E-FD25-492D-A1D5-E392E967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99838-B937-4185-857A-0CCB9B7867BD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DE0C9-88B8-4CE1-A055-B0CB087DA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34C84-293F-4FCD-95EE-048E1CFF6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F041A-0A7D-4B00-BC84-D2B82F21B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0025-327F-49C6-BBED-BD3B44CFA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E2B98-C329-412F-8D42-6D2C1ECD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FCAA4-9CFC-4F70-97B6-BB6C5EB7D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9C62C-B529-4122-A249-6ECF70633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1940-3C2D-42D2-9D72-B395A7BA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59CF6-22A9-438D-9023-EEDDA12EE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5550-6644-404F-AD79-84AD08DF6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78B73-0F6D-4886-B7DC-B70E26537461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7BF8-74C6-4607-B0EE-3002127A7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5501-D93D-42EB-B4B2-CE52FAA86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A8DF-6CF1-4F8D-8FEC-77AA9FCD6FD1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9EDF4-A49B-48CA-ABF3-CFF2CA38F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C154-69BE-4ED4-989A-A5E6F0CA17F4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22217-2AFE-4B25-BAFC-B2A005AE1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E8396-E4F0-42AF-8A01-04477D444476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BC4CF-452A-4E23-A23C-153A54103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D8F69-417B-4A7B-97E3-0CE934A47645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925EB-C4CC-4A06-B88E-88466E462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99A71-4F6D-4C94-B66F-C28FCC16C396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1E4CF-B88A-4E6F-A398-8795662B7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045F4-5CF3-4D31-BA10-924EFF6F4B8E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C64F4B1-25B7-4416-A302-2F4BF1E1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 vert="horz" wrap="square" lIns="91440" tIns="73152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34E0070-0A07-4242-AC37-C01C8CE81B11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612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186B9-812C-43A0-8453-DE135481A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5A70003-F021-49E8-9E68-CC415F27EA3C}" type="datetime1">
              <a:rPr lang="en-US"/>
              <a:pPr>
                <a:defRPr/>
              </a:pPr>
              <a:t>3/18/2010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94" r:id="rId2"/>
    <p:sldLayoutId id="2147484595" r:id="rId3"/>
    <p:sldLayoutId id="2147484596" r:id="rId4"/>
    <p:sldLayoutId id="2147484597" r:id="rId5"/>
    <p:sldLayoutId id="2147484598" r:id="rId6"/>
    <p:sldLayoutId id="2147484599" r:id="rId7"/>
    <p:sldLayoutId id="2147484600" r:id="rId8"/>
    <p:sldLayoutId id="2147484601" r:id="rId9"/>
    <p:sldLayoutId id="2147484602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14A13E-4157-48F9-B6ED-CD67C6915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9" descr="bold50.tif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0263" y="638333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1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1828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1200">
                <a:solidFill>
                  <a:srgbClr val="1F497D"/>
                </a:solidFill>
              </a:rPr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fld id="{6514A13E-4157-48F9-B6ED-CD67C69157C9}" type="slidenum">
              <a:rPr lang="en-US" kern="1200">
                <a:solidFill>
                  <a:srgbClr val="1F497D"/>
                </a:solidFill>
                <a:latin typeface="Arial"/>
                <a:ea typeface="ＭＳ Ｐゴシック" charset="-128"/>
                <a:cs typeface="+mn-cs"/>
              </a:rPr>
              <a:pPr rtl="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solidFill>
                <a:srgbClr val="1F497D"/>
              </a:solidFill>
              <a:latin typeface="Arial"/>
              <a:ea typeface="ＭＳ Ｐゴシック" charset="-128"/>
              <a:cs typeface="+mn-cs"/>
            </a:endParaRPr>
          </a:p>
        </p:txBody>
      </p:sp>
      <p:pic>
        <p:nvPicPr>
          <p:cNvPr id="3079" name="Picture 9" descr="bold50.t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8333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9144000" cy="1981200"/>
          </a:xfrm>
        </p:spPr>
        <p:txBody>
          <a:bodyPr/>
          <a:lstStyle/>
          <a:p>
            <a:pPr eaLnBrk="1" hangingPunct="1">
              <a:defRPr/>
            </a:pPr>
            <a:r>
              <a:rPr sz="4000" smtClean="0">
                <a:ea typeface="ＭＳ Ｐゴシック" charset="-128"/>
              </a:rPr>
              <a:t>DeNovo</a:t>
            </a:r>
            <a:r>
              <a:rPr sz="4000" baseline="50000" smtClean="0">
                <a:ea typeface="ＭＳ Ｐゴシック" charset="-128"/>
              </a:rPr>
              <a:t>†</a:t>
            </a:r>
            <a:r>
              <a:rPr sz="4000" smtClean="0">
                <a:ea typeface="ＭＳ Ｐゴシック" charset="-128"/>
              </a:rPr>
              <a:t>: Rethinking Hardware for Disciplined Parallelism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8534400" cy="27432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solidFill>
                  <a:srgbClr val="525B7E"/>
                </a:solidFill>
                <a:latin typeface="Arial Narrow" charset="0"/>
              </a:rPr>
              <a:t>Byn Choi, Rakesh Komuravelli, Hyojin Sung, </a:t>
            </a:r>
          </a:p>
          <a:p>
            <a:pPr eaLnBrk="1" hangingPunct="1"/>
            <a:r>
              <a:rPr lang="en-US" sz="2800" b="1" i="1" dirty="0" smtClean="0">
                <a:solidFill>
                  <a:srgbClr val="525B7E"/>
                </a:solidFill>
                <a:latin typeface="Arial Narrow" charset="0"/>
              </a:rPr>
              <a:t>Rob Bocchino, Sarita Adve, Vikram Adve</a:t>
            </a:r>
            <a:endParaRPr lang="en-US" sz="2800" b="1" dirty="0" smtClean="0">
              <a:solidFill>
                <a:srgbClr val="525B7E"/>
              </a:solidFill>
              <a:latin typeface="Arial Narrow" charset="0"/>
            </a:endParaRPr>
          </a:p>
          <a:p>
            <a:pPr eaLnBrk="1" hangingPunct="1"/>
            <a:r>
              <a:rPr lang="en-US" sz="2800" b="1" dirty="0" smtClean="0">
                <a:solidFill>
                  <a:srgbClr val="525B7E"/>
                </a:solidFill>
                <a:latin typeface="Arial Narrow" charset="0"/>
              </a:rPr>
              <a:t>Other collaborators:</a:t>
            </a:r>
          </a:p>
          <a:p>
            <a:pPr eaLnBrk="1" hangingPunct="1"/>
            <a:r>
              <a:rPr lang="en-US" sz="2800" b="1" dirty="0" smtClean="0">
                <a:solidFill>
                  <a:srgbClr val="525B7E"/>
                </a:solidFill>
                <a:latin typeface="Arial Narrow" charset="0"/>
              </a:rPr>
              <a:t>Languages: Adam Welc, Tatiana Shpeisman, Yang Ni (Intel)</a:t>
            </a:r>
          </a:p>
          <a:p>
            <a:pPr eaLnBrk="1" hangingPunct="1"/>
            <a:r>
              <a:rPr lang="en-US" sz="2800" b="1" dirty="0" smtClean="0">
                <a:solidFill>
                  <a:srgbClr val="525B7E"/>
                </a:solidFill>
                <a:latin typeface="Arial Narrow" charset="0"/>
              </a:rPr>
              <a:t>Applications: John Hart, Victor Lu</a:t>
            </a:r>
          </a:p>
          <a:p>
            <a:pPr eaLnBrk="1" hangingPunct="1"/>
            <a:endParaRPr lang="en-US" sz="2800" b="1" dirty="0" smtClean="0">
              <a:solidFill>
                <a:srgbClr val="525B7E"/>
              </a:solidFill>
              <a:latin typeface="Arial Narrow" charset="0"/>
            </a:endParaRPr>
          </a:p>
          <a:p>
            <a:pPr eaLnBrk="1" hangingPunct="1"/>
            <a:endParaRPr lang="en-US" sz="2800" b="1" dirty="0" smtClean="0">
              <a:solidFill>
                <a:srgbClr val="525B7E"/>
              </a:solidFill>
              <a:latin typeface="Arial Narrow" charset="0"/>
            </a:endParaRPr>
          </a:p>
          <a:p>
            <a:pPr eaLnBrk="1" hangingPunct="1"/>
            <a:endParaRPr lang="en-US" sz="2800" b="1" dirty="0" smtClean="0">
              <a:solidFill>
                <a:srgbClr val="525B7E"/>
              </a:solidFill>
              <a:latin typeface="Arial Narrow" charset="0"/>
            </a:endParaRPr>
          </a:p>
          <a:p>
            <a:pPr eaLnBrk="1" hangingPunct="1"/>
            <a:endParaRPr lang="en-US" sz="2800" b="1" dirty="0" smtClean="0">
              <a:solidFill>
                <a:srgbClr val="525B7E"/>
              </a:solidFill>
              <a:latin typeface="Arial Narrow" charset="0"/>
            </a:endParaRPr>
          </a:p>
          <a:p>
            <a:pPr eaLnBrk="1" hangingPunct="1"/>
            <a:endParaRPr lang="en-US" dirty="0" smtClean="0">
              <a:latin typeface="Arial Narrow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381000" y="5845175"/>
            <a:ext cx="3754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 baseline="30000">
                <a:solidFill>
                  <a:srgbClr val="525B7E"/>
                </a:solidFill>
                <a:latin typeface="Arial Narrow" charset="0"/>
              </a:rPr>
              <a:t>†</a:t>
            </a:r>
            <a:r>
              <a:rPr lang="en-US" sz="1800" b="1" i="1">
                <a:solidFill>
                  <a:srgbClr val="525B7E"/>
                </a:solidFill>
                <a:latin typeface="Arial Narrow" charset="0"/>
              </a:rPr>
              <a:t>De Novo = From the beginning, anew 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Disciplined Shared-Memory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686800" cy="4830762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Top-down view: </a:t>
            </a:r>
            <a:r>
              <a:rPr lang="en-US" b="1" dirty="0" err="1" smtClean="0">
                <a:latin typeface="Arial Narrow" charset="0"/>
              </a:rPr>
              <a:t>prog</a:t>
            </a:r>
            <a:r>
              <a:rPr lang="en-US" b="1" dirty="0" smtClean="0">
                <a:latin typeface="Arial Narrow" charset="0"/>
              </a:rPr>
              <a:t> model, language, … (earlier today)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 Use explicit effects for semantic guarantees 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Data-race-freedom, determinism-by-default, controlled non-determinism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Reward: simple semantics, safety, </a:t>
            </a:r>
            <a:r>
              <a:rPr lang="en-US" b="1" dirty="0" err="1" smtClean="0">
                <a:latin typeface="Arial Narrow" charset="0"/>
              </a:rPr>
              <a:t>composability</a:t>
            </a:r>
            <a:r>
              <a:rPr lang="en-US" b="1" dirty="0" smtClean="0">
                <a:latin typeface="Arial Narrow" charset="0"/>
              </a:rPr>
              <a:t>, …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Bottom-up view: hardware, runtime, …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Use explicit effects + above guarantees for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Simple coherence and consistency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Software-aware address/</a:t>
            </a:r>
            <a:r>
              <a:rPr lang="en-US" b="1" dirty="0" err="1" smtClean="0">
                <a:latin typeface="Arial Narrow" charset="0"/>
              </a:rPr>
              <a:t>comm</a:t>
            </a:r>
            <a:r>
              <a:rPr lang="en-US" b="1" dirty="0" smtClean="0">
                <a:latin typeface="Arial Narrow" charset="0"/>
              </a:rPr>
              <a:t>/coherence granularity, data layout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Reward: power-, complexity-, performance-scalable hardware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Top-down and bottom-up views are synergistic!</a:t>
            </a:r>
          </a:p>
          <a:p>
            <a:pPr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DeNovo Research Strategy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307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smtClean="0">
                <a:latin typeface="Arial Narrow" charset="0"/>
                <a:ea typeface="+mn-ea"/>
                <a:cs typeface="+mn-cs"/>
              </a:rPr>
              <a:t>Start with deterministic (</a:t>
            </a:r>
            <a:r>
              <a:rPr lang="en-US" b="1" dirty="0" smtClean="0">
                <a:latin typeface="Arial Narrow" charset="0"/>
                <a:ea typeface="+mn-ea"/>
                <a:cs typeface="+mn-cs"/>
                <a:sym typeface="Symbol"/>
              </a:rPr>
              <a:t> </a:t>
            </a:r>
            <a:r>
              <a:rPr lang="en-US" b="1" dirty="0" smtClean="0">
                <a:latin typeface="Arial Narrow" charset="0"/>
                <a:ea typeface="+mn-ea"/>
                <a:cs typeface="+mn-cs"/>
              </a:rPr>
              <a:t>data-race-free) codes</a:t>
            </a:r>
          </a:p>
          <a:p>
            <a:pPr marL="857250" lvl="1" indent="-342900" eaLnBrk="1" hangingPunct="1">
              <a:buFont typeface="Arial Narrow" pitchFamily="34" charset="0"/>
              <a:buChar char="―"/>
              <a:defRPr/>
            </a:pPr>
            <a:r>
              <a:rPr lang="en-US" b="1" dirty="0" smtClean="0">
                <a:latin typeface="Arial Narrow" charset="0"/>
                <a:ea typeface="+mn-ea"/>
              </a:rPr>
              <a:t>Common &amp; best case, basis for extension to other codes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smtClean="0">
                <a:latin typeface="Arial Narrow" charset="0"/>
                <a:ea typeface="+mn-ea"/>
                <a:cs typeface="+mn-cs"/>
              </a:rPr>
              <a:t>Disciplined non-deterministic codes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b="1" dirty="0" smtClean="0">
                <a:latin typeface="Arial Narrow" charset="0"/>
                <a:ea typeface="+mn-ea"/>
                <a:cs typeface="+mn-cs"/>
              </a:rPr>
              <a:t>Wild non-deterministic, legacy codes</a:t>
            </a:r>
          </a:p>
          <a:p>
            <a:pPr marL="514350" indent="-514350" eaLnBrk="1" hangingPunct="1">
              <a:buFont typeface="Arial" charset="0"/>
              <a:buNone/>
              <a:defRPr/>
            </a:pPr>
            <a:endParaRPr lang="en-US" b="1" dirty="0" smtClean="0">
              <a:latin typeface="Arial Narrow" charset="0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latin typeface="Arial Narrow" charset="0"/>
                <a:ea typeface="+mn-ea"/>
                <a:cs typeface="+mn-cs"/>
              </a:rPr>
              <a:t>Work with languages for best h/w-s/w interface</a:t>
            </a:r>
          </a:p>
          <a:p>
            <a:pPr lvl="1" eaLnBrk="1" hangingPunct="1">
              <a:defRPr/>
            </a:pPr>
            <a:r>
              <a:rPr lang="en-US" b="1" dirty="0" smtClean="0">
                <a:latin typeface="Arial Narrow" charset="0"/>
                <a:ea typeface="+mn-ea"/>
              </a:rPr>
              <a:t>Current driver is DPJ</a:t>
            </a:r>
          </a:p>
          <a:p>
            <a:pPr lvl="1" eaLnBrk="1" hangingPunct="1">
              <a:defRPr/>
            </a:pPr>
            <a:r>
              <a:rPr lang="en-US" b="1" dirty="0" smtClean="0">
                <a:latin typeface="Arial Narrow" charset="0"/>
                <a:ea typeface="+mn-ea"/>
              </a:rPr>
              <a:t>End-goal is language-oblivious interface</a:t>
            </a:r>
          </a:p>
          <a:p>
            <a:pPr eaLnBrk="1" hangingPunct="1">
              <a:defRPr/>
            </a:pPr>
            <a:r>
              <a:rPr lang="en-US" b="1" dirty="0" smtClean="0">
                <a:latin typeface="Arial Narrow" charset="0"/>
                <a:ea typeface="+mn-ea"/>
                <a:cs typeface="+mn-cs"/>
              </a:rPr>
              <a:t>Work with realistic applications</a:t>
            </a:r>
          </a:p>
          <a:p>
            <a:pPr lvl="1" eaLnBrk="1" hangingPunct="1">
              <a:defRPr/>
            </a:pPr>
            <a:r>
              <a:rPr lang="en-US" b="1" dirty="0" smtClean="0">
                <a:latin typeface="Arial Narrow" charset="0"/>
                <a:ea typeface="+mn-ea"/>
              </a:rPr>
              <a:t>Current work with </a:t>
            </a:r>
            <a:r>
              <a:rPr lang="en-US" b="1" dirty="0" err="1" smtClean="0">
                <a:latin typeface="Arial Narrow" charset="0"/>
                <a:ea typeface="+mn-ea"/>
              </a:rPr>
              <a:t>kd</a:t>
            </a:r>
            <a:r>
              <a:rPr lang="en-US" b="1" dirty="0" smtClean="0">
                <a:latin typeface="Arial Narrow" charset="0"/>
                <a:ea typeface="+mn-ea"/>
              </a:rPr>
              <a:t>-trees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Progress Summary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8307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latin typeface="Arial Narrow" charset="0"/>
              </a:rPr>
              <a:t>Deterministic codes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Language level model with DPJ, translation to h/w interface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Design for simple coherence, s/w-aware comm. and layout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Baseline coherence implemented, rest underway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latin typeface="Arial Narrow" charset="0"/>
              </a:rPr>
              <a:t>Disciplined non-deterministic codes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Language level model with DPJ (and Intel)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latin typeface="Arial Narrow" charset="0"/>
              </a:rPr>
              <a:t>Wild non-deterministic, legacy codes</a:t>
            </a:r>
          </a:p>
          <a:p>
            <a:pPr marL="914400" lvl="1" indent="-457200" eaLnBrk="1" hangingPunct="1"/>
            <a:r>
              <a:rPr lang="en-US" b="1" dirty="0" smtClean="0">
                <a:latin typeface="Arial Narrow" charset="0"/>
              </a:rPr>
              <a:t>Just begun, will be influenced by above</a:t>
            </a:r>
          </a:p>
          <a:p>
            <a:pPr marL="514350" indent="-514350" eaLnBrk="1" hangingPunct="1">
              <a:buNone/>
            </a:pPr>
            <a:r>
              <a:rPr lang="en-US" b="1" dirty="0" smtClean="0">
                <a:latin typeface="Arial Narrow" charset="0"/>
              </a:rPr>
              <a:t>Collaborations with languages &amp; applications groups</a:t>
            </a:r>
          </a:p>
          <a:p>
            <a:pPr marL="914400" lvl="1" indent="-457200" eaLnBrk="1" hangingPunct="1"/>
            <a:r>
              <a:rPr lang="en-US" b="1" dirty="0" smtClean="0">
                <a:latin typeface="Arial Narrow" charset="0"/>
              </a:rPr>
              <a:t>DPJ; first scalable SAH quality </a:t>
            </a:r>
            <a:r>
              <a:rPr lang="en-US" b="1" dirty="0" err="1" smtClean="0">
                <a:latin typeface="Arial Narrow" charset="0"/>
              </a:rPr>
              <a:t>kd</a:t>
            </a:r>
            <a:r>
              <a:rPr lang="en-US" b="1" dirty="0" smtClean="0">
                <a:latin typeface="Arial Narrow" charset="0"/>
              </a:rPr>
              <a:t>-tree construction</a:t>
            </a:r>
          </a:p>
          <a:p>
            <a:pPr marL="514350" indent="-514350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Progress 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Deterministic codes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Language level model with DPJ, translation to h/w interface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Design for simple coherence, s/w-aware comm. and layout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Baseline coherence implemented, rest underway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latin typeface="Arial Narrow" charset="0"/>
              </a:rPr>
              <a:t>Disciplined non-deterministic codes</a:t>
            </a:r>
          </a:p>
          <a:p>
            <a:pPr marL="914400" lvl="1" indent="-457200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Language level model with DPJ (and Intel)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b="1" dirty="0" smtClean="0">
                <a:latin typeface="Arial Narrow" charset="0"/>
              </a:rPr>
              <a:t>Wild non-deterministic, legacy codes</a:t>
            </a:r>
          </a:p>
          <a:p>
            <a:pPr marL="914400" lvl="1" indent="-457200" eaLnBrk="1" hangingPunct="1"/>
            <a:r>
              <a:rPr lang="en-US" b="1" dirty="0" smtClean="0">
                <a:latin typeface="Arial Narrow" charset="0"/>
              </a:rPr>
              <a:t>Just begun, will be influenced by above</a:t>
            </a:r>
          </a:p>
          <a:p>
            <a:pPr marL="514350" indent="-514350" eaLnBrk="1" hangingPunct="1">
              <a:buNone/>
            </a:pPr>
            <a:r>
              <a:rPr lang="en-US" b="1" dirty="0" smtClean="0">
                <a:latin typeface="Arial Narrow" charset="0"/>
              </a:rPr>
              <a:t>Collaborations with languages &amp; applications groups</a:t>
            </a:r>
          </a:p>
          <a:p>
            <a:pPr marL="914400" lvl="1" indent="-457200" eaLnBrk="1" hangingPunct="1"/>
            <a:r>
              <a:rPr lang="en-US" b="1" dirty="0" smtClean="0">
                <a:latin typeface="Arial Narrow" charset="0"/>
              </a:rPr>
              <a:t>DPJ; first scalable SAH quality </a:t>
            </a:r>
            <a:r>
              <a:rPr lang="en-US" b="1" dirty="0" err="1" smtClean="0">
                <a:latin typeface="Arial Narrow" charset="0"/>
              </a:rPr>
              <a:t>kd</a:t>
            </a:r>
            <a:r>
              <a:rPr lang="en-US" b="1" dirty="0" smtClean="0">
                <a:latin typeface="Arial Narrow" charset="0"/>
              </a:rPr>
              <a:t>-tree construction</a:t>
            </a:r>
          </a:p>
          <a:p>
            <a:pPr marL="514350" indent="-514350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Coherence and Consistency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Key Insights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Guaranteed determinism</a:t>
            </a:r>
          </a:p>
          <a:p>
            <a:pPr eaLnBrk="1" hangingPunct="1"/>
            <a:endParaRPr lang="en-US" b="1" dirty="0" smtClean="0">
              <a:latin typeface="Arial Narrow" charset="0"/>
            </a:endParaRPr>
          </a:p>
          <a:p>
            <a:pPr eaLnBrk="1" hangingPunct="1"/>
            <a:endParaRPr lang="en-US" b="1" dirty="0" smtClean="0">
              <a:latin typeface="Arial Narrow" charset="0"/>
            </a:endParaRPr>
          </a:p>
          <a:p>
            <a:pPr eaLnBrk="1" hangingPunct="1"/>
            <a:endParaRPr lang="en-US" b="1" dirty="0" smtClean="0">
              <a:latin typeface="Arial Narrow" charset="0"/>
            </a:endParaRP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Coherence and Consistency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Key Insights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r>
              <a:rPr lang="en-US" b="1" dirty="0" smtClean="0">
                <a:latin typeface="Arial Narrow" charset="0"/>
                <a:sym typeface="Symbol" charset="2"/>
              </a:rPr>
              <a:t></a:t>
            </a:r>
            <a:endParaRPr lang="en-US" b="1" dirty="0" smtClean="0">
              <a:latin typeface="Arial Narrow" charset="0"/>
            </a:endParaRP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Read should return value of last write in sequential order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From same task in this parallel phase, if it exists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Or from previous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No concurrent conflicting writes in this phase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Coherence and Consistency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Key Insights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Guaranteed determinism </a:t>
            </a:r>
            <a:r>
              <a:rPr lang="en-US" b="1" dirty="0" smtClean="0">
                <a:latin typeface="Arial Narrow" charset="0"/>
                <a:sym typeface="Symbol" charset="2"/>
              </a:rPr>
              <a:t></a:t>
            </a:r>
            <a:endParaRPr lang="en-US" b="1" dirty="0" smtClean="0">
              <a:latin typeface="Arial Narrow" charset="0"/>
            </a:endParaRP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Read should return value of last write in sequential order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From same task in this parallel phase, if it exists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Or from previous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No concurrent conflicting writes in this phase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Explicit effects </a:t>
            </a:r>
            <a:r>
              <a:rPr lang="en-US" b="1" dirty="0" smtClean="0">
                <a:latin typeface="Arial Narrow" charset="0"/>
                <a:sym typeface="Symbol" charset="2"/>
              </a:rPr>
              <a:t></a:t>
            </a:r>
            <a:endParaRPr lang="en-US" b="1" dirty="0" smtClean="0">
              <a:latin typeface="Arial Narrow" charset="0"/>
            </a:endParaRP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Compiler knows </a:t>
            </a: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all regions written in this parallel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can self-invalidate before next parallel phase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Invalidates data in </a:t>
            </a: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writeable regions </a:t>
            </a:r>
            <a:r>
              <a:rPr lang="en-US" b="1" dirty="0" smtClean="0">
                <a:latin typeface="Arial Narrow" charset="0"/>
              </a:rPr>
              <a:t>not written by itself</a:t>
            </a:r>
          </a:p>
          <a:p>
            <a:pPr lvl="1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sz="3200" smtClean="0">
                <a:ea typeface="ＭＳ Ｐゴシック" charset="-128"/>
              </a:rPr>
              <a:t>Today's Coherence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Snooping: broadcast, ordered networks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Directory: avoid broadcast through indirection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Complexity: Races in protocol    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Overhead: Sharer list		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Performance: All cache misses go through directory</a:t>
            </a:r>
          </a:p>
          <a:p>
            <a:pPr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lvl="1" eaLnBrk="1" hangingPunct="1"/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sz="3200" smtClean="0">
                <a:ea typeface="ＭＳ Ｐゴシック" charset="-128"/>
              </a:rPr>
              <a:t>Today's Coherence Protocols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Snooping: broadcast, ordered networks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Directory: avoid broadcast through indirection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Complexity: Races in protocol    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Race-free software </a:t>
            </a:r>
            <a:r>
              <a:rPr lang="en-US" b="1" smtClean="0">
                <a:solidFill>
                  <a:srgbClr val="D25000"/>
                </a:solidFill>
                <a:latin typeface="Arial Narrow" charset="0"/>
                <a:sym typeface="Symbol" charset="2"/>
              </a:rPr>
              <a:t>(almost) </a:t>
            </a:r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race-free coherence protocol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No transient states, much simpler protocol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Overhead: Sharer list		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Performance: All cache misses go through directory</a:t>
            </a:r>
          </a:p>
          <a:p>
            <a:pPr lvl="2" eaLnBrk="1" hangingPunct="1"/>
            <a:endParaRPr lang="en-US" b="1" smtClean="0">
              <a:solidFill>
                <a:srgbClr val="D25000"/>
              </a:solidFill>
              <a:latin typeface="Arial Narrow" charset="0"/>
            </a:endParaRPr>
          </a:p>
          <a:p>
            <a:pPr eaLnBrk="1" hangingPunct="1"/>
            <a:endParaRPr lang="en-US" b="1" smtClean="0">
              <a:latin typeface="Arial Narrow" charset="0"/>
            </a:endParaRPr>
          </a:p>
          <a:p>
            <a:pPr lvl="1" eaLnBrk="1" hangingPunct="1"/>
            <a:endParaRPr lang="en-US" b="1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sz="3200" smtClean="0">
                <a:ea typeface="ＭＳ Ｐゴシック" charset="-128"/>
              </a:rPr>
              <a:t>Today's Coherence Protocols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Snooping: broadcast, ordered networks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Directory: avoid broadcast through indirection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Complexity: Races in protocol    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Race-free software </a:t>
            </a:r>
            <a:r>
              <a:rPr lang="en-US" b="1" smtClean="0">
                <a:solidFill>
                  <a:srgbClr val="D25000"/>
                </a:solidFill>
                <a:latin typeface="Arial Narrow" charset="0"/>
                <a:sym typeface="Symbol" charset="2"/>
              </a:rPr>
              <a:t>(almost) </a:t>
            </a:r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race-free coherence protocol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No transient states, much simpler protocol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Overhead: Sharer list		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Explicit effects enable self-invalidations</a:t>
            </a:r>
          </a:p>
          <a:p>
            <a:pPr lvl="2" eaLnBrk="1" hangingPunct="1"/>
            <a:r>
              <a:rPr lang="en-US" b="1" smtClean="0">
                <a:solidFill>
                  <a:srgbClr val="D25000"/>
                </a:solidFill>
                <a:latin typeface="Arial Narrow" charset="0"/>
              </a:rPr>
              <a:t>No need for sharer lists</a:t>
            </a:r>
            <a:endParaRPr lang="en-US" b="1" smtClean="0">
              <a:latin typeface="Arial Narrow" charset="0"/>
            </a:endParaRPr>
          </a:p>
          <a:p>
            <a:pPr lvl="1" eaLnBrk="1" hangingPunct="1"/>
            <a:r>
              <a:rPr lang="en-US" b="1" smtClean="0">
                <a:latin typeface="Arial Narrow" charset="0"/>
              </a:rPr>
              <a:t>Performance: All cache misses go through directory</a:t>
            </a:r>
            <a:endParaRPr lang="en-US" b="1" smtClean="0">
              <a:solidFill>
                <a:srgbClr val="D25000"/>
              </a:solidFill>
              <a:latin typeface="Arial Narrow" charset="0"/>
            </a:endParaRPr>
          </a:p>
          <a:p>
            <a:pPr lvl="3" eaLnBrk="1" hangingPunct="1"/>
            <a:endParaRPr lang="en-US" b="1" smtClean="0">
              <a:latin typeface="Arial Narrow" charset="0"/>
            </a:endParaRPr>
          </a:p>
          <a:p>
            <a:pPr lvl="2" eaLnBrk="1" hangingPunct="1"/>
            <a:endParaRPr lang="en-US" b="1" smtClean="0">
              <a:solidFill>
                <a:srgbClr val="D25000"/>
              </a:solidFill>
              <a:latin typeface="Arial Narrow" charset="0"/>
            </a:endParaRPr>
          </a:p>
          <a:p>
            <a:pPr eaLnBrk="1" hangingPunct="1"/>
            <a:endParaRPr lang="en-US" b="1" smtClean="0">
              <a:latin typeface="Arial Narrow" charset="0"/>
            </a:endParaRPr>
          </a:p>
          <a:p>
            <a:pPr lvl="1" eaLnBrk="1" hangingPunct="1"/>
            <a:endParaRPr lang="en-US" b="1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Motivation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8307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Goal: Power-, complexity-, performance-scalable hardware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Today: shared-memory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Directory-based coherence</a:t>
            </a:r>
          </a:p>
          <a:p>
            <a:pPr lvl="2" eaLnBrk="1" hangingPunct="1"/>
            <a:r>
              <a:rPr lang="en-US" b="1" smtClean="0">
                <a:latin typeface="Arial Narrow" charset="0"/>
              </a:rPr>
              <a:t>Complex, unscalable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Address, communication, coherence granularity is cache line</a:t>
            </a:r>
          </a:p>
          <a:p>
            <a:pPr lvl="2" eaLnBrk="1" hangingPunct="1"/>
            <a:r>
              <a:rPr lang="en-US" b="1" smtClean="0">
                <a:latin typeface="Arial Narrow" charset="0"/>
              </a:rPr>
              <a:t>Software-oblivious, inefficient power, bandwidth, latency, area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Difficult programming model</a:t>
            </a:r>
          </a:p>
          <a:p>
            <a:pPr lvl="2" eaLnBrk="1" hangingPunct="1"/>
            <a:r>
              <a:rPr lang="en-US" b="1" smtClean="0">
                <a:latin typeface="Arial Narrow" charset="0"/>
              </a:rPr>
              <a:t>Data races, non-determinism, no safety/composability/modularity, …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Can’t specify “what value can read return” a.k.a. memory model</a:t>
            </a:r>
          </a:p>
          <a:p>
            <a:pPr lvl="2" eaLnBrk="1" hangingPunct="1"/>
            <a:r>
              <a:rPr lang="en-US" b="1" smtClean="0">
                <a:latin typeface="Arial Narrow" charset="0"/>
              </a:rPr>
              <a:t>Data races defy acceptable semantics;  mismatched hardware/software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Fundamentally broken for hardware &amp; software</a:t>
            </a:r>
          </a:p>
          <a:p>
            <a:pPr lvl="2" eaLnBrk="1" hangingPunct="1"/>
            <a:endParaRPr lang="en-US" b="1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sz="3200" smtClean="0">
                <a:ea typeface="ＭＳ Ｐゴシック" charset="-128"/>
              </a:rPr>
              <a:t>Today's Coherence Protocols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Snooping: broadcast, ordered networks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Directory: avoid broadcast through indirection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Complexity: Races in protocol    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Race-free software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  <a:sym typeface="Symbol" charset="2"/>
              </a:rPr>
              <a:t>(almost)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race-free coherence protocol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No transient states, much simpler protocol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Overhead: Sharer list		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Explicit effects enable self-invalidations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No need for sharer lists</a:t>
            </a:r>
            <a:endParaRPr lang="en-US" b="1" dirty="0" smtClean="0">
              <a:latin typeface="Arial Narrow" charset="0"/>
            </a:endParaRP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Performance: All cache misses go through directory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Directory only tracks one up-to-date copy, not sharers or serialization</a:t>
            </a:r>
          </a:p>
          <a:p>
            <a:pPr lvl="2"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Data copies can move from cache to cache without telling directory</a:t>
            </a:r>
          </a:p>
          <a:p>
            <a:pPr eaLnBrk="1" hangingPunct="1"/>
            <a:endParaRPr lang="en-US" b="1" dirty="0" smtClean="0">
              <a:latin typeface="Arial Narrow" charset="0"/>
            </a:endParaRPr>
          </a:p>
          <a:p>
            <a:pPr lvl="1" eaLnBrk="1" hangingPunct="1"/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Baseline DeNovo Coherence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534400" cy="48307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Assume (for now): Private L1, shared L2; single word line</a:t>
            </a:r>
          </a:p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Directory tracks one current copy of line, not sharers</a:t>
            </a:r>
          </a:p>
          <a:p>
            <a:pPr eaLnBrk="1" hangingPunct="1"/>
            <a:r>
              <a:rPr lang="en-US" b="1" dirty="0" smtClean="0">
                <a:latin typeface="Arial Narrow" charset="0"/>
              </a:rPr>
              <a:t>L2 data arrays double as directory</a:t>
            </a:r>
          </a:p>
          <a:p>
            <a:pPr lvl="1" eaLnBrk="1" hangingPunct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Keep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valid</a:t>
            </a:r>
            <a:r>
              <a:rPr lang="en-US" b="1" dirty="0" smtClean="0">
                <a:latin typeface="Arial Narrow" charset="0"/>
              </a:rPr>
              <a:t> data or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registered</a:t>
            </a:r>
            <a:r>
              <a:rPr lang="en-US" b="1" dirty="0" smtClean="0">
                <a:latin typeface="Arial Narrow" charset="0"/>
              </a:rPr>
              <a:t> core id, no space overhead</a:t>
            </a:r>
          </a:p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S/W inserts self-invalidates for regions w/ write effects </a:t>
            </a:r>
          </a:p>
          <a:p>
            <a:pPr eaLnBrk="1" hangingPunct="1">
              <a:spcAft>
                <a:spcPts val="600"/>
              </a:spcAft>
            </a:pPr>
            <a:r>
              <a:rPr lang="en-US" b="1" dirty="0" smtClean="0">
                <a:latin typeface="Arial Narrow" charset="0"/>
              </a:rPr>
              <a:t>L1 states = </a:t>
            </a:r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invalid, valid, registered</a:t>
            </a:r>
          </a:p>
          <a:p>
            <a:pPr eaLnBrk="1" hangingPunct="1"/>
            <a:r>
              <a:rPr lang="en-US" b="1" dirty="0" smtClean="0">
                <a:solidFill>
                  <a:srgbClr val="D25000"/>
                </a:solidFill>
                <a:latin typeface="Arial Narrow" charset="0"/>
              </a:rPr>
              <a:t>No transient states: Protocol  ≈ 3-state textbook pictures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Formal specification and verification with Intel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DeNovo Region Granularity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Arial Narrow" charset="0"/>
              </a:rPr>
              <a:t>DPJ regions too fine-grained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Ensure accesses to individual objects/fields don’t interfere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Too many regions for hardware</a:t>
            </a:r>
          </a:p>
          <a:p>
            <a:pPr lvl="1" eaLnBrk="1" hangingPunct="1">
              <a:buNone/>
            </a:pPr>
            <a:endParaRPr lang="en-US" b="1" dirty="0" smtClean="0">
              <a:latin typeface="Arial Narrow" charset="0"/>
            </a:endParaRPr>
          </a:p>
          <a:p>
            <a:pPr eaLnBrk="1" hangingPunct="1"/>
            <a:r>
              <a:rPr lang="en-US" b="1" dirty="0" smtClean="0">
                <a:latin typeface="Arial Narrow" charset="0"/>
              </a:rPr>
              <a:t>DeNovo only needs aggregate data written in phase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E.g., can summarize a field of entire data structure as one region</a:t>
            </a:r>
          </a:p>
          <a:p>
            <a:pPr eaLnBrk="1" hangingPunct="1">
              <a:buNone/>
            </a:pPr>
            <a:endParaRPr lang="en-US" b="1" dirty="0" smtClean="0">
              <a:latin typeface="Arial Narrow" charset="0"/>
            </a:endParaRPr>
          </a:p>
          <a:p>
            <a:pPr eaLnBrk="1" hangingPunct="1">
              <a:buNone/>
            </a:pPr>
            <a:r>
              <a:rPr lang="en-US" b="1" dirty="0" smtClean="0">
                <a:latin typeface="Arial Narrow" charset="0"/>
              </a:rPr>
              <a:t>Can we aggregate to few enough regions,</a:t>
            </a:r>
          </a:p>
          <a:p>
            <a:pPr eaLnBrk="1" hangingPunct="1">
              <a:buNone/>
            </a:pPr>
            <a:r>
              <a:rPr lang="en-US" b="1" smtClean="0">
                <a:latin typeface="Arial Narrow" charset="0"/>
              </a:rPr>
              <a:t>without excessive invalidations?</a:t>
            </a:r>
            <a:endParaRPr lang="en-US" b="1" dirty="0" smtClean="0">
              <a:latin typeface="Arial Narrow" charset="0"/>
            </a:endParaRPr>
          </a:p>
          <a:p>
            <a:pPr eaLnBrk="1" hangingPunct="1"/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Evaluation Methodology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Modified Wisconsin GEMS + (Intel!) Simics simulator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4 apps: LU, FFT, Barnes, kd-tree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Converted DPJ regions into DeNovo regions by hand</a:t>
            </a:r>
          </a:p>
          <a:p>
            <a:pPr eaLnBrk="1" hangingPunct="1"/>
            <a:endParaRPr lang="en-US" b="1" smtClean="0">
              <a:latin typeface="Arial Narrow" charset="0"/>
            </a:endParaRPr>
          </a:p>
          <a:p>
            <a:pPr eaLnBrk="1" hangingPunct="1"/>
            <a:endParaRPr lang="en-US" b="1" smtClean="0">
              <a:latin typeface="Arial Narrow" charset="0"/>
            </a:endParaRPr>
          </a:p>
          <a:p>
            <a:pPr eaLnBrk="1" hangingPunct="1"/>
            <a:endParaRPr lang="en-US" b="1" smtClean="0">
              <a:latin typeface="Arial Narrow" charset="0"/>
            </a:endParaRPr>
          </a:p>
          <a:p>
            <a:pPr eaLnBrk="1" hangingPunct="1"/>
            <a:r>
              <a:rPr lang="en-US" b="1" smtClean="0">
                <a:latin typeface="Arial Narrow" charset="0"/>
              </a:rPr>
              <a:t>Compared DeNovo vs. MESI for single word lines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Goal: Does simplicity impact performance?</a:t>
            </a:r>
          </a:p>
          <a:p>
            <a:pPr lvl="1" eaLnBrk="1" hangingPunct="1">
              <a:buFont typeface="Arial" charset="0"/>
              <a:buNone/>
            </a:pPr>
            <a:r>
              <a:rPr lang="en-US" b="1" smtClean="0">
                <a:latin typeface="Arial Narrow" charset="0"/>
              </a:rPr>
              <a:t>              E.g., are self-invalidations too conservative?</a:t>
            </a:r>
          </a:p>
          <a:p>
            <a:pPr lvl="1" eaLnBrk="1" hangingPunct="1">
              <a:buFont typeface="Arial" charset="0"/>
              <a:buNone/>
            </a:pPr>
            <a:r>
              <a:rPr lang="en-US" b="1" smtClean="0">
                <a:latin typeface="Arial Narrow" charset="0"/>
              </a:rPr>
              <a:t>             (Efficiency enhancements are next step)</a:t>
            </a:r>
          </a:p>
          <a:p>
            <a:pPr lvl="1" eaLnBrk="1" hangingPunct="1">
              <a:buFont typeface="Arial" charset="0"/>
              <a:buNone/>
            </a:pPr>
            <a:endParaRPr lang="en-US" sz="3000" b="1" smtClean="0">
              <a:latin typeface="Arial Narrow" charset="0"/>
            </a:endParaRPr>
          </a:p>
          <a:p>
            <a:pPr eaLnBrk="1" hangingPunct="1"/>
            <a:endParaRPr lang="en-US" b="1" smtClean="0">
              <a:latin typeface="Arial Narrow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95600"/>
          <a:ext cx="6096000" cy="7429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Barnes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Kd-tree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# Regions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Results for Baseline Coherence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4648200"/>
            <a:ext cx="8763000" cy="1447800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DeNovo comparable to MESI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Simple protocol is foundation for efficiency enhancements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762000" y="685800"/>
          <a:ext cx="8077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Improving Performance &amp; Power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334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Insight: Can always copy valid data to another cache 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w/o demand access, w/o going through directory 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If later demand read sees it, it must be correct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No false sharing effects (no loss of “ownership”)</a:t>
            </a:r>
          </a:p>
          <a:p>
            <a:pPr eaLnBrk="1" hangingPunct="1">
              <a:buFont typeface="Symbol" charset="2"/>
              <a:buChar char="Þ"/>
            </a:pPr>
            <a:r>
              <a:rPr lang="en-US" b="1" dirty="0" smtClean="0">
                <a:latin typeface="Arial Narrow" charset="0"/>
              </a:rPr>
              <a:t> Simple line based protocol (with word based valid bits)</a:t>
            </a:r>
          </a:p>
          <a:p>
            <a:pPr eaLnBrk="1" hangingPunct="1">
              <a:buFont typeface="Symbol" charset="2"/>
              <a:buChar char="Þ"/>
            </a:pPr>
            <a:r>
              <a:rPr lang="en-US" b="1" dirty="0" smtClean="0">
                <a:latin typeface="Arial Narrow" charset="0"/>
              </a:rPr>
              <a:t> Can get line from anywhere, not just from directory L2  </a:t>
            </a:r>
          </a:p>
          <a:p>
            <a:pPr lvl="1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Point-to-point transfer, sender-initiated transfer</a:t>
            </a:r>
          </a:p>
          <a:p>
            <a:pPr eaLnBrk="1" hangingPunct="1">
              <a:buFont typeface="Symbol" charset="2"/>
              <a:buChar char="Þ"/>
            </a:pPr>
            <a:r>
              <a:rPr lang="en-US" b="1" dirty="0" smtClean="0">
                <a:latin typeface="Arial Narrow" charset="0"/>
              </a:rPr>
              <a:t> Can transfer more than line at a time</a:t>
            </a:r>
          </a:p>
          <a:p>
            <a:pPr lvl="1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 Point-to-point bulk transfer</a:t>
            </a:r>
          </a:p>
          <a:p>
            <a:pPr eaLnBrk="1" hangingPunct="1">
              <a:buFont typeface="Symbol" charset="2"/>
              <a:buChar char="Þ"/>
            </a:pPr>
            <a:r>
              <a:rPr lang="en-US" b="1" dirty="0" smtClean="0">
                <a:latin typeface="Arial Narrow" charset="0"/>
              </a:rPr>
              <a:t>Transfer granularity can be region-driven </a:t>
            </a:r>
          </a:p>
          <a:p>
            <a:pPr lvl="1" eaLnBrk="1" hangingPunct="1">
              <a:buFont typeface="Arial Narrow" charset="0"/>
              <a:buChar char="―"/>
            </a:pPr>
            <a:r>
              <a:rPr lang="en-US" b="1" dirty="0" err="1" smtClean="0">
                <a:latin typeface="Arial Narrow" charset="0"/>
              </a:rPr>
              <a:t>AoS</a:t>
            </a:r>
            <a:r>
              <a:rPr lang="en-US" b="1" dirty="0" smtClean="0">
                <a:latin typeface="Arial Narrow" charset="0"/>
              </a:rPr>
              <a:t> vs. </a:t>
            </a:r>
            <a:r>
              <a:rPr lang="en-US" b="1" dirty="0" err="1" smtClean="0">
                <a:latin typeface="Arial Narrow" charset="0"/>
              </a:rPr>
              <a:t>SoA</a:t>
            </a:r>
            <a:r>
              <a:rPr lang="en-US" b="1" dirty="0" smtClean="0">
                <a:latin typeface="Arial Narrow" charset="0"/>
              </a:rPr>
              <a:t> optimization is natural</a:t>
            </a:r>
          </a:p>
          <a:p>
            <a:pPr eaLnBrk="1" hangingPunct="1"/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Towards Ideal Efficiency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48307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Current systems:</a:t>
            </a:r>
          </a:p>
          <a:p>
            <a:pPr lvl="1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Address, transfer, coherence granularity = fixed cache line</a:t>
            </a:r>
          </a:p>
          <a:p>
            <a:pPr eaLnBrk="1" hangingPunct="1">
              <a:buFont typeface="Arial" charset="0"/>
              <a:buNone/>
            </a:pPr>
            <a:r>
              <a:rPr lang="en-US" b="1" dirty="0" err="1" smtClean="0">
                <a:latin typeface="Arial Narrow" charset="0"/>
              </a:rPr>
              <a:t>Denovo</a:t>
            </a:r>
            <a:r>
              <a:rPr lang="en-US" b="1" dirty="0" smtClean="0">
                <a:latin typeface="Arial Narrow" charset="0"/>
              </a:rPr>
              <a:t> so far: </a:t>
            </a:r>
          </a:p>
          <a:p>
            <a:pPr lvl="1" eaLnBrk="1" hangingPunct="1">
              <a:buFont typeface="Arial Narrow" charset="0"/>
              <a:buChar char="―"/>
            </a:pPr>
            <a:r>
              <a:rPr lang="en-US" b="1" dirty="0" smtClean="0">
                <a:latin typeface="Arial Narrow" charset="0"/>
              </a:rPr>
              <a:t>Transfer is flexible, but address is still line, coherence is still word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Next step: Region-centered caches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Use regions for memory layout</a:t>
            </a:r>
          </a:p>
          <a:p>
            <a:pPr lvl="2" eaLnBrk="1" hangingPunct="1"/>
            <a:r>
              <a:rPr lang="en-US" b="1" dirty="0" smtClean="0">
                <a:latin typeface="Arial Narrow" charset="0"/>
              </a:rPr>
              <a:t>Region based “pool allocation,” fields of same region at fixed strides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Cache banks devoted to regions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Regions accessed together give address, transfer granularity</a:t>
            </a:r>
          </a:p>
          <a:p>
            <a:pPr lvl="1" eaLnBrk="1" hangingPunct="1"/>
            <a:r>
              <a:rPr lang="en-US" b="1" dirty="0" smtClean="0">
                <a:latin typeface="Arial Narrow" charset="0"/>
              </a:rPr>
              <a:t>Regions w/ same sharing behavior give coherence granularity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Applicable to main memory and pin bandwidth</a:t>
            </a:r>
          </a:p>
          <a:p>
            <a:pPr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Interactions with runtime scheduler</a:t>
            </a:r>
          </a:p>
          <a:p>
            <a:pPr lvl="1" eaLnBrk="1" hangingPunct="1"/>
            <a:endParaRPr lang="en-US" b="1" dirty="0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Current shared-memory models fundamentally broken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Semantics, programmability, hardware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Disciplined programming models solve these problems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DeNovo = hardware for disciplined programming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Software-driven memory hierarchy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Coherence, consistency, communication, data layout, …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Simpler, faster, cooler, cheaper, … 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Sponsor interactions: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Nick Carter, Mani Azimi/Akhilesh Kumar/Ching-Tsun Chou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Non-deterministic model: Adam Welc/Shpeisman/Ni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SCC prototype exploration: Jim Held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Next steps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4830763"/>
          </a:xfrm>
        </p:spPr>
        <p:txBody>
          <a:bodyPr/>
          <a:lstStyle/>
          <a:p>
            <a:pPr eaLnBrk="1" hangingPunct="1"/>
            <a:r>
              <a:rPr lang="en-US" b="1" smtClean="0">
                <a:latin typeface="Arial Narrow" charset="0"/>
              </a:rPr>
              <a:t>Phase 1: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Full implementation, verification, results for deterministic codes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Design and results for disciplined non-determinism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Design for wild non-deterministic, legacy codes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Continue work with language and application groups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Explore prototyping on SCC</a:t>
            </a:r>
          </a:p>
          <a:p>
            <a:pPr eaLnBrk="1" hangingPunct="1"/>
            <a:r>
              <a:rPr lang="en-US" b="1" smtClean="0">
                <a:latin typeface="Arial Narrow" charset="0"/>
              </a:rPr>
              <a:t>Phase 2: 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Design and simulation results for complete DeNovo system running large applications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Language-oblivious hardware-software interface</a:t>
            </a:r>
          </a:p>
          <a:p>
            <a:pPr lvl="1" eaLnBrk="1" hangingPunct="1"/>
            <a:r>
              <a:rPr lang="en-US" b="1" smtClean="0">
                <a:latin typeface="Arial Narrow" charset="0"/>
              </a:rPr>
              <a:t>Prototype and tech transfer</a:t>
            </a:r>
          </a:p>
          <a:p>
            <a:pPr eaLnBrk="1" hangingPunct="1">
              <a:buFont typeface="Arial" charset="0"/>
              <a:buNone/>
            </a:pPr>
            <a:endParaRPr lang="en-US" b="1" smtClean="0">
              <a:latin typeface="Arial Narro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Motivation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8307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Goal: Power-, complexity-, performance-scalable hardware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Today: shared-memory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Directory-based coherence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Complex, unscalable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Address, communication, coherence granularity is cache line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Inefficient in power, bandwidth, latency, area, especially for O-O codes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Difficult programming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races, non-determinism, no safety/composability/modularity, …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Can’t specify “what value a read can return” a.k.a. memory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 defy acceptable semantics;  mismatched hardware/software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Fundamentally broken for hardware &amp; software</a:t>
            </a:r>
          </a:p>
          <a:p>
            <a:pPr lvl="2" eaLnBrk="1" hangingPunct="1"/>
            <a:endParaRPr lang="en-US" b="1" smtClean="0">
              <a:latin typeface="Arial Narrow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685800" y="2720975"/>
            <a:ext cx="800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Banish shared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Motivation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8307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Goal: Power-, complexity-, performance-scalable hardware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Today: shared-memory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Directory-based coherence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Complex, unscalable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Address, communication, coherence granularity is cache line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Inefficient in power, bandwidth, latency, area, especially for O-O codes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Difficult programming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races, non-determinism, no safety/composability/modularity, …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Can’t specify “what value a read can return” a.k.a. memory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 defy acceptable semantics;  mismatched hardware/software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Fundamentally broken for hardware &amp; software</a:t>
            </a:r>
          </a:p>
          <a:p>
            <a:pPr lvl="2" eaLnBrk="1" hangingPunct="1"/>
            <a:endParaRPr lang="en-US" b="1" smtClean="0">
              <a:latin typeface="Arial Narrow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85800" y="2720975"/>
            <a:ext cx="800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Banish </a:t>
            </a:r>
            <a:r>
              <a:rPr lang="en-US" sz="4000" b="1">
                <a:solidFill>
                  <a:srgbClr val="D25000"/>
                </a:solidFill>
              </a:rPr>
              <a:t>wild</a:t>
            </a:r>
            <a:r>
              <a:rPr lang="en-US" sz="4000" b="1"/>
              <a:t> shared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Motivation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763000" cy="4830763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Goal: Power-, complexity-, performance-scalable hardware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Today: shared-memory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Directory-based coherence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Complex, unscalable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Address, communication, coherence granularity is cache line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Inefficient in power, bandwidth, latency, area, especially for O-O codes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Difficult programming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races, non-determinism, no safety/composability/modularity, …</a:t>
            </a:r>
          </a:p>
          <a:p>
            <a:pPr lvl="1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Can’t specify “what value a read can return” a.k.a. memory model</a:t>
            </a:r>
          </a:p>
          <a:p>
            <a:pPr lvl="2"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Data races defy acceptable semantics;  mismatched hardware/software</a:t>
            </a:r>
          </a:p>
          <a:p>
            <a:pPr eaLnBrk="1" hangingPunct="1"/>
            <a:r>
              <a:rPr lang="en-US" b="1" smtClean="0">
                <a:solidFill>
                  <a:srgbClr val="BFBFBF"/>
                </a:solidFill>
                <a:latin typeface="Arial Narrow" charset="0"/>
              </a:rPr>
              <a:t>Fundamentally broken for hardware &amp; software</a:t>
            </a:r>
          </a:p>
          <a:p>
            <a:pPr lvl="2" eaLnBrk="1" hangingPunct="1"/>
            <a:endParaRPr lang="en-US" b="1" smtClean="0">
              <a:latin typeface="Arial Narrow" charset="0"/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85800" y="2720975"/>
            <a:ext cx="8001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Banish </a:t>
            </a:r>
            <a:r>
              <a:rPr lang="en-US" sz="4000" b="1">
                <a:solidFill>
                  <a:srgbClr val="D25000"/>
                </a:solidFill>
              </a:rPr>
              <a:t>wild</a:t>
            </a:r>
            <a:r>
              <a:rPr lang="en-US" sz="4000" b="1"/>
              <a:t> shared memory!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304800" y="3787775"/>
            <a:ext cx="868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/>
              <a:t>Need </a:t>
            </a:r>
            <a:r>
              <a:rPr lang="en-US" sz="4000" b="1">
                <a:solidFill>
                  <a:srgbClr val="D25000"/>
                </a:solidFill>
              </a:rPr>
              <a:t>disciplined </a:t>
            </a:r>
            <a:r>
              <a:rPr lang="en-US" sz="4000" b="1"/>
              <a:t>shared memory!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What is Shared-Memory?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Shared-Memory = </a:t>
            </a:r>
          </a:p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Global address space 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+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Implicit, anywhere communication,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What is Shared-Memory?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Shared-Memory = </a:t>
            </a:r>
          </a:p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Arial Narrow" charset="0"/>
              </a:rPr>
              <a:t>Global address space 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+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Implicit, anywhere communication,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What is Shared-Memory?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Wild</a:t>
            </a:r>
            <a:r>
              <a:rPr lang="en-US" b="1" dirty="0" smtClean="0">
                <a:latin typeface="Arial Narrow" charset="0"/>
              </a:rPr>
              <a:t> Shared-Memory = </a:t>
            </a:r>
          </a:p>
          <a:p>
            <a:pPr algn="ctr" eaLnBrk="1" hangingPunct="1">
              <a:buFont typeface="Arial" charset="0"/>
              <a:buNone/>
            </a:pPr>
            <a:endParaRPr lang="en-US" b="1" dirty="0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00B050"/>
                </a:solidFill>
                <a:latin typeface="Arial Narrow" charset="0"/>
              </a:rPr>
              <a:t>Global address space 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latin typeface="Arial Narrow" charset="0"/>
              </a:rPr>
              <a:t>+</a:t>
            </a:r>
          </a:p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ea typeface="ＭＳ Ｐゴシック" charset="-128"/>
              </a:rPr>
              <a:t>What is Shared-Memory?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endParaRPr lang="en-US" b="1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solidFill>
                  <a:srgbClr val="00B050"/>
                </a:solidFill>
                <a:latin typeface="Arial Narrow" charset="0"/>
              </a:rPr>
              <a:t>Disciplined</a:t>
            </a:r>
            <a:r>
              <a:rPr lang="en-US" b="1" smtClean="0">
                <a:latin typeface="Arial Narrow" charset="0"/>
              </a:rPr>
              <a:t> Shared-Memory = </a:t>
            </a:r>
          </a:p>
          <a:p>
            <a:pPr algn="ctr" eaLnBrk="1" hangingPunct="1">
              <a:buFont typeface="Arial" charset="0"/>
              <a:buNone/>
            </a:pPr>
            <a:endParaRPr lang="en-US" b="1" smtClean="0">
              <a:latin typeface="Arial Narrow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solidFill>
                  <a:srgbClr val="00B050"/>
                </a:solidFill>
                <a:latin typeface="Arial Narrow" charset="0"/>
              </a:rPr>
              <a:t>Global address space </a:t>
            </a: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latin typeface="Arial Narrow" charset="0"/>
              </a:rPr>
              <a:t>+</a:t>
            </a: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solidFill>
                  <a:srgbClr val="C00000"/>
                </a:solidFill>
                <a:latin typeface="Arial Narrow" charset="0"/>
              </a:rPr>
              <a:t>Implicit, anywhere communication, synchronization</a:t>
            </a:r>
          </a:p>
          <a:p>
            <a:pPr algn="ctr" eaLnBrk="1" hangingPunct="1">
              <a:buFont typeface="Arial" charset="0"/>
              <a:buNone/>
            </a:pPr>
            <a:r>
              <a:rPr lang="en-US" b="1" smtClean="0">
                <a:solidFill>
                  <a:srgbClr val="00B050"/>
                </a:solidFill>
                <a:latin typeface="Arial Narrow" charset="0"/>
              </a:rPr>
              <a:t>Explicit, structured side-effects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22325" y="4022725"/>
            <a:ext cx="758983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tions without Logo at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9798</TotalTime>
  <Words>1528</Words>
  <Application>Microsoft Office PowerPoint</Application>
  <PresentationFormat>On-screen Show (4:3)</PresentationFormat>
  <Paragraphs>293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UPCRC Master</vt:lpstr>
      <vt:lpstr>Options without Logo at Footer</vt:lpstr>
      <vt:lpstr>1_UPCRC Master</vt:lpstr>
      <vt:lpstr>2_UPCRC Master</vt:lpstr>
      <vt:lpstr>DeNovo†: Rethinking Hardware for Disciplined Parallelism</vt:lpstr>
      <vt:lpstr>Motivation</vt:lpstr>
      <vt:lpstr>Motivation</vt:lpstr>
      <vt:lpstr>Motivation</vt:lpstr>
      <vt:lpstr>Motivation</vt:lpstr>
      <vt:lpstr>What is Shared-Memory?</vt:lpstr>
      <vt:lpstr>What is Shared-Memory?</vt:lpstr>
      <vt:lpstr>What is Shared-Memory?</vt:lpstr>
      <vt:lpstr>What is Shared-Memory?</vt:lpstr>
      <vt:lpstr>Disciplined Shared-Memory</vt:lpstr>
      <vt:lpstr>DeNovo Research Strategy</vt:lpstr>
      <vt:lpstr>Progress Summary</vt:lpstr>
      <vt:lpstr>Progress Summary</vt:lpstr>
      <vt:lpstr>Coherence and Consistency</vt:lpstr>
      <vt:lpstr>Coherence and Consistency</vt:lpstr>
      <vt:lpstr>Coherence and Consistency</vt:lpstr>
      <vt:lpstr>Today's Coherence Protocols</vt:lpstr>
      <vt:lpstr>Today's Coherence Protocols</vt:lpstr>
      <vt:lpstr>Today's Coherence Protocols</vt:lpstr>
      <vt:lpstr>Today's Coherence Protocols</vt:lpstr>
      <vt:lpstr>Baseline DeNovo Coherence</vt:lpstr>
      <vt:lpstr>DeNovo Region Granularity</vt:lpstr>
      <vt:lpstr>Evaluation Methodology</vt:lpstr>
      <vt:lpstr>Results for Baseline Coherence</vt:lpstr>
      <vt:lpstr>Improving Performance &amp; Power</vt:lpstr>
      <vt:lpstr>Towards Ideal Efficiency</vt:lpstr>
      <vt:lpstr>Summary</vt:lpstr>
      <vt:lpstr>Next steps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DeNovo†: Rethinking Hardware for Disciplined Parallelism</dc:title>
  <dc:creator>Sarita Adve</dc:creator>
  <cp:keywords/>
  <cp:lastModifiedBy>Sarita Adve</cp:lastModifiedBy>
  <cp:revision>872</cp:revision>
  <dcterms:created xsi:type="dcterms:W3CDTF">2010-03-16T02:01:34Z</dcterms:created>
  <dcterms:modified xsi:type="dcterms:W3CDTF">2010-03-18T20:29:06Z</dcterms:modified>
</cp:coreProperties>
</file>