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9.xml" ContentType="application/vnd.openxmlformats-officedocument.presentationml.tags+xml"/>
  <Override PartName="/ppt/notesSlides/notesSlide18.xml" ContentType="application/vnd.openxmlformats-officedocument.presentationml.notesSlide+xml"/>
  <Override PartName="/ppt/tags/tag10.xml" ContentType="application/vnd.openxmlformats-officedocument.presentationml.tags+xml"/>
  <Override PartName="/ppt/notesSlides/notesSlide19.xml" ContentType="application/vnd.openxmlformats-officedocument.presentationml.notesSlide+xml"/>
  <Override PartName="/ppt/tags/tag11.xml" ContentType="application/vnd.openxmlformats-officedocument.presentationml.tags+xml"/>
  <Override PartName="/ppt/notesSlides/notesSlide20.xml" ContentType="application/vnd.openxmlformats-officedocument.presentationml.notesSlide+xml"/>
  <Override PartName="/ppt/tags/tag12.xml" ContentType="application/vnd.openxmlformats-officedocument.presentationml.tags+xml"/>
  <Override PartName="/ppt/notesSlides/notesSlide21.xml" ContentType="application/vnd.openxmlformats-officedocument.presentationml.notesSlide+xml"/>
  <Override PartName="/ppt/tags/tag13.xml" ContentType="application/vnd.openxmlformats-officedocument.presentationml.tags+xml"/>
  <Override PartName="/ppt/notesSlides/notesSlide22.xml" ContentType="application/vnd.openxmlformats-officedocument.presentationml.notesSlide+xml"/>
  <Override PartName="/ppt/tags/tag14.xml" ContentType="application/vnd.openxmlformats-officedocument.presentationml.tags+xml"/>
  <Override PartName="/ppt/notesSlides/notesSlide23.xml" ContentType="application/vnd.openxmlformats-officedocument.presentationml.notesSlide+xml"/>
  <Override PartName="/ppt/tags/tag15.xml" ContentType="application/vnd.openxmlformats-officedocument.presentationml.tags+xml"/>
  <Override PartName="/ppt/notesSlides/notesSlide24.xml" ContentType="application/vnd.openxmlformats-officedocument.presentationml.notesSlide+xml"/>
  <Override PartName="/ppt/tags/tag16.xml" ContentType="application/vnd.openxmlformats-officedocument.presentationml.tags+xml"/>
  <Override PartName="/ppt/notesSlides/notesSlide25.xml" ContentType="application/vnd.openxmlformats-officedocument.presentationml.notesSlide+xml"/>
  <Override PartName="/ppt/tags/tag17.xml" ContentType="application/vnd.openxmlformats-officedocument.presentationml.tags+xml"/>
  <Override PartName="/ppt/notesSlides/notesSlide26.xml" ContentType="application/vnd.openxmlformats-officedocument.presentationml.notesSlide+xml"/>
  <Override PartName="/ppt/tags/tag18.xml" ContentType="application/vnd.openxmlformats-officedocument.presentationml.tags+xml"/>
  <Override PartName="/ppt/notesSlides/notesSlide27.xml" ContentType="application/vnd.openxmlformats-officedocument.presentationml.notesSlide+xml"/>
  <Override PartName="/ppt/tags/tag19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20.xml" ContentType="application/vnd.openxmlformats-officedocument.presentationml.tags+xml"/>
  <Override PartName="/ppt/notesSlides/notesSlide3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21.xml" ContentType="application/vnd.openxmlformats-officedocument.presentationml.tags+xml"/>
  <Override PartName="/ppt/notesSlides/notesSlide33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34.xml" ContentType="application/vnd.openxmlformats-officedocument.presentationml.notesSlide+xml"/>
  <Override PartName="/ppt/charts/chart5.xml" ContentType="application/vnd.openxmlformats-officedocument.drawingml.chart+xml"/>
  <Override PartName="/ppt/notesSlides/notesSlide35.xml" ContentType="application/vnd.openxmlformats-officedocument.presentationml.notesSlide+xml"/>
  <Override PartName="/ppt/charts/chart6.xml" ContentType="application/vnd.openxmlformats-officedocument.drawingml.chart+xml"/>
  <Override PartName="/ppt/tags/tag22.xml" ContentType="application/vnd.openxmlformats-officedocument.presentationml.tags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57" r:id="rId2"/>
    <p:sldId id="325" r:id="rId3"/>
    <p:sldId id="259" r:id="rId4"/>
    <p:sldId id="327" r:id="rId5"/>
    <p:sldId id="357" r:id="rId6"/>
    <p:sldId id="358" r:id="rId7"/>
    <p:sldId id="359" r:id="rId8"/>
    <p:sldId id="360" r:id="rId9"/>
    <p:sldId id="363" r:id="rId10"/>
    <p:sldId id="361" r:id="rId11"/>
    <p:sldId id="333" r:id="rId12"/>
    <p:sldId id="270" r:id="rId13"/>
    <p:sldId id="366" r:id="rId14"/>
    <p:sldId id="310" r:id="rId15"/>
    <p:sldId id="276" r:id="rId16"/>
    <p:sldId id="336" r:id="rId17"/>
    <p:sldId id="337" r:id="rId18"/>
    <p:sldId id="338" r:id="rId19"/>
    <p:sldId id="339" r:id="rId20"/>
    <p:sldId id="364" r:id="rId21"/>
    <p:sldId id="277" r:id="rId22"/>
    <p:sldId id="278" r:id="rId23"/>
    <p:sldId id="315" r:id="rId24"/>
    <p:sldId id="281" r:id="rId25"/>
    <p:sldId id="372" r:id="rId26"/>
    <p:sldId id="284" r:id="rId27"/>
    <p:sldId id="312" r:id="rId28"/>
    <p:sldId id="289" r:id="rId29"/>
    <p:sldId id="373" r:id="rId30"/>
    <p:sldId id="375" r:id="rId31"/>
    <p:sldId id="316" r:id="rId32"/>
    <p:sldId id="365" r:id="rId33"/>
    <p:sldId id="317" r:id="rId34"/>
    <p:sldId id="298" r:id="rId35"/>
    <p:sldId id="319" r:id="rId36"/>
    <p:sldId id="362" r:id="rId37"/>
    <p:sldId id="323" r:id="rId38"/>
    <p:sldId id="306" r:id="rId39"/>
    <p:sldId id="376" r:id="rId40"/>
    <p:sldId id="377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541C"/>
    <a:srgbClr val="3B901F"/>
    <a:srgbClr val="003900"/>
    <a:srgbClr val="004D00"/>
    <a:srgbClr val="306CF8"/>
    <a:srgbClr val="3A6BDF"/>
    <a:srgbClr val="B11C17"/>
    <a:srgbClr val="2E16B4"/>
    <a:srgbClr val="006600"/>
    <a:srgbClr val="164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7" autoAdjust="0"/>
    <p:restoredTop sz="80989" autoAdjust="0"/>
  </p:normalViewPr>
  <p:slideViewPr>
    <p:cSldViewPr snapToGrid="0" snapToObjects="1">
      <p:cViewPr>
        <p:scale>
          <a:sx n="68" d="100"/>
          <a:sy n="68" d="100"/>
        </p:scale>
        <p:origin x="-2312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7" Type="http://schemas.openxmlformats.org/officeDocument/2006/relationships/slide" Target="slides/slide6.xml"/><Relationship Id="rId36" Type="http://schemas.openxmlformats.org/officeDocument/2006/relationships/slide" Target="slides/slide35.xml"/><Relationship Id="rId4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presProps" Target="presProps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42" Type="http://schemas.openxmlformats.org/officeDocument/2006/relationships/notesMaster" Target="notesMasters/notesMaster1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4" Type="http://schemas.openxmlformats.org/officeDocument/2006/relationships/printerSettings" Target="printerSettings/printerSettings1.bin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yojinsung:Documents:Denovo:pact-slide-graph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yojinsung:Documents:Denovo:pact-slide-graph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yojinsung:Documents:Denovo:pact-slide-graph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yojinsung:Documents:Denovo:pact-slide-graph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yojinsung:Documents:Denovo:pact-slide-graph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yojinsung:Documents:Denovo:pact-slide-grap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new!$AL$3</c:f>
              <c:strCache>
                <c:ptCount val="1"/>
                <c:pt idx="0">
                  <c:v>L1 STALL</c:v>
                </c:pt>
              </c:strCache>
            </c:strRef>
          </c:tx>
          <c:spPr>
            <a:solidFill>
              <a:srgbClr val="E64EA0"/>
            </a:solidFill>
          </c:spPr>
          <c:invertIfNegative val="0"/>
          <c:cat>
            <c:strRef>
              <c:f>new!$AM$2:$AW$2</c:f>
              <c:strCache>
                <c:ptCount val="11"/>
                <c:pt idx="0">
                  <c:v>MW</c:v>
                </c:pt>
                <c:pt idx="1">
                  <c:v>DW</c:v>
                </c:pt>
                <c:pt idx="2">
                  <c:v>ML</c:v>
                </c:pt>
                <c:pt idx="3">
                  <c:v>DL</c:v>
                </c:pt>
                <c:pt idx="4">
                  <c:v>DDF</c:v>
                </c:pt>
                <c:pt idx="6">
                  <c:v>MW</c:v>
                </c:pt>
                <c:pt idx="7">
                  <c:v>DW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</c:strCache>
            </c:strRef>
          </c:cat>
          <c:val>
            <c:numRef>
              <c:f>new!$AM$3:$AW$3</c:f>
              <c:numCache>
                <c:formatCode>0.00%</c:formatCode>
                <c:ptCount val="11"/>
                <c:pt idx="0">
                  <c:v>0.3192</c:v>
                </c:pt>
                <c:pt idx="1">
                  <c:v>0.1864</c:v>
                </c:pt>
                <c:pt idx="6">
                  <c:v>0.0204</c:v>
                </c:pt>
                <c:pt idx="7">
                  <c:v>0.0068</c:v>
                </c:pt>
              </c:numCache>
            </c:numRef>
          </c:val>
        </c:ser>
        <c:ser>
          <c:idx val="1"/>
          <c:order val="1"/>
          <c:tx>
            <c:strRef>
              <c:f>new!$AL$4</c:f>
              <c:strCache>
                <c:ptCount val="1"/>
                <c:pt idx="0">
                  <c:v>L2 Hit</c:v>
                </c:pt>
              </c:strCache>
            </c:strRef>
          </c:tx>
          <c:spPr>
            <a:solidFill>
              <a:srgbClr val="F19A64"/>
            </a:solidFill>
          </c:spPr>
          <c:invertIfNegative val="0"/>
          <c:cat>
            <c:strRef>
              <c:f>new!$AM$2:$AW$2</c:f>
              <c:strCache>
                <c:ptCount val="11"/>
                <c:pt idx="0">
                  <c:v>MW</c:v>
                </c:pt>
                <c:pt idx="1">
                  <c:v>DW</c:v>
                </c:pt>
                <c:pt idx="2">
                  <c:v>ML</c:v>
                </c:pt>
                <c:pt idx="3">
                  <c:v>DL</c:v>
                </c:pt>
                <c:pt idx="4">
                  <c:v>DDF</c:v>
                </c:pt>
                <c:pt idx="6">
                  <c:v>MW</c:v>
                </c:pt>
                <c:pt idx="7">
                  <c:v>DW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</c:strCache>
            </c:strRef>
          </c:cat>
          <c:val>
            <c:numRef>
              <c:f>new!$AM$4:$AW$4</c:f>
              <c:numCache>
                <c:formatCode>0.00%</c:formatCode>
                <c:ptCount val="11"/>
                <c:pt idx="0">
                  <c:v>5.494499999999999</c:v>
                </c:pt>
                <c:pt idx="1">
                  <c:v>5.5306</c:v>
                </c:pt>
                <c:pt idx="6">
                  <c:v>8.3414</c:v>
                </c:pt>
                <c:pt idx="7">
                  <c:v>8.2534</c:v>
                </c:pt>
              </c:numCache>
            </c:numRef>
          </c:val>
        </c:ser>
        <c:ser>
          <c:idx val="2"/>
          <c:order val="2"/>
          <c:tx>
            <c:strRef>
              <c:f>new!$AL$5</c:f>
              <c:strCache>
                <c:ptCount val="1"/>
                <c:pt idx="0">
                  <c:v>R L1 Hit</c:v>
                </c:pt>
              </c:strCache>
            </c:strRef>
          </c:tx>
          <c:spPr>
            <a:solidFill>
              <a:srgbClr val="E7391E"/>
            </a:solidFill>
          </c:spPr>
          <c:invertIfNegative val="0"/>
          <c:cat>
            <c:strRef>
              <c:f>new!$AM$2:$AW$2</c:f>
              <c:strCache>
                <c:ptCount val="11"/>
                <c:pt idx="0">
                  <c:v>MW</c:v>
                </c:pt>
                <c:pt idx="1">
                  <c:v>DW</c:v>
                </c:pt>
                <c:pt idx="2">
                  <c:v>ML</c:v>
                </c:pt>
                <c:pt idx="3">
                  <c:v>DL</c:v>
                </c:pt>
                <c:pt idx="4">
                  <c:v>DDF</c:v>
                </c:pt>
                <c:pt idx="6">
                  <c:v>MW</c:v>
                </c:pt>
                <c:pt idx="7">
                  <c:v>DW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</c:strCache>
            </c:strRef>
          </c:cat>
          <c:val>
            <c:numRef>
              <c:f>new!$AM$5:$AW$5</c:f>
              <c:numCache>
                <c:formatCode>0.00%</c:formatCode>
                <c:ptCount val="11"/>
                <c:pt idx="0">
                  <c:v>0.2964</c:v>
                </c:pt>
                <c:pt idx="1">
                  <c:v>0.3214</c:v>
                </c:pt>
                <c:pt idx="6">
                  <c:v>0.6844</c:v>
                </c:pt>
                <c:pt idx="7">
                  <c:v>0.9541</c:v>
                </c:pt>
              </c:numCache>
            </c:numRef>
          </c:val>
        </c:ser>
        <c:ser>
          <c:idx val="3"/>
          <c:order val="3"/>
          <c:tx>
            <c:strRef>
              <c:f>new!$AL$6</c:f>
              <c:strCache>
                <c:ptCount val="1"/>
                <c:pt idx="0">
                  <c:v>Mem Hit</c:v>
                </c:pt>
              </c:strCache>
            </c:strRef>
          </c:tx>
          <c:spPr>
            <a:solidFill>
              <a:srgbClr val="9C1913"/>
            </a:solidFill>
          </c:spPr>
          <c:invertIfNegative val="0"/>
          <c:cat>
            <c:strRef>
              <c:f>new!$AM$2:$AW$2</c:f>
              <c:strCache>
                <c:ptCount val="11"/>
                <c:pt idx="0">
                  <c:v>MW</c:v>
                </c:pt>
                <c:pt idx="1">
                  <c:v>DW</c:v>
                </c:pt>
                <c:pt idx="2">
                  <c:v>ML</c:v>
                </c:pt>
                <c:pt idx="3">
                  <c:v>DL</c:v>
                </c:pt>
                <c:pt idx="4">
                  <c:v>DDF</c:v>
                </c:pt>
                <c:pt idx="6">
                  <c:v>MW</c:v>
                </c:pt>
                <c:pt idx="7">
                  <c:v>DW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</c:strCache>
            </c:strRef>
          </c:cat>
          <c:val>
            <c:numRef>
              <c:f>new!$AM$6:$AW$6</c:f>
              <c:numCache>
                <c:formatCode>0.00%</c:formatCode>
                <c:ptCount val="11"/>
                <c:pt idx="0">
                  <c:v>0.3292</c:v>
                </c:pt>
                <c:pt idx="1">
                  <c:v>0.332</c:v>
                </c:pt>
                <c:pt idx="6">
                  <c:v>6.0767</c:v>
                </c:pt>
                <c:pt idx="7">
                  <c:v>5.8712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711672824"/>
        <c:axId val="711703544"/>
      </c:barChart>
      <c:valAx>
        <c:axId val="711703544"/>
        <c:scaling>
          <c:orientation val="minMax"/>
        </c:scaling>
        <c:delete val="0"/>
        <c:axPos val="r"/>
        <c:majorGridlines/>
        <c:numFmt formatCode="0%" sourceLinked="0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711672824"/>
        <c:crosses val="max"/>
        <c:crossBetween val="between"/>
        <c:majorUnit val="1.0"/>
      </c:valAx>
      <c:catAx>
        <c:axId val="71167282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711703544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5586530729902"/>
          <c:y val="0.0611502792920116"/>
          <c:w val="0.87283942469619"/>
          <c:h val="0.82095888013998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new!$A$3</c:f>
              <c:strCache>
                <c:ptCount val="1"/>
                <c:pt idx="0">
                  <c:v>L1 STALL</c:v>
                </c:pt>
              </c:strCache>
            </c:strRef>
          </c:tx>
          <c:spPr>
            <a:solidFill>
              <a:srgbClr val="E64EA0"/>
            </a:solidFill>
          </c:spPr>
          <c:invertIfNegative val="0"/>
          <c:cat>
            <c:strRef>
              <c:f>new!$B$2:$AK$2</c:f>
              <c:strCache>
                <c:ptCount val="35"/>
                <c:pt idx="0">
                  <c:v>MW</c:v>
                </c:pt>
                <c:pt idx="1">
                  <c:v>DW</c:v>
                </c:pt>
                <c:pt idx="2">
                  <c:v>ML</c:v>
                </c:pt>
                <c:pt idx="3">
                  <c:v>DL</c:v>
                </c:pt>
                <c:pt idx="4">
                  <c:v>DDF</c:v>
                </c:pt>
                <c:pt idx="6">
                  <c:v>MW</c:v>
                </c:pt>
                <c:pt idx="7">
                  <c:v>DW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  <c:pt idx="12">
                  <c:v>MW</c:v>
                </c:pt>
                <c:pt idx="13">
                  <c:v>DW</c:v>
                </c:pt>
                <c:pt idx="14">
                  <c:v>ML</c:v>
                </c:pt>
                <c:pt idx="15">
                  <c:v>DL</c:v>
                </c:pt>
                <c:pt idx="16">
                  <c:v>DDF</c:v>
                </c:pt>
                <c:pt idx="18">
                  <c:v>MW</c:v>
                </c:pt>
                <c:pt idx="19">
                  <c:v>DW</c:v>
                </c:pt>
                <c:pt idx="20">
                  <c:v>ML</c:v>
                </c:pt>
                <c:pt idx="21">
                  <c:v>DL</c:v>
                </c:pt>
                <c:pt idx="22">
                  <c:v>DDF</c:v>
                </c:pt>
                <c:pt idx="24">
                  <c:v>MW</c:v>
                </c:pt>
                <c:pt idx="25">
                  <c:v>DW</c:v>
                </c:pt>
                <c:pt idx="26">
                  <c:v>ML</c:v>
                </c:pt>
                <c:pt idx="27">
                  <c:v>DL</c:v>
                </c:pt>
                <c:pt idx="28">
                  <c:v>DDF</c:v>
                </c:pt>
                <c:pt idx="30">
                  <c:v>MW</c:v>
                </c:pt>
                <c:pt idx="31">
                  <c:v>DW</c:v>
                </c:pt>
                <c:pt idx="32">
                  <c:v>ML</c:v>
                </c:pt>
                <c:pt idx="33">
                  <c:v>DL</c:v>
                </c:pt>
                <c:pt idx="34">
                  <c:v>DDF</c:v>
                </c:pt>
              </c:strCache>
            </c:strRef>
          </c:cat>
          <c:val>
            <c:numRef>
              <c:f>new!$B$3:$AK$3</c:f>
              <c:numCache>
                <c:formatCode>0.00%</c:formatCode>
                <c:ptCount val="36"/>
                <c:pt idx="0">
                  <c:v>0.0641</c:v>
                </c:pt>
                <c:pt idx="1">
                  <c:v>0.0</c:v>
                </c:pt>
                <c:pt idx="6">
                  <c:v>0.0</c:v>
                </c:pt>
                <c:pt idx="7">
                  <c:v>0.0</c:v>
                </c:pt>
                <c:pt idx="12">
                  <c:v>0.0</c:v>
                </c:pt>
                <c:pt idx="13">
                  <c:v>0.0</c:v>
                </c:pt>
                <c:pt idx="18">
                  <c:v>0.0</c:v>
                </c:pt>
                <c:pt idx="19">
                  <c:v>0.0</c:v>
                </c:pt>
                <c:pt idx="24">
                  <c:v>0.0</c:v>
                </c:pt>
                <c:pt idx="25">
                  <c:v>0.0</c:v>
                </c:pt>
                <c:pt idx="30">
                  <c:v>0.0</c:v>
                </c:pt>
                <c:pt idx="31">
                  <c:v>0.0</c:v>
                </c:pt>
              </c:numCache>
            </c:numRef>
          </c:val>
        </c:ser>
        <c:ser>
          <c:idx val="1"/>
          <c:order val="1"/>
          <c:tx>
            <c:strRef>
              <c:f>new!$A$4</c:f>
              <c:strCache>
                <c:ptCount val="1"/>
                <c:pt idx="0">
                  <c:v>L2 Hit</c:v>
                </c:pt>
              </c:strCache>
            </c:strRef>
          </c:tx>
          <c:spPr>
            <a:solidFill>
              <a:srgbClr val="F19A64"/>
            </a:solidFill>
          </c:spPr>
          <c:invertIfNegative val="0"/>
          <c:cat>
            <c:strRef>
              <c:f>new!$B$2:$AK$2</c:f>
              <c:strCache>
                <c:ptCount val="35"/>
                <c:pt idx="0">
                  <c:v>MW</c:v>
                </c:pt>
                <c:pt idx="1">
                  <c:v>DW</c:v>
                </c:pt>
                <c:pt idx="2">
                  <c:v>ML</c:v>
                </c:pt>
                <c:pt idx="3">
                  <c:v>DL</c:v>
                </c:pt>
                <c:pt idx="4">
                  <c:v>DDF</c:v>
                </c:pt>
                <c:pt idx="6">
                  <c:v>MW</c:v>
                </c:pt>
                <c:pt idx="7">
                  <c:v>DW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  <c:pt idx="12">
                  <c:v>MW</c:v>
                </c:pt>
                <c:pt idx="13">
                  <c:v>DW</c:v>
                </c:pt>
                <c:pt idx="14">
                  <c:v>ML</c:v>
                </c:pt>
                <c:pt idx="15">
                  <c:v>DL</c:v>
                </c:pt>
                <c:pt idx="16">
                  <c:v>DDF</c:v>
                </c:pt>
                <c:pt idx="18">
                  <c:v>MW</c:v>
                </c:pt>
                <c:pt idx="19">
                  <c:v>DW</c:v>
                </c:pt>
                <c:pt idx="20">
                  <c:v>ML</c:v>
                </c:pt>
                <c:pt idx="21">
                  <c:v>DL</c:v>
                </c:pt>
                <c:pt idx="22">
                  <c:v>DDF</c:v>
                </c:pt>
                <c:pt idx="24">
                  <c:v>MW</c:v>
                </c:pt>
                <c:pt idx="25">
                  <c:v>DW</c:v>
                </c:pt>
                <c:pt idx="26">
                  <c:v>ML</c:v>
                </c:pt>
                <c:pt idx="27">
                  <c:v>DL</c:v>
                </c:pt>
                <c:pt idx="28">
                  <c:v>DDF</c:v>
                </c:pt>
                <c:pt idx="30">
                  <c:v>MW</c:v>
                </c:pt>
                <c:pt idx="31">
                  <c:v>DW</c:v>
                </c:pt>
                <c:pt idx="32">
                  <c:v>ML</c:v>
                </c:pt>
                <c:pt idx="33">
                  <c:v>DL</c:v>
                </c:pt>
                <c:pt idx="34">
                  <c:v>DDF</c:v>
                </c:pt>
              </c:strCache>
            </c:strRef>
          </c:cat>
          <c:val>
            <c:numRef>
              <c:f>new!$B$4:$AK$4</c:f>
              <c:numCache>
                <c:formatCode>0.00%</c:formatCode>
                <c:ptCount val="36"/>
                <c:pt idx="0">
                  <c:v>0.3386</c:v>
                </c:pt>
                <c:pt idx="1">
                  <c:v>1.1589</c:v>
                </c:pt>
                <c:pt idx="6">
                  <c:v>1.7049</c:v>
                </c:pt>
                <c:pt idx="7">
                  <c:v>1.5638</c:v>
                </c:pt>
                <c:pt idx="12">
                  <c:v>1.7845</c:v>
                </c:pt>
                <c:pt idx="13">
                  <c:v>1.2942</c:v>
                </c:pt>
                <c:pt idx="18">
                  <c:v>0.4929</c:v>
                </c:pt>
                <c:pt idx="19">
                  <c:v>0.4188</c:v>
                </c:pt>
                <c:pt idx="24">
                  <c:v>2.1154</c:v>
                </c:pt>
                <c:pt idx="25">
                  <c:v>2.1133</c:v>
                </c:pt>
                <c:pt idx="30">
                  <c:v>0.4649</c:v>
                </c:pt>
                <c:pt idx="31">
                  <c:v>0.2781</c:v>
                </c:pt>
              </c:numCache>
            </c:numRef>
          </c:val>
        </c:ser>
        <c:ser>
          <c:idx val="2"/>
          <c:order val="2"/>
          <c:tx>
            <c:strRef>
              <c:f>new!$A$5</c:f>
              <c:strCache>
                <c:ptCount val="1"/>
                <c:pt idx="0">
                  <c:v>R L1 Hit</c:v>
                </c:pt>
              </c:strCache>
            </c:strRef>
          </c:tx>
          <c:spPr>
            <a:solidFill>
              <a:srgbClr val="E7391E"/>
            </a:solidFill>
          </c:spPr>
          <c:invertIfNegative val="0"/>
          <c:cat>
            <c:strRef>
              <c:f>new!$B$2:$AK$2</c:f>
              <c:strCache>
                <c:ptCount val="35"/>
                <c:pt idx="0">
                  <c:v>MW</c:v>
                </c:pt>
                <c:pt idx="1">
                  <c:v>DW</c:v>
                </c:pt>
                <c:pt idx="2">
                  <c:v>ML</c:v>
                </c:pt>
                <c:pt idx="3">
                  <c:v>DL</c:v>
                </c:pt>
                <c:pt idx="4">
                  <c:v>DDF</c:v>
                </c:pt>
                <c:pt idx="6">
                  <c:v>MW</c:v>
                </c:pt>
                <c:pt idx="7">
                  <c:v>DW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  <c:pt idx="12">
                  <c:v>MW</c:v>
                </c:pt>
                <c:pt idx="13">
                  <c:v>DW</c:v>
                </c:pt>
                <c:pt idx="14">
                  <c:v>ML</c:v>
                </c:pt>
                <c:pt idx="15">
                  <c:v>DL</c:v>
                </c:pt>
                <c:pt idx="16">
                  <c:v>DDF</c:v>
                </c:pt>
                <c:pt idx="18">
                  <c:v>MW</c:v>
                </c:pt>
                <c:pt idx="19">
                  <c:v>DW</c:v>
                </c:pt>
                <c:pt idx="20">
                  <c:v>ML</c:v>
                </c:pt>
                <c:pt idx="21">
                  <c:v>DL</c:v>
                </c:pt>
                <c:pt idx="22">
                  <c:v>DDF</c:v>
                </c:pt>
                <c:pt idx="24">
                  <c:v>MW</c:v>
                </c:pt>
                <c:pt idx="25">
                  <c:v>DW</c:v>
                </c:pt>
                <c:pt idx="26">
                  <c:v>ML</c:v>
                </c:pt>
                <c:pt idx="27">
                  <c:v>DL</c:v>
                </c:pt>
                <c:pt idx="28">
                  <c:v>DDF</c:v>
                </c:pt>
                <c:pt idx="30">
                  <c:v>MW</c:v>
                </c:pt>
                <c:pt idx="31">
                  <c:v>DW</c:v>
                </c:pt>
                <c:pt idx="32">
                  <c:v>ML</c:v>
                </c:pt>
                <c:pt idx="33">
                  <c:v>DL</c:v>
                </c:pt>
                <c:pt idx="34">
                  <c:v>DDF</c:v>
                </c:pt>
              </c:strCache>
            </c:strRef>
          </c:cat>
          <c:val>
            <c:numRef>
              <c:f>new!$B$5:$AK$5</c:f>
              <c:numCache>
                <c:formatCode>0.00%</c:formatCode>
                <c:ptCount val="36"/>
                <c:pt idx="0">
                  <c:v>3.7451</c:v>
                </c:pt>
                <c:pt idx="1">
                  <c:v>2.4864</c:v>
                </c:pt>
                <c:pt idx="6">
                  <c:v>0.025</c:v>
                </c:pt>
                <c:pt idx="7">
                  <c:v>0.1951</c:v>
                </c:pt>
                <c:pt idx="12">
                  <c:v>0.1777</c:v>
                </c:pt>
                <c:pt idx="13">
                  <c:v>0.7803</c:v>
                </c:pt>
                <c:pt idx="18">
                  <c:v>0.0356</c:v>
                </c:pt>
                <c:pt idx="19">
                  <c:v>0.1389</c:v>
                </c:pt>
                <c:pt idx="24">
                  <c:v>0.0739</c:v>
                </c:pt>
                <c:pt idx="25">
                  <c:v>0.0701</c:v>
                </c:pt>
                <c:pt idx="30">
                  <c:v>0.2419</c:v>
                </c:pt>
                <c:pt idx="31">
                  <c:v>0.425</c:v>
                </c:pt>
              </c:numCache>
            </c:numRef>
          </c:val>
        </c:ser>
        <c:ser>
          <c:idx val="3"/>
          <c:order val="3"/>
          <c:tx>
            <c:strRef>
              <c:f>new!$A$6</c:f>
              <c:strCache>
                <c:ptCount val="1"/>
                <c:pt idx="0">
                  <c:v>Mem Hit</c:v>
                </c:pt>
              </c:strCache>
            </c:strRef>
          </c:tx>
          <c:spPr>
            <a:solidFill>
              <a:srgbClr val="9C1913"/>
            </a:solidFill>
          </c:spPr>
          <c:invertIfNegative val="0"/>
          <c:cat>
            <c:strRef>
              <c:f>new!$B$2:$AK$2</c:f>
              <c:strCache>
                <c:ptCount val="35"/>
                <c:pt idx="0">
                  <c:v>MW</c:v>
                </c:pt>
                <c:pt idx="1">
                  <c:v>DW</c:v>
                </c:pt>
                <c:pt idx="2">
                  <c:v>ML</c:v>
                </c:pt>
                <c:pt idx="3">
                  <c:v>DL</c:v>
                </c:pt>
                <c:pt idx="4">
                  <c:v>DDF</c:v>
                </c:pt>
                <c:pt idx="6">
                  <c:v>MW</c:v>
                </c:pt>
                <c:pt idx="7">
                  <c:v>DW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  <c:pt idx="12">
                  <c:v>MW</c:v>
                </c:pt>
                <c:pt idx="13">
                  <c:v>DW</c:v>
                </c:pt>
                <c:pt idx="14">
                  <c:v>ML</c:v>
                </c:pt>
                <c:pt idx="15">
                  <c:v>DL</c:v>
                </c:pt>
                <c:pt idx="16">
                  <c:v>DDF</c:v>
                </c:pt>
                <c:pt idx="18">
                  <c:v>MW</c:v>
                </c:pt>
                <c:pt idx="19">
                  <c:v>DW</c:v>
                </c:pt>
                <c:pt idx="20">
                  <c:v>ML</c:v>
                </c:pt>
                <c:pt idx="21">
                  <c:v>DL</c:v>
                </c:pt>
                <c:pt idx="22">
                  <c:v>DDF</c:v>
                </c:pt>
                <c:pt idx="24">
                  <c:v>MW</c:v>
                </c:pt>
                <c:pt idx="25">
                  <c:v>DW</c:v>
                </c:pt>
                <c:pt idx="26">
                  <c:v>ML</c:v>
                </c:pt>
                <c:pt idx="27">
                  <c:v>DL</c:v>
                </c:pt>
                <c:pt idx="28">
                  <c:v>DDF</c:v>
                </c:pt>
                <c:pt idx="30">
                  <c:v>MW</c:v>
                </c:pt>
                <c:pt idx="31">
                  <c:v>DW</c:v>
                </c:pt>
                <c:pt idx="32">
                  <c:v>ML</c:v>
                </c:pt>
                <c:pt idx="33">
                  <c:v>DL</c:v>
                </c:pt>
                <c:pt idx="34">
                  <c:v>DDF</c:v>
                </c:pt>
              </c:strCache>
            </c:strRef>
          </c:cat>
          <c:val>
            <c:numRef>
              <c:f>new!$B$6:$AK$6</c:f>
              <c:numCache>
                <c:formatCode>0.00%</c:formatCode>
                <c:ptCount val="36"/>
                <c:pt idx="0">
                  <c:v>0.0152</c:v>
                </c:pt>
                <c:pt idx="1">
                  <c:v>0.0177</c:v>
                </c:pt>
                <c:pt idx="6">
                  <c:v>0.0002</c:v>
                </c:pt>
                <c:pt idx="7">
                  <c:v>0.0002</c:v>
                </c:pt>
                <c:pt idx="12">
                  <c:v>0.0</c:v>
                </c:pt>
                <c:pt idx="13">
                  <c:v>0.0</c:v>
                </c:pt>
                <c:pt idx="18">
                  <c:v>0.0819</c:v>
                </c:pt>
                <c:pt idx="19">
                  <c:v>0.0851</c:v>
                </c:pt>
                <c:pt idx="24">
                  <c:v>0.3301</c:v>
                </c:pt>
                <c:pt idx="25">
                  <c:v>0.3427</c:v>
                </c:pt>
                <c:pt idx="30">
                  <c:v>0.1689</c:v>
                </c:pt>
                <c:pt idx="31">
                  <c:v>0.1769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429253016"/>
        <c:axId val="429218408"/>
      </c:barChart>
      <c:catAx>
        <c:axId val="429253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429218408"/>
        <c:crosses val="autoZero"/>
        <c:auto val="1"/>
        <c:lblAlgn val="ctr"/>
        <c:lblOffset val="100"/>
        <c:noMultiLvlLbl val="0"/>
      </c:catAx>
      <c:valAx>
        <c:axId val="429218408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Memory</a:t>
                </a:r>
                <a:r>
                  <a:rPr lang="en-US" baseline="0" dirty="0" smtClean="0"/>
                  <a:t> Stall Time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616985521175096"/>
              <c:y val="0.00303308325397376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429253016"/>
        <c:crosses val="autoZero"/>
        <c:crossBetween val="between"/>
        <c:majorUnit val="1.0"/>
      </c:valAx>
    </c:plotArea>
    <c:legend>
      <c:legendPos val="l"/>
      <c:layout>
        <c:manualLayout>
          <c:xMode val="edge"/>
          <c:yMode val="edge"/>
          <c:x val="0.876998904694545"/>
          <c:y val="0.0698673727730936"/>
          <c:w val="0.113392733803011"/>
          <c:h val="0.141154991134958"/>
        </c:manualLayout>
      </c:layout>
      <c:overlay val="1"/>
      <c:txPr>
        <a:bodyPr/>
        <a:lstStyle/>
        <a:p>
          <a:pPr>
            <a:lnSpc>
              <a:spcPct val="100000"/>
            </a:lnSpc>
            <a:defRPr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'new2'!$AL$3</c:f>
              <c:strCache>
                <c:ptCount val="1"/>
                <c:pt idx="0">
                  <c:v>L1 STALL</c:v>
                </c:pt>
              </c:strCache>
            </c:strRef>
          </c:tx>
          <c:spPr>
            <a:solidFill>
              <a:srgbClr val="E64EA0"/>
            </a:solidFill>
          </c:spPr>
          <c:invertIfNegative val="0"/>
          <c:cat>
            <c:strRef>
              <c:f>'new2'!$AM$2:$AW$2</c:f>
              <c:strCache>
                <c:ptCount val="11"/>
                <c:pt idx="0">
                  <c:v>MW</c:v>
                </c:pt>
                <c:pt idx="1">
                  <c:v>DW</c:v>
                </c:pt>
                <c:pt idx="2">
                  <c:v>ML</c:v>
                </c:pt>
                <c:pt idx="3">
                  <c:v>DL</c:v>
                </c:pt>
                <c:pt idx="4">
                  <c:v>DDF</c:v>
                </c:pt>
                <c:pt idx="6">
                  <c:v>MW</c:v>
                </c:pt>
                <c:pt idx="7">
                  <c:v>DW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</c:strCache>
            </c:strRef>
          </c:cat>
          <c:val>
            <c:numRef>
              <c:f>'new2'!$AM$3:$AW$3</c:f>
              <c:numCache>
                <c:formatCode>0.00%</c:formatCode>
                <c:ptCount val="11"/>
                <c:pt idx="0">
                  <c:v>0.3192</c:v>
                </c:pt>
                <c:pt idx="1">
                  <c:v>0.1864</c:v>
                </c:pt>
                <c:pt idx="2">
                  <c:v>0.0068</c:v>
                </c:pt>
                <c:pt idx="3">
                  <c:v>0.0961</c:v>
                </c:pt>
                <c:pt idx="6">
                  <c:v>0.0204</c:v>
                </c:pt>
                <c:pt idx="7">
                  <c:v>0.0068</c:v>
                </c:pt>
                <c:pt idx="8">
                  <c:v>0.0</c:v>
                </c:pt>
                <c:pt idx="9">
                  <c:v>0.0007</c:v>
                </c:pt>
              </c:numCache>
            </c:numRef>
          </c:val>
        </c:ser>
        <c:ser>
          <c:idx val="1"/>
          <c:order val="1"/>
          <c:tx>
            <c:strRef>
              <c:f>'new2'!$AL$4</c:f>
              <c:strCache>
                <c:ptCount val="1"/>
                <c:pt idx="0">
                  <c:v>L2 Hit</c:v>
                </c:pt>
              </c:strCache>
            </c:strRef>
          </c:tx>
          <c:spPr>
            <a:solidFill>
              <a:srgbClr val="F19A64"/>
            </a:solidFill>
          </c:spPr>
          <c:invertIfNegative val="0"/>
          <c:cat>
            <c:strRef>
              <c:f>'new2'!$AM$2:$AW$2</c:f>
              <c:strCache>
                <c:ptCount val="11"/>
                <c:pt idx="0">
                  <c:v>MW</c:v>
                </c:pt>
                <c:pt idx="1">
                  <c:v>DW</c:v>
                </c:pt>
                <c:pt idx="2">
                  <c:v>ML</c:v>
                </c:pt>
                <c:pt idx="3">
                  <c:v>DL</c:v>
                </c:pt>
                <c:pt idx="4">
                  <c:v>DDF</c:v>
                </c:pt>
                <c:pt idx="6">
                  <c:v>MW</c:v>
                </c:pt>
                <c:pt idx="7">
                  <c:v>DW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</c:strCache>
            </c:strRef>
          </c:cat>
          <c:val>
            <c:numRef>
              <c:f>'new2'!$AM$4:$AW$4</c:f>
              <c:numCache>
                <c:formatCode>0.00%</c:formatCode>
                <c:ptCount val="11"/>
                <c:pt idx="0">
                  <c:v>5.494499999999999</c:v>
                </c:pt>
                <c:pt idx="1">
                  <c:v>5.5306</c:v>
                </c:pt>
                <c:pt idx="2">
                  <c:v>0.8126</c:v>
                </c:pt>
                <c:pt idx="3">
                  <c:v>0.7947</c:v>
                </c:pt>
                <c:pt idx="6">
                  <c:v>8.3414</c:v>
                </c:pt>
                <c:pt idx="7">
                  <c:v>8.2534</c:v>
                </c:pt>
                <c:pt idx="8">
                  <c:v>0.5644</c:v>
                </c:pt>
                <c:pt idx="9">
                  <c:v>0.5935</c:v>
                </c:pt>
              </c:numCache>
            </c:numRef>
          </c:val>
        </c:ser>
        <c:ser>
          <c:idx val="2"/>
          <c:order val="2"/>
          <c:tx>
            <c:strRef>
              <c:f>'new2'!$AL$5</c:f>
              <c:strCache>
                <c:ptCount val="1"/>
                <c:pt idx="0">
                  <c:v>R L1 Hit</c:v>
                </c:pt>
              </c:strCache>
            </c:strRef>
          </c:tx>
          <c:spPr>
            <a:solidFill>
              <a:srgbClr val="E7391E"/>
            </a:solidFill>
          </c:spPr>
          <c:invertIfNegative val="0"/>
          <c:cat>
            <c:strRef>
              <c:f>'new2'!$AM$2:$AW$2</c:f>
              <c:strCache>
                <c:ptCount val="11"/>
                <c:pt idx="0">
                  <c:v>MW</c:v>
                </c:pt>
                <c:pt idx="1">
                  <c:v>DW</c:v>
                </c:pt>
                <c:pt idx="2">
                  <c:v>ML</c:v>
                </c:pt>
                <c:pt idx="3">
                  <c:v>DL</c:v>
                </c:pt>
                <c:pt idx="4">
                  <c:v>DDF</c:v>
                </c:pt>
                <c:pt idx="6">
                  <c:v>MW</c:v>
                </c:pt>
                <c:pt idx="7">
                  <c:v>DW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</c:strCache>
            </c:strRef>
          </c:cat>
          <c:val>
            <c:numRef>
              <c:f>'new2'!$AM$5:$AW$5</c:f>
              <c:numCache>
                <c:formatCode>0.00%</c:formatCode>
                <c:ptCount val="11"/>
                <c:pt idx="0">
                  <c:v>0.2964</c:v>
                </c:pt>
                <c:pt idx="1">
                  <c:v>0.3214</c:v>
                </c:pt>
                <c:pt idx="2">
                  <c:v>0.0724</c:v>
                </c:pt>
                <c:pt idx="3">
                  <c:v>0.0437</c:v>
                </c:pt>
                <c:pt idx="6">
                  <c:v>0.6844</c:v>
                </c:pt>
                <c:pt idx="7">
                  <c:v>0.9541</c:v>
                </c:pt>
                <c:pt idx="8">
                  <c:v>0.0618</c:v>
                </c:pt>
                <c:pt idx="9">
                  <c:v>0.0797</c:v>
                </c:pt>
              </c:numCache>
            </c:numRef>
          </c:val>
        </c:ser>
        <c:ser>
          <c:idx val="3"/>
          <c:order val="3"/>
          <c:tx>
            <c:strRef>
              <c:f>'new2'!$AL$6</c:f>
              <c:strCache>
                <c:ptCount val="1"/>
                <c:pt idx="0">
                  <c:v>Mem Hit</c:v>
                </c:pt>
              </c:strCache>
            </c:strRef>
          </c:tx>
          <c:spPr>
            <a:solidFill>
              <a:srgbClr val="9C1913"/>
            </a:solidFill>
          </c:spPr>
          <c:invertIfNegative val="0"/>
          <c:cat>
            <c:strRef>
              <c:f>'new2'!$AM$2:$AW$2</c:f>
              <c:strCache>
                <c:ptCount val="11"/>
                <c:pt idx="0">
                  <c:v>MW</c:v>
                </c:pt>
                <c:pt idx="1">
                  <c:v>DW</c:v>
                </c:pt>
                <c:pt idx="2">
                  <c:v>ML</c:v>
                </c:pt>
                <c:pt idx="3">
                  <c:v>DL</c:v>
                </c:pt>
                <c:pt idx="4">
                  <c:v>DDF</c:v>
                </c:pt>
                <c:pt idx="6">
                  <c:v>MW</c:v>
                </c:pt>
                <c:pt idx="7">
                  <c:v>DW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</c:strCache>
            </c:strRef>
          </c:cat>
          <c:val>
            <c:numRef>
              <c:f>'new2'!$AM$6:$AW$6</c:f>
              <c:numCache>
                <c:formatCode>0.00%</c:formatCode>
                <c:ptCount val="11"/>
                <c:pt idx="0">
                  <c:v>0.3292</c:v>
                </c:pt>
                <c:pt idx="1">
                  <c:v>0.332</c:v>
                </c:pt>
                <c:pt idx="2">
                  <c:v>0.1082</c:v>
                </c:pt>
                <c:pt idx="3">
                  <c:v>0.1111</c:v>
                </c:pt>
                <c:pt idx="6">
                  <c:v>6.0767</c:v>
                </c:pt>
                <c:pt idx="7">
                  <c:v>5.8712</c:v>
                </c:pt>
                <c:pt idx="8">
                  <c:v>0.3738</c:v>
                </c:pt>
                <c:pt idx="9">
                  <c:v>0.3501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421701448"/>
        <c:axId val="421698248"/>
      </c:barChart>
      <c:valAx>
        <c:axId val="421698248"/>
        <c:scaling>
          <c:orientation val="minMax"/>
        </c:scaling>
        <c:delete val="0"/>
        <c:axPos val="r"/>
        <c:majorGridlines/>
        <c:numFmt formatCode="0%" sourceLinked="0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421701448"/>
        <c:crosses val="max"/>
        <c:crossBetween val="between"/>
        <c:majorUnit val="1.0"/>
      </c:valAx>
      <c:catAx>
        <c:axId val="4217014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421698248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5586530729902"/>
          <c:y val="0.0611502792920116"/>
          <c:w val="0.87283942469619"/>
          <c:h val="0.82095888013998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'new2'!$A$3</c:f>
              <c:strCache>
                <c:ptCount val="1"/>
                <c:pt idx="0">
                  <c:v>L1 STALL</c:v>
                </c:pt>
              </c:strCache>
            </c:strRef>
          </c:tx>
          <c:spPr>
            <a:solidFill>
              <a:srgbClr val="E64EA0"/>
            </a:solidFill>
          </c:spPr>
          <c:invertIfNegative val="0"/>
          <c:cat>
            <c:strRef>
              <c:f>'new2'!$B$2:$AK$2</c:f>
              <c:strCache>
                <c:ptCount val="35"/>
                <c:pt idx="0">
                  <c:v>MW</c:v>
                </c:pt>
                <c:pt idx="1">
                  <c:v>DW</c:v>
                </c:pt>
                <c:pt idx="2">
                  <c:v>ML</c:v>
                </c:pt>
                <c:pt idx="3">
                  <c:v>DL</c:v>
                </c:pt>
                <c:pt idx="4">
                  <c:v>DDF</c:v>
                </c:pt>
                <c:pt idx="6">
                  <c:v>MW</c:v>
                </c:pt>
                <c:pt idx="7">
                  <c:v>DW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  <c:pt idx="12">
                  <c:v>MW</c:v>
                </c:pt>
                <c:pt idx="13">
                  <c:v>DW</c:v>
                </c:pt>
                <c:pt idx="14">
                  <c:v>ML</c:v>
                </c:pt>
                <c:pt idx="15">
                  <c:v>DL</c:v>
                </c:pt>
                <c:pt idx="16">
                  <c:v>DDF</c:v>
                </c:pt>
                <c:pt idx="18">
                  <c:v>MW</c:v>
                </c:pt>
                <c:pt idx="19">
                  <c:v>DW</c:v>
                </c:pt>
                <c:pt idx="20">
                  <c:v>ML</c:v>
                </c:pt>
                <c:pt idx="21">
                  <c:v>DL</c:v>
                </c:pt>
                <c:pt idx="22">
                  <c:v>DDF</c:v>
                </c:pt>
                <c:pt idx="24">
                  <c:v>MW</c:v>
                </c:pt>
                <c:pt idx="25">
                  <c:v>DW</c:v>
                </c:pt>
                <c:pt idx="26">
                  <c:v>ML</c:v>
                </c:pt>
                <c:pt idx="27">
                  <c:v>DL</c:v>
                </c:pt>
                <c:pt idx="28">
                  <c:v>DDF</c:v>
                </c:pt>
                <c:pt idx="30">
                  <c:v>MW</c:v>
                </c:pt>
                <c:pt idx="31">
                  <c:v>DW</c:v>
                </c:pt>
                <c:pt idx="32">
                  <c:v>ML</c:v>
                </c:pt>
                <c:pt idx="33">
                  <c:v>DL</c:v>
                </c:pt>
                <c:pt idx="34">
                  <c:v>DDF</c:v>
                </c:pt>
              </c:strCache>
            </c:strRef>
          </c:cat>
          <c:val>
            <c:numRef>
              <c:f>'new2'!$B$3:$AK$3</c:f>
              <c:numCache>
                <c:formatCode>0.00%</c:formatCode>
                <c:ptCount val="36"/>
                <c:pt idx="0">
                  <c:v>0.0641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</c:numCache>
            </c:numRef>
          </c:val>
        </c:ser>
        <c:ser>
          <c:idx val="1"/>
          <c:order val="1"/>
          <c:tx>
            <c:strRef>
              <c:f>'new2'!$A$4</c:f>
              <c:strCache>
                <c:ptCount val="1"/>
                <c:pt idx="0">
                  <c:v>L2 Hit</c:v>
                </c:pt>
              </c:strCache>
            </c:strRef>
          </c:tx>
          <c:spPr>
            <a:solidFill>
              <a:srgbClr val="F19A64"/>
            </a:solidFill>
          </c:spPr>
          <c:invertIfNegative val="0"/>
          <c:cat>
            <c:strRef>
              <c:f>'new2'!$B$2:$AK$2</c:f>
              <c:strCache>
                <c:ptCount val="35"/>
                <c:pt idx="0">
                  <c:v>MW</c:v>
                </c:pt>
                <c:pt idx="1">
                  <c:v>DW</c:v>
                </c:pt>
                <c:pt idx="2">
                  <c:v>ML</c:v>
                </c:pt>
                <c:pt idx="3">
                  <c:v>DL</c:v>
                </c:pt>
                <c:pt idx="4">
                  <c:v>DDF</c:v>
                </c:pt>
                <c:pt idx="6">
                  <c:v>MW</c:v>
                </c:pt>
                <c:pt idx="7">
                  <c:v>DW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  <c:pt idx="12">
                  <c:v>MW</c:v>
                </c:pt>
                <c:pt idx="13">
                  <c:v>DW</c:v>
                </c:pt>
                <c:pt idx="14">
                  <c:v>ML</c:v>
                </c:pt>
                <c:pt idx="15">
                  <c:v>DL</c:v>
                </c:pt>
                <c:pt idx="16">
                  <c:v>DDF</c:v>
                </c:pt>
                <c:pt idx="18">
                  <c:v>MW</c:v>
                </c:pt>
                <c:pt idx="19">
                  <c:v>DW</c:v>
                </c:pt>
                <c:pt idx="20">
                  <c:v>ML</c:v>
                </c:pt>
                <c:pt idx="21">
                  <c:v>DL</c:v>
                </c:pt>
                <c:pt idx="22">
                  <c:v>DDF</c:v>
                </c:pt>
                <c:pt idx="24">
                  <c:v>MW</c:v>
                </c:pt>
                <c:pt idx="25">
                  <c:v>DW</c:v>
                </c:pt>
                <c:pt idx="26">
                  <c:v>ML</c:v>
                </c:pt>
                <c:pt idx="27">
                  <c:v>DL</c:v>
                </c:pt>
                <c:pt idx="28">
                  <c:v>DDF</c:v>
                </c:pt>
                <c:pt idx="30">
                  <c:v>MW</c:v>
                </c:pt>
                <c:pt idx="31">
                  <c:v>DW</c:v>
                </c:pt>
                <c:pt idx="32">
                  <c:v>ML</c:v>
                </c:pt>
                <c:pt idx="33">
                  <c:v>DL</c:v>
                </c:pt>
                <c:pt idx="34">
                  <c:v>DDF</c:v>
                </c:pt>
              </c:strCache>
            </c:strRef>
          </c:cat>
          <c:val>
            <c:numRef>
              <c:f>'new2'!$B$4:$AK$4</c:f>
              <c:numCache>
                <c:formatCode>0.00%</c:formatCode>
                <c:ptCount val="36"/>
                <c:pt idx="0">
                  <c:v>0.3386</c:v>
                </c:pt>
                <c:pt idx="1">
                  <c:v>1.1589</c:v>
                </c:pt>
                <c:pt idx="2">
                  <c:v>0.5038</c:v>
                </c:pt>
                <c:pt idx="3">
                  <c:v>0.337</c:v>
                </c:pt>
                <c:pt idx="6">
                  <c:v>1.7049</c:v>
                </c:pt>
                <c:pt idx="7">
                  <c:v>1.5638</c:v>
                </c:pt>
                <c:pt idx="8">
                  <c:v>0.4226</c:v>
                </c:pt>
                <c:pt idx="9">
                  <c:v>0.3406</c:v>
                </c:pt>
                <c:pt idx="12">
                  <c:v>1.7845</c:v>
                </c:pt>
                <c:pt idx="13">
                  <c:v>1.2942</c:v>
                </c:pt>
                <c:pt idx="14">
                  <c:v>0.8039</c:v>
                </c:pt>
                <c:pt idx="15">
                  <c:v>0.815</c:v>
                </c:pt>
                <c:pt idx="18">
                  <c:v>0.4929</c:v>
                </c:pt>
                <c:pt idx="19">
                  <c:v>0.4188</c:v>
                </c:pt>
                <c:pt idx="20">
                  <c:v>0.736</c:v>
                </c:pt>
                <c:pt idx="21">
                  <c:v>0.2345</c:v>
                </c:pt>
                <c:pt idx="24">
                  <c:v>2.1154</c:v>
                </c:pt>
                <c:pt idx="25">
                  <c:v>2.1133</c:v>
                </c:pt>
                <c:pt idx="26">
                  <c:v>0.9051</c:v>
                </c:pt>
                <c:pt idx="27">
                  <c:v>0.9064</c:v>
                </c:pt>
                <c:pt idx="30">
                  <c:v>0.4649</c:v>
                </c:pt>
                <c:pt idx="31">
                  <c:v>0.2781</c:v>
                </c:pt>
                <c:pt idx="32">
                  <c:v>0.9652</c:v>
                </c:pt>
                <c:pt idx="33">
                  <c:v>0.9948</c:v>
                </c:pt>
              </c:numCache>
            </c:numRef>
          </c:val>
        </c:ser>
        <c:ser>
          <c:idx val="2"/>
          <c:order val="2"/>
          <c:tx>
            <c:strRef>
              <c:f>'new2'!$A$5</c:f>
              <c:strCache>
                <c:ptCount val="1"/>
                <c:pt idx="0">
                  <c:v>R L1 Hit</c:v>
                </c:pt>
              </c:strCache>
            </c:strRef>
          </c:tx>
          <c:spPr>
            <a:solidFill>
              <a:srgbClr val="E7391E"/>
            </a:solidFill>
          </c:spPr>
          <c:invertIfNegative val="0"/>
          <c:cat>
            <c:strRef>
              <c:f>'new2'!$B$2:$AK$2</c:f>
              <c:strCache>
                <c:ptCount val="35"/>
                <c:pt idx="0">
                  <c:v>MW</c:v>
                </c:pt>
                <c:pt idx="1">
                  <c:v>DW</c:v>
                </c:pt>
                <c:pt idx="2">
                  <c:v>ML</c:v>
                </c:pt>
                <c:pt idx="3">
                  <c:v>DL</c:v>
                </c:pt>
                <c:pt idx="4">
                  <c:v>DDF</c:v>
                </c:pt>
                <c:pt idx="6">
                  <c:v>MW</c:v>
                </c:pt>
                <c:pt idx="7">
                  <c:v>DW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  <c:pt idx="12">
                  <c:v>MW</c:v>
                </c:pt>
                <c:pt idx="13">
                  <c:v>DW</c:v>
                </c:pt>
                <c:pt idx="14">
                  <c:v>ML</c:v>
                </c:pt>
                <c:pt idx="15">
                  <c:v>DL</c:v>
                </c:pt>
                <c:pt idx="16">
                  <c:v>DDF</c:v>
                </c:pt>
                <c:pt idx="18">
                  <c:v>MW</c:v>
                </c:pt>
                <c:pt idx="19">
                  <c:v>DW</c:v>
                </c:pt>
                <c:pt idx="20">
                  <c:v>ML</c:v>
                </c:pt>
                <c:pt idx="21">
                  <c:v>DL</c:v>
                </c:pt>
                <c:pt idx="22">
                  <c:v>DDF</c:v>
                </c:pt>
                <c:pt idx="24">
                  <c:v>MW</c:v>
                </c:pt>
                <c:pt idx="25">
                  <c:v>DW</c:v>
                </c:pt>
                <c:pt idx="26">
                  <c:v>ML</c:v>
                </c:pt>
                <c:pt idx="27">
                  <c:v>DL</c:v>
                </c:pt>
                <c:pt idx="28">
                  <c:v>DDF</c:v>
                </c:pt>
                <c:pt idx="30">
                  <c:v>MW</c:v>
                </c:pt>
                <c:pt idx="31">
                  <c:v>DW</c:v>
                </c:pt>
                <c:pt idx="32">
                  <c:v>ML</c:v>
                </c:pt>
                <c:pt idx="33">
                  <c:v>DL</c:v>
                </c:pt>
                <c:pt idx="34">
                  <c:v>DDF</c:v>
                </c:pt>
              </c:strCache>
            </c:strRef>
          </c:cat>
          <c:val>
            <c:numRef>
              <c:f>'new2'!$B$5:$AK$5</c:f>
              <c:numCache>
                <c:formatCode>0.00%</c:formatCode>
                <c:ptCount val="36"/>
                <c:pt idx="0">
                  <c:v>3.7451</c:v>
                </c:pt>
                <c:pt idx="1">
                  <c:v>2.4864</c:v>
                </c:pt>
                <c:pt idx="2">
                  <c:v>0.491</c:v>
                </c:pt>
                <c:pt idx="3">
                  <c:v>0.6038</c:v>
                </c:pt>
                <c:pt idx="6">
                  <c:v>0.025</c:v>
                </c:pt>
                <c:pt idx="7">
                  <c:v>0.1951</c:v>
                </c:pt>
                <c:pt idx="8">
                  <c:v>0.5773</c:v>
                </c:pt>
                <c:pt idx="9">
                  <c:v>0.0379</c:v>
                </c:pt>
                <c:pt idx="12">
                  <c:v>0.1777</c:v>
                </c:pt>
                <c:pt idx="13">
                  <c:v>0.7803</c:v>
                </c:pt>
                <c:pt idx="14">
                  <c:v>0.1961</c:v>
                </c:pt>
                <c:pt idx="15">
                  <c:v>0.1961</c:v>
                </c:pt>
                <c:pt idx="18">
                  <c:v>0.0356</c:v>
                </c:pt>
                <c:pt idx="19">
                  <c:v>0.1389</c:v>
                </c:pt>
                <c:pt idx="20">
                  <c:v>0.264</c:v>
                </c:pt>
                <c:pt idx="21">
                  <c:v>0.0083</c:v>
                </c:pt>
                <c:pt idx="24">
                  <c:v>0.0739</c:v>
                </c:pt>
                <c:pt idx="25">
                  <c:v>0.0701</c:v>
                </c:pt>
                <c:pt idx="26">
                  <c:v>0.0938</c:v>
                </c:pt>
                <c:pt idx="27">
                  <c:v>0.0181</c:v>
                </c:pt>
                <c:pt idx="30">
                  <c:v>0.2419</c:v>
                </c:pt>
                <c:pt idx="31">
                  <c:v>0.425</c:v>
                </c:pt>
                <c:pt idx="32">
                  <c:v>0.0231</c:v>
                </c:pt>
                <c:pt idx="33">
                  <c:v>0.0365</c:v>
                </c:pt>
              </c:numCache>
            </c:numRef>
          </c:val>
        </c:ser>
        <c:ser>
          <c:idx val="3"/>
          <c:order val="3"/>
          <c:tx>
            <c:strRef>
              <c:f>'new2'!$A$6</c:f>
              <c:strCache>
                <c:ptCount val="1"/>
                <c:pt idx="0">
                  <c:v>Mem Hit</c:v>
                </c:pt>
              </c:strCache>
            </c:strRef>
          </c:tx>
          <c:spPr>
            <a:solidFill>
              <a:srgbClr val="9C1913"/>
            </a:solidFill>
          </c:spPr>
          <c:invertIfNegative val="0"/>
          <c:cat>
            <c:strRef>
              <c:f>'new2'!$B$2:$AK$2</c:f>
              <c:strCache>
                <c:ptCount val="35"/>
                <c:pt idx="0">
                  <c:v>MW</c:v>
                </c:pt>
                <c:pt idx="1">
                  <c:v>DW</c:v>
                </c:pt>
                <c:pt idx="2">
                  <c:v>ML</c:v>
                </c:pt>
                <c:pt idx="3">
                  <c:v>DL</c:v>
                </c:pt>
                <c:pt idx="4">
                  <c:v>DDF</c:v>
                </c:pt>
                <c:pt idx="6">
                  <c:v>MW</c:v>
                </c:pt>
                <c:pt idx="7">
                  <c:v>DW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  <c:pt idx="12">
                  <c:v>MW</c:v>
                </c:pt>
                <c:pt idx="13">
                  <c:v>DW</c:v>
                </c:pt>
                <c:pt idx="14">
                  <c:v>ML</c:v>
                </c:pt>
                <c:pt idx="15">
                  <c:v>DL</c:v>
                </c:pt>
                <c:pt idx="16">
                  <c:v>DDF</c:v>
                </c:pt>
                <c:pt idx="18">
                  <c:v>MW</c:v>
                </c:pt>
                <c:pt idx="19">
                  <c:v>DW</c:v>
                </c:pt>
                <c:pt idx="20">
                  <c:v>ML</c:v>
                </c:pt>
                <c:pt idx="21">
                  <c:v>DL</c:v>
                </c:pt>
                <c:pt idx="22">
                  <c:v>DDF</c:v>
                </c:pt>
                <c:pt idx="24">
                  <c:v>MW</c:v>
                </c:pt>
                <c:pt idx="25">
                  <c:v>DW</c:v>
                </c:pt>
                <c:pt idx="26">
                  <c:v>ML</c:v>
                </c:pt>
                <c:pt idx="27">
                  <c:v>DL</c:v>
                </c:pt>
                <c:pt idx="28">
                  <c:v>DDF</c:v>
                </c:pt>
                <c:pt idx="30">
                  <c:v>MW</c:v>
                </c:pt>
                <c:pt idx="31">
                  <c:v>DW</c:v>
                </c:pt>
                <c:pt idx="32">
                  <c:v>ML</c:v>
                </c:pt>
                <c:pt idx="33">
                  <c:v>DL</c:v>
                </c:pt>
                <c:pt idx="34">
                  <c:v>DDF</c:v>
                </c:pt>
              </c:strCache>
            </c:strRef>
          </c:cat>
          <c:val>
            <c:numRef>
              <c:f>'new2'!$B$6:$AK$6</c:f>
              <c:numCache>
                <c:formatCode>0.00%</c:formatCode>
                <c:ptCount val="36"/>
                <c:pt idx="0">
                  <c:v>0.0152</c:v>
                </c:pt>
                <c:pt idx="1">
                  <c:v>0.0177</c:v>
                </c:pt>
                <c:pt idx="2">
                  <c:v>0.0052</c:v>
                </c:pt>
                <c:pt idx="3">
                  <c:v>0.0062</c:v>
                </c:pt>
                <c:pt idx="6">
                  <c:v>0.0002</c:v>
                </c:pt>
                <c:pt idx="7">
                  <c:v>0.0002</c:v>
                </c:pt>
                <c:pt idx="8">
                  <c:v>0.0001</c:v>
                </c:pt>
                <c:pt idx="9">
                  <c:v>0.0001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8">
                  <c:v>0.0819</c:v>
                </c:pt>
                <c:pt idx="19">
                  <c:v>0.0851</c:v>
                </c:pt>
                <c:pt idx="20">
                  <c:v>0.0</c:v>
                </c:pt>
                <c:pt idx="21">
                  <c:v>0.0</c:v>
                </c:pt>
                <c:pt idx="24">
                  <c:v>0.3301</c:v>
                </c:pt>
                <c:pt idx="25">
                  <c:v>0.3427</c:v>
                </c:pt>
                <c:pt idx="26">
                  <c:v>0.001</c:v>
                </c:pt>
                <c:pt idx="27">
                  <c:v>0.0014</c:v>
                </c:pt>
                <c:pt idx="30">
                  <c:v>0.1689</c:v>
                </c:pt>
                <c:pt idx="31">
                  <c:v>0.1769</c:v>
                </c:pt>
                <c:pt idx="32">
                  <c:v>0.0116</c:v>
                </c:pt>
                <c:pt idx="33">
                  <c:v>0.0126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421739960"/>
        <c:axId val="421743144"/>
      </c:barChart>
      <c:catAx>
        <c:axId val="421739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421743144"/>
        <c:crosses val="autoZero"/>
        <c:auto val="1"/>
        <c:lblAlgn val="ctr"/>
        <c:lblOffset val="100"/>
        <c:noMultiLvlLbl val="0"/>
      </c:catAx>
      <c:valAx>
        <c:axId val="421743144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Memory Stall Time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616985521175096"/>
              <c:y val="0.00303308325397376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421739960"/>
        <c:crosses val="autoZero"/>
        <c:crossBetween val="between"/>
        <c:majorUnit val="1.0"/>
      </c:valAx>
    </c:plotArea>
    <c:legend>
      <c:legendPos val="l"/>
      <c:layout>
        <c:manualLayout>
          <c:xMode val="edge"/>
          <c:yMode val="edge"/>
          <c:x val="0.869947641595401"/>
          <c:y val="0.0606490836875479"/>
          <c:w val="0.127495303900417"/>
          <c:h val="0.153446043249019"/>
        </c:manualLayout>
      </c:layout>
      <c:overlay val="1"/>
      <c:txPr>
        <a:bodyPr/>
        <a:lstStyle/>
        <a:p>
          <a:pPr>
            <a:lnSpc>
              <a:spcPct val="100000"/>
            </a:lnSpc>
            <a:defRPr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'new3'!$A$3</c:f>
              <c:strCache>
                <c:ptCount val="1"/>
                <c:pt idx="0">
                  <c:v>L1 STALL</c:v>
                </c:pt>
              </c:strCache>
            </c:strRef>
          </c:tx>
          <c:spPr>
            <a:solidFill>
              <a:srgbClr val="E64EA0"/>
            </a:solidFill>
          </c:spPr>
          <c:invertIfNegative val="0"/>
          <c:cat>
            <c:strRef>
              <c:f>'new3'!$B$2:$AF$2</c:f>
              <c:strCache>
                <c:ptCount val="31"/>
                <c:pt idx="0">
                  <c:v>ML</c:v>
                </c:pt>
                <c:pt idx="1">
                  <c:v>DL</c:v>
                </c:pt>
                <c:pt idx="2">
                  <c:v>DDF</c:v>
                </c:pt>
                <c:pt idx="4">
                  <c:v>ML</c:v>
                </c:pt>
                <c:pt idx="5">
                  <c:v>DL</c:v>
                </c:pt>
                <c:pt idx="6">
                  <c:v>DDF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  <c:pt idx="12">
                  <c:v>ML</c:v>
                </c:pt>
                <c:pt idx="13">
                  <c:v>DL</c:v>
                </c:pt>
                <c:pt idx="14">
                  <c:v>DDF</c:v>
                </c:pt>
                <c:pt idx="16">
                  <c:v>ML</c:v>
                </c:pt>
                <c:pt idx="17">
                  <c:v>DL</c:v>
                </c:pt>
                <c:pt idx="18">
                  <c:v>DDF</c:v>
                </c:pt>
                <c:pt idx="20">
                  <c:v>ML</c:v>
                </c:pt>
                <c:pt idx="21">
                  <c:v>DL</c:v>
                </c:pt>
                <c:pt idx="22">
                  <c:v>DDF</c:v>
                </c:pt>
                <c:pt idx="24">
                  <c:v>ML</c:v>
                </c:pt>
                <c:pt idx="25">
                  <c:v>DL</c:v>
                </c:pt>
                <c:pt idx="26">
                  <c:v>DDF</c:v>
                </c:pt>
                <c:pt idx="28">
                  <c:v>ML</c:v>
                </c:pt>
                <c:pt idx="29">
                  <c:v>DL</c:v>
                </c:pt>
                <c:pt idx="30">
                  <c:v>DDF</c:v>
                </c:pt>
              </c:strCache>
            </c:strRef>
          </c:cat>
          <c:val>
            <c:numRef>
              <c:f>'new3'!$B$3:$AF$3</c:f>
              <c:numCache>
                <c:formatCode>0.00%</c:formatCode>
                <c:ptCount val="3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4">
                  <c:v>0.0068</c:v>
                </c:pt>
                <c:pt idx="25">
                  <c:v>0.0961</c:v>
                </c:pt>
                <c:pt idx="26">
                  <c:v>0.0927</c:v>
                </c:pt>
                <c:pt idx="28">
                  <c:v>0.0</c:v>
                </c:pt>
                <c:pt idx="29">
                  <c:v>0.0007</c:v>
                </c:pt>
                <c:pt idx="30">
                  <c:v>0.0006</c:v>
                </c:pt>
              </c:numCache>
            </c:numRef>
          </c:val>
        </c:ser>
        <c:ser>
          <c:idx val="1"/>
          <c:order val="1"/>
          <c:tx>
            <c:strRef>
              <c:f>'new3'!$A$4</c:f>
              <c:strCache>
                <c:ptCount val="1"/>
                <c:pt idx="0">
                  <c:v>L2 Hit</c:v>
                </c:pt>
              </c:strCache>
            </c:strRef>
          </c:tx>
          <c:spPr>
            <a:solidFill>
              <a:srgbClr val="F19A64"/>
            </a:solidFill>
          </c:spPr>
          <c:invertIfNegative val="0"/>
          <c:cat>
            <c:strRef>
              <c:f>'new3'!$B$2:$AF$2</c:f>
              <c:strCache>
                <c:ptCount val="31"/>
                <c:pt idx="0">
                  <c:v>ML</c:v>
                </c:pt>
                <c:pt idx="1">
                  <c:v>DL</c:v>
                </c:pt>
                <c:pt idx="2">
                  <c:v>DDF</c:v>
                </c:pt>
                <c:pt idx="4">
                  <c:v>ML</c:v>
                </c:pt>
                <c:pt idx="5">
                  <c:v>DL</c:v>
                </c:pt>
                <c:pt idx="6">
                  <c:v>DDF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  <c:pt idx="12">
                  <c:v>ML</c:v>
                </c:pt>
                <c:pt idx="13">
                  <c:v>DL</c:v>
                </c:pt>
                <c:pt idx="14">
                  <c:v>DDF</c:v>
                </c:pt>
                <c:pt idx="16">
                  <c:v>ML</c:v>
                </c:pt>
                <c:pt idx="17">
                  <c:v>DL</c:v>
                </c:pt>
                <c:pt idx="18">
                  <c:v>DDF</c:v>
                </c:pt>
                <c:pt idx="20">
                  <c:v>ML</c:v>
                </c:pt>
                <c:pt idx="21">
                  <c:v>DL</c:v>
                </c:pt>
                <c:pt idx="22">
                  <c:v>DDF</c:v>
                </c:pt>
                <c:pt idx="24">
                  <c:v>ML</c:v>
                </c:pt>
                <c:pt idx="25">
                  <c:v>DL</c:v>
                </c:pt>
                <c:pt idx="26">
                  <c:v>DDF</c:v>
                </c:pt>
                <c:pt idx="28">
                  <c:v>ML</c:v>
                </c:pt>
                <c:pt idx="29">
                  <c:v>DL</c:v>
                </c:pt>
                <c:pt idx="30">
                  <c:v>DDF</c:v>
                </c:pt>
              </c:strCache>
            </c:strRef>
          </c:cat>
          <c:val>
            <c:numRef>
              <c:f>'new3'!$B$4:$AF$4</c:f>
              <c:numCache>
                <c:formatCode>0.00%</c:formatCode>
                <c:ptCount val="31"/>
                <c:pt idx="0">
                  <c:v>0.5038</c:v>
                </c:pt>
                <c:pt idx="1">
                  <c:v>0.337</c:v>
                </c:pt>
                <c:pt idx="2">
                  <c:v>0.2095</c:v>
                </c:pt>
                <c:pt idx="4">
                  <c:v>0.4226</c:v>
                </c:pt>
                <c:pt idx="5">
                  <c:v>0.3406</c:v>
                </c:pt>
                <c:pt idx="6">
                  <c:v>0.4153</c:v>
                </c:pt>
                <c:pt idx="8">
                  <c:v>0.8039</c:v>
                </c:pt>
                <c:pt idx="9">
                  <c:v>0.815</c:v>
                </c:pt>
                <c:pt idx="10">
                  <c:v>0.8232</c:v>
                </c:pt>
                <c:pt idx="12">
                  <c:v>0.736</c:v>
                </c:pt>
                <c:pt idx="13">
                  <c:v>0.2345</c:v>
                </c:pt>
                <c:pt idx="14">
                  <c:v>0.2123</c:v>
                </c:pt>
                <c:pt idx="16">
                  <c:v>0.9051</c:v>
                </c:pt>
                <c:pt idx="17">
                  <c:v>0.9064</c:v>
                </c:pt>
                <c:pt idx="18">
                  <c:v>0.8086</c:v>
                </c:pt>
                <c:pt idx="20">
                  <c:v>0.9652</c:v>
                </c:pt>
                <c:pt idx="21">
                  <c:v>0.9948</c:v>
                </c:pt>
                <c:pt idx="22">
                  <c:v>1.0205</c:v>
                </c:pt>
                <c:pt idx="24">
                  <c:v>0.8126</c:v>
                </c:pt>
                <c:pt idx="25">
                  <c:v>0.7947</c:v>
                </c:pt>
                <c:pt idx="26">
                  <c:v>0.8026</c:v>
                </c:pt>
                <c:pt idx="28">
                  <c:v>0.5644</c:v>
                </c:pt>
                <c:pt idx="29">
                  <c:v>0.5935</c:v>
                </c:pt>
                <c:pt idx="30">
                  <c:v>0.5918</c:v>
                </c:pt>
              </c:numCache>
            </c:numRef>
          </c:val>
        </c:ser>
        <c:ser>
          <c:idx val="2"/>
          <c:order val="2"/>
          <c:tx>
            <c:strRef>
              <c:f>'new3'!$A$5</c:f>
              <c:strCache>
                <c:ptCount val="1"/>
                <c:pt idx="0">
                  <c:v>R L1 Hit</c:v>
                </c:pt>
              </c:strCache>
            </c:strRef>
          </c:tx>
          <c:spPr>
            <a:solidFill>
              <a:srgbClr val="E7391E"/>
            </a:solidFill>
          </c:spPr>
          <c:invertIfNegative val="0"/>
          <c:cat>
            <c:strRef>
              <c:f>'new3'!$B$2:$AF$2</c:f>
              <c:strCache>
                <c:ptCount val="31"/>
                <c:pt idx="0">
                  <c:v>ML</c:v>
                </c:pt>
                <c:pt idx="1">
                  <c:v>DL</c:v>
                </c:pt>
                <c:pt idx="2">
                  <c:v>DDF</c:v>
                </c:pt>
                <c:pt idx="4">
                  <c:v>ML</c:v>
                </c:pt>
                <c:pt idx="5">
                  <c:v>DL</c:v>
                </c:pt>
                <c:pt idx="6">
                  <c:v>DDF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  <c:pt idx="12">
                  <c:v>ML</c:v>
                </c:pt>
                <c:pt idx="13">
                  <c:v>DL</c:v>
                </c:pt>
                <c:pt idx="14">
                  <c:v>DDF</c:v>
                </c:pt>
                <c:pt idx="16">
                  <c:v>ML</c:v>
                </c:pt>
                <c:pt idx="17">
                  <c:v>DL</c:v>
                </c:pt>
                <c:pt idx="18">
                  <c:v>DDF</c:v>
                </c:pt>
                <c:pt idx="20">
                  <c:v>ML</c:v>
                </c:pt>
                <c:pt idx="21">
                  <c:v>DL</c:v>
                </c:pt>
                <c:pt idx="22">
                  <c:v>DDF</c:v>
                </c:pt>
                <c:pt idx="24">
                  <c:v>ML</c:v>
                </c:pt>
                <c:pt idx="25">
                  <c:v>DL</c:v>
                </c:pt>
                <c:pt idx="26">
                  <c:v>DDF</c:v>
                </c:pt>
                <c:pt idx="28">
                  <c:v>ML</c:v>
                </c:pt>
                <c:pt idx="29">
                  <c:v>DL</c:v>
                </c:pt>
                <c:pt idx="30">
                  <c:v>DDF</c:v>
                </c:pt>
              </c:strCache>
            </c:strRef>
          </c:cat>
          <c:val>
            <c:numRef>
              <c:f>'new3'!$B$5:$AF$5</c:f>
              <c:numCache>
                <c:formatCode>0.00%</c:formatCode>
                <c:ptCount val="31"/>
                <c:pt idx="0">
                  <c:v>0.491</c:v>
                </c:pt>
                <c:pt idx="1">
                  <c:v>0.6038</c:v>
                </c:pt>
                <c:pt idx="2">
                  <c:v>0.2022</c:v>
                </c:pt>
                <c:pt idx="4">
                  <c:v>0.5773</c:v>
                </c:pt>
                <c:pt idx="5">
                  <c:v>0.0379</c:v>
                </c:pt>
                <c:pt idx="6">
                  <c:v>0.0077</c:v>
                </c:pt>
                <c:pt idx="8">
                  <c:v>0.1961</c:v>
                </c:pt>
                <c:pt idx="9">
                  <c:v>0.1961</c:v>
                </c:pt>
                <c:pt idx="10">
                  <c:v>0.0845</c:v>
                </c:pt>
                <c:pt idx="12">
                  <c:v>0.264</c:v>
                </c:pt>
                <c:pt idx="13">
                  <c:v>0.0083</c:v>
                </c:pt>
                <c:pt idx="14">
                  <c:v>0.0009</c:v>
                </c:pt>
                <c:pt idx="16">
                  <c:v>0.0938</c:v>
                </c:pt>
                <c:pt idx="17">
                  <c:v>0.0181</c:v>
                </c:pt>
                <c:pt idx="18">
                  <c:v>0.0023</c:v>
                </c:pt>
                <c:pt idx="20">
                  <c:v>0.0231</c:v>
                </c:pt>
                <c:pt idx="21">
                  <c:v>0.0365</c:v>
                </c:pt>
                <c:pt idx="22">
                  <c:v>0.0204</c:v>
                </c:pt>
                <c:pt idx="24">
                  <c:v>0.0724</c:v>
                </c:pt>
                <c:pt idx="25">
                  <c:v>0.0437</c:v>
                </c:pt>
                <c:pt idx="26">
                  <c:v>0.0141</c:v>
                </c:pt>
                <c:pt idx="28">
                  <c:v>0.0618</c:v>
                </c:pt>
                <c:pt idx="29">
                  <c:v>0.0797</c:v>
                </c:pt>
                <c:pt idx="30">
                  <c:v>0.0459</c:v>
                </c:pt>
              </c:numCache>
            </c:numRef>
          </c:val>
        </c:ser>
        <c:ser>
          <c:idx val="3"/>
          <c:order val="3"/>
          <c:tx>
            <c:strRef>
              <c:f>'new3'!$A$6</c:f>
              <c:strCache>
                <c:ptCount val="1"/>
                <c:pt idx="0">
                  <c:v>Mem Hit</c:v>
                </c:pt>
              </c:strCache>
            </c:strRef>
          </c:tx>
          <c:spPr>
            <a:solidFill>
              <a:srgbClr val="9C1913"/>
            </a:solidFill>
          </c:spPr>
          <c:invertIfNegative val="0"/>
          <c:cat>
            <c:strRef>
              <c:f>'new3'!$B$2:$AF$2</c:f>
              <c:strCache>
                <c:ptCount val="31"/>
                <c:pt idx="0">
                  <c:v>ML</c:v>
                </c:pt>
                <c:pt idx="1">
                  <c:v>DL</c:v>
                </c:pt>
                <c:pt idx="2">
                  <c:v>DDF</c:v>
                </c:pt>
                <c:pt idx="4">
                  <c:v>ML</c:v>
                </c:pt>
                <c:pt idx="5">
                  <c:v>DL</c:v>
                </c:pt>
                <c:pt idx="6">
                  <c:v>DDF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  <c:pt idx="12">
                  <c:v>ML</c:v>
                </c:pt>
                <c:pt idx="13">
                  <c:v>DL</c:v>
                </c:pt>
                <c:pt idx="14">
                  <c:v>DDF</c:v>
                </c:pt>
                <c:pt idx="16">
                  <c:v>ML</c:v>
                </c:pt>
                <c:pt idx="17">
                  <c:v>DL</c:v>
                </c:pt>
                <c:pt idx="18">
                  <c:v>DDF</c:v>
                </c:pt>
                <c:pt idx="20">
                  <c:v>ML</c:v>
                </c:pt>
                <c:pt idx="21">
                  <c:v>DL</c:v>
                </c:pt>
                <c:pt idx="22">
                  <c:v>DDF</c:v>
                </c:pt>
                <c:pt idx="24">
                  <c:v>ML</c:v>
                </c:pt>
                <c:pt idx="25">
                  <c:v>DL</c:v>
                </c:pt>
                <c:pt idx="26">
                  <c:v>DDF</c:v>
                </c:pt>
                <c:pt idx="28">
                  <c:v>ML</c:v>
                </c:pt>
                <c:pt idx="29">
                  <c:v>DL</c:v>
                </c:pt>
                <c:pt idx="30">
                  <c:v>DDF</c:v>
                </c:pt>
              </c:strCache>
            </c:strRef>
          </c:cat>
          <c:val>
            <c:numRef>
              <c:f>'new3'!$B$6:$AF$6</c:f>
              <c:numCache>
                <c:formatCode>0.00%</c:formatCode>
                <c:ptCount val="31"/>
                <c:pt idx="0">
                  <c:v>0.0052</c:v>
                </c:pt>
                <c:pt idx="1">
                  <c:v>0.0062</c:v>
                </c:pt>
                <c:pt idx="2">
                  <c:v>0.0062</c:v>
                </c:pt>
                <c:pt idx="4">
                  <c:v>0.0001</c:v>
                </c:pt>
                <c:pt idx="5">
                  <c:v>0.0001</c:v>
                </c:pt>
                <c:pt idx="6">
                  <c:v>0.0001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6">
                  <c:v>0.001</c:v>
                </c:pt>
                <c:pt idx="17">
                  <c:v>0.0014</c:v>
                </c:pt>
                <c:pt idx="18">
                  <c:v>0.0014</c:v>
                </c:pt>
                <c:pt idx="20">
                  <c:v>0.0116</c:v>
                </c:pt>
                <c:pt idx="21">
                  <c:v>0.0126</c:v>
                </c:pt>
                <c:pt idx="22">
                  <c:v>0.0126</c:v>
                </c:pt>
                <c:pt idx="24">
                  <c:v>0.1082</c:v>
                </c:pt>
                <c:pt idx="25">
                  <c:v>0.1111</c:v>
                </c:pt>
                <c:pt idx="26">
                  <c:v>0.1102</c:v>
                </c:pt>
                <c:pt idx="28">
                  <c:v>0.3738</c:v>
                </c:pt>
                <c:pt idx="29">
                  <c:v>0.3501</c:v>
                </c:pt>
                <c:pt idx="30">
                  <c:v>0.3474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733232952"/>
        <c:axId val="711736216"/>
      </c:barChart>
      <c:scatterChart>
        <c:scatterStyle val="lineMarker"/>
        <c:varyColors val="0"/>
        <c:ser>
          <c:idx val="4"/>
          <c:order val="4"/>
          <c:tx>
            <c:strRef>
              <c:f>'new3'!$A$7</c:f>
              <c:strCache>
                <c:ptCount val="1"/>
              </c:strCache>
            </c:strRef>
          </c:tx>
          <c:spPr>
            <a:ln w="47625">
              <a:noFill/>
            </a:ln>
          </c:spPr>
          <c:marker>
            <c:symbol val="none"/>
          </c:marker>
          <c:dLbls>
            <c:txPr>
              <a:bodyPr anchor="ctr" anchorCtr="1"/>
              <a:lstStyle/>
              <a:p>
                <a:pPr>
                  <a:defRPr sz="9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strRef>
              <c:f>'new3'!$B$2:$AF$2</c:f>
              <c:strCache>
                <c:ptCount val="31"/>
                <c:pt idx="0">
                  <c:v>ML</c:v>
                </c:pt>
                <c:pt idx="1">
                  <c:v>DL</c:v>
                </c:pt>
                <c:pt idx="2">
                  <c:v>DDF</c:v>
                </c:pt>
                <c:pt idx="4">
                  <c:v>ML</c:v>
                </c:pt>
                <c:pt idx="5">
                  <c:v>DL</c:v>
                </c:pt>
                <c:pt idx="6">
                  <c:v>DDF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  <c:pt idx="12">
                  <c:v>ML</c:v>
                </c:pt>
                <c:pt idx="13">
                  <c:v>DL</c:v>
                </c:pt>
                <c:pt idx="14">
                  <c:v>DDF</c:v>
                </c:pt>
                <c:pt idx="16">
                  <c:v>ML</c:v>
                </c:pt>
                <c:pt idx="17">
                  <c:v>DL</c:v>
                </c:pt>
                <c:pt idx="18">
                  <c:v>DDF</c:v>
                </c:pt>
                <c:pt idx="20">
                  <c:v>ML</c:v>
                </c:pt>
                <c:pt idx="21">
                  <c:v>DL</c:v>
                </c:pt>
                <c:pt idx="22">
                  <c:v>DDF</c:v>
                </c:pt>
                <c:pt idx="24">
                  <c:v>ML</c:v>
                </c:pt>
                <c:pt idx="25">
                  <c:v>DL</c:v>
                </c:pt>
                <c:pt idx="26">
                  <c:v>DDF</c:v>
                </c:pt>
                <c:pt idx="28">
                  <c:v>ML</c:v>
                </c:pt>
                <c:pt idx="29">
                  <c:v>DL</c:v>
                </c:pt>
                <c:pt idx="30">
                  <c:v>DDF</c:v>
                </c:pt>
              </c:strCache>
            </c:strRef>
          </c:xVal>
          <c:yVal>
            <c:numRef>
              <c:f>'new3'!$B$7:$AF$7</c:f>
              <c:numCache>
                <c:formatCode>0</c:formatCode>
                <c:ptCount val="31"/>
                <c:pt idx="0">
                  <c:v>100.0</c:v>
                </c:pt>
                <c:pt idx="1">
                  <c:v>94.7</c:v>
                </c:pt>
                <c:pt idx="2">
                  <c:v>41.79</c:v>
                </c:pt>
                <c:pt idx="4">
                  <c:v>100.0</c:v>
                </c:pt>
                <c:pt idx="5">
                  <c:v>37.86</c:v>
                </c:pt>
                <c:pt idx="6">
                  <c:v>42.31</c:v>
                </c:pt>
                <c:pt idx="8">
                  <c:v>100.0</c:v>
                </c:pt>
                <c:pt idx="9">
                  <c:v>101.11</c:v>
                </c:pt>
                <c:pt idx="10">
                  <c:v>90.77000000000001</c:v>
                </c:pt>
                <c:pt idx="12">
                  <c:v>100.0</c:v>
                </c:pt>
                <c:pt idx="13">
                  <c:v>24.28</c:v>
                </c:pt>
                <c:pt idx="14">
                  <c:v>21.32</c:v>
                </c:pt>
                <c:pt idx="16">
                  <c:v>99.99</c:v>
                </c:pt>
                <c:pt idx="17">
                  <c:v>92.58999999999998</c:v>
                </c:pt>
                <c:pt idx="18">
                  <c:v>81.22999999999998</c:v>
                </c:pt>
                <c:pt idx="20">
                  <c:v>99.99</c:v>
                </c:pt>
                <c:pt idx="21">
                  <c:v>104.39</c:v>
                </c:pt>
                <c:pt idx="22">
                  <c:v>105.35</c:v>
                </c:pt>
                <c:pt idx="24">
                  <c:v>100.0</c:v>
                </c:pt>
                <c:pt idx="25">
                  <c:v>104.56</c:v>
                </c:pt>
                <c:pt idx="26">
                  <c:v>101.96</c:v>
                </c:pt>
                <c:pt idx="28">
                  <c:v>100.0</c:v>
                </c:pt>
                <c:pt idx="29">
                  <c:v>102.4</c:v>
                </c:pt>
                <c:pt idx="30">
                  <c:v>98.57000000000001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1623368"/>
        <c:axId val="711205960"/>
      </c:scatterChart>
      <c:catAx>
        <c:axId val="73323295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711736216"/>
        <c:crosses val="autoZero"/>
        <c:auto val="1"/>
        <c:lblAlgn val="ctr"/>
        <c:lblOffset val="100"/>
        <c:noMultiLvlLbl val="0"/>
      </c:catAx>
      <c:valAx>
        <c:axId val="711736216"/>
        <c:scaling>
          <c:orientation val="minMax"/>
          <c:max val="2.0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733232952"/>
        <c:crosses val="autoZero"/>
        <c:crossBetween val="between"/>
        <c:majorUnit val="0.5"/>
      </c:valAx>
      <c:valAx>
        <c:axId val="711205960"/>
        <c:scaling>
          <c:orientation val="minMax"/>
          <c:max val="200.0"/>
        </c:scaling>
        <c:delete val="0"/>
        <c:axPos val="r"/>
        <c:numFmt formatCode="0" sourceLinked="1"/>
        <c:majorTickMark val="none"/>
        <c:minorTickMark val="none"/>
        <c:tickLblPos val="none"/>
        <c:crossAx val="421623368"/>
        <c:crosses val="max"/>
        <c:crossBetween val="midCat"/>
        <c:majorUnit val="50.0"/>
      </c:valAx>
      <c:valAx>
        <c:axId val="421623368"/>
        <c:scaling>
          <c:orientation val="minMax"/>
        </c:scaling>
        <c:delete val="1"/>
        <c:axPos val="b"/>
        <c:majorTickMark val="out"/>
        <c:minorTickMark val="none"/>
        <c:tickLblPos val="nextTo"/>
        <c:crossAx val="71120596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84722240298475"/>
          <c:y val="0.0628877131308812"/>
          <c:w val="0.085466258866402"/>
          <c:h val="0.183089917776115"/>
        </c:manualLayout>
      </c:layout>
      <c:overlay val="1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'Sheet2 (2)'!$A$2</c:f>
              <c:strCache>
                <c:ptCount val="1"/>
                <c:pt idx="0">
                  <c:v>Read</c:v>
                </c:pt>
              </c:strCache>
            </c:strRef>
          </c:tx>
          <c:spPr>
            <a:solidFill>
              <a:srgbClr val="275990"/>
            </a:solidFill>
          </c:spPr>
          <c:invertIfNegative val="0"/>
          <c:cat>
            <c:strRef>
              <c:f>'Sheet2 (2)'!$B$1:$AF$1</c:f>
              <c:strCache>
                <c:ptCount val="31"/>
                <c:pt idx="0">
                  <c:v>ML</c:v>
                </c:pt>
                <c:pt idx="1">
                  <c:v>DL</c:v>
                </c:pt>
                <c:pt idx="2">
                  <c:v>DDF</c:v>
                </c:pt>
                <c:pt idx="4">
                  <c:v>ML</c:v>
                </c:pt>
                <c:pt idx="5">
                  <c:v>DL</c:v>
                </c:pt>
                <c:pt idx="6">
                  <c:v>DDF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  <c:pt idx="12">
                  <c:v>ML</c:v>
                </c:pt>
                <c:pt idx="13">
                  <c:v>DL</c:v>
                </c:pt>
                <c:pt idx="14">
                  <c:v>DDF</c:v>
                </c:pt>
                <c:pt idx="16">
                  <c:v>ML</c:v>
                </c:pt>
                <c:pt idx="17">
                  <c:v>DL</c:v>
                </c:pt>
                <c:pt idx="18">
                  <c:v>DDF</c:v>
                </c:pt>
                <c:pt idx="20">
                  <c:v>ML</c:v>
                </c:pt>
                <c:pt idx="21">
                  <c:v>DL</c:v>
                </c:pt>
                <c:pt idx="22">
                  <c:v>DDF</c:v>
                </c:pt>
                <c:pt idx="24">
                  <c:v>ML</c:v>
                </c:pt>
                <c:pt idx="25">
                  <c:v>DL</c:v>
                </c:pt>
                <c:pt idx="26">
                  <c:v>DDF</c:v>
                </c:pt>
                <c:pt idx="28">
                  <c:v>ML</c:v>
                </c:pt>
                <c:pt idx="29">
                  <c:v>DL</c:v>
                </c:pt>
                <c:pt idx="30">
                  <c:v>DDF</c:v>
                </c:pt>
              </c:strCache>
            </c:strRef>
          </c:cat>
          <c:val>
            <c:numRef>
              <c:f>'Sheet2 (2)'!$B$2:$AF$2</c:f>
              <c:numCache>
                <c:formatCode>0.00%</c:formatCode>
                <c:ptCount val="31"/>
                <c:pt idx="0">
                  <c:v>0.6551</c:v>
                </c:pt>
                <c:pt idx="1">
                  <c:v>0.3996</c:v>
                </c:pt>
                <c:pt idx="2">
                  <c:v>0.2075</c:v>
                </c:pt>
                <c:pt idx="4">
                  <c:v>0.6033</c:v>
                </c:pt>
                <c:pt idx="5">
                  <c:v>0.2841</c:v>
                </c:pt>
                <c:pt idx="6">
                  <c:v>0.2673</c:v>
                </c:pt>
                <c:pt idx="8">
                  <c:v>0.7136</c:v>
                </c:pt>
                <c:pt idx="9">
                  <c:v>0.6903</c:v>
                </c:pt>
                <c:pt idx="10">
                  <c:v>0.6194</c:v>
                </c:pt>
                <c:pt idx="12">
                  <c:v>0.7054</c:v>
                </c:pt>
                <c:pt idx="13">
                  <c:v>0.4553</c:v>
                </c:pt>
                <c:pt idx="14">
                  <c:v>0.406</c:v>
                </c:pt>
                <c:pt idx="16">
                  <c:v>0.7537</c:v>
                </c:pt>
                <c:pt idx="17">
                  <c:v>0.7444</c:v>
                </c:pt>
                <c:pt idx="18">
                  <c:v>0.6078</c:v>
                </c:pt>
                <c:pt idx="20">
                  <c:v>0.8063</c:v>
                </c:pt>
                <c:pt idx="21">
                  <c:v>0.7789</c:v>
                </c:pt>
                <c:pt idx="22">
                  <c:v>0.7929</c:v>
                </c:pt>
                <c:pt idx="24">
                  <c:v>0.5659</c:v>
                </c:pt>
                <c:pt idx="25">
                  <c:v>0.3755</c:v>
                </c:pt>
                <c:pt idx="26">
                  <c:v>0.3749</c:v>
                </c:pt>
                <c:pt idx="28">
                  <c:v>0.6394</c:v>
                </c:pt>
                <c:pt idx="29">
                  <c:v>0.4112</c:v>
                </c:pt>
                <c:pt idx="30">
                  <c:v>0.4035</c:v>
                </c:pt>
              </c:numCache>
            </c:numRef>
          </c:val>
        </c:ser>
        <c:ser>
          <c:idx val="1"/>
          <c:order val="1"/>
          <c:tx>
            <c:strRef>
              <c:f>'Sheet2 (2)'!$A$3</c:f>
              <c:strCache>
                <c:ptCount val="1"/>
                <c:pt idx="0">
                  <c:v>Write</c:v>
                </c:pt>
              </c:strCache>
            </c:strRef>
          </c:tx>
          <c:spPr>
            <a:solidFill>
              <a:srgbClr val="6ABC96"/>
            </a:solidFill>
          </c:spPr>
          <c:invertIfNegative val="0"/>
          <c:cat>
            <c:strRef>
              <c:f>'Sheet2 (2)'!$B$1:$AF$1</c:f>
              <c:strCache>
                <c:ptCount val="31"/>
                <c:pt idx="0">
                  <c:v>ML</c:v>
                </c:pt>
                <c:pt idx="1">
                  <c:v>DL</c:v>
                </c:pt>
                <c:pt idx="2">
                  <c:v>DDF</c:v>
                </c:pt>
                <c:pt idx="4">
                  <c:v>ML</c:v>
                </c:pt>
                <c:pt idx="5">
                  <c:v>DL</c:v>
                </c:pt>
                <c:pt idx="6">
                  <c:v>DDF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  <c:pt idx="12">
                  <c:v>ML</c:v>
                </c:pt>
                <c:pt idx="13">
                  <c:v>DL</c:v>
                </c:pt>
                <c:pt idx="14">
                  <c:v>DDF</c:v>
                </c:pt>
                <c:pt idx="16">
                  <c:v>ML</c:v>
                </c:pt>
                <c:pt idx="17">
                  <c:v>DL</c:v>
                </c:pt>
                <c:pt idx="18">
                  <c:v>DDF</c:v>
                </c:pt>
                <c:pt idx="20">
                  <c:v>ML</c:v>
                </c:pt>
                <c:pt idx="21">
                  <c:v>DL</c:v>
                </c:pt>
                <c:pt idx="22">
                  <c:v>DDF</c:v>
                </c:pt>
                <c:pt idx="24">
                  <c:v>ML</c:v>
                </c:pt>
                <c:pt idx="25">
                  <c:v>DL</c:v>
                </c:pt>
                <c:pt idx="26">
                  <c:v>DDF</c:v>
                </c:pt>
                <c:pt idx="28">
                  <c:v>ML</c:v>
                </c:pt>
                <c:pt idx="29">
                  <c:v>DL</c:v>
                </c:pt>
                <c:pt idx="30">
                  <c:v>DDF</c:v>
                </c:pt>
              </c:strCache>
            </c:strRef>
          </c:cat>
          <c:val>
            <c:numRef>
              <c:f>'Sheet2 (2)'!$B$3:$AF$3</c:f>
              <c:numCache>
                <c:formatCode>0.00%</c:formatCode>
                <c:ptCount val="31"/>
                <c:pt idx="0">
                  <c:v>0.136</c:v>
                </c:pt>
                <c:pt idx="1">
                  <c:v>0.4269</c:v>
                </c:pt>
                <c:pt idx="2">
                  <c:v>0.4269</c:v>
                </c:pt>
                <c:pt idx="4">
                  <c:v>0.1245</c:v>
                </c:pt>
                <c:pt idx="5">
                  <c:v>0.2537</c:v>
                </c:pt>
                <c:pt idx="6">
                  <c:v>0.2548</c:v>
                </c:pt>
                <c:pt idx="8">
                  <c:v>0.0799</c:v>
                </c:pt>
                <c:pt idx="9">
                  <c:v>0.1589</c:v>
                </c:pt>
                <c:pt idx="10">
                  <c:v>0.159</c:v>
                </c:pt>
                <c:pt idx="12">
                  <c:v>0.0982</c:v>
                </c:pt>
                <c:pt idx="13">
                  <c:v>0.0178</c:v>
                </c:pt>
                <c:pt idx="14">
                  <c:v>0.0178</c:v>
                </c:pt>
                <c:pt idx="16">
                  <c:v>0.0483</c:v>
                </c:pt>
                <c:pt idx="17">
                  <c:v>0.0303</c:v>
                </c:pt>
                <c:pt idx="18">
                  <c:v>0.0305</c:v>
                </c:pt>
                <c:pt idx="20">
                  <c:v>0.0193</c:v>
                </c:pt>
                <c:pt idx="21">
                  <c:v>0.1442</c:v>
                </c:pt>
                <c:pt idx="22">
                  <c:v>0.1439</c:v>
                </c:pt>
                <c:pt idx="24">
                  <c:v>0.0664</c:v>
                </c:pt>
                <c:pt idx="25">
                  <c:v>0.8897</c:v>
                </c:pt>
                <c:pt idx="26">
                  <c:v>0.894</c:v>
                </c:pt>
                <c:pt idx="28">
                  <c:v>0.0592</c:v>
                </c:pt>
                <c:pt idx="29">
                  <c:v>0.8455</c:v>
                </c:pt>
                <c:pt idx="30">
                  <c:v>0.8455</c:v>
                </c:pt>
              </c:numCache>
            </c:numRef>
          </c:val>
        </c:ser>
        <c:ser>
          <c:idx val="2"/>
          <c:order val="2"/>
          <c:tx>
            <c:strRef>
              <c:f>'Sheet2 (2)'!$A$4</c:f>
              <c:strCache>
                <c:ptCount val="1"/>
                <c:pt idx="0">
                  <c:v>WB</c:v>
                </c:pt>
              </c:strCache>
            </c:strRef>
          </c:tx>
          <c:spPr>
            <a:solidFill>
              <a:srgbClr val="000000"/>
            </a:solidFill>
          </c:spPr>
          <c:invertIfNegative val="0"/>
          <c:cat>
            <c:strRef>
              <c:f>'Sheet2 (2)'!$B$1:$AF$1</c:f>
              <c:strCache>
                <c:ptCount val="31"/>
                <c:pt idx="0">
                  <c:v>ML</c:v>
                </c:pt>
                <c:pt idx="1">
                  <c:v>DL</c:v>
                </c:pt>
                <c:pt idx="2">
                  <c:v>DDF</c:v>
                </c:pt>
                <c:pt idx="4">
                  <c:v>ML</c:v>
                </c:pt>
                <c:pt idx="5">
                  <c:v>DL</c:v>
                </c:pt>
                <c:pt idx="6">
                  <c:v>DDF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  <c:pt idx="12">
                  <c:v>ML</c:v>
                </c:pt>
                <c:pt idx="13">
                  <c:v>DL</c:v>
                </c:pt>
                <c:pt idx="14">
                  <c:v>DDF</c:v>
                </c:pt>
                <c:pt idx="16">
                  <c:v>ML</c:v>
                </c:pt>
                <c:pt idx="17">
                  <c:v>DL</c:v>
                </c:pt>
                <c:pt idx="18">
                  <c:v>DDF</c:v>
                </c:pt>
                <c:pt idx="20">
                  <c:v>ML</c:v>
                </c:pt>
                <c:pt idx="21">
                  <c:v>DL</c:v>
                </c:pt>
                <c:pt idx="22">
                  <c:v>DDF</c:v>
                </c:pt>
                <c:pt idx="24">
                  <c:v>ML</c:v>
                </c:pt>
                <c:pt idx="25">
                  <c:v>DL</c:v>
                </c:pt>
                <c:pt idx="26">
                  <c:v>DDF</c:v>
                </c:pt>
                <c:pt idx="28">
                  <c:v>ML</c:v>
                </c:pt>
                <c:pt idx="29">
                  <c:v>DL</c:v>
                </c:pt>
                <c:pt idx="30">
                  <c:v>DDF</c:v>
                </c:pt>
              </c:strCache>
            </c:strRef>
          </c:cat>
          <c:val>
            <c:numRef>
              <c:f>'Sheet2 (2)'!$B$4:$AF$4</c:f>
              <c:numCache>
                <c:formatCode>0.00%</c:formatCode>
                <c:ptCount val="31"/>
                <c:pt idx="0">
                  <c:v>0.0325</c:v>
                </c:pt>
                <c:pt idx="1">
                  <c:v>0.0232</c:v>
                </c:pt>
                <c:pt idx="2">
                  <c:v>0.0231</c:v>
                </c:pt>
                <c:pt idx="4">
                  <c:v>0.1031</c:v>
                </c:pt>
                <c:pt idx="5">
                  <c:v>0.1155</c:v>
                </c:pt>
                <c:pt idx="6">
                  <c:v>0.112</c:v>
                </c:pt>
                <c:pt idx="8">
                  <c:v>0.034</c:v>
                </c:pt>
                <c:pt idx="9">
                  <c:v>0.0661</c:v>
                </c:pt>
                <c:pt idx="10">
                  <c:v>0.0639</c:v>
                </c:pt>
                <c:pt idx="12">
                  <c:v>0.0213</c:v>
                </c:pt>
                <c:pt idx="13">
                  <c:v>0.0188</c:v>
                </c:pt>
                <c:pt idx="14">
                  <c:v>0.0179</c:v>
                </c:pt>
                <c:pt idx="16">
                  <c:v>0.0355</c:v>
                </c:pt>
                <c:pt idx="17">
                  <c:v>0.0322</c:v>
                </c:pt>
                <c:pt idx="18">
                  <c:v>0.0341</c:v>
                </c:pt>
                <c:pt idx="20">
                  <c:v>0.032</c:v>
                </c:pt>
                <c:pt idx="21">
                  <c:v>0.033</c:v>
                </c:pt>
                <c:pt idx="22">
                  <c:v>0.033</c:v>
                </c:pt>
                <c:pt idx="24">
                  <c:v>0.2558</c:v>
                </c:pt>
                <c:pt idx="25">
                  <c:v>0.2434</c:v>
                </c:pt>
                <c:pt idx="26">
                  <c:v>0.2455</c:v>
                </c:pt>
                <c:pt idx="28">
                  <c:v>0.1941</c:v>
                </c:pt>
                <c:pt idx="29">
                  <c:v>0.2304</c:v>
                </c:pt>
                <c:pt idx="30">
                  <c:v>0.2295</c:v>
                </c:pt>
              </c:numCache>
            </c:numRef>
          </c:val>
        </c:ser>
        <c:ser>
          <c:idx val="3"/>
          <c:order val="3"/>
          <c:tx>
            <c:strRef>
              <c:f>'Sheet2 (2)'!$A$5</c:f>
              <c:strCache>
                <c:ptCount val="1"/>
                <c:pt idx="0">
                  <c:v>Invalidation</c:v>
                </c:pt>
              </c:strCache>
            </c:strRef>
          </c:tx>
          <c:spPr>
            <a:solidFill>
              <a:srgbClr val="E62A1D"/>
            </a:solidFill>
          </c:spPr>
          <c:invertIfNegative val="0"/>
          <c:cat>
            <c:strRef>
              <c:f>'Sheet2 (2)'!$B$1:$AF$1</c:f>
              <c:strCache>
                <c:ptCount val="31"/>
                <c:pt idx="0">
                  <c:v>ML</c:v>
                </c:pt>
                <c:pt idx="1">
                  <c:v>DL</c:v>
                </c:pt>
                <c:pt idx="2">
                  <c:v>DDF</c:v>
                </c:pt>
                <c:pt idx="4">
                  <c:v>ML</c:v>
                </c:pt>
                <c:pt idx="5">
                  <c:v>DL</c:v>
                </c:pt>
                <c:pt idx="6">
                  <c:v>DDF</c:v>
                </c:pt>
                <c:pt idx="8">
                  <c:v>ML</c:v>
                </c:pt>
                <c:pt idx="9">
                  <c:v>DL</c:v>
                </c:pt>
                <c:pt idx="10">
                  <c:v>DDF</c:v>
                </c:pt>
                <c:pt idx="12">
                  <c:v>ML</c:v>
                </c:pt>
                <c:pt idx="13">
                  <c:v>DL</c:v>
                </c:pt>
                <c:pt idx="14">
                  <c:v>DDF</c:v>
                </c:pt>
                <c:pt idx="16">
                  <c:v>ML</c:v>
                </c:pt>
                <c:pt idx="17">
                  <c:v>DL</c:v>
                </c:pt>
                <c:pt idx="18">
                  <c:v>DDF</c:v>
                </c:pt>
                <c:pt idx="20">
                  <c:v>ML</c:v>
                </c:pt>
                <c:pt idx="21">
                  <c:v>DL</c:v>
                </c:pt>
                <c:pt idx="22">
                  <c:v>DDF</c:v>
                </c:pt>
                <c:pt idx="24">
                  <c:v>ML</c:v>
                </c:pt>
                <c:pt idx="25">
                  <c:v>DL</c:v>
                </c:pt>
                <c:pt idx="26">
                  <c:v>DDF</c:v>
                </c:pt>
                <c:pt idx="28">
                  <c:v>ML</c:v>
                </c:pt>
                <c:pt idx="29">
                  <c:v>DL</c:v>
                </c:pt>
                <c:pt idx="30">
                  <c:v>DDF</c:v>
                </c:pt>
              </c:strCache>
            </c:strRef>
          </c:cat>
          <c:val>
            <c:numRef>
              <c:f>'Sheet2 (2)'!$B$5:$AF$5</c:f>
              <c:numCache>
                <c:formatCode>0.00%</c:formatCode>
                <c:ptCount val="31"/>
                <c:pt idx="0">
                  <c:v>0.1765</c:v>
                </c:pt>
                <c:pt idx="1">
                  <c:v>0.0</c:v>
                </c:pt>
                <c:pt idx="2">
                  <c:v>0.0</c:v>
                </c:pt>
                <c:pt idx="4">
                  <c:v>0.1691</c:v>
                </c:pt>
                <c:pt idx="5">
                  <c:v>0.0</c:v>
                </c:pt>
                <c:pt idx="6">
                  <c:v>0.0</c:v>
                </c:pt>
                <c:pt idx="8">
                  <c:v>0.1724</c:v>
                </c:pt>
                <c:pt idx="9">
                  <c:v>0.0</c:v>
                </c:pt>
                <c:pt idx="10">
                  <c:v>0.0</c:v>
                </c:pt>
                <c:pt idx="12">
                  <c:v>0.1751</c:v>
                </c:pt>
                <c:pt idx="13">
                  <c:v>0.0</c:v>
                </c:pt>
                <c:pt idx="14">
                  <c:v>0.0</c:v>
                </c:pt>
                <c:pt idx="16">
                  <c:v>0.1625</c:v>
                </c:pt>
                <c:pt idx="17">
                  <c:v>0.0</c:v>
                </c:pt>
                <c:pt idx="18">
                  <c:v>0.0</c:v>
                </c:pt>
                <c:pt idx="20">
                  <c:v>0.1425</c:v>
                </c:pt>
                <c:pt idx="21">
                  <c:v>0.0</c:v>
                </c:pt>
                <c:pt idx="22">
                  <c:v>0.0</c:v>
                </c:pt>
                <c:pt idx="24">
                  <c:v>0.1119</c:v>
                </c:pt>
                <c:pt idx="25">
                  <c:v>0.0</c:v>
                </c:pt>
                <c:pt idx="26">
                  <c:v>0.0</c:v>
                </c:pt>
                <c:pt idx="28">
                  <c:v>0.1073</c:v>
                </c:pt>
                <c:pt idx="29">
                  <c:v>0.0</c:v>
                </c:pt>
                <c:pt idx="30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733265128"/>
        <c:axId val="530398792"/>
      </c:barChart>
      <c:catAx>
        <c:axId val="73326512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530398792"/>
        <c:crosses val="autoZero"/>
        <c:auto val="1"/>
        <c:lblAlgn val="ctr"/>
        <c:lblOffset val="100"/>
        <c:noMultiLvlLbl val="0"/>
      </c:catAx>
      <c:valAx>
        <c:axId val="530398792"/>
        <c:scaling>
          <c:orientation val="minMax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733265128"/>
        <c:crosses val="autoZero"/>
        <c:crossBetween val="between"/>
        <c:majorUnit val="0.5"/>
      </c:valAx>
    </c:plotArea>
    <c:legend>
      <c:legendPos val="r"/>
      <c:layout>
        <c:manualLayout>
          <c:xMode val="edge"/>
          <c:yMode val="edge"/>
          <c:x val="0.875358357805998"/>
          <c:y val="0.0545877077865267"/>
          <c:w val="0.0945589491201067"/>
          <c:h val="0.180597311699674"/>
        </c:manualLayout>
      </c:layout>
      <c:overlay val="1"/>
    </c:legend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AF6F1-8C9D-6743-9829-FA8AB1F15227}" type="datetimeFigureOut">
              <a:rPr lang="en-US" smtClean="0"/>
              <a:t>10/13/11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61637-9678-C548-A1EF-4D5E14E45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27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6EC05-7900-A343-99FF-84E166718490}" type="datetimeFigureOut">
              <a:rPr lang="en-US" smtClean="0"/>
              <a:t>10/13/11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FEF6D-6E83-F848-8C97-3FA36FDB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62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dirty="0" smtClean="0"/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/>
            <a:fld id="{463FF45E-50F9-4AAC-AD90-7B0443976BB5}" type="slidenum">
              <a:rPr lang="en-US" sz="1200"/>
              <a:pPr eaLnBrk="1" hangingPunct="1"/>
              <a:t>13</a:t>
            </a:fld>
            <a:endParaRPr 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FEF6D-6E83-F848-8C97-3FA36FDB6E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9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FEF6D-6E83-F848-8C97-3FA36FDB6EC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26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FEF6D-6E83-F848-8C97-3FA36FDB6E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62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FEF6D-6E83-F848-8C97-3FA36FDB6EC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96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481C-DF75-B64D-B000-68A6AC87153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481C-DF75-B64D-B000-68A6AC87153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481C-DF75-B64D-B000-68A6AC87153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481C-DF75-B64D-B000-68A6AC87153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481C-DF75-B64D-B000-68A6AC87153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481C-DF75-B64D-B000-68A6AC87153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/>
            <a:fld id="{463FF45E-50F9-4AAC-AD90-7B0443976BB5}" type="slidenum">
              <a:rPr lang="en-US" sz="1200"/>
              <a:pPr eaLnBrk="1" hangingPunct="1"/>
              <a:t>27</a:t>
            </a:fld>
            <a:endParaRPr 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481C-DF75-B64D-B000-68A6AC87153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481C-DF75-B64D-B000-68A6AC87153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481C-DF75-B64D-B000-68A6AC87153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/>
            <a:fld id="{463FF45E-50F9-4AAC-AD90-7B0443976BB5}" type="slidenum">
              <a:rPr lang="en-US" sz="1200"/>
              <a:pPr eaLnBrk="1" hangingPunct="1"/>
              <a:t>31</a:t>
            </a:fld>
            <a:endParaRPr lang="en-US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839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329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936F53-26F2-43B2-9A38-C79FA439D9B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909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936F53-26F2-43B2-9A38-C79FA439D9B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909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936F53-26F2-43B2-9A38-C79FA439D9B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909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376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6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FEF6D-6E83-F848-8C97-3FA36FDB6E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44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FEF6D-6E83-F848-8C97-3FA36FDB6E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86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/>
            <a:fld id="{463FF45E-50F9-4AAC-AD90-7B0443976BB5}" type="slidenum">
              <a:rPr lang="en-US" sz="1200"/>
              <a:pPr eaLnBrk="1" hangingPunct="1"/>
              <a:t>12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lang="en-US" sz="4400" b="1" kern="1200" dirty="0">
                <a:solidFill>
                  <a:schemeClr val="tx2"/>
                </a:solidFill>
                <a:latin typeface="+mj-lt"/>
                <a:ea typeface="ＭＳ Ｐゴシック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1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3" y="0"/>
            <a:ext cx="8378825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0" y="1143001"/>
            <a:ext cx="41148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9950" y="1143000"/>
            <a:ext cx="4114800" cy="4556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69913" y="62484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F497D"/>
                </a:solidFill>
              </a:rPr>
              <a:t>upcrc.illinois.edu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201" y="6445073"/>
            <a:ext cx="123613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16A0B-84B4-4E5E-B0B5-0527F5542014}" type="slidenum">
              <a:rPr lang="en-US">
                <a:solidFill>
                  <a:srgbClr val="1F497D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39448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868" y="6388629"/>
            <a:ext cx="1236132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1F497D"/>
                </a:solidFill>
                <a:ea typeface="ＭＳ Ｐゴシック" pitchFamily="34" charset="-128"/>
              </a:rPr>
              <a:t>Slide </a:t>
            </a:r>
            <a:fld id="{84938AA9-8F6E-494F-BA16-E0BEB8037D4F}" type="slidenum">
              <a:rPr lang="en-US" smtClean="0">
                <a:solidFill>
                  <a:srgbClr val="1F497D"/>
                </a:solidFill>
                <a:ea typeface="ＭＳ Ｐゴシック" pitchFamily="34" charset="-128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dirty="0" smtClean="0">
                <a:solidFill>
                  <a:srgbClr val="1F497D"/>
                </a:solidFill>
                <a:ea typeface="ＭＳ Ｐゴシック" pitchFamily="34" charset="-128"/>
              </a:rPr>
              <a:t>    </a:t>
            </a:r>
            <a:endParaRPr lang="en-US" dirty="0">
              <a:solidFill>
                <a:srgbClr val="1F497D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794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9221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9202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69913" y="62484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F497D"/>
                </a:solidFill>
              </a:rPr>
              <a:t>upcrc.illinois.edu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201" y="6445073"/>
            <a:ext cx="123613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8588C-CC80-42DE-BF02-41E8A5FE1354}" type="slidenum">
              <a:rPr lang="en-US">
                <a:solidFill>
                  <a:srgbClr val="1F497D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32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69913" y="62484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F497D"/>
                </a:solidFill>
              </a:rPr>
              <a:t>upcrc.illinois.edu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201" y="6445073"/>
            <a:ext cx="123613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ABA47-E0EA-4D75-9E59-D59CACF555CC}" type="slidenum">
              <a:rPr lang="en-US">
                <a:solidFill>
                  <a:srgbClr val="1F497D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2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69913" y="62484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F497D"/>
                </a:solidFill>
              </a:rPr>
              <a:t>upcrc.illinois.edu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201" y="6445073"/>
            <a:ext cx="123613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8BC0A-E11C-4DF6-B755-DBEC31096FFC}" type="slidenum">
              <a:rPr lang="en-US">
                <a:solidFill>
                  <a:srgbClr val="1F497D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3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69913" y="62484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F497D"/>
                </a:solidFill>
              </a:rPr>
              <a:t>upcrc.illinois.edu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201" y="6445073"/>
            <a:ext cx="123613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87F4A-D637-4464-B104-060A81B67C42}" type="slidenum">
              <a:rPr lang="en-US">
                <a:solidFill>
                  <a:srgbClr val="1F497D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71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69913" y="62484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F497D"/>
                </a:solidFill>
              </a:rPr>
              <a:t>upcrc.illinois.edu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201" y="6445073"/>
            <a:ext cx="123613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B2BE6-D769-46D1-83B9-109ED0EDE5F5}" type="slidenum">
              <a:rPr lang="en-US">
                <a:solidFill>
                  <a:srgbClr val="1F497D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075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69913" y="62484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F497D"/>
                </a:solidFill>
              </a:rPr>
              <a:t>upcrc.illinois.edu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201" y="6445073"/>
            <a:ext cx="123613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4C696-E4C4-4C66-A676-AFB1787A19DB}" type="slidenum">
              <a:rPr lang="en-US">
                <a:solidFill>
                  <a:srgbClr val="1F497D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70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69913" y="62484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F497D"/>
                </a:solidFill>
              </a:rPr>
              <a:t>upcrc.illinois.edu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201" y="6445073"/>
            <a:ext cx="123613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E96A2-2A16-4A05-96E5-EA2D32A5A389}" type="slidenum">
              <a:rPr lang="en-US">
                <a:solidFill>
                  <a:srgbClr val="1F497D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49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theme" Target="../theme/theme1.xml"/><Relationship Id="rId1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211667" y="6589889"/>
            <a:ext cx="9510889" cy="522111"/>
          </a:xfrm>
          <a:prstGeom prst="rect">
            <a:avLst/>
          </a:prstGeom>
          <a:solidFill>
            <a:srgbClr val="0B2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653"/>
              </a:solidFill>
            </a:endParaRPr>
          </a:p>
        </p:txBody>
      </p:sp>
      <p:pic>
        <p:nvPicPr>
          <p:cNvPr id="27" name="Picture 26" descr="prof50.tif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502161" y="6317731"/>
            <a:ext cx="369277" cy="479062"/>
          </a:xfrm>
          <a:prstGeom prst="rect">
            <a:avLst/>
          </a:prstGeom>
          <a:ln>
            <a:noFill/>
          </a:ln>
          <a:effectLst/>
        </p:spPr>
      </p:pic>
      <p:sp>
        <p:nvSpPr>
          <p:cNvPr id="28" name="Rectangle 27"/>
          <p:cNvSpPr/>
          <p:nvPr userDrawn="1"/>
        </p:nvSpPr>
        <p:spPr>
          <a:xfrm>
            <a:off x="8502161" y="6767898"/>
            <a:ext cx="417801" cy="90102"/>
          </a:xfrm>
          <a:prstGeom prst="rect">
            <a:avLst/>
          </a:prstGeom>
          <a:solidFill>
            <a:srgbClr val="0B2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653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 flipV="1">
            <a:off x="8865503" y="6592472"/>
            <a:ext cx="140771" cy="279643"/>
          </a:xfrm>
          <a:prstGeom prst="rect">
            <a:avLst/>
          </a:prstGeom>
          <a:solidFill>
            <a:srgbClr val="0B2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72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sz="4400" b="1" kern="1200" dirty="0">
          <a:solidFill>
            <a:schemeClr val="tx2"/>
          </a:solidFill>
          <a:latin typeface="+mj-lt"/>
          <a:ea typeface="ＭＳ Ｐゴシック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 Narrow" pitchFamily="34" charset="0"/>
        <a:buChar char="*"/>
        <a:defRPr sz="24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Relationship Id="rId1" Type="http://schemas.openxmlformats.org/officeDocument/2006/relationships/tags" Target="../tags/tag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Relationship Id="rId1" Type="http://schemas.openxmlformats.org/officeDocument/2006/relationships/tags" Target="../tags/tag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Relationship Id="rId1" Type="http://schemas.openxmlformats.org/officeDocument/2006/relationships/tags" Target="../tags/tag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Relationship Id="rId1" Type="http://schemas.openxmlformats.org/officeDocument/2006/relationships/tags" Target="../tags/tag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Relationship Id="rId1" Type="http://schemas.openxmlformats.org/officeDocument/2006/relationships/tags" Target="../tags/tag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Relationship Id="rId1" Type="http://schemas.openxmlformats.org/officeDocument/2006/relationships/tags" Target="../tags/tag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Relationship Id="rId1" Type="http://schemas.openxmlformats.org/officeDocument/2006/relationships/tags" Target="../tags/tag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Relationship Id="rId1" Type="http://schemas.openxmlformats.org/officeDocument/2006/relationships/tags" Target="../tags/tag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6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7.xml"/><Relationship Id="rId1" Type="http://schemas.openxmlformats.org/officeDocument/2006/relationships/tags" Target="../tags/tag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8.xml"/><Relationship Id="rId1" Type="http://schemas.openxmlformats.org/officeDocument/2006/relationships/tags" Target="../tags/tag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chart" Target="../charts/chart1.xml"/><Relationship Id="rId1" Type="http://schemas.openxmlformats.org/officeDocument/2006/relationships/tags" Target="../tags/tag20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32.xml"/><Relationship Id="rId5" Type="http://schemas.openxmlformats.org/officeDocument/2006/relationships/chart" Target="../charts/chart2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chart" Target="../charts/chart3.xml"/><Relationship Id="rId1" Type="http://schemas.openxmlformats.org/officeDocument/2006/relationships/tags" Target="../tags/tag21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33.xml"/><Relationship Id="rId5" Type="http://schemas.openxmlformats.org/officeDocument/2006/relationships/chart" Target="../charts/char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3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3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6.xml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70457" y="1321185"/>
            <a:ext cx="9697791" cy="2372831"/>
          </a:xfrm>
        </p:spPr>
        <p:txBody>
          <a:bodyPr/>
          <a:lstStyle/>
          <a:p>
            <a:r>
              <a:rPr lang="en-US" sz="3400" dirty="0" err="1" smtClean="0">
                <a:latin typeface="Arial Narrow"/>
                <a:cs typeface="Arial Narrow"/>
              </a:rPr>
              <a:t>DeNovo</a:t>
            </a:r>
            <a:r>
              <a:rPr lang="en-US" sz="3400" dirty="0" smtClean="0">
                <a:latin typeface="Arial Narrow"/>
                <a:cs typeface="Arial Narrow"/>
              </a:rPr>
              <a:t>: Rethinking the Multicore Memory Hierarchy</a:t>
            </a:r>
            <a:br>
              <a:rPr lang="en-US" sz="3400" dirty="0" smtClean="0">
                <a:latin typeface="Arial Narrow"/>
                <a:cs typeface="Arial Narrow"/>
              </a:rPr>
            </a:br>
            <a:r>
              <a:rPr lang="en-US" sz="3400" dirty="0" smtClean="0">
                <a:latin typeface="Arial Narrow"/>
                <a:cs typeface="Arial Narrow"/>
              </a:rPr>
              <a:t>for Disciplined Parallelism</a:t>
            </a:r>
            <a:endParaRPr lang="en-US" sz="3400" dirty="0">
              <a:latin typeface="Arial Narrow"/>
              <a:cs typeface="Arial Narrow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9144000" cy="205175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Byn Choi, Rakesh Komuravelli, </a:t>
            </a:r>
            <a:r>
              <a:rPr lang="en-US" sz="2200" dirty="0">
                <a:solidFill>
                  <a:srgbClr val="C1541C"/>
                </a:solidFill>
              </a:rPr>
              <a:t>Hyojin Sung</a:t>
            </a:r>
            <a:r>
              <a:rPr lang="en-US" sz="2200" dirty="0"/>
              <a:t>, </a:t>
            </a:r>
            <a:r>
              <a:rPr lang="en-US" sz="2200" dirty="0" smtClean="0"/>
              <a:t>Robert Smolinski, </a:t>
            </a:r>
            <a:r>
              <a:rPr lang="en-US" sz="2200" dirty="0" err="1" smtClean="0"/>
              <a:t>Nima</a:t>
            </a:r>
            <a:r>
              <a:rPr lang="en-US" sz="2200" dirty="0" smtClean="0"/>
              <a:t> </a:t>
            </a:r>
            <a:r>
              <a:rPr lang="en-US" sz="2200" dirty="0" err="1"/>
              <a:t>Honarmand</a:t>
            </a:r>
            <a:r>
              <a:rPr lang="en-US" sz="2200" dirty="0"/>
              <a:t>, </a:t>
            </a:r>
            <a:endParaRPr lang="en-US" sz="2200" dirty="0" smtClean="0"/>
          </a:p>
          <a:p>
            <a:r>
              <a:rPr lang="en-US" sz="2200" dirty="0" err="1" smtClean="0"/>
              <a:t>Sarita</a:t>
            </a:r>
            <a:r>
              <a:rPr lang="en-US" sz="2200" dirty="0" smtClean="0"/>
              <a:t> V. Adve, </a:t>
            </a:r>
            <a:r>
              <a:rPr lang="en-US" sz="2200" dirty="0" err="1" smtClean="0"/>
              <a:t>Vikram</a:t>
            </a:r>
            <a:r>
              <a:rPr lang="en-US" sz="2200" dirty="0" smtClean="0"/>
              <a:t> S. Adve, Nicholas P. Carter, Ching-Tsun Chou</a:t>
            </a:r>
          </a:p>
          <a:p>
            <a:r>
              <a:rPr lang="en-US" sz="2200" i="1" dirty="0" smtClean="0"/>
              <a:t>University of Illinois at Urbana-Champaign</a:t>
            </a:r>
            <a:r>
              <a:rPr lang="en-US" sz="2200" dirty="0" smtClean="0"/>
              <a:t> and </a:t>
            </a:r>
            <a:r>
              <a:rPr lang="en-US" sz="2200" i="1" dirty="0" smtClean="0"/>
              <a:t>Intel </a:t>
            </a:r>
          </a:p>
          <a:p>
            <a:r>
              <a:rPr lang="en-US" sz="2200" i="1" u="sng" dirty="0" smtClean="0"/>
              <a:t>denovo@cs.illinois.edu</a:t>
            </a:r>
          </a:p>
        </p:txBody>
      </p:sp>
    </p:spTree>
    <p:extLst>
      <p:ext uri="{BB962C8B-B14F-4D97-AF65-F5344CB8AC3E}">
        <p14:creationId xmlns:p14="http://schemas.microsoft.com/office/powerpoint/2010/main" val="96678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08"/>
    </mc:Choice>
    <mc:Fallback xmlns="">
      <p:transition xmlns:p14="http://schemas.microsoft.com/office/powerpoint/2010/main" spd="slow" advTm="1700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>
                <a:ea typeface="ＭＳ Ｐゴシック" pitchFamily="-65" charset="-128"/>
              </a:rPr>
              <a:t>Benefits of Explicit Effects</a:t>
            </a:r>
            <a:endParaRPr sz="3400" dirty="0" smtClean="0">
              <a:ea typeface="ＭＳ Ｐゴシック" pitchFamily="-65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48307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06642" y="2750887"/>
            <a:ext cx="5956358" cy="1199506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Arial Narrow" pitchFamily="-65" charset="0"/>
                <a:ea typeface="ＭＳ Ｐゴシック" pitchFamily="-65" charset="-128"/>
              </a:rPr>
              <a:t>Disciplined Shared Memory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66310" y="1133248"/>
            <a:ext cx="7296690" cy="13973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r>
              <a:rPr lang="en-US" sz="2400" b="1" dirty="0" smtClean="0">
                <a:solidFill>
                  <a:srgbClr val="D25000"/>
                </a:solidFill>
                <a:latin typeface="Arial Narrow" pitchFamily="-65" charset="0"/>
                <a:ea typeface="ＭＳ Ｐゴシック" pitchFamily="-65" charset="-128"/>
              </a:rPr>
              <a:t>Strong safety properties</a:t>
            </a:r>
          </a:p>
          <a:p>
            <a:pPr>
              <a:buFont typeface="Arial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 Determinism-by-default, explicit &amp; safe non-determinism</a:t>
            </a:r>
          </a:p>
          <a:p>
            <a:pPr>
              <a:buFont typeface="Arial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 Simple semantics, </a:t>
            </a:r>
            <a:r>
              <a:rPr lang="en-US" sz="2400" b="1" dirty="0" err="1" smtClean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composability</a:t>
            </a:r>
            <a:r>
              <a:rPr lang="en-US" sz="2400" b="1" dirty="0" smtClean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, testability</a:t>
            </a:r>
            <a:endParaRPr lang="en-US" sz="2400" b="1" dirty="0">
              <a:solidFill>
                <a:srgbClr val="000000"/>
              </a:solidFill>
              <a:latin typeface="Arial Narrow" pitchFamily="-65" charset="0"/>
              <a:ea typeface="ＭＳ Ｐゴシック" pitchFamily="-65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474162" y="4160837"/>
            <a:ext cx="7288838" cy="142903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400" b="1" dirty="0" smtClean="0">
                <a:solidFill>
                  <a:srgbClr val="D25000"/>
                </a:solidFill>
                <a:latin typeface="Arial Narrow" pitchFamily="-65" charset="0"/>
                <a:ea typeface="ＭＳ Ｐゴシック" pitchFamily="-65" charset="-128"/>
              </a:rPr>
              <a:t>Efficiency: complexity, performance, power</a:t>
            </a:r>
          </a:p>
          <a:p>
            <a:pPr>
              <a:buFont typeface="Arial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 Simplify </a:t>
            </a:r>
            <a:r>
              <a:rPr lang="en-US" sz="2400" b="1" dirty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coherence and </a:t>
            </a:r>
            <a:r>
              <a:rPr lang="en-US" sz="2400" b="1" dirty="0" smtClean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consistency </a:t>
            </a:r>
          </a:p>
          <a:p>
            <a:pPr>
              <a:buFont typeface="Arial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 </a:t>
            </a:r>
            <a:r>
              <a:rPr lang="en-US" sz="2400" b="1" dirty="0" smtClean="0">
                <a:latin typeface="Arial Narrow" pitchFamily="34" charset="0"/>
                <a:ea typeface="ＭＳ Ｐゴシック" pitchFamily="-65" charset="-128"/>
              </a:rPr>
              <a:t>Optimize communication and storage layout</a:t>
            </a:r>
            <a:endParaRPr lang="en-US" sz="2400" b="1" dirty="0">
              <a:solidFill>
                <a:srgbClr val="000000"/>
              </a:solidFill>
              <a:latin typeface="Arial Narrow" pitchFamily="-65" charset="0"/>
              <a:ea typeface="ＭＳ Ｐゴシック" pitchFamily="-65" charset="-128"/>
            </a:endParaRPr>
          </a:p>
        </p:txBody>
      </p:sp>
      <p:sp>
        <p:nvSpPr>
          <p:cNvPr id="17" name="Bent Arrow 16"/>
          <p:cNvSpPr/>
          <p:nvPr/>
        </p:nvSpPr>
        <p:spPr>
          <a:xfrm>
            <a:off x="651202" y="1550382"/>
            <a:ext cx="822960" cy="1126560"/>
          </a:xfrm>
          <a:prstGeom prst="bentArrow">
            <a:avLst/>
          </a:prstGeom>
          <a:solidFill>
            <a:srgbClr val="003300">
              <a:alpha val="71765"/>
            </a:srgbClr>
          </a:solidFill>
          <a:ln>
            <a:noFill/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Bent Arrow 20"/>
          <p:cNvSpPr/>
          <p:nvPr/>
        </p:nvSpPr>
        <p:spPr>
          <a:xfrm rot="10800000" flipH="1">
            <a:off x="651202" y="4007267"/>
            <a:ext cx="822960" cy="1225611"/>
          </a:xfrm>
          <a:prstGeom prst="bentArrow">
            <a:avLst/>
          </a:prstGeom>
          <a:solidFill>
            <a:srgbClr val="003300">
              <a:alpha val="71765"/>
            </a:srgbClr>
          </a:solidFill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4423" y="2750887"/>
            <a:ext cx="2502219" cy="1199506"/>
          </a:xfrm>
          <a:prstGeom prst="rect">
            <a:avLst/>
          </a:prstGeom>
          <a:solidFill>
            <a:srgbClr val="006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 smtClean="0">
                <a:latin typeface="Arial Narrow"/>
                <a:cs typeface="Arial Narrow"/>
              </a:rPr>
              <a:t>explicit effects +</a:t>
            </a:r>
          </a:p>
          <a:p>
            <a:pPr algn="ctr"/>
            <a:r>
              <a:rPr lang="en-US" sz="2400" b="1" dirty="0" smtClean="0">
                <a:latin typeface="Arial Narrow"/>
                <a:cs typeface="Arial Narrow"/>
              </a:rPr>
              <a:t>structured </a:t>
            </a:r>
          </a:p>
          <a:p>
            <a:pPr algn="ctr"/>
            <a:r>
              <a:rPr lang="en-US" sz="2400" b="1" dirty="0" smtClean="0">
                <a:latin typeface="Arial Narrow"/>
                <a:cs typeface="Arial Narrow"/>
              </a:rPr>
              <a:t>parallel control</a:t>
            </a:r>
            <a:endParaRPr lang="en-US" sz="2400" b="1" dirty="0">
              <a:latin typeface="Arial Narrow"/>
              <a:cs typeface="Arial Narro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9600" y="1260772"/>
            <a:ext cx="4275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D25000"/>
                </a:solidFill>
                <a:latin typeface="Arial Narrow" pitchFamily="-65" charset="0"/>
                <a:ea typeface="ＭＳ Ｐゴシック" pitchFamily="-65" charset="-128"/>
              </a:rPr>
              <a:t>-</a:t>
            </a:r>
            <a:r>
              <a:rPr lang="en-US" sz="2400" b="1" u="heavy" dirty="0" smtClean="0">
                <a:solidFill>
                  <a:srgbClr val="D25000"/>
                </a:solidFill>
                <a:latin typeface="Arial Narrow" pitchFamily="-65" charset="0"/>
                <a:ea typeface="ＭＳ Ｐゴシック" pitchFamily="-65" charset="-128"/>
              </a:rPr>
              <a:t> Deterministic </a:t>
            </a:r>
            <a:r>
              <a:rPr lang="en-US" sz="2400" b="1" u="heavy" dirty="0">
                <a:solidFill>
                  <a:srgbClr val="D25000"/>
                </a:solidFill>
                <a:latin typeface="Arial Narrow" pitchFamily="-65" charset="0"/>
                <a:ea typeface="ＭＳ Ｐゴシック" pitchFamily="-65" charset="-128"/>
              </a:rPr>
              <a:t>Parallel Java (DPJ)</a:t>
            </a:r>
            <a:endParaRPr lang="en-US" sz="2400" u="heavy" dirty="0"/>
          </a:p>
        </p:txBody>
      </p:sp>
      <p:sp>
        <p:nvSpPr>
          <p:cNvPr id="12" name="TextBox 11"/>
          <p:cNvSpPr txBox="1"/>
          <p:nvPr/>
        </p:nvSpPr>
        <p:spPr>
          <a:xfrm>
            <a:off x="6781800" y="4308772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D25000"/>
                </a:solidFill>
                <a:latin typeface="Arial Narrow" pitchFamily="-65" charset="0"/>
                <a:ea typeface="ＭＳ Ｐゴシック" pitchFamily="-65" charset="-128"/>
              </a:rPr>
              <a:t>- </a:t>
            </a:r>
            <a:r>
              <a:rPr lang="en-US" sz="2400" b="1" u="heavy" dirty="0" err="1" smtClean="0">
                <a:solidFill>
                  <a:srgbClr val="D25000"/>
                </a:solidFill>
                <a:latin typeface="Arial Narrow" pitchFamily="-65" charset="0"/>
                <a:ea typeface="ＭＳ Ｐゴシック" pitchFamily="-65" charset="-128"/>
              </a:rPr>
              <a:t>DeNovo</a:t>
            </a:r>
            <a:endParaRPr lang="en-US" sz="2400" u="heavy" dirty="0"/>
          </a:p>
        </p:txBody>
      </p:sp>
      <p:sp>
        <p:nvSpPr>
          <p:cNvPr id="4" name="TextBox 3"/>
          <p:cNvSpPr txBox="1"/>
          <p:nvPr/>
        </p:nvSpPr>
        <p:spPr>
          <a:xfrm>
            <a:off x="433844" y="5715000"/>
            <a:ext cx="6347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Arial Narrow" charset="0"/>
              </a:rPr>
              <a:t>Simple programming model AND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Arial Narrow" charset="0"/>
              </a:rPr>
              <a:t>Complexity, power, </a:t>
            </a:r>
            <a:r>
              <a:rPr lang="en-US" sz="2400" b="1" dirty="0" smtClean="0">
                <a:latin typeface="Arial Narrow" charset="0"/>
              </a:rPr>
              <a:t>performance-scalable </a:t>
            </a:r>
            <a:r>
              <a:rPr lang="en-US" sz="2400" b="1" dirty="0">
                <a:latin typeface="Arial Narrow" charset="0"/>
              </a:rPr>
              <a:t>hardware</a:t>
            </a:r>
          </a:p>
          <a:p>
            <a:pPr algn="ctr"/>
            <a:endParaRPr 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233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357"/>
    </mc:Choice>
    <mc:Fallback xmlns="">
      <p:transition xmlns:p14="http://schemas.microsoft.com/office/powerpoint/2010/main" spd="slow" advTm="6735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sz="3600" dirty="0" smtClean="0">
                <a:ea typeface="ＭＳ Ｐゴシック" pitchFamily="-65" charset="-128"/>
              </a:rPr>
              <a:t>DeNovo Hardware Project 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180295" y="1001888"/>
            <a:ext cx="8935484" cy="5348111"/>
          </a:xfrm>
        </p:spPr>
        <p:txBody>
          <a:bodyPr/>
          <a:lstStyle/>
          <a:p>
            <a:r>
              <a:rPr lang="en-US" dirty="0" smtClean="0">
                <a:latin typeface="Arial Narrow" pitchFamily="-65" charset="0"/>
              </a:rPr>
              <a:t>Exploit discipline for efficient hardware</a:t>
            </a:r>
            <a:endParaRPr lang="en-US" dirty="0">
              <a:latin typeface="Arial Narrow" pitchFamily="-65" charset="0"/>
            </a:endParaRPr>
          </a:p>
          <a:p>
            <a:pPr lvl="1">
              <a:spcBef>
                <a:spcPts val="600"/>
              </a:spcBef>
            </a:pPr>
            <a:r>
              <a:rPr lang="en-US" dirty="0" smtClean="0">
                <a:latin typeface="Arial Narrow" pitchFamily="-65" charset="0"/>
              </a:rPr>
              <a:t>Current </a:t>
            </a:r>
            <a:r>
              <a:rPr lang="en-US" dirty="0">
                <a:latin typeface="Arial Narrow" pitchFamily="-65" charset="0"/>
              </a:rPr>
              <a:t>driver is DPJ (Deterministic Parallel Java</a:t>
            </a:r>
            <a:r>
              <a:rPr lang="en-US" dirty="0" smtClean="0">
                <a:latin typeface="Arial Narrow" pitchFamily="-65" charset="0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dirty="0">
                <a:latin typeface="Arial Narrow" pitchFamily="-65" charset="0"/>
              </a:rPr>
              <a:t> End goal is language-oblivious </a:t>
            </a:r>
            <a:r>
              <a:rPr lang="en-US" dirty="0" smtClean="0">
                <a:latin typeface="Arial Narrow" pitchFamily="-65" charset="0"/>
              </a:rPr>
              <a:t>interface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 Narrow" pitchFamily="-65" charset="0"/>
              </a:rPr>
              <a:t>Software </a:t>
            </a:r>
            <a:r>
              <a:rPr lang="en-US" dirty="0">
                <a:latin typeface="Arial Narrow" pitchFamily="-65" charset="0"/>
              </a:rPr>
              <a:t>r</a:t>
            </a:r>
            <a:r>
              <a:rPr lang="en-US" dirty="0" smtClean="0">
                <a:latin typeface="Arial Narrow" pitchFamily="-65" charset="0"/>
              </a:rPr>
              <a:t>esearch </a:t>
            </a:r>
            <a:r>
              <a:rPr lang="en-US" dirty="0">
                <a:latin typeface="Arial Narrow" pitchFamily="-65" charset="0"/>
              </a:rPr>
              <a:t>s</a:t>
            </a:r>
            <a:r>
              <a:rPr lang="en-US" dirty="0" smtClean="0">
                <a:latin typeface="Arial Narrow" pitchFamily="-65" charset="0"/>
              </a:rPr>
              <a:t>trategy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solidFill>
                  <a:srgbClr val="C1541C"/>
                </a:solidFill>
                <a:latin typeface="Arial Narrow" pitchFamily="-65" charset="0"/>
              </a:rPr>
              <a:t>Deterministic codes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prstClr val="black"/>
                </a:solidFill>
                <a:latin typeface="Arial Narrow" pitchFamily="-65" charset="0"/>
              </a:rPr>
              <a:t>Safe non-determinism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prstClr val="black"/>
                </a:solidFill>
                <a:latin typeface="Arial Narrow" pitchFamily="-65" charset="0"/>
              </a:rPr>
              <a:t>OS, legacy, …</a:t>
            </a:r>
            <a:endParaRPr lang="en-US" dirty="0" smtClean="0">
              <a:latin typeface="Arial Narrow" pitchFamily="-65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 Narrow" pitchFamily="-65" charset="0"/>
              </a:rPr>
              <a:t>Hardware </a:t>
            </a:r>
            <a:r>
              <a:rPr lang="en-US" dirty="0">
                <a:latin typeface="Arial Narrow" pitchFamily="-65" charset="0"/>
              </a:rPr>
              <a:t>r</a:t>
            </a:r>
            <a:r>
              <a:rPr lang="en-US" dirty="0" smtClean="0">
                <a:latin typeface="Arial Narrow" pitchFamily="-65" charset="0"/>
              </a:rPr>
              <a:t>esearch strategy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Arial Narrow" pitchFamily="-65" charset="0"/>
              </a:rPr>
              <a:t>On-chip: </a:t>
            </a:r>
            <a:r>
              <a:rPr lang="en-US" dirty="0" smtClean="0">
                <a:solidFill>
                  <a:srgbClr val="C95000"/>
                </a:solidFill>
                <a:latin typeface="Arial Narrow" pitchFamily="-65" charset="0"/>
              </a:rPr>
              <a:t>coherence</a:t>
            </a:r>
            <a:r>
              <a:rPr lang="en-US" dirty="0" smtClean="0">
                <a:latin typeface="Arial Narrow" pitchFamily="-65" charset="0"/>
              </a:rPr>
              <a:t>, consistency</a:t>
            </a:r>
            <a:r>
              <a:rPr lang="en-US" dirty="0">
                <a:latin typeface="Arial Narrow" pitchFamily="-65" charset="0"/>
              </a:rPr>
              <a:t>, communication, data </a:t>
            </a:r>
            <a:r>
              <a:rPr lang="en-US" dirty="0" smtClean="0">
                <a:latin typeface="Arial Narrow" pitchFamily="-65" charset="0"/>
              </a:rPr>
              <a:t>layout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latin typeface="Arial Narrow" pitchFamily="-65" charset="0"/>
              </a:rPr>
              <a:t>Off-chip: similar ideas apply, next step</a:t>
            </a:r>
            <a:endParaRPr lang="en-US" b="1" dirty="0" smtClean="0">
              <a:latin typeface="Arial Narrow" pitchFamily="-65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795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04"/>
    </mc:Choice>
    <mc:Fallback xmlns="">
      <p:transition xmlns:p14="http://schemas.microsoft.com/office/powerpoint/2010/main" spd="slow" advTm="4040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a typeface="ＭＳ Ｐゴシック" pitchFamily="-65" charset="-128"/>
              </a:rPr>
              <a:t>Current Hardware Limitations</a:t>
            </a:r>
            <a:endParaRPr sz="3600" dirty="0" smtClean="0">
              <a:ea typeface="ＭＳ Ｐゴシック" pitchFamily="-65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455" y="1016000"/>
            <a:ext cx="8197323" cy="5232095"/>
          </a:xfrm>
        </p:spPr>
        <p:txBody>
          <a:bodyPr>
            <a:noAutofit/>
          </a:bodyPr>
          <a:lstStyle/>
          <a:p>
            <a:pPr marL="514350" indent="-457200"/>
            <a:r>
              <a:rPr lang="en-US" dirty="0">
                <a:solidFill>
                  <a:srgbClr val="C1541C"/>
                </a:solidFill>
                <a:latin typeface="Arial Narrow" pitchFamily="-65" charset="0"/>
              </a:rPr>
              <a:t>C</a:t>
            </a:r>
            <a:r>
              <a:rPr lang="en-US" b="1" dirty="0" smtClean="0">
                <a:solidFill>
                  <a:srgbClr val="C1541C"/>
                </a:solidFill>
                <a:latin typeface="Arial Narrow" pitchFamily="-65" charset="0"/>
              </a:rPr>
              <a:t>omplexity</a:t>
            </a:r>
          </a:p>
          <a:p>
            <a:pPr lvl="1"/>
            <a:r>
              <a:rPr lang="en-US" b="1" dirty="0" smtClean="0">
                <a:latin typeface="Arial Narrow" pitchFamily="-65" charset="0"/>
              </a:rPr>
              <a:t>Subtle races and numerous transient states in the protocol</a:t>
            </a:r>
          </a:p>
          <a:p>
            <a:pPr lvl="1"/>
            <a:r>
              <a:rPr lang="en-US" b="1" dirty="0" smtClean="0">
                <a:latin typeface="Arial Narrow" pitchFamily="-65" charset="0"/>
              </a:rPr>
              <a:t>Hard to extend for optimizations</a:t>
            </a:r>
          </a:p>
          <a:p>
            <a:pPr marL="514350" indent="-457200"/>
            <a:r>
              <a:rPr lang="en-US" b="1" dirty="0" smtClean="0">
                <a:solidFill>
                  <a:srgbClr val="C1541C"/>
                </a:solidFill>
                <a:latin typeface="Arial Narrow" pitchFamily="-65" charset="0"/>
              </a:rPr>
              <a:t>Storage overhead</a:t>
            </a:r>
          </a:p>
          <a:p>
            <a:pPr lvl="1"/>
            <a:r>
              <a:rPr lang="en-US" b="1" dirty="0" smtClean="0">
                <a:latin typeface="Arial Narrow" pitchFamily="-65" charset="0"/>
              </a:rPr>
              <a:t>Directory overhead for sharer lists</a:t>
            </a:r>
          </a:p>
          <a:p>
            <a:pPr marL="514350" indent="-457200"/>
            <a:r>
              <a:rPr lang="en-US" b="1" dirty="0" smtClean="0">
                <a:solidFill>
                  <a:srgbClr val="C1541C"/>
                </a:solidFill>
                <a:latin typeface="Arial Narrow" pitchFamily="-65" charset="0"/>
              </a:rPr>
              <a:t>Performance and power inefficiencies</a:t>
            </a:r>
          </a:p>
          <a:p>
            <a:pPr lvl="1"/>
            <a:r>
              <a:rPr lang="en-US" b="1" dirty="0" smtClean="0">
                <a:latin typeface="Arial Narrow" pitchFamily="-65" charset="0"/>
              </a:rPr>
              <a:t>Invalidation and </a:t>
            </a:r>
            <a:r>
              <a:rPr lang="en-US" b="1" dirty="0" err="1" smtClean="0">
                <a:latin typeface="Arial Narrow" pitchFamily="-65" charset="0"/>
              </a:rPr>
              <a:t>ack</a:t>
            </a:r>
            <a:r>
              <a:rPr lang="en-US" b="1" dirty="0" smtClean="0">
                <a:latin typeface="Arial Narrow" pitchFamily="-65" charset="0"/>
              </a:rPr>
              <a:t> messages</a:t>
            </a:r>
          </a:p>
          <a:p>
            <a:pPr lvl="1"/>
            <a:r>
              <a:rPr lang="en-US" dirty="0">
                <a:latin typeface="Arial Narrow" pitchFamily="-65" charset="0"/>
              </a:rPr>
              <a:t>False </a:t>
            </a:r>
            <a:r>
              <a:rPr lang="en-US" dirty="0" smtClean="0">
                <a:latin typeface="Arial Narrow" pitchFamily="-65" charset="0"/>
              </a:rPr>
              <a:t>sharing</a:t>
            </a:r>
            <a:endParaRPr lang="en-US" b="1" dirty="0" smtClean="0">
              <a:latin typeface="Arial Narrow" pitchFamily="-65" charset="0"/>
            </a:endParaRPr>
          </a:p>
          <a:p>
            <a:pPr lvl="1"/>
            <a:r>
              <a:rPr lang="en-US" b="1" dirty="0" smtClean="0">
                <a:latin typeface="Arial Narrow" pitchFamily="-65" charset="0"/>
              </a:rPr>
              <a:t>Indirection through the directory</a:t>
            </a:r>
          </a:p>
          <a:p>
            <a:pPr lvl="1"/>
            <a:r>
              <a:rPr lang="en-US" dirty="0" smtClean="0">
                <a:latin typeface="Arial Narrow" pitchFamily="-65" charset="0"/>
              </a:rPr>
              <a:t>Fixed cache-line communication granularity</a:t>
            </a:r>
            <a:endParaRPr lang="en-US" b="1" dirty="0" smtClean="0">
              <a:latin typeface="Arial Narrow" pitchFamily="-65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021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384"/>
    </mc:Choice>
    <mc:Fallback xmlns="">
      <p:transition xmlns:p14="http://schemas.microsoft.com/office/powerpoint/2010/main" spd="slow" advTm="5838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455" y="1016000"/>
            <a:ext cx="8197323" cy="5232095"/>
          </a:xfrm>
        </p:spPr>
        <p:txBody>
          <a:bodyPr>
            <a:noAutofit/>
          </a:bodyPr>
          <a:lstStyle/>
          <a:p>
            <a:pPr marL="514350" indent="-457200"/>
            <a:r>
              <a:rPr lang="en-US" smtClean="0">
                <a:solidFill>
                  <a:srgbClr val="C1541C"/>
                </a:solidFill>
                <a:latin typeface="Arial Narrow" pitchFamily="-65" charset="0"/>
              </a:rPr>
              <a:t>C</a:t>
            </a:r>
            <a:r>
              <a:rPr lang="en-US" b="1" smtClean="0">
                <a:solidFill>
                  <a:srgbClr val="C1541C"/>
                </a:solidFill>
                <a:latin typeface="Arial Narrow" pitchFamily="-65" charset="0"/>
              </a:rPr>
              <a:t>omplexity</a:t>
            </a:r>
          </a:p>
          <a:p>
            <a:pPr lvl="1"/>
            <a:r>
              <a:rPr lang="en-US" b="1" smtClean="0">
                <a:latin typeface="Arial Narrow" pitchFamily="-65" charset="0"/>
              </a:rPr>
              <a:t>Subtle races and numerous transient sates in the protocol</a:t>
            </a:r>
          </a:p>
          <a:p>
            <a:pPr lvl="1"/>
            <a:r>
              <a:rPr lang="en-US" b="1" smtClean="0">
                <a:latin typeface="Arial Narrow" pitchFamily="-65" charset="0"/>
              </a:rPr>
              <a:t>Hard to extend for optimizations</a:t>
            </a:r>
          </a:p>
          <a:p>
            <a:pPr marL="514350" indent="-457200"/>
            <a:r>
              <a:rPr lang="en-US" b="1" smtClean="0">
                <a:solidFill>
                  <a:srgbClr val="C1541C"/>
                </a:solidFill>
                <a:latin typeface="Arial Narrow" pitchFamily="-65" charset="0"/>
              </a:rPr>
              <a:t>Storage overhead</a:t>
            </a:r>
          </a:p>
          <a:p>
            <a:pPr lvl="1"/>
            <a:r>
              <a:rPr lang="en-US" b="1" smtClean="0">
                <a:solidFill>
                  <a:srgbClr val="000000"/>
                </a:solidFill>
                <a:latin typeface="Arial Narrow" pitchFamily="-65" charset="0"/>
              </a:rPr>
              <a:t>Directory overhead for sharer lists</a:t>
            </a:r>
          </a:p>
          <a:p>
            <a:pPr marL="514350" indent="-457200"/>
            <a:r>
              <a:rPr lang="en-US" b="1" smtClean="0">
                <a:solidFill>
                  <a:srgbClr val="C1541C"/>
                </a:solidFill>
                <a:latin typeface="Arial Narrow" pitchFamily="-65" charset="0"/>
              </a:rPr>
              <a:t>Performance and power inefficiencies</a:t>
            </a:r>
          </a:p>
          <a:p>
            <a:pPr lvl="1"/>
            <a:r>
              <a:rPr lang="en-US" b="1" smtClean="0">
                <a:solidFill>
                  <a:srgbClr val="000000"/>
                </a:solidFill>
                <a:latin typeface="Arial Narrow" pitchFamily="-65" charset="0"/>
              </a:rPr>
              <a:t>Invalidation and ack messages</a:t>
            </a:r>
          </a:p>
          <a:p>
            <a:pPr lvl="1"/>
            <a:r>
              <a:rPr lang="en-US" smtClean="0">
                <a:solidFill>
                  <a:srgbClr val="000000"/>
                </a:solidFill>
                <a:latin typeface="Arial Narrow" pitchFamily="-65" charset="0"/>
              </a:rPr>
              <a:t>False sharing</a:t>
            </a:r>
            <a:endParaRPr lang="en-US" b="1" smtClean="0">
              <a:solidFill>
                <a:srgbClr val="000000"/>
              </a:solidFill>
              <a:latin typeface="Arial Narrow" pitchFamily="-65" charset="0"/>
            </a:endParaRPr>
          </a:p>
          <a:p>
            <a:pPr lvl="1"/>
            <a:r>
              <a:rPr lang="en-US" b="1" smtClean="0">
                <a:solidFill>
                  <a:srgbClr val="000000"/>
                </a:solidFill>
                <a:latin typeface="Arial Narrow" pitchFamily="-65" charset="0"/>
              </a:rPr>
              <a:t>Indirection through the directory</a:t>
            </a:r>
          </a:p>
          <a:p>
            <a:pPr lvl="1"/>
            <a:r>
              <a:rPr lang="en-US" smtClean="0">
                <a:solidFill>
                  <a:srgbClr val="000000"/>
                </a:solidFill>
                <a:latin typeface="Arial Narrow" pitchFamily="-65" charset="0"/>
              </a:rPr>
              <a:t>Traffic (fixed cache-line communication)</a:t>
            </a:r>
            <a:endParaRPr lang="en-US" b="1" dirty="0" smtClean="0">
              <a:solidFill>
                <a:srgbClr val="000000"/>
              </a:solidFill>
              <a:latin typeface="Arial Narrow" pitchFamily="-65" charset="0"/>
            </a:endParaRP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a typeface="ＭＳ Ｐゴシック" pitchFamily="-65" charset="-128"/>
              </a:rPr>
              <a:t>Contributions</a:t>
            </a:r>
            <a:endParaRPr sz="3600" dirty="0" smtClean="0">
              <a:ea typeface="ＭＳ Ｐゴシック" pitchFamily="-65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943" y="1505271"/>
            <a:ext cx="7412990" cy="8987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Lucida Grande"/>
              <a:buChar char="−"/>
            </a:pPr>
            <a:r>
              <a:rPr lang="en-US" sz="2400" b="1" u="sng" dirty="0" smtClean="0">
                <a:solidFill>
                  <a:srgbClr val="006600"/>
                </a:solidFill>
                <a:latin typeface="Arial Narrow"/>
                <a:cs typeface="Arial Narrow"/>
              </a:rPr>
              <a:t>No</a:t>
            </a:r>
            <a:r>
              <a:rPr lang="en-US" sz="2400" b="1" dirty="0" smtClean="0">
                <a:solidFill>
                  <a:srgbClr val="006600"/>
                </a:solidFill>
                <a:latin typeface="Arial Narrow"/>
                <a:cs typeface="Arial Narrow"/>
              </a:rPr>
              <a:t> transient states</a:t>
            </a:r>
          </a:p>
          <a:p>
            <a:pPr marL="342900" indent="-342900">
              <a:lnSpc>
                <a:spcPct val="110000"/>
              </a:lnSpc>
              <a:buFont typeface="Lucida Grande"/>
              <a:buChar char="−"/>
            </a:pPr>
            <a:r>
              <a:rPr lang="en-US" sz="2400" b="1" dirty="0" smtClean="0">
                <a:solidFill>
                  <a:srgbClr val="006600"/>
                </a:solidFill>
                <a:latin typeface="Arial Narrow"/>
                <a:cs typeface="Arial Narrow"/>
              </a:rPr>
              <a:t>Simple to extend for optimizations</a:t>
            </a:r>
            <a:endParaRPr lang="en-US" sz="2400" b="1" dirty="0">
              <a:solidFill>
                <a:srgbClr val="006600"/>
              </a:solidFill>
              <a:latin typeface="Arial Narrow"/>
              <a:cs typeface="Arial Narro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943" y="2869978"/>
            <a:ext cx="7412990" cy="49244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Lucida Grande"/>
              <a:buChar char="−"/>
            </a:pPr>
            <a:r>
              <a:rPr lang="en-US" sz="2400" b="1" u="sng" dirty="0" smtClean="0">
                <a:solidFill>
                  <a:srgbClr val="006600"/>
                </a:solidFill>
                <a:latin typeface="Arial Narrow"/>
                <a:cs typeface="Arial Narrow"/>
              </a:rPr>
              <a:t>No</a:t>
            </a:r>
            <a:r>
              <a:rPr lang="en-US" sz="2400" b="1" dirty="0" smtClean="0">
                <a:solidFill>
                  <a:srgbClr val="006600"/>
                </a:solidFill>
                <a:latin typeface="Arial Narrow"/>
                <a:cs typeface="Arial Narrow"/>
              </a:rPr>
              <a:t> storage overhead for directory information</a:t>
            </a:r>
            <a:endParaRPr lang="en-US" sz="2400" b="1" dirty="0">
              <a:solidFill>
                <a:srgbClr val="006600"/>
              </a:solidFill>
              <a:latin typeface="Arial Narrow"/>
              <a:cs typeface="Arial Narro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943" y="3822047"/>
            <a:ext cx="7412990" cy="89870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Lucida Grande"/>
              <a:buChar char="−"/>
            </a:pPr>
            <a:r>
              <a:rPr lang="en-US" sz="2400" b="1" u="sng" dirty="0" smtClean="0">
                <a:solidFill>
                  <a:srgbClr val="006600"/>
                </a:solidFill>
                <a:latin typeface="Arial Narrow"/>
                <a:cs typeface="Arial Narrow"/>
              </a:rPr>
              <a:t>No</a:t>
            </a:r>
            <a:r>
              <a:rPr lang="en-US" sz="2400" b="1" dirty="0" smtClean="0">
                <a:solidFill>
                  <a:srgbClr val="006600"/>
                </a:solidFill>
                <a:latin typeface="Arial Narrow"/>
                <a:cs typeface="Arial Narrow"/>
              </a:rPr>
              <a:t> invalidation and </a:t>
            </a:r>
            <a:r>
              <a:rPr lang="en-US" sz="2400" b="1" dirty="0" err="1" smtClean="0">
                <a:solidFill>
                  <a:srgbClr val="006600"/>
                </a:solidFill>
                <a:latin typeface="Arial Narrow"/>
                <a:cs typeface="Arial Narrow"/>
              </a:rPr>
              <a:t>ack</a:t>
            </a:r>
            <a:r>
              <a:rPr lang="en-US" sz="2400" b="1" dirty="0" smtClean="0">
                <a:solidFill>
                  <a:srgbClr val="006600"/>
                </a:solidFill>
                <a:latin typeface="Arial Narrow"/>
                <a:cs typeface="Arial Narrow"/>
              </a:rPr>
              <a:t> messages</a:t>
            </a:r>
          </a:p>
          <a:p>
            <a:pPr marL="342900" indent="-342900">
              <a:lnSpc>
                <a:spcPct val="110000"/>
              </a:lnSpc>
              <a:buFont typeface="Lucida Grande"/>
              <a:buChar char="−"/>
            </a:pPr>
            <a:r>
              <a:rPr lang="en-US" sz="2400" b="1" u="sng" dirty="0" smtClean="0">
                <a:solidFill>
                  <a:srgbClr val="006600"/>
                </a:solidFill>
                <a:latin typeface="Arial Narrow"/>
                <a:cs typeface="Arial Narrow"/>
              </a:rPr>
              <a:t>No</a:t>
            </a:r>
            <a:r>
              <a:rPr lang="en-US" sz="2400" b="1" dirty="0" smtClean="0">
                <a:solidFill>
                  <a:srgbClr val="006600"/>
                </a:solidFill>
                <a:latin typeface="Arial Narrow"/>
                <a:cs typeface="Arial Narrow"/>
              </a:rPr>
              <a:t> false sharing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99854" y="11280"/>
            <a:ext cx="8229600" cy="1143000"/>
          </a:xfrm>
          <a:prstGeom prst="wave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4000" b="1" kern="1200">
                <a:solidFill>
                  <a:schemeClr val="tx2"/>
                </a:solidFill>
                <a:latin typeface="+mj-lt"/>
                <a:ea typeface="ＭＳ Ｐゴシック" pitchFamily="34" charset="-128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600" dirty="0" smtClean="0">
                <a:ea typeface="ＭＳ Ｐゴシック" pitchFamily="-65" charset="-128"/>
              </a:rPr>
              <a:t>Current Hardware Limitations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8311" y="4653030"/>
            <a:ext cx="7411622" cy="130497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Lucida Grande"/>
              <a:buChar char="−"/>
            </a:pPr>
            <a:r>
              <a:rPr lang="en-US" sz="2400" b="1" u="sng" dirty="0" smtClean="0">
                <a:solidFill>
                  <a:srgbClr val="006600"/>
                </a:solidFill>
                <a:latin typeface="Arial Narrow"/>
                <a:cs typeface="Arial Narrow"/>
              </a:rPr>
              <a:t>No</a:t>
            </a:r>
            <a:r>
              <a:rPr lang="en-US" sz="2400" b="1" dirty="0" smtClean="0">
                <a:solidFill>
                  <a:srgbClr val="006600"/>
                </a:solidFill>
                <a:latin typeface="Arial Narrow"/>
                <a:cs typeface="Arial Narrow"/>
              </a:rPr>
              <a:t> indirection through the directory</a:t>
            </a:r>
          </a:p>
          <a:p>
            <a:pPr marL="342900" indent="-342900">
              <a:lnSpc>
                <a:spcPct val="110000"/>
              </a:lnSpc>
              <a:buFont typeface="Lucida Grande"/>
              <a:buChar char="−"/>
            </a:pPr>
            <a:r>
              <a:rPr lang="en-US" sz="2400" b="1" dirty="0" smtClean="0">
                <a:solidFill>
                  <a:srgbClr val="006600"/>
                </a:solidFill>
                <a:latin typeface="Arial Narrow"/>
                <a:cs typeface="Arial Narrow"/>
              </a:rPr>
              <a:t>Flexible, not </a:t>
            </a:r>
            <a:r>
              <a:rPr lang="en-US" sz="2400" b="1" u="sng" dirty="0" smtClean="0">
                <a:solidFill>
                  <a:srgbClr val="006600"/>
                </a:solidFill>
                <a:latin typeface="Arial Narrow"/>
                <a:cs typeface="Arial Narrow"/>
              </a:rPr>
              <a:t>cache-line</a:t>
            </a:r>
            <a:r>
              <a:rPr lang="en-US" sz="2400" b="1" dirty="0" smtClean="0">
                <a:solidFill>
                  <a:srgbClr val="006600"/>
                </a:solidFill>
                <a:latin typeface="Arial Narrow"/>
                <a:cs typeface="Arial Narrow"/>
              </a:rPr>
              <a:t>, communication</a:t>
            </a:r>
          </a:p>
          <a:p>
            <a:pPr marL="342900" indent="-342900">
              <a:lnSpc>
                <a:spcPct val="110000"/>
              </a:lnSpc>
              <a:buFont typeface="Lucida Grande"/>
              <a:buChar char="−"/>
            </a:pPr>
            <a:endParaRPr lang="en-US" sz="2400" b="1" dirty="0" smtClean="0">
              <a:solidFill>
                <a:srgbClr val="006600"/>
              </a:solidFill>
              <a:latin typeface="Arial Narrow"/>
              <a:cs typeface="Arial Narrow"/>
            </a:endParaRPr>
          </a:p>
        </p:txBody>
      </p:sp>
      <p:sp>
        <p:nvSpPr>
          <p:cNvPr id="10" name="Wave 9"/>
          <p:cNvSpPr/>
          <p:nvPr/>
        </p:nvSpPr>
        <p:spPr>
          <a:xfrm>
            <a:off x="5829261" y="3878225"/>
            <a:ext cx="3127984" cy="1685057"/>
          </a:xfrm>
          <a:prstGeom prst="wave">
            <a:avLst>
              <a:gd name="adj1" fmla="val 9175"/>
              <a:gd name="adj2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ct val="110000"/>
              </a:lnSpc>
            </a:pPr>
            <a:r>
              <a:rPr lang="en-US" sz="2400" b="1" dirty="0" smtClean="0">
                <a:solidFill>
                  <a:srgbClr val="003900"/>
                </a:solidFill>
                <a:latin typeface="Arial Narrow"/>
                <a:cs typeface="Arial Narrow"/>
              </a:rPr>
              <a:t> Up </a:t>
            </a:r>
            <a:r>
              <a:rPr lang="en-US" sz="2400" b="1" dirty="0">
                <a:solidFill>
                  <a:srgbClr val="003900"/>
                </a:solidFill>
                <a:latin typeface="Arial Narrow"/>
                <a:cs typeface="Arial Narrow"/>
              </a:rPr>
              <a:t>to 81% </a:t>
            </a:r>
            <a:r>
              <a:rPr lang="en-US" sz="2400" b="1" dirty="0" smtClean="0">
                <a:solidFill>
                  <a:srgbClr val="003900"/>
                </a:solidFill>
                <a:latin typeface="Arial Narrow"/>
                <a:cs typeface="Arial Narrow"/>
              </a:rPr>
              <a:t>reduction</a:t>
            </a:r>
          </a:p>
          <a:p>
            <a:pPr algn="ctr">
              <a:lnSpc>
                <a:spcPct val="110000"/>
              </a:lnSpc>
            </a:pPr>
            <a:r>
              <a:rPr lang="en-US" sz="2400" b="1" dirty="0" smtClean="0">
                <a:solidFill>
                  <a:srgbClr val="003900"/>
                </a:solidFill>
                <a:latin typeface="Arial Narrow"/>
                <a:cs typeface="Arial Narrow"/>
              </a:rPr>
              <a:t>  in </a:t>
            </a:r>
            <a:r>
              <a:rPr lang="en-US" sz="2400" b="1" dirty="0">
                <a:solidFill>
                  <a:srgbClr val="003900"/>
                </a:solidFill>
                <a:latin typeface="Arial Narrow"/>
                <a:cs typeface="Arial Narrow"/>
              </a:rPr>
              <a:t>memory stall time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769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21"/>
    </mc:Choice>
    <mc:Fallback xmlns="">
      <p:transition xmlns:p14="http://schemas.microsoft.com/office/powerpoint/2010/main" spd="slow" advTm="5582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4" grpId="1" animBg="1"/>
      <p:bldP spid="6" grpId="0" animBg="1"/>
      <p:bldP spid="7" grpId="0" animBg="1"/>
      <p:bldP spid="8" grpId="0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</a:p>
          <a:p>
            <a:r>
              <a:rPr lang="en-US" b="1" dirty="0" smtClean="0">
                <a:solidFill>
                  <a:srgbClr val="C1541C"/>
                </a:solidFill>
              </a:rPr>
              <a:t>Background: DPJ</a:t>
            </a:r>
          </a:p>
          <a:p>
            <a:r>
              <a:rPr lang="en-US" b="1" dirty="0" smtClean="0"/>
              <a:t>Base </a:t>
            </a:r>
            <a:r>
              <a:rPr lang="en-US" b="1" dirty="0" err="1" smtClean="0"/>
              <a:t>DeNovo</a:t>
            </a:r>
            <a:r>
              <a:rPr lang="en-US" b="1" dirty="0" smtClean="0"/>
              <a:t> Protocol </a:t>
            </a:r>
          </a:p>
          <a:p>
            <a:r>
              <a:rPr lang="en-US" dirty="0" err="1" smtClean="0"/>
              <a:t>DeNovo</a:t>
            </a:r>
            <a:r>
              <a:rPr lang="en-US" dirty="0" smtClean="0"/>
              <a:t> Optimizations</a:t>
            </a:r>
            <a:endParaRPr lang="en-US" b="1" dirty="0" smtClean="0"/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b="1" dirty="0" smtClean="0"/>
              <a:t>Complexity</a:t>
            </a:r>
          </a:p>
          <a:p>
            <a:pPr lvl="1"/>
            <a:r>
              <a:rPr lang="en-US" dirty="0" smtClean="0"/>
              <a:t>Performance </a:t>
            </a:r>
            <a:endParaRPr lang="en-US" b="1" dirty="0" smtClean="0"/>
          </a:p>
          <a:p>
            <a:r>
              <a:rPr lang="en-US" b="1" dirty="0" smtClean="0"/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337332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52"/>
    </mc:Choice>
    <mc:Fallback xmlns="">
      <p:transition xmlns:p14="http://schemas.microsoft.com/office/powerpoint/2010/main" spd="slow" advTm="1835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Background: DPJ</a:t>
            </a:r>
            <a:r>
              <a:rPr lang="en-US" dirty="0" smtClean="0"/>
              <a:t> </a:t>
            </a:r>
            <a:r>
              <a:rPr lang="en-US" sz="3200" dirty="0" smtClean="0"/>
              <a:t>[OOPSLA 09]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78" y="1128731"/>
            <a:ext cx="9045222" cy="4830763"/>
          </a:xfrm>
        </p:spPr>
        <p:txBody>
          <a:bodyPr/>
          <a:lstStyle/>
          <a:p>
            <a:r>
              <a:rPr lang="en-US" b="1" dirty="0" smtClean="0"/>
              <a:t>Extension to Java; fully Java-compatible</a:t>
            </a:r>
          </a:p>
          <a:p>
            <a:r>
              <a:rPr lang="en-US" b="1" dirty="0" smtClean="0"/>
              <a:t>Structured parallel control: nested fork-join style</a:t>
            </a:r>
          </a:p>
          <a:p>
            <a:pPr lvl="1"/>
            <a:r>
              <a:rPr lang="en-US" i="1" dirty="0" err="1" smtClean="0">
                <a:latin typeface="Arial Narrow"/>
                <a:cs typeface="Arial Narrow"/>
              </a:rPr>
              <a:t>foreach</a:t>
            </a:r>
            <a:r>
              <a:rPr lang="en-US" b="1" dirty="0" smtClean="0"/>
              <a:t>, </a:t>
            </a:r>
            <a:r>
              <a:rPr lang="en-US" i="1" dirty="0" err="1" smtClean="0"/>
              <a:t>cobegin</a:t>
            </a:r>
            <a:endParaRPr lang="en-US" i="1" dirty="0" smtClean="0"/>
          </a:p>
          <a:p>
            <a:r>
              <a:rPr lang="en-US" b="1" dirty="0" smtClean="0">
                <a:solidFill>
                  <a:srgbClr val="C1541C"/>
                </a:solidFill>
              </a:rPr>
              <a:t>A novel region-based type and effect system </a:t>
            </a:r>
          </a:p>
          <a:p>
            <a:endParaRPr lang="en-US" dirty="0" smtClean="0"/>
          </a:p>
          <a:p>
            <a:r>
              <a:rPr lang="en-US" dirty="0" smtClean="0"/>
              <a:t>Speedups </a:t>
            </a:r>
            <a:r>
              <a:rPr lang="en-US" dirty="0"/>
              <a:t>close to hand-written Java programs</a:t>
            </a:r>
          </a:p>
          <a:p>
            <a:r>
              <a:rPr lang="en-US" dirty="0" smtClean="0"/>
              <a:t>Expressive </a:t>
            </a:r>
            <a:r>
              <a:rPr lang="en-US" dirty="0"/>
              <a:t>enough for irregular, dynamic parallelism</a:t>
            </a:r>
            <a:r>
              <a:rPr lang="en-US" sz="3200" dirty="0"/>
              <a:t>  </a:t>
            </a:r>
            <a:endParaRPr lang="en-US" sz="3200" dirty="0" smtClean="0"/>
          </a:p>
          <a:p>
            <a:endParaRPr lang="en-US" dirty="0"/>
          </a:p>
          <a:p>
            <a:pPr lvl="1">
              <a:buNone/>
            </a:pPr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615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29"/>
    </mc:Choice>
    <mc:Fallback xmlns="">
      <p:transition xmlns:p14="http://schemas.microsoft.com/office/powerpoint/2010/main" spd="slow" advTm="4242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Regions and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79536" cy="5556956"/>
          </a:xfrm>
        </p:spPr>
        <p:txBody>
          <a:bodyPr/>
          <a:lstStyle/>
          <a:p>
            <a:r>
              <a:rPr lang="en-US" dirty="0" smtClean="0">
                <a:solidFill>
                  <a:srgbClr val="C1541C"/>
                </a:solidFill>
              </a:rPr>
              <a:t>Region</a:t>
            </a:r>
            <a:r>
              <a:rPr lang="en-US" dirty="0" smtClean="0"/>
              <a:t>: a name for a set of memory locations</a:t>
            </a:r>
          </a:p>
          <a:p>
            <a:pPr lvl="1"/>
            <a:r>
              <a:rPr lang="en-US" dirty="0" smtClean="0"/>
              <a:t>Programmer assigns a region to each field and array cell</a:t>
            </a:r>
          </a:p>
          <a:p>
            <a:pPr lvl="1"/>
            <a:r>
              <a:rPr lang="en-US" dirty="0" smtClean="0"/>
              <a:t>Regions partition the heap</a:t>
            </a:r>
          </a:p>
          <a:p>
            <a:r>
              <a:rPr lang="en-US" dirty="0" smtClean="0">
                <a:solidFill>
                  <a:srgbClr val="C1541C"/>
                </a:solidFill>
              </a:rPr>
              <a:t>Effect</a:t>
            </a:r>
            <a:r>
              <a:rPr lang="en-US" dirty="0" smtClean="0"/>
              <a:t>: a read or write on a region</a:t>
            </a:r>
          </a:p>
          <a:p>
            <a:pPr lvl="1"/>
            <a:r>
              <a:rPr lang="en-US" dirty="0" smtClean="0"/>
              <a:t>Programmer summarizes effects of method bodies</a:t>
            </a:r>
          </a:p>
          <a:p>
            <a:r>
              <a:rPr lang="en-US" dirty="0" smtClean="0"/>
              <a:t>Compiler checks that</a:t>
            </a:r>
          </a:p>
          <a:p>
            <a:pPr lvl="1"/>
            <a:r>
              <a:rPr lang="en-US" dirty="0" smtClean="0"/>
              <a:t>Region types are consistent, effect summaries are correct</a:t>
            </a:r>
          </a:p>
          <a:p>
            <a:pPr lvl="1"/>
            <a:r>
              <a:rPr lang="en-US" dirty="0" smtClean="0"/>
              <a:t>Parallel tasks are non-interfering (no conflicts)</a:t>
            </a:r>
          </a:p>
          <a:p>
            <a:pPr lvl="1"/>
            <a:r>
              <a:rPr lang="en-US" dirty="0" smtClean="0"/>
              <a:t>Simple, modular type checking (no inter-procedural ….)</a:t>
            </a:r>
          </a:p>
          <a:p>
            <a:pPr marL="382588"/>
            <a:r>
              <a:rPr lang="en-US" dirty="0" smtClean="0">
                <a:solidFill>
                  <a:srgbClr val="C95000"/>
                </a:solidFill>
                <a:ea typeface="ヒラギノ角ゴ ProN W3"/>
                <a:cs typeface="ヒラギノ角ゴ ProN W3"/>
              </a:rPr>
              <a:t>Programs that type-check are guaranteed determinism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297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821"/>
    </mc:Choice>
    <mc:Fallback xmlns="">
      <p:transition xmlns:p14="http://schemas.microsoft.com/office/powerpoint/2010/main" spd="slow" advTm="5982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Example:  A Pair Class</a:t>
            </a:r>
          </a:p>
        </p:txBody>
      </p:sp>
      <p:sp>
        <p:nvSpPr>
          <p:cNvPr id="29699" name="Rectangle 3"/>
          <p:cNvSpPr>
            <a:spLocks/>
          </p:cNvSpPr>
          <p:nvPr/>
        </p:nvSpPr>
        <p:spPr bwMode="auto">
          <a:xfrm>
            <a:off x="457200" y="1497330"/>
            <a:ext cx="5337810" cy="4343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l"/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class Pair {</a:t>
            </a:r>
          </a:p>
          <a:p>
            <a:pPr algn="l"/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region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b="1" dirty="0" smtClean="0">
                <a:solidFill>
                  <a:srgbClr val="2E16B4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Blue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, </a:t>
            </a:r>
            <a:r>
              <a:rPr lang="en-US" sz="1600" b="1" dirty="0" smtClean="0">
                <a:solidFill>
                  <a:srgbClr val="B11C17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Red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;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/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X</a:t>
            </a: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 </a:t>
            </a:r>
            <a:r>
              <a:rPr lang="en-US" sz="1600" b="1" dirty="0" smtClean="0">
                <a:solidFill>
                  <a:srgbClr val="2E16B4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Blue</a:t>
            </a: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/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Y</a:t>
            </a: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 </a:t>
            </a:r>
            <a:r>
              <a:rPr lang="en-US" sz="1600" b="1" dirty="0" smtClean="0">
                <a:solidFill>
                  <a:srgbClr val="B11C17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Red</a:t>
            </a: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/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void </a:t>
            </a:r>
            <a:r>
              <a:rPr lang="en-US" sz="1600" dirty="0" err="1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setX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(</a:t>
            </a:r>
            <a:r>
              <a:rPr lang="en-US" sz="1600" dirty="0" err="1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int</a:t>
            </a:r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x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) </a:t>
            </a:r>
            <a:r>
              <a:rPr lang="en-US" sz="1600" b="1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writes </a:t>
            </a:r>
            <a:r>
              <a:rPr lang="en-US" sz="1600" b="1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Blue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{ </a:t>
            </a:r>
          </a:p>
          <a:p>
            <a:pPr marL="480060" lvl="1"/>
            <a:r>
              <a:rPr lang="en-US" sz="1600" dirty="0" err="1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this</a:t>
            </a:r>
            <a:r>
              <a:rPr lang="en-US" sz="1600" dirty="0" err="1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.</a:t>
            </a:r>
            <a:r>
              <a:rPr lang="en-US" sz="1600" dirty="0" err="1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X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= x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;</a:t>
            </a:r>
            <a:endParaRPr lang="en-US" sz="1600" dirty="0">
              <a:solidFill>
                <a:srgbClr val="C1B7AA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/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</a:p>
          <a:p>
            <a:pPr algn="l"/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void </a:t>
            </a:r>
            <a:r>
              <a:rPr lang="en-US" sz="1600" dirty="0" err="1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setY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(</a:t>
            </a:r>
            <a:r>
              <a:rPr lang="en-US" sz="1600" dirty="0" err="1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int</a:t>
            </a:r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y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) </a:t>
            </a:r>
            <a:r>
              <a:rPr lang="en-US" sz="1600" b="1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writes </a:t>
            </a:r>
            <a:r>
              <a:rPr lang="en-US" sz="1600" b="1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Red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{</a:t>
            </a:r>
          </a:p>
          <a:p>
            <a:pPr marL="480060" lvl="1"/>
            <a:r>
              <a:rPr lang="en-US" sz="1600" dirty="0" err="1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this</a:t>
            </a:r>
            <a:r>
              <a:rPr lang="en-US" sz="1600" dirty="0" err="1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.</a:t>
            </a:r>
            <a:r>
              <a:rPr lang="en-US" sz="1600" dirty="0" err="1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Y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= y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;</a:t>
            </a:r>
            <a:endParaRPr lang="en-US" sz="1600" dirty="0">
              <a:solidFill>
                <a:srgbClr val="C1B7AA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/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</a:p>
          <a:p>
            <a:r>
              <a:rPr lang="en-US" sz="1600" dirty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void </a:t>
            </a:r>
            <a:r>
              <a:rPr lang="en-US" sz="1600" dirty="0" err="1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setXY</a:t>
            </a:r>
            <a:r>
              <a:rPr lang="en-US" sz="1600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(</a:t>
            </a:r>
            <a:r>
              <a:rPr lang="en-US" sz="1600" dirty="0" err="1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int</a:t>
            </a:r>
            <a:r>
              <a:rPr lang="en-US" sz="1600" dirty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x</a:t>
            </a:r>
            <a:r>
              <a:rPr lang="en-US" sz="1600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, </a:t>
            </a:r>
            <a:r>
              <a:rPr lang="en-US" sz="1600" dirty="0" err="1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int</a:t>
            </a:r>
            <a:r>
              <a:rPr lang="en-US" sz="1600" dirty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y</a:t>
            </a:r>
            <a:r>
              <a:rPr lang="en-US" sz="1600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) </a:t>
            </a:r>
            <a:r>
              <a:rPr lang="en-US" sz="1600" b="1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writes Blue; writes Red</a:t>
            </a:r>
            <a:r>
              <a:rPr lang="en-US" sz="1600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{</a:t>
            </a:r>
            <a:endParaRPr lang="en-US" sz="1600" dirty="0">
              <a:solidFill>
                <a:srgbClr val="BDB1A1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marL="480060" lvl="1"/>
            <a:r>
              <a:rPr lang="en-US" sz="1600" b="1" dirty="0" err="1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cobegin</a:t>
            </a:r>
            <a:r>
              <a:rPr lang="en-US" sz="1600" dirty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{</a:t>
            </a:r>
            <a:endParaRPr lang="en-US" sz="1600" b="1" dirty="0">
              <a:solidFill>
                <a:srgbClr val="BDB1A1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marL="720090" lvl="2"/>
            <a:r>
              <a:rPr lang="en-US" sz="1600" dirty="0" err="1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setX</a:t>
            </a:r>
            <a:r>
              <a:rPr lang="en-US" sz="1600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(</a:t>
            </a:r>
            <a:r>
              <a:rPr lang="en-US" sz="1600" dirty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x</a:t>
            </a:r>
            <a:r>
              <a:rPr lang="en-US" sz="1600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)</a:t>
            </a:r>
            <a:r>
              <a:rPr lang="en-US" sz="1600" dirty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; </a:t>
            </a:r>
            <a:r>
              <a:rPr lang="en-US" sz="1600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</a:t>
            </a:r>
            <a:r>
              <a:rPr lang="en-US" sz="1600" i="1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// </a:t>
            </a:r>
            <a:r>
              <a:rPr lang="en-US" sz="1600" b="1" i="1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writes Blue </a:t>
            </a:r>
            <a:endParaRPr lang="en-US" sz="1600" dirty="0">
              <a:solidFill>
                <a:srgbClr val="BDB1A1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marL="720090" lvl="2"/>
            <a:r>
              <a:rPr lang="en-US" sz="1600" dirty="0" err="1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setY</a:t>
            </a:r>
            <a:r>
              <a:rPr lang="en-US" sz="1600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(</a:t>
            </a:r>
            <a:r>
              <a:rPr lang="en-US" sz="1600" dirty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y</a:t>
            </a:r>
            <a:r>
              <a:rPr lang="en-US" sz="1600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)</a:t>
            </a:r>
            <a:r>
              <a:rPr lang="en-US" sz="1600" dirty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; </a:t>
            </a:r>
            <a:r>
              <a:rPr lang="en-US" sz="1600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</a:t>
            </a:r>
            <a:r>
              <a:rPr lang="en-US" sz="1600" i="1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//</a:t>
            </a:r>
            <a:r>
              <a:rPr lang="en-US" sz="1600" b="1" i="1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b="1" i="1" dirty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writes </a:t>
            </a:r>
            <a:r>
              <a:rPr lang="en-US" sz="1600" b="1" i="1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Red</a:t>
            </a:r>
            <a:endParaRPr lang="en-US" sz="1600" b="1" dirty="0" smtClean="0">
              <a:solidFill>
                <a:srgbClr val="FF06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marL="480060" lvl="1"/>
            <a:r>
              <a:rPr lang="en-US" sz="1600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</a:p>
          <a:p>
            <a:pPr algn="l"/>
            <a:r>
              <a:rPr lang="en-US" sz="1600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  <a:endParaRPr lang="en-US" sz="1600" dirty="0">
              <a:solidFill>
                <a:srgbClr val="BDB1A1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/>
            <a:r>
              <a:rPr lang="en-US" sz="1600" dirty="0">
                <a:solidFill>
                  <a:srgbClr val="45403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</a:p>
        </p:txBody>
      </p:sp>
      <p:graphicFrame>
        <p:nvGraphicFramePr>
          <p:cNvPr id="297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648903"/>
              </p:ext>
            </p:extLst>
          </p:nvPr>
        </p:nvGraphicFramePr>
        <p:xfrm>
          <a:off x="5795010" y="2994660"/>
          <a:ext cx="2651760" cy="1577340"/>
        </p:xfrm>
        <a:graphic>
          <a:graphicData uri="http://schemas.openxmlformats.org/drawingml/2006/table">
            <a:tbl>
              <a:tblPr/>
              <a:tblGrid>
                <a:gridCol w="1395889"/>
                <a:gridCol w="750093"/>
                <a:gridCol w="505778"/>
              </a:tblGrid>
              <a:tr h="52578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Pair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5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A00BA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Pair.Blue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A00BA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  <a:sym typeface="Courier" charset="0"/>
                      </a:endParaRP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5403A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X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5403A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3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40406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Pair.Red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40406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  <a:sym typeface="Courier" charset="0"/>
                      </a:endParaRP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5403A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Y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5403A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42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28" name="Rectangle 32"/>
          <p:cNvSpPr>
            <a:spLocks/>
          </p:cNvSpPr>
          <p:nvPr/>
        </p:nvSpPr>
        <p:spPr bwMode="auto">
          <a:xfrm>
            <a:off x="2098834" y="5856506"/>
            <a:ext cx="3770263" cy="33855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2200" b="1" dirty="0">
                <a:solidFill>
                  <a:srgbClr val="D25000"/>
                </a:solidFill>
                <a:latin typeface="Arial Narrow" pitchFamily="34" charset="0"/>
                <a:ea typeface="Century Gothic" charset="0"/>
                <a:cs typeface="Century Gothic" charset="0"/>
                <a:sym typeface="Century Gothic" charset="0"/>
              </a:rPr>
              <a:t>Declaring and using region names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436394" y="2034540"/>
            <a:ext cx="3291840" cy="2663190"/>
            <a:chOff x="0" y="0"/>
            <a:chExt cx="2304" cy="1864"/>
          </a:xfrm>
        </p:grpSpPr>
        <p:sp>
          <p:nvSpPr>
            <p:cNvPr id="29730" name="Oval 34"/>
            <p:cNvSpPr>
              <a:spLocks/>
            </p:cNvSpPr>
            <p:nvPr/>
          </p:nvSpPr>
          <p:spPr bwMode="auto">
            <a:xfrm>
              <a:off x="178" y="1000"/>
              <a:ext cx="1120" cy="864"/>
            </a:xfrm>
            <a:prstGeom prst="ellipse">
              <a:avLst/>
            </a:prstGeom>
            <a:noFill/>
            <a:ln w="25400" cap="flat">
              <a:solidFill>
                <a:srgbClr val="613D2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731" name="Rectangle 35"/>
            <p:cNvSpPr>
              <a:spLocks/>
            </p:cNvSpPr>
            <p:nvPr/>
          </p:nvSpPr>
          <p:spPr bwMode="auto">
            <a:xfrm>
              <a:off x="0" y="0"/>
              <a:ext cx="2304" cy="50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l"/>
              <a:r>
                <a:rPr lang="en-US" sz="2000" b="1" dirty="0">
                  <a:solidFill>
                    <a:srgbClr val="613D26"/>
                  </a:solidFill>
                  <a:latin typeface="Century Gothic" charset="0"/>
                  <a:ea typeface="Century Gothic" charset="0"/>
                  <a:cs typeface="Century Gothic" charset="0"/>
                  <a:sym typeface="Century Gothic" charset="0"/>
                </a:rPr>
                <a:t>Region names have static scope (one per class)</a:t>
              </a: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 rot="10800000" flipH="1">
              <a:off x="762" y="499"/>
              <a:ext cx="262" cy="499"/>
            </a:xfrm>
            <a:prstGeom prst="line">
              <a:avLst/>
            </a:prstGeom>
            <a:noFill/>
            <a:ln w="25400" cap="flat">
              <a:solidFill>
                <a:srgbClr val="613D26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4098919"/>
      </p:ext>
    </p:extLst>
  </p:cSld>
  <p:clrMapOvr>
    <a:masterClrMapping/>
  </p:clrMapOvr>
  <p:transition xmlns:p14="http://schemas.microsoft.com/office/powerpoint/2010/main" advTm="23383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Example:  A Pair Class</a:t>
            </a:r>
          </a:p>
        </p:txBody>
      </p:sp>
      <p:sp>
        <p:nvSpPr>
          <p:cNvPr id="30723" name="Rectangle 3"/>
          <p:cNvSpPr>
            <a:spLocks/>
          </p:cNvSpPr>
          <p:nvPr/>
        </p:nvSpPr>
        <p:spPr bwMode="auto">
          <a:xfrm>
            <a:off x="2193132" y="5856506"/>
            <a:ext cx="3650871" cy="33855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2200" b="1" dirty="0">
                <a:solidFill>
                  <a:srgbClr val="D25000"/>
                </a:solidFill>
                <a:latin typeface="Arial Narrow" pitchFamily="34" charset="0"/>
                <a:ea typeface="Century Gothic" charset="0"/>
                <a:cs typeface="Century Gothic" charset="0"/>
                <a:sym typeface="Century Gothic" charset="0"/>
              </a:rPr>
              <a:t>Writing method effect summaries</a:t>
            </a:r>
          </a:p>
        </p:txBody>
      </p:sp>
      <p:sp>
        <p:nvSpPr>
          <p:cNvPr id="30724" name="Rectangle 4"/>
          <p:cNvSpPr>
            <a:spLocks/>
          </p:cNvSpPr>
          <p:nvPr/>
        </p:nvSpPr>
        <p:spPr bwMode="auto">
          <a:xfrm>
            <a:off x="457200" y="1497330"/>
            <a:ext cx="5337810" cy="4343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l"/>
            <a:r>
              <a:rPr lang="en-US" sz="1600" dirty="0">
                <a:solidFill>
                  <a:srgbClr val="45403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class Pair {</a:t>
            </a:r>
          </a:p>
          <a:p>
            <a:pPr algn="l"/>
            <a:r>
              <a:rPr lang="en-US" sz="1600" b="1" dirty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region</a:t>
            </a:r>
            <a:r>
              <a:rPr lang="en-US" sz="1600" dirty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b="1" dirty="0" smtClean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Blue</a:t>
            </a:r>
            <a:r>
              <a:rPr lang="en-US" sz="1600" dirty="0" smtClean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, </a:t>
            </a:r>
            <a:r>
              <a:rPr lang="en-US" sz="1600" b="1" dirty="0" smtClean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Red</a:t>
            </a:r>
            <a:r>
              <a:rPr lang="en-US" sz="1600" dirty="0" smtClean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;</a:t>
            </a:r>
            <a:endParaRPr lang="en-US" sz="1600" dirty="0">
              <a:solidFill>
                <a:srgbClr val="C1B4A5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/>
            <a:r>
              <a:rPr lang="en-US" sz="1600" dirty="0" err="1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int</a:t>
            </a:r>
            <a:r>
              <a:rPr lang="en-US" sz="1600" dirty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X</a:t>
            </a:r>
            <a:r>
              <a:rPr lang="en-US" sz="1600" b="1" dirty="0" smtClean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b="1" dirty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 </a:t>
            </a:r>
            <a:r>
              <a:rPr lang="en-US" sz="1600" b="1" dirty="0" smtClean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Blue;</a:t>
            </a:r>
            <a:endParaRPr lang="en-US" sz="1600" b="1" dirty="0">
              <a:solidFill>
                <a:srgbClr val="C1B4A5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/>
            <a:r>
              <a:rPr lang="en-US" sz="1600" dirty="0" err="1" smtClean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int</a:t>
            </a:r>
            <a:r>
              <a:rPr lang="en-US" sz="1600" dirty="0" smtClean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dirty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Y</a:t>
            </a:r>
            <a:r>
              <a:rPr lang="en-US" sz="1600" b="1" dirty="0" smtClean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in Red;</a:t>
            </a:r>
            <a:endParaRPr lang="en-US" sz="1600" b="1" dirty="0" smtClean="0">
              <a:solidFill>
                <a:srgbClr val="640E2F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/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void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setX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(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int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x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)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writes </a:t>
            </a:r>
            <a:r>
              <a:rPr lang="en-US" sz="1600" b="1" dirty="0" smtClean="0">
                <a:solidFill>
                  <a:srgbClr val="2E16B4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Blue</a:t>
            </a:r>
            <a:r>
              <a:rPr lang="en-US" sz="1600" dirty="0" smtClean="0">
                <a:solidFill>
                  <a:srgbClr val="2E16B4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{ </a:t>
            </a:r>
          </a:p>
          <a:p>
            <a:pPr marL="480060" lvl="1"/>
            <a:r>
              <a:rPr lang="en-US" sz="1600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this.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X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=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x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;</a:t>
            </a:r>
          </a:p>
          <a:p>
            <a:pPr algn="l"/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</a:p>
          <a:p>
            <a:pPr algn="l"/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void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setY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(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int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)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writes </a:t>
            </a:r>
            <a:r>
              <a:rPr lang="en-US" sz="1600" b="1" dirty="0" smtClean="0">
                <a:solidFill>
                  <a:srgbClr val="B11C17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Red</a:t>
            </a:r>
            <a:r>
              <a:rPr lang="en-US" sz="1600" dirty="0" smtClean="0">
                <a:solidFill>
                  <a:srgbClr val="B11C17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{</a:t>
            </a:r>
          </a:p>
          <a:p>
            <a:pPr marL="480060" lvl="1"/>
            <a:r>
              <a:rPr lang="en-US" sz="1600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this.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=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;</a:t>
            </a:r>
          </a:p>
          <a:p>
            <a:pPr algn="l"/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</a:p>
          <a:p>
            <a:r>
              <a:rPr lang="en-US" sz="1600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void </a:t>
            </a:r>
            <a:r>
              <a:rPr lang="en-US" sz="1600" dirty="0" err="1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setXY</a:t>
            </a:r>
            <a:r>
              <a:rPr lang="en-US" sz="1600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(</a:t>
            </a:r>
            <a:r>
              <a:rPr lang="en-US" sz="1600" dirty="0" err="1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int</a:t>
            </a:r>
            <a:r>
              <a:rPr lang="en-US" sz="1600" dirty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x</a:t>
            </a:r>
            <a:r>
              <a:rPr lang="en-US" sz="1600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, </a:t>
            </a:r>
            <a:r>
              <a:rPr lang="en-US" sz="1600" dirty="0" err="1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int</a:t>
            </a:r>
            <a:r>
              <a:rPr lang="en-US" sz="1600" dirty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y</a:t>
            </a:r>
            <a:r>
              <a:rPr lang="en-US" sz="1600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) </a:t>
            </a:r>
            <a:r>
              <a:rPr lang="en-US" sz="1600" b="1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writes Blue; writes Red</a:t>
            </a:r>
            <a:r>
              <a:rPr lang="en-US" sz="1600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dirty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{</a:t>
            </a:r>
          </a:p>
          <a:p>
            <a:pPr marL="480060" lvl="1"/>
            <a:r>
              <a:rPr lang="en-US" sz="1600" b="1" dirty="0" err="1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cobegin</a:t>
            </a:r>
            <a:r>
              <a:rPr lang="en-US" sz="1600" dirty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{</a:t>
            </a:r>
            <a:endParaRPr lang="en-US" sz="1600" b="1" dirty="0">
              <a:solidFill>
                <a:srgbClr val="BDB1A1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marL="720090" lvl="2"/>
            <a:r>
              <a:rPr lang="en-US" sz="1600" dirty="0" err="1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setX</a:t>
            </a:r>
            <a:r>
              <a:rPr lang="en-US" sz="1600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(x)</a:t>
            </a:r>
            <a:r>
              <a:rPr lang="en-US" sz="1600" dirty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; </a:t>
            </a:r>
            <a:r>
              <a:rPr lang="en-US" sz="1600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</a:t>
            </a:r>
            <a:r>
              <a:rPr lang="en-US" sz="1600" i="1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// </a:t>
            </a:r>
            <a:r>
              <a:rPr lang="en-US" sz="1600" b="1" i="1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writes Blue</a:t>
            </a:r>
            <a:endParaRPr lang="en-US" sz="1600" dirty="0">
              <a:solidFill>
                <a:srgbClr val="BDB1A1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marL="720090" lvl="2"/>
            <a:r>
              <a:rPr lang="en-US" sz="1600" dirty="0" err="1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setY</a:t>
            </a:r>
            <a:r>
              <a:rPr lang="en-US" sz="1600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(y)</a:t>
            </a:r>
            <a:r>
              <a:rPr lang="en-US" sz="1600" dirty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; </a:t>
            </a:r>
            <a:r>
              <a:rPr lang="en-US" sz="1600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</a:t>
            </a:r>
            <a:r>
              <a:rPr lang="en-US" sz="1600" i="1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//</a:t>
            </a:r>
            <a:r>
              <a:rPr lang="en-US" sz="1600" b="1" i="1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b="1" i="1" dirty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writes </a:t>
            </a:r>
            <a:r>
              <a:rPr lang="en-US" sz="1600" b="1" i="1" dirty="0" smtClean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Red</a:t>
            </a:r>
            <a:endParaRPr lang="en-US" sz="1600" b="1" dirty="0">
              <a:solidFill>
                <a:srgbClr val="FF06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marL="480060" lvl="1"/>
            <a:r>
              <a:rPr lang="en-US" sz="1600" dirty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</a:p>
          <a:p>
            <a:pPr algn="l"/>
            <a:r>
              <a:rPr lang="en-US" sz="1600" dirty="0">
                <a:solidFill>
                  <a:srgbClr val="BDB1A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</a:p>
          <a:p>
            <a:pPr algn="l"/>
            <a:r>
              <a:rPr lang="en-US" sz="1600" dirty="0">
                <a:solidFill>
                  <a:srgbClr val="45403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</a:p>
        </p:txBody>
      </p:sp>
      <p:graphicFrame>
        <p:nvGraphicFramePr>
          <p:cNvPr id="307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98016"/>
              </p:ext>
            </p:extLst>
          </p:nvPr>
        </p:nvGraphicFramePr>
        <p:xfrm>
          <a:off x="5795010" y="2994660"/>
          <a:ext cx="2651760" cy="1577340"/>
        </p:xfrm>
        <a:graphic>
          <a:graphicData uri="http://schemas.openxmlformats.org/drawingml/2006/table">
            <a:tbl>
              <a:tblPr/>
              <a:tblGrid>
                <a:gridCol w="1395889"/>
                <a:gridCol w="750093"/>
                <a:gridCol w="505778"/>
              </a:tblGrid>
              <a:tr h="52578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Pair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5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A00BA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Pair.Blue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A00BA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  <a:sym typeface="Courier" charset="0"/>
                      </a:endParaRP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5403A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X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5403A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3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40406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Pair.Red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40406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  <a:sym typeface="Courier" charset="0"/>
                      </a:endParaRP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5403A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Y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5403A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42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275516"/>
      </p:ext>
    </p:extLst>
  </p:cSld>
  <p:clrMapOvr>
    <a:masterClrMapping/>
  </p:clrMapOvr>
  <p:transition xmlns:p14="http://schemas.microsoft.com/office/powerpoint/2010/main" advTm="2066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Example:  A Pair Class</a:t>
            </a:r>
          </a:p>
        </p:txBody>
      </p:sp>
      <p:sp>
        <p:nvSpPr>
          <p:cNvPr id="31747" name="Rectangle 3"/>
          <p:cNvSpPr>
            <a:spLocks/>
          </p:cNvSpPr>
          <p:nvPr/>
        </p:nvSpPr>
        <p:spPr bwMode="auto">
          <a:xfrm>
            <a:off x="3037523" y="5856506"/>
            <a:ext cx="2513509" cy="33855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2200" b="1" dirty="0">
                <a:solidFill>
                  <a:srgbClr val="D25000"/>
                </a:solidFill>
                <a:latin typeface="Arial Narrow" pitchFamily="34" charset="0"/>
                <a:ea typeface="Century Gothic" charset="0"/>
                <a:cs typeface="Century Gothic" charset="0"/>
                <a:sym typeface="Century Gothic" charset="0"/>
              </a:rPr>
              <a:t>Expressing parallelism</a:t>
            </a:r>
          </a:p>
        </p:txBody>
      </p:sp>
      <p:sp>
        <p:nvSpPr>
          <p:cNvPr id="31748" name="Rectangle 4"/>
          <p:cNvSpPr>
            <a:spLocks/>
          </p:cNvSpPr>
          <p:nvPr/>
        </p:nvSpPr>
        <p:spPr bwMode="auto">
          <a:xfrm>
            <a:off x="457200" y="1497330"/>
            <a:ext cx="5337810" cy="4343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l"/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class Pair {</a:t>
            </a:r>
          </a:p>
          <a:p>
            <a:pPr algn="l"/>
            <a:r>
              <a:rPr lang="en-US" sz="1600" b="1" dirty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region</a:t>
            </a:r>
            <a:r>
              <a:rPr lang="en-US" sz="1600" dirty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b="1" dirty="0" smtClean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Blue</a:t>
            </a:r>
            <a:r>
              <a:rPr lang="en-US" sz="1600" dirty="0" smtClean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, </a:t>
            </a:r>
            <a:r>
              <a:rPr lang="en-US" sz="1600" b="1" dirty="0" smtClean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Red</a:t>
            </a:r>
            <a:r>
              <a:rPr lang="en-US" sz="1600" dirty="0" smtClean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;</a:t>
            </a:r>
            <a:endParaRPr lang="en-US" sz="1600" dirty="0">
              <a:solidFill>
                <a:srgbClr val="C1B4A5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/>
            <a:r>
              <a:rPr lang="en-US" sz="1600" dirty="0" err="1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int</a:t>
            </a:r>
            <a:r>
              <a:rPr lang="en-US" sz="1600" dirty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X</a:t>
            </a:r>
            <a:r>
              <a:rPr lang="en-US" sz="1600" b="1" dirty="0" smtClean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b="1" dirty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 </a:t>
            </a:r>
            <a:r>
              <a:rPr lang="en-US" sz="1600" b="1" dirty="0" smtClean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Blue;</a:t>
            </a:r>
            <a:endParaRPr lang="en-US" sz="1600" b="1" dirty="0">
              <a:solidFill>
                <a:srgbClr val="C1B4A5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/>
            <a:r>
              <a:rPr lang="en-US" sz="1600" dirty="0" err="1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int</a:t>
            </a:r>
            <a:r>
              <a:rPr lang="en-US" sz="1600" dirty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Y</a:t>
            </a:r>
            <a:r>
              <a:rPr lang="en-US" sz="1600" b="1" dirty="0" smtClean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b="1" dirty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 </a:t>
            </a:r>
            <a:r>
              <a:rPr lang="en-US" sz="1600" b="1" dirty="0" smtClean="0">
                <a:solidFill>
                  <a:srgbClr val="C1B4A5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Red;</a:t>
            </a:r>
            <a:endParaRPr lang="en-US" sz="1600" b="1" dirty="0">
              <a:solidFill>
                <a:srgbClr val="640E2F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/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void </a:t>
            </a:r>
            <a:r>
              <a:rPr lang="en-US" sz="1600" dirty="0" err="1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setX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(</a:t>
            </a:r>
            <a:r>
              <a:rPr lang="en-US" sz="1600" dirty="0" err="1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int</a:t>
            </a:r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x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) </a:t>
            </a:r>
            <a:r>
              <a:rPr lang="en-US" sz="1600" b="1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writes </a:t>
            </a:r>
            <a:r>
              <a:rPr lang="en-US" sz="1600" b="1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Blue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{ </a:t>
            </a:r>
          </a:p>
          <a:p>
            <a:pPr marL="480060" lvl="1"/>
            <a:r>
              <a:rPr lang="en-US" sz="1600" dirty="0" err="1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this</a:t>
            </a:r>
            <a:r>
              <a:rPr lang="en-US" sz="1600" dirty="0" err="1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.X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= x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;</a:t>
            </a:r>
            <a:endParaRPr lang="en-US" sz="1600" dirty="0">
              <a:solidFill>
                <a:srgbClr val="C1B7AA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/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</a:p>
          <a:p>
            <a:pPr algn="l"/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void </a:t>
            </a:r>
            <a:r>
              <a:rPr lang="en-US" sz="1600" dirty="0" err="1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setY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(</a:t>
            </a:r>
            <a:r>
              <a:rPr lang="en-US" sz="1600" dirty="0" err="1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int</a:t>
            </a:r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y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) </a:t>
            </a:r>
            <a:r>
              <a:rPr lang="en-US" sz="1600" b="1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writes </a:t>
            </a:r>
            <a:r>
              <a:rPr lang="en-US" sz="1600" b="1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Red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{</a:t>
            </a:r>
          </a:p>
          <a:p>
            <a:pPr marL="480060" lvl="1"/>
            <a:r>
              <a:rPr lang="en-US" sz="1600" dirty="0" err="1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this</a:t>
            </a:r>
            <a:r>
              <a:rPr lang="en-US" sz="1600" dirty="0" err="1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.</a:t>
            </a:r>
            <a:r>
              <a:rPr lang="en-US" sz="1600" dirty="0" err="1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Y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= y</a:t>
            </a:r>
            <a:r>
              <a:rPr lang="en-US" sz="1600" dirty="0" smtClean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;</a:t>
            </a:r>
            <a:endParaRPr lang="en-US" sz="1600" dirty="0">
              <a:solidFill>
                <a:srgbClr val="C1B7AA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/>
            <a:r>
              <a:rPr lang="en-US" sz="1600" dirty="0">
                <a:solidFill>
                  <a:srgbClr val="C1B7AA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</a:p>
          <a:p>
            <a:pPr algn="l"/>
            <a:r>
              <a:rPr lang="en-US" sz="16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void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setXY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(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int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x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,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int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)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writes </a:t>
            </a:r>
            <a:r>
              <a:rPr lang="en-US" sz="1600" b="1" dirty="0" smtClean="0">
                <a:solidFill>
                  <a:srgbClr val="2E16B4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Blue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; writes </a:t>
            </a:r>
            <a:r>
              <a:rPr lang="en-US" sz="1600" b="1" dirty="0" smtClean="0">
                <a:solidFill>
                  <a:srgbClr val="B11C17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Red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{</a:t>
            </a:r>
          </a:p>
          <a:p>
            <a:pPr marL="480060" lvl="1"/>
            <a:r>
              <a:rPr lang="en-US" sz="1600" b="1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cobegin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{</a:t>
            </a:r>
            <a:endParaRPr lang="en-US" sz="1600" b="1" dirty="0"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marL="720090" lvl="2"/>
            <a:r>
              <a:rPr lang="en-US" sz="1600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setX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(x)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; </a:t>
            </a:r>
            <a:r>
              <a:rPr lang="en-US" sz="1600" i="1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 //</a:t>
            </a:r>
            <a:r>
              <a:rPr lang="en-US" sz="1600" b="1" i="1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1600" b="1" i="1" dirty="0">
                <a:latin typeface="Courier" charset="0"/>
                <a:ea typeface="Courier" charset="0"/>
                <a:cs typeface="Courier" charset="0"/>
                <a:sym typeface="Courier" charset="0"/>
              </a:rPr>
              <a:t>writes </a:t>
            </a:r>
            <a:r>
              <a:rPr lang="en-US" sz="1600" b="1" i="1" dirty="0" smtClean="0">
                <a:solidFill>
                  <a:srgbClr val="2E16B4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Blue</a:t>
            </a:r>
            <a:endParaRPr lang="en-US" sz="1600" dirty="0">
              <a:solidFill>
                <a:srgbClr val="2E16B4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marL="720090" lvl="2"/>
            <a:r>
              <a:rPr lang="en-US" sz="1600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setY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(y)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;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 </a:t>
            </a:r>
            <a:r>
              <a:rPr lang="en-US" sz="1600" i="1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// </a:t>
            </a:r>
            <a:r>
              <a:rPr lang="en-US" sz="1600" b="1" i="1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writes </a:t>
            </a:r>
            <a:r>
              <a:rPr lang="en-US" sz="1600" b="1" i="1" dirty="0" smtClean="0">
                <a:solidFill>
                  <a:srgbClr val="B11C17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Red</a:t>
            </a:r>
            <a:endParaRPr lang="en-US" sz="1600" b="1" dirty="0" smtClean="0">
              <a:solidFill>
                <a:srgbClr val="B11C17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marL="480060" lvl="1"/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</a:p>
          <a:p>
            <a:pPr algn="l"/>
            <a:r>
              <a:rPr lang="en-US" sz="16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  <a:endParaRPr lang="en-US" sz="1600" dirty="0"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/>
            <a:r>
              <a:rPr lang="en-US" sz="16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}</a:t>
            </a:r>
          </a:p>
        </p:txBody>
      </p:sp>
      <p:graphicFrame>
        <p:nvGraphicFramePr>
          <p:cNvPr id="3174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931371"/>
              </p:ext>
            </p:extLst>
          </p:nvPr>
        </p:nvGraphicFramePr>
        <p:xfrm>
          <a:off x="5795010" y="2994660"/>
          <a:ext cx="2651760" cy="1577340"/>
        </p:xfrm>
        <a:graphic>
          <a:graphicData uri="http://schemas.openxmlformats.org/drawingml/2006/table">
            <a:tbl>
              <a:tblPr/>
              <a:tblGrid>
                <a:gridCol w="1395889"/>
                <a:gridCol w="750093"/>
                <a:gridCol w="505778"/>
              </a:tblGrid>
              <a:tr h="52578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Pair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5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A00BA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Pair.Blue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A00BA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  <a:sym typeface="Courier" charset="0"/>
                      </a:endParaRP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5403A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X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5403A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3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40406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Pair.Red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40406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  <a:sym typeface="Courier" charset="0"/>
                      </a:endParaRP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5403A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Y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5403A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  <a:sym typeface="Courier" charset="0"/>
                        </a:rPr>
                        <a:t>42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A4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228776" y="4392930"/>
            <a:ext cx="5580698" cy="1383030"/>
            <a:chOff x="331" y="0"/>
            <a:chExt cx="3906" cy="968"/>
          </a:xfrm>
        </p:grpSpPr>
        <p:sp>
          <p:nvSpPr>
            <p:cNvPr id="31778" name="Oval 34"/>
            <p:cNvSpPr>
              <a:spLocks/>
            </p:cNvSpPr>
            <p:nvPr/>
          </p:nvSpPr>
          <p:spPr bwMode="auto">
            <a:xfrm>
              <a:off x="331" y="0"/>
              <a:ext cx="1720" cy="672"/>
            </a:xfrm>
            <a:prstGeom prst="ellipse">
              <a:avLst/>
            </a:prstGeom>
            <a:noFill/>
            <a:ln w="25400" cap="flat">
              <a:solidFill>
                <a:srgbClr val="613D2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779" name="Rectangle 35"/>
            <p:cNvSpPr>
              <a:spLocks/>
            </p:cNvSpPr>
            <p:nvPr/>
          </p:nvSpPr>
          <p:spPr bwMode="auto">
            <a:xfrm>
              <a:off x="1933" y="464"/>
              <a:ext cx="2304" cy="50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l"/>
              <a:r>
                <a:rPr lang="en-US" sz="2000" b="1" dirty="0">
                  <a:solidFill>
                    <a:srgbClr val="613D26"/>
                  </a:solidFill>
                  <a:latin typeface="Century Gothic" charset="0"/>
                  <a:ea typeface="Century Gothic" charset="0"/>
                  <a:cs typeface="Century Gothic" charset="0"/>
                  <a:sym typeface="Century Gothic" charset="0"/>
                </a:rPr>
                <a:t>Inferred effects</a:t>
              </a:r>
            </a:p>
          </p:txBody>
        </p:sp>
        <p:sp>
          <p:nvSpPr>
            <p:cNvPr id="31780" name="Line 36"/>
            <p:cNvSpPr>
              <a:spLocks noChangeShapeType="1"/>
            </p:cNvSpPr>
            <p:nvPr/>
          </p:nvSpPr>
          <p:spPr bwMode="auto">
            <a:xfrm>
              <a:off x="1533" y="539"/>
              <a:ext cx="361" cy="191"/>
            </a:xfrm>
            <a:prstGeom prst="line">
              <a:avLst/>
            </a:prstGeom>
            <a:noFill/>
            <a:ln w="25400" cap="flat">
              <a:solidFill>
                <a:srgbClr val="613D26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68002679"/>
      </p:ext>
    </p:extLst>
  </p:cSld>
  <p:clrMapOvr>
    <a:masterClrMapping/>
  </p:clrMapOvr>
  <p:transition xmlns:p14="http://schemas.microsoft.com/office/powerpoint/2010/main" advTm="37391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9316" y="1143000"/>
            <a:ext cx="8643473" cy="506588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Arial Narrow" charset="0"/>
              </a:rPr>
              <a:t>Goal: Safe and efficient parallel computing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 Narrow" pitchFamily="-65" charset="0"/>
              </a:rPr>
              <a:t>Easy, safe programming model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 Narrow" pitchFamily="-65" charset="0"/>
              </a:rPr>
              <a:t>Complexity-, power-, performance-scalable hardware</a:t>
            </a:r>
          </a:p>
          <a:p>
            <a:pPr lvl="1">
              <a:lnSpc>
                <a:spcPct val="110000"/>
              </a:lnSpc>
              <a:buNone/>
            </a:pPr>
            <a:endParaRPr lang="en-US" dirty="0">
              <a:latin typeface="Arial Narrow" pitchFamily="-65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Arial Narrow" pitchFamily="-65" charset="0"/>
              </a:rPr>
              <a:t>Today: shared-memory</a:t>
            </a:r>
          </a:p>
          <a:p>
            <a:pPr lvl="1">
              <a:lnSpc>
                <a:spcPct val="110000"/>
              </a:lnSpc>
              <a:spcBef>
                <a:spcPts val="672"/>
              </a:spcBef>
            </a:pPr>
            <a:r>
              <a:rPr lang="en-US" dirty="0">
                <a:latin typeface="Arial Narrow" charset="0"/>
              </a:rPr>
              <a:t>Complex, power- and performance-inefficient hardware</a:t>
            </a:r>
          </a:p>
          <a:p>
            <a:pPr lvl="2">
              <a:lnSpc>
                <a:spcPct val="110000"/>
              </a:lnSpc>
              <a:spcBef>
                <a:spcPts val="672"/>
              </a:spcBef>
            </a:pPr>
            <a:r>
              <a:rPr lang="en-US" dirty="0">
                <a:latin typeface="Arial Narrow" charset="0"/>
              </a:rPr>
              <a:t>Complex directory coherence, unnecessary traffic, ... </a:t>
            </a:r>
          </a:p>
          <a:p>
            <a:pPr lvl="1">
              <a:lnSpc>
                <a:spcPct val="110000"/>
              </a:lnSpc>
              <a:spcBef>
                <a:spcPts val="672"/>
              </a:spcBef>
            </a:pPr>
            <a:r>
              <a:rPr lang="en-US" dirty="0">
                <a:latin typeface="Arial Narrow" pitchFamily="-65" charset="0"/>
              </a:rPr>
              <a:t>Difficult programming model</a:t>
            </a:r>
          </a:p>
          <a:p>
            <a:pPr lvl="2">
              <a:lnSpc>
                <a:spcPct val="110000"/>
              </a:lnSpc>
              <a:spcBef>
                <a:spcPts val="672"/>
              </a:spcBef>
            </a:pPr>
            <a:r>
              <a:rPr lang="en-US" dirty="0">
                <a:latin typeface="Arial Narrow" pitchFamily="-65" charset="0"/>
              </a:rPr>
              <a:t>Data races, non-determinism, </a:t>
            </a:r>
            <a:r>
              <a:rPr lang="en-US" dirty="0" err="1">
                <a:latin typeface="Arial Narrow" pitchFamily="-65" charset="0"/>
              </a:rPr>
              <a:t>composability</a:t>
            </a:r>
            <a:r>
              <a:rPr lang="en-US" dirty="0">
                <a:latin typeface="Arial Narrow" pitchFamily="-65" charset="0"/>
              </a:rPr>
              <a:t>/modularity?, testing?</a:t>
            </a:r>
          </a:p>
          <a:p>
            <a:pPr lvl="1">
              <a:lnSpc>
                <a:spcPct val="110000"/>
              </a:lnSpc>
              <a:spcBef>
                <a:spcPts val="672"/>
              </a:spcBef>
            </a:pPr>
            <a:r>
              <a:rPr lang="en-US" dirty="0">
                <a:latin typeface="Arial Narrow" pitchFamily="-65" charset="0"/>
              </a:rPr>
              <a:t>Mismatched interface between HW and SW, </a:t>
            </a:r>
            <a:r>
              <a:rPr lang="en-US" dirty="0" err="1">
                <a:latin typeface="Arial Narrow" pitchFamily="-65" charset="0"/>
              </a:rPr>
              <a:t>a.k.a</a:t>
            </a:r>
            <a:r>
              <a:rPr lang="en-US" dirty="0">
                <a:latin typeface="Arial Narrow" pitchFamily="-65" charset="0"/>
              </a:rPr>
              <a:t> memory model</a:t>
            </a:r>
          </a:p>
          <a:p>
            <a:pPr lvl="2">
              <a:lnSpc>
                <a:spcPct val="110000"/>
              </a:lnSpc>
              <a:spcBef>
                <a:spcPts val="672"/>
              </a:spcBef>
            </a:pPr>
            <a:r>
              <a:rPr lang="en-US" dirty="0">
                <a:latin typeface="Arial Narrow" pitchFamily="-65" charset="0"/>
              </a:rPr>
              <a:t>Can’t specify “what value can read return”</a:t>
            </a:r>
          </a:p>
          <a:p>
            <a:pPr lvl="2">
              <a:lnSpc>
                <a:spcPct val="110000"/>
              </a:lnSpc>
              <a:spcBef>
                <a:spcPts val="672"/>
              </a:spcBef>
            </a:pPr>
            <a:r>
              <a:rPr lang="en-US" dirty="0">
                <a:latin typeface="Arial Narrow" pitchFamily="-65" charset="0"/>
              </a:rPr>
              <a:t>Data races defy acceptable semantics </a:t>
            </a:r>
          </a:p>
          <a:p>
            <a:pPr lvl="2">
              <a:lnSpc>
                <a:spcPct val="110000"/>
              </a:lnSpc>
              <a:spcBef>
                <a:spcPts val="672"/>
              </a:spcBef>
              <a:buNone/>
            </a:pPr>
            <a:endParaRPr lang="en-US" dirty="0">
              <a:latin typeface="Arial Narrow" pitchFamily="-65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dirty="0">
                <a:solidFill>
                  <a:srgbClr val="D25000"/>
                </a:solidFill>
                <a:latin typeface="Arial Narrow" charset="0"/>
                <a:sym typeface="Symbol"/>
              </a:rPr>
              <a:t> </a:t>
            </a:r>
            <a:r>
              <a:rPr lang="en-US" dirty="0">
                <a:solidFill>
                  <a:srgbClr val="C95000"/>
                </a:solidFill>
                <a:latin typeface="Arial Narrow" charset="0"/>
              </a:rPr>
              <a:t>Fundamentally broken for hardware &amp; software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630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359"/>
    </mc:Choice>
    <mc:Fallback xmlns="">
      <p:transition xmlns:p14="http://schemas.microsoft.com/office/powerpoint/2010/main" spd="slow" advTm="7635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</a:p>
          <a:p>
            <a:r>
              <a:rPr lang="en-US" b="1" dirty="0" smtClean="0"/>
              <a:t>Background: DPJ</a:t>
            </a:r>
          </a:p>
          <a:p>
            <a:r>
              <a:rPr lang="en-US" b="1" dirty="0" smtClean="0">
                <a:solidFill>
                  <a:srgbClr val="C1541C"/>
                </a:solidFill>
              </a:rPr>
              <a:t>Base </a:t>
            </a:r>
            <a:r>
              <a:rPr lang="en-US" b="1" dirty="0" err="1" smtClean="0">
                <a:solidFill>
                  <a:srgbClr val="C1541C"/>
                </a:solidFill>
              </a:rPr>
              <a:t>DeNovo</a:t>
            </a:r>
            <a:r>
              <a:rPr lang="en-US" b="1" dirty="0" smtClean="0">
                <a:solidFill>
                  <a:srgbClr val="C1541C"/>
                </a:solidFill>
              </a:rPr>
              <a:t> Protocol </a:t>
            </a:r>
          </a:p>
          <a:p>
            <a:r>
              <a:rPr lang="en-US" dirty="0" err="1" smtClean="0"/>
              <a:t>DeNovo</a:t>
            </a:r>
            <a:r>
              <a:rPr lang="en-US" dirty="0" smtClean="0"/>
              <a:t> Optimizations</a:t>
            </a:r>
            <a:endParaRPr lang="en-US" b="1" dirty="0" smtClean="0"/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b="1" dirty="0" smtClean="0"/>
              <a:t>Complexity</a:t>
            </a:r>
          </a:p>
          <a:p>
            <a:pPr lvl="1"/>
            <a:r>
              <a:rPr lang="en-US" dirty="0" smtClean="0"/>
              <a:t>Performance</a:t>
            </a:r>
            <a:endParaRPr lang="en-US" b="1" dirty="0" smtClean="0"/>
          </a:p>
          <a:p>
            <a:r>
              <a:rPr lang="en-US" b="1" dirty="0" smtClean="0"/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341416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9"/>
    </mc:Choice>
    <mc:Fallback xmlns="">
      <p:transition xmlns:p14="http://schemas.microsoft.com/office/powerpoint/2010/main" spd="slow" advTm="311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Memory</a:t>
            </a:r>
            <a:r>
              <a:rPr dirty="0" smtClean="0">
                <a:ea typeface="ＭＳ Ｐゴシック" charset="-128"/>
              </a:rPr>
              <a:t> Consistency</a:t>
            </a:r>
            <a:r>
              <a:rPr lang="en-US" dirty="0" smtClean="0">
                <a:ea typeface="ＭＳ Ｐゴシック" charset="-128"/>
              </a:rPr>
              <a:t> Model</a:t>
            </a:r>
            <a:endParaRPr dirty="0" smtClean="0">
              <a:ea typeface="ＭＳ Ｐゴシック" charset="-128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117601"/>
            <a:ext cx="8229600" cy="30226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Arial Narrow" charset="0"/>
              </a:rPr>
              <a:t>Guaranteed determinism </a:t>
            </a:r>
            <a:br>
              <a:rPr lang="en-US" b="1" dirty="0" smtClean="0">
                <a:latin typeface="Arial Narrow" charset="0"/>
              </a:rPr>
            </a:br>
            <a:r>
              <a:rPr lang="en-US" b="1" dirty="0" err="1" smtClean="0">
                <a:latin typeface="Arial Narrow" charset="0"/>
                <a:sym typeface="Symbol" charset="2"/>
              </a:rPr>
              <a:t></a:t>
            </a:r>
            <a:r>
              <a:rPr lang="en-US" b="1" dirty="0" smtClean="0">
                <a:latin typeface="Arial Narrow" charset="0"/>
                <a:sym typeface="Symbol" charset="2"/>
              </a:rPr>
              <a:t> </a:t>
            </a:r>
            <a:r>
              <a:rPr lang="en-US" b="1" dirty="0" smtClean="0">
                <a:latin typeface="Arial Narrow" charset="0"/>
              </a:rPr>
              <a:t>Read returns value of </a:t>
            </a:r>
            <a:r>
              <a:rPr lang="en-US" b="1" i="1" dirty="0" smtClean="0">
                <a:latin typeface="Arial Narrow" charset="0"/>
              </a:rPr>
              <a:t>last</a:t>
            </a:r>
            <a:r>
              <a:rPr lang="en-US" b="1" dirty="0" smtClean="0">
                <a:latin typeface="Arial Narrow" charset="0"/>
              </a:rPr>
              <a:t> write in sequential order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latin typeface="Arial Narrow" charset="0"/>
              </a:rPr>
              <a:t>Same task in this parallel phase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latin typeface="Arial Narrow" charset="0"/>
              </a:rPr>
              <a:t>Or before this parallel phase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4355408" y="1663700"/>
            <a:ext cx="594360" cy="3657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08300" y="3543300"/>
            <a:ext cx="914400" cy="22860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52554" y="3543300"/>
            <a:ext cx="914400" cy="22860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396808" y="3543300"/>
            <a:ext cx="914400" cy="22860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3378200" y="3225800"/>
            <a:ext cx="2425700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3220244" y="3385344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4452144" y="3385344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5633244" y="3398044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98044" y="6130786"/>
            <a:ext cx="2425700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3240088" y="5985530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471988" y="5985530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653088" y="5998230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4470400" y="6295886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4452144" y="3105944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15413" y="5129768"/>
            <a:ext cx="91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LD 0xa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2728383" y="3955535"/>
            <a:ext cx="1091683" cy="1403865"/>
            <a:chOff x="2728383" y="3955535"/>
            <a:chExt cx="1091683" cy="1403865"/>
          </a:xfrm>
        </p:grpSpPr>
        <p:sp>
          <p:nvSpPr>
            <p:cNvPr id="25" name="TextBox 24"/>
            <p:cNvSpPr txBox="1"/>
            <p:nvPr/>
          </p:nvSpPr>
          <p:spPr>
            <a:xfrm>
              <a:off x="2908300" y="3955535"/>
              <a:ext cx="911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 0xa</a:t>
              </a:r>
              <a:endParaRPr lang="en-US" dirty="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2728383" y="4165600"/>
              <a:ext cx="243417" cy="1193800"/>
            </a:xfrm>
            <a:custGeom>
              <a:avLst/>
              <a:gdLst>
                <a:gd name="connsiteX0" fmla="*/ 243417 w 243417"/>
                <a:gd name="connsiteY0" fmla="*/ 0 h 1193800"/>
                <a:gd name="connsiteX1" fmla="*/ 2117 w 243417"/>
                <a:gd name="connsiteY1" fmla="*/ 685800 h 1193800"/>
                <a:gd name="connsiteX2" fmla="*/ 230717 w 243417"/>
                <a:gd name="connsiteY2" fmla="*/ 119380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417" h="1193800">
                  <a:moveTo>
                    <a:pt x="243417" y="0"/>
                  </a:moveTo>
                  <a:cubicBezTo>
                    <a:pt x="123825" y="243416"/>
                    <a:pt x="4234" y="486833"/>
                    <a:pt x="2117" y="685800"/>
                  </a:cubicBezTo>
                  <a:cubicBezTo>
                    <a:pt x="0" y="884767"/>
                    <a:pt x="230717" y="1193800"/>
                    <a:pt x="230717" y="1193800"/>
                  </a:cubicBezTo>
                </a:path>
              </a:pathLst>
            </a:cu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527108" y="3374003"/>
            <a:ext cx="1478433" cy="2587486"/>
            <a:chOff x="2117651" y="3454400"/>
            <a:chExt cx="1478433" cy="2587486"/>
          </a:xfrm>
        </p:grpSpPr>
        <p:sp>
          <p:nvSpPr>
            <p:cNvPr id="28" name="Left Bracket 27"/>
            <p:cNvSpPr/>
            <p:nvPr/>
          </p:nvSpPr>
          <p:spPr>
            <a:xfrm rot="10800000">
              <a:off x="2117651" y="3454400"/>
              <a:ext cx="473150" cy="2587486"/>
            </a:xfrm>
            <a:prstGeom prst="leftBracket">
              <a:avLst/>
            </a:prstGeom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41601" y="4321909"/>
              <a:ext cx="95448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Parallel</a:t>
              </a:r>
            </a:p>
            <a:p>
              <a:r>
                <a:rPr lang="en-US" dirty="0" smtClean="0">
                  <a:solidFill>
                    <a:schemeClr val="tx2"/>
                  </a:solidFill>
                </a:rPr>
                <a:t>Phase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>
            <a:off x="2389717" y="2971800"/>
            <a:ext cx="607483" cy="2311400"/>
          </a:xfrm>
          <a:custGeom>
            <a:avLst/>
            <a:gdLst>
              <a:gd name="connsiteX0" fmla="*/ 607483 w 607483"/>
              <a:gd name="connsiteY0" fmla="*/ 0 h 2311400"/>
              <a:gd name="connsiteX1" fmla="*/ 23283 w 607483"/>
              <a:gd name="connsiteY1" fmla="*/ 1600200 h 2311400"/>
              <a:gd name="connsiteX2" fmla="*/ 467783 w 607483"/>
              <a:gd name="connsiteY2" fmla="*/ 2311400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483" h="2311400">
                <a:moveTo>
                  <a:pt x="607483" y="0"/>
                </a:moveTo>
                <a:cubicBezTo>
                  <a:pt x="327024" y="607483"/>
                  <a:pt x="46566" y="1214967"/>
                  <a:pt x="23283" y="1600200"/>
                </a:cubicBezTo>
                <a:cubicBezTo>
                  <a:pt x="0" y="1985433"/>
                  <a:pt x="467783" y="2311400"/>
                  <a:pt x="467783" y="2311400"/>
                </a:cubicBezTo>
              </a:path>
            </a:pathLst>
          </a:cu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3831463" y="3955535"/>
            <a:ext cx="2461922" cy="1358898"/>
            <a:chOff x="3831463" y="3955535"/>
            <a:chExt cx="2461922" cy="1358898"/>
          </a:xfrm>
        </p:grpSpPr>
        <p:sp>
          <p:nvSpPr>
            <p:cNvPr id="34" name="TextBox 33"/>
            <p:cNvSpPr txBox="1"/>
            <p:nvPr/>
          </p:nvSpPr>
          <p:spPr>
            <a:xfrm>
              <a:off x="5381619" y="3955535"/>
              <a:ext cx="911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ST 0xa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34" idx="1"/>
              <a:endCxn id="24" idx="3"/>
            </p:cNvCxnSpPr>
            <p:nvPr/>
          </p:nvCxnSpPr>
          <p:spPr>
            <a:xfrm rot="10800000" flipV="1">
              <a:off x="3831463" y="4140200"/>
              <a:ext cx="1550157" cy="117423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Multiply 38"/>
          <p:cNvSpPr/>
          <p:nvPr/>
        </p:nvSpPr>
        <p:spPr>
          <a:xfrm>
            <a:off x="5138738" y="3797300"/>
            <a:ext cx="1346200" cy="68580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608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093"/>
    </mc:Choice>
    <mc:Fallback xmlns="">
      <p:transition xmlns:p14="http://schemas.microsoft.com/office/powerpoint/2010/main" spd="slow" advTm="5109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Memory</a:t>
            </a:r>
            <a:r>
              <a:rPr dirty="0" smtClean="0">
                <a:ea typeface="ＭＳ Ｐゴシック" charset="-128"/>
              </a:rPr>
              <a:t> Consistency</a:t>
            </a:r>
            <a:r>
              <a:rPr lang="en-US" dirty="0" smtClean="0">
                <a:ea typeface="ＭＳ Ｐゴシック" charset="-128"/>
              </a:rPr>
              <a:t> Model</a:t>
            </a:r>
            <a:endParaRPr dirty="0" smtClean="0">
              <a:ea typeface="ＭＳ Ｐゴシック" charset="-128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117601"/>
            <a:ext cx="8229600" cy="30226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Arial Narrow" charset="0"/>
              </a:rPr>
              <a:t>Guaranteed determinism </a:t>
            </a:r>
            <a:br>
              <a:rPr lang="en-US" b="1" dirty="0" smtClean="0">
                <a:latin typeface="Arial Narrow" charset="0"/>
              </a:rPr>
            </a:br>
            <a:r>
              <a:rPr lang="en-US" b="1" dirty="0" err="1" smtClean="0">
                <a:latin typeface="Arial Narrow" charset="0"/>
                <a:sym typeface="Symbol" charset="2"/>
              </a:rPr>
              <a:t></a:t>
            </a:r>
            <a:r>
              <a:rPr lang="en-US" b="1" dirty="0" smtClean="0">
                <a:latin typeface="Arial Narrow" charset="0"/>
                <a:sym typeface="Symbol" charset="2"/>
              </a:rPr>
              <a:t> </a:t>
            </a:r>
            <a:r>
              <a:rPr lang="en-US" b="1" dirty="0" smtClean="0">
                <a:latin typeface="Arial Narrow" charset="0"/>
              </a:rPr>
              <a:t>Read returns value of </a:t>
            </a:r>
            <a:r>
              <a:rPr lang="en-US" b="1" i="1" dirty="0" smtClean="0">
                <a:latin typeface="Arial Narrow" charset="0"/>
              </a:rPr>
              <a:t>last</a:t>
            </a:r>
            <a:r>
              <a:rPr lang="en-US" b="1" dirty="0" smtClean="0">
                <a:latin typeface="Arial Narrow" charset="0"/>
              </a:rPr>
              <a:t> write in sequential order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latin typeface="Arial Narrow" charset="0"/>
              </a:rPr>
              <a:t>Same task in this parallel phase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latin typeface="Arial Narrow" charset="0"/>
              </a:rPr>
              <a:t>Or before this parallel phase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08300" y="3543300"/>
            <a:ext cx="914400" cy="22860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52554" y="3543300"/>
            <a:ext cx="914400" cy="22860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396808" y="3543300"/>
            <a:ext cx="914400" cy="22860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3378200" y="3225800"/>
            <a:ext cx="2425700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3220244" y="3385344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4452144" y="3385344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5633244" y="3398044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98044" y="6130786"/>
            <a:ext cx="2425700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3240088" y="5985530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471988" y="5985530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653088" y="5998230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4470400" y="6295886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4452144" y="3105944"/>
            <a:ext cx="315912" cy="1588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15413" y="5129768"/>
            <a:ext cx="91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LD 0xa</a:t>
            </a:r>
            <a:endParaRPr lang="en-US" dirty="0"/>
          </a:p>
        </p:txBody>
      </p:sp>
      <p:sp>
        <p:nvSpPr>
          <p:cNvPr id="31" name="Freeform 30"/>
          <p:cNvSpPr/>
          <p:nvPr/>
        </p:nvSpPr>
        <p:spPr>
          <a:xfrm>
            <a:off x="2389717" y="2971800"/>
            <a:ext cx="607483" cy="2311400"/>
          </a:xfrm>
          <a:custGeom>
            <a:avLst/>
            <a:gdLst>
              <a:gd name="connsiteX0" fmla="*/ 607483 w 607483"/>
              <a:gd name="connsiteY0" fmla="*/ 0 h 2311400"/>
              <a:gd name="connsiteX1" fmla="*/ 23283 w 607483"/>
              <a:gd name="connsiteY1" fmla="*/ 1600200 h 2311400"/>
              <a:gd name="connsiteX2" fmla="*/ 467783 w 607483"/>
              <a:gd name="connsiteY2" fmla="*/ 2311400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483" h="2311400">
                <a:moveTo>
                  <a:pt x="607483" y="0"/>
                </a:moveTo>
                <a:cubicBezTo>
                  <a:pt x="327024" y="607483"/>
                  <a:pt x="46566" y="1214967"/>
                  <a:pt x="23283" y="1600200"/>
                </a:cubicBezTo>
                <a:cubicBezTo>
                  <a:pt x="0" y="1985433"/>
                  <a:pt x="467783" y="2311400"/>
                  <a:pt x="467783" y="2311400"/>
                </a:cubicBezTo>
              </a:path>
            </a:pathLst>
          </a:cu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3366FF"/>
                </a:solidFill>
              </a:ln>
              <a:solidFill>
                <a:srgbClr val="3C86FA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6600" y="4140201"/>
            <a:ext cx="1758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1F497D"/>
                </a:solidFill>
              </a:rPr>
              <a:t>Coherence</a:t>
            </a:r>
          </a:p>
          <a:p>
            <a:r>
              <a:rPr lang="en-US" sz="2400" dirty="0" smtClean="0">
                <a:solidFill>
                  <a:srgbClr val="1F497D"/>
                </a:solidFill>
              </a:rPr>
              <a:t>Mechanism</a:t>
            </a:r>
            <a:endParaRPr lang="en-US" sz="2400" dirty="0">
              <a:solidFill>
                <a:srgbClr val="1F497D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728383" y="3955535"/>
            <a:ext cx="1091683" cy="1403865"/>
            <a:chOff x="2728383" y="3955535"/>
            <a:chExt cx="1091683" cy="1403865"/>
          </a:xfrm>
        </p:grpSpPr>
        <p:sp>
          <p:nvSpPr>
            <p:cNvPr id="42" name="TextBox 41"/>
            <p:cNvSpPr txBox="1"/>
            <p:nvPr/>
          </p:nvSpPr>
          <p:spPr>
            <a:xfrm>
              <a:off x="2908300" y="3955535"/>
              <a:ext cx="911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 0xa</a:t>
              </a:r>
              <a:endParaRPr lang="en-US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2728383" y="4165600"/>
              <a:ext cx="243417" cy="1193800"/>
            </a:xfrm>
            <a:custGeom>
              <a:avLst/>
              <a:gdLst>
                <a:gd name="connsiteX0" fmla="*/ 243417 w 243417"/>
                <a:gd name="connsiteY0" fmla="*/ 0 h 1193800"/>
                <a:gd name="connsiteX1" fmla="*/ 2117 w 243417"/>
                <a:gd name="connsiteY1" fmla="*/ 685800 h 1193800"/>
                <a:gd name="connsiteX2" fmla="*/ 230717 w 243417"/>
                <a:gd name="connsiteY2" fmla="*/ 119380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417" h="1193800">
                  <a:moveTo>
                    <a:pt x="243417" y="0"/>
                  </a:moveTo>
                  <a:cubicBezTo>
                    <a:pt x="123825" y="243416"/>
                    <a:pt x="4234" y="486833"/>
                    <a:pt x="2117" y="685800"/>
                  </a:cubicBezTo>
                  <a:cubicBezTo>
                    <a:pt x="0" y="884767"/>
                    <a:pt x="230717" y="1193800"/>
                    <a:pt x="230717" y="1193800"/>
                  </a:cubicBezTo>
                </a:path>
              </a:pathLst>
            </a:cu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527108" y="3374003"/>
            <a:ext cx="1478433" cy="2587486"/>
            <a:chOff x="2117651" y="3454400"/>
            <a:chExt cx="1478433" cy="2587486"/>
          </a:xfrm>
        </p:grpSpPr>
        <p:sp>
          <p:nvSpPr>
            <p:cNvPr id="27" name="Left Bracket 26"/>
            <p:cNvSpPr/>
            <p:nvPr/>
          </p:nvSpPr>
          <p:spPr>
            <a:xfrm rot="10800000">
              <a:off x="2117651" y="3454400"/>
              <a:ext cx="473150" cy="2587486"/>
            </a:xfrm>
            <a:prstGeom prst="leftBracket">
              <a:avLst/>
            </a:prstGeom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41601" y="4321909"/>
              <a:ext cx="95448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Parallel</a:t>
              </a:r>
            </a:p>
            <a:p>
              <a:r>
                <a:rPr lang="en-US" dirty="0" smtClean="0">
                  <a:solidFill>
                    <a:schemeClr val="tx2"/>
                  </a:solidFill>
                </a:rPr>
                <a:t>Phase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5261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20"/>
    </mc:Choice>
    <mc:Fallback xmlns="">
      <p:transition xmlns:p14="http://schemas.microsoft.com/office/powerpoint/2010/main" spd="slow" advTm="1702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Cache </a:t>
            </a:r>
            <a:r>
              <a:rPr dirty="0" smtClean="0">
                <a:ea typeface="ＭＳ Ｐゴシック" charset="-128"/>
              </a:rPr>
              <a:t>Coherence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0445"/>
          </a:xfrm>
        </p:spPr>
        <p:txBody>
          <a:bodyPr/>
          <a:lstStyle/>
          <a:p>
            <a:r>
              <a:rPr lang="en-US" b="1" dirty="0" smtClean="0">
                <a:latin typeface="Arial Narrow" charset="0"/>
              </a:rPr>
              <a:t>Coherence Enforcement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latin typeface="Arial Narrow" charset="0"/>
              </a:rPr>
              <a:t>Invalidate stale copies in caches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latin typeface="Arial Narrow" charset="0"/>
              </a:rPr>
              <a:t>Track up-to-date copy</a:t>
            </a:r>
          </a:p>
          <a:p>
            <a:pPr eaLnBrk="1" hangingPunct="1"/>
            <a:r>
              <a:rPr lang="en-US" b="1" dirty="0" smtClean="0">
                <a:latin typeface="Arial Narrow" charset="0"/>
              </a:rPr>
              <a:t>Explicit effects</a:t>
            </a:r>
          </a:p>
          <a:p>
            <a:pPr lvl="1" eaLnBrk="1" hangingPunct="1"/>
            <a:r>
              <a:rPr lang="en-US" b="1" dirty="0" smtClean="0">
                <a:latin typeface="Arial Narrow" charset="0"/>
              </a:rPr>
              <a:t>Compiler knows all regions written in this parallel phase</a:t>
            </a:r>
          </a:p>
          <a:p>
            <a:pPr lvl="1" eaLnBrk="1" hangingPunct="1"/>
            <a:r>
              <a:rPr lang="en-US" b="1" dirty="0" smtClean="0">
                <a:latin typeface="Arial Narrow" charset="0"/>
              </a:rPr>
              <a:t>Cache can </a:t>
            </a:r>
            <a:r>
              <a:rPr lang="en-US" b="1" dirty="0" smtClean="0">
                <a:solidFill>
                  <a:srgbClr val="D25000"/>
                </a:solidFill>
                <a:latin typeface="Arial Narrow" charset="0"/>
              </a:rPr>
              <a:t>self-invalidate</a:t>
            </a:r>
            <a:r>
              <a:rPr lang="en-US" b="1" dirty="0" smtClean="0">
                <a:latin typeface="Arial Narrow" charset="0"/>
              </a:rPr>
              <a:t> before next parallel phase</a:t>
            </a:r>
          </a:p>
          <a:p>
            <a:pPr lvl="2" eaLnBrk="1" hangingPunct="1"/>
            <a:r>
              <a:rPr lang="en-US" b="1" dirty="0" smtClean="0">
                <a:latin typeface="Arial Narrow" charset="0"/>
              </a:rPr>
              <a:t>Invalidates data in writeable regions not accessed by itself</a:t>
            </a:r>
          </a:p>
          <a:p>
            <a:r>
              <a:rPr lang="en-US" b="1" dirty="0" smtClean="0">
                <a:latin typeface="Arial Narrow" charset="0"/>
              </a:rPr>
              <a:t>Registration</a:t>
            </a:r>
          </a:p>
          <a:p>
            <a:pPr lvl="1"/>
            <a:r>
              <a:rPr lang="en-US" b="1" dirty="0" smtClean="0">
                <a:latin typeface="Arial Narrow" charset="0"/>
              </a:rPr>
              <a:t>Directory keeps track of </a:t>
            </a:r>
            <a:r>
              <a:rPr lang="en-US" b="1" dirty="0" smtClean="0">
                <a:solidFill>
                  <a:srgbClr val="D25000"/>
                </a:solidFill>
                <a:latin typeface="Arial Narrow" charset="0"/>
              </a:rPr>
              <a:t>one</a:t>
            </a:r>
            <a:r>
              <a:rPr lang="en-US" b="1" dirty="0" smtClean="0">
                <a:latin typeface="Arial Narrow" charset="0"/>
              </a:rPr>
              <a:t> up-to-date copy</a:t>
            </a:r>
          </a:p>
          <a:p>
            <a:pPr lvl="1"/>
            <a:r>
              <a:rPr lang="en-US" b="1" dirty="0" smtClean="0">
                <a:latin typeface="Arial Narrow" charset="0"/>
              </a:rPr>
              <a:t>Writer updates before next parallel phase</a:t>
            </a:r>
          </a:p>
          <a:p>
            <a:pPr lvl="1" eaLnBrk="1" hangingPunct="1">
              <a:buFont typeface="Arial" charset="0"/>
              <a:buNone/>
            </a:pPr>
            <a:endParaRPr lang="en-US" b="1" dirty="0" smtClean="0">
              <a:latin typeface="Arial Narro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58208" y="2146300"/>
            <a:ext cx="2743892" cy="3657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58207" y="1714500"/>
            <a:ext cx="4013893" cy="3657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849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41"/>
    </mc:Choice>
    <mc:Fallback xmlns="">
      <p:transition xmlns:p14="http://schemas.microsoft.com/office/powerpoint/2010/main" spd="slow" advTm="6064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  <p:bldP spid="6" grpId="0" animBg="1"/>
      <p:bldP spid="5" grpId="0" animBg="1"/>
      <p:bldP spid="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dirty="0" smtClean="0">
                <a:ea typeface="ＭＳ Ｐゴシック" charset="-128"/>
              </a:rPr>
              <a:t>Bas</a:t>
            </a:r>
            <a:r>
              <a:rPr lang="en-US" dirty="0" smtClean="0">
                <a:ea typeface="ＭＳ Ｐゴシック" charset="-128"/>
              </a:rPr>
              <a:t>ic</a:t>
            </a:r>
            <a:r>
              <a:rPr dirty="0" smtClean="0">
                <a:ea typeface="ＭＳ Ｐゴシック" charset="-128"/>
              </a:rPr>
              <a:t> DeNovo Coherence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44311" y="1032237"/>
            <a:ext cx="8534400" cy="5553324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b="1" dirty="0" smtClean="0">
                <a:latin typeface="Arial Narrow" charset="0"/>
              </a:rPr>
              <a:t>Assume (for now): Private L1, shared L2; single word line</a:t>
            </a:r>
          </a:p>
          <a:p>
            <a:pPr lvl="1">
              <a:spcAft>
                <a:spcPts val="600"/>
              </a:spcAft>
            </a:pPr>
            <a:r>
              <a:rPr lang="en-US" b="1" dirty="0" smtClean="0">
                <a:latin typeface="Arial Narrow" charset="0"/>
              </a:rPr>
              <a:t>Data-race freedom at word granularity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latin typeface="Arial Narrow" charset="0"/>
              </a:rPr>
              <a:t>No space overhead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Arial Narrow" charset="0"/>
              </a:rPr>
              <a:t>Keep </a:t>
            </a:r>
            <a:r>
              <a:rPr lang="en-US" dirty="0">
                <a:solidFill>
                  <a:srgbClr val="D25000"/>
                </a:solidFill>
                <a:latin typeface="Arial Narrow" charset="0"/>
              </a:rPr>
              <a:t>valid</a:t>
            </a:r>
            <a:r>
              <a:rPr lang="en-US" dirty="0">
                <a:latin typeface="Arial Narrow" charset="0"/>
              </a:rPr>
              <a:t> data or </a:t>
            </a:r>
            <a:r>
              <a:rPr lang="en-US" dirty="0">
                <a:solidFill>
                  <a:srgbClr val="D45A0F"/>
                </a:solidFill>
                <a:latin typeface="Arial Narrow" charset="0"/>
              </a:rPr>
              <a:t>registered</a:t>
            </a:r>
            <a:r>
              <a:rPr lang="en-US" dirty="0">
                <a:latin typeface="Arial Narrow" charset="0"/>
              </a:rPr>
              <a:t> core </a:t>
            </a:r>
            <a:r>
              <a:rPr lang="en-US" dirty="0" smtClean="0">
                <a:latin typeface="Arial Narrow" charset="0"/>
              </a:rPr>
              <a:t>id</a:t>
            </a:r>
            <a:endParaRPr lang="en-US" b="1" dirty="0" smtClean="0">
              <a:latin typeface="Arial Narrow" charset="0"/>
            </a:endParaRPr>
          </a:p>
          <a:p>
            <a:pPr lvl="1">
              <a:spcAft>
                <a:spcPts val="600"/>
              </a:spcAft>
            </a:pPr>
            <a:r>
              <a:rPr lang="en-US" b="1" dirty="0" smtClean="0">
                <a:latin typeface="Arial Narrow" charset="0"/>
              </a:rPr>
              <a:t>L2 data arrays double as </a:t>
            </a:r>
            <a:r>
              <a:rPr lang="en-US" b="1" dirty="0" smtClean="0">
                <a:solidFill>
                  <a:srgbClr val="000000"/>
                </a:solidFill>
                <a:latin typeface="Arial Narrow" charset="0"/>
              </a:rPr>
              <a:t>directory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latin typeface="Arial Narrow" charset="0"/>
              </a:rPr>
              <a:t>No transient states</a:t>
            </a:r>
          </a:p>
          <a:p>
            <a:pPr>
              <a:spcAft>
                <a:spcPts val="600"/>
              </a:spcAft>
            </a:pPr>
            <a:endParaRPr lang="en-US" b="1" dirty="0" smtClean="0">
              <a:latin typeface="Arial Narrow" charset="0"/>
            </a:endParaRPr>
          </a:p>
          <a:p>
            <a:pPr>
              <a:spcAft>
                <a:spcPts val="600"/>
              </a:spcAft>
            </a:pPr>
            <a:endParaRPr lang="en-US" b="1" dirty="0" smtClean="0">
              <a:latin typeface="Arial Narrow" charset="0"/>
            </a:endParaRPr>
          </a:p>
          <a:p>
            <a:pPr>
              <a:spcAft>
                <a:spcPts val="600"/>
              </a:spcAft>
            </a:pPr>
            <a:endParaRPr lang="en-US" b="1" dirty="0" smtClean="0">
              <a:latin typeface="Arial Narro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6301" y="3221297"/>
            <a:ext cx="2303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trike="sngStrike" dirty="0" smtClean="0">
                <a:latin typeface="Arial Narrow"/>
                <a:cs typeface="Arial Narrow"/>
              </a:rPr>
              <a:t>                </a:t>
            </a:r>
            <a:r>
              <a:rPr lang="en-US" sz="2400" b="1" dirty="0" smtClean="0">
                <a:solidFill>
                  <a:srgbClr val="D45A0F"/>
                </a:solidFill>
                <a:latin typeface="Arial Narrow"/>
                <a:cs typeface="Arial Narrow"/>
              </a:rPr>
              <a:t> registry</a:t>
            </a:r>
            <a:endParaRPr lang="en-US" sz="2400" b="1" dirty="0">
              <a:solidFill>
                <a:srgbClr val="D45A0F"/>
              </a:solidFill>
              <a:latin typeface="Arial Narrow"/>
              <a:cs typeface="Arial Narro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690535" y="3963176"/>
            <a:ext cx="4958001" cy="2148275"/>
            <a:chOff x="2949958" y="3595279"/>
            <a:chExt cx="4958001" cy="2148275"/>
          </a:xfrm>
        </p:grpSpPr>
        <p:sp>
          <p:nvSpPr>
            <p:cNvPr id="6" name="Oval 5"/>
            <p:cNvSpPr/>
            <p:nvPr/>
          </p:nvSpPr>
          <p:spPr>
            <a:xfrm>
              <a:off x="2949958" y="3595279"/>
              <a:ext cx="1344289" cy="7661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Invalid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685062" y="3595279"/>
              <a:ext cx="1222897" cy="7661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Valid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444291" y="4977404"/>
              <a:ext cx="1976261" cy="7661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Registered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6" idx="6"/>
              <a:endCxn id="7" idx="2"/>
            </p:cNvCxnSpPr>
            <p:nvPr/>
          </p:nvCxnSpPr>
          <p:spPr>
            <a:xfrm>
              <a:off x="4294247" y="3978354"/>
              <a:ext cx="2390815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5"/>
              <a:endCxn id="8" idx="1"/>
            </p:cNvCxnSpPr>
            <p:nvPr/>
          </p:nvCxnSpPr>
          <p:spPr>
            <a:xfrm rot="16200000" flipH="1">
              <a:off x="3995357" y="4351252"/>
              <a:ext cx="840375" cy="6363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7"/>
              <a:endCxn id="7" idx="3"/>
            </p:cNvCxnSpPr>
            <p:nvPr/>
          </p:nvCxnSpPr>
          <p:spPr>
            <a:xfrm rot="5400000" flipH="1" flipV="1">
              <a:off x="6077456" y="4302909"/>
              <a:ext cx="840375" cy="733016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061066" y="3613957"/>
              <a:ext cx="749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Read</a:t>
              </a:r>
              <a:endParaRPr 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07791" y="4482506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Write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54490" y="4482506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Write</a:t>
              </a:r>
              <a:endParaRPr lang="en-US" b="1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8495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646"/>
    </mc:Choice>
    <mc:Fallback xmlns="">
      <p:transition xmlns:p14="http://schemas.microsoft.com/office/powerpoint/2010/main" spd="slow" advTm="7964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3808" y="1404689"/>
            <a:ext cx="4612558" cy="428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-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cs typeface="Courier"/>
              </a:rPr>
              <a:t>class</a:t>
            </a:r>
            <a:r>
              <a:rPr kumimoji="0" lang="en-US" sz="1600" b="0" i="0" u="none" strike="noStrike" kern="1200" cap="none" spc="-7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cs typeface="Courier"/>
              </a:rPr>
              <a:t> Pair</a:t>
            </a:r>
            <a:r>
              <a:rPr kumimoji="0" lang="en-US" sz="1600" b="0" i="0" u="none" strike="noStrike" kern="1200" cap="none" spc="-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cs typeface="Courier"/>
              </a:rPr>
              <a:t> 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600" spc="-70" dirty="0">
                <a:latin typeface="Courier"/>
                <a:cs typeface="Courier"/>
              </a:rPr>
              <a:t>	X</a:t>
            </a:r>
            <a:r>
              <a:rPr kumimoji="0" lang="en-US" sz="1600" b="0" i="0" u="none" strike="noStrike" kern="1200" cap="none" spc="-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cs typeface="Courier"/>
              </a:rPr>
              <a:t> in </a:t>
            </a:r>
            <a:r>
              <a:rPr kumimoji="0" lang="en-US" sz="1600" b="1" i="0" u="none" strike="noStrike" kern="1200" cap="none" spc="-7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cs typeface="Courier"/>
              </a:rPr>
              <a:t>DeNovo</a:t>
            </a:r>
            <a:r>
              <a:rPr kumimoji="0" lang="en-US" sz="1600" b="1" i="0" u="none" strike="noStrike" kern="1200" cap="none" spc="-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cs typeface="Courier"/>
              </a:rPr>
              <a:t>-region </a:t>
            </a:r>
            <a:r>
              <a:rPr lang="en-US" sz="1600" b="1" spc="-70" dirty="0" smtClean="0">
                <a:solidFill>
                  <a:srgbClr val="2E16B4"/>
                </a:solidFill>
                <a:latin typeface="Courier"/>
                <a:cs typeface="Courier"/>
              </a:rPr>
              <a:t>Blue</a:t>
            </a:r>
            <a:r>
              <a:rPr kumimoji="0" lang="en-US" sz="1600" b="0" i="0" u="none" strike="noStrike" kern="1200" cap="none" spc="-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cs typeface="Courier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-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cs typeface="Courier"/>
              </a:rPr>
              <a:t>	</a:t>
            </a:r>
            <a:r>
              <a:rPr lang="en-US" sz="1600" spc="-70" dirty="0">
                <a:latin typeface="Courier"/>
                <a:cs typeface="Courier"/>
              </a:rPr>
              <a:t>Y</a:t>
            </a:r>
            <a:r>
              <a:rPr kumimoji="0" lang="en-US" sz="1600" b="0" i="0" u="none" strike="noStrike" kern="1200" cap="none" spc="-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cs typeface="Courier"/>
              </a:rPr>
              <a:t> in </a:t>
            </a:r>
            <a:r>
              <a:rPr kumimoji="0" lang="en-US" sz="1600" b="1" i="0" u="none" strike="noStrike" kern="1200" cap="none" spc="-7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cs typeface="Courier"/>
              </a:rPr>
              <a:t>DeNovo</a:t>
            </a:r>
            <a:r>
              <a:rPr kumimoji="0" lang="en-US" sz="1600" b="1" i="0" u="none" strike="noStrike" kern="1200" cap="none" spc="-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cs typeface="Courier"/>
              </a:rPr>
              <a:t>-region </a:t>
            </a:r>
            <a:r>
              <a:rPr lang="en-US" sz="1600" b="1" spc="-70" dirty="0" smtClean="0">
                <a:solidFill>
                  <a:srgbClr val="B11C17"/>
                </a:solidFill>
                <a:latin typeface="Courier"/>
                <a:cs typeface="Courier"/>
              </a:rPr>
              <a:t>Red</a:t>
            </a:r>
            <a:r>
              <a:rPr kumimoji="0" lang="en-US" sz="1600" b="0" i="0" u="none" strike="noStrike" kern="1200" cap="none" spc="-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cs typeface="Courier"/>
              </a:rPr>
              <a:t>;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600" spc="-70" dirty="0" smtClean="0">
                <a:latin typeface="Courier"/>
                <a:cs typeface="Courier"/>
              </a:rPr>
              <a:t>   void </a:t>
            </a:r>
            <a:r>
              <a:rPr lang="en-US" sz="1600" spc="-70" dirty="0" err="1" smtClean="0">
                <a:latin typeface="Courier"/>
                <a:cs typeface="Courier"/>
              </a:rPr>
              <a:t>setX</a:t>
            </a:r>
            <a:r>
              <a:rPr lang="en-US" sz="1600" spc="-70" dirty="0" smtClean="0">
                <a:latin typeface="Courier"/>
                <a:cs typeface="Courier"/>
              </a:rPr>
              <a:t>(</a:t>
            </a:r>
            <a:r>
              <a:rPr lang="en-US" sz="1600" spc="-70" dirty="0" err="1">
                <a:latin typeface="Courier"/>
                <a:cs typeface="Courier"/>
              </a:rPr>
              <a:t>int</a:t>
            </a:r>
            <a:r>
              <a:rPr lang="en-US" sz="1600" spc="-70" dirty="0">
                <a:latin typeface="Courier"/>
                <a:cs typeface="Courier"/>
              </a:rPr>
              <a:t> x</a:t>
            </a:r>
            <a:r>
              <a:rPr lang="en-US" sz="1600" spc="-70" dirty="0" smtClean="0">
                <a:latin typeface="Courier"/>
                <a:cs typeface="Courier"/>
              </a:rPr>
              <a:t>) </a:t>
            </a:r>
            <a:r>
              <a:rPr lang="en-US" sz="1600" b="1" i="1" spc="-70" dirty="0">
                <a:latin typeface="Courier"/>
                <a:cs typeface="Courier"/>
              </a:rPr>
              <a:t>writes </a:t>
            </a:r>
            <a:r>
              <a:rPr lang="en-US" sz="1600" b="1" i="1" spc="-70" dirty="0" smtClean="0">
                <a:solidFill>
                  <a:srgbClr val="2E16B4"/>
                </a:solidFill>
                <a:latin typeface="Courier"/>
                <a:cs typeface="Courier"/>
              </a:rPr>
              <a:t>Blue</a:t>
            </a:r>
            <a:r>
              <a:rPr lang="en-US" sz="1600" b="1" i="1" spc="-70" dirty="0" smtClean="0">
                <a:latin typeface="Courier"/>
                <a:cs typeface="Courier"/>
              </a:rPr>
              <a:t> </a:t>
            </a:r>
            <a:r>
              <a:rPr lang="en-US" sz="1600" spc="-70" dirty="0">
                <a:latin typeface="Courier"/>
                <a:cs typeface="Courier"/>
              </a:rPr>
              <a:t>{ </a:t>
            </a: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600" spc="-70" dirty="0" smtClean="0">
                <a:latin typeface="Courier"/>
                <a:cs typeface="Courier"/>
              </a:rPr>
              <a:t>        </a:t>
            </a:r>
            <a:r>
              <a:rPr lang="en-US" sz="1600" spc="-70" dirty="0" err="1" smtClean="0">
                <a:latin typeface="Courier"/>
                <a:cs typeface="Courier"/>
              </a:rPr>
              <a:t>this.</a:t>
            </a:r>
            <a:r>
              <a:rPr lang="en-US" sz="1600" spc="-70" dirty="0" err="1">
                <a:latin typeface="Courier"/>
                <a:cs typeface="Courier"/>
              </a:rPr>
              <a:t>X</a:t>
            </a:r>
            <a:r>
              <a:rPr lang="en-US" sz="1600" spc="-70" dirty="0" smtClean="0">
                <a:latin typeface="Courier"/>
                <a:cs typeface="Courier"/>
              </a:rPr>
              <a:t> </a:t>
            </a:r>
            <a:r>
              <a:rPr lang="en-US" sz="1600" spc="-70" dirty="0">
                <a:latin typeface="Courier"/>
                <a:cs typeface="Courier"/>
              </a:rPr>
              <a:t>= x</a:t>
            </a:r>
            <a:r>
              <a:rPr lang="en-US" sz="1600" spc="-70" dirty="0" smtClean="0">
                <a:latin typeface="Courier"/>
                <a:cs typeface="Courier"/>
              </a:rPr>
              <a:t>;</a:t>
            </a:r>
            <a:endParaRPr lang="en-US" sz="1600" spc="-70" dirty="0">
              <a:latin typeface="Courier"/>
              <a:cs typeface="Courier"/>
            </a:endParaRPr>
          </a:p>
          <a:p>
            <a:pPr marL="342900" lvl="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600" spc="-70" dirty="0" smtClean="0">
                <a:latin typeface="Courier"/>
                <a:cs typeface="Courier"/>
              </a:rPr>
              <a:t>   }</a:t>
            </a:r>
            <a:endParaRPr kumimoji="0" lang="en-US" sz="1600" b="0" i="0" u="none" strike="noStrike" kern="1200" cap="none" spc="-7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cs typeface="Courier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-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cs typeface="Courier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600" spc="-70" dirty="0" smtClean="0">
                <a:latin typeface="Courier"/>
                <a:cs typeface="Courier"/>
              </a:rPr>
              <a:t>Pair</a:t>
            </a:r>
            <a:r>
              <a:rPr kumimoji="0" lang="en-US" sz="1600" b="0" i="0" u="none" strike="noStrike" kern="1200" cap="none" spc="-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cs typeface="Courier"/>
              </a:rPr>
              <a:t> </a:t>
            </a:r>
            <a:r>
              <a:rPr lang="en-US" sz="1600" spc="-70" noProof="0" dirty="0" err="1" smtClean="0">
                <a:latin typeface="Courier"/>
                <a:cs typeface="Courier"/>
              </a:rPr>
              <a:t>PArray</a:t>
            </a:r>
            <a:r>
              <a:rPr kumimoji="0" lang="en-US" sz="1600" b="0" i="0" u="none" strike="noStrike" kern="1200" cap="none" spc="-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cs typeface="Courier"/>
              </a:rPr>
              <a:t>[size];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-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cs typeface="Courier"/>
              </a:rPr>
              <a:t>...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1" i="0" u="none" strike="noStrike" kern="1200" cap="none" spc="-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cs typeface="Courier"/>
              </a:rPr>
              <a:t>Phase1</a:t>
            </a:r>
            <a:r>
              <a:rPr kumimoji="0" lang="en-US" sz="1600" b="0" i="0" u="none" strike="noStrike" kern="1200" cap="none" spc="-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cs typeface="Courier"/>
              </a:rPr>
              <a:t> </a:t>
            </a:r>
            <a:r>
              <a:rPr kumimoji="0" lang="en-US" sz="1600" b="1" i="1" u="none" strike="noStrike" kern="1200" cap="none" spc="-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cs typeface="Courier"/>
              </a:rPr>
              <a:t>writes </a:t>
            </a:r>
            <a:r>
              <a:rPr lang="en-US" sz="1600" b="1" i="1" spc="-70" dirty="0" smtClean="0">
                <a:solidFill>
                  <a:srgbClr val="2E16B4"/>
                </a:solidFill>
                <a:latin typeface="Courier"/>
                <a:cs typeface="Courier"/>
              </a:rPr>
              <a:t>Blue</a:t>
            </a:r>
            <a:r>
              <a:rPr kumimoji="0" lang="en-US" sz="1600" b="1" i="1" u="none" strike="noStrike" kern="1200" cap="none" spc="-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cs typeface="Courier"/>
              </a:rPr>
              <a:t> </a:t>
            </a:r>
            <a:r>
              <a:rPr kumimoji="0" lang="en-US" sz="1600" b="0" i="0" u="none" strike="noStrike" kern="1200" cap="none" spc="-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cs typeface="Courier"/>
              </a:rPr>
              <a:t>{</a:t>
            </a:r>
            <a:r>
              <a:rPr kumimoji="0" lang="en-US" sz="1600" b="0" i="1" u="none" strike="noStrike" kern="1200" cap="none" spc="-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cs typeface="Courier"/>
              </a:rPr>
              <a:t> </a:t>
            </a:r>
            <a:r>
              <a:rPr kumimoji="0" lang="en-US" sz="1600" b="0" i="0" u="none" strike="noStrike" kern="1200" cap="none" spc="-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cs typeface="Courier"/>
              </a:rPr>
              <a:t>// </a:t>
            </a:r>
            <a:r>
              <a:rPr kumimoji="0" lang="en-US" sz="1600" b="0" i="0" u="none" strike="noStrike" kern="1200" cap="none" spc="-7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cs typeface="Courier"/>
              </a:rPr>
              <a:t>DeNovo</a:t>
            </a:r>
            <a:r>
              <a:rPr lang="en-US" sz="1600" spc="-70" dirty="0">
                <a:latin typeface="Courier"/>
                <a:cs typeface="Courier"/>
              </a:rPr>
              <a:t> </a:t>
            </a:r>
            <a:r>
              <a:rPr kumimoji="0" lang="en-US" sz="1600" b="0" i="0" u="none" strike="noStrike" kern="1200" cap="none" spc="-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cs typeface="Courier"/>
              </a:rPr>
              <a:t>effect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-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cs typeface="Courier"/>
              </a:rPr>
              <a:t>	</a:t>
            </a:r>
            <a:r>
              <a:rPr kumimoji="0" lang="en-US" sz="1600" b="1" i="0" u="none" strike="noStrike" kern="1200" cap="none" spc="-7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cs typeface="Courier"/>
              </a:rPr>
              <a:t>foreach</a:t>
            </a:r>
            <a:r>
              <a:rPr kumimoji="0" lang="en-US" sz="1600" b="0" i="0" u="none" strike="noStrike" kern="1200" cap="none" spc="-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cs typeface="Courier"/>
              </a:rPr>
              <a:t>  </a:t>
            </a:r>
            <a:r>
              <a:rPr kumimoji="0" lang="en-US" sz="1600" b="0" i="0" u="none" strike="noStrike" kern="1200" cap="none" spc="-7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cs typeface="Courier"/>
              </a:rPr>
              <a:t>i</a:t>
            </a:r>
            <a:r>
              <a:rPr kumimoji="0" lang="en-US" sz="1600" b="0" i="0" u="none" strike="noStrike" kern="1200" cap="none" spc="-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cs typeface="Courier"/>
              </a:rPr>
              <a:t> in 0, size 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-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cs typeface="Courier"/>
              </a:rPr>
              <a:t>		</a:t>
            </a:r>
            <a:r>
              <a:rPr lang="en-US" sz="1600" spc="-70" dirty="0" err="1" smtClean="0">
                <a:latin typeface="Courier"/>
                <a:cs typeface="Courier"/>
              </a:rPr>
              <a:t>PArray</a:t>
            </a:r>
            <a:r>
              <a:rPr kumimoji="0" lang="en-US" sz="1600" b="0" i="0" u="none" strike="noStrike" kern="1200" cap="none" spc="-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cs typeface="Courier"/>
              </a:rPr>
              <a:t>[</a:t>
            </a:r>
            <a:r>
              <a:rPr kumimoji="0" lang="en-US" sz="1600" b="0" i="0" u="none" strike="noStrike" kern="1200" cap="none" spc="-7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cs typeface="Courier"/>
              </a:rPr>
              <a:t>i</a:t>
            </a:r>
            <a:r>
              <a:rPr kumimoji="0" lang="en-US" sz="1600" b="0" i="0" u="none" strike="noStrike" kern="1200" cap="none" spc="-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cs typeface="Courier"/>
              </a:rPr>
              <a:t>].</a:t>
            </a:r>
            <a:r>
              <a:rPr kumimoji="0" lang="en-US" sz="1600" b="0" i="0" u="none" strike="noStrike" kern="1200" cap="none" spc="-7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cs typeface="Courier"/>
              </a:rPr>
              <a:t>setX</a:t>
            </a:r>
            <a:r>
              <a:rPr kumimoji="0" lang="en-US" sz="1600" b="0" i="0" u="none" strike="noStrike" kern="1200" cap="none" spc="-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cs typeface="Courier"/>
              </a:rPr>
              <a:t>(…);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-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cs typeface="Courier"/>
              </a:rPr>
              <a:t>	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-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cs typeface="Courier"/>
              </a:rPr>
              <a:t>	</a:t>
            </a:r>
            <a:r>
              <a:rPr kumimoji="0" lang="en-US" sz="1600" b="0" i="0" u="none" strike="noStrike" kern="1200" cap="none" spc="-7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cs typeface="Courier"/>
              </a:rPr>
              <a:t>self_invalidate</a:t>
            </a:r>
            <a:r>
              <a:rPr lang="en-US" sz="1600" spc="-70" dirty="0" smtClean="0">
                <a:latin typeface="Courier"/>
                <a:cs typeface="Courier"/>
              </a:rPr>
              <a:t>(</a:t>
            </a:r>
            <a:r>
              <a:rPr lang="en-US" sz="1600" b="1" spc="-70" dirty="0" smtClean="0">
                <a:solidFill>
                  <a:srgbClr val="2E16B4"/>
                </a:solidFill>
                <a:latin typeface="Courier"/>
                <a:cs typeface="Courier"/>
              </a:rPr>
              <a:t>Blue</a:t>
            </a:r>
            <a:r>
              <a:rPr kumimoji="0" lang="en-US" sz="1600" b="0" i="0" u="none" strike="noStrike" kern="1200" cap="none" spc="-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cs typeface="Courier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-7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cs typeface="Courier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600" b="0" i="0" u="none" strike="noStrike" kern="1200" cap="none" spc="-7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cs typeface="Courier"/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4614" y="1474283"/>
            <a:ext cx="230551" cy="14645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633322"/>
              </p:ext>
            </p:extLst>
          </p:nvPr>
        </p:nvGraphicFramePr>
        <p:xfrm>
          <a:off x="4589652" y="1612459"/>
          <a:ext cx="1243330" cy="1645920"/>
        </p:xfrm>
        <a:graphic>
          <a:graphicData uri="http://schemas.openxmlformats.org/drawingml/2006/table">
            <a:tbl>
              <a:tblPr/>
              <a:tblGrid>
                <a:gridCol w="241759"/>
                <a:gridCol w="379906"/>
                <a:gridCol w="241759"/>
                <a:gridCol w="379906"/>
              </a:tblGrid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8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8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514832" y="1181037"/>
            <a:ext cx="144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 of Core 1 </a:t>
            </a:r>
            <a:endParaRPr lang="en-US" dirty="0"/>
          </a:p>
        </p:txBody>
      </p:sp>
      <p:graphicFrame>
        <p:nvGraphicFramePr>
          <p:cNvPr id="35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057645"/>
              </p:ext>
            </p:extLst>
          </p:nvPr>
        </p:nvGraphicFramePr>
        <p:xfrm>
          <a:off x="4589652" y="1612459"/>
          <a:ext cx="1243330" cy="1645920"/>
        </p:xfrm>
        <a:graphic>
          <a:graphicData uri="http://schemas.openxmlformats.org/drawingml/2006/table">
            <a:tbl>
              <a:tblPr/>
              <a:tblGrid>
                <a:gridCol w="241759"/>
                <a:gridCol w="379906"/>
                <a:gridCol w="241759"/>
                <a:gridCol w="379906"/>
              </a:tblGrid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8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8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I </a:t>
                      </a:r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I </a:t>
                      </a:r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X</a:t>
                      </a:r>
                      <a:r>
                        <a:rPr lang="en-US" sz="1800" b="0" i="0" u="none" strike="noStrike" baseline="-10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I </a:t>
                      </a:r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X</a:t>
                      </a:r>
                      <a:r>
                        <a:rPr lang="en-US" sz="1800" b="0" i="0" u="none" strike="noStrike" baseline="-10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575826" y="1181037"/>
            <a:ext cx="144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 of Core 2 </a:t>
            </a:r>
            <a:endParaRPr lang="en-US" dirty="0"/>
          </a:p>
        </p:txBody>
      </p:sp>
      <p:graphicFrame>
        <p:nvGraphicFramePr>
          <p:cNvPr id="41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971651"/>
              </p:ext>
            </p:extLst>
          </p:nvPr>
        </p:nvGraphicFramePr>
        <p:xfrm>
          <a:off x="7674466" y="1614932"/>
          <a:ext cx="1243330" cy="1645920"/>
        </p:xfrm>
        <a:graphic>
          <a:graphicData uri="http://schemas.openxmlformats.org/drawingml/2006/table">
            <a:tbl>
              <a:tblPr/>
              <a:tblGrid>
                <a:gridCol w="241759"/>
                <a:gridCol w="379906"/>
                <a:gridCol w="241759"/>
                <a:gridCol w="379906"/>
              </a:tblGrid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1800" b="1" i="0" u="none" strike="noStrike" dirty="0" smtClean="0">
                          <a:solidFill>
                            <a:srgbClr val="008000"/>
                          </a:solidFill>
                          <a:latin typeface="+mn-lt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0</a:t>
                      </a:r>
                      <a:endParaRPr lang="en-US" sz="1800" b="0" i="0" u="none" strike="noStrike" baseline="-10000" dirty="0">
                        <a:solidFill>
                          <a:srgbClr val="D9D9D9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8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I </a:t>
                      </a:r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I </a:t>
                      </a:r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</a:t>
                      </a:r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</a:t>
                      </a:r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6231155" y="3865523"/>
            <a:ext cx="13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 L2</a:t>
            </a:r>
            <a:endParaRPr lang="en-US" dirty="0"/>
          </a:p>
        </p:txBody>
      </p:sp>
      <p:sp>
        <p:nvSpPr>
          <p:cNvPr id="45" name="직사각형 94"/>
          <p:cNvSpPr/>
          <p:nvPr/>
        </p:nvSpPr>
        <p:spPr>
          <a:xfrm>
            <a:off x="4829010" y="5196695"/>
            <a:ext cx="1187233" cy="72116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R</a:t>
            </a:r>
            <a:r>
              <a:rPr lang="en-US" sz="1600" dirty="0" smtClean="0">
                <a:solidFill>
                  <a:schemeClr val="tx1"/>
                </a:solidFill>
              </a:rPr>
              <a:t>egistered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V</a:t>
            </a:r>
            <a:r>
              <a:rPr lang="en-US" sz="1600" dirty="0" smtClean="0">
                <a:solidFill>
                  <a:schemeClr val="tx1"/>
                </a:solidFill>
              </a:rPr>
              <a:t>alid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I</a:t>
            </a:r>
            <a:r>
              <a:rPr lang="en-US" sz="1600" dirty="0" smtClean="0">
                <a:solidFill>
                  <a:schemeClr val="tx1"/>
                </a:solidFill>
              </a:rPr>
              <a:t>nvalid</a:t>
            </a:r>
          </a:p>
        </p:txBody>
      </p:sp>
      <p:graphicFrame>
        <p:nvGraphicFramePr>
          <p:cNvPr id="47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68823"/>
              </p:ext>
            </p:extLst>
          </p:nvPr>
        </p:nvGraphicFramePr>
        <p:xfrm>
          <a:off x="4589652" y="1612459"/>
          <a:ext cx="1243330" cy="1645920"/>
        </p:xfrm>
        <a:graphic>
          <a:graphicData uri="http://schemas.openxmlformats.org/drawingml/2006/table">
            <a:tbl>
              <a:tblPr/>
              <a:tblGrid>
                <a:gridCol w="241759"/>
                <a:gridCol w="379906"/>
                <a:gridCol w="241759"/>
                <a:gridCol w="379906"/>
              </a:tblGrid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8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8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447508"/>
              </p:ext>
            </p:extLst>
          </p:nvPr>
        </p:nvGraphicFramePr>
        <p:xfrm>
          <a:off x="7674466" y="1620741"/>
          <a:ext cx="1243330" cy="1645920"/>
        </p:xfrm>
        <a:graphic>
          <a:graphicData uri="http://schemas.openxmlformats.org/drawingml/2006/table">
            <a:tbl>
              <a:tblPr/>
              <a:tblGrid>
                <a:gridCol w="241759"/>
                <a:gridCol w="379906"/>
                <a:gridCol w="241759"/>
                <a:gridCol w="379906"/>
              </a:tblGrid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8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8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399752"/>
              </p:ext>
            </p:extLst>
          </p:nvPr>
        </p:nvGraphicFramePr>
        <p:xfrm>
          <a:off x="7677100" y="1620741"/>
          <a:ext cx="1243330" cy="1645920"/>
        </p:xfrm>
        <a:graphic>
          <a:graphicData uri="http://schemas.openxmlformats.org/drawingml/2006/table">
            <a:tbl>
              <a:tblPr/>
              <a:tblGrid>
                <a:gridCol w="241759"/>
                <a:gridCol w="379906"/>
                <a:gridCol w="241759"/>
                <a:gridCol w="379906"/>
              </a:tblGrid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8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8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</a:t>
                      </a:r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</a:t>
                      </a:r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2" name="Rounded Rectangle 51"/>
          <p:cNvSpPr/>
          <p:nvPr/>
        </p:nvSpPr>
        <p:spPr>
          <a:xfrm>
            <a:off x="4514832" y="1530398"/>
            <a:ext cx="798685" cy="997045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7602566" y="2378430"/>
            <a:ext cx="798685" cy="97132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4749454" y="3258379"/>
            <a:ext cx="4214473" cy="1013561"/>
            <a:chOff x="3899197" y="3320847"/>
            <a:chExt cx="4214473" cy="1013561"/>
          </a:xfrm>
        </p:grpSpPr>
        <p:cxnSp>
          <p:nvCxnSpPr>
            <p:cNvPr id="60" name="Straight Arrow Connector 59"/>
            <p:cNvCxnSpPr/>
            <p:nvPr/>
          </p:nvCxnSpPr>
          <p:spPr>
            <a:xfrm rot="16200000" flipH="1">
              <a:off x="4683634" y="3530172"/>
              <a:ext cx="1011087" cy="5924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rot="5400000">
              <a:off x="6304323" y="3642809"/>
              <a:ext cx="1011088" cy="3721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899197" y="3627214"/>
              <a:ext cx="12795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Registration</a:t>
              </a:r>
              <a:endParaRPr lang="en-US" sz="16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34153" y="3641725"/>
              <a:ext cx="12795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Registration</a:t>
              </a:r>
              <a:endParaRPr lang="en-US" sz="16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166713" y="3259739"/>
            <a:ext cx="3242364" cy="1451880"/>
            <a:chOff x="4419600" y="3323320"/>
            <a:chExt cx="3242364" cy="1451880"/>
          </a:xfrm>
        </p:grpSpPr>
        <p:cxnSp>
          <p:nvCxnSpPr>
            <p:cNvPr id="66" name="Curved Connector 65"/>
            <p:cNvCxnSpPr/>
            <p:nvPr/>
          </p:nvCxnSpPr>
          <p:spPr>
            <a:xfrm rot="16200000" flipV="1">
              <a:off x="4283957" y="3458963"/>
              <a:ext cx="1439180" cy="1167894"/>
            </a:xfrm>
            <a:prstGeom prst="curvedConnector3">
              <a:avLst>
                <a:gd name="adj1" fmla="val 583"/>
              </a:avLst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/>
            <p:cNvCxnSpPr/>
            <p:nvPr/>
          </p:nvCxnSpPr>
          <p:spPr>
            <a:xfrm rot="5400000" flipH="1" flipV="1">
              <a:off x="6423298" y="3523834"/>
              <a:ext cx="1439180" cy="1038152"/>
            </a:xfrm>
            <a:prstGeom prst="curvedConnector3">
              <a:avLst>
                <a:gd name="adj1" fmla="val -299"/>
              </a:avLst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910922" y="4393168"/>
              <a:ext cx="58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Ack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705600" y="4405868"/>
              <a:ext cx="58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Ack</a:t>
              </a:r>
              <a:endParaRPr lang="en-US" dirty="0"/>
            </a:p>
          </p:txBody>
        </p:sp>
      </p:grpSp>
      <p:sp>
        <p:nvSpPr>
          <p:cNvPr id="71" name="Rounded Rectangle 70"/>
          <p:cNvSpPr/>
          <p:nvPr/>
        </p:nvSpPr>
        <p:spPr>
          <a:xfrm>
            <a:off x="4514832" y="2366101"/>
            <a:ext cx="798685" cy="983651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7602566" y="1545326"/>
            <a:ext cx="798685" cy="982117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865689"/>
              </p:ext>
            </p:extLst>
          </p:nvPr>
        </p:nvGraphicFramePr>
        <p:xfrm>
          <a:off x="6231155" y="4277952"/>
          <a:ext cx="1243330" cy="1645920"/>
        </p:xfrm>
        <a:graphic>
          <a:graphicData uri="http://schemas.openxmlformats.org/drawingml/2006/table">
            <a:tbl>
              <a:tblPr/>
              <a:tblGrid>
                <a:gridCol w="241759"/>
                <a:gridCol w="379906"/>
                <a:gridCol w="241759"/>
                <a:gridCol w="379906"/>
              </a:tblGrid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8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761236"/>
              </p:ext>
            </p:extLst>
          </p:nvPr>
        </p:nvGraphicFramePr>
        <p:xfrm>
          <a:off x="6230739" y="4284269"/>
          <a:ext cx="1243330" cy="1645920"/>
        </p:xfrm>
        <a:graphic>
          <a:graphicData uri="http://schemas.openxmlformats.org/drawingml/2006/table">
            <a:tbl>
              <a:tblPr/>
              <a:tblGrid>
                <a:gridCol w="241759"/>
                <a:gridCol w="379906"/>
                <a:gridCol w="241759"/>
                <a:gridCol w="379906"/>
              </a:tblGrid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R </a:t>
                      </a:r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C1</a:t>
                      </a:r>
                      <a:endParaRPr lang="en-US" sz="1800" b="1" i="0" u="none" strike="noStrike" baseline="-10000" dirty="0">
                        <a:solidFill>
                          <a:schemeClr val="bg1"/>
                        </a:solidFill>
                        <a:latin typeface="+mn-lt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8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C1</a:t>
                      </a:r>
                      <a:endParaRPr lang="en-US" sz="1800" b="1" i="0" u="none" strike="noStrike" baseline="-100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C1</a:t>
                      </a:r>
                      <a:endParaRPr lang="en-US" sz="1800" b="1" i="0" u="none" strike="noStrike" baseline="-100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 </a:t>
                      </a:r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C2</a:t>
                      </a:r>
                      <a:endParaRPr lang="en-US" sz="1800" b="1" i="0" u="none" strike="noStrike" baseline="-100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</a:t>
                      </a:r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C2</a:t>
                      </a:r>
                      <a:endParaRPr lang="en-US" sz="1800" b="1" i="0" u="none" strike="noStrike" baseline="-100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R</a:t>
                      </a:r>
                      <a:endParaRPr lang="en-US" sz="18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C2</a:t>
                      </a:r>
                      <a:endParaRPr lang="en-US" sz="1800" b="1" i="0" u="none" strike="noStrike" baseline="-100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6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8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7294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465"/>
    </mc:Choice>
    <mc:Fallback xmlns="">
      <p:transition xmlns:p14="http://schemas.microsoft.com/office/powerpoint/2010/main" spd="slow" advTm="10846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1.91844E-6 L 0.00069 0.24768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3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24769 L 0.00086 0.3533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0.35334 L 0.00104 0.3966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39667 L 0.00139 0.4298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6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4298 L 0.00122 0.4627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6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4" grpId="2" animBg="1"/>
      <p:bldP spid="44" grpId="3" animBg="1"/>
      <p:bldP spid="44" grpId="4" animBg="1"/>
      <p:bldP spid="44" grpId="5" animBg="1"/>
      <p:bldP spid="44" grpId="6" animBg="1"/>
      <p:bldP spid="45" grpId="0" animBg="1"/>
      <p:bldP spid="52" grpId="0" animBg="1"/>
      <p:bldP spid="52" grpId="1" animBg="1"/>
      <p:bldP spid="55" grpId="0" animBg="1"/>
      <p:bldP spid="55" grpId="1" animBg="1"/>
      <p:bldP spid="71" grpId="0" animBg="1"/>
      <p:bldP spid="71" grpId="1" animBg="1"/>
      <p:bldP spid="72" grpId="0" animBg="1"/>
      <p:bldP spid="72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Practical</a:t>
            </a:r>
            <a:r>
              <a:rPr lang="en-US" dirty="0" smtClean="0"/>
              <a:t> </a:t>
            </a:r>
            <a:r>
              <a:rPr lang="en-US" dirty="0" err="1" smtClean="0"/>
              <a:t>DeNovo</a:t>
            </a:r>
            <a:r>
              <a:rPr lang="en-US" dirty="0" smtClean="0"/>
              <a:t> 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076699"/>
          </a:xfrm>
        </p:spPr>
        <p:txBody>
          <a:bodyPr/>
          <a:lstStyle/>
          <a:p>
            <a:r>
              <a:rPr lang="en-US" b="1" dirty="0" smtClean="0">
                <a:latin typeface="Arial Narrow" charset="0"/>
              </a:rPr>
              <a:t>Basic protocol impractical</a:t>
            </a:r>
          </a:p>
          <a:p>
            <a:pPr lvl="1"/>
            <a:r>
              <a:rPr lang="en-US" b="1" dirty="0" smtClean="0">
                <a:latin typeface="Arial Narrow" charset="0"/>
              </a:rPr>
              <a:t>High tag storage overhead (a tag per word)</a:t>
            </a:r>
            <a:endParaRPr lang="en-US" b="1" dirty="0" smtClean="0"/>
          </a:p>
          <a:p>
            <a:r>
              <a:rPr lang="en-US" b="1" dirty="0" smtClean="0"/>
              <a:t>Address/Transfer granularity &gt; Coherence granularity</a:t>
            </a:r>
          </a:p>
          <a:p>
            <a:r>
              <a:rPr lang="en-US" b="1" dirty="0" err="1" smtClean="0"/>
              <a:t>DeNovo</a:t>
            </a:r>
            <a:r>
              <a:rPr lang="en-US" b="1" dirty="0" smtClean="0"/>
              <a:t> Line-based protocol</a:t>
            </a:r>
          </a:p>
          <a:p>
            <a:pPr lvl="1"/>
            <a:r>
              <a:rPr lang="en-US" b="1" dirty="0" smtClean="0"/>
              <a:t>Traditional software-oblivious spatial locality</a:t>
            </a:r>
          </a:p>
          <a:p>
            <a:pPr lvl="1"/>
            <a:r>
              <a:rPr lang="en-US" b="1" dirty="0" smtClean="0"/>
              <a:t>Coherence granularity still at word</a:t>
            </a:r>
          </a:p>
          <a:p>
            <a:pPr lvl="2"/>
            <a:r>
              <a:rPr lang="en-US" b="1" dirty="0" smtClean="0"/>
              <a:t>no </a:t>
            </a:r>
            <a:r>
              <a:rPr lang="en-US" b="1" dirty="0" smtClean="0">
                <a:solidFill>
                  <a:srgbClr val="C1541C"/>
                </a:solidFill>
              </a:rPr>
              <a:t>word-level </a:t>
            </a:r>
            <a:r>
              <a:rPr lang="en-US" b="1" dirty="0" smtClean="0"/>
              <a:t>false-sharing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9400" y="4651345"/>
            <a:ext cx="2037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“Line Merging”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114800" y="4594255"/>
            <a:ext cx="4445000" cy="103184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Cache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65700" y="5067299"/>
          <a:ext cx="34417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213"/>
                <a:gridCol w="430213"/>
                <a:gridCol w="430213"/>
                <a:gridCol w="430213"/>
                <a:gridCol w="430213"/>
                <a:gridCol w="430213"/>
                <a:gridCol w="430213"/>
                <a:gridCol w="430213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V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V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Freeform 9"/>
          <p:cNvSpPr/>
          <p:nvPr/>
        </p:nvSpPr>
        <p:spPr>
          <a:xfrm>
            <a:off x="266700" y="5626100"/>
            <a:ext cx="1536700" cy="1143000"/>
          </a:xfrm>
          <a:custGeom>
            <a:avLst/>
            <a:gdLst>
              <a:gd name="connsiteX0" fmla="*/ 0 w 1536700"/>
              <a:gd name="connsiteY0" fmla="*/ 1117600 h 1117600"/>
              <a:gd name="connsiteX1" fmla="*/ 457200 w 1536700"/>
              <a:gd name="connsiteY1" fmla="*/ 393700 h 1117600"/>
              <a:gd name="connsiteX2" fmla="*/ 1536700 w 1536700"/>
              <a:gd name="connsiteY2" fmla="*/ 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6700" h="1117600">
                <a:moveTo>
                  <a:pt x="0" y="1117600"/>
                </a:moveTo>
                <a:cubicBezTo>
                  <a:pt x="100541" y="848783"/>
                  <a:pt x="201083" y="579967"/>
                  <a:pt x="457200" y="393700"/>
                </a:cubicBezTo>
                <a:cubicBezTo>
                  <a:pt x="713317" y="207433"/>
                  <a:pt x="1536700" y="0"/>
                  <a:pt x="1536700" y="0"/>
                </a:cubicBezTo>
              </a:path>
            </a:pathLst>
          </a:cu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67200" y="5067299"/>
            <a:ext cx="698500" cy="3708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Tag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-1593852" y="7035800"/>
          <a:ext cx="34417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213"/>
                <a:gridCol w="430213"/>
                <a:gridCol w="430213"/>
                <a:gridCol w="430213"/>
                <a:gridCol w="430213"/>
                <a:gridCol w="430213"/>
                <a:gridCol w="430213"/>
                <a:gridCol w="4302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DB7537"/>
                          </a:solidFill>
                        </a:rPr>
                        <a:t>V</a:t>
                      </a:r>
                      <a:endParaRPr lang="en-US" dirty="0">
                        <a:solidFill>
                          <a:srgbClr val="DB753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DB7537"/>
                          </a:solidFill>
                        </a:rPr>
                        <a:t>V</a:t>
                      </a:r>
                      <a:endParaRPr lang="en-US" dirty="0">
                        <a:solidFill>
                          <a:srgbClr val="DB753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DB753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DB753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DB753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DB753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DB753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DB7537"/>
                          </a:solidFill>
                        </a:rPr>
                        <a:t>V</a:t>
                      </a:r>
                      <a:endParaRPr lang="en-US" dirty="0">
                        <a:solidFill>
                          <a:srgbClr val="DB753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37110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913"/>
    </mc:Choice>
    <mc:Fallback xmlns="">
      <p:transition xmlns:p14="http://schemas.microsoft.com/office/powerpoint/2010/main" spd="slow" advTm="6891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7.40741E-7 C 0.01007 -0.05509 0.02066 -0.10949 0.05677 -0.15324 C 0.09253 -0.19699 0.15382 -0.23009 0.21528 -0.26296 " pathEditMode="relative" rAng="0" ptsTypes="aaA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0" y="-1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528 -0.26296 C 0.27118 -0.27593 0.3276 -0.28866 0.41128 -0.29259 C 0.49479 -0.29653 0.6059 -0.2919 0.71736 -0.28704 " pathEditMode="relative" rAng="0" ptsTypes="aaA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00" y="-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a typeface="ＭＳ Ｐゴシック" pitchFamily="-65" charset="-128"/>
              </a:rPr>
              <a:t>Current Hardware Limitations</a:t>
            </a:r>
            <a:endParaRPr sz="3600" dirty="0" smtClean="0">
              <a:ea typeface="ＭＳ Ｐゴシック" pitchFamily="-65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788" y="1439334"/>
            <a:ext cx="575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" y="2777066"/>
            <a:ext cx="575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88" y="4185354"/>
            <a:ext cx="575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89" y="3730981"/>
            <a:ext cx="575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3111" y="2003778"/>
            <a:ext cx="6985000" cy="423333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7222" y="4761128"/>
            <a:ext cx="6985000" cy="423333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7222" y="5198571"/>
            <a:ext cx="6985000" cy="423333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56455" y="1016000"/>
            <a:ext cx="8197323" cy="5232095"/>
          </a:xfrm>
        </p:spPr>
        <p:txBody>
          <a:bodyPr>
            <a:noAutofit/>
          </a:bodyPr>
          <a:lstStyle/>
          <a:p>
            <a:pPr marL="514350" indent="-457200"/>
            <a:r>
              <a:rPr lang="en-US" dirty="0">
                <a:solidFill>
                  <a:srgbClr val="C1541C"/>
                </a:solidFill>
                <a:latin typeface="Arial Narrow" pitchFamily="-65" charset="0"/>
              </a:rPr>
              <a:t>C</a:t>
            </a:r>
            <a:r>
              <a:rPr lang="en-US" b="1" dirty="0" smtClean="0">
                <a:solidFill>
                  <a:srgbClr val="C1541C"/>
                </a:solidFill>
                <a:latin typeface="Arial Narrow" pitchFamily="-65" charset="0"/>
              </a:rPr>
              <a:t>omplexity</a:t>
            </a:r>
          </a:p>
          <a:p>
            <a:pPr lvl="1"/>
            <a:r>
              <a:rPr lang="en-US" b="1" dirty="0" smtClean="0">
                <a:latin typeface="Arial Narrow" pitchFamily="-65" charset="0"/>
              </a:rPr>
              <a:t>Subtle races and numerous transient states in the protocol</a:t>
            </a:r>
          </a:p>
          <a:p>
            <a:pPr lvl="1"/>
            <a:r>
              <a:rPr lang="en-US" b="1" dirty="0" smtClean="0">
                <a:latin typeface="Arial Narrow" pitchFamily="-65" charset="0"/>
              </a:rPr>
              <a:t>Hard to extend for optimizations</a:t>
            </a:r>
          </a:p>
          <a:p>
            <a:pPr marL="514350" indent="-457200"/>
            <a:r>
              <a:rPr lang="en-US" b="1" dirty="0" smtClean="0">
                <a:solidFill>
                  <a:srgbClr val="C1541C"/>
                </a:solidFill>
                <a:latin typeface="Arial Narrow" pitchFamily="-65" charset="0"/>
              </a:rPr>
              <a:t>Storage overhead</a:t>
            </a:r>
          </a:p>
          <a:p>
            <a:pPr lvl="1"/>
            <a:r>
              <a:rPr lang="en-US" b="1" dirty="0" smtClean="0">
                <a:latin typeface="Arial Narrow" pitchFamily="-65" charset="0"/>
              </a:rPr>
              <a:t>Directory overhead for sharer lists</a:t>
            </a:r>
          </a:p>
          <a:p>
            <a:pPr marL="514350" indent="-457200"/>
            <a:r>
              <a:rPr lang="en-US" b="1" dirty="0" smtClean="0">
                <a:solidFill>
                  <a:srgbClr val="C1541C"/>
                </a:solidFill>
                <a:latin typeface="Arial Narrow" pitchFamily="-65" charset="0"/>
              </a:rPr>
              <a:t>Performance and power inefficiencies</a:t>
            </a:r>
          </a:p>
          <a:p>
            <a:pPr lvl="1"/>
            <a:r>
              <a:rPr lang="en-US" b="1" dirty="0" smtClean="0">
                <a:latin typeface="Arial Narrow" pitchFamily="-65" charset="0"/>
              </a:rPr>
              <a:t>Invalidation and </a:t>
            </a:r>
            <a:r>
              <a:rPr lang="en-US" b="1" dirty="0" err="1" smtClean="0">
                <a:latin typeface="Arial Narrow" pitchFamily="-65" charset="0"/>
              </a:rPr>
              <a:t>ack</a:t>
            </a:r>
            <a:r>
              <a:rPr lang="en-US" b="1" dirty="0" smtClean="0">
                <a:latin typeface="Arial Narrow" pitchFamily="-65" charset="0"/>
              </a:rPr>
              <a:t> messages</a:t>
            </a:r>
          </a:p>
          <a:p>
            <a:pPr lvl="1"/>
            <a:r>
              <a:rPr lang="en-US" dirty="0">
                <a:latin typeface="Arial Narrow" pitchFamily="-65" charset="0"/>
              </a:rPr>
              <a:t>False </a:t>
            </a:r>
            <a:r>
              <a:rPr lang="en-US" dirty="0" smtClean="0">
                <a:latin typeface="Arial Narrow" pitchFamily="-65" charset="0"/>
              </a:rPr>
              <a:t>sharing</a:t>
            </a:r>
            <a:endParaRPr lang="en-US" b="1" dirty="0" smtClean="0">
              <a:latin typeface="Arial Narrow" pitchFamily="-65" charset="0"/>
            </a:endParaRPr>
          </a:p>
          <a:p>
            <a:pPr lvl="1"/>
            <a:r>
              <a:rPr lang="en-US" b="1" dirty="0" smtClean="0">
                <a:latin typeface="Arial Narrow" pitchFamily="-65" charset="0"/>
              </a:rPr>
              <a:t>Indirection through the directory</a:t>
            </a:r>
          </a:p>
          <a:p>
            <a:pPr lvl="1"/>
            <a:r>
              <a:rPr lang="en-US" dirty="0">
                <a:latin typeface="Arial Narrow" pitchFamily="-65" charset="0"/>
              </a:rPr>
              <a:t>Fixed cache-line communication granularity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43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34"/>
    </mc:Choice>
    <mc:Fallback xmlns="">
      <p:transition xmlns:p14="http://schemas.microsoft.com/office/powerpoint/2010/main" spd="slow" advTm="3393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2" grpId="0" animBg="1"/>
      <p:bldP spid="9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4" y="1368778"/>
            <a:ext cx="9299222" cy="438855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Insights</a:t>
            </a:r>
          </a:p>
          <a:p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Traditional directory</a:t>
            </a:r>
            <a:r>
              <a:rPr lang="en-US" dirty="0"/>
              <a:t> </a:t>
            </a:r>
            <a:r>
              <a:rPr lang="en-US" dirty="0" smtClean="0"/>
              <a:t>must be updated at every transfer</a:t>
            </a:r>
          </a:p>
          <a:p>
            <a:pPr lvl="1">
              <a:buFont typeface="Lucida Grande"/>
              <a:buChar char="⇒"/>
            </a:pPr>
            <a:r>
              <a:rPr lang="en-US" b="1" dirty="0" smtClean="0">
                <a:solidFill>
                  <a:srgbClr val="C1541C"/>
                </a:solidFill>
              </a:rPr>
              <a:t> </a:t>
            </a:r>
            <a:r>
              <a:rPr lang="en-US" b="1" dirty="0" err="1" smtClean="0">
                <a:solidFill>
                  <a:srgbClr val="C1541C"/>
                </a:solidFill>
              </a:rPr>
              <a:t>DeNovo</a:t>
            </a:r>
            <a:r>
              <a:rPr lang="en-US" b="1" dirty="0" smtClean="0">
                <a:solidFill>
                  <a:srgbClr val="C1541C"/>
                </a:solidFill>
              </a:rPr>
              <a:t> can copy </a:t>
            </a:r>
            <a:r>
              <a:rPr lang="en-US" dirty="0" smtClean="0">
                <a:solidFill>
                  <a:srgbClr val="C1541C"/>
                </a:solidFill>
              </a:rPr>
              <a:t>valid </a:t>
            </a:r>
            <a:r>
              <a:rPr lang="en-US" b="1" dirty="0" smtClean="0">
                <a:solidFill>
                  <a:srgbClr val="C1541C"/>
                </a:solidFill>
              </a:rPr>
              <a:t>data around freely</a:t>
            </a:r>
            <a:endParaRPr lang="en-US" sz="3200" b="1" dirty="0" smtClean="0">
              <a:solidFill>
                <a:srgbClr val="C1541C"/>
              </a:solidFill>
            </a:endParaRPr>
          </a:p>
          <a:p>
            <a:endParaRPr lang="en-US" sz="2000" b="1" dirty="0" smtClean="0"/>
          </a:p>
          <a:p>
            <a:endParaRPr lang="en-US" sz="20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Traditional systems send cache line at a time</a:t>
            </a:r>
            <a:endParaRPr lang="en-US" sz="3200" dirty="0"/>
          </a:p>
          <a:p>
            <a:pPr lvl="1">
              <a:buFont typeface="Arial"/>
              <a:buChar char="⇒"/>
            </a:pPr>
            <a:r>
              <a:rPr lang="en-US" b="1" dirty="0" smtClean="0">
                <a:solidFill>
                  <a:srgbClr val="E46C0A"/>
                </a:solidFill>
                <a:latin typeface="Arial Narrow" charset="0"/>
                <a:sym typeface="Symbol" charset="2"/>
              </a:rPr>
              <a:t> </a:t>
            </a:r>
            <a:r>
              <a:rPr lang="en-US" b="1" dirty="0" err="1" smtClean="0">
                <a:solidFill>
                  <a:srgbClr val="C1541C"/>
                </a:solidFill>
                <a:latin typeface="Arial Narrow" charset="0"/>
                <a:sym typeface="Symbol" charset="2"/>
              </a:rPr>
              <a:t>DeNovo</a:t>
            </a:r>
            <a:r>
              <a:rPr lang="en-US" b="1" dirty="0" smtClean="0">
                <a:solidFill>
                  <a:srgbClr val="C1541C"/>
                </a:solidFill>
                <a:latin typeface="Arial Narrow" charset="0"/>
                <a:sym typeface="Symbol" charset="2"/>
              </a:rPr>
              <a:t> uses regions to transfer only relevant data</a:t>
            </a:r>
            <a:endParaRPr lang="en-US" sz="3200" b="1" dirty="0" smtClean="0">
              <a:solidFill>
                <a:srgbClr val="C1541C"/>
              </a:solidFill>
              <a:latin typeface="Arial Narrow" charset="0"/>
              <a:sym typeface="Symbol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945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292"/>
    </mc:Choice>
    <mc:Fallback xmlns="">
      <p:transition xmlns:p14="http://schemas.microsoft.com/office/powerpoint/2010/main" spd="slow" advTm="4729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74"/>
          <p:cNvCxnSpPr/>
          <p:nvPr/>
        </p:nvCxnSpPr>
        <p:spPr>
          <a:xfrm rot="10800000">
            <a:off x="3300976" y="2850467"/>
            <a:ext cx="2286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75247" y="2223365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L1 of Core 1 </a:t>
            </a:r>
            <a:endParaRPr lang="en-US" sz="1200" dirty="0"/>
          </a:p>
        </p:txBody>
      </p:sp>
      <p:sp>
        <p:nvSpPr>
          <p:cNvPr id="8" name="Rectangle 6"/>
          <p:cNvSpPr/>
          <p:nvPr/>
        </p:nvSpPr>
        <p:spPr>
          <a:xfrm>
            <a:off x="1583052" y="2484996"/>
            <a:ext cx="1717926" cy="1600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2271167" y="2386364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258837" y="3842942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graphicFrame>
        <p:nvGraphicFramePr>
          <p:cNvPr id="11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204326"/>
              </p:ext>
            </p:extLst>
          </p:nvPr>
        </p:nvGraphicFramePr>
        <p:xfrm>
          <a:off x="1583055" y="2648565"/>
          <a:ext cx="1717923" cy="1280159"/>
        </p:xfrm>
        <a:graphic>
          <a:graphicData uri="http://schemas.openxmlformats.org/drawingml/2006/table">
            <a:tbl>
              <a:tblPr/>
              <a:tblGrid>
                <a:gridCol w="222694"/>
                <a:gridCol w="349947"/>
                <a:gridCol w="222694"/>
                <a:gridCol w="349947"/>
                <a:gridCol w="222694"/>
                <a:gridCol w="349947"/>
              </a:tblGrid>
              <a:tr h="209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209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209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209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209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209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7246"/>
              </p:ext>
            </p:extLst>
          </p:nvPr>
        </p:nvGraphicFramePr>
        <p:xfrm>
          <a:off x="5586976" y="2648565"/>
          <a:ext cx="1717923" cy="1280159"/>
        </p:xfrm>
        <a:graphic>
          <a:graphicData uri="http://schemas.openxmlformats.org/drawingml/2006/table">
            <a:tbl>
              <a:tblPr/>
              <a:tblGrid>
                <a:gridCol w="222694"/>
                <a:gridCol w="349947"/>
                <a:gridCol w="222694"/>
                <a:gridCol w="349947"/>
                <a:gridCol w="222694"/>
                <a:gridCol w="349947"/>
              </a:tblGrid>
              <a:tr h="209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D9D9D9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209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209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209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209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209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329222"/>
              </p:ext>
            </p:extLst>
          </p:nvPr>
        </p:nvGraphicFramePr>
        <p:xfrm>
          <a:off x="3597235" y="4399690"/>
          <a:ext cx="1717923" cy="1280159"/>
        </p:xfrm>
        <a:graphic>
          <a:graphicData uri="http://schemas.openxmlformats.org/drawingml/2006/table">
            <a:tbl>
              <a:tblPr/>
              <a:tblGrid>
                <a:gridCol w="222694"/>
                <a:gridCol w="349947"/>
                <a:gridCol w="222694"/>
                <a:gridCol w="349947"/>
                <a:gridCol w="222694"/>
                <a:gridCol w="349947"/>
              </a:tblGrid>
              <a:tr h="209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R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cs typeface="Calibri"/>
                        </a:rPr>
                        <a:t>C1</a:t>
                      </a:r>
                      <a:endParaRPr lang="en-US" sz="1400" b="1" i="0" u="none" strike="noStrike" baseline="-10000" dirty="0">
                        <a:solidFill>
                          <a:srgbClr val="000000"/>
                        </a:solidFill>
                        <a:latin typeface="+mn-lt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209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C1</a:t>
                      </a:r>
                      <a:endParaRPr lang="en-US" sz="140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209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C1</a:t>
                      </a:r>
                      <a:endParaRPr lang="en-US" sz="140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209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C2</a:t>
                      </a:r>
                      <a:endParaRPr lang="en-US" sz="140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209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C2</a:t>
                      </a:r>
                      <a:endParaRPr lang="en-US" sz="140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209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C2</a:t>
                      </a:r>
                      <a:endParaRPr lang="en-US" sz="140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</a:tbl>
          </a:graphicData>
        </a:graphic>
      </p:graphicFrame>
      <p:sp>
        <p:nvSpPr>
          <p:cNvPr id="24" name="직사각형 94"/>
          <p:cNvSpPr/>
          <p:nvPr/>
        </p:nvSpPr>
        <p:spPr>
          <a:xfrm>
            <a:off x="5629963" y="5098116"/>
            <a:ext cx="1187233" cy="72116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R</a:t>
            </a:r>
            <a:r>
              <a:rPr lang="en-US" sz="1400" dirty="0" smtClean="0">
                <a:solidFill>
                  <a:schemeClr val="tx1"/>
                </a:solidFill>
              </a:rPr>
              <a:t>egistered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V</a:t>
            </a:r>
            <a:r>
              <a:rPr lang="en-US" sz="1400" dirty="0" smtClean="0">
                <a:solidFill>
                  <a:schemeClr val="tx1"/>
                </a:solidFill>
              </a:rPr>
              <a:t>alid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I</a:t>
            </a:r>
            <a:r>
              <a:rPr lang="en-US" sz="1400" dirty="0" smtClean="0">
                <a:solidFill>
                  <a:schemeClr val="tx1"/>
                </a:solidFill>
              </a:rPr>
              <a:t>nvalid</a:t>
            </a:r>
          </a:p>
        </p:txBody>
      </p:sp>
      <p:graphicFrame>
        <p:nvGraphicFramePr>
          <p:cNvPr id="25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939854"/>
              </p:ext>
            </p:extLst>
          </p:nvPr>
        </p:nvGraphicFramePr>
        <p:xfrm>
          <a:off x="5838389" y="3300375"/>
          <a:ext cx="301752" cy="213359"/>
        </p:xfrm>
        <a:graphic>
          <a:graphicData uri="http://schemas.openxmlformats.org/drawingml/2006/table">
            <a:tbl>
              <a:tblPr/>
              <a:tblGrid>
                <a:gridCol w="301752"/>
              </a:tblGrid>
              <a:tr h="14292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6FA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33"/>
          <p:cNvGrpSpPr/>
          <p:nvPr/>
        </p:nvGrpSpPr>
        <p:grpSpPr>
          <a:xfrm>
            <a:off x="3300975" y="3451436"/>
            <a:ext cx="734008" cy="792699"/>
            <a:chOff x="3513645" y="4182533"/>
            <a:chExt cx="734008" cy="792699"/>
          </a:xfrm>
        </p:grpSpPr>
        <p:cxnSp>
          <p:nvCxnSpPr>
            <p:cNvPr id="35" name="직선 화살표 연결선 74"/>
            <p:cNvCxnSpPr/>
            <p:nvPr/>
          </p:nvCxnSpPr>
          <p:spPr>
            <a:xfrm rot="16200000" flipH="1">
              <a:off x="3422096" y="4274082"/>
              <a:ext cx="792699" cy="6096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729562" y="4394922"/>
              <a:ext cx="5180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LD X</a:t>
              </a:r>
              <a:r>
                <a:rPr lang="en-US" sz="1000" baseline="-25000" dirty="0" smtClean="0"/>
                <a:t>3</a:t>
              </a:r>
              <a:endParaRPr lang="en-US" sz="1000" baseline="-25000" dirty="0"/>
            </a:p>
          </p:txBody>
        </p:sp>
      </p:grpSp>
      <p:cxnSp>
        <p:nvCxnSpPr>
          <p:cNvPr id="37" name="직선 화살표 연결선 74"/>
          <p:cNvCxnSpPr/>
          <p:nvPr/>
        </p:nvCxnSpPr>
        <p:spPr>
          <a:xfrm rot="5400000" flipH="1" flipV="1">
            <a:off x="4932737" y="3588571"/>
            <a:ext cx="77508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ight Arrow 48"/>
          <p:cNvSpPr/>
          <p:nvPr/>
        </p:nvSpPr>
        <p:spPr>
          <a:xfrm>
            <a:off x="5095912" y="3296838"/>
            <a:ext cx="440717" cy="14645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772456"/>
              </p:ext>
            </p:extLst>
          </p:nvPr>
        </p:nvGraphicFramePr>
        <p:xfrm>
          <a:off x="6404894" y="3306712"/>
          <a:ext cx="301752" cy="213359"/>
        </p:xfrm>
        <a:graphic>
          <a:graphicData uri="http://schemas.openxmlformats.org/drawingml/2006/table">
            <a:tbl>
              <a:tblPr/>
              <a:tblGrid>
                <a:gridCol w="301752"/>
              </a:tblGrid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51711"/>
              </p:ext>
            </p:extLst>
          </p:nvPr>
        </p:nvGraphicFramePr>
        <p:xfrm>
          <a:off x="6966839" y="3306712"/>
          <a:ext cx="338059" cy="213359"/>
        </p:xfrm>
        <a:graphic>
          <a:graphicData uri="http://schemas.openxmlformats.org/drawingml/2006/table">
            <a:tbl>
              <a:tblPr/>
              <a:tblGrid>
                <a:gridCol w="338059"/>
              </a:tblGrid>
              <a:tr h="19202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901F"/>
                    </a:solidFill>
                  </a:tcPr>
                </a:tc>
              </a:tr>
            </a:tbl>
          </a:graphicData>
        </a:graphic>
      </p:graphicFrame>
      <p:sp>
        <p:nvSpPr>
          <p:cNvPr id="46" name="Right Arrow 45"/>
          <p:cNvSpPr/>
          <p:nvPr/>
        </p:nvSpPr>
        <p:spPr>
          <a:xfrm>
            <a:off x="1117675" y="3296838"/>
            <a:ext cx="440717" cy="14645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/>
          <p:cNvSpPr txBox="1">
            <a:spLocks/>
          </p:cNvSpPr>
          <p:nvPr/>
        </p:nvSpPr>
        <p:spPr bwMode="auto">
          <a:xfrm>
            <a:off x="6096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4000" b="1" kern="1200">
                <a:solidFill>
                  <a:schemeClr val="tx2"/>
                </a:solidFill>
                <a:latin typeface="+mj-lt"/>
                <a:ea typeface="ＭＳ Ｐゴシック" pitchFamily="34" charset="-128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Protocol Optimizations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068036"/>
          </a:xfrm>
        </p:spPr>
        <p:txBody>
          <a:bodyPr/>
          <a:lstStyle/>
          <a:p>
            <a:r>
              <a:rPr lang="en-US" b="1" dirty="0" smtClean="0"/>
              <a:t>Direct cache-to-cache transfer</a:t>
            </a:r>
          </a:p>
          <a:p>
            <a:r>
              <a:rPr lang="en-US" dirty="0" smtClean="0"/>
              <a:t>Flexible communication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2" name="Rectangle 6"/>
          <p:cNvSpPr/>
          <p:nvPr/>
        </p:nvSpPr>
        <p:spPr>
          <a:xfrm>
            <a:off x="5586977" y="2484996"/>
            <a:ext cx="1717926" cy="1600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5964650" y="2217905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L1 of Core 2 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260570" y="2380904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6260570" y="3837482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sp>
        <p:nvSpPr>
          <p:cNvPr id="40" name="Rectangle 6"/>
          <p:cNvSpPr/>
          <p:nvPr/>
        </p:nvSpPr>
        <p:spPr>
          <a:xfrm>
            <a:off x="3597232" y="4244135"/>
            <a:ext cx="1717926" cy="1600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3986777" y="3978141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Shared L2 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282697" y="4141140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270367" y="5597718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5586976" y="3501405"/>
            <a:ext cx="1717922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7362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54"/>
    </mc:Choice>
    <mc:Fallback xmlns="">
      <p:transition xmlns:p14="http://schemas.microsoft.com/office/powerpoint/2010/main" spd="slow" advTm="3965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8116E-6 0.00093 C -0.01163 -0.01158 -0.02568 -0.06114 -0.0649 -0.0748 C -0.10394 -0.08823 -0.20319 -0.08059 -0.23582 -0.08175 C -0.26722 -0.08291 -0.25473 -0.08175 -0.2589 -0.08175 " pathEditMode="relative" rAng="0" ptsTypes="aaaA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61" y="-447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4439E-6 1.30616E-6 C -0.01215 -0.01274 -0.02759 -0.06253 -0.07011 -0.07643 C -0.11244 -0.09009 -0.2202 -0.08222 -0.25543 -0.08337 C -0.28996 -0.08453 -0.27642 -0.08337 -0.28059 -0.08337 " pathEditMode="relative" rAng="0" ptsTypes="aaaA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06" y="-451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929E-6 1.30616E-6 C -0.01354 -0.01274 -0.03054 -0.06253 -0.07705 -0.07643 C -0.12355 -0.09009 -0.24137 -0.08222 -0.27972 -0.08337 C -0.31772 -0.08453 -0.30297 -0.08337 -0.30748 -0.08337 " pathEditMode="relative" rAng="0" ptsTypes="aaaA">
                                      <p:cBhvr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4" y="-45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6"/>
          <p:cNvSpPr>
            <a:spLocks noGrp="1"/>
          </p:cNvSpPr>
          <p:nvPr>
            <p:ph idx="1"/>
          </p:nvPr>
        </p:nvSpPr>
        <p:spPr>
          <a:xfrm>
            <a:off x="229316" y="1143000"/>
            <a:ext cx="8643473" cy="506588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 Narrow" charset="0"/>
              </a:rPr>
              <a:t>Goal: Safe and efficient parallel computing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Easy, safe programming model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Complexity-, power-, performance-scalable hardware</a:t>
            </a:r>
          </a:p>
          <a:p>
            <a:pPr lvl="1">
              <a:lnSpc>
                <a:spcPct val="110000"/>
              </a:lnSpc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  <a:latin typeface="Arial Narrow" pitchFamily="-65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Today: shared-memory</a:t>
            </a:r>
          </a:p>
          <a:p>
            <a:pPr lvl="1">
              <a:lnSpc>
                <a:spcPct val="110000"/>
              </a:lnSpc>
              <a:spcBef>
                <a:spcPts val="672"/>
              </a:spcBef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 Narrow" charset="0"/>
              </a:rPr>
              <a:t>Complex, power- and performance-inefficient hardware</a:t>
            </a:r>
          </a:p>
          <a:p>
            <a:pPr lvl="2">
              <a:lnSpc>
                <a:spcPct val="110000"/>
              </a:lnSpc>
              <a:spcBef>
                <a:spcPts val="672"/>
              </a:spcBef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 Narrow" charset="0"/>
              </a:rPr>
              <a:t>Complex directory coherence, unnecessary traffic, ... </a:t>
            </a:r>
          </a:p>
          <a:p>
            <a:pPr lvl="1">
              <a:lnSpc>
                <a:spcPct val="110000"/>
              </a:lnSpc>
              <a:spcBef>
                <a:spcPts val="672"/>
              </a:spcBef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Difficult programming model</a:t>
            </a:r>
          </a:p>
          <a:p>
            <a:pPr lvl="2">
              <a:lnSpc>
                <a:spcPct val="110000"/>
              </a:lnSpc>
              <a:spcBef>
                <a:spcPts val="672"/>
              </a:spcBef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Data races, non-determinism,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composability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/modularity?, testing?</a:t>
            </a:r>
          </a:p>
          <a:p>
            <a:pPr lvl="1">
              <a:lnSpc>
                <a:spcPct val="110000"/>
              </a:lnSpc>
              <a:spcBef>
                <a:spcPts val="672"/>
              </a:spcBef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Mismatched interface between HW and SW,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a.k.a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 memory model</a:t>
            </a:r>
          </a:p>
          <a:p>
            <a:pPr lvl="2">
              <a:lnSpc>
                <a:spcPct val="110000"/>
              </a:lnSpc>
              <a:spcBef>
                <a:spcPts val="672"/>
              </a:spcBef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Can’t specify “what value can read return”</a:t>
            </a:r>
          </a:p>
          <a:p>
            <a:pPr lvl="2">
              <a:lnSpc>
                <a:spcPct val="110000"/>
              </a:lnSpc>
              <a:spcBef>
                <a:spcPts val="672"/>
              </a:spcBef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Data races defy acceptable semantics </a:t>
            </a:r>
          </a:p>
          <a:p>
            <a:pPr lvl="2">
              <a:lnSpc>
                <a:spcPct val="110000"/>
              </a:lnSpc>
              <a:spcBef>
                <a:spcPts val="672"/>
              </a:spcBef>
              <a:buNone/>
            </a:pPr>
            <a:endParaRPr lang="en-US" dirty="0">
              <a:latin typeface="Arial Narrow" pitchFamily="-65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dirty="0">
                <a:solidFill>
                  <a:srgbClr val="FCD5B5"/>
                </a:solidFill>
                <a:latin typeface="Arial Narrow" charset="0"/>
                <a:sym typeface="Symbol"/>
              </a:rPr>
              <a:t>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charset="0"/>
              </a:rPr>
              <a:t>Fundamentally broken for hardware &amp; software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03633" y="1933013"/>
            <a:ext cx="607540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latin typeface="Arial Narrow Bold"/>
                <a:cs typeface="Arial Narrow Bold"/>
              </a:rPr>
              <a:t>Banish shared memory?</a:t>
            </a:r>
          </a:p>
          <a:p>
            <a:pPr algn="ctr"/>
            <a:endParaRPr lang="en-US" sz="4400" b="1" dirty="0" smtClean="0">
              <a:latin typeface="Arial Narrow Bold"/>
              <a:cs typeface="Arial Narrow Bold"/>
            </a:endParaRPr>
          </a:p>
        </p:txBody>
      </p:sp>
    </p:spTree>
    <p:extLst>
      <p:ext uri="{BB962C8B-B14F-4D97-AF65-F5344CB8AC3E}">
        <p14:creationId xmlns:p14="http://schemas.microsoft.com/office/powerpoint/2010/main" val="293325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59"/>
    </mc:Choice>
    <mc:Fallback xmlns="">
      <p:transition xmlns:p14="http://schemas.microsoft.com/office/powerpoint/2010/main" spd="slow" advTm="89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화살표 연결선 74"/>
          <p:cNvCxnSpPr/>
          <p:nvPr/>
        </p:nvCxnSpPr>
        <p:spPr>
          <a:xfrm rot="10800000">
            <a:off x="3301489" y="2815951"/>
            <a:ext cx="2286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75247" y="2223365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L1 of Core 1 </a:t>
            </a:r>
            <a:endParaRPr lang="en-US" sz="1200" dirty="0"/>
          </a:p>
        </p:txBody>
      </p:sp>
      <p:sp>
        <p:nvSpPr>
          <p:cNvPr id="8" name="Rectangle 6"/>
          <p:cNvSpPr/>
          <p:nvPr/>
        </p:nvSpPr>
        <p:spPr>
          <a:xfrm>
            <a:off x="1583052" y="2484996"/>
            <a:ext cx="1717926" cy="1600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2271167" y="2386364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258837" y="3842942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graphicFrame>
        <p:nvGraphicFramePr>
          <p:cNvPr id="11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734812"/>
              </p:ext>
            </p:extLst>
          </p:nvPr>
        </p:nvGraphicFramePr>
        <p:xfrm>
          <a:off x="1583055" y="2648565"/>
          <a:ext cx="1717923" cy="1280159"/>
        </p:xfrm>
        <a:graphic>
          <a:graphicData uri="http://schemas.openxmlformats.org/drawingml/2006/table">
            <a:tbl>
              <a:tblPr/>
              <a:tblGrid>
                <a:gridCol w="222694"/>
                <a:gridCol w="349947"/>
                <a:gridCol w="222694"/>
                <a:gridCol w="349947"/>
                <a:gridCol w="222694"/>
                <a:gridCol w="349947"/>
              </a:tblGrid>
              <a:tr h="209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209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209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209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209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209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291968"/>
              </p:ext>
            </p:extLst>
          </p:nvPr>
        </p:nvGraphicFramePr>
        <p:xfrm>
          <a:off x="5586976" y="2648565"/>
          <a:ext cx="1717923" cy="1280159"/>
        </p:xfrm>
        <a:graphic>
          <a:graphicData uri="http://schemas.openxmlformats.org/drawingml/2006/table">
            <a:tbl>
              <a:tblPr/>
              <a:tblGrid>
                <a:gridCol w="222694"/>
                <a:gridCol w="349947"/>
                <a:gridCol w="222694"/>
                <a:gridCol w="349947"/>
                <a:gridCol w="222694"/>
                <a:gridCol w="349947"/>
              </a:tblGrid>
              <a:tr h="209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D9D9D9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209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209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D9D9D9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D9D9D9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209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209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209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256689"/>
              </p:ext>
            </p:extLst>
          </p:nvPr>
        </p:nvGraphicFramePr>
        <p:xfrm>
          <a:off x="3597235" y="4399690"/>
          <a:ext cx="1717923" cy="1280159"/>
        </p:xfrm>
        <a:graphic>
          <a:graphicData uri="http://schemas.openxmlformats.org/drawingml/2006/table">
            <a:tbl>
              <a:tblPr/>
              <a:tblGrid>
                <a:gridCol w="222694"/>
                <a:gridCol w="349947"/>
                <a:gridCol w="222694"/>
                <a:gridCol w="349947"/>
                <a:gridCol w="222694"/>
                <a:gridCol w="349947"/>
              </a:tblGrid>
              <a:tr h="209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R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cs typeface="Calibri"/>
                        </a:rPr>
                        <a:t>C1</a:t>
                      </a:r>
                      <a:endParaRPr lang="en-US" sz="1400" b="1" i="0" u="none" strike="noStrike" baseline="-10000" dirty="0">
                        <a:solidFill>
                          <a:srgbClr val="000000"/>
                        </a:solidFill>
                        <a:latin typeface="+mn-lt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209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C1</a:t>
                      </a:r>
                      <a:endParaRPr lang="en-US" sz="140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209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C1</a:t>
                      </a:r>
                      <a:endParaRPr lang="en-US" sz="140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209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C2</a:t>
                      </a:r>
                      <a:endParaRPr lang="en-US" sz="140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209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C2</a:t>
                      </a:r>
                      <a:endParaRPr lang="en-US" sz="140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209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C2</a:t>
                      </a:r>
                      <a:endParaRPr lang="en-US" sz="1400" b="1" i="0" u="none" strike="noStrike" baseline="-100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</a:tbl>
          </a:graphicData>
        </a:graphic>
      </p:graphicFrame>
      <p:sp>
        <p:nvSpPr>
          <p:cNvPr id="24" name="직사각형 94"/>
          <p:cNvSpPr/>
          <p:nvPr/>
        </p:nvSpPr>
        <p:spPr>
          <a:xfrm>
            <a:off x="5629963" y="5098116"/>
            <a:ext cx="1187233" cy="72116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R</a:t>
            </a:r>
            <a:r>
              <a:rPr lang="en-US" sz="1400" dirty="0" smtClean="0">
                <a:solidFill>
                  <a:schemeClr val="tx1"/>
                </a:solidFill>
              </a:rPr>
              <a:t>egistered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V</a:t>
            </a:r>
            <a:r>
              <a:rPr lang="en-US" sz="1400" dirty="0" smtClean="0">
                <a:solidFill>
                  <a:schemeClr val="tx1"/>
                </a:solidFill>
              </a:rPr>
              <a:t>alid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I</a:t>
            </a:r>
            <a:r>
              <a:rPr lang="en-US" sz="1400" dirty="0" smtClean="0">
                <a:solidFill>
                  <a:schemeClr val="tx1"/>
                </a:solidFill>
              </a:rPr>
              <a:t>nvalid</a:t>
            </a:r>
          </a:p>
        </p:txBody>
      </p:sp>
      <p:sp>
        <p:nvSpPr>
          <p:cNvPr id="49" name="Right Arrow 48"/>
          <p:cNvSpPr/>
          <p:nvPr/>
        </p:nvSpPr>
        <p:spPr>
          <a:xfrm>
            <a:off x="5095912" y="3296838"/>
            <a:ext cx="440717" cy="14645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1117675" y="3296838"/>
            <a:ext cx="440717" cy="14645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/>
          <p:cNvSpPr txBox="1">
            <a:spLocks/>
          </p:cNvSpPr>
          <p:nvPr/>
        </p:nvSpPr>
        <p:spPr bwMode="auto">
          <a:xfrm>
            <a:off x="6096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4000" b="1" kern="1200">
                <a:solidFill>
                  <a:schemeClr val="tx2"/>
                </a:solidFill>
                <a:latin typeface="+mj-lt"/>
                <a:ea typeface="ＭＳ Ｐゴシック" pitchFamily="34" charset="-128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Protocol Optimizations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068036"/>
          </a:xfrm>
        </p:spPr>
        <p:txBody>
          <a:bodyPr/>
          <a:lstStyle/>
          <a:p>
            <a:r>
              <a:rPr lang="en-US" b="1" dirty="0" smtClean="0">
                <a:solidFill>
                  <a:srgbClr val="C1541C"/>
                </a:solidFill>
              </a:rPr>
              <a:t>Direct cache-to-cache transfer</a:t>
            </a:r>
          </a:p>
          <a:p>
            <a:r>
              <a:rPr lang="en-US" dirty="0" smtClean="0"/>
              <a:t>Flexible communication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2" name="Rectangle 6"/>
          <p:cNvSpPr/>
          <p:nvPr/>
        </p:nvSpPr>
        <p:spPr>
          <a:xfrm>
            <a:off x="5586977" y="2484996"/>
            <a:ext cx="1717926" cy="1600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5964650" y="2217905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L1 of Core 2 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260570" y="2380904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6260570" y="3837482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sp>
        <p:nvSpPr>
          <p:cNvPr id="40" name="Rectangle 6"/>
          <p:cNvSpPr/>
          <p:nvPr/>
        </p:nvSpPr>
        <p:spPr>
          <a:xfrm>
            <a:off x="3597232" y="4244135"/>
            <a:ext cx="1717926" cy="1600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3986777" y="3978141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Shared L2 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282697" y="4141140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270367" y="5597718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graphicFrame>
        <p:nvGraphicFramePr>
          <p:cNvPr id="45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067141"/>
              </p:ext>
            </p:extLst>
          </p:nvPr>
        </p:nvGraphicFramePr>
        <p:xfrm>
          <a:off x="1583052" y="2643934"/>
          <a:ext cx="1717923" cy="1280159"/>
        </p:xfrm>
        <a:graphic>
          <a:graphicData uri="http://schemas.openxmlformats.org/drawingml/2006/table">
            <a:tbl>
              <a:tblPr/>
              <a:tblGrid>
                <a:gridCol w="222694"/>
                <a:gridCol w="349947"/>
                <a:gridCol w="222694"/>
                <a:gridCol w="349947"/>
                <a:gridCol w="222694"/>
                <a:gridCol w="349947"/>
              </a:tblGrid>
              <a:tr h="209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1400" b="0" i="0" u="none" strike="noStrike" baseline="-10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209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209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209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V </a:t>
                      </a:r>
                      <a:endParaRPr lang="en-US" sz="12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209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V </a:t>
                      </a:r>
                      <a:endParaRPr lang="en-US" sz="12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  <a:tr h="209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8000"/>
                          </a:solidFill>
                          <a:latin typeface="Calibri"/>
                        </a:rPr>
                        <a:t>V </a:t>
                      </a:r>
                      <a:endParaRPr lang="en-US" sz="1200" b="1" i="0" u="none" strike="noStrike" dirty="0">
                        <a:solidFill>
                          <a:srgbClr val="008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6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Y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31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Z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1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23200"/>
              </p:ext>
            </p:extLst>
          </p:nvPr>
        </p:nvGraphicFramePr>
        <p:xfrm>
          <a:off x="5835942" y="3303103"/>
          <a:ext cx="301752" cy="213359"/>
        </p:xfrm>
        <a:graphic>
          <a:graphicData uri="http://schemas.openxmlformats.org/drawingml/2006/table">
            <a:tbl>
              <a:tblPr/>
              <a:tblGrid>
                <a:gridCol w="301752"/>
              </a:tblGrid>
              <a:tr h="14019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6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463365"/>
              </p:ext>
            </p:extLst>
          </p:nvPr>
        </p:nvGraphicFramePr>
        <p:xfrm>
          <a:off x="5835942" y="3512223"/>
          <a:ext cx="301752" cy="213359"/>
        </p:xfrm>
        <a:graphic>
          <a:graphicData uri="http://schemas.openxmlformats.org/drawingml/2006/table">
            <a:tbl>
              <a:tblPr/>
              <a:tblGrid>
                <a:gridCol w="301752"/>
              </a:tblGrid>
              <a:tr h="14908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6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816295"/>
              </p:ext>
            </p:extLst>
          </p:nvPr>
        </p:nvGraphicFramePr>
        <p:xfrm>
          <a:off x="5835942" y="3710734"/>
          <a:ext cx="304237" cy="213359"/>
        </p:xfrm>
        <a:graphic>
          <a:graphicData uri="http://schemas.openxmlformats.org/drawingml/2006/table">
            <a:tbl>
              <a:tblPr/>
              <a:tblGrid>
                <a:gridCol w="304237"/>
              </a:tblGrid>
              <a:tr h="11988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r>
                        <a:rPr lang="en-US" sz="1400" b="0" i="0" u="none" strike="noStrike" baseline="-10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6FA"/>
                    </a:solidFill>
                  </a:tcPr>
                </a:tc>
              </a:tr>
            </a:tbl>
          </a:graphicData>
        </a:graphic>
      </p:graphicFrame>
      <p:cxnSp>
        <p:nvCxnSpPr>
          <p:cNvPr id="51" name="직선 화살표 연결선 74"/>
          <p:cNvCxnSpPr/>
          <p:nvPr/>
        </p:nvCxnSpPr>
        <p:spPr>
          <a:xfrm rot="10800000">
            <a:off x="3324578" y="3631143"/>
            <a:ext cx="22860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50592" y="3415086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LD X</a:t>
            </a:r>
            <a:r>
              <a:rPr lang="en-US" sz="1000" baseline="-25000" dirty="0" smtClean="0"/>
              <a:t>3</a:t>
            </a:r>
            <a:endParaRPr lang="en-US" sz="1000" baseline="-250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5826110" y="3712464"/>
            <a:ext cx="315620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9168" y="3500241"/>
            <a:ext cx="315620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60192" y="1146009"/>
            <a:ext cx="8229600" cy="1068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Narrow" pitchFamily="34" charset="0"/>
              <a:buChar char="*"/>
              <a:defRPr sz="20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Direct cache-to-cache transfer</a:t>
            </a:r>
          </a:p>
          <a:p>
            <a:r>
              <a:rPr lang="en-US" dirty="0" smtClean="0">
                <a:solidFill>
                  <a:srgbClr val="C1541C"/>
                </a:solidFill>
              </a:rPr>
              <a:t>Flexible communication</a:t>
            </a:r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241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387"/>
    </mc:Choice>
    <mc:Fallback xmlns="">
      <p:transition xmlns:p14="http://schemas.microsoft.com/office/powerpoint/2010/main" spd="slow" advTm="3738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9811E-6 3.36267E-6 L -0.1343 -0.08615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5" y="-430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56 L -0.09908 -0.11718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4" y="-613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7.68874E-7 L -0.06438 -0.14544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6" y="-727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43 -0.08615 L -0.25768 -0.08615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77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908 -0.11718 L -0.22037 -0.11718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73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38 -0.14544 L -0.18532 -0.146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52" grpId="0"/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a typeface="ＭＳ Ｐゴシック" pitchFamily="-65" charset="-128"/>
              </a:rPr>
              <a:t>Current Hardware Limitations</a:t>
            </a:r>
            <a:endParaRPr sz="3600" dirty="0" smtClean="0">
              <a:ea typeface="ＭＳ Ｐゴシック" pitchFamily="-65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788" y="1453445"/>
            <a:ext cx="575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3D69B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rgbClr val="C3D69B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899" y="2791177"/>
            <a:ext cx="575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3D69B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rgbClr val="C3D69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899" y="4213575"/>
            <a:ext cx="575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3D69B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rgbClr val="C3D69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89" y="3759203"/>
            <a:ext cx="575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3D69B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rgbClr val="C3D6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788" y="1858455"/>
            <a:ext cx="575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899" y="4663739"/>
            <a:ext cx="575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967" y="5082911"/>
            <a:ext cx="575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56455" y="1016000"/>
            <a:ext cx="8197323" cy="5232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Narrow" pitchFamily="34" charset="0"/>
              <a:buChar char="*"/>
              <a:defRPr sz="20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457200"/>
            <a:r>
              <a:rPr lang="en-US" dirty="0" smtClean="0">
                <a:solidFill>
                  <a:srgbClr val="C1541C"/>
                </a:solidFill>
                <a:latin typeface="Arial Narrow" pitchFamily="-65" charset="0"/>
              </a:rPr>
              <a:t>Complexity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-65" charset="0"/>
              </a:rPr>
              <a:t>Subtle races and numerous transient states in the protocol</a:t>
            </a:r>
          </a:p>
          <a:p>
            <a:pPr lvl="1"/>
            <a:r>
              <a:rPr lang="en-US" dirty="0" smtClean="0">
                <a:latin typeface="Arial Narrow" pitchFamily="-65" charset="0"/>
              </a:rPr>
              <a:t>Hard to extend for optimizations</a:t>
            </a:r>
          </a:p>
          <a:p>
            <a:pPr marL="514350" indent="-457200"/>
            <a:r>
              <a:rPr lang="en-US" dirty="0" smtClean="0">
                <a:solidFill>
                  <a:srgbClr val="C1541C"/>
                </a:solidFill>
                <a:latin typeface="Arial Narrow" pitchFamily="-65" charset="0"/>
              </a:rPr>
              <a:t>Storage overhead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Arial Narrow" pitchFamily="-65" charset="0"/>
              </a:rPr>
              <a:t>Directory overhead for sharer lists</a:t>
            </a:r>
          </a:p>
          <a:p>
            <a:pPr marL="514350" indent="-457200"/>
            <a:r>
              <a:rPr lang="en-US" dirty="0" smtClean="0">
                <a:solidFill>
                  <a:srgbClr val="C1541C"/>
                </a:solidFill>
                <a:latin typeface="Arial Narrow" pitchFamily="-65" charset="0"/>
              </a:rPr>
              <a:t>Performance and power inefficiencies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Arial Narrow" pitchFamily="-65" charset="0"/>
              </a:rPr>
              <a:t>Invalidation and </a:t>
            </a:r>
            <a:r>
              <a:rPr lang="en-US" dirty="0" err="1" smtClean="0">
                <a:solidFill>
                  <a:srgbClr val="7F7F7F"/>
                </a:solidFill>
                <a:latin typeface="Arial Narrow" pitchFamily="-65" charset="0"/>
              </a:rPr>
              <a:t>ack</a:t>
            </a:r>
            <a:r>
              <a:rPr lang="en-US" dirty="0" smtClean="0">
                <a:solidFill>
                  <a:srgbClr val="7F7F7F"/>
                </a:solidFill>
                <a:latin typeface="Arial Narrow" pitchFamily="-65" charset="0"/>
              </a:rPr>
              <a:t> messages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-65" charset="0"/>
              </a:rPr>
              <a:t>False sharing</a:t>
            </a:r>
          </a:p>
          <a:p>
            <a:pPr lvl="1"/>
            <a:r>
              <a:rPr lang="en-US" dirty="0" smtClean="0">
                <a:latin typeface="Arial Narrow" pitchFamily="-65" charset="0"/>
              </a:rPr>
              <a:t>Indirection through the directory</a:t>
            </a:r>
          </a:p>
          <a:p>
            <a:pPr lvl="1"/>
            <a:r>
              <a:rPr lang="en-US" dirty="0">
                <a:latin typeface="Arial Narrow" pitchFamily="-65" charset="0"/>
              </a:rPr>
              <a:t>Fixed cache-line communication granularity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360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41"/>
    </mc:Choice>
    <mc:Fallback xmlns="">
      <p:transition xmlns:p14="http://schemas.microsoft.com/office/powerpoint/2010/main" spd="slow" advTm="2364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Background: DPJ</a:t>
            </a:r>
          </a:p>
          <a:p>
            <a:r>
              <a:rPr lang="en-US" b="1" dirty="0" smtClean="0"/>
              <a:t>Base </a:t>
            </a:r>
            <a:r>
              <a:rPr lang="en-US" b="1" dirty="0" err="1" smtClean="0"/>
              <a:t>DeNovo</a:t>
            </a:r>
            <a:r>
              <a:rPr lang="en-US" b="1" dirty="0" smtClean="0"/>
              <a:t> Protocol </a:t>
            </a:r>
          </a:p>
          <a:p>
            <a:r>
              <a:rPr lang="en-US" dirty="0" err="1" smtClean="0"/>
              <a:t>DeNovo</a:t>
            </a:r>
            <a:r>
              <a:rPr lang="en-US" dirty="0" smtClean="0"/>
              <a:t> Optimizations</a:t>
            </a:r>
            <a:endParaRPr lang="en-US" b="1" dirty="0" smtClean="0"/>
          </a:p>
          <a:p>
            <a:r>
              <a:rPr lang="en-US" dirty="0" smtClean="0">
                <a:solidFill>
                  <a:srgbClr val="C1541C"/>
                </a:solidFill>
              </a:rPr>
              <a:t>Evaluation</a:t>
            </a:r>
          </a:p>
          <a:p>
            <a:pPr lvl="1"/>
            <a:r>
              <a:rPr lang="en-US" dirty="0" smtClean="0">
                <a:solidFill>
                  <a:srgbClr val="C1541C"/>
                </a:solidFill>
              </a:rPr>
              <a:t>Complexity</a:t>
            </a:r>
          </a:p>
          <a:p>
            <a:pPr lvl="1"/>
            <a:r>
              <a:rPr lang="en-US" b="1" dirty="0" smtClean="0">
                <a:solidFill>
                  <a:srgbClr val="C1541C"/>
                </a:solidFill>
              </a:rPr>
              <a:t>Performance</a:t>
            </a:r>
          </a:p>
          <a:p>
            <a:r>
              <a:rPr lang="en-US" b="1" dirty="0" smtClean="0"/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70705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36"/>
    </mc:Choice>
    <mc:Fallback xmlns="">
      <p:transition xmlns:p14="http://schemas.microsoft.com/office/powerpoint/2010/main" spd="slow" advTm="613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02929"/>
            <a:ext cx="8229600" cy="5638800"/>
          </a:xfrm>
        </p:spPr>
        <p:txBody>
          <a:bodyPr/>
          <a:lstStyle/>
          <a:p>
            <a:r>
              <a:rPr lang="en-US" b="1" dirty="0" smtClean="0">
                <a:latin typeface="Arial Narrow" pitchFamily="34" charset="0"/>
              </a:rPr>
              <a:t>DeNovo vs. MESI word with </a:t>
            </a:r>
            <a:r>
              <a:rPr lang="en-US" b="1" dirty="0" err="1" smtClean="0">
                <a:latin typeface="Arial Narrow" pitchFamily="34" charset="0"/>
              </a:rPr>
              <a:t>Murphi</a:t>
            </a:r>
            <a:r>
              <a:rPr lang="en-US" b="1" dirty="0" smtClean="0">
                <a:latin typeface="Arial Narrow" pitchFamily="34" charset="0"/>
              </a:rPr>
              <a:t> model checking</a:t>
            </a:r>
          </a:p>
          <a:p>
            <a:r>
              <a:rPr lang="en-US" b="1" dirty="0" smtClean="0">
                <a:latin typeface="Arial Narrow" pitchFamily="34" charset="0"/>
              </a:rPr>
              <a:t>Correctness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Six bugs in MESI protocol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Difficult to find and fix</a:t>
            </a:r>
            <a:endParaRPr lang="en-US" b="1" dirty="0" smtClean="0"/>
          </a:p>
          <a:p>
            <a:pPr lvl="1">
              <a:lnSpc>
                <a:spcPct val="100000"/>
              </a:lnSpc>
            </a:pPr>
            <a:r>
              <a:rPr lang="en-US" b="1" dirty="0" smtClean="0">
                <a:latin typeface="Arial Narrow" pitchFamily="34" charset="0"/>
              </a:rPr>
              <a:t>Three bugs in </a:t>
            </a:r>
            <a:r>
              <a:rPr lang="en-US" b="1" dirty="0" err="1" smtClean="0">
                <a:latin typeface="Arial Narrow" pitchFamily="34" charset="0"/>
              </a:rPr>
              <a:t>DeNovo</a:t>
            </a:r>
            <a:r>
              <a:rPr lang="en-US" b="1" dirty="0" smtClean="0">
                <a:latin typeface="Arial Narrow" pitchFamily="34" charset="0"/>
              </a:rPr>
              <a:t> protocol</a:t>
            </a:r>
          </a:p>
          <a:p>
            <a:pPr lvl="2">
              <a:lnSpc>
                <a:spcPct val="100000"/>
              </a:lnSpc>
            </a:pPr>
            <a:r>
              <a:rPr lang="en-US" b="1" dirty="0" smtClean="0">
                <a:latin typeface="Arial Narrow" pitchFamily="34" charset="0"/>
              </a:rPr>
              <a:t>Simple to fix</a:t>
            </a:r>
          </a:p>
          <a:p>
            <a:r>
              <a:rPr lang="en-US" b="1" dirty="0" smtClean="0">
                <a:latin typeface="Arial Narrow" pitchFamily="34" charset="0"/>
              </a:rPr>
              <a:t>Complexity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latin typeface="Arial Narrow" pitchFamily="34" charset="0"/>
              </a:rPr>
              <a:t>15x fewer reachable states for DeNovo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latin typeface="Arial Narrow" pitchFamily="34" charset="0"/>
              </a:rPr>
              <a:t>20x difference in the runtime</a:t>
            </a:r>
            <a:endParaRPr lang="en-US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36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81"/>
    </mc:Choice>
    <mc:Fallback xmlns="">
      <p:transition xmlns:p14="http://schemas.microsoft.com/office/powerpoint/2010/main" spd="slow" advTm="1088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7142" y="0"/>
            <a:ext cx="9388141" cy="1143000"/>
          </a:xfrm>
        </p:spPr>
        <p:txBody>
          <a:bodyPr/>
          <a:lstStyle/>
          <a:p>
            <a:r>
              <a:rPr lang="en-US" sz="3600" dirty="0" smtClean="0"/>
              <a:t>Performance Evaluation Methodology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422" y="1030112"/>
            <a:ext cx="8446911" cy="4830763"/>
          </a:xfrm>
        </p:spPr>
        <p:txBody>
          <a:bodyPr/>
          <a:lstStyle/>
          <a:p>
            <a:r>
              <a:rPr lang="en-US" sz="3200" b="1" dirty="0" smtClean="0"/>
              <a:t>Simulator: </a:t>
            </a:r>
            <a:r>
              <a:rPr lang="en-US" sz="2800" b="1" dirty="0" err="1" smtClean="0"/>
              <a:t>Simics</a:t>
            </a:r>
            <a:r>
              <a:rPr lang="en-US" sz="2800" b="1" dirty="0" smtClean="0"/>
              <a:t> + GEMS + Garnet </a:t>
            </a:r>
          </a:p>
          <a:p>
            <a:r>
              <a:rPr lang="en-US" sz="3200" b="1" dirty="0" smtClean="0"/>
              <a:t>System Parameters</a:t>
            </a:r>
            <a:endParaRPr lang="en-US" sz="3200" b="1" dirty="0"/>
          </a:p>
          <a:p>
            <a:pPr lvl="1"/>
            <a:r>
              <a:rPr lang="en-US" sz="2800" b="1" dirty="0" smtClean="0"/>
              <a:t>64 cores</a:t>
            </a:r>
          </a:p>
          <a:p>
            <a:pPr lvl="1"/>
            <a:r>
              <a:rPr lang="en-US" sz="2800" b="1" dirty="0" smtClean="0"/>
              <a:t>Simple in-order core model</a:t>
            </a:r>
          </a:p>
          <a:p>
            <a:r>
              <a:rPr lang="en-US" sz="3600" dirty="0" smtClean="0"/>
              <a:t>Workloads</a:t>
            </a:r>
          </a:p>
          <a:p>
            <a:pPr lvl="1"/>
            <a:r>
              <a:rPr lang="en-US" sz="2800" dirty="0" smtClean="0"/>
              <a:t>FFT, LU, Barnes-Hut, and radix from SPLASH-2</a:t>
            </a:r>
          </a:p>
          <a:p>
            <a:pPr lvl="1"/>
            <a:r>
              <a:rPr lang="en-US" sz="2800" dirty="0" err="1" smtClean="0"/>
              <a:t>bodytrack</a:t>
            </a:r>
            <a:r>
              <a:rPr lang="en-US" sz="2800" dirty="0" smtClean="0"/>
              <a:t> and </a:t>
            </a:r>
            <a:r>
              <a:rPr lang="en-US" sz="2800" dirty="0" err="1" smtClean="0"/>
              <a:t>fluidanimate</a:t>
            </a:r>
            <a:r>
              <a:rPr lang="en-US" sz="2800" dirty="0" smtClean="0"/>
              <a:t> from </a:t>
            </a:r>
            <a:r>
              <a:rPr lang="en-US" sz="2800" b="1" dirty="0" smtClean="0"/>
              <a:t>PARSEC 2.1</a:t>
            </a:r>
          </a:p>
          <a:p>
            <a:pPr lvl="1"/>
            <a:r>
              <a:rPr lang="en-US" sz="2800" dirty="0" err="1" smtClean="0"/>
              <a:t>kd</a:t>
            </a:r>
            <a:r>
              <a:rPr lang="en-US" sz="2800" dirty="0" smtClean="0"/>
              <a:t>-Tree (two versions) [HPG 09]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750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84"/>
    </mc:Choice>
    <mc:Fallback xmlns="">
      <p:transition xmlns:p14="http://schemas.microsoft.com/office/powerpoint/2010/main" spd="slow" advTm="4648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3544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MESI Word (MW) vs. </a:t>
            </a:r>
            <a:r>
              <a:rPr lang="en-US" sz="3600" dirty="0" err="1" smtClean="0"/>
              <a:t>DeNovo</a:t>
            </a:r>
            <a:r>
              <a:rPr lang="en-US" sz="3600" dirty="0" smtClean="0"/>
              <a:t> Word (DW)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800600"/>
            <a:ext cx="84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FFT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4800600"/>
            <a:ext cx="124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LU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9000" y="4800600"/>
            <a:ext cx="143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 Narrow" pitchFamily="34" charset="0"/>
              </a:rPr>
              <a:t>kdFalse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9600" y="4811490"/>
            <a:ext cx="154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 Narrow" pitchFamily="34" charset="0"/>
              </a:rPr>
              <a:t>kdPadded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92940" y="4812268"/>
            <a:ext cx="154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Barnes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10200" y="4800600"/>
            <a:ext cx="135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 Narrow" pitchFamily="34" charset="0"/>
              </a:rPr>
              <a:t>b</a:t>
            </a:r>
            <a:r>
              <a:rPr lang="en-US" b="1" dirty="0" err="1" smtClean="0">
                <a:latin typeface="Arial Narrow" pitchFamily="34" charset="0"/>
              </a:rPr>
              <a:t>odytrack</a:t>
            </a:r>
            <a:endParaRPr lang="en-US" b="1" dirty="0">
              <a:latin typeface="Arial Narrow" pitchFamily="34" charset="0"/>
            </a:endParaRP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360506"/>
              </p:ext>
            </p:extLst>
          </p:nvPr>
        </p:nvGraphicFramePr>
        <p:xfrm>
          <a:off x="6583680" y="875912"/>
          <a:ext cx="2651760" cy="398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477000" y="4800600"/>
            <a:ext cx="154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 Narrow" pitchFamily="34" charset="0"/>
              </a:rPr>
              <a:t>fluidanimate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26940" y="4800600"/>
            <a:ext cx="154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radix</a:t>
            </a:r>
            <a:endParaRPr lang="en-US" b="1" dirty="0">
              <a:latin typeface="Arial Narrow" pitchFamily="34" charset="0"/>
            </a:endParaRPr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818472"/>
              </p:ext>
            </p:extLst>
          </p:nvPr>
        </p:nvGraphicFramePr>
        <p:xfrm>
          <a:off x="-438912" y="795527"/>
          <a:ext cx="7204383" cy="4133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7" name="Content Placeholder 2"/>
          <p:cNvSpPr txBox="1">
            <a:spLocks/>
          </p:cNvSpPr>
          <p:nvPr/>
        </p:nvSpPr>
        <p:spPr>
          <a:xfrm>
            <a:off x="152400" y="5409568"/>
            <a:ext cx="8229600" cy="121983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DW’s </a:t>
            </a:r>
            <a:r>
              <a:rPr lang="en-US" sz="2400" dirty="0"/>
              <a:t>performance competitive with </a:t>
            </a:r>
            <a:r>
              <a:rPr lang="en-US" sz="2400" dirty="0" smtClean="0"/>
              <a:t>MW</a:t>
            </a:r>
          </a:p>
          <a:p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385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4"/>
    </mc:Choice>
    <mc:Fallback xmlns="">
      <p:transition xmlns:p14="http://schemas.microsoft.com/office/powerpoint/2010/main" spd="slow" advTm="2705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3600" dirty="0" smtClean="0"/>
              <a:t>MESI Line (ML) vs. </a:t>
            </a:r>
            <a:r>
              <a:rPr lang="en-US" sz="3600" dirty="0" err="1" smtClean="0"/>
              <a:t>DeNovo</a:t>
            </a:r>
            <a:r>
              <a:rPr lang="en-US" sz="3600" dirty="0" smtClean="0"/>
              <a:t> Line (DL)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800600"/>
            <a:ext cx="84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FFT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4800600"/>
            <a:ext cx="124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LU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9000" y="4800600"/>
            <a:ext cx="143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 Narrow" pitchFamily="34" charset="0"/>
              </a:rPr>
              <a:t>kdFalse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9600" y="4811490"/>
            <a:ext cx="154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 Narrow" pitchFamily="34" charset="0"/>
              </a:rPr>
              <a:t>kdPadded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92940" y="4812268"/>
            <a:ext cx="154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Barnes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10200" y="4800600"/>
            <a:ext cx="135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 Narrow" pitchFamily="34" charset="0"/>
              </a:rPr>
              <a:t>b</a:t>
            </a:r>
            <a:r>
              <a:rPr lang="en-US" b="1" dirty="0" err="1" smtClean="0">
                <a:latin typeface="Arial Narrow" pitchFamily="34" charset="0"/>
              </a:rPr>
              <a:t>odytrack</a:t>
            </a:r>
            <a:endParaRPr lang="en-US" b="1" dirty="0">
              <a:latin typeface="Arial Narrow" pitchFamily="34" charset="0"/>
            </a:endParaRP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4363406"/>
              </p:ext>
            </p:extLst>
          </p:nvPr>
        </p:nvGraphicFramePr>
        <p:xfrm>
          <a:off x="6583680" y="875912"/>
          <a:ext cx="2651760" cy="398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477000" y="4800600"/>
            <a:ext cx="154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 Narrow" pitchFamily="34" charset="0"/>
              </a:rPr>
              <a:t>fluidanimate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26940" y="4800600"/>
            <a:ext cx="154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radix</a:t>
            </a:r>
            <a:endParaRPr lang="en-US" b="1" dirty="0">
              <a:latin typeface="Arial Narrow" pitchFamily="34" charset="0"/>
            </a:endParaRPr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721743"/>
              </p:ext>
            </p:extLst>
          </p:nvPr>
        </p:nvGraphicFramePr>
        <p:xfrm>
          <a:off x="-438912" y="795527"/>
          <a:ext cx="7204383" cy="4133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6" name="Content Placeholder 2"/>
          <p:cNvSpPr txBox="1">
            <a:spLocks/>
          </p:cNvSpPr>
          <p:nvPr/>
        </p:nvSpPr>
        <p:spPr>
          <a:xfrm>
            <a:off x="26947" y="5181600"/>
            <a:ext cx="8229600" cy="1676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DL </a:t>
            </a:r>
            <a:r>
              <a:rPr lang="en-US" sz="2200" dirty="0"/>
              <a:t>about the same or better memory stall time than ML</a:t>
            </a:r>
          </a:p>
          <a:p>
            <a:r>
              <a:rPr lang="en-US" sz="2200" dirty="0"/>
              <a:t>DL outperforms ML significantly with apps with false sharing</a:t>
            </a:r>
          </a:p>
          <a:p>
            <a:endParaRPr lang="en-US" sz="2200" dirty="0"/>
          </a:p>
        </p:txBody>
      </p:sp>
      <p:sp>
        <p:nvSpPr>
          <p:cNvPr id="28" name="Rounded Rectangle 27"/>
          <p:cNvSpPr/>
          <p:nvPr/>
        </p:nvSpPr>
        <p:spPr>
          <a:xfrm>
            <a:off x="797412" y="2971800"/>
            <a:ext cx="402336" cy="181238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840603" y="2971800"/>
            <a:ext cx="402336" cy="184046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891503" y="2971800"/>
            <a:ext cx="402336" cy="18288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940336" y="2971800"/>
            <a:ext cx="402336" cy="181238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978398" y="2971800"/>
            <a:ext cx="402336" cy="18288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040069" y="2971800"/>
            <a:ext cx="402336" cy="18288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7068389" y="2971800"/>
            <a:ext cx="402336" cy="181238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8135705" y="2971800"/>
            <a:ext cx="402336" cy="181238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59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14"/>
    </mc:Choice>
    <mc:Fallback xmlns="">
      <p:transition xmlns:p14="http://schemas.microsoft.com/office/powerpoint/2010/main" spd="slow" advTm="3531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97919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97919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 on </a:t>
            </a:r>
            <a:r>
              <a:rPr lang="en-US" dirty="0" err="1" smtClean="0"/>
              <a:t>DeNovo</a:t>
            </a:r>
            <a:r>
              <a:rPr lang="en-US" dirty="0" smtClean="0"/>
              <a:t> Line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6599" y="4800600"/>
            <a:ext cx="84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FFT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68310" y="4800600"/>
            <a:ext cx="124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LU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2333" y="4800600"/>
            <a:ext cx="143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 Narrow" pitchFamily="34" charset="0"/>
              </a:rPr>
              <a:t>kdFalse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14710" y="4811776"/>
            <a:ext cx="154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 Narrow" pitchFamily="34" charset="0"/>
              </a:rPr>
              <a:t>kdPadded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1050" y="4812268"/>
            <a:ext cx="154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Barnes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89977" y="4800600"/>
            <a:ext cx="135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 Narrow" pitchFamily="34" charset="0"/>
              </a:rPr>
              <a:t>b</a:t>
            </a:r>
            <a:r>
              <a:rPr lang="en-US" b="1" dirty="0" err="1" smtClean="0">
                <a:latin typeface="Arial Narrow" pitchFamily="34" charset="0"/>
              </a:rPr>
              <a:t>odytrack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63339" y="4800600"/>
            <a:ext cx="154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 Narrow" pitchFamily="34" charset="0"/>
              </a:rPr>
              <a:t>fluidanimate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63161" y="4800600"/>
            <a:ext cx="154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radix</a:t>
            </a:r>
            <a:endParaRPr lang="en-US" b="1" dirty="0">
              <a:latin typeface="Arial Narrow" pitchFamily="34" charset="0"/>
            </a:endParaRPr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997219"/>
              </p:ext>
            </p:extLst>
          </p:nvPr>
        </p:nvGraphicFramePr>
        <p:xfrm>
          <a:off x="-45720" y="795528"/>
          <a:ext cx="9220200" cy="4041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Content Placeholder 2"/>
          <p:cNvSpPr txBox="1">
            <a:spLocks/>
          </p:cNvSpPr>
          <p:nvPr/>
        </p:nvSpPr>
        <p:spPr>
          <a:xfrm>
            <a:off x="152400" y="5223934"/>
            <a:ext cx="8229600" cy="1676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Combined optimizations perform best</a:t>
            </a:r>
          </a:p>
          <a:p>
            <a:pPr lvl="1"/>
            <a:r>
              <a:rPr lang="en-US" sz="1800" dirty="0"/>
              <a:t>E</a:t>
            </a:r>
            <a:r>
              <a:rPr lang="en-US" sz="1800" dirty="0" smtClean="0"/>
              <a:t>xcept for LU and </a:t>
            </a:r>
            <a:r>
              <a:rPr lang="en-US" sz="1800" dirty="0" err="1" smtClean="0"/>
              <a:t>bodytrack</a:t>
            </a:r>
            <a:endParaRPr lang="en-US" sz="1800" dirty="0" smtClean="0"/>
          </a:p>
          <a:p>
            <a:pPr lvl="1"/>
            <a:r>
              <a:rPr lang="en-US" sz="1800" dirty="0" smtClean="0"/>
              <a:t>Apps with low spatial locality suffer from line-granularity allocation </a:t>
            </a:r>
          </a:p>
        </p:txBody>
      </p:sp>
    </p:spTree>
    <p:extLst>
      <p:ext uri="{BB962C8B-B14F-4D97-AF65-F5344CB8AC3E}">
        <p14:creationId xmlns:p14="http://schemas.microsoft.com/office/powerpoint/2010/main" val="63398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26"/>
    </mc:Choice>
    <mc:Fallback xmlns="">
      <p:transition xmlns:p14="http://schemas.microsoft.com/office/powerpoint/2010/main" spd="slow" advTm="390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Traffic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7570891"/>
              </p:ext>
            </p:extLst>
          </p:nvPr>
        </p:nvGraphicFramePr>
        <p:xfrm>
          <a:off x="-45720" y="795528"/>
          <a:ext cx="9218789" cy="402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Content Placeholder 2"/>
          <p:cNvSpPr txBox="1">
            <a:spLocks/>
          </p:cNvSpPr>
          <p:nvPr/>
        </p:nvSpPr>
        <p:spPr>
          <a:xfrm>
            <a:off x="152400" y="5181601"/>
            <a:ext cx="8229600" cy="15352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1" kern="1200">
                <a:solidFill>
                  <a:schemeClr val="tx1"/>
                </a:solidFill>
                <a:latin typeface="Arial Narrow" pitchFamily="34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 err="1" smtClean="0"/>
              <a:t>DeNovo</a:t>
            </a:r>
            <a:r>
              <a:rPr lang="en-US" sz="2000" dirty="0" smtClean="0"/>
              <a:t> has less traffic than MESI in most cases</a:t>
            </a:r>
          </a:p>
          <a:p>
            <a:pPr>
              <a:lnSpc>
                <a:spcPct val="90000"/>
              </a:lnSpc>
            </a:pPr>
            <a:r>
              <a:rPr lang="en-US" sz="2000" dirty="0" err="1" smtClean="0"/>
              <a:t>DeNovo</a:t>
            </a:r>
            <a:r>
              <a:rPr lang="en-US" sz="2000" dirty="0" smtClean="0"/>
              <a:t> incurs more write traffic 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due to word-granularity registration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Can be mitigated with “write-combining” optimization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8377" y="4800600"/>
            <a:ext cx="84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FFT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40088" y="4800600"/>
            <a:ext cx="124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LU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24111" y="4800600"/>
            <a:ext cx="143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 Narrow" pitchFamily="34" charset="0"/>
              </a:rPr>
              <a:t>kdFalse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86488" y="4811776"/>
            <a:ext cx="154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 Narrow" pitchFamily="34" charset="0"/>
              </a:rPr>
              <a:t>kdPadded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32828" y="4812268"/>
            <a:ext cx="154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Barnes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61755" y="4800600"/>
            <a:ext cx="135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 Narrow" pitchFamily="34" charset="0"/>
              </a:rPr>
              <a:t>b</a:t>
            </a:r>
            <a:r>
              <a:rPr lang="en-US" b="1" dirty="0" err="1" smtClean="0">
                <a:latin typeface="Arial Narrow" pitchFamily="34" charset="0"/>
              </a:rPr>
              <a:t>odytrack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35117" y="4800600"/>
            <a:ext cx="154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 Narrow" pitchFamily="34" charset="0"/>
              </a:rPr>
              <a:t>fluidanimate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34939" y="4800600"/>
            <a:ext cx="154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radix</a:t>
            </a:r>
            <a:endParaRPr lang="en-US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57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699"/>
    </mc:Choice>
    <mc:Fallback xmlns="">
      <p:transition xmlns:p14="http://schemas.microsoft.com/office/powerpoint/2010/main" spd="slow" advTm="3369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60" y="895059"/>
            <a:ext cx="8964247" cy="5962941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DeNovo</a:t>
            </a:r>
            <a:r>
              <a:rPr lang="en-US" b="1" dirty="0" smtClean="0"/>
              <a:t> </a:t>
            </a:r>
            <a:r>
              <a:rPr lang="en-US" b="1" dirty="0"/>
              <a:t>rethinks hardware for disciplined </a:t>
            </a:r>
            <a:r>
              <a:rPr lang="en-US" b="1" dirty="0" smtClean="0"/>
              <a:t>models</a:t>
            </a:r>
          </a:p>
          <a:p>
            <a:pPr marL="514350" indent="-457200"/>
            <a:r>
              <a:rPr lang="en-US" dirty="0">
                <a:solidFill>
                  <a:srgbClr val="E46C0A"/>
                </a:solidFill>
                <a:latin typeface="Arial Narrow" pitchFamily="-65" charset="0"/>
              </a:rPr>
              <a:t>Complexity</a:t>
            </a:r>
          </a:p>
          <a:p>
            <a:pPr lvl="1"/>
            <a:r>
              <a:rPr lang="en-US" dirty="0" smtClean="0"/>
              <a:t>No transient states: 20X faster to verify than MESI</a:t>
            </a:r>
          </a:p>
          <a:p>
            <a:pPr lvl="1"/>
            <a:r>
              <a:rPr lang="en-US" dirty="0" smtClean="0"/>
              <a:t>Extensible: optimizations without new states</a:t>
            </a:r>
            <a:endParaRPr lang="en-US" dirty="0"/>
          </a:p>
          <a:p>
            <a:pPr marL="514350" indent="-457200"/>
            <a:r>
              <a:rPr lang="en-US" dirty="0">
                <a:solidFill>
                  <a:srgbClr val="E46C0A"/>
                </a:solidFill>
                <a:latin typeface="Arial Narrow" pitchFamily="-65" charset="0"/>
              </a:rPr>
              <a:t>Storage overhead</a:t>
            </a:r>
          </a:p>
          <a:p>
            <a:pPr lvl="1"/>
            <a:r>
              <a:rPr lang="en-US" dirty="0"/>
              <a:t>No </a:t>
            </a:r>
            <a:r>
              <a:rPr lang="en-US" dirty="0" smtClean="0"/>
              <a:t>directory overhead</a:t>
            </a:r>
            <a:endParaRPr lang="en-US" dirty="0"/>
          </a:p>
          <a:p>
            <a:pPr marL="514350" indent="-457200"/>
            <a:r>
              <a:rPr lang="en-US" dirty="0">
                <a:solidFill>
                  <a:srgbClr val="E46C0A"/>
                </a:solidFill>
                <a:latin typeface="Arial Narrow" pitchFamily="-65" charset="0"/>
              </a:rPr>
              <a:t>Performance and power inefficiencies</a:t>
            </a:r>
          </a:p>
          <a:p>
            <a:pPr lvl="1"/>
            <a:r>
              <a:rPr lang="en-US" dirty="0"/>
              <a:t>No </a:t>
            </a:r>
            <a:r>
              <a:rPr lang="en-US" dirty="0" smtClean="0"/>
              <a:t>invalidations, </a:t>
            </a:r>
            <a:r>
              <a:rPr lang="en-US" dirty="0" err="1" smtClean="0"/>
              <a:t>acks</a:t>
            </a:r>
            <a:r>
              <a:rPr lang="en-US" dirty="0" smtClean="0"/>
              <a:t>, false sharing, indirection</a:t>
            </a:r>
          </a:p>
          <a:p>
            <a:pPr lvl="1"/>
            <a:r>
              <a:rPr lang="en-US" dirty="0" smtClean="0"/>
              <a:t>Flexible, not cache-line, communication</a:t>
            </a:r>
          </a:p>
          <a:p>
            <a:pPr lvl="1"/>
            <a:r>
              <a:rPr lang="en-US" dirty="0" smtClean="0"/>
              <a:t>Up to 81% reduction in memory stall time</a:t>
            </a:r>
          </a:p>
          <a:p>
            <a:r>
              <a:rPr lang="en-US" dirty="0" smtClean="0"/>
              <a:t>Future work: region-driven layout, off-chip memory,                                  		    safe non-determinism, sync, OS, legacy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759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995"/>
    </mc:Choice>
    <mc:Fallback xmlns="">
      <p:transition xmlns:p14="http://schemas.microsoft.com/office/powerpoint/2010/main" spd="slow" advTm="5999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6"/>
          <p:cNvSpPr>
            <a:spLocks noGrp="1"/>
          </p:cNvSpPr>
          <p:nvPr>
            <p:ph idx="1"/>
          </p:nvPr>
        </p:nvSpPr>
        <p:spPr>
          <a:xfrm>
            <a:off x="229316" y="1143000"/>
            <a:ext cx="8643473" cy="506588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 Narrow" charset="0"/>
              </a:rPr>
              <a:t>Goal: Safe and efficient parallel computing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Easy, safe programming model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Complexity-, power-, performance-scalable hardware</a:t>
            </a:r>
          </a:p>
          <a:p>
            <a:pPr lvl="1">
              <a:lnSpc>
                <a:spcPct val="110000"/>
              </a:lnSpc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  <a:latin typeface="Arial Narrow" pitchFamily="-65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Today: shared-memory</a:t>
            </a:r>
          </a:p>
          <a:p>
            <a:pPr lvl="1">
              <a:lnSpc>
                <a:spcPct val="110000"/>
              </a:lnSpc>
              <a:spcBef>
                <a:spcPts val="672"/>
              </a:spcBef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 Narrow" charset="0"/>
              </a:rPr>
              <a:t>Complex, power- and performance-inefficient hardware</a:t>
            </a:r>
          </a:p>
          <a:p>
            <a:pPr lvl="2">
              <a:lnSpc>
                <a:spcPct val="110000"/>
              </a:lnSpc>
              <a:spcBef>
                <a:spcPts val="672"/>
              </a:spcBef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 Narrow" charset="0"/>
              </a:rPr>
              <a:t>Complex directory coherence, unnecessary traffic, ... </a:t>
            </a:r>
          </a:p>
          <a:p>
            <a:pPr lvl="1">
              <a:lnSpc>
                <a:spcPct val="110000"/>
              </a:lnSpc>
              <a:spcBef>
                <a:spcPts val="672"/>
              </a:spcBef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Difficult programming model</a:t>
            </a:r>
          </a:p>
          <a:p>
            <a:pPr lvl="2">
              <a:lnSpc>
                <a:spcPct val="110000"/>
              </a:lnSpc>
              <a:spcBef>
                <a:spcPts val="672"/>
              </a:spcBef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Data races, non-determinism,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composability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/modularity?, testing?</a:t>
            </a:r>
          </a:p>
          <a:p>
            <a:pPr lvl="1">
              <a:lnSpc>
                <a:spcPct val="110000"/>
              </a:lnSpc>
              <a:spcBef>
                <a:spcPts val="672"/>
              </a:spcBef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Mismatched interface between HW and SW,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a.k.a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 memory model</a:t>
            </a:r>
          </a:p>
          <a:p>
            <a:pPr lvl="2">
              <a:lnSpc>
                <a:spcPct val="110000"/>
              </a:lnSpc>
              <a:spcBef>
                <a:spcPts val="672"/>
              </a:spcBef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Can’t specify “what value can read return”</a:t>
            </a:r>
          </a:p>
          <a:p>
            <a:pPr lvl="2">
              <a:lnSpc>
                <a:spcPct val="110000"/>
              </a:lnSpc>
              <a:spcBef>
                <a:spcPts val="672"/>
              </a:spcBef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 Narrow" pitchFamily="-65" charset="0"/>
              </a:rPr>
              <a:t>Data races defy acceptable semantics </a:t>
            </a:r>
          </a:p>
          <a:p>
            <a:pPr lvl="2">
              <a:lnSpc>
                <a:spcPct val="110000"/>
              </a:lnSpc>
              <a:spcBef>
                <a:spcPts val="672"/>
              </a:spcBef>
              <a:buNone/>
            </a:pPr>
            <a:endParaRPr lang="en-US" dirty="0">
              <a:latin typeface="Arial Narrow" pitchFamily="-65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charset="0"/>
                <a:sym typeface="Symbol"/>
              </a:rPr>
              <a:t>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charset="0"/>
              </a:rPr>
              <a:t>Fundamentally broken for hardware &amp; software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2667" y="1939177"/>
            <a:ext cx="7057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latin typeface="Arial Narrow Bold"/>
                <a:cs typeface="Arial Narrow Bold"/>
              </a:rPr>
              <a:t>Banish </a:t>
            </a:r>
            <a:r>
              <a:rPr lang="en-US" sz="4800" b="1" dirty="0" smtClean="0">
                <a:solidFill>
                  <a:srgbClr val="FF0000"/>
                </a:solidFill>
                <a:latin typeface="Arial Narrow Bold"/>
                <a:cs typeface="Arial Narrow Bold"/>
              </a:rPr>
              <a:t>wild</a:t>
            </a:r>
            <a:r>
              <a:rPr lang="en-US" sz="4800" b="1" dirty="0" smtClean="0">
                <a:latin typeface="Arial Narrow Bold"/>
                <a:cs typeface="Arial Narrow Bold"/>
              </a:rPr>
              <a:t> shared memory!</a:t>
            </a:r>
            <a:endParaRPr lang="en-US" sz="4800" b="1" dirty="0">
              <a:latin typeface="Arial Narrow Bold"/>
              <a:cs typeface="Arial Narrow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988" y="3093338"/>
            <a:ext cx="82638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latin typeface="Arial Narrow Bold"/>
                <a:cs typeface="Arial Narrow Bold"/>
              </a:rPr>
              <a:t>Need </a:t>
            </a:r>
            <a:r>
              <a:rPr lang="en-US" sz="4800" b="1" dirty="0" smtClean="0">
                <a:solidFill>
                  <a:srgbClr val="006600"/>
                </a:solidFill>
                <a:latin typeface="Arial Narrow Bold"/>
                <a:cs typeface="Arial Narrow Bold"/>
              </a:rPr>
              <a:t>disciplined </a:t>
            </a:r>
            <a:r>
              <a:rPr lang="en-US" sz="4800" b="1" dirty="0" smtClean="0">
                <a:latin typeface="Arial Narrow Bold"/>
                <a:cs typeface="Arial Narrow Bold"/>
              </a:rPr>
              <a:t>shared memory!</a:t>
            </a:r>
            <a:endParaRPr lang="en-US" sz="4400" b="1" dirty="0" smtClean="0">
              <a:latin typeface="Arial Narrow Bold"/>
              <a:cs typeface="Arial Narrow Bold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742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73"/>
    </mc:Choice>
    <mc:Fallback xmlns="">
      <p:transition xmlns:p14="http://schemas.microsoft.com/office/powerpoint/2010/main" spd="slow" advTm="1197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238" y="2568119"/>
            <a:ext cx="3515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tx2"/>
                </a:solidFill>
              </a:rPr>
              <a:t>Thank You!</a:t>
            </a:r>
            <a:endParaRPr lang="en-US" sz="4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457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ea typeface="ＭＳ Ｐゴシック" pitchFamily="-65" charset="-128"/>
              </a:rPr>
              <a:t>What is Shared-Memory?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12889" y="1143000"/>
            <a:ext cx="8946444" cy="4830763"/>
          </a:xfrm>
        </p:spPr>
        <p:txBody>
          <a:bodyPr/>
          <a:lstStyle/>
          <a:p>
            <a:pPr algn="ctr">
              <a:buFont typeface="Arial" charset="0"/>
              <a:buNone/>
            </a:pPr>
            <a:endParaRPr lang="en-US" sz="3200" dirty="0" smtClean="0">
              <a:latin typeface="Arial Narrow" charset="0"/>
            </a:endParaRPr>
          </a:p>
          <a:p>
            <a:pPr algn="ctr">
              <a:buFont typeface="Arial" charset="0"/>
              <a:buNone/>
            </a:pPr>
            <a:r>
              <a:rPr lang="en-US" sz="3200" dirty="0" smtClean="0">
                <a:latin typeface="Arial Narrow" charset="0"/>
              </a:rPr>
              <a:t>Shared-Memory = </a:t>
            </a:r>
          </a:p>
          <a:p>
            <a:pPr algn="ctr">
              <a:buFont typeface="Arial" charset="0"/>
              <a:buNone/>
            </a:pPr>
            <a:endParaRPr lang="en-US" sz="3200" dirty="0" smtClean="0">
              <a:latin typeface="Arial Narrow" charset="0"/>
            </a:endParaRPr>
          </a:p>
          <a:p>
            <a:pPr algn="ctr">
              <a:buFont typeface="Arial" charset="0"/>
              <a:buNone/>
            </a:pPr>
            <a:r>
              <a:rPr lang="en-US" sz="3200" dirty="0" smtClean="0">
                <a:latin typeface="Arial Narrow" charset="0"/>
              </a:rPr>
              <a:t>Global address space </a:t>
            </a:r>
          </a:p>
          <a:p>
            <a:pPr algn="ctr">
              <a:buFont typeface="Arial" charset="0"/>
              <a:buNone/>
            </a:pPr>
            <a:r>
              <a:rPr lang="en-US" sz="3200" dirty="0" smtClean="0">
                <a:latin typeface="Arial Narrow" charset="0"/>
              </a:rPr>
              <a:t>+</a:t>
            </a:r>
          </a:p>
          <a:p>
            <a:pPr algn="ctr">
              <a:buFont typeface="Arial" charset="0"/>
              <a:buNone/>
            </a:pPr>
            <a:r>
              <a:rPr lang="en-US" sz="3200" dirty="0" smtClean="0">
                <a:latin typeface="Arial Narrow" charset="0"/>
              </a:rPr>
              <a:t>Implicit, anywhere communication,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27172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69"/>
    </mc:Choice>
    <mc:Fallback xmlns="">
      <p:transition xmlns:p14="http://schemas.microsoft.com/office/powerpoint/2010/main" spd="slow" advTm="1236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ea typeface="ＭＳ Ｐゴシック" pitchFamily="-65" charset="-128"/>
              </a:rPr>
              <a:t>What is Shared-Memory?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12889" y="1143000"/>
            <a:ext cx="8946444" cy="4830763"/>
          </a:xfrm>
        </p:spPr>
        <p:txBody>
          <a:bodyPr/>
          <a:lstStyle/>
          <a:p>
            <a:pPr algn="ctr">
              <a:buFont typeface="Arial" charset="0"/>
              <a:buNone/>
            </a:pPr>
            <a:endParaRPr lang="en-US" sz="3200" dirty="0" smtClean="0">
              <a:latin typeface="Arial Narrow" charset="0"/>
            </a:endParaRPr>
          </a:p>
          <a:p>
            <a:pPr algn="ctr">
              <a:buFont typeface="Arial" charset="0"/>
              <a:buNone/>
            </a:pPr>
            <a:r>
              <a:rPr lang="en-US" sz="3200" dirty="0" smtClean="0">
                <a:latin typeface="Arial Narrow" charset="0"/>
              </a:rPr>
              <a:t>Shared-Memory = </a:t>
            </a:r>
          </a:p>
          <a:p>
            <a:pPr algn="ctr">
              <a:buFont typeface="Arial" charset="0"/>
              <a:buNone/>
            </a:pPr>
            <a:endParaRPr lang="en-US" sz="3200" dirty="0" smtClean="0">
              <a:latin typeface="Arial Narrow" charset="0"/>
            </a:endParaRPr>
          </a:p>
          <a:p>
            <a:pPr algn="ctr">
              <a:buFont typeface="Arial" charset="0"/>
              <a:buNone/>
            </a:pPr>
            <a:r>
              <a:rPr lang="en-US" sz="3200" dirty="0" smtClean="0">
                <a:solidFill>
                  <a:srgbClr val="006600"/>
                </a:solidFill>
                <a:latin typeface="Arial Narrow" charset="0"/>
              </a:rPr>
              <a:t>Global address space </a:t>
            </a:r>
          </a:p>
          <a:p>
            <a:pPr algn="ctr">
              <a:buFont typeface="Arial" charset="0"/>
              <a:buNone/>
            </a:pPr>
            <a:r>
              <a:rPr lang="en-US" sz="3200" dirty="0" smtClean="0">
                <a:latin typeface="Arial Narrow" charset="0"/>
              </a:rPr>
              <a:t>+</a:t>
            </a:r>
          </a:p>
          <a:p>
            <a:pPr algn="ctr">
              <a:buFont typeface="Arial" charset="0"/>
              <a:buNone/>
            </a:pPr>
            <a:r>
              <a:rPr lang="en-US" sz="3200" dirty="0" smtClean="0">
                <a:latin typeface="Arial Narrow" charset="0"/>
              </a:rPr>
              <a:t>Implicit, anywhere communication,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81061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5"/>
    </mc:Choice>
    <mc:Fallback xmlns="">
      <p:transition xmlns:p14="http://schemas.microsoft.com/office/powerpoint/2010/main" spd="slow" advTm="271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ea typeface="ＭＳ Ｐゴシック" pitchFamily="-65" charset="-128"/>
              </a:rPr>
              <a:t>What is Shared-Memory?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12888" y="1143000"/>
            <a:ext cx="8932333" cy="4830763"/>
          </a:xfrm>
        </p:spPr>
        <p:txBody>
          <a:bodyPr/>
          <a:lstStyle/>
          <a:p>
            <a:pPr algn="ctr">
              <a:buFont typeface="Arial" charset="0"/>
              <a:buNone/>
            </a:pPr>
            <a:endParaRPr lang="en-US" sz="3200" dirty="0" smtClean="0">
              <a:latin typeface="Arial Narrow" charset="0"/>
            </a:endParaRPr>
          </a:p>
          <a:p>
            <a:pPr algn="ctr">
              <a:buFont typeface="Arial" charset="0"/>
              <a:buNone/>
            </a:pPr>
            <a:r>
              <a:rPr lang="en-US" sz="3200" dirty="0" smtClean="0">
                <a:solidFill>
                  <a:srgbClr val="C00000"/>
                </a:solidFill>
                <a:latin typeface="Arial Narrow" charset="0"/>
              </a:rPr>
              <a:t>Wild</a:t>
            </a:r>
            <a:r>
              <a:rPr lang="en-US" sz="3200" dirty="0" smtClean="0">
                <a:latin typeface="Arial Narrow" charset="0"/>
              </a:rPr>
              <a:t> Shared-Memory = </a:t>
            </a:r>
          </a:p>
          <a:p>
            <a:pPr algn="ctr">
              <a:buFont typeface="Arial" charset="0"/>
              <a:buNone/>
            </a:pPr>
            <a:endParaRPr lang="en-US" sz="3200" dirty="0" smtClean="0">
              <a:latin typeface="Arial Narrow" charset="0"/>
            </a:endParaRPr>
          </a:p>
          <a:p>
            <a:pPr algn="ctr">
              <a:buFont typeface="Arial" charset="0"/>
              <a:buNone/>
            </a:pPr>
            <a:r>
              <a:rPr lang="en-US" sz="3200" dirty="0" smtClean="0">
                <a:solidFill>
                  <a:srgbClr val="006600"/>
                </a:solidFill>
                <a:latin typeface="Arial Narrow" charset="0"/>
              </a:rPr>
              <a:t>Global address space </a:t>
            </a:r>
          </a:p>
          <a:p>
            <a:pPr algn="ctr">
              <a:buFont typeface="Arial" charset="0"/>
              <a:buNone/>
            </a:pPr>
            <a:r>
              <a:rPr lang="en-US" sz="3200" dirty="0" smtClean="0">
                <a:latin typeface="Arial Narrow" charset="0"/>
              </a:rPr>
              <a:t>+</a:t>
            </a:r>
          </a:p>
          <a:p>
            <a:pPr algn="ctr">
              <a:buFont typeface="Arial" charset="0"/>
              <a:buNone/>
            </a:pPr>
            <a:r>
              <a:rPr lang="en-US" sz="3200" dirty="0" smtClean="0">
                <a:solidFill>
                  <a:srgbClr val="C00000"/>
                </a:solidFill>
                <a:latin typeface="Arial Narrow" charset="0"/>
              </a:rPr>
              <a:t>Implicit, anywhere communication,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52178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47"/>
    </mc:Choice>
    <mc:Fallback xmlns="">
      <p:transition xmlns:p14="http://schemas.microsoft.com/office/powerpoint/2010/main" spd="slow" advTm="1504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ea typeface="ＭＳ Ｐゴシック" pitchFamily="-65" charset="-128"/>
              </a:rPr>
              <a:t>What is Shared-Memory?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12889" y="1143000"/>
            <a:ext cx="8946444" cy="4830763"/>
          </a:xfrm>
        </p:spPr>
        <p:txBody>
          <a:bodyPr/>
          <a:lstStyle/>
          <a:p>
            <a:pPr algn="ctr">
              <a:buFont typeface="Arial" charset="0"/>
              <a:buNone/>
            </a:pPr>
            <a:endParaRPr lang="en-US" sz="3200" dirty="0" smtClean="0">
              <a:latin typeface="Arial Narrow" charset="0"/>
            </a:endParaRPr>
          </a:p>
          <a:p>
            <a:pPr algn="ctr">
              <a:buFont typeface="Arial" charset="0"/>
              <a:buNone/>
            </a:pPr>
            <a:r>
              <a:rPr lang="en-US" sz="3200" dirty="0" smtClean="0">
                <a:solidFill>
                  <a:srgbClr val="C00000"/>
                </a:solidFill>
                <a:latin typeface="Arial Narrow" charset="0"/>
              </a:rPr>
              <a:t>Wild</a:t>
            </a:r>
            <a:r>
              <a:rPr lang="en-US" sz="3200" dirty="0" smtClean="0">
                <a:latin typeface="Arial Narrow" charset="0"/>
              </a:rPr>
              <a:t> Shared-Memory = </a:t>
            </a:r>
          </a:p>
          <a:p>
            <a:pPr algn="ctr">
              <a:buFont typeface="Arial" charset="0"/>
              <a:buNone/>
            </a:pPr>
            <a:endParaRPr lang="en-US" sz="3200" dirty="0" smtClean="0">
              <a:latin typeface="Arial Narrow" charset="0"/>
            </a:endParaRPr>
          </a:p>
          <a:p>
            <a:pPr algn="ctr">
              <a:buFont typeface="Arial" charset="0"/>
              <a:buNone/>
            </a:pPr>
            <a:r>
              <a:rPr lang="en-US" sz="3200" dirty="0" smtClean="0">
                <a:solidFill>
                  <a:srgbClr val="006600"/>
                </a:solidFill>
                <a:latin typeface="Arial Narrow" charset="0"/>
              </a:rPr>
              <a:t>Global address space </a:t>
            </a:r>
          </a:p>
          <a:p>
            <a:pPr algn="ctr">
              <a:buFont typeface="Arial" charset="0"/>
              <a:buNone/>
            </a:pPr>
            <a:r>
              <a:rPr lang="en-US" sz="3200" dirty="0" smtClean="0">
                <a:latin typeface="Arial Narrow" charset="0"/>
              </a:rPr>
              <a:t>+</a:t>
            </a:r>
          </a:p>
          <a:p>
            <a:pPr algn="ctr">
              <a:buFont typeface="Arial" charset="0"/>
              <a:buNone/>
            </a:pPr>
            <a:r>
              <a:rPr lang="en-US" sz="3200" dirty="0" smtClean="0">
                <a:solidFill>
                  <a:srgbClr val="C00000"/>
                </a:solidFill>
                <a:latin typeface="Arial Narrow" charset="0"/>
              </a:rPr>
              <a:t>Implicit, anywhere communication, synchronization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42547" y="4389614"/>
            <a:ext cx="856156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29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2"/>
    </mc:Choice>
    <mc:Fallback xmlns="">
      <p:transition xmlns:p14="http://schemas.microsoft.com/office/powerpoint/2010/main" spd="slow" advTm="135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ea typeface="ＭＳ Ｐゴシック" pitchFamily="-65" charset="-128"/>
              </a:rPr>
              <a:t>What is Shared-Memory?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26999" y="1143000"/>
            <a:ext cx="8932333" cy="4830763"/>
          </a:xfrm>
        </p:spPr>
        <p:txBody>
          <a:bodyPr/>
          <a:lstStyle/>
          <a:p>
            <a:pPr algn="ctr">
              <a:buFont typeface="Arial" charset="0"/>
              <a:buNone/>
            </a:pPr>
            <a:endParaRPr lang="en-US" sz="3200" dirty="0" smtClean="0">
              <a:latin typeface="Arial Narrow" charset="0"/>
            </a:endParaRPr>
          </a:p>
          <a:p>
            <a:pPr algn="ctr">
              <a:buFont typeface="Arial" charset="0"/>
              <a:buNone/>
            </a:pPr>
            <a:r>
              <a:rPr lang="en-US" sz="3200" dirty="0" smtClean="0">
                <a:solidFill>
                  <a:srgbClr val="006600"/>
                </a:solidFill>
                <a:latin typeface="Arial Narrow" charset="0"/>
              </a:rPr>
              <a:t>Disciplined </a:t>
            </a:r>
            <a:r>
              <a:rPr lang="en-US" sz="3200" dirty="0" smtClean="0">
                <a:latin typeface="Arial Narrow" charset="0"/>
              </a:rPr>
              <a:t>Shared-Memory = </a:t>
            </a:r>
          </a:p>
          <a:p>
            <a:pPr algn="ctr">
              <a:buFont typeface="Arial" charset="0"/>
              <a:buNone/>
            </a:pPr>
            <a:endParaRPr lang="en-US" sz="3200" dirty="0" smtClean="0">
              <a:latin typeface="Arial Narrow" charset="0"/>
            </a:endParaRPr>
          </a:p>
          <a:p>
            <a:pPr algn="ctr">
              <a:buFont typeface="Arial" charset="0"/>
              <a:buNone/>
            </a:pPr>
            <a:r>
              <a:rPr lang="en-US" sz="3200" dirty="0" smtClean="0">
                <a:solidFill>
                  <a:srgbClr val="006600"/>
                </a:solidFill>
                <a:latin typeface="Arial Narrow" charset="0"/>
              </a:rPr>
              <a:t>Global address space </a:t>
            </a:r>
          </a:p>
          <a:p>
            <a:pPr algn="ctr">
              <a:buFont typeface="Arial" charset="0"/>
              <a:buNone/>
            </a:pPr>
            <a:r>
              <a:rPr lang="en-US" sz="3200" dirty="0" smtClean="0">
                <a:latin typeface="Arial Narrow" charset="0"/>
              </a:rPr>
              <a:t>+</a:t>
            </a:r>
          </a:p>
          <a:p>
            <a:pPr algn="ctr">
              <a:buFont typeface="Arial" charset="0"/>
              <a:buNone/>
            </a:pPr>
            <a:r>
              <a:rPr lang="en-US" sz="3200" dirty="0" smtClean="0">
                <a:solidFill>
                  <a:srgbClr val="C00000"/>
                </a:solidFill>
                <a:latin typeface="Arial Narrow" charset="0"/>
              </a:rPr>
              <a:t>Implicit, anywhere communication, synchronization</a:t>
            </a:r>
          </a:p>
          <a:p>
            <a:pPr algn="ctr">
              <a:buFont typeface="Arial" charset="0"/>
              <a:buNone/>
            </a:pPr>
            <a:r>
              <a:rPr lang="en-US" sz="3200" dirty="0" smtClean="0">
                <a:solidFill>
                  <a:srgbClr val="006600"/>
                </a:solidFill>
                <a:latin typeface="Arial Narrow" charset="0"/>
              </a:rPr>
              <a:t>Explicit, structured side-effects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42547" y="4389614"/>
            <a:ext cx="856156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70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74"/>
    </mc:Choice>
    <mc:Fallback xmlns="">
      <p:transition xmlns:p14="http://schemas.microsoft.com/office/powerpoint/2010/main" spd="slow" advTm="1547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5|1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29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1.7|26.3|1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4.2|7.4|4.2|18.3|1.3|9.8|4.4|9.2|5.4|1|5.2|4.4|1.9|1.8|2.5|6.2|7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5.6|22.6|17.1|8.1|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6.9|5.2|6.5|4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24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4.3|5|7|0.9|2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5.7|1.3|2.6|5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|1.1|4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15.8|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7.7|9.1|26.1|1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1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16.5|5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14|6.3|9.4|1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3|9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32.5|6.5"/>
</p:tagLst>
</file>

<file path=ppt/theme/theme1.xml><?xml version="1.0" encoding="utf-8"?>
<a:theme xmlns:a="http://schemas.openxmlformats.org/drawingml/2006/main" name="UPCRC_Powerpoint_Template_with I-Mar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21559</TotalTime>
  <Words>2509</Words>
  <Application>Microsoft Macintosh PowerPoint</Application>
  <PresentationFormat>On-screen Show (4:3)</PresentationFormat>
  <Paragraphs>1013</Paragraphs>
  <Slides>40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UPCRC_Powerpoint_Template_with I-Mark</vt:lpstr>
      <vt:lpstr>DeNovo: Rethinking the Multicore Memory Hierarchy for Disciplined Parallelism</vt:lpstr>
      <vt:lpstr>Motivation</vt:lpstr>
      <vt:lpstr>Motivation</vt:lpstr>
      <vt:lpstr>Motivation</vt:lpstr>
      <vt:lpstr>What is Shared-Memory?</vt:lpstr>
      <vt:lpstr>What is Shared-Memory?</vt:lpstr>
      <vt:lpstr>What is Shared-Memory?</vt:lpstr>
      <vt:lpstr>What is Shared-Memory?</vt:lpstr>
      <vt:lpstr>What is Shared-Memory?</vt:lpstr>
      <vt:lpstr>Benefits of Explicit Effects</vt:lpstr>
      <vt:lpstr>DeNovo Hardware Project </vt:lpstr>
      <vt:lpstr>Current Hardware Limitations</vt:lpstr>
      <vt:lpstr>Contributions</vt:lpstr>
      <vt:lpstr>Outline</vt:lpstr>
      <vt:lpstr>Background: DPJ [OOPSLA 09]</vt:lpstr>
      <vt:lpstr>Regions and Effects</vt:lpstr>
      <vt:lpstr>Example:  A Pair Class</vt:lpstr>
      <vt:lpstr>Example:  A Pair Class</vt:lpstr>
      <vt:lpstr>Example:  A Pair Class</vt:lpstr>
      <vt:lpstr>Outline</vt:lpstr>
      <vt:lpstr>Memory Consistency Model</vt:lpstr>
      <vt:lpstr>Memory Consistency Model</vt:lpstr>
      <vt:lpstr>Cache Coherence</vt:lpstr>
      <vt:lpstr>Basic DeNovo Coherence</vt:lpstr>
      <vt:lpstr>Example Run</vt:lpstr>
      <vt:lpstr>Practical DeNovo Coherence</vt:lpstr>
      <vt:lpstr>Current Hardware Limitations</vt:lpstr>
      <vt:lpstr>Protocol Optimizations</vt:lpstr>
      <vt:lpstr>PowerPoint Presentation</vt:lpstr>
      <vt:lpstr>PowerPoint Presentation</vt:lpstr>
      <vt:lpstr>Current Hardware Limitations</vt:lpstr>
      <vt:lpstr>Outline</vt:lpstr>
      <vt:lpstr>Protocol Verification</vt:lpstr>
      <vt:lpstr>Performance Evaluation Methodology</vt:lpstr>
      <vt:lpstr>MESI Word (MW) vs. DeNovo Word (DW)</vt:lpstr>
      <vt:lpstr>MESI Line (ML) vs. DeNovo Line (DL)</vt:lpstr>
      <vt:lpstr>Optimizations on DeNovo Line</vt:lpstr>
      <vt:lpstr>Network Traffic</vt:lpstr>
      <vt:lpstr>Conclusion and Future Work</vt:lpstr>
      <vt:lpstr>PowerPoint Presentation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DeNovo: Rethinking the Multicore Memory Hierarchy for Disciplined Parallelism</dc:title>
  <dc:creator>Hyojin Sung</dc:creator>
  <cp:lastModifiedBy>Hyojin Sung</cp:lastModifiedBy>
  <cp:revision>380</cp:revision>
  <cp:lastPrinted>2011-10-03T19:53:40Z</cp:lastPrinted>
  <dcterms:created xsi:type="dcterms:W3CDTF">2011-09-19T18:32:12Z</dcterms:created>
  <dcterms:modified xsi:type="dcterms:W3CDTF">2011-10-14T02:45:08Z</dcterms:modified>
</cp:coreProperties>
</file>