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1" r:id="rId3"/>
    <p:sldId id="387" r:id="rId4"/>
    <p:sldId id="330" r:id="rId5"/>
    <p:sldId id="331" r:id="rId6"/>
    <p:sldId id="332" r:id="rId7"/>
    <p:sldId id="333" r:id="rId8"/>
    <p:sldId id="312" r:id="rId9"/>
    <p:sldId id="379" r:id="rId10"/>
    <p:sldId id="349" r:id="rId11"/>
    <p:sldId id="335" r:id="rId12"/>
    <p:sldId id="385" r:id="rId13"/>
    <p:sldId id="315" r:id="rId14"/>
    <p:sldId id="375" r:id="rId15"/>
    <p:sldId id="262" r:id="rId16"/>
    <p:sldId id="287" r:id="rId17"/>
    <p:sldId id="284" r:id="rId18"/>
    <p:sldId id="384" r:id="rId19"/>
    <p:sldId id="383" r:id="rId20"/>
    <p:sldId id="263" r:id="rId21"/>
    <p:sldId id="382" r:id="rId22"/>
    <p:sldId id="386" r:id="rId23"/>
    <p:sldId id="265" r:id="rId24"/>
    <p:sldId id="266" r:id="rId25"/>
    <p:sldId id="259" r:id="rId26"/>
    <p:sldId id="307" r:id="rId27"/>
    <p:sldId id="275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5DE"/>
    <a:srgbClr val="8064A2"/>
    <a:srgbClr val="9BBB59"/>
    <a:srgbClr val="C04F4D"/>
    <a:srgbClr val="4F81BE"/>
    <a:srgbClr val="BACDE6"/>
    <a:srgbClr val="365F90"/>
    <a:srgbClr val="1B400B"/>
    <a:srgbClr val="E37222"/>
    <a:srgbClr val="002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69868" autoAdjust="0"/>
  </p:normalViewPr>
  <p:slideViewPr>
    <p:cSldViewPr snapToGrid="0" snapToObjects="1">
      <p:cViewPr>
        <p:scale>
          <a:sx n="63" d="100"/>
          <a:sy n="63" d="100"/>
        </p:scale>
        <p:origin x="-24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7BD9-A719-BA4B-A885-50F85351F1F0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A112-7ACE-7848-9047-FC601BE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5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FE8FC-3180-2749-ABE4-42AB566E7A36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63E1-858F-9144-9E9E-9743DB30C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4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4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4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7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0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4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9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5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2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7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11" descr="full_mark_horz_bold2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3183317" cy="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/>
                <a:cs typeface="Arial Narrow"/>
              </a:defRPr>
            </a:lvl1pPr>
            <a:lvl2pPr>
              <a:defRPr>
                <a:latin typeface="Arial Narrow"/>
                <a:cs typeface="Arial Narrow"/>
              </a:defRPr>
            </a:lvl2pPr>
            <a:lvl3pPr>
              <a:defRPr>
                <a:latin typeface="Arial Narrow"/>
                <a:cs typeface="Arial Narrow"/>
              </a:defRPr>
            </a:lvl3pPr>
            <a:lvl4pPr>
              <a:defRPr>
                <a:latin typeface="Arial Narrow"/>
                <a:cs typeface="Arial Narrow"/>
              </a:defRPr>
            </a:lvl4pPr>
            <a:lvl5pPr>
              <a:defRPr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2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iMark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1148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26452"/>
            <a:ext cx="9144000" cy="331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6162393"/>
            <a:ext cx="9144000" cy="695606"/>
            <a:chOff x="0" y="6162393"/>
            <a:chExt cx="9144000" cy="695606"/>
          </a:xfrm>
        </p:grpSpPr>
        <p:sp>
          <p:nvSpPr>
            <p:cNvPr id="30" name="Rectangle 29"/>
            <p:cNvSpPr/>
            <p:nvPr/>
          </p:nvSpPr>
          <p:spPr>
            <a:xfrm>
              <a:off x="0" y="6550238"/>
              <a:ext cx="9144000" cy="307761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6162393"/>
              <a:ext cx="456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0" i="0" dirty="0" smtClean="0">
                  <a:solidFill>
                    <a:srgbClr val="002664"/>
                  </a:solidFill>
                  <a:latin typeface="Futura Condensed"/>
                  <a:cs typeface="Futura Condensed"/>
                </a:rPr>
                <a:t>I</a:t>
              </a:r>
              <a:r>
                <a:rPr lang="en-US" sz="2000" b="0" i="0" dirty="0" smtClean="0">
                  <a:solidFill>
                    <a:srgbClr val="E37222"/>
                  </a:solidFill>
                  <a:latin typeface="Futura Condensed"/>
                  <a:cs typeface="Futura Condensed"/>
                </a:rPr>
                <a:t>ll</a:t>
              </a:r>
              <a:r>
                <a:rPr lang="en-US" sz="2000" b="0" i="0" dirty="0" smtClean="0">
                  <a:solidFill>
                    <a:srgbClr val="002664"/>
                  </a:solidFill>
                  <a:latin typeface="Futura Condensed"/>
                  <a:cs typeface="Futura Condensed"/>
                </a:rPr>
                <a:t>inois-Inte</a:t>
              </a:r>
              <a:r>
                <a:rPr lang="en-US" sz="2000" b="0" i="0" dirty="0" smtClean="0">
                  <a:solidFill>
                    <a:srgbClr val="E37222"/>
                  </a:solidFill>
                  <a:latin typeface="Futura Condensed"/>
                  <a:cs typeface="Futura Condensed"/>
                </a:rPr>
                <a:t>l</a:t>
              </a:r>
              <a:r>
                <a:rPr lang="en-US" sz="2000" b="0" i="0" dirty="0" smtClean="0">
                  <a:solidFill>
                    <a:srgbClr val="002664"/>
                  </a:solidFill>
                  <a:latin typeface="Futura Condensed"/>
                  <a:cs typeface="Futura Condensed"/>
                </a:rPr>
                <a:t> Para</a:t>
              </a:r>
              <a:r>
                <a:rPr lang="en-US" sz="2000" b="0" i="0" dirty="0" smtClean="0">
                  <a:solidFill>
                    <a:srgbClr val="E37222"/>
                  </a:solidFill>
                  <a:latin typeface="Futura Condensed"/>
                  <a:cs typeface="Futura Condensed"/>
                </a:rPr>
                <a:t>ll</a:t>
              </a:r>
              <a:r>
                <a:rPr lang="en-US" sz="2000" b="0" i="0" dirty="0" smtClean="0">
                  <a:solidFill>
                    <a:srgbClr val="002664"/>
                  </a:solidFill>
                  <a:latin typeface="Futura Condensed"/>
                  <a:cs typeface="Futura Condensed"/>
                </a:rPr>
                <a:t>e</a:t>
              </a:r>
              <a:r>
                <a:rPr lang="en-US" sz="2000" b="0" i="0" dirty="0" smtClean="0">
                  <a:solidFill>
                    <a:srgbClr val="E37222"/>
                  </a:solidFill>
                  <a:latin typeface="Futura Condensed"/>
                  <a:cs typeface="Futura Condensed"/>
                </a:rPr>
                <a:t>l</a:t>
              </a:r>
              <a:r>
                <a:rPr lang="en-US" sz="2000" b="0" i="0" dirty="0" smtClean="0">
                  <a:solidFill>
                    <a:srgbClr val="002664"/>
                  </a:solidFill>
                  <a:latin typeface="Futura Condensed"/>
                  <a:cs typeface="Futura Condensed"/>
                </a:rPr>
                <a:t>ism Center</a:t>
              </a:r>
              <a:endParaRPr lang="en-US" sz="2000" b="0" i="0" dirty="0">
                <a:solidFill>
                  <a:srgbClr val="002664"/>
                </a:solidFill>
                <a:latin typeface="Futura Condensed"/>
                <a:cs typeface="Futura Condensed"/>
              </a:endParaRPr>
            </a:p>
          </p:txBody>
        </p:sp>
      </p:grpSp>
      <p:sp>
        <p:nvSpPr>
          <p:cNvPr id="34" name="Footer Placeholder 10"/>
          <p:cNvSpPr txBox="1">
            <a:spLocks/>
          </p:cNvSpPr>
          <p:nvPr/>
        </p:nvSpPr>
        <p:spPr>
          <a:xfrm>
            <a:off x="0" y="6503770"/>
            <a:ext cx="9144000" cy="3542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 descr="I2PC on whit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40" y="5747183"/>
            <a:ext cx="757960" cy="7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002664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5415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DeNovoND: Efficient Hardware Support for </a:t>
            </a:r>
            <a:br>
              <a:rPr lang="en-US" sz="4000" dirty="0" smtClean="0"/>
            </a:br>
            <a:r>
              <a:rPr lang="en-US" sz="4000" dirty="0" smtClean="0"/>
              <a:t>Disciplined Non-Determinism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2" y="4008401"/>
            <a:ext cx="8262132" cy="131114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Hyojin Sung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Rakesh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Komuravelli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Sarita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V.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Illinois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Urbana-Champaign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DeNovo for Deterministic </a:t>
            </a:r>
            <a:r>
              <a:rPr lang="en-US" dirty="0"/>
              <a:t>C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89" y="1311393"/>
            <a:ext cx="8229600" cy="13427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664"/>
                </a:solidFill>
              </a:rPr>
              <a:t>Coherence Enforcement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2664"/>
                </a:solidFill>
              </a:rPr>
              <a:t>Invalidate stale copies in private cache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2664"/>
                </a:solidFill>
              </a:rPr>
              <a:t>Track up-to-date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5087" y="2188001"/>
            <a:ext cx="3024235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082" y="1766052"/>
            <a:ext cx="5222580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2543" y="2654098"/>
            <a:ext cx="8524257" cy="354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E37222"/>
                </a:solidFill>
                <a:latin typeface="Arial Narrow" charset="0"/>
              </a:rPr>
              <a:t>Explicit effects</a:t>
            </a:r>
          </a:p>
          <a:p>
            <a:pPr lvl="1"/>
            <a:r>
              <a:rPr lang="en-US" sz="2600" dirty="0" smtClean="0">
                <a:latin typeface="Arial Narrow" charset="0"/>
              </a:rPr>
              <a:t>Compiler knows all writeable regions in this parallel phase</a:t>
            </a:r>
          </a:p>
          <a:p>
            <a:pPr lvl="1"/>
            <a:r>
              <a:rPr lang="en-US" sz="2600" dirty="0" smtClean="0">
                <a:latin typeface="Arial Narrow" charset="0"/>
              </a:rPr>
              <a:t>Cache can </a:t>
            </a:r>
            <a:r>
              <a:rPr lang="en-US" sz="2600" dirty="0" smtClean="0">
                <a:solidFill>
                  <a:srgbClr val="E37222"/>
                </a:solidFill>
                <a:latin typeface="Arial Narrow" charset="0"/>
              </a:rPr>
              <a:t>self-invalidate </a:t>
            </a:r>
            <a:r>
              <a:rPr lang="en-US" sz="2600" dirty="0" smtClean="0">
                <a:latin typeface="Arial Narrow" charset="0"/>
              </a:rPr>
              <a:t>before next parallel phase</a:t>
            </a:r>
          </a:p>
          <a:p>
            <a:r>
              <a:rPr lang="en-US" sz="3000" dirty="0" smtClean="0">
                <a:solidFill>
                  <a:srgbClr val="E37222"/>
                </a:solidFill>
                <a:latin typeface="Arial Narrow" charset="0"/>
              </a:rPr>
              <a:t>Registration</a:t>
            </a:r>
          </a:p>
          <a:p>
            <a:pPr lvl="1"/>
            <a:r>
              <a:rPr lang="en-US" sz="2600" dirty="0" smtClean="0">
                <a:latin typeface="Arial Narrow" charset="0"/>
              </a:rPr>
              <a:t>Directory keeps track of </a:t>
            </a:r>
            <a:r>
              <a:rPr lang="en-US" sz="2600" dirty="0" smtClean="0">
                <a:solidFill>
                  <a:srgbClr val="E37222"/>
                </a:solidFill>
                <a:latin typeface="Arial Narrow" charset="0"/>
              </a:rPr>
              <a:t>one </a:t>
            </a:r>
            <a:r>
              <a:rPr lang="en-US" sz="2600" dirty="0" smtClean="0">
                <a:latin typeface="Arial Narrow" charset="0"/>
              </a:rPr>
              <a:t>up-to-date copy</a:t>
            </a:r>
          </a:p>
          <a:p>
            <a:pPr lvl="1"/>
            <a:r>
              <a:rPr lang="en-US" sz="2600" dirty="0" smtClean="0">
                <a:latin typeface="Arial Narrow" charset="0"/>
              </a:rPr>
              <a:t>Writer registers itself before next parallel phase</a:t>
            </a:r>
          </a:p>
        </p:txBody>
      </p:sp>
    </p:spTree>
    <p:extLst>
      <p:ext uri="{BB962C8B-B14F-4D97-AF65-F5344CB8AC3E}">
        <p14:creationId xmlns:p14="http://schemas.microsoft.com/office/powerpoint/2010/main" val="32732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DeNovo for </a:t>
            </a:r>
            <a:r>
              <a:rPr lang="en-US" dirty="0"/>
              <a:t>D</a:t>
            </a:r>
            <a:r>
              <a:rPr lang="en-US" dirty="0" smtClean="0"/>
              <a:t>eterministic </a:t>
            </a:r>
            <a:r>
              <a:rPr lang="en-US" dirty="0"/>
              <a:t>C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space overhead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rgbClr val="E37222"/>
                </a:solidFill>
              </a:rPr>
              <a:t>valid</a:t>
            </a:r>
            <a:r>
              <a:rPr lang="en-US" dirty="0"/>
              <a:t> data or </a:t>
            </a:r>
            <a:r>
              <a:rPr lang="en-US" dirty="0">
                <a:solidFill>
                  <a:srgbClr val="E37222"/>
                </a:solidFill>
              </a:rPr>
              <a:t>registered</a:t>
            </a:r>
            <a:r>
              <a:rPr lang="en-US" dirty="0"/>
              <a:t> core id</a:t>
            </a:r>
          </a:p>
          <a:p>
            <a:pPr lvl="1"/>
            <a:r>
              <a:rPr lang="en-US" dirty="0" smtClean="0"/>
              <a:t>LLC </a:t>
            </a:r>
            <a:r>
              <a:rPr lang="en-US" dirty="0"/>
              <a:t>data arrays double as directory</a:t>
            </a:r>
          </a:p>
          <a:p>
            <a:r>
              <a:rPr lang="en-US" dirty="0"/>
              <a:t>No transient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No invalidation traffic</a:t>
            </a:r>
          </a:p>
          <a:p>
            <a:r>
              <a:rPr lang="en-US" dirty="0" smtClean="0"/>
              <a:t>No false sharing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0109" y="2671022"/>
            <a:ext cx="2738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trike="sngStrike" dirty="0" smtClean="0">
                <a:latin typeface="Arial Narrow"/>
                <a:cs typeface="Arial Narrow"/>
              </a:rPr>
              <a:t>              </a:t>
            </a:r>
            <a:r>
              <a:rPr lang="en-US" sz="2800" b="1" strike="sngStrike" dirty="0">
                <a:latin typeface="Arial Narrow"/>
                <a:cs typeface="Arial Narrow"/>
              </a:rPr>
              <a:t>   </a:t>
            </a:r>
            <a:r>
              <a:rPr lang="en-US" sz="2800" b="1" dirty="0" smtClean="0">
                <a:solidFill>
                  <a:srgbClr val="D45A0F"/>
                </a:solidFill>
                <a:latin typeface="Arial Narrow"/>
                <a:cs typeface="Arial Narrow"/>
              </a:rPr>
              <a:t> </a:t>
            </a:r>
            <a:r>
              <a:rPr lang="en-US" sz="2800" b="1" dirty="0" smtClean="0">
                <a:solidFill>
                  <a:srgbClr val="E37222"/>
                </a:solidFill>
                <a:latin typeface="Arial Narrow"/>
                <a:cs typeface="Arial Narrow"/>
              </a:rPr>
              <a:t>registry</a:t>
            </a:r>
            <a:endParaRPr lang="en-US" sz="28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19444" y="4106805"/>
            <a:ext cx="4508809" cy="2219827"/>
            <a:chOff x="2949958" y="3595279"/>
            <a:chExt cx="4958001" cy="2148275"/>
          </a:xfrm>
        </p:grpSpPr>
        <p:sp>
          <p:nvSpPr>
            <p:cNvPr id="6" name="Oval 5"/>
            <p:cNvSpPr/>
            <p:nvPr/>
          </p:nvSpPr>
          <p:spPr>
            <a:xfrm>
              <a:off x="2949958" y="3595279"/>
              <a:ext cx="1344289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85062" y="3595279"/>
              <a:ext cx="1222897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4291" y="4977404"/>
              <a:ext cx="1976261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>
              <a:off x="4294247" y="3978354"/>
              <a:ext cx="239081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 rot="16200000" flipH="1">
              <a:off x="3995357" y="4351252"/>
              <a:ext cx="840375" cy="636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6077456" y="4302909"/>
              <a:ext cx="840375" cy="73301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61066" y="3613957"/>
              <a:ext cx="74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791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4490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4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69570"/>
              </p:ext>
            </p:extLst>
          </p:nvPr>
        </p:nvGraphicFramePr>
        <p:xfrm>
          <a:off x="7016796" y="2121408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727" y="2899616"/>
            <a:ext cx="640080" cy="128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9712" y="2922124"/>
            <a:ext cx="640080" cy="1280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0727" y="2546943"/>
            <a:ext cx="2391570" cy="375181"/>
            <a:chOff x="5076796" y="2023892"/>
            <a:chExt cx="2391570" cy="375181"/>
          </a:xfrm>
        </p:grpSpPr>
        <p:sp>
          <p:nvSpPr>
            <p:cNvPr id="18" name="Rectangle 17"/>
            <p:cNvSpPr/>
            <p:nvPr/>
          </p:nvSpPr>
          <p:spPr>
            <a:xfrm>
              <a:off x="5076796" y="2023892"/>
              <a:ext cx="2391570" cy="145741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2"/>
              <a:endCxn id="5" idx="0"/>
            </p:cNvCxnSpPr>
            <p:nvPr/>
          </p:nvCxnSpPr>
          <p:spPr>
            <a:xfrm flipH="1">
              <a:off x="5415792" y="2169633"/>
              <a:ext cx="856789" cy="206932"/>
            </a:xfrm>
            <a:prstGeom prst="line">
              <a:avLst/>
            </a:prstGeom>
            <a:ln>
              <a:solidFill>
                <a:srgbClr val="4A452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2"/>
              <a:endCxn id="6" idx="0"/>
            </p:cNvCxnSpPr>
            <p:nvPr/>
          </p:nvCxnSpPr>
          <p:spPr>
            <a:xfrm>
              <a:off x="6272581" y="2169633"/>
              <a:ext cx="32196" cy="229440"/>
            </a:xfrm>
            <a:prstGeom prst="line">
              <a:avLst/>
            </a:prstGeom>
            <a:ln>
              <a:solidFill>
                <a:srgbClr val="4A452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0727" y="4179776"/>
            <a:ext cx="2391570" cy="351305"/>
            <a:chOff x="5076796" y="3656725"/>
            <a:chExt cx="2391570" cy="351305"/>
          </a:xfrm>
        </p:grpSpPr>
        <p:sp>
          <p:nvSpPr>
            <p:cNvPr id="13" name="Rectangle 12"/>
            <p:cNvSpPr/>
            <p:nvPr/>
          </p:nvSpPr>
          <p:spPr>
            <a:xfrm>
              <a:off x="5076796" y="3851231"/>
              <a:ext cx="2391570" cy="156799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2"/>
              <a:endCxn id="13" idx="0"/>
            </p:cNvCxnSpPr>
            <p:nvPr/>
          </p:nvCxnSpPr>
          <p:spPr>
            <a:xfrm>
              <a:off x="5415792" y="3656725"/>
              <a:ext cx="856789" cy="19450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2"/>
              <a:endCxn id="13" idx="0"/>
            </p:cNvCxnSpPr>
            <p:nvPr/>
          </p:nvCxnSpPr>
          <p:spPr>
            <a:xfrm flipH="1">
              <a:off x="6272581" y="3679233"/>
              <a:ext cx="32196" cy="17199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71771" y="3367759"/>
            <a:ext cx="603628" cy="400110"/>
            <a:chOff x="5096978" y="2725488"/>
            <a:chExt cx="603628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41800" y="3352184"/>
            <a:ext cx="603628" cy="400110"/>
            <a:chOff x="5096978" y="2725488"/>
            <a:chExt cx="603628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0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77988"/>
              </p:ext>
            </p:extLst>
          </p:nvPr>
        </p:nvGraphicFramePr>
        <p:xfrm>
          <a:off x="3812447" y="2118815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12817"/>
              </p:ext>
            </p:extLst>
          </p:nvPr>
        </p:nvGraphicFramePr>
        <p:xfrm>
          <a:off x="7013448" y="2121408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55523"/>
              </p:ext>
            </p:extLst>
          </p:nvPr>
        </p:nvGraphicFramePr>
        <p:xfrm>
          <a:off x="5396664" y="4217637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37456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baseline="-1000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baseline="-1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3628" y="2270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2380604" y="3193046"/>
            <a:ext cx="38046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2800" b="1" dirty="0" smtClean="0"/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7086" y="1763079"/>
            <a:ext cx="202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in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Y in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561399" y="1897018"/>
            <a:ext cx="182880" cy="182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43195" y="2144208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59480" y="4625871"/>
            <a:ext cx="22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self-invalidate(            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087499" y="4740718"/>
            <a:ext cx="182880" cy="182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369892" y="4744101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769006" y="1693394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1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83751" y="1712352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2 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72808" y="3809168"/>
            <a:ext cx="12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L2 </a:t>
            </a:r>
            <a:endParaRPr lang="en-US" dirty="0"/>
          </a:p>
        </p:txBody>
      </p:sp>
      <p:sp>
        <p:nvSpPr>
          <p:cNvPr id="83" name="직사각형 94"/>
          <p:cNvSpPr/>
          <p:nvPr/>
        </p:nvSpPr>
        <p:spPr>
          <a:xfrm>
            <a:off x="5449472" y="5541053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nvalid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35783" y="1840273"/>
            <a:ext cx="402274" cy="27754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7547686" y="2270479"/>
            <a:ext cx="798685" cy="4727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22211"/>
              </p:ext>
            </p:extLst>
          </p:nvPr>
        </p:nvGraphicFramePr>
        <p:xfrm>
          <a:off x="5394960" y="4215384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04735"/>
              </p:ext>
            </p:extLst>
          </p:nvPr>
        </p:nvGraphicFramePr>
        <p:xfrm>
          <a:off x="3813048" y="2121408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118838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18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118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18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3717667" y="3216095"/>
            <a:ext cx="4707534" cy="1032519"/>
            <a:chOff x="3753591" y="3301889"/>
            <a:chExt cx="4707534" cy="1032519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4470637" y="3304482"/>
              <a:ext cx="1014759" cy="1027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6623812" y="3301889"/>
              <a:ext cx="959798" cy="10325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53591" y="3684386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81608" y="3684386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87724" y="3212988"/>
            <a:ext cx="3253157" cy="1565199"/>
            <a:chOff x="4407222" y="3312429"/>
            <a:chExt cx="3253157" cy="1565199"/>
          </a:xfrm>
        </p:grpSpPr>
        <p:cxnSp>
          <p:nvCxnSpPr>
            <p:cNvPr id="98" name="Curved Connector 97"/>
            <p:cNvCxnSpPr/>
            <p:nvPr/>
          </p:nvCxnSpPr>
          <p:spPr>
            <a:xfrm rot="10800000">
              <a:off x="4407222" y="3312429"/>
              <a:ext cx="1007237" cy="1551037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/>
            <p:nvPr/>
          </p:nvCxnSpPr>
          <p:spPr>
            <a:xfrm flipV="1">
              <a:off x="6656203" y="3335230"/>
              <a:ext cx="1004176" cy="154239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832172" y="431707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9988" y="4277941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graphicFrame>
        <p:nvGraphicFramePr>
          <p:cNvPr id="10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5542"/>
              </p:ext>
            </p:extLst>
          </p:nvPr>
        </p:nvGraphicFramePr>
        <p:xfrm>
          <a:off x="3813048" y="2121408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118838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188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118838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18838"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" name="Rounded Rectangle 103"/>
          <p:cNvSpPr/>
          <p:nvPr/>
        </p:nvSpPr>
        <p:spPr>
          <a:xfrm>
            <a:off x="4325011" y="2270479"/>
            <a:ext cx="798685" cy="4727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55987"/>
              </p:ext>
            </p:extLst>
          </p:nvPr>
        </p:nvGraphicFramePr>
        <p:xfrm>
          <a:off x="7013448" y="2121408"/>
          <a:ext cx="1243330" cy="109728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" name="Rounded Rectangle 104"/>
          <p:cNvSpPr/>
          <p:nvPr/>
        </p:nvSpPr>
        <p:spPr>
          <a:xfrm>
            <a:off x="6941846" y="2270479"/>
            <a:ext cx="798685" cy="4727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717667" y="2270479"/>
            <a:ext cx="798685" cy="4727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803E-6 4.23086E-6 L 3.96803E-6 0.092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803E-6 0.09299 L 3.96803E-6 0.22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803E-6 0.2253 L 3.96803E-6 0.36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803E-6 0.36294 L 3.96803E-6 0.4270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4" grpId="1" animBg="1"/>
      <p:bldP spid="84" grpId="2" animBg="1"/>
      <p:bldP spid="84" grpId="3" animBg="1"/>
      <p:bldP spid="86" grpId="0" animBg="1"/>
      <p:bldP spid="86" grpId="1" animBg="1"/>
      <p:bldP spid="104" grpId="0" animBg="1"/>
      <p:bldP spid="104" grpId="1" animBg="1"/>
      <p:bldP spid="105" grpId="0" animBg="1"/>
      <p:bldP spid="105" grpId="1" animBg="1"/>
      <p:bldP spid="85" grpId="0" animBg="1"/>
      <p:bldP spid="8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DPJ Support for Safe Non-Determinism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0" y="1658790"/>
            <a:ext cx="9143999" cy="756476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ym typeface="Wingdings"/>
              </a:rPr>
              <a:t>Nondeterminism</a:t>
            </a:r>
            <a:r>
              <a:rPr lang="en-US" sz="2800" dirty="0" smtClean="0">
                <a:sym typeface="Wingdings"/>
              </a:rPr>
              <a:t> comes from conflicting concurrent accesses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" y="2415266"/>
            <a:ext cx="6268833" cy="3296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ym typeface="Wingdings"/>
              </a:rPr>
              <a:t>Isolate these accesses as “</a:t>
            </a:r>
            <a:r>
              <a:rPr lang="en-US" sz="3000" dirty="0" smtClean="0">
                <a:solidFill>
                  <a:srgbClr val="E37222"/>
                </a:solidFill>
                <a:sym typeface="Wingdings"/>
              </a:rPr>
              <a:t>atomic</a:t>
            </a:r>
            <a:r>
              <a:rPr lang="en-US" sz="3000" dirty="0" smtClean="0">
                <a:sym typeface="Wingdings"/>
              </a:rPr>
              <a:t>”</a:t>
            </a:r>
          </a:p>
          <a:p>
            <a:pPr lvl="1"/>
            <a:r>
              <a:rPr lang="en-US" sz="2400" dirty="0" smtClean="0">
                <a:sym typeface="Wingdings"/>
              </a:rPr>
              <a:t>Enclosed in “</a:t>
            </a:r>
            <a:r>
              <a:rPr lang="en-US" sz="2400" dirty="0" smtClean="0">
                <a:solidFill>
                  <a:srgbClr val="E37222"/>
                </a:solidFill>
                <a:sym typeface="Wingdings"/>
              </a:rPr>
              <a:t>atomic</a:t>
            </a:r>
            <a:r>
              <a:rPr lang="en-US" sz="2400" dirty="0" smtClean="0">
                <a:sym typeface="Wingdings"/>
              </a:rPr>
              <a:t>” sections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E37222"/>
                </a:solidFill>
              </a:rPr>
              <a:t>Atomic</a:t>
            </a:r>
            <a:r>
              <a:rPr lang="en-US" sz="2400" dirty="0" smtClean="0"/>
              <a:t>” regions and effects </a:t>
            </a:r>
          </a:p>
          <a:p>
            <a:pPr>
              <a:buFont typeface="Lucida Grande"/>
              <a:buChar char="→"/>
            </a:pPr>
            <a:r>
              <a:rPr lang="en-US" sz="3000" dirty="0" smtClean="0"/>
              <a:t> “Disciplined” non-determinism</a:t>
            </a:r>
          </a:p>
          <a:p>
            <a:pPr lvl="1">
              <a:buFont typeface="Lucida Grande"/>
              <a:buChar char="-"/>
            </a:pPr>
            <a:r>
              <a:rPr lang="en-US" sz="2600" dirty="0" smtClean="0"/>
              <a:t>Race freedom, strong isolation</a:t>
            </a:r>
          </a:p>
          <a:p>
            <a:pPr lvl="1">
              <a:buFont typeface="Lucida Grande"/>
              <a:buChar char="-"/>
            </a:pPr>
            <a:r>
              <a:rPr lang="en-US" sz="2600" dirty="0" smtClean="0"/>
              <a:t>Determinism-by-default semantics</a:t>
            </a:r>
            <a:r>
              <a:rPr lang="en-US" sz="3000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817" y="5564961"/>
            <a:ext cx="9143999" cy="117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E37222"/>
                </a:solidFill>
              </a:rPr>
              <a:t>DeNovoND</a:t>
            </a:r>
            <a:r>
              <a:rPr lang="en-US" sz="2800" dirty="0">
                <a:solidFill>
                  <a:srgbClr val="E37222"/>
                </a:solidFill>
              </a:rPr>
              <a:t> converts “atomic” statements into locks</a:t>
            </a:r>
          </a:p>
          <a:p>
            <a:endParaRPr lang="en-US" sz="2800" dirty="0" smtClean="0">
              <a:sym typeface="Wingding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8383" y="2028942"/>
            <a:ext cx="3262333" cy="3498103"/>
            <a:chOff x="5076796" y="1249321"/>
            <a:chExt cx="3262333" cy="3498103"/>
          </a:xfrm>
        </p:grpSpPr>
        <p:sp>
          <p:nvSpPr>
            <p:cNvPr id="31" name="Rectangle 30"/>
            <p:cNvSpPr/>
            <p:nvPr/>
          </p:nvSpPr>
          <p:spPr>
            <a:xfrm>
              <a:off x="5076796" y="2376565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0880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24964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9049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>
                <a:stCxn id="45" idx="2"/>
                <a:endCxn id="31" idx="0"/>
              </p:cNvCxnSpPr>
              <p:nvPr/>
            </p:nvCxnSpPr>
            <p:spPr>
              <a:xfrm flipH="1">
                <a:off x="5396836" y="2169633"/>
                <a:ext cx="131112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5" idx="2"/>
                <a:endCxn id="32" idx="0"/>
              </p:cNvCxnSpPr>
              <p:nvPr/>
            </p:nvCxnSpPr>
            <p:spPr>
              <a:xfrm flipH="1">
                <a:off x="6270920" y="2169633"/>
                <a:ext cx="43704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5" idx="2"/>
                <a:endCxn id="34" idx="0"/>
              </p:cNvCxnSpPr>
              <p:nvPr/>
            </p:nvCxnSpPr>
            <p:spPr>
              <a:xfrm>
                <a:off x="6707963" y="2169633"/>
                <a:ext cx="43704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2"/>
                <a:endCxn id="35" idx="0"/>
              </p:cNvCxnSpPr>
              <p:nvPr/>
            </p:nvCxnSpPr>
            <p:spPr>
              <a:xfrm>
                <a:off x="6707963" y="2169633"/>
                <a:ext cx="131112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076796" y="3656723"/>
              <a:ext cx="3262333" cy="351307"/>
              <a:chOff x="5076796" y="3656723"/>
              <a:chExt cx="3262333" cy="35130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076796" y="3851231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1" idx="2"/>
                <a:endCxn id="40" idx="0"/>
              </p:cNvCxnSpPr>
              <p:nvPr/>
            </p:nvCxnSpPr>
            <p:spPr>
              <a:xfrm>
                <a:off x="5396836" y="3656725"/>
                <a:ext cx="1311127" cy="194506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2"/>
                <a:endCxn id="40" idx="0"/>
              </p:cNvCxnSpPr>
              <p:nvPr/>
            </p:nvCxnSpPr>
            <p:spPr>
              <a:xfrm>
                <a:off x="6270920" y="3656723"/>
                <a:ext cx="437043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4" idx="2"/>
                <a:endCxn id="40" idx="0"/>
              </p:cNvCxnSpPr>
              <p:nvPr/>
            </p:nvCxnSpPr>
            <p:spPr>
              <a:xfrm flipH="1">
                <a:off x="6707963" y="3656723"/>
                <a:ext cx="437041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5" idx="2"/>
                <a:endCxn id="40" idx="0"/>
              </p:cNvCxnSpPr>
              <p:nvPr/>
            </p:nvCxnSpPr>
            <p:spPr>
              <a:xfrm flipH="1">
                <a:off x="6707963" y="3656723"/>
                <a:ext cx="1311126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00868" y="3972853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</p:grpSp>
      <p:sp>
        <p:nvSpPr>
          <p:cNvPr id="69" name="Double Brace 68"/>
          <p:cNvSpPr/>
          <p:nvPr/>
        </p:nvSpPr>
        <p:spPr>
          <a:xfrm rot="5400000">
            <a:off x="6737186" y="3760698"/>
            <a:ext cx="420571" cy="630150"/>
          </a:xfrm>
          <a:prstGeom prst="bracePair">
            <a:avLst/>
          </a:prstGeom>
          <a:solidFill>
            <a:schemeClr val="accent6">
              <a:alpha val="30000"/>
            </a:scheme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583114" y="3837732"/>
            <a:ext cx="603628" cy="400110"/>
            <a:chOff x="5096978" y="2725488"/>
            <a:chExt cx="603628" cy="400110"/>
          </a:xfrm>
        </p:grpSpPr>
        <p:sp>
          <p:nvSpPr>
            <p:cNvPr id="58" name="Rectangle 5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447809" y="3254621"/>
            <a:ext cx="603628" cy="400110"/>
            <a:chOff x="5096978" y="2725488"/>
            <a:chExt cx="603628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  <a:endParaRPr lang="en-US" sz="20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0" name="Double Brace 69"/>
          <p:cNvSpPr/>
          <p:nvPr/>
        </p:nvSpPr>
        <p:spPr>
          <a:xfrm rot="5400000">
            <a:off x="7640566" y="3130124"/>
            <a:ext cx="381151" cy="630150"/>
          </a:xfrm>
          <a:prstGeom prst="bracePair">
            <a:avLst/>
          </a:prstGeom>
          <a:solidFill>
            <a:srgbClr val="F79646">
              <a:alpha val="19000"/>
            </a:srgb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934788" y="3597444"/>
            <a:ext cx="772393" cy="3079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597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8" grpId="0" build="p"/>
      <p:bldP spid="29" grpId="0" build="p"/>
      <p:bldP spid="69" grpId="1" animBg="1"/>
      <p:bldP spid="7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2415"/>
            <a:ext cx="8229600" cy="452201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Background</a:t>
            </a:r>
          </a:p>
          <a:p>
            <a:r>
              <a:rPr lang="en-US" sz="2800" dirty="0" err="1" smtClean="0">
                <a:solidFill>
                  <a:srgbClr val="E37222"/>
                </a:solidFill>
              </a:rPr>
              <a:t>DeNovoND</a:t>
            </a:r>
            <a:r>
              <a:rPr lang="en-US" sz="2800" dirty="0" smtClean="0">
                <a:solidFill>
                  <a:srgbClr val="E37222"/>
                </a:solidFill>
              </a:rPr>
              <a:t> Design</a:t>
            </a: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Memory Consistency Model</a:t>
            </a: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Distributed Queue-based Lock</a:t>
            </a:r>
          </a:p>
          <a:p>
            <a:r>
              <a:rPr lang="en-US" sz="2800" dirty="0" err="1" smtClean="0"/>
              <a:t>DeNovoND</a:t>
            </a:r>
            <a:r>
              <a:rPr lang="en-US" sz="2800" dirty="0" smtClean="0"/>
              <a:t> Implementation</a:t>
            </a:r>
          </a:p>
          <a:p>
            <a:r>
              <a:rPr lang="en-US" sz="2800" dirty="0" smtClean="0"/>
              <a:t>Evaluation</a:t>
            </a:r>
          </a:p>
          <a:p>
            <a:r>
              <a:rPr lang="en-US" sz="2800" dirty="0" smtClean="0"/>
              <a:t>Conclusion and 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12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817073" y="3091747"/>
            <a:ext cx="3379336" cy="3666684"/>
            <a:chOff x="5051233" y="1249321"/>
            <a:chExt cx="3379336" cy="3666684"/>
          </a:xfrm>
        </p:grpSpPr>
        <p:sp>
          <p:nvSpPr>
            <p:cNvPr id="27" name="Rectangle 26"/>
            <p:cNvSpPr/>
            <p:nvPr/>
          </p:nvSpPr>
          <p:spPr>
            <a:xfrm>
              <a:off x="5076796" y="2376565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50880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24964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99049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43" idx="2"/>
                <a:endCxn id="27" idx="0"/>
              </p:cNvCxnSpPr>
              <p:nvPr/>
            </p:nvCxnSpPr>
            <p:spPr>
              <a:xfrm flipH="1">
                <a:off x="5442556" y="2169633"/>
                <a:ext cx="126540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  <a:endCxn id="28" idx="0"/>
              </p:cNvCxnSpPr>
              <p:nvPr/>
            </p:nvCxnSpPr>
            <p:spPr>
              <a:xfrm flipH="1">
                <a:off x="6316640" y="2169633"/>
                <a:ext cx="39132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3" idx="2"/>
                <a:endCxn id="29" idx="0"/>
              </p:cNvCxnSpPr>
              <p:nvPr/>
            </p:nvCxnSpPr>
            <p:spPr>
              <a:xfrm>
                <a:off x="6707963" y="2169633"/>
                <a:ext cx="48276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3" idx="2"/>
                <a:endCxn id="31" idx="0"/>
              </p:cNvCxnSpPr>
              <p:nvPr/>
            </p:nvCxnSpPr>
            <p:spPr>
              <a:xfrm>
                <a:off x="6707963" y="2169633"/>
                <a:ext cx="135684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051233" y="3839603"/>
              <a:ext cx="3262333" cy="361478"/>
              <a:chOff x="5051233" y="3839603"/>
              <a:chExt cx="3262333" cy="36147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1233" y="4044282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27" idx="2"/>
                <a:endCxn id="38" idx="0"/>
              </p:cNvCxnSpPr>
              <p:nvPr/>
            </p:nvCxnSpPr>
            <p:spPr>
              <a:xfrm>
                <a:off x="5442556" y="3839605"/>
                <a:ext cx="1239844" cy="204677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8" idx="2"/>
                <a:endCxn id="38" idx="0"/>
              </p:cNvCxnSpPr>
              <p:nvPr/>
            </p:nvCxnSpPr>
            <p:spPr>
              <a:xfrm>
                <a:off x="6316640" y="3839603"/>
                <a:ext cx="365760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9" idx="2"/>
                <a:endCxn id="38" idx="0"/>
              </p:cNvCxnSpPr>
              <p:nvPr/>
            </p:nvCxnSpPr>
            <p:spPr>
              <a:xfrm flipH="1">
                <a:off x="6682400" y="3839603"/>
                <a:ext cx="508324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1" idx="2"/>
                <a:endCxn id="38" idx="0"/>
              </p:cNvCxnSpPr>
              <p:nvPr/>
            </p:nvCxnSpPr>
            <p:spPr>
              <a:xfrm flipH="1">
                <a:off x="6682400" y="3839603"/>
                <a:ext cx="1382409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912" y="4141434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endParaRPr lang="en-US" sz="2800" b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434"/>
            <a:ext cx="8229600" cy="1959315"/>
          </a:xfrm>
        </p:spPr>
        <p:txBody>
          <a:bodyPr>
            <a:normAutofit/>
          </a:bodyPr>
          <a:lstStyle/>
          <a:p>
            <a:r>
              <a:rPr lang="en-US" dirty="0" smtClean="0"/>
              <a:t>Deterministic accesses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charset="0"/>
              </a:rPr>
              <a:t>Same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charset="0"/>
              </a:rPr>
              <a:t>task in this parallel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before this parallel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phase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Arial Narrow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39321" y="5097215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 0xa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256757" y="3462713"/>
            <a:ext cx="607483" cy="1787934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3366FF"/>
                </a:solidFill>
              </a:ln>
              <a:solidFill>
                <a:srgbClr val="3C86FA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94148" y="3922983"/>
            <a:ext cx="1478433" cy="2060877"/>
            <a:chOff x="2117651" y="3454400"/>
            <a:chExt cx="1478433" cy="2587486"/>
          </a:xfrm>
        </p:grpSpPr>
        <p:sp>
          <p:nvSpPr>
            <p:cNvPr id="24" name="Left Bracket 23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95423" y="4226188"/>
            <a:ext cx="1148551" cy="1100658"/>
            <a:chOff x="2595423" y="4226188"/>
            <a:chExt cx="1148551" cy="1100658"/>
          </a:xfrm>
        </p:grpSpPr>
        <p:sp>
          <p:nvSpPr>
            <p:cNvPr id="21" name="TextBox 20"/>
            <p:cNvSpPr txBox="1"/>
            <p:nvPr/>
          </p:nvSpPr>
          <p:spPr>
            <a:xfrm>
              <a:off x="2832208" y="4226188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 0xa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595423" y="4374693"/>
              <a:ext cx="268817" cy="952153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7967" y="3882618"/>
            <a:ext cx="166839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F497D"/>
                </a:solidFill>
              </a:rPr>
              <a:t>DeNovo</a:t>
            </a:r>
          </a:p>
          <a:p>
            <a:r>
              <a:rPr lang="en-US" sz="2400" b="1" dirty="0" smtClean="0">
                <a:solidFill>
                  <a:srgbClr val="1F497D"/>
                </a:solidFill>
              </a:rPr>
              <a:t>Coherence</a:t>
            </a:r>
          </a:p>
          <a:p>
            <a:r>
              <a:rPr lang="en-US" sz="2400" b="1" dirty="0" smtClean="0">
                <a:solidFill>
                  <a:srgbClr val="1F497D"/>
                </a:solidFill>
              </a:rPr>
              <a:t>Mechanism</a:t>
            </a:r>
            <a:endParaRPr lang="en-US" sz="2400" b="1" dirty="0">
              <a:solidFill>
                <a:srgbClr val="1F497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85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17073" y="3091747"/>
            <a:ext cx="3379336" cy="3666684"/>
            <a:chOff x="5051233" y="1249321"/>
            <a:chExt cx="3379336" cy="3666684"/>
          </a:xfrm>
        </p:grpSpPr>
        <p:sp>
          <p:nvSpPr>
            <p:cNvPr id="34" name="Rectangle 33"/>
            <p:cNvSpPr/>
            <p:nvPr/>
          </p:nvSpPr>
          <p:spPr>
            <a:xfrm>
              <a:off x="5076796" y="2376565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50880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24964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99049" y="2376563"/>
              <a:ext cx="731520" cy="1463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2"/>
                <a:endCxn id="34" idx="0"/>
              </p:cNvCxnSpPr>
              <p:nvPr/>
            </p:nvCxnSpPr>
            <p:spPr>
              <a:xfrm flipH="1">
                <a:off x="5442556" y="2169633"/>
                <a:ext cx="126540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2" idx="2"/>
                <a:endCxn id="38" idx="0"/>
              </p:cNvCxnSpPr>
              <p:nvPr/>
            </p:nvCxnSpPr>
            <p:spPr>
              <a:xfrm flipH="1">
                <a:off x="6316640" y="2169633"/>
                <a:ext cx="39132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2" idx="2"/>
                <a:endCxn id="41" idx="0"/>
              </p:cNvCxnSpPr>
              <p:nvPr/>
            </p:nvCxnSpPr>
            <p:spPr>
              <a:xfrm>
                <a:off x="6707963" y="2169633"/>
                <a:ext cx="48276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2" idx="2"/>
                <a:endCxn id="42" idx="0"/>
              </p:cNvCxnSpPr>
              <p:nvPr/>
            </p:nvCxnSpPr>
            <p:spPr>
              <a:xfrm>
                <a:off x="6707963" y="2169633"/>
                <a:ext cx="135684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051233" y="3839603"/>
              <a:ext cx="3262333" cy="361478"/>
              <a:chOff x="5051233" y="3839603"/>
              <a:chExt cx="3262333" cy="36147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51233" y="4044282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34" idx="2"/>
                <a:endCxn id="47" idx="0"/>
              </p:cNvCxnSpPr>
              <p:nvPr/>
            </p:nvCxnSpPr>
            <p:spPr>
              <a:xfrm>
                <a:off x="5442556" y="3839605"/>
                <a:ext cx="1239844" cy="204677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8" idx="2"/>
                <a:endCxn id="47" idx="0"/>
              </p:cNvCxnSpPr>
              <p:nvPr/>
            </p:nvCxnSpPr>
            <p:spPr>
              <a:xfrm>
                <a:off x="6316640" y="3839603"/>
                <a:ext cx="365760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1" idx="2"/>
                <a:endCxn id="47" idx="0"/>
              </p:cNvCxnSpPr>
              <p:nvPr/>
            </p:nvCxnSpPr>
            <p:spPr>
              <a:xfrm flipH="1">
                <a:off x="6682400" y="3839603"/>
                <a:ext cx="508324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2" idx="2"/>
                <a:endCxn id="47" idx="0"/>
              </p:cNvCxnSpPr>
              <p:nvPr/>
            </p:nvCxnSpPr>
            <p:spPr>
              <a:xfrm flipH="1">
                <a:off x="6682400" y="3839603"/>
                <a:ext cx="1382409" cy="204679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81912" y="4141434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endParaRPr lang="en-US" sz="2800" b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434"/>
            <a:ext cx="8229600" cy="2223999"/>
          </a:xfrm>
        </p:spPr>
        <p:txBody>
          <a:bodyPr>
            <a:normAutofit/>
          </a:bodyPr>
          <a:lstStyle/>
          <a:p>
            <a:r>
              <a:rPr lang="en-US" dirty="0" smtClean="0"/>
              <a:t>Non-deterministic accesses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charset="0"/>
              </a:rPr>
              <a:t>Same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charset="0"/>
              </a:rPr>
              <a:t>task in this parallel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before this parallel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Narrow" charset="0"/>
              </a:rPr>
              <a:t>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E37222"/>
                </a:solidFill>
                <a:latin typeface="Arial Narrow" charset="0"/>
              </a:rPr>
              <a:t>Or in preceding critical sections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Arial Narrow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39321" y="5097215"/>
            <a:ext cx="80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664"/>
                </a:solidFill>
              </a:rPr>
              <a:t>LD 0xa</a:t>
            </a:r>
            <a:endParaRPr lang="en-US" dirty="0">
              <a:solidFill>
                <a:srgbClr val="002664"/>
              </a:solidFill>
            </a:endParaRPr>
          </a:p>
        </p:txBody>
      </p:sp>
      <p:sp>
        <p:nvSpPr>
          <p:cNvPr id="29" name="Double Brace 28"/>
          <p:cNvSpPr/>
          <p:nvPr/>
        </p:nvSpPr>
        <p:spPr>
          <a:xfrm rot="5400000">
            <a:off x="2857519" y="4928130"/>
            <a:ext cx="701754" cy="731520"/>
          </a:xfrm>
          <a:prstGeom prst="bracePair">
            <a:avLst/>
          </a:prstGeom>
          <a:ln w="190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Double Brace 34"/>
          <p:cNvSpPr/>
          <p:nvPr/>
        </p:nvSpPr>
        <p:spPr>
          <a:xfrm rot="5400000">
            <a:off x="5479771" y="4246944"/>
            <a:ext cx="701754" cy="731519"/>
          </a:xfrm>
          <a:prstGeom prst="bracePair">
            <a:avLst/>
          </a:prstGeom>
          <a:ln w="190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00266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5303" y="4412358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664"/>
                </a:solidFill>
              </a:rPr>
              <a:t>ST 0xa</a:t>
            </a:r>
            <a:endParaRPr lang="en-US" dirty="0">
              <a:solidFill>
                <a:srgbClr val="002664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  <a:endCxn id="17" idx="3"/>
          </p:cNvCxnSpPr>
          <p:nvPr/>
        </p:nvCxnSpPr>
        <p:spPr>
          <a:xfrm flipH="1">
            <a:off x="3642771" y="4597024"/>
            <a:ext cx="1792532" cy="6848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256757" y="3462713"/>
            <a:ext cx="607483" cy="1787934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3366FF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5423" y="4226188"/>
            <a:ext cx="1019722" cy="1100658"/>
            <a:chOff x="2595423" y="4226188"/>
            <a:chExt cx="1019722" cy="1100658"/>
          </a:xfrm>
        </p:grpSpPr>
        <p:sp>
          <p:nvSpPr>
            <p:cNvPr id="31" name="TextBox 30"/>
            <p:cNvSpPr txBox="1"/>
            <p:nvPr/>
          </p:nvSpPr>
          <p:spPr>
            <a:xfrm>
              <a:off x="2832208" y="4226188"/>
              <a:ext cx="78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 0xa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595423" y="4374693"/>
              <a:ext cx="268817" cy="952153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62247" y="4943013"/>
            <a:ext cx="1317557" cy="701754"/>
            <a:chOff x="1362247" y="4943013"/>
            <a:chExt cx="1317557" cy="701754"/>
          </a:xfrm>
        </p:grpSpPr>
        <p:sp>
          <p:nvSpPr>
            <p:cNvPr id="39" name="Left Bracket 38"/>
            <p:cNvSpPr/>
            <p:nvPr/>
          </p:nvSpPr>
          <p:spPr>
            <a:xfrm>
              <a:off x="2206654" y="4943013"/>
              <a:ext cx="473150" cy="701754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2247" y="4980692"/>
              <a:ext cx="8747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Critical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Section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94148" y="3922983"/>
            <a:ext cx="1478433" cy="2060877"/>
            <a:chOff x="2117651" y="3454400"/>
            <a:chExt cx="1478433" cy="2587486"/>
          </a:xfrm>
        </p:grpSpPr>
        <p:sp>
          <p:nvSpPr>
            <p:cNvPr id="69" name="Left Bracket 68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2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Coherence for non-deterministic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49" y="2716114"/>
            <a:ext cx="8955868" cy="343583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37222"/>
                </a:solidFill>
              </a:rPr>
              <a:t>When to invalidate? </a:t>
            </a:r>
          </a:p>
          <a:p>
            <a:pPr lvl="1"/>
            <a:r>
              <a:rPr lang="en-US" dirty="0"/>
              <a:t>Between the start of critical section and any </a:t>
            </a:r>
            <a:r>
              <a:rPr lang="en-US" dirty="0" smtClean="0"/>
              <a:t>read</a:t>
            </a:r>
            <a:endParaRPr lang="en-US" dirty="0" smtClean="0">
              <a:solidFill>
                <a:srgbClr val="E37222"/>
              </a:solidFill>
            </a:endParaRPr>
          </a:p>
          <a:p>
            <a:r>
              <a:rPr lang="en-US" dirty="0" smtClean="0">
                <a:solidFill>
                  <a:srgbClr val="E37222"/>
                </a:solidFill>
              </a:rPr>
              <a:t>What to invalidate?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ntire cache? regions with “atomic” effect?</a:t>
            </a:r>
          </a:p>
          <a:p>
            <a:pPr lvl="1"/>
            <a:r>
              <a:rPr lang="en-US" dirty="0" smtClean="0"/>
              <a:t>Track atomic writes in a signature, transfer with lock</a:t>
            </a:r>
          </a:p>
          <a:p>
            <a:r>
              <a:rPr lang="en-US" dirty="0" smtClean="0">
                <a:solidFill>
                  <a:srgbClr val="E37222"/>
                </a:solidFill>
              </a:rPr>
              <a:t>Registration</a:t>
            </a:r>
          </a:p>
          <a:p>
            <a:pPr lvl="1"/>
            <a:r>
              <a:rPr lang="en-US" dirty="0" smtClean="0"/>
              <a:t>Writer updates before next critical section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65762" y="1293698"/>
            <a:ext cx="8229600" cy="1329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2664"/>
                </a:solidFill>
              </a:rPr>
              <a:t>Coherence Enforcement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2664"/>
                </a:solidFill>
              </a:rPr>
              <a:t>Invalidate stale copies in private cache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2664"/>
                </a:solidFill>
              </a:rPr>
              <a:t>Track up-to-date copy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5160" y="2170306"/>
            <a:ext cx="3044162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5154" y="1748357"/>
            <a:ext cx="5091437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9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Queue-based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5" y="1600200"/>
            <a:ext cx="8824479" cy="46513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37222"/>
                </a:solidFill>
              </a:rPr>
              <a:t>L</a:t>
            </a:r>
            <a:r>
              <a:rPr lang="en-US" sz="2800" dirty="0" smtClean="0">
                <a:solidFill>
                  <a:srgbClr val="E37222"/>
                </a:solidFill>
              </a:rPr>
              <a:t>ock primitive that works on </a:t>
            </a:r>
            <a:r>
              <a:rPr lang="en-US" sz="2800" dirty="0" err="1" smtClean="0">
                <a:solidFill>
                  <a:srgbClr val="E37222"/>
                </a:solidFill>
              </a:rPr>
              <a:t>DeNovoND</a:t>
            </a:r>
            <a:endParaRPr lang="en-US" sz="2800" dirty="0" smtClean="0">
              <a:solidFill>
                <a:srgbClr val="E37222"/>
              </a:solidFill>
            </a:endParaRP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No directory, no write invalidation </a:t>
            </a:r>
            <a:r>
              <a:rPr lang="en-US" sz="2400" dirty="0" smtClean="0">
                <a:solidFill>
                  <a:srgbClr val="E37222"/>
                </a:solidFill>
                <a:sym typeface="Wingdings"/>
              </a:rPr>
              <a:t> No spinning for lock</a:t>
            </a:r>
            <a:endParaRPr lang="en-US" sz="2400" dirty="0" smtClean="0">
              <a:solidFill>
                <a:srgbClr val="E37222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Modeled after QOSB Lock</a:t>
            </a:r>
          </a:p>
          <a:p>
            <a:pPr lvl="1"/>
            <a:r>
              <a:rPr lang="en-US" sz="2400" dirty="0" smtClean="0"/>
              <a:t>Lock requests form a distributed queue</a:t>
            </a:r>
          </a:p>
          <a:p>
            <a:pPr lvl="1"/>
            <a:r>
              <a:rPr lang="en-US" sz="2400" dirty="0" smtClean="0"/>
              <a:t>But much simpler </a:t>
            </a:r>
            <a:endParaRPr lang="en-US" sz="2000" dirty="0" smtClean="0"/>
          </a:p>
          <a:p>
            <a:endParaRPr lang="en-US" sz="2800" dirty="0" smtClean="0"/>
          </a:p>
          <a:p>
            <a:r>
              <a:rPr lang="en-US" sz="2800" dirty="0" smtClean="0"/>
              <a:t>Details in the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2415"/>
            <a:ext cx="8229600" cy="452201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Background</a:t>
            </a:r>
          </a:p>
          <a:p>
            <a:r>
              <a:rPr lang="en-US" sz="2800" dirty="0" err="1" smtClean="0">
                <a:solidFill>
                  <a:srgbClr val="4A452A"/>
                </a:solidFill>
              </a:rPr>
              <a:t>DeNovoND</a:t>
            </a:r>
            <a:r>
              <a:rPr lang="en-US" sz="2800" dirty="0" smtClean="0">
                <a:solidFill>
                  <a:srgbClr val="4A452A"/>
                </a:solidFill>
              </a:rPr>
              <a:t> Design</a:t>
            </a:r>
          </a:p>
          <a:p>
            <a:r>
              <a:rPr lang="en-US" sz="2800" dirty="0" err="1" smtClean="0">
                <a:solidFill>
                  <a:srgbClr val="E37222"/>
                </a:solidFill>
              </a:rPr>
              <a:t>DeNovoND</a:t>
            </a:r>
            <a:r>
              <a:rPr lang="en-US" sz="2800" dirty="0" smtClean="0">
                <a:solidFill>
                  <a:srgbClr val="E37222"/>
                </a:solidFill>
              </a:rPr>
              <a:t> Implementation</a:t>
            </a:r>
          </a:p>
          <a:p>
            <a:r>
              <a:rPr lang="en-US" sz="2800" dirty="0" smtClean="0"/>
              <a:t>Evaluation</a:t>
            </a:r>
          </a:p>
          <a:p>
            <a:r>
              <a:rPr lang="en-US" sz="2800" dirty="0" smtClean="0"/>
              <a:t>Conclusion and 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7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7989"/>
            <a:ext cx="9143999" cy="49104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Shared memory is de-facto model for multicore SW and HW</a:t>
            </a:r>
          </a:p>
          <a:p>
            <a:r>
              <a:rPr lang="en-US" sz="2800" b="1" dirty="0" smtClean="0"/>
              <a:t>BUT …</a:t>
            </a:r>
          </a:p>
          <a:p>
            <a:pPr lvl="1"/>
            <a:r>
              <a:rPr lang="en-US" sz="2400" dirty="0" smtClean="0"/>
              <a:t>Complex SW: data races, </a:t>
            </a:r>
            <a:r>
              <a:rPr lang="en-US" sz="2200" dirty="0" smtClean="0"/>
              <a:t>unstructured </a:t>
            </a:r>
            <a:r>
              <a:rPr lang="en-US" sz="2200" dirty="0"/>
              <a:t>parallelism</a:t>
            </a:r>
            <a:r>
              <a:rPr lang="en-US" sz="2200" dirty="0" smtClean="0"/>
              <a:t>, </a:t>
            </a:r>
            <a:r>
              <a:rPr lang="en-US" sz="2200" dirty="0"/>
              <a:t>memory </a:t>
            </a:r>
            <a:r>
              <a:rPr lang="en-US" sz="2200" dirty="0" smtClean="0"/>
              <a:t>model, …</a:t>
            </a:r>
          </a:p>
          <a:p>
            <a:pPr lvl="1"/>
            <a:r>
              <a:rPr lang="en-US" sz="2400" dirty="0" smtClean="0"/>
              <a:t>Inefficient HW: c</a:t>
            </a:r>
            <a:r>
              <a:rPr lang="en-US" sz="2200" dirty="0" smtClean="0"/>
              <a:t>omplex coherence/consistency, unnecessary </a:t>
            </a:r>
            <a:r>
              <a:rPr lang="en-US" sz="2200" dirty="0"/>
              <a:t>traffic, </a:t>
            </a:r>
            <a:r>
              <a:rPr lang="en-US" sz="2200" dirty="0" smtClean="0"/>
              <a:t>…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2800" dirty="0" smtClean="0"/>
              <a:t>Recent work on </a:t>
            </a:r>
            <a:r>
              <a:rPr lang="en-US" sz="2800" dirty="0" smtClean="0">
                <a:solidFill>
                  <a:srgbClr val="E37222"/>
                </a:solidFill>
              </a:rPr>
              <a:t>disciplined</a:t>
            </a:r>
            <a:r>
              <a:rPr lang="en-US" sz="2800" dirty="0" smtClean="0"/>
              <a:t> shared memory</a:t>
            </a:r>
            <a:endParaRPr lang="en-US" dirty="0" smtClean="0"/>
          </a:p>
          <a:p>
            <a:pPr lvl="1"/>
            <a:r>
              <a:rPr lang="en-US" sz="2400" b="1" dirty="0" smtClean="0"/>
              <a:t>SW:  Easier programming model</a:t>
            </a:r>
            <a:endParaRPr lang="en-US" sz="2000" dirty="0"/>
          </a:p>
          <a:p>
            <a:pPr lvl="1"/>
            <a:r>
              <a:rPr lang="en-US" sz="2400" dirty="0" smtClean="0"/>
              <a:t>HW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E37222"/>
                </a:solidFill>
              </a:rPr>
              <a:t>If SW is more disciplined, can we build more efficient </a:t>
            </a:r>
            <a:r>
              <a:rPr lang="en-US" sz="2400" dirty="0" smtClean="0">
                <a:solidFill>
                  <a:srgbClr val="E37222"/>
                </a:solidFill>
              </a:rPr>
              <a:t>HW?</a:t>
            </a:r>
          </a:p>
          <a:p>
            <a:pPr lvl="2"/>
            <a:r>
              <a:rPr lang="en-US" dirty="0" err="1" smtClean="0"/>
              <a:t>DeNovo</a:t>
            </a:r>
            <a:r>
              <a:rPr lang="en-US" dirty="0" smtClean="0"/>
              <a:t>: Holistic rethinking of entire memory hierarchy</a:t>
            </a:r>
            <a:endParaRPr lang="en-US" dirty="0"/>
          </a:p>
          <a:p>
            <a:pPr marL="914400" lvl="2" indent="0">
              <a:buNone/>
            </a:pPr>
            <a:endParaRPr lang="en-US" sz="20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6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37222"/>
                </a:solidFill>
              </a:rPr>
              <a:t>Simple and small hardware Bloom filter per core</a:t>
            </a:r>
          </a:p>
          <a:p>
            <a:pPr lvl="1"/>
            <a:r>
              <a:rPr lang="en-US" dirty="0" smtClean="0">
                <a:solidFill>
                  <a:srgbClr val="E37222"/>
                </a:solidFill>
              </a:rPr>
              <a:t>Track accesses with “atomic” effects only</a:t>
            </a:r>
          </a:p>
          <a:p>
            <a:pPr lvl="1"/>
            <a:r>
              <a:rPr lang="en-US" dirty="0" smtClean="0"/>
              <a:t>Only 256 bits suffice</a:t>
            </a:r>
          </a:p>
          <a:p>
            <a:endParaRPr lang="en-US" dirty="0" smtClean="0"/>
          </a:p>
          <a:p>
            <a:r>
              <a:rPr lang="en-US" dirty="0" smtClean="0"/>
              <a:t>Operations on Bloom filter </a:t>
            </a:r>
          </a:p>
          <a:p>
            <a:pPr lvl="1"/>
            <a:r>
              <a:rPr lang="en-US" dirty="0" smtClean="0"/>
              <a:t>On write: insert address</a:t>
            </a:r>
          </a:p>
          <a:p>
            <a:pPr lvl="1"/>
            <a:r>
              <a:rPr lang="en-US" dirty="0" smtClean="0"/>
              <a:t>On read: query filter for address for self-invalidation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8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5340374" y="2191572"/>
            <a:ext cx="1776452" cy="338554"/>
            <a:chOff x="4636523" y="2820299"/>
            <a:chExt cx="1776452" cy="338554"/>
          </a:xfrm>
        </p:grpSpPr>
        <p:cxnSp>
          <p:nvCxnSpPr>
            <p:cNvPr id="142" name="Straight Arrow Connector 141"/>
            <p:cNvCxnSpPr>
              <a:stCxn id="159" idx="1"/>
              <a:endCxn id="158" idx="3"/>
            </p:cNvCxnSpPr>
            <p:nvPr/>
          </p:nvCxnSpPr>
          <p:spPr>
            <a:xfrm flipH="1">
              <a:off x="4636523" y="2850869"/>
              <a:ext cx="1776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945723" y="2820299"/>
              <a:ext cx="1229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lock transfer</a:t>
              </a:r>
              <a:endParaRPr lang="en-US" sz="1600" dirty="0"/>
            </a:p>
          </p:txBody>
        </p:sp>
      </p:grpSp>
      <p:graphicFrame>
        <p:nvGraphicFramePr>
          <p:cNvPr id="5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50248"/>
              </p:ext>
            </p:extLst>
          </p:nvPr>
        </p:nvGraphicFramePr>
        <p:xfrm>
          <a:off x="7229878" y="2679564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5615"/>
              </p:ext>
            </p:extLst>
          </p:nvPr>
        </p:nvGraphicFramePr>
        <p:xfrm>
          <a:off x="7234428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75302"/>
              </p:ext>
            </p:extLst>
          </p:nvPr>
        </p:nvGraphicFramePr>
        <p:xfrm>
          <a:off x="7234428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48762"/>
              </p:ext>
            </p:extLst>
          </p:nvPr>
        </p:nvGraphicFramePr>
        <p:xfrm>
          <a:off x="3996309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26725"/>
              </p:ext>
            </p:extLst>
          </p:nvPr>
        </p:nvGraphicFramePr>
        <p:xfrm>
          <a:off x="3996309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52060"/>
              </p:ext>
            </p:extLst>
          </p:nvPr>
        </p:nvGraphicFramePr>
        <p:xfrm>
          <a:off x="5705064" y="4772466"/>
          <a:ext cx="1316736" cy="1116276"/>
        </p:xfrm>
        <a:graphic>
          <a:graphicData uri="http://schemas.openxmlformats.org/drawingml/2006/table">
            <a:tbl>
              <a:tblPr/>
              <a:tblGrid>
                <a:gridCol w="256033"/>
                <a:gridCol w="402335"/>
                <a:gridCol w="256033"/>
                <a:gridCol w="402335"/>
              </a:tblGrid>
              <a:tr h="279069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C1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9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9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46835"/>
              </p:ext>
            </p:extLst>
          </p:nvPr>
        </p:nvGraphicFramePr>
        <p:xfrm>
          <a:off x="5705348" y="4773168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C1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6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8" name="Group 117"/>
          <p:cNvGrpSpPr/>
          <p:nvPr/>
        </p:nvGrpSpPr>
        <p:grpSpPr>
          <a:xfrm>
            <a:off x="5340374" y="2183395"/>
            <a:ext cx="1776452" cy="338554"/>
            <a:chOff x="4472754" y="1160717"/>
            <a:chExt cx="1776452" cy="338554"/>
          </a:xfrm>
        </p:grpSpPr>
        <p:cxnSp>
          <p:nvCxnSpPr>
            <p:cNvPr id="119" name="Straight Arrow Connector 118"/>
            <p:cNvCxnSpPr>
              <a:stCxn id="158" idx="3"/>
              <a:endCxn id="67" idx="1"/>
            </p:cNvCxnSpPr>
            <p:nvPr/>
          </p:nvCxnSpPr>
          <p:spPr>
            <a:xfrm>
              <a:off x="4472754" y="1199464"/>
              <a:ext cx="1776452" cy="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781954" y="1160717"/>
              <a:ext cx="1229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lock transfer</a:t>
              </a:r>
              <a:endParaRPr lang="en-US" sz="1600" dirty="0"/>
            </a:p>
          </p:txBody>
        </p: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77052"/>
              </p:ext>
            </p:extLst>
          </p:nvPr>
        </p:nvGraphicFramePr>
        <p:xfrm>
          <a:off x="3907282" y="2083435"/>
          <a:ext cx="1430810" cy="27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7741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E37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727" y="2899616"/>
            <a:ext cx="640080" cy="1803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6" name="Double Brace 115"/>
          <p:cNvSpPr/>
          <p:nvPr/>
        </p:nvSpPr>
        <p:spPr>
          <a:xfrm rot="5400000">
            <a:off x="571486" y="2941956"/>
            <a:ext cx="459932" cy="630150"/>
          </a:xfrm>
          <a:prstGeom prst="bracePair">
            <a:avLst/>
          </a:prstGeom>
          <a:solidFill>
            <a:schemeClr val="accent6">
              <a:alpha val="30000"/>
            </a:scheme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9712" y="2922124"/>
            <a:ext cx="640080" cy="1780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7" name="Double Brace 116"/>
          <p:cNvSpPr/>
          <p:nvPr/>
        </p:nvSpPr>
        <p:spPr>
          <a:xfrm rot="5400000">
            <a:off x="1318388" y="3407875"/>
            <a:ext cx="744312" cy="630150"/>
          </a:xfrm>
          <a:prstGeom prst="bracePair">
            <a:avLst/>
          </a:prstGeom>
          <a:solidFill>
            <a:schemeClr val="accent6">
              <a:alpha val="30000"/>
            </a:scheme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0727" y="2546943"/>
            <a:ext cx="2391570" cy="375181"/>
            <a:chOff x="5076796" y="2023892"/>
            <a:chExt cx="2391570" cy="375181"/>
          </a:xfrm>
        </p:grpSpPr>
        <p:sp>
          <p:nvSpPr>
            <p:cNvPr id="18" name="Rectangle 17"/>
            <p:cNvSpPr/>
            <p:nvPr/>
          </p:nvSpPr>
          <p:spPr>
            <a:xfrm>
              <a:off x="5076796" y="2023892"/>
              <a:ext cx="2391570" cy="145741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2"/>
              <a:endCxn id="5" idx="0"/>
            </p:cNvCxnSpPr>
            <p:nvPr/>
          </p:nvCxnSpPr>
          <p:spPr>
            <a:xfrm flipH="1">
              <a:off x="5396836" y="2169633"/>
              <a:ext cx="875745" cy="206932"/>
            </a:xfrm>
            <a:prstGeom prst="line">
              <a:avLst/>
            </a:prstGeom>
            <a:ln>
              <a:solidFill>
                <a:srgbClr val="4A452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2"/>
              <a:endCxn id="6" idx="0"/>
            </p:cNvCxnSpPr>
            <p:nvPr/>
          </p:nvCxnSpPr>
          <p:spPr>
            <a:xfrm>
              <a:off x="6272581" y="2169633"/>
              <a:ext cx="13240" cy="229440"/>
            </a:xfrm>
            <a:prstGeom prst="line">
              <a:avLst/>
            </a:prstGeom>
            <a:ln>
              <a:solidFill>
                <a:srgbClr val="4A452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2701" y="4702704"/>
            <a:ext cx="2391570" cy="351305"/>
            <a:chOff x="5076796" y="3656725"/>
            <a:chExt cx="2391570" cy="351305"/>
          </a:xfrm>
        </p:grpSpPr>
        <p:sp>
          <p:nvSpPr>
            <p:cNvPr id="13" name="Rectangle 12"/>
            <p:cNvSpPr/>
            <p:nvPr/>
          </p:nvSpPr>
          <p:spPr>
            <a:xfrm>
              <a:off x="5076796" y="3851231"/>
              <a:ext cx="2391570" cy="156799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2"/>
              <a:endCxn id="13" idx="0"/>
            </p:cNvCxnSpPr>
            <p:nvPr/>
          </p:nvCxnSpPr>
          <p:spPr>
            <a:xfrm>
              <a:off x="5374862" y="3656725"/>
              <a:ext cx="897719" cy="19450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2"/>
              <a:endCxn id="13" idx="0"/>
            </p:cNvCxnSpPr>
            <p:nvPr/>
          </p:nvCxnSpPr>
          <p:spPr>
            <a:xfrm>
              <a:off x="6263847" y="3656725"/>
              <a:ext cx="8734" cy="19450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71771" y="2988599"/>
            <a:ext cx="603628" cy="400110"/>
            <a:chOff x="5096978" y="2725488"/>
            <a:chExt cx="603628" cy="400110"/>
          </a:xfrm>
        </p:grpSpPr>
        <p:sp>
          <p:nvSpPr>
            <p:cNvPr id="39" name="Rectangle 38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41800" y="3333226"/>
            <a:ext cx="603628" cy="707886"/>
            <a:chOff x="5096978" y="2725488"/>
            <a:chExt cx="603628" cy="707886"/>
          </a:xfrm>
        </p:grpSpPr>
        <p:sp>
          <p:nvSpPr>
            <p:cNvPr id="41" name="TextBox 40"/>
            <p:cNvSpPr txBox="1"/>
            <p:nvPr/>
          </p:nvSpPr>
          <p:spPr>
            <a:xfrm>
              <a:off x="5096978" y="2725488"/>
              <a:ext cx="454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</a:p>
            <a:p>
              <a:r>
                <a:rPr lang="en-US" sz="2000" b="1" dirty="0" smtClean="0"/>
                <a:t>ST  </a:t>
              </a:r>
              <a:endParaRPr lang="en-US" sz="20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3628" y="2270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2380604" y="3193046"/>
            <a:ext cx="38046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2800" b="1" dirty="0" smtClean="0"/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1939" y="5154789"/>
            <a:ext cx="22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self-invalidate(            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087499" y="5252584"/>
            <a:ext cx="182880" cy="182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369892" y="5255967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977522" y="1629894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1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72922" y="164987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2 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24199" y="4317497"/>
            <a:ext cx="12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L2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9156" y="533020"/>
            <a:ext cx="2654711" cy="70088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4727" y="5145728"/>
            <a:ext cx="2322817" cy="35044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01676"/>
              </p:ext>
            </p:extLst>
          </p:nvPr>
        </p:nvGraphicFramePr>
        <p:xfrm>
          <a:off x="3907282" y="2083435"/>
          <a:ext cx="1430810" cy="27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7741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16127"/>
              </p:ext>
            </p:extLst>
          </p:nvPr>
        </p:nvGraphicFramePr>
        <p:xfrm>
          <a:off x="7116826" y="2083435"/>
          <a:ext cx="1430810" cy="28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8109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110738" y="2313224"/>
            <a:ext cx="192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Z                  W</a:t>
            </a:r>
            <a:endParaRPr lang="en-US" sz="1400" dirty="0"/>
          </a:p>
        </p:txBody>
      </p:sp>
      <p:sp>
        <p:nvSpPr>
          <p:cNvPr id="74" name="Right Arrow 73"/>
          <p:cNvSpPr/>
          <p:nvPr/>
        </p:nvSpPr>
        <p:spPr>
          <a:xfrm>
            <a:off x="35783" y="1969354"/>
            <a:ext cx="402274" cy="27754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4308497" y="3819650"/>
            <a:ext cx="1701140" cy="957953"/>
            <a:chOff x="941062" y="619232"/>
            <a:chExt cx="1568648" cy="102592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457817" y="619232"/>
              <a:ext cx="1051893" cy="102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41062" y="1088194"/>
              <a:ext cx="1098194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49864" y="3775948"/>
            <a:ext cx="1255485" cy="1555005"/>
            <a:chOff x="4265085" y="3323321"/>
            <a:chExt cx="1255485" cy="1555005"/>
          </a:xfrm>
        </p:grpSpPr>
        <p:cxnSp>
          <p:nvCxnSpPr>
            <p:cNvPr id="111" name="Curved Connector 110"/>
            <p:cNvCxnSpPr>
              <a:stCxn id="136" idx="1"/>
            </p:cNvCxnSpPr>
            <p:nvPr/>
          </p:nvCxnSpPr>
          <p:spPr>
            <a:xfrm rot="10800000">
              <a:off x="4419601" y="3323321"/>
              <a:ext cx="1100969" cy="1555005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265085" y="4321466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2732"/>
              </p:ext>
            </p:extLst>
          </p:nvPr>
        </p:nvGraphicFramePr>
        <p:xfrm>
          <a:off x="3907282" y="2083435"/>
          <a:ext cx="1430810" cy="27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7741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E37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5" name="Group 124"/>
          <p:cNvGrpSpPr/>
          <p:nvPr/>
        </p:nvGrpSpPr>
        <p:grpSpPr>
          <a:xfrm>
            <a:off x="6870941" y="3799555"/>
            <a:ext cx="1590216" cy="974946"/>
            <a:chOff x="2374334" y="1425063"/>
            <a:chExt cx="1466370" cy="1044125"/>
          </a:xfrm>
        </p:grpSpPr>
        <p:cxnSp>
          <p:nvCxnSpPr>
            <p:cNvPr id="126" name="Straight Arrow Connector 125"/>
            <p:cNvCxnSpPr/>
            <p:nvPr/>
          </p:nvCxnSpPr>
          <p:spPr>
            <a:xfrm flipH="1">
              <a:off x="2374334" y="1425063"/>
              <a:ext cx="740016" cy="10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898176" y="1902274"/>
              <a:ext cx="942528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Read miss</a:t>
              </a:r>
              <a:endParaRPr lang="en-US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16948" y="3236976"/>
            <a:ext cx="2217480" cy="1503742"/>
            <a:chOff x="4778823" y="3236976"/>
            <a:chExt cx="2217480" cy="1503742"/>
          </a:xfrm>
        </p:grpSpPr>
        <p:cxnSp>
          <p:nvCxnSpPr>
            <p:cNvPr id="129" name="Straight Arrow Connector 128"/>
            <p:cNvCxnSpPr/>
            <p:nvPr/>
          </p:nvCxnSpPr>
          <p:spPr>
            <a:xfrm flipH="1" flipV="1">
              <a:off x="4778823" y="3780440"/>
              <a:ext cx="902499" cy="9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074920" y="3236976"/>
              <a:ext cx="19213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1744344" y="377724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52306" y="1346612"/>
            <a:ext cx="2844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in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Y in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</a:p>
          <a:p>
            <a:r>
              <a:rPr lang="en-US" dirty="0" smtClean="0"/>
              <a:t>Z in </a:t>
            </a:r>
            <a:r>
              <a:rPr lang="en-US" b="1" dirty="0" smtClean="0"/>
              <a:t>atomic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</a:p>
          <a:p>
            <a:r>
              <a:rPr lang="en-US" dirty="0" smtClean="0"/>
              <a:t>W in </a:t>
            </a:r>
            <a:r>
              <a:rPr lang="en-US" b="1" dirty="0" smtClean="0"/>
              <a:t>atomic </a:t>
            </a:r>
            <a:r>
              <a:rPr lang="en-US" b="1" dirty="0" err="1" smtClean="0"/>
              <a:t>DeNovo</a:t>
            </a:r>
            <a:r>
              <a:rPr lang="en-US" b="1" dirty="0" smtClean="0"/>
              <a:t>-region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466619" y="1498900"/>
            <a:ext cx="182880" cy="182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448415" y="174609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140901" y="2019563"/>
            <a:ext cx="182880" cy="1828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53440" y="1299721"/>
            <a:ext cx="2654711" cy="70088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7477" y="226675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Double Brace 104"/>
          <p:cNvSpPr/>
          <p:nvPr/>
        </p:nvSpPr>
        <p:spPr>
          <a:xfrm rot="5400000">
            <a:off x="615677" y="4014092"/>
            <a:ext cx="400110" cy="630150"/>
          </a:xfrm>
          <a:prstGeom prst="bracePair">
            <a:avLst/>
          </a:prstGeom>
          <a:solidFill>
            <a:schemeClr val="accent6">
              <a:alpha val="30000"/>
            </a:schemeClr>
          </a:solidFill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75525" y="4129112"/>
            <a:ext cx="45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LD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93271" y="4247810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2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06894"/>
              </p:ext>
            </p:extLst>
          </p:nvPr>
        </p:nvGraphicFramePr>
        <p:xfrm>
          <a:off x="7234428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32322"/>
              </p:ext>
            </p:extLst>
          </p:nvPr>
        </p:nvGraphicFramePr>
        <p:xfrm>
          <a:off x="3996309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4A452A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4A452A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6818123" y="3783061"/>
            <a:ext cx="1637658" cy="986644"/>
            <a:chOff x="-726547" y="-250470"/>
            <a:chExt cx="1510120" cy="1056654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-726547" y="-250470"/>
              <a:ext cx="990295" cy="10566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-314621" y="244406"/>
              <a:ext cx="1098194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aphicFrame>
        <p:nvGraphicFramePr>
          <p:cNvPr id="13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9709"/>
              </p:ext>
            </p:extLst>
          </p:nvPr>
        </p:nvGraphicFramePr>
        <p:xfrm>
          <a:off x="5705348" y="4773168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C1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6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6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lang="en-US" altLang="ko-KR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7" name="Group 136"/>
          <p:cNvGrpSpPr/>
          <p:nvPr/>
        </p:nvGrpSpPr>
        <p:grpSpPr>
          <a:xfrm>
            <a:off x="7022084" y="3780068"/>
            <a:ext cx="1370370" cy="1550884"/>
            <a:chOff x="2572079" y="1634825"/>
            <a:chExt cx="1370370" cy="1550884"/>
          </a:xfrm>
        </p:grpSpPr>
        <p:cxnSp>
          <p:nvCxnSpPr>
            <p:cNvPr id="138" name="Curved Connector 137"/>
            <p:cNvCxnSpPr>
              <a:stCxn id="136" idx="3"/>
            </p:cNvCxnSpPr>
            <p:nvPr/>
          </p:nvCxnSpPr>
          <p:spPr>
            <a:xfrm flipV="1">
              <a:off x="2572079" y="1634825"/>
              <a:ext cx="1051874" cy="1550884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3360163" y="2607471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4377"/>
              </p:ext>
            </p:extLst>
          </p:nvPr>
        </p:nvGraphicFramePr>
        <p:xfrm>
          <a:off x="7116826" y="2083435"/>
          <a:ext cx="1430810" cy="28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8109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E37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E37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73380"/>
              </p:ext>
            </p:extLst>
          </p:nvPr>
        </p:nvGraphicFramePr>
        <p:xfrm>
          <a:off x="7116826" y="2083435"/>
          <a:ext cx="1430810" cy="28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8109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E37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rgbClr val="E37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6" name="Group 145"/>
          <p:cNvGrpSpPr/>
          <p:nvPr/>
        </p:nvGrpSpPr>
        <p:grpSpPr>
          <a:xfrm>
            <a:off x="4529122" y="3770564"/>
            <a:ext cx="1353957" cy="1003412"/>
            <a:chOff x="4072299" y="-637079"/>
            <a:chExt cx="1248501" cy="1074612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4404414" y="-637079"/>
              <a:ext cx="916386" cy="10746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072299" y="-127696"/>
              <a:ext cx="942528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Read miss</a:t>
              </a:r>
              <a:endParaRPr lang="en-US" sz="16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V="1">
            <a:off x="6763471" y="3786439"/>
            <a:ext cx="919697" cy="982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56" idx="3"/>
          </p:cNvCxnSpPr>
          <p:nvPr/>
        </p:nvCxnSpPr>
        <p:spPr>
          <a:xfrm flipH="1">
            <a:off x="5313045" y="3229630"/>
            <a:ext cx="1901953" cy="7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38071"/>
              </p:ext>
            </p:extLst>
          </p:nvPr>
        </p:nvGraphicFramePr>
        <p:xfrm>
          <a:off x="3996309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6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560289" y="5401923"/>
            <a:ext cx="226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self-invalidate(            )</a:t>
            </a:r>
          </a:p>
          <a:p>
            <a:r>
              <a:rPr lang="en-US" dirty="0" smtClean="0"/>
              <a:t>reset filter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2095849" y="5499718"/>
            <a:ext cx="182880" cy="1828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378242" y="5503101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5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0736"/>
              </p:ext>
            </p:extLst>
          </p:nvPr>
        </p:nvGraphicFramePr>
        <p:xfrm>
          <a:off x="3996309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9120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91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59140"/>
              </p:ext>
            </p:extLst>
          </p:nvPr>
        </p:nvGraphicFramePr>
        <p:xfrm>
          <a:off x="7234428" y="2679192"/>
          <a:ext cx="1316736" cy="1115568"/>
        </p:xfrm>
        <a:graphic>
          <a:graphicData uri="http://schemas.openxmlformats.org/drawingml/2006/table">
            <a:tbl>
              <a:tblPr/>
              <a:tblGrid>
                <a:gridCol w="256032"/>
                <a:gridCol w="402336"/>
                <a:gridCol w="256032"/>
                <a:gridCol w="402336"/>
              </a:tblGrid>
              <a:tr h="278892"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4F4D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endParaRPr lang="en-US" sz="1800" b="0" i="0" u="none" strike="noStrike" baseline="-1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29526"/>
              </p:ext>
            </p:extLst>
          </p:nvPr>
        </p:nvGraphicFramePr>
        <p:xfrm>
          <a:off x="3909564" y="2083435"/>
          <a:ext cx="1430810" cy="27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7741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28677"/>
              </p:ext>
            </p:extLst>
          </p:nvPr>
        </p:nvGraphicFramePr>
        <p:xfrm>
          <a:off x="7116826" y="2083435"/>
          <a:ext cx="1430810" cy="27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62"/>
                <a:gridCol w="286162"/>
                <a:gridCol w="286162"/>
                <a:gridCol w="286162"/>
                <a:gridCol w="286162"/>
              </a:tblGrid>
              <a:tr h="27741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18288" marB="1828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" name="Rectangle 163"/>
          <p:cNvSpPr/>
          <p:nvPr/>
        </p:nvSpPr>
        <p:spPr>
          <a:xfrm>
            <a:off x="5718120" y="4963190"/>
            <a:ext cx="1298448" cy="36597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 smtClean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005453" y="2871052"/>
            <a:ext cx="1298448" cy="36597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 smtClean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920801" y="3179461"/>
            <a:ext cx="731520" cy="41809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243572" y="2871216"/>
            <a:ext cx="1298448" cy="36597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 smtClean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161293" y="3178726"/>
            <a:ext cx="731520" cy="45058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7860311" y="3178726"/>
            <a:ext cx="731520" cy="45058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7161293" y="3187052"/>
            <a:ext cx="731520" cy="44225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856134" y="2311735"/>
            <a:ext cx="192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Z                  W</a:t>
            </a:r>
            <a:endParaRPr lang="en-US" sz="1400" dirty="0"/>
          </a:p>
        </p:txBody>
      </p:sp>
      <p:sp>
        <p:nvSpPr>
          <p:cNvPr id="151" name="Rounded Rectangle 150"/>
          <p:cNvSpPr/>
          <p:nvPr/>
        </p:nvSpPr>
        <p:spPr>
          <a:xfrm>
            <a:off x="4667268" y="3178726"/>
            <a:ext cx="731520" cy="4188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4652145" y="3179462"/>
            <a:ext cx="731520" cy="4180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803E-6 -4.07819E-6 L -0.00018 0.164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493 L -0.00017 0.2213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274E-6 8.21189E-7 L 0.35164 -0.0009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2138 L -0.00017 0.2690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26902 L 1.43155E-6 0.33264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873E-6 -3.89544E-6 L -0.35164 -3.89544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2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155E-6 0.33264 L -0.00018 0.51446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091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4" grpId="4" animBg="1"/>
      <p:bldP spid="77" grpId="0" animBg="1"/>
      <p:bldP spid="77" grpId="1" animBg="1"/>
      <p:bldP spid="124" grpId="0" animBg="1"/>
      <p:bldP spid="124" grpId="1" animBg="1"/>
      <p:bldP spid="133" grpId="0" animBg="1"/>
      <p:bldP spid="133" grpId="1" animBg="1"/>
      <p:bldP spid="162" grpId="0" animBg="1"/>
      <p:bldP spid="151" grpId="0" animBg="1"/>
      <p:bldP spid="151" grpId="1" animBg="1"/>
      <p:bldP spid="1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71487" y="2899616"/>
            <a:ext cx="640080" cy="18369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60472" y="2922124"/>
            <a:ext cx="640080" cy="18144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39" y="274638"/>
            <a:ext cx="85356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Optimization to reduce self-invalidation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474" y="2585407"/>
            <a:ext cx="5584526" cy="26288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loads in Registered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“</a:t>
            </a:r>
            <a:r>
              <a:rPr lang="en-US" sz="2800" dirty="0" smtClean="0">
                <a:solidFill>
                  <a:srgbClr val="E37222"/>
                </a:solidFill>
              </a:rPr>
              <a:t>Touched-atomic</a:t>
            </a:r>
            <a:r>
              <a:rPr lang="en-US" sz="2800" dirty="0" smtClean="0">
                <a:solidFill>
                  <a:srgbClr val="000000"/>
                </a:solidFill>
              </a:rPr>
              <a:t>” bit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Set on first atomic load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ubsequent load don’t self-invalidate 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More in the paper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487" y="2546943"/>
            <a:ext cx="2391570" cy="375181"/>
            <a:chOff x="5076796" y="2023892"/>
            <a:chExt cx="2391570" cy="375181"/>
          </a:xfrm>
        </p:grpSpPr>
        <p:sp>
          <p:nvSpPr>
            <p:cNvPr id="9" name="Rectangle 8"/>
            <p:cNvSpPr/>
            <p:nvPr/>
          </p:nvSpPr>
          <p:spPr>
            <a:xfrm>
              <a:off x="5076796" y="2023892"/>
              <a:ext cx="2391570" cy="145741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 flipH="1">
              <a:off x="5396836" y="2169633"/>
              <a:ext cx="875745" cy="225889"/>
            </a:xfrm>
            <a:prstGeom prst="line">
              <a:avLst/>
            </a:prstGeom>
            <a:ln>
              <a:solidFill>
                <a:srgbClr val="4A452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>
              <a:off x="6272581" y="2169633"/>
              <a:ext cx="13240" cy="229440"/>
            </a:xfrm>
            <a:prstGeom prst="line">
              <a:avLst/>
            </a:prstGeom>
            <a:ln>
              <a:solidFill>
                <a:srgbClr val="4A452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84388" y="2270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2361364" y="3193046"/>
            <a:ext cx="38046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2800" b="1" dirty="0" smtClean="0"/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66" y="1346612"/>
            <a:ext cx="2844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in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Y in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</a:p>
          <a:p>
            <a:r>
              <a:rPr lang="en-US" dirty="0" smtClean="0"/>
              <a:t>Z in </a:t>
            </a:r>
            <a:r>
              <a:rPr lang="en-US" b="1" dirty="0" smtClean="0"/>
              <a:t>atomic </a:t>
            </a:r>
            <a:r>
              <a:rPr lang="en-US" b="1" dirty="0" err="1" smtClean="0"/>
              <a:t>DeNovo</a:t>
            </a:r>
            <a:r>
              <a:rPr lang="en-US" b="1" dirty="0" smtClean="0"/>
              <a:t>-region</a:t>
            </a:r>
          </a:p>
          <a:p>
            <a:r>
              <a:rPr lang="en-US" dirty="0" smtClean="0"/>
              <a:t>W in </a:t>
            </a:r>
            <a:r>
              <a:rPr lang="en-US" b="1" dirty="0" smtClean="0"/>
              <a:t>atomic </a:t>
            </a:r>
            <a:r>
              <a:rPr lang="en-US" b="1" dirty="0" err="1" smtClean="0"/>
              <a:t>DeNovo</a:t>
            </a:r>
            <a:r>
              <a:rPr lang="en-US" b="1" dirty="0" smtClean="0"/>
              <a:t>-region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7379" y="1498900"/>
            <a:ext cx="182880" cy="182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29175" y="1746090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21661" y="2019563"/>
            <a:ext cx="182880" cy="1828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4200" y="1299721"/>
            <a:ext cx="2654711" cy="70088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6543" y="3422794"/>
            <a:ext cx="402274" cy="27754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2531" y="3037337"/>
            <a:ext cx="644756" cy="712078"/>
            <a:chOff x="471771" y="2921873"/>
            <a:chExt cx="644756" cy="712078"/>
          </a:xfrm>
        </p:grpSpPr>
        <p:sp>
          <p:nvSpPr>
            <p:cNvPr id="5" name="Double Brace 4"/>
            <p:cNvSpPr/>
            <p:nvPr/>
          </p:nvSpPr>
          <p:spPr>
            <a:xfrm rot="5400000">
              <a:off x="464646" y="2982071"/>
              <a:ext cx="673611" cy="630150"/>
            </a:xfrm>
            <a:prstGeom prst="bracePair">
              <a:avLst/>
            </a:prstGeom>
            <a:solidFill>
              <a:schemeClr val="accent6">
                <a:alpha val="30000"/>
              </a:schemeClr>
            </a:solidFill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1771" y="2921873"/>
              <a:ext cx="603628" cy="707886"/>
              <a:chOff x="5096978" y="2725488"/>
              <a:chExt cx="603628" cy="70788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17726" y="2865441"/>
                <a:ext cx="182880" cy="18288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096978" y="2725488"/>
                <a:ext cx="4547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ST</a:t>
                </a:r>
              </a:p>
              <a:p>
                <a:r>
                  <a:rPr lang="en-US" sz="2000" b="1" dirty="0" smtClean="0"/>
                  <a:t>LD  </a:t>
                </a:r>
                <a:endParaRPr lang="en-US" sz="2000" b="1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893271" y="3365890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35686" y="3982931"/>
            <a:ext cx="402274" cy="27754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98237" y="2266753"/>
            <a:ext cx="182880" cy="1828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14951" y="4742790"/>
            <a:ext cx="2391570" cy="351305"/>
            <a:chOff x="5076796" y="3656725"/>
            <a:chExt cx="2391570" cy="351305"/>
          </a:xfrm>
        </p:grpSpPr>
        <p:sp>
          <p:nvSpPr>
            <p:cNvPr id="45" name="Rectangle 44"/>
            <p:cNvSpPr/>
            <p:nvPr/>
          </p:nvSpPr>
          <p:spPr>
            <a:xfrm>
              <a:off x="5076796" y="3851231"/>
              <a:ext cx="2391570" cy="156799"/>
            </a:xfrm>
            <a:prstGeom prst="rect">
              <a:avLst/>
            </a:prstGeom>
            <a:solidFill>
              <a:srgbClr val="002664"/>
            </a:solidFill>
            <a:ln>
              <a:solidFill>
                <a:srgbClr val="00266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endCxn id="45" idx="0"/>
            </p:cNvCxnSpPr>
            <p:nvPr/>
          </p:nvCxnSpPr>
          <p:spPr>
            <a:xfrm>
              <a:off x="5374862" y="3656725"/>
              <a:ext cx="897719" cy="19450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5" idx="0"/>
            </p:cNvCxnSpPr>
            <p:nvPr/>
          </p:nvCxnSpPr>
          <p:spPr>
            <a:xfrm>
              <a:off x="6263847" y="3656725"/>
              <a:ext cx="8734" cy="19450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54189" y="5194875"/>
            <a:ext cx="22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self-invalidate(            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89749" y="5292670"/>
            <a:ext cx="182880" cy="182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72142" y="5296053"/>
            <a:ext cx="182880" cy="1828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7353" y="5160254"/>
            <a:ext cx="2322817" cy="35044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322560" y="3609460"/>
            <a:ext cx="663819" cy="816304"/>
            <a:chOff x="1341800" y="3493996"/>
            <a:chExt cx="663819" cy="816304"/>
          </a:xfrm>
        </p:grpSpPr>
        <p:sp>
          <p:nvSpPr>
            <p:cNvPr id="7" name="Double Brace 6"/>
            <p:cNvSpPr/>
            <p:nvPr/>
          </p:nvSpPr>
          <p:spPr>
            <a:xfrm rot="5400000">
              <a:off x="1291175" y="3595857"/>
              <a:ext cx="798737" cy="630150"/>
            </a:xfrm>
            <a:prstGeom prst="bracePair">
              <a:avLst/>
            </a:prstGeom>
            <a:solidFill>
              <a:schemeClr val="accent6">
                <a:alpha val="30000"/>
              </a:schemeClr>
            </a:solidFill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1800" y="3493996"/>
              <a:ext cx="454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</a:p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65247" y="3631302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65999" y="3935366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9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43" y="1600200"/>
            <a:ext cx="86486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Hardware Bloom filter</a:t>
            </a:r>
          </a:p>
          <a:p>
            <a:pPr lvl="1"/>
            <a:r>
              <a:rPr lang="en-US" dirty="0" smtClean="0">
                <a:solidFill>
                  <a:srgbClr val="E37222"/>
                </a:solidFill>
              </a:rPr>
              <a:t>256 bits per core </a:t>
            </a:r>
          </a:p>
          <a:p>
            <a:r>
              <a:rPr lang="en-US" dirty="0" smtClean="0"/>
              <a:t>Storage overhead</a:t>
            </a:r>
          </a:p>
          <a:p>
            <a:pPr lvl="1"/>
            <a:r>
              <a:rPr lang="en-US" dirty="0" smtClean="0"/>
              <a:t>One additional state, but no storage overhead (2 bits) </a:t>
            </a:r>
          </a:p>
          <a:p>
            <a:pPr lvl="1"/>
            <a:r>
              <a:rPr lang="en-US" dirty="0" smtClean="0"/>
              <a:t>“Touched-atomic” bit per word in L1</a:t>
            </a:r>
          </a:p>
          <a:p>
            <a:r>
              <a:rPr lang="en-US" dirty="0" smtClean="0"/>
              <a:t>Communication overhead</a:t>
            </a:r>
          </a:p>
          <a:p>
            <a:pPr lvl="1"/>
            <a:r>
              <a:rPr lang="en-US" dirty="0" smtClean="0"/>
              <a:t>Bloom filter piggybacked on lock transfer message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riteback</a:t>
            </a:r>
            <a:r>
              <a:rPr lang="en-US" dirty="0" smtClean="0"/>
              <a:t> messages for locks </a:t>
            </a:r>
          </a:p>
          <a:p>
            <a:pPr lvl="2"/>
            <a:r>
              <a:rPr lang="en-US" dirty="0" smtClean="0"/>
              <a:t>Lock </a:t>
            </a:r>
            <a:r>
              <a:rPr lang="en-US" dirty="0" err="1" smtClean="0"/>
              <a:t>writebacks</a:t>
            </a:r>
            <a:r>
              <a:rPr lang="en-US" dirty="0" smtClean="0"/>
              <a:t> carry more info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73" y="274638"/>
            <a:ext cx="846849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8368" cy="47031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Simulator: </a:t>
            </a:r>
            <a:r>
              <a:rPr lang="en-US" dirty="0" err="1" smtClean="0"/>
              <a:t>Simics</a:t>
            </a:r>
            <a:r>
              <a:rPr lang="en-US" dirty="0" smtClean="0"/>
              <a:t> + GEMS + Garnet</a:t>
            </a:r>
          </a:p>
          <a:p>
            <a:r>
              <a:rPr lang="en-US" dirty="0" smtClean="0"/>
              <a:t>System Parameters</a:t>
            </a:r>
          </a:p>
          <a:p>
            <a:pPr lvl="1"/>
            <a:r>
              <a:rPr lang="en-US" dirty="0" smtClean="0"/>
              <a:t>16 in-order cores</a:t>
            </a:r>
          </a:p>
          <a:p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SPLASH-2, PARSEC and STAMP</a:t>
            </a:r>
          </a:p>
          <a:p>
            <a:pPr lvl="1"/>
            <a:r>
              <a:rPr lang="en-US" dirty="0" smtClean="0"/>
              <a:t>Unchanged except region/effect and self-invalidation  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MESI and </a:t>
            </a:r>
            <a:r>
              <a:rPr lang="en-US" dirty="0" err="1" smtClean="0"/>
              <a:t>DeNovoND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ith idealized locks and realistic locks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7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MESI vs. </a:t>
            </a:r>
            <a:r>
              <a:rPr lang="en-US" dirty="0" err="1" smtClean="0"/>
              <a:t>DeNovoND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dealized lock 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9129" y="4682587"/>
            <a:ext cx="9018576" cy="144357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DeNovoND</a:t>
            </a:r>
            <a:r>
              <a:rPr lang="en-US" dirty="0" smtClean="0"/>
              <a:t> performs comparable to MESI for all apps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or both DIL-INF and DIL-256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663" y="3986189"/>
            <a:ext cx="8515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barnes</a:t>
            </a:r>
            <a:r>
              <a:rPr lang="en-US" b="1" dirty="0"/>
              <a:t>   </a:t>
            </a:r>
            <a:r>
              <a:rPr lang="en-US" b="1" dirty="0" smtClean="0"/>
              <a:t>      </a:t>
            </a:r>
            <a:r>
              <a:rPr lang="en-US" b="1" dirty="0"/>
              <a:t>ocean       </a:t>
            </a:r>
            <a:r>
              <a:rPr lang="en-US" b="1" dirty="0" smtClean="0"/>
              <a:t>   </a:t>
            </a:r>
            <a:r>
              <a:rPr lang="en-US" b="1" dirty="0"/>
              <a:t>water   </a:t>
            </a:r>
            <a:r>
              <a:rPr lang="en-US" b="1" dirty="0" err="1"/>
              <a:t>fluidanimate</a:t>
            </a:r>
            <a:r>
              <a:rPr lang="en-US" b="1" dirty="0"/>
              <a:t>  </a:t>
            </a:r>
            <a:r>
              <a:rPr lang="en-US" b="1" dirty="0" err="1"/>
              <a:t>streamcluster</a:t>
            </a:r>
            <a:r>
              <a:rPr lang="en-US" b="1" dirty="0"/>
              <a:t>   </a:t>
            </a:r>
            <a:r>
              <a:rPr lang="en-US" b="1" dirty="0" err="1"/>
              <a:t>tsp</a:t>
            </a:r>
            <a:r>
              <a:rPr lang="en-US" b="1" dirty="0"/>
              <a:t>      </a:t>
            </a:r>
            <a:r>
              <a:rPr lang="en-US" b="1" dirty="0" smtClean="0"/>
              <a:t>     </a:t>
            </a:r>
            <a:r>
              <a:rPr lang="en-US" b="1" dirty="0" err="1"/>
              <a:t>kmeans</a:t>
            </a:r>
            <a:r>
              <a:rPr lang="en-US" b="1" dirty="0"/>
              <a:t>         ssca2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32" y="1043345"/>
            <a:ext cx="9515855" cy="332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632" y="1047261"/>
            <a:ext cx="9515855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MESI vs. </a:t>
            </a:r>
            <a:r>
              <a:rPr lang="en-US" dirty="0" err="1" smtClean="0"/>
              <a:t>DeNovoND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ealistic lock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597" y="4580018"/>
            <a:ext cx="9065611" cy="157799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pthread</a:t>
            </a:r>
            <a:r>
              <a:rPr lang="en-US" dirty="0" smtClean="0"/>
              <a:t> lock vs. distributed queue-based lock</a:t>
            </a:r>
          </a:p>
          <a:p>
            <a:r>
              <a:rPr lang="en-US" dirty="0" err="1" smtClean="0"/>
              <a:t>DeNovoND</a:t>
            </a:r>
            <a:r>
              <a:rPr lang="en-US" dirty="0" smtClean="0"/>
              <a:t> performs comparable or better than MESI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663" y="3986189"/>
            <a:ext cx="8515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barnes</a:t>
            </a:r>
            <a:r>
              <a:rPr lang="en-US" b="1" dirty="0"/>
              <a:t>   </a:t>
            </a:r>
            <a:r>
              <a:rPr lang="en-US" b="1" dirty="0" smtClean="0"/>
              <a:t>      </a:t>
            </a:r>
            <a:r>
              <a:rPr lang="en-US" b="1" dirty="0"/>
              <a:t>ocean       </a:t>
            </a:r>
            <a:r>
              <a:rPr lang="en-US" b="1" dirty="0" smtClean="0"/>
              <a:t>   </a:t>
            </a:r>
            <a:r>
              <a:rPr lang="en-US" b="1" dirty="0"/>
              <a:t>water   </a:t>
            </a:r>
            <a:r>
              <a:rPr lang="en-US" b="1" dirty="0" err="1"/>
              <a:t>fluidanimate</a:t>
            </a:r>
            <a:r>
              <a:rPr lang="en-US" b="1" dirty="0"/>
              <a:t>  </a:t>
            </a:r>
            <a:r>
              <a:rPr lang="en-US" b="1" dirty="0" err="1"/>
              <a:t>streamcluster</a:t>
            </a:r>
            <a:r>
              <a:rPr lang="en-US" b="1" dirty="0"/>
              <a:t>   </a:t>
            </a:r>
            <a:r>
              <a:rPr lang="en-US" b="1" dirty="0" err="1"/>
              <a:t>tsp</a:t>
            </a:r>
            <a:r>
              <a:rPr lang="en-US" b="1" dirty="0"/>
              <a:t>      </a:t>
            </a:r>
            <a:r>
              <a:rPr lang="en-US" b="1" dirty="0" smtClean="0"/>
              <a:t>     </a:t>
            </a:r>
            <a:r>
              <a:rPr lang="en-US" b="1" dirty="0" err="1"/>
              <a:t>kmeans</a:t>
            </a:r>
            <a:r>
              <a:rPr lang="en-US" b="1" dirty="0"/>
              <a:t>         ssca2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34" y="997160"/>
            <a:ext cx="9514399" cy="33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Traffic (Realistic lock)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0125" y="4426732"/>
            <a:ext cx="8619699" cy="169943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DeNovoND</a:t>
            </a:r>
            <a:r>
              <a:rPr lang="en-US" dirty="0" smtClean="0"/>
              <a:t> has 33% less traffic than MESI (67% max)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invalidation traffic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educed load misses due to lack of false sharing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034" y="1114855"/>
            <a:ext cx="9518904" cy="33118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2662" y="1624057"/>
            <a:ext cx="2113633" cy="1853091"/>
          </a:xfrm>
          <a:prstGeom prst="rect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663" y="3986189"/>
            <a:ext cx="8515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barnes</a:t>
            </a:r>
            <a:r>
              <a:rPr lang="en-US" b="1" dirty="0"/>
              <a:t>   </a:t>
            </a:r>
            <a:r>
              <a:rPr lang="en-US" b="1" dirty="0" smtClean="0"/>
              <a:t>      </a:t>
            </a:r>
            <a:r>
              <a:rPr lang="en-US" b="1" dirty="0"/>
              <a:t>ocean       </a:t>
            </a:r>
            <a:r>
              <a:rPr lang="en-US" b="1" dirty="0" smtClean="0"/>
              <a:t>   </a:t>
            </a:r>
            <a:r>
              <a:rPr lang="en-US" b="1" dirty="0"/>
              <a:t>water   </a:t>
            </a:r>
            <a:r>
              <a:rPr lang="en-US" b="1" dirty="0" err="1"/>
              <a:t>fluidanimate</a:t>
            </a:r>
            <a:r>
              <a:rPr lang="en-US" b="1" dirty="0"/>
              <a:t>  </a:t>
            </a:r>
            <a:r>
              <a:rPr lang="en-US" b="1" dirty="0" err="1"/>
              <a:t>streamcluster</a:t>
            </a:r>
            <a:r>
              <a:rPr lang="en-US" b="1" dirty="0"/>
              <a:t>   </a:t>
            </a:r>
            <a:r>
              <a:rPr lang="en-US" b="1" dirty="0" err="1"/>
              <a:t>tsp</a:t>
            </a:r>
            <a:r>
              <a:rPr lang="en-US" b="1" dirty="0"/>
              <a:t>      </a:t>
            </a:r>
            <a:r>
              <a:rPr lang="en-US" b="1" dirty="0" smtClean="0"/>
              <a:t>     </a:t>
            </a:r>
            <a:r>
              <a:rPr lang="en-US" b="1" dirty="0" err="1"/>
              <a:t>kmeans</a:t>
            </a:r>
            <a:r>
              <a:rPr lang="en-US" b="1" dirty="0"/>
              <a:t>         ssca2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0" y="1403630"/>
            <a:ext cx="2635600" cy="4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37222"/>
                </a:solidFill>
                <a:latin typeface="Arial Narrow" pitchFamily="-65" charset="0"/>
                <a:ea typeface="ＭＳ Ｐゴシック" pitchFamily="-65" charset="-128"/>
              </a:rPr>
              <a:t>DeNovoND</a:t>
            </a:r>
            <a:r>
              <a:rPr lang="en-US" dirty="0">
                <a:solidFill>
                  <a:srgbClr val="E37222"/>
                </a:solidFill>
                <a:latin typeface="Arial Narrow" pitchFamily="-65" charset="0"/>
                <a:ea typeface="ＭＳ Ｐゴシック" pitchFamily="-65" charset="-128"/>
              </a:rPr>
              <a:t>: </a:t>
            </a:r>
            <a:r>
              <a:rPr lang="en-US" dirty="0" smtClean="0">
                <a:solidFill>
                  <a:srgbClr val="E37222"/>
                </a:solidFill>
                <a:latin typeface="Arial Narrow" pitchFamily="-65" charset="0"/>
                <a:ea typeface="ＭＳ Ｐゴシック" pitchFamily="-65" charset="-128"/>
              </a:rPr>
              <a:t>Efficient HW support for non-determinism</a:t>
            </a:r>
          </a:p>
          <a:p>
            <a:pPr lvl="1"/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Minimal 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additional </a:t>
            </a:r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HW 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for </a:t>
            </a:r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safe non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-determinism</a:t>
            </a:r>
          </a:p>
          <a:p>
            <a:pPr lvl="1"/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Comparable 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performance to MESI</a:t>
            </a:r>
          </a:p>
          <a:p>
            <a:pPr lvl="1"/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30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% lower network traffic than MESI</a:t>
            </a:r>
          </a:p>
          <a:p>
            <a:pPr lvl="1"/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PLUS 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all advantages of </a:t>
            </a:r>
            <a:r>
              <a:rPr lang="en-US" dirty="0" err="1">
                <a:latin typeface="Arial Narrow" pitchFamily="-65" charset="0"/>
                <a:ea typeface="ＭＳ Ｐゴシック" pitchFamily="-65" charset="-128"/>
              </a:rPr>
              <a:t>DeNovo</a:t>
            </a:r>
            <a:r>
              <a:rPr lang="en-US" dirty="0">
                <a:latin typeface="Arial Narrow" pitchFamily="-65" charset="0"/>
                <a:ea typeface="ＭＳ Ｐゴシック" pitchFamily="-65" charset="-128"/>
              </a:rPr>
              <a:t> for deterministic </a:t>
            </a:r>
            <a:r>
              <a:rPr lang="en-US" dirty="0" smtClean="0">
                <a:latin typeface="Arial Narrow" pitchFamily="-65" charset="0"/>
                <a:ea typeface="ＭＳ Ｐゴシック" pitchFamily="-65" charset="-128"/>
              </a:rPr>
              <a:t>codes</a:t>
            </a:r>
            <a:endParaRPr lang="en-US" dirty="0" smtClean="0">
              <a:solidFill>
                <a:srgbClr val="E37222"/>
              </a:solidFill>
            </a:endParaRPr>
          </a:p>
          <a:p>
            <a:r>
              <a:rPr lang="en-US" dirty="0" smtClean="0">
                <a:solidFill>
                  <a:srgbClr val="E37222"/>
                </a:solidFill>
              </a:rPr>
              <a:t>Future work: broaden the application space further</a:t>
            </a:r>
          </a:p>
          <a:p>
            <a:pPr lvl="1"/>
            <a:r>
              <a:rPr lang="en-US" dirty="0" smtClean="0"/>
              <a:t>Pipeline parallelism, “lock-free” data structures, OS, legacy codes…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9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5" charset="-128"/>
              </a:rPr>
              <a:t>Disciplined Shared Memory</a:t>
            </a:r>
            <a:endParaRPr dirty="0" smtClean="0">
              <a:ea typeface="ＭＳ Ｐゴシック" pitchFamily="-65" charset="-128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6999" y="1143000"/>
            <a:ext cx="8932333" cy="48307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Disciplined </a:t>
            </a:r>
            <a:r>
              <a:rPr lang="en-US" sz="3200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547" y="4389614"/>
            <a:ext cx="85615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03000" y="4562810"/>
            <a:ext cx="51964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>
                <a:solidFill>
                  <a:srgbClr val="006600"/>
                </a:solidFill>
                <a:latin typeface="Arial Narrow" charset="0"/>
                <a:cs typeface="Arial Narrow"/>
              </a:rPr>
              <a:t>Explicit, structured side-effects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4"/>
    </mc:Choice>
    <mc:Fallback xmlns="">
      <p:transition xmlns:p14="http://schemas.microsoft.com/office/powerpoint/2010/main" spd="slow" advTm="1547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Disciplined Shared Memory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58681" y="1684206"/>
            <a:ext cx="7296690" cy="1271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Deterministic Parallel Java (DPJ) – strong safety properties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Determinism-by-default, simple semantics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3697" y="4280624"/>
            <a:ext cx="7288838" cy="1357807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400" b="1" dirty="0" err="1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r>
              <a:rPr lang="en-US" sz="2400" b="1" dirty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 – performance</a:t>
            </a:r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, complexity and power efficient 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Simplify coherence and consistency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6953" y="229070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664"/>
                </a:solidFill>
              </a:rPr>
              <a:t>OOPSLA ‘09</a:t>
            </a:r>
            <a:endParaRPr lang="en-US" b="1" dirty="0">
              <a:solidFill>
                <a:srgbClr val="00266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2141" y="4908570"/>
            <a:ext cx="10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664"/>
                </a:solidFill>
              </a:rPr>
              <a:t>PACT ‘11</a:t>
            </a:r>
            <a:endParaRPr lang="en-US" b="1" dirty="0">
              <a:solidFill>
                <a:srgbClr val="00266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7788" y="3088951"/>
            <a:ext cx="4597417" cy="1034873"/>
          </a:xfrm>
          <a:prstGeom prst="rect">
            <a:avLst/>
          </a:prstGeom>
          <a:solidFill>
            <a:srgbClr val="008000"/>
          </a:solidFill>
          <a:ln>
            <a:solidFill>
              <a:srgbClr val="1B40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latin typeface="Arial Narrow"/>
                <a:cs typeface="Arial Narrow"/>
              </a:rPr>
              <a:t>Disciplined Shared Memory</a:t>
            </a:r>
            <a:endParaRPr lang="en-US" sz="2800" b="1" dirty="0">
              <a:latin typeface="Arial Narrow"/>
              <a:cs typeface="Arial Narro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848" y="3088951"/>
            <a:ext cx="2091262" cy="10267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/>
                <a:cs typeface="Arial Narrow"/>
              </a:rPr>
              <a:t>explicit effects</a:t>
            </a:r>
            <a:endParaRPr lang="en-US" sz="24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4459" y="3088951"/>
            <a:ext cx="1990695" cy="10267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/>
                <a:cs typeface="Arial Narrow"/>
              </a:rPr>
              <a:t>structured parallel control</a:t>
            </a:r>
            <a:endParaRPr lang="en-US" sz="24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5" name="Bent Arrow 14"/>
          <p:cNvSpPr/>
          <p:nvPr/>
        </p:nvSpPr>
        <p:spPr>
          <a:xfrm>
            <a:off x="233278" y="2311087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Bent Arrow 15"/>
          <p:cNvSpPr/>
          <p:nvPr/>
        </p:nvSpPr>
        <p:spPr>
          <a:xfrm rot="10800000">
            <a:off x="8376169" y="4301526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 Arrow 16"/>
          <p:cNvSpPr/>
          <p:nvPr/>
        </p:nvSpPr>
        <p:spPr>
          <a:xfrm rot="10800000" flipV="1">
            <a:off x="8377058" y="2311087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 Arrow 17"/>
          <p:cNvSpPr/>
          <p:nvPr/>
        </p:nvSpPr>
        <p:spPr>
          <a:xfrm flipV="1">
            <a:off x="233278" y="4301526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38" y="1271891"/>
            <a:ext cx="8686801" cy="505777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E37222"/>
                </a:solidFill>
              </a:rPr>
              <a:t>DeNovo </a:t>
            </a:r>
            <a:r>
              <a:rPr lang="en-US" sz="2800" i="1" u="sng" dirty="0" smtClean="0">
                <a:solidFill>
                  <a:srgbClr val="E37222"/>
                </a:solidFill>
              </a:rPr>
              <a:t>for deterministic programs</a:t>
            </a:r>
          </a:p>
          <a:p>
            <a:pPr lvl="1"/>
            <a:r>
              <a:rPr lang="en-US" sz="2400" dirty="0" smtClean="0"/>
              <a:t>Important assumptions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No conflicting concurrent accesses, only barrier synchronization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Known side-effects</a:t>
            </a:r>
          </a:p>
          <a:p>
            <a:pPr lvl="1"/>
            <a:r>
              <a:rPr lang="en-US" sz="2400" dirty="0" smtClean="0"/>
              <a:t>Allowed </a:t>
            </a:r>
            <a:r>
              <a:rPr lang="en-US" sz="2400" dirty="0" err="1" smtClean="0"/>
              <a:t>DeNovo</a:t>
            </a:r>
            <a:r>
              <a:rPr lang="en-US" sz="2400" dirty="0" smtClean="0"/>
              <a:t> to eliminate design complexity and inefficiency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E37222"/>
                </a:solidFill>
              </a:rPr>
              <a:t>Challenges </a:t>
            </a:r>
            <a:r>
              <a:rPr lang="en-US" sz="2800" i="1" u="sng" dirty="0" smtClean="0">
                <a:solidFill>
                  <a:srgbClr val="E37222"/>
                </a:solidFill>
              </a:rPr>
              <a:t>for nondeterministic programs</a:t>
            </a:r>
            <a:r>
              <a:rPr lang="en-US" sz="2800" i="1" u="sng" dirty="0" smtClean="0"/>
              <a:t> </a:t>
            </a:r>
            <a:endParaRPr lang="en-US" sz="2800" i="1" u="sng" dirty="0"/>
          </a:p>
          <a:p>
            <a:pPr lvl="1"/>
            <a:r>
              <a:rPr lang="en-US" sz="2400" dirty="0" smtClean="0"/>
              <a:t>The assumptions do not hold any more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dirty="0" smtClean="0"/>
              <a:t>Can have conflicting concurrent accesses, support lock synchronization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dirty="0" smtClean="0"/>
              <a:t>Side-effects unknown in critical sections</a:t>
            </a:r>
          </a:p>
          <a:p>
            <a:pPr lvl="1"/>
            <a:r>
              <a:rPr lang="en-US" sz="2400" dirty="0" smtClean="0"/>
              <a:t>Applications with lock-based non-determinism are common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77921" y="1231602"/>
            <a:ext cx="7296690" cy="1320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Deterministic Parallel Java (DPJ) – strong safety properties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Determinism-by-default, simple semantics </a:t>
            </a: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233278" y="1887719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 Arrow 17"/>
          <p:cNvSpPr/>
          <p:nvPr/>
        </p:nvSpPr>
        <p:spPr>
          <a:xfrm rot="10800000" flipV="1">
            <a:off x="8377058" y="1887719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3166" y="3819810"/>
            <a:ext cx="7705337" cy="2367667"/>
          </a:xfrm>
          <a:prstGeom prst="round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400" b="1" dirty="0" err="1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DeNovoND</a:t>
            </a:r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: Non-deterministic codes with benefits of </a:t>
            </a:r>
            <a:r>
              <a:rPr lang="en-US" sz="2400" b="1" dirty="0" err="1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Arial Narrow" pitchFamily="-65" charset="0"/>
              <a:ea typeface="ＭＳ Ｐゴシック" pitchFamily="-65" charset="-128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664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Minimal additional HW for non-determinism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Comparable performance to MESI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30% lower network traffic than MESI</a:t>
            </a: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PLUS all advantages of </a:t>
            </a:r>
            <a:r>
              <a:rPr lang="en-US" sz="2400" b="1" dirty="0" err="1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for deterministic codes</a:t>
            </a:r>
            <a:endParaRPr lang="en-US" sz="2400" b="1" dirty="0">
              <a:solidFill>
                <a:schemeClr val="tx1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0285" y="2067157"/>
            <a:ext cx="4050229" cy="406265"/>
          </a:xfrm>
          <a:prstGeom prst="rect">
            <a:avLst/>
          </a:prstGeom>
          <a:solidFill>
            <a:srgbClr val="BACDE6"/>
          </a:solidFill>
        </p:spPr>
        <p:txBody>
          <a:bodyPr wrap="square" lIns="91440" tIns="18288" rIns="91440" bIns="18288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Arial Narrow" pitchFamily="-65" charset="0"/>
                <a:ea typeface="ＭＳ Ｐゴシック" pitchFamily="-65" charset="-128"/>
              </a:rPr>
              <a:t>E</a:t>
            </a:r>
            <a:r>
              <a:rPr lang="en-US" sz="2400" b="1" dirty="0" smtClean="0">
                <a:solidFill>
                  <a:srgbClr val="17375E"/>
                </a:solidFill>
                <a:latin typeface="Arial Narrow" pitchFamily="-65" charset="0"/>
                <a:ea typeface="ＭＳ Ｐゴシック" pitchFamily="-65" charset="-128"/>
              </a:rPr>
              <a:t>xplicit </a:t>
            </a:r>
            <a:r>
              <a:rPr lang="en-US" sz="2400" b="1" dirty="0">
                <a:solidFill>
                  <a:srgbClr val="17375E"/>
                </a:solidFill>
                <a:latin typeface="Arial Narrow" pitchFamily="-65" charset="0"/>
                <a:ea typeface="ＭＳ Ｐゴシック" pitchFamily="-65" charset="-128"/>
              </a:rPr>
              <a:t>&amp; safe non-determinism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4013" y="2105624"/>
            <a:ext cx="102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664"/>
                </a:solidFill>
              </a:rPr>
              <a:t>POPL ‘11</a:t>
            </a:r>
            <a:endParaRPr lang="en-US" b="1" dirty="0">
              <a:solidFill>
                <a:srgbClr val="00266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7788" y="2665583"/>
            <a:ext cx="4597417" cy="1034873"/>
          </a:xfrm>
          <a:prstGeom prst="rect">
            <a:avLst/>
          </a:prstGeom>
          <a:solidFill>
            <a:srgbClr val="008000"/>
          </a:solidFill>
          <a:ln>
            <a:solidFill>
              <a:srgbClr val="1B400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latin typeface="Arial Narrow"/>
                <a:cs typeface="Arial Narrow"/>
              </a:rPr>
              <a:t>Disciplined Shared Memory</a:t>
            </a:r>
            <a:endParaRPr lang="en-US" sz="2800" b="1" dirty="0">
              <a:latin typeface="Arial Narrow"/>
              <a:cs typeface="Arial Narro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848" y="2665583"/>
            <a:ext cx="2091262" cy="10267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/>
                <a:cs typeface="Arial Narrow"/>
              </a:rPr>
              <a:t>explicit effects</a:t>
            </a:r>
            <a:endParaRPr lang="en-US" sz="24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4459" y="2665583"/>
            <a:ext cx="1990695" cy="102679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/>
                <a:cs typeface="Arial Narrow"/>
              </a:rPr>
              <a:t>structured parallel control</a:t>
            </a:r>
            <a:endParaRPr lang="en-US" sz="2400" b="1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19" name="Bent Arrow 18"/>
          <p:cNvSpPr/>
          <p:nvPr/>
        </p:nvSpPr>
        <p:spPr>
          <a:xfrm rot="10800000">
            <a:off x="8376169" y="3878158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 Arrow 19"/>
          <p:cNvSpPr/>
          <p:nvPr/>
        </p:nvSpPr>
        <p:spPr>
          <a:xfrm flipV="1">
            <a:off x="233278" y="3878158"/>
            <a:ext cx="619484" cy="587237"/>
          </a:xfrm>
          <a:prstGeom prst="bentArrow">
            <a:avLst>
              <a:gd name="adj1" fmla="val 42537"/>
              <a:gd name="adj2" fmla="val 32306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98" y="1163291"/>
            <a:ext cx="9144000" cy="144637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 smtClean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88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1" animBg="1"/>
      <p:bldP spid="20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079"/>
            <a:ext cx="8229600" cy="4262033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>
                <a:solidFill>
                  <a:srgbClr val="E37222"/>
                </a:solidFill>
              </a:rPr>
              <a:t>Background</a:t>
            </a: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DPJ/</a:t>
            </a:r>
            <a:r>
              <a:rPr lang="en-US" sz="2400" dirty="0" err="1" smtClean="0">
                <a:solidFill>
                  <a:srgbClr val="E37222"/>
                </a:solidFill>
              </a:rPr>
              <a:t>DeNovo</a:t>
            </a:r>
            <a:r>
              <a:rPr lang="en-US" sz="2400" dirty="0" smtClean="0">
                <a:solidFill>
                  <a:srgbClr val="E37222"/>
                </a:solidFill>
              </a:rPr>
              <a:t> for deterministic codes</a:t>
            </a: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DPJ support for disciplined non-determinism </a:t>
            </a:r>
          </a:p>
          <a:p>
            <a:r>
              <a:rPr lang="en-US" sz="2800" dirty="0" err="1" smtClean="0"/>
              <a:t>DeNovoND</a:t>
            </a:r>
            <a:r>
              <a:rPr lang="en-US" sz="2800" dirty="0" smtClean="0"/>
              <a:t> Design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err="1" smtClean="0"/>
              <a:t>DeNovoND</a:t>
            </a:r>
            <a:r>
              <a:rPr lang="en-US" sz="2800" dirty="0" smtClean="0"/>
              <a:t> Implementation</a:t>
            </a:r>
          </a:p>
          <a:p>
            <a:r>
              <a:rPr lang="en-US" sz="2800" dirty="0" smtClean="0"/>
              <a:t>Evaluation</a:t>
            </a:r>
          </a:p>
          <a:p>
            <a:r>
              <a:rPr lang="en-US" sz="2800" dirty="0" smtClean="0"/>
              <a:t>Conclusion and Future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DPJ for Deterministic </a:t>
            </a:r>
            <a:r>
              <a:rPr lang="en-US" dirty="0"/>
              <a:t>C</a:t>
            </a:r>
            <a:r>
              <a:rPr lang="en-US" dirty="0" smtClean="0"/>
              <a:t>odes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36670" y="1160860"/>
            <a:ext cx="3262333" cy="3498103"/>
            <a:chOff x="5076796" y="1249321"/>
            <a:chExt cx="3262333" cy="3498103"/>
          </a:xfrm>
        </p:grpSpPr>
        <p:sp>
          <p:nvSpPr>
            <p:cNvPr id="4" name="Rectangle 3"/>
            <p:cNvSpPr/>
            <p:nvPr/>
          </p:nvSpPr>
          <p:spPr>
            <a:xfrm>
              <a:off x="5076796" y="2376565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880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4964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9049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8" idx="2"/>
                <a:endCxn id="4" idx="0"/>
              </p:cNvCxnSpPr>
              <p:nvPr/>
            </p:nvCxnSpPr>
            <p:spPr>
              <a:xfrm flipH="1">
                <a:off x="5396836" y="2169633"/>
                <a:ext cx="131112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8" idx="2"/>
                <a:endCxn id="5" idx="0"/>
              </p:cNvCxnSpPr>
              <p:nvPr/>
            </p:nvCxnSpPr>
            <p:spPr>
              <a:xfrm flipH="1">
                <a:off x="6270920" y="2169633"/>
                <a:ext cx="43704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6" idx="0"/>
              </p:cNvCxnSpPr>
              <p:nvPr/>
            </p:nvCxnSpPr>
            <p:spPr>
              <a:xfrm>
                <a:off x="6707963" y="2169633"/>
                <a:ext cx="43704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2"/>
                <a:endCxn id="7" idx="0"/>
              </p:cNvCxnSpPr>
              <p:nvPr/>
            </p:nvCxnSpPr>
            <p:spPr>
              <a:xfrm>
                <a:off x="6707963" y="2169633"/>
                <a:ext cx="131112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5076796" y="3656723"/>
              <a:ext cx="3262333" cy="351307"/>
              <a:chOff x="5076796" y="3656723"/>
              <a:chExt cx="3262333" cy="35130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076796" y="3851231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4" idx="2"/>
                <a:endCxn id="9" idx="0"/>
              </p:cNvCxnSpPr>
              <p:nvPr/>
            </p:nvCxnSpPr>
            <p:spPr>
              <a:xfrm>
                <a:off x="5396836" y="3656725"/>
                <a:ext cx="1311127" cy="194506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2"/>
                <a:endCxn id="9" idx="0"/>
              </p:cNvCxnSpPr>
              <p:nvPr/>
            </p:nvCxnSpPr>
            <p:spPr>
              <a:xfrm>
                <a:off x="6270920" y="3656723"/>
                <a:ext cx="437043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6707963" y="3656723"/>
                <a:ext cx="437041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7" idx="2"/>
                <a:endCxn id="9" idx="0"/>
              </p:cNvCxnSpPr>
              <p:nvPr/>
            </p:nvCxnSpPr>
            <p:spPr>
              <a:xfrm flipH="1">
                <a:off x="6707963" y="3656723"/>
                <a:ext cx="1311126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00868" y="3972853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16182" y="4895434"/>
            <a:ext cx="2618321" cy="1282569"/>
            <a:chOff x="5116824" y="4807745"/>
            <a:chExt cx="2618321" cy="1282569"/>
          </a:xfrm>
        </p:grpSpPr>
        <p:sp>
          <p:nvSpPr>
            <p:cNvPr id="30" name="Card 29"/>
            <p:cNvSpPr/>
            <p:nvPr/>
          </p:nvSpPr>
          <p:spPr>
            <a:xfrm>
              <a:off x="5116824" y="4807745"/>
              <a:ext cx="2618321" cy="975957"/>
            </a:xfrm>
            <a:prstGeom prst="flowChartPunchedCar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15241" y="5720982"/>
              <a:ext cx="58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92364" y="1415728"/>
            <a:ext cx="4737866" cy="412285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Structured parallel control</a:t>
            </a:r>
          </a:p>
          <a:p>
            <a:pPr lvl="1"/>
            <a:r>
              <a:rPr lang="en-US" sz="2400" dirty="0" smtClean="0"/>
              <a:t>F</a:t>
            </a:r>
            <a:r>
              <a:rPr lang="en-US" sz="2400" b="1" dirty="0" smtClean="0"/>
              <a:t>ork-join parallelism</a:t>
            </a:r>
          </a:p>
          <a:p>
            <a:r>
              <a:rPr lang="en-US" sz="2800" b="1" dirty="0" smtClean="0"/>
              <a:t>Explicit region and effect</a:t>
            </a: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R</a:t>
            </a:r>
            <a:r>
              <a:rPr lang="en-US" sz="2400" b="1" dirty="0" smtClean="0">
                <a:solidFill>
                  <a:srgbClr val="E37222"/>
                </a:solidFill>
              </a:rPr>
              <a:t>egions </a:t>
            </a:r>
            <a:r>
              <a:rPr lang="en-US" sz="2400" b="1" dirty="0" smtClean="0"/>
              <a:t>divide heap</a:t>
            </a:r>
          </a:p>
          <a:p>
            <a:pPr lvl="1"/>
            <a:r>
              <a:rPr lang="en-US" sz="2400" dirty="0"/>
              <a:t>R</a:t>
            </a:r>
            <a:r>
              <a:rPr lang="en-US" sz="2400" b="1" dirty="0" smtClean="0"/>
              <a:t>ead or write </a:t>
            </a:r>
            <a:r>
              <a:rPr lang="en-US" sz="2400" b="1" dirty="0" smtClean="0">
                <a:solidFill>
                  <a:srgbClr val="E37222"/>
                </a:solidFill>
              </a:rPr>
              <a:t>effects </a:t>
            </a:r>
            <a:r>
              <a:rPr lang="en-US" sz="2400" b="1" dirty="0" smtClean="0"/>
              <a:t>on regions</a:t>
            </a:r>
          </a:p>
          <a:p>
            <a:r>
              <a:rPr lang="en-US" sz="2800" b="1" dirty="0"/>
              <a:t>D</a:t>
            </a:r>
            <a:r>
              <a:rPr lang="en-US" sz="2800" b="1" dirty="0" smtClean="0"/>
              <a:t>ata-race freedom guarantee</a:t>
            </a:r>
          </a:p>
          <a:p>
            <a:pPr lvl="1"/>
            <a:r>
              <a:rPr lang="en-US" sz="2400" dirty="0"/>
              <a:t>S</a:t>
            </a:r>
            <a:r>
              <a:rPr lang="en-US" sz="2400" b="1" dirty="0" smtClean="0"/>
              <a:t>imple, modular type checking</a:t>
            </a:r>
          </a:p>
        </p:txBody>
      </p:sp>
      <p:sp>
        <p:nvSpPr>
          <p:cNvPr id="95" name="Left Bracket 94"/>
          <p:cNvSpPr/>
          <p:nvPr/>
        </p:nvSpPr>
        <p:spPr>
          <a:xfrm rot="10800000">
            <a:off x="8547600" y="2081172"/>
            <a:ext cx="236575" cy="1689626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134503" y="2925985"/>
            <a:ext cx="772933" cy="2457428"/>
            <a:chOff x="9345064" y="2774131"/>
            <a:chExt cx="772933" cy="2457428"/>
          </a:xfrm>
        </p:grpSpPr>
        <p:cxnSp>
          <p:nvCxnSpPr>
            <p:cNvPr id="98" name="Elbow Connector 97"/>
            <p:cNvCxnSpPr>
              <a:stCxn id="95" idx="1"/>
              <a:endCxn id="30" idx="3"/>
            </p:cNvCxnSpPr>
            <p:nvPr/>
          </p:nvCxnSpPr>
          <p:spPr>
            <a:xfrm flipH="1">
              <a:off x="9345064" y="2774131"/>
              <a:ext cx="649672" cy="2457428"/>
            </a:xfrm>
            <a:prstGeom prst="bentConnector3">
              <a:avLst>
                <a:gd name="adj1" fmla="val -3518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394008" y="4485056"/>
              <a:ext cx="7239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</a:p>
            <a:p>
              <a:r>
                <a:rPr lang="en-US" dirty="0" smtClean="0"/>
                <a:t>effect</a:t>
              </a:r>
              <a:endParaRPr lang="en-US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H="1">
            <a:off x="6350640" y="2746965"/>
            <a:ext cx="772393" cy="307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Multiply 102"/>
          <p:cNvSpPr/>
          <p:nvPr/>
        </p:nvSpPr>
        <p:spPr>
          <a:xfrm>
            <a:off x="6521008" y="2669842"/>
            <a:ext cx="626056" cy="404915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038833" y="5031117"/>
            <a:ext cx="1922627" cy="711339"/>
            <a:chOff x="5546826" y="4977705"/>
            <a:chExt cx="1922627" cy="711339"/>
          </a:xfrm>
        </p:grpSpPr>
        <p:sp>
          <p:nvSpPr>
            <p:cNvPr id="34" name="Rectangle 33"/>
            <p:cNvSpPr/>
            <p:nvPr/>
          </p:nvSpPr>
          <p:spPr>
            <a:xfrm>
              <a:off x="5546826" y="4993741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34816" y="4985723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80693" y="4977705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74325" y="5368209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16044" y="2945827"/>
            <a:ext cx="603628" cy="400110"/>
            <a:chOff x="5096978" y="2725488"/>
            <a:chExt cx="603628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71401" y="2969650"/>
            <a:ext cx="603628" cy="400110"/>
            <a:chOff x="5096978" y="2725488"/>
            <a:chExt cx="603628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37144" y="2954646"/>
            <a:ext cx="603628" cy="400110"/>
            <a:chOff x="5096978" y="2725488"/>
            <a:chExt cx="603628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735837" y="2860609"/>
            <a:ext cx="603628" cy="400110"/>
            <a:chOff x="5096978" y="2725488"/>
            <a:chExt cx="603628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836096" y="2386539"/>
            <a:ext cx="603628" cy="400110"/>
            <a:chOff x="5096978" y="2725488"/>
            <a:chExt cx="603628" cy="400110"/>
          </a:xfrm>
        </p:grpSpPr>
        <p:sp>
          <p:nvSpPr>
            <p:cNvPr id="65" name="TextBox 64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  <a:endParaRPr lang="en-US" sz="20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5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DPJ for Deterministic </a:t>
            </a:r>
            <a:r>
              <a:rPr lang="en-US" dirty="0"/>
              <a:t>C</a:t>
            </a:r>
            <a:r>
              <a:rPr lang="en-US" dirty="0" smtClean="0"/>
              <a:t>odes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36670" y="1160860"/>
            <a:ext cx="3262333" cy="3498103"/>
            <a:chOff x="5076796" y="1249321"/>
            <a:chExt cx="3262333" cy="3498103"/>
          </a:xfrm>
        </p:grpSpPr>
        <p:sp>
          <p:nvSpPr>
            <p:cNvPr id="4" name="Rectangle 3"/>
            <p:cNvSpPr/>
            <p:nvPr/>
          </p:nvSpPr>
          <p:spPr>
            <a:xfrm>
              <a:off x="5076796" y="2376565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880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4964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9049" y="2376563"/>
              <a:ext cx="640080" cy="128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076796" y="2023892"/>
              <a:ext cx="3262333" cy="352673"/>
              <a:chOff x="5076796" y="2023892"/>
              <a:chExt cx="3262333" cy="3526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76796" y="2023892"/>
                <a:ext cx="3262333" cy="145741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8" idx="2"/>
                <a:endCxn id="4" idx="0"/>
              </p:cNvCxnSpPr>
              <p:nvPr/>
            </p:nvCxnSpPr>
            <p:spPr>
              <a:xfrm flipH="1">
                <a:off x="5396836" y="2169633"/>
                <a:ext cx="1311127" cy="206932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8" idx="2"/>
                <a:endCxn id="5" idx="0"/>
              </p:cNvCxnSpPr>
              <p:nvPr/>
            </p:nvCxnSpPr>
            <p:spPr>
              <a:xfrm flipH="1">
                <a:off x="6270920" y="2169633"/>
                <a:ext cx="437043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2"/>
                <a:endCxn id="6" idx="0"/>
              </p:cNvCxnSpPr>
              <p:nvPr/>
            </p:nvCxnSpPr>
            <p:spPr>
              <a:xfrm>
                <a:off x="6707963" y="2169633"/>
                <a:ext cx="437041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2"/>
                <a:endCxn id="7" idx="0"/>
              </p:cNvCxnSpPr>
              <p:nvPr/>
            </p:nvCxnSpPr>
            <p:spPr>
              <a:xfrm>
                <a:off x="6707963" y="2169633"/>
                <a:ext cx="1311126" cy="206930"/>
              </a:xfrm>
              <a:prstGeom prst="line">
                <a:avLst/>
              </a:prstGeom>
              <a:ln>
                <a:solidFill>
                  <a:srgbClr val="4A452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5076796" y="3656723"/>
              <a:ext cx="3262333" cy="351307"/>
              <a:chOff x="5076796" y="3656723"/>
              <a:chExt cx="3262333" cy="35130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076796" y="3851231"/>
                <a:ext cx="3262333" cy="156799"/>
              </a:xfrm>
              <a:prstGeom prst="rect">
                <a:avLst/>
              </a:prstGeom>
              <a:solidFill>
                <a:srgbClr val="002664"/>
              </a:solidFill>
              <a:ln>
                <a:solidFill>
                  <a:srgbClr val="00266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4" idx="2"/>
                <a:endCxn id="9" idx="0"/>
              </p:cNvCxnSpPr>
              <p:nvPr/>
            </p:nvCxnSpPr>
            <p:spPr>
              <a:xfrm>
                <a:off x="5396836" y="3656725"/>
                <a:ext cx="1311127" cy="194506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2"/>
                <a:endCxn id="9" idx="0"/>
              </p:cNvCxnSpPr>
              <p:nvPr/>
            </p:nvCxnSpPr>
            <p:spPr>
              <a:xfrm>
                <a:off x="6270920" y="3656723"/>
                <a:ext cx="437043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6707963" y="3656723"/>
                <a:ext cx="437041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7" idx="2"/>
                <a:endCxn id="9" idx="0"/>
              </p:cNvCxnSpPr>
              <p:nvPr/>
            </p:nvCxnSpPr>
            <p:spPr>
              <a:xfrm flipH="1">
                <a:off x="6707963" y="3656723"/>
                <a:ext cx="1311126" cy="19450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581589" y="1249321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00868" y="3972853"/>
              <a:ext cx="395162" cy="774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b="1" dirty="0" smtClean="0"/>
                <a:t>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16182" y="4895434"/>
            <a:ext cx="2618321" cy="1282569"/>
            <a:chOff x="5116824" y="4807745"/>
            <a:chExt cx="2618321" cy="1282569"/>
          </a:xfrm>
        </p:grpSpPr>
        <p:sp>
          <p:nvSpPr>
            <p:cNvPr id="30" name="Card 29"/>
            <p:cNvSpPr/>
            <p:nvPr/>
          </p:nvSpPr>
          <p:spPr>
            <a:xfrm>
              <a:off x="5116824" y="4807745"/>
              <a:ext cx="2618321" cy="975957"/>
            </a:xfrm>
            <a:prstGeom prst="flowChartPunchedCar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15241" y="5720982"/>
              <a:ext cx="58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92364" y="1660852"/>
            <a:ext cx="4737866" cy="4122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Java-compatible type system</a:t>
            </a:r>
            <a:endParaRPr lang="en-US" sz="2800" b="1" dirty="0" smtClean="0"/>
          </a:p>
          <a:p>
            <a:r>
              <a:rPr lang="en-US" sz="2800" b="1" dirty="0" smtClean="0"/>
              <a:t>Structured parallel control</a:t>
            </a:r>
          </a:p>
          <a:p>
            <a:pPr lvl="1"/>
            <a:r>
              <a:rPr lang="en-US" sz="2400" dirty="0" smtClean="0"/>
              <a:t>F</a:t>
            </a:r>
            <a:r>
              <a:rPr lang="en-US" sz="2400" b="1" dirty="0" smtClean="0"/>
              <a:t>ork-join parallelism</a:t>
            </a:r>
          </a:p>
          <a:p>
            <a:r>
              <a:rPr lang="en-US" sz="2800" b="1" dirty="0" smtClean="0"/>
              <a:t>Explicit region and effect</a:t>
            </a:r>
          </a:p>
          <a:p>
            <a:pPr lvl="1"/>
            <a:r>
              <a:rPr lang="en-US" sz="2400" dirty="0" smtClean="0">
                <a:solidFill>
                  <a:srgbClr val="E37222"/>
                </a:solidFill>
              </a:rPr>
              <a:t>R</a:t>
            </a:r>
            <a:r>
              <a:rPr lang="en-US" sz="2400" b="1" dirty="0" smtClean="0">
                <a:solidFill>
                  <a:srgbClr val="E37222"/>
                </a:solidFill>
              </a:rPr>
              <a:t>egions </a:t>
            </a:r>
            <a:r>
              <a:rPr lang="en-US" sz="2400" b="1" dirty="0" smtClean="0"/>
              <a:t>divide heap</a:t>
            </a:r>
          </a:p>
          <a:p>
            <a:pPr lvl="1"/>
            <a:r>
              <a:rPr lang="en-US" sz="2400" dirty="0"/>
              <a:t>R</a:t>
            </a:r>
            <a:r>
              <a:rPr lang="en-US" sz="2400" b="1" dirty="0" smtClean="0"/>
              <a:t>ead or write </a:t>
            </a:r>
            <a:r>
              <a:rPr lang="en-US" sz="2400" b="1" dirty="0" smtClean="0">
                <a:solidFill>
                  <a:srgbClr val="E37222"/>
                </a:solidFill>
              </a:rPr>
              <a:t>effects </a:t>
            </a:r>
            <a:r>
              <a:rPr lang="en-US" sz="2400" b="1" dirty="0" smtClean="0"/>
              <a:t>on regions</a:t>
            </a:r>
          </a:p>
          <a:p>
            <a:r>
              <a:rPr lang="en-US" sz="2800" b="1" dirty="0"/>
              <a:t>D</a:t>
            </a:r>
            <a:r>
              <a:rPr lang="en-US" sz="2800" b="1" dirty="0" smtClean="0"/>
              <a:t>ata-race freedom guarantee</a:t>
            </a:r>
          </a:p>
          <a:p>
            <a:pPr lvl="1"/>
            <a:r>
              <a:rPr lang="en-US" sz="2400" dirty="0"/>
              <a:t>S</a:t>
            </a:r>
            <a:r>
              <a:rPr lang="en-US" sz="2400" b="1" dirty="0" smtClean="0"/>
              <a:t>imple, modular type checking</a:t>
            </a:r>
          </a:p>
        </p:txBody>
      </p:sp>
      <p:sp>
        <p:nvSpPr>
          <p:cNvPr id="95" name="Left Bracket 94"/>
          <p:cNvSpPr/>
          <p:nvPr/>
        </p:nvSpPr>
        <p:spPr>
          <a:xfrm rot="10800000">
            <a:off x="8547600" y="2081172"/>
            <a:ext cx="236575" cy="1689626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134503" y="2925985"/>
            <a:ext cx="772933" cy="2457428"/>
            <a:chOff x="9345064" y="2774131"/>
            <a:chExt cx="772933" cy="2457428"/>
          </a:xfrm>
        </p:grpSpPr>
        <p:cxnSp>
          <p:nvCxnSpPr>
            <p:cNvPr id="98" name="Elbow Connector 97"/>
            <p:cNvCxnSpPr>
              <a:stCxn id="95" idx="1"/>
              <a:endCxn id="30" idx="3"/>
            </p:cNvCxnSpPr>
            <p:nvPr/>
          </p:nvCxnSpPr>
          <p:spPr>
            <a:xfrm flipH="1">
              <a:off x="9345064" y="2774131"/>
              <a:ext cx="649672" cy="2457428"/>
            </a:xfrm>
            <a:prstGeom prst="bentConnector3">
              <a:avLst>
                <a:gd name="adj1" fmla="val -3518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9394008" y="4485056"/>
              <a:ext cx="7239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</a:p>
            <a:p>
              <a:r>
                <a:rPr lang="en-US" dirty="0" smtClean="0"/>
                <a:t>effect</a:t>
              </a:r>
              <a:endParaRPr lang="en-US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H="1">
            <a:off x="6350640" y="2746965"/>
            <a:ext cx="772393" cy="307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Multiply 102"/>
          <p:cNvSpPr/>
          <p:nvPr/>
        </p:nvSpPr>
        <p:spPr>
          <a:xfrm>
            <a:off x="6521008" y="2669842"/>
            <a:ext cx="626056" cy="404915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038833" y="5031117"/>
            <a:ext cx="1922627" cy="711339"/>
            <a:chOff x="5546826" y="4977705"/>
            <a:chExt cx="1922627" cy="711339"/>
          </a:xfrm>
        </p:grpSpPr>
        <p:sp>
          <p:nvSpPr>
            <p:cNvPr id="34" name="Rectangle 33"/>
            <p:cNvSpPr/>
            <p:nvPr/>
          </p:nvSpPr>
          <p:spPr>
            <a:xfrm>
              <a:off x="5546826" y="4993741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34816" y="4985723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80693" y="4977705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74325" y="5368209"/>
              <a:ext cx="488760" cy="32083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16044" y="2945827"/>
            <a:ext cx="603628" cy="400110"/>
            <a:chOff x="5096978" y="2725488"/>
            <a:chExt cx="603628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71401" y="2969650"/>
            <a:ext cx="603628" cy="400110"/>
            <a:chOff x="5096978" y="2725488"/>
            <a:chExt cx="603628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37144" y="2954646"/>
            <a:ext cx="603628" cy="400110"/>
            <a:chOff x="5096978" y="2725488"/>
            <a:chExt cx="603628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735837" y="2860609"/>
            <a:ext cx="603628" cy="400110"/>
            <a:chOff x="5096978" y="2725488"/>
            <a:chExt cx="603628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836096" y="2386539"/>
            <a:ext cx="603628" cy="400110"/>
            <a:chOff x="5096978" y="2725488"/>
            <a:chExt cx="603628" cy="400110"/>
          </a:xfrm>
        </p:grpSpPr>
        <p:sp>
          <p:nvSpPr>
            <p:cNvPr id="65" name="TextBox 64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</a:t>
              </a:r>
              <a:endParaRPr lang="en-US" sz="2000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-101939" y="1368868"/>
            <a:ext cx="9305477" cy="479563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E37222"/>
                </a:solidFill>
                <a:latin typeface="Arial Narrow"/>
                <a:cs typeface="Arial Narrow"/>
              </a:rPr>
              <a:t>Hardware – simplify coherence problems!</a:t>
            </a:r>
            <a:endParaRPr lang="en-US" sz="4000" b="1" dirty="0">
              <a:solidFill>
                <a:srgbClr val="E37222"/>
              </a:solidFill>
              <a:latin typeface="Arial Narrow"/>
              <a:cs typeface="Arial Narro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3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26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.2|2|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|14.8|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0.4|1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9.8|3.8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.4|1.6|1.2|6.9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.7|13.9|12.9|6|0.7|4.3|12.9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.7|13.9|12.9|6|0.7|4.3|12.9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|9.2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5.3|8.3"/>
</p:tagLst>
</file>

<file path=ppt/theme/theme1.xml><?xml version="1.0" encoding="utf-8"?>
<a:theme xmlns:a="http://schemas.openxmlformats.org/drawingml/2006/main" name="I2PC_Maste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36366</TotalTime>
  <Words>1476</Words>
  <Application>Microsoft Macintosh PowerPoint</Application>
  <PresentationFormat>On-screen Show (4:3)</PresentationFormat>
  <Paragraphs>532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I2PC_Master_Template</vt:lpstr>
      <vt:lpstr>DeNovoND: Efficient Hardware Support for  Disciplined Non-Determinism</vt:lpstr>
      <vt:lpstr>Motivation</vt:lpstr>
      <vt:lpstr>Disciplined Shared Memory</vt:lpstr>
      <vt:lpstr>Disciplined Shared Memory</vt:lpstr>
      <vt:lpstr>Limitation</vt:lpstr>
      <vt:lpstr>Contribution</vt:lpstr>
      <vt:lpstr>Outline</vt:lpstr>
      <vt:lpstr>DPJ for Deterministic Codes</vt:lpstr>
      <vt:lpstr>DPJ for Deterministic Codes</vt:lpstr>
      <vt:lpstr>DeNovo for Deterministic Codes</vt:lpstr>
      <vt:lpstr>DeNovo for Deterministic Codes</vt:lpstr>
      <vt:lpstr>Example Run</vt:lpstr>
      <vt:lpstr>DPJ Support for Safe Non-Determinism</vt:lpstr>
      <vt:lpstr>Outline</vt:lpstr>
      <vt:lpstr>Memory Consistency Model</vt:lpstr>
      <vt:lpstr>Memory Consistency Model</vt:lpstr>
      <vt:lpstr>Coherence for non-deterministic data</vt:lpstr>
      <vt:lpstr>Distributed Queue-based Lock</vt:lpstr>
      <vt:lpstr>Outline</vt:lpstr>
      <vt:lpstr>Access Signatures</vt:lpstr>
      <vt:lpstr>Example Run</vt:lpstr>
      <vt:lpstr>Optimization to reduce self-invalidation</vt:lpstr>
      <vt:lpstr>Overheads</vt:lpstr>
      <vt:lpstr>Evaluation Methodology</vt:lpstr>
      <vt:lpstr>MESI vs. DeNovoND: Idealized lock </vt:lpstr>
      <vt:lpstr>MESI vs. DeNovoND: Realistic lock</vt:lpstr>
      <vt:lpstr>Network Traffic (Realistic lock)</vt:lpstr>
      <vt:lpstr>Conclusions and Future Work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Osfar</dc:creator>
  <cp:lastModifiedBy>Hyojin Sung</cp:lastModifiedBy>
  <cp:revision>843</cp:revision>
  <cp:lastPrinted>2013-03-14T20:53:35Z</cp:lastPrinted>
  <dcterms:created xsi:type="dcterms:W3CDTF">2011-10-04T17:02:48Z</dcterms:created>
  <dcterms:modified xsi:type="dcterms:W3CDTF">2013-03-29T20:53:43Z</dcterms:modified>
</cp:coreProperties>
</file>