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0.xml" ContentType="application/vnd.openxmlformats-officedocument.presentationml.tags+xml"/>
  <Override PartName="/ppt/notesSlides/notesSlide23.xml" ContentType="application/vnd.openxmlformats-officedocument.presentationml.notesSlide+xml"/>
  <Override PartName="/ppt/tags/tag11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12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13.xml" ContentType="application/vnd.openxmlformats-officedocument.presentationml.tags+xml"/>
  <Override PartName="/ppt/notesSlides/notesSlide39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14.xml" ContentType="application/vnd.openxmlformats-officedocument.presentationml.tags+xml"/>
  <Override PartName="/ppt/notesSlides/notesSlide40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41.xml" ContentType="application/vnd.openxmlformats-officedocument.presentationml.notesSlide+xml"/>
  <Override PartName="/ppt/charts/chart5.xml" ContentType="application/vnd.openxmlformats-officedocument.drawingml.chart+xml"/>
  <Override PartName="/ppt/notesSlides/notesSlide42.xml" ContentType="application/vnd.openxmlformats-officedocument.presentationml.notesSlide+xml"/>
  <Override PartName="/ppt/charts/chart6.xml" ContentType="application/vnd.openxmlformats-officedocument.drawingml.chart+xml"/>
  <Override PartName="/ppt/notesSlides/notesSlide43.xml" ContentType="application/vnd.openxmlformats-officedocument.presentationml.notesSlide+xml"/>
  <Override PartName="/ppt/charts/chart7.xml" ContentType="application/vnd.openxmlformats-officedocument.drawingml.chart+xml"/>
  <Override PartName="/ppt/notesSlides/notesSlide44.xml" ContentType="application/vnd.openxmlformats-officedocument.presentationml.notesSlide+xml"/>
  <Override PartName="/ppt/charts/chart8.xml" ContentType="application/vnd.openxmlformats-officedocument.drawingml.chart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tags/tag15.xml" ContentType="application/vnd.openxmlformats-officedocument.presentationml.tags+xml"/>
  <Override PartName="/ppt/notesSlides/notesSlide47.xml" ContentType="application/vnd.openxmlformats-officedocument.presentationml.notesSlide+xml"/>
  <Override PartName="/ppt/tags/tag16.xml" ContentType="application/vnd.openxmlformats-officedocument.presentationml.tags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3" r:id="rId2"/>
  </p:sldMasterIdLst>
  <p:notesMasterIdLst>
    <p:notesMasterId r:id="rId57"/>
  </p:notesMasterIdLst>
  <p:sldIdLst>
    <p:sldId id="256" r:id="rId3"/>
    <p:sldId id="341" r:id="rId4"/>
    <p:sldId id="271" r:id="rId5"/>
    <p:sldId id="328" r:id="rId6"/>
    <p:sldId id="330" r:id="rId7"/>
    <p:sldId id="333" r:id="rId8"/>
    <p:sldId id="334" r:id="rId9"/>
    <p:sldId id="336" r:id="rId10"/>
    <p:sldId id="294" r:id="rId11"/>
    <p:sldId id="295" r:id="rId12"/>
    <p:sldId id="296" r:id="rId13"/>
    <p:sldId id="297" r:id="rId14"/>
    <p:sldId id="298" r:id="rId15"/>
    <p:sldId id="299" r:id="rId16"/>
    <p:sldId id="357" r:id="rId17"/>
    <p:sldId id="374" r:id="rId18"/>
    <p:sldId id="388" r:id="rId19"/>
    <p:sldId id="287" r:id="rId20"/>
    <p:sldId id="288" r:id="rId21"/>
    <p:sldId id="302" r:id="rId22"/>
    <p:sldId id="289" r:id="rId23"/>
    <p:sldId id="363" r:id="rId24"/>
    <p:sldId id="316" r:id="rId25"/>
    <p:sldId id="379" r:id="rId26"/>
    <p:sldId id="317" r:id="rId27"/>
    <p:sldId id="360" r:id="rId28"/>
    <p:sldId id="361" r:id="rId29"/>
    <p:sldId id="362" r:id="rId30"/>
    <p:sldId id="380" r:id="rId31"/>
    <p:sldId id="364" r:id="rId32"/>
    <p:sldId id="318" r:id="rId33"/>
    <p:sldId id="319" r:id="rId34"/>
    <p:sldId id="320" r:id="rId35"/>
    <p:sldId id="321" r:id="rId36"/>
    <p:sldId id="365" r:id="rId37"/>
    <p:sldId id="347" r:id="rId38"/>
    <p:sldId id="348" r:id="rId39"/>
    <p:sldId id="325" r:id="rId40"/>
    <p:sldId id="326" r:id="rId41"/>
    <p:sldId id="382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381" r:id="rId50"/>
    <p:sldId id="376" r:id="rId51"/>
    <p:sldId id="385" r:id="rId52"/>
    <p:sldId id="386" r:id="rId53"/>
    <p:sldId id="384" r:id="rId54"/>
    <p:sldId id="373" r:id="rId55"/>
    <p:sldId id="387" r:id="rId5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5000"/>
    <a:srgbClr val="333399"/>
    <a:srgbClr val="1F177D"/>
    <a:srgbClr val="0066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80639" autoAdjust="0"/>
  </p:normalViewPr>
  <p:slideViewPr>
    <p:cSldViewPr>
      <p:cViewPr varScale="1">
        <p:scale>
          <a:sx n="59" d="100"/>
          <a:sy n="59" d="100"/>
        </p:scale>
        <p:origin x="-186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7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yojinsung:Documents:Denovo:pact-slide-graph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yojinsung:Documents:Denovo:pact-slide-graph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yojinsung:Documents:Denovo:pact-slide-graph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yojinsung:Documents:Denovo:pact-slide-graph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yojinsung:Documents:Denovo:pact-slide-graph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yojinsung:Documents:Denovo:pact-slide-graph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Rakesh%20Komuravelli\My%20Documents\Talks\pact-slide-graph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smolin2\Desktop\ms_waste_stats%20(Autosaved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new!$AL$3</c:f>
              <c:strCache>
                <c:ptCount val="1"/>
                <c:pt idx="0">
                  <c:v>L1 STALL</c:v>
                </c:pt>
              </c:strCache>
            </c:strRef>
          </c:tx>
          <c:spPr>
            <a:solidFill>
              <a:srgbClr val="E64EA0"/>
            </a:solidFill>
          </c:spPr>
          <c:invertIfNegative val="0"/>
          <c:cat>
            <c:strRef>
              <c:f>new!$AM$2:$AW$2</c:f>
              <c:strCache>
                <c:ptCount val="11"/>
                <c:pt idx="0">
                  <c:v>MW</c:v>
                </c:pt>
                <c:pt idx="1">
                  <c:v>DW</c:v>
                </c:pt>
                <c:pt idx="2">
                  <c:v>ML</c:v>
                </c:pt>
                <c:pt idx="3">
                  <c:v>DL</c:v>
                </c:pt>
                <c:pt idx="4">
                  <c:v>DDF</c:v>
                </c:pt>
                <c:pt idx="6">
                  <c:v>MW</c:v>
                </c:pt>
                <c:pt idx="7">
                  <c:v>DW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</c:strCache>
            </c:strRef>
          </c:cat>
          <c:val>
            <c:numRef>
              <c:f>new!$AM$3:$AW$3</c:f>
              <c:numCache>
                <c:formatCode>0.00%</c:formatCode>
                <c:ptCount val="11"/>
                <c:pt idx="0">
                  <c:v>0.31919999999999998</c:v>
                </c:pt>
                <c:pt idx="1">
                  <c:v>0.18640000000000001</c:v>
                </c:pt>
                <c:pt idx="6">
                  <c:v>2.0400000000000001E-2</c:v>
                </c:pt>
                <c:pt idx="7">
                  <c:v>6.7999999999999996E-3</c:v>
                </c:pt>
              </c:numCache>
            </c:numRef>
          </c:val>
        </c:ser>
        <c:ser>
          <c:idx val="1"/>
          <c:order val="1"/>
          <c:tx>
            <c:strRef>
              <c:f>new!$AL$4</c:f>
              <c:strCache>
                <c:ptCount val="1"/>
                <c:pt idx="0">
                  <c:v>L2 Hit</c:v>
                </c:pt>
              </c:strCache>
            </c:strRef>
          </c:tx>
          <c:spPr>
            <a:solidFill>
              <a:srgbClr val="F19A64"/>
            </a:solidFill>
          </c:spPr>
          <c:invertIfNegative val="0"/>
          <c:cat>
            <c:strRef>
              <c:f>new!$AM$2:$AW$2</c:f>
              <c:strCache>
                <c:ptCount val="11"/>
                <c:pt idx="0">
                  <c:v>MW</c:v>
                </c:pt>
                <c:pt idx="1">
                  <c:v>DW</c:v>
                </c:pt>
                <c:pt idx="2">
                  <c:v>ML</c:v>
                </c:pt>
                <c:pt idx="3">
                  <c:v>DL</c:v>
                </c:pt>
                <c:pt idx="4">
                  <c:v>DDF</c:v>
                </c:pt>
                <c:pt idx="6">
                  <c:v>MW</c:v>
                </c:pt>
                <c:pt idx="7">
                  <c:v>DW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</c:strCache>
            </c:strRef>
          </c:cat>
          <c:val>
            <c:numRef>
              <c:f>new!$AM$4:$AW$4</c:f>
              <c:numCache>
                <c:formatCode>0.00%</c:formatCode>
                <c:ptCount val="11"/>
                <c:pt idx="0">
                  <c:v>5.4944999999999986</c:v>
                </c:pt>
                <c:pt idx="1">
                  <c:v>5.5305999999999997</c:v>
                </c:pt>
                <c:pt idx="6">
                  <c:v>8.3414000000000001</c:v>
                </c:pt>
                <c:pt idx="7">
                  <c:v>8.2533999999999992</c:v>
                </c:pt>
              </c:numCache>
            </c:numRef>
          </c:val>
        </c:ser>
        <c:ser>
          <c:idx val="2"/>
          <c:order val="2"/>
          <c:tx>
            <c:strRef>
              <c:f>new!$AL$5</c:f>
              <c:strCache>
                <c:ptCount val="1"/>
                <c:pt idx="0">
                  <c:v>R L1 Hit</c:v>
                </c:pt>
              </c:strCache>
            </c:strRef>
          </c:tx>
          <c:spPr>
            <a:solidFill>
              <a:srgbClr val="E7391E"/>
            </a:solidFill>
          </c:spPr>
          <c:invertIfNegative val="0"/>
          <c:cat>
            <c:strRef>
              <c:f>new!$AM$2:$AW$2</c:f>
              <c:strCache>
                <c:ptCount val="11"/>
                <c:pt idx="0">
                  <c:v>MW</c:v>
                </c:pt>
                <c:pt idx="1">
                  <c:v>DW</c:v>
                </c:pt>
                <c:pt idx="2">
                  <c:v>ML</c:v>
                </c:pt>
                <c:pt idx="3">
                  <c:v>DL</c:v>
                </c:pt>
                <c:pt idx="4">
                  <c:v>DDF</c:v>
                </c:pt>
                <c:pt idx="6">
                  <c:v>MW</c:v>
                </c:pt>
                <c:pt idx="7">
                  <c:v>DW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</c:strCache>
            </c:strRef>
          </c:cat>
          <c:val>
            <c:numRef>
              <c:f>new!$AM$5:$AW$5</c:f>
              <c:numCache>
                <c:formatCode>0.00%</c:formatCode>
                <c:ptCount val="11"/>
                <c:pt idx="0">
                  <c:v>0.2964</c:v>
                </c:pt>
                <c:pt idx="1">
                  <c:v>0.32140000000000002</c:v>
                </c:pt>
                <c:pt idx="6">
                  <c:v>0.68440000000000001</c:v>
                </c:pt>
                <c:pt idx="7">
                  <c:v>0.95409999999999995</c:v>
                </c:pt>
              </c:numCache>
            </c:numRef>
          </c:val>
        </c:ser>
        <c:ser>
          <c:idx val="3"/>
          <c:order val="3"/>
          <c:tx>
            <c:strRef>
              <c:f>new!$AL$6</c:f>
              <c:strCache>
                <c:ptCount val="1"/>
                <c:pt idx="0">
                  <c:v>Mem Hit</c:v>
                </c:pt>
              </c:strCache>
            </c:strRef>
          </c:tx>
          <c:spPr>
            <a:solidFill>
              <a:srgbClr val="9C1913"/>
            </a:solidFill>
          </c:spPr>
          <c:invertIfNegative val="0"/>
          <c:cat>
            <c:strRef>
              <c:f>new!$AM$2:$AW$2</c:f>
              <c:strCache>
                <c:ptCount val="11"/>
                <c:pt idx="0">
                  <c:v>MW</c:v>
                </c:pt>
                <c:pt idx="1">
                  <c:v>DW</c:v>
                </c:pt>
                <c:pt idx="2">
                  <c:v>ML</c:v>
                </c:pt>
                <c:pt idx="3">
                  <c:v>DL</c:v>
                </c:pt>
                <c:pt idx="4">
                  <c:v>DDF</c:v>
                </c:pt>
                <c:pt idx="6">
                  <c:v>MW</c:v>
                </c:pt>
                <c:pt idx="7">
                  <c:v>DW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</c:strCache>
            </c:strRef>
          </c:cat>
          <c:val>
            <c:numRef>
              <c:f>new!$AM$6:$AW$6</c:f>
              <c:numCache>
                <c:formatCode>0.00%</c:formatCode>
                <c:ptCount val="11"/>
                <c:pt idx="0">
                  <c:v>0.32919999999999999</c:v>
                </c:pt>
                <c:pt idx="1">
                  <c:v>0.33200000000000002</c:v>
                </c:pt>
                <c:pt idx="6">
                  <c:v>6.0766999999999998</c:v>
                </c:pt>
                <c:pt idx="7">
                  <c:v>5.8712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77853440"/>
        <c:axId val="45599744"/>
      </c:barChart>
      <c:valAx>
        <c:axId val="45599744"/>
        <c:scaling>
          <c:orientation val="minMax"/>
        </c:scaling>
        <c:delete val="0"/>
        <c:axPos val="r"/>
        <c:majorGridlines/>
        <c:numFmt formatCode="0%" sourceLinked="0"/>
        <c:majorTickMark val="none"/>
        <c:minorTickMark val="none"/>
        <c:tickLblPos val="nextTo"/>
        <c:txPr>
          <a:bodyPr/>
          <a:lstStyle/>
          <a:p>
            <a:pPr>
              <a:defRPr sz="900"/>
            </a:pPr>
            <a:endParaRPr lang="en-US"/>
          </a:p>
        </c:txPr>
        <c:crossAx val="77853440"/>
        <c:crosses val="max"/>
        <c:crossBetween val="between"/>
        <c:majorUnit val="1"/>
      </c:valAx>
      <c:catAx>
        <c:axId val="7785344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45599744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5586530729902"/>
          <c:y val="6.1150279292011597E-2"/>
          <c:w val="0.87283942469619002"/>
          <c:h val="0.8209588801399819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new!$A$3</c:f>
              <c:strCache>
                <c:ptCount val="1"/>
                <c:pt idx="0">
                  <c:v>L1 STALL</c:v>
                </c:pt>
              </c:strCache>
            </c:strRef>
          </c:tx>
          <c:spPr>
            <a:solidFill>
              <a:srgbClr val="E64EA0"/>
            </a:solidFill>
          </c:spPr>
          <c:invertIfNegative val="0"/>
          <c:cat>
            <c:strRef>
              <c:f>new!$B$2:$AK$2</c:f>
              <c:strCache>
                <c:ptCount val="35"/>
                <c:pt idx="0">
                  <c:v>MW</c:v>
                </c:pt>
                <c:pt idx="1">
                  <c:v>DW</c:v>
                </c:pt>
                <c:pt idx="2">
                  <c:v>ML</c:v>
                </c:pt>
                <c:pt idx="3">
                  <c:v>DL</c:v>
                </c:pt>
                <c:pt idx="4">
                  <c:v>DDF</c:v>
                </c:pt>
                <c:pt idx="6">
                  <c:v>MW</c:v>
                </c:pt>
                <c:pt idx="7">
                  <c:v>DW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  <c:pt idx="12">
                  <c:v>MW</c:v>
                </c:pt>
                <c:pt idx="13">
                  <c:v>DW</c:v>
                </c:pt>
                <c:pt idx="14">
                  <c:v>ML</c:v>
                </c:pt>
                <c:pt idx="15">
                  <c:v>DL</c:v>
                </c:pt>
                <c:pt idx="16">
                  <c:v>DDF</c:v>
                </c:pt>
                <c:pt idx="18">
                  <c:v>MW</c:v>
                </c:pt>
                <c:pt idx="19">
                  <c:v>DW</c:v>
                </c:pt>
                <c:pt idx="20">
                  <c:v>ML</c:v>
                </c:pt>
                <c:pt idx="21">
                  <c:v>DL</c:v>
                </c:pt>
                <c:pt idx="22">
                  <c:v>DDF</c:v>
                </c:pt>
                <c:pt idx="24">
                  <c:v>MW</c:v>
                </c:pt>
                <c:pt idx="25">
                  <c:v>DW</c:v>
                </c:pt>
                <c:pt idx="26">
                  <c:v>ML</c:v>
                </c:pt>
                <c:pt idx="27">
                  <c:v>DL</c:v>
                </c:pt>
                <c:pt idx="28">
                  <c:v>DDF</c:v>
                </c:pt>
                <c:pt idx="30">
                  <c:v>MW</c:v>
                </c:pt>
                <c:pt idx="31">
                  <c:v>DW</c:v>
                </c:pt>
                <c:pt idx="32">
                  <c:v>ML</c:v>
                </c:pt>
                <c:pt idx="33">
                  <c:v>DL</c:v>
                </c:pt>
                <c:pt idx="34">
                  <c:v>DDF</c:v>
                </c:pt>
              </c:strCache>
            </c:strRef>
          </c:cat>
          <c:val>
            <c:numRef>
              <c:f>new!$B$3:$AK$3</c:f>
              <c:numCache>
                <c:formatCode>0.00%</c:formatCode>
                <c:ptCount val="36"/>
                <c:pt idx="0">
                  <c:v>6.4100000000000004E-2</c:v>
                </c:pt>
                <c:pt idx="1">
                  <c:v>0</c:v>
                </c:pt>
                <c:pt idx="6">
                  <c:v>0</c:v>
                </c:pt>
                <c:pt idx="7">
                  <c:v>0</c:v>
                </c:pt>
                <c:pt idx="12">
                  <c:v>0</c:v>
                </c:pt>
                <c:pt idx="13">
                  <c:v>0</c:v>
                </c:pt>
                <c:pt idx="18">
                  <c:v>0</c:v>
                </c:pt>
                <c:pt idx="19">
                  <c:v>0</c:v>
                </c:pt>
                <c:pt idx="24">
                  <c:v>0</c:v>
                </c:pt>
                <c:pt idx="25">
                  <c:v>0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</c:ser>
        <c:ser>
          <c:idx val="1"/>
          <c:order val="1"/>
          <c:tx>
            <c:strRef>
              <c:f>new!$A$4</c:f>
              <c:strCache>
                <c:ptCount val="1"/>
                <c:pt idx="0">
                  <c:v>L2 Hit</c:v>
                </c:pt>
              </c:strCache>
            </c:strRef>
          </c:tx>
          <c:spPr>
            <a:solidFill>
              <a:srgbClr val="F19A64"/>
            </a:solidFill>
          </c:spPr>
          <c:invertIfNegative val="0"/>
          <c:cat>
            <c:strRef>
              <c:f>new!$B$2:$AK$2</c:f>
              <c:strCache>
                <c:ptCount val="35"/>
                <c:pt idx="0">
                  <c:v>MW</c:v>
                </c:pt>
                <c:pt idx="1">
                  <c:v>DW</c:v>
                </c:pt>
                <c:pt idx="2">
                  <c:v>ML</c:v>
                </c:pt>
                <c:pt idx="3">
                  <c:v>DL</c:v>
                </c:pt>
                <c:pt idx="4">
                  <c:v>DDF</c:v>
                </c:pt>
                <c:pt idx="6">
                  <c:v>MW</c:v>
                </c:pt>
                <c:pt idx="7">
                  <c:v>DW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  <c:pt idx="12">
                  <c:v>MW</c:v>
                </c:pt>
                <c:pt idx="13">
                  <c:v>DW</c:v>
                </c:pt>
                <c:pt idx="14">
                  <c:v>ML</c:v>
                </c:pt>
                <c:pt idx="15">
                  <c:v>DL</c:v>
                </c:pt>
                <c:pt idx="16">
                  <c:v>DDF</c:v>
                </c:pt>
                <c:pt idx="18">
                  <c:v>MW</c:v>
                </c:pt>
                <c:pt idx="19">
                  <c:v>DW</c:v>
                </c:pt>
                <c:pt idx="20">
                  <c:v>ML</c:v>
                </c:pt>
                <c:pt idx="21">
                  <c:v>DL</c:v>
                </c:pt>
                <c:pt idx="22">
                  <c:v>DDF</c:v>
                </c:pt>
                <c:pt idx="24">
                  <c:v>MW</c:v>
                </c:pt>
                <c:pt idx="25">
                  <c:v>DW</c:v>
                </c:pt>
                <c:pt idx="26">
                  <c:v>ML</c:v>
                </c:pt>
                <c:pt idx="27">
                  <c:v>DL</c:v>
                </c:pt>
                <c:pt idx="28">
                  <c:v>DDF</c:v>
                </c:pt>
                <c:pt idx="30">
                  <c:v>MW</c:v>
                </c:pt>
                <c:pt idx="31">
                  <c:v>DW</c:v>
                </c:pt>
                <c:pt idx="32">
                  <c:v>ML</c:v>
                </c:pt>
                <c:pt idx="33">
                  <c:v>DL</c:v>
                </c:pt>
                <c:pt idx="34">
                  <c:v>DDF</c:v>
                </c:pt>
              </c:strCache>
            </c:strRef>
          </c:cat>
          <c:val>
            <c:numRef>
              <c:f>new!$B$4:$AK$4</c:f>
              <c:numCache>
                <c:formatCode>0.00%</c:formatCode>
                <c:ptCount val="36"/>
                <c:pt idx="0">
                  <c:v>0.33860000000000001</c:v>
                </c:pt>
                <c:pt idx="1">
                  <c:v>1.1589</c:v>
                </c:pt>
                <c:pt idx="6">
                  <c:v>1.7049000000000001</c:v>
                </c:pt>
                <c:pt idx="7">
                  <c:v>1.5638000000000001</c:v>
                </c:pt>
                <c:pt idx="12">
                  <c:v>1.7845</c:v>
                </c:pt>
                <c:pt idx="13">
                  <c:v>1.2942</c:v>
                </c:pt>
                <c:pt idx="18">
                  <c:v>0.4929</c:v>
                </c:pt>
                <c:pt idx="19">
                  <c:v>0.41880000000000001</c:v>
                </c:pt>
                <c:pt idx="24">
                  <c:v>2.1154000000000002</c:v>
                </c:pt>
                <c:pt idx="25">
                  <c:v>2.1133000000000002</c:v>
                </c:pt>
                <c:pt idx="30">
                  <c:v>0.46489999999999998</c:v>
                </c:pt>
                <c:pt idx="31">
                  <c:v>0.27810000000000001</c:v>
                </c:pt>
              </c:numCache>
            </c:numRef>
          </c:val>
        </c:ser>
        <c:ser>
          <c:idx val="2"/>
          <c:order val="2"/>
          <c:tx>
            <c:strRef>
              <c:f>new!$A$5</c:f>
              <c:strCache>
                <c:ptCount val="1"/>
                <c:pt idx="0">
                  <c:v>R L1 Hit</c:v>
                </c:pt>
              </c:strCache>
            </c:strRef>
          </c:tx>
          <c:spPr>
            <a:solidFill>
              <a:srgbClr val="E7391E"/>
            </a:solidFill>
          </c:spPr>
          <c:invertIfNegative val="0"/>
          <c:cat>
            <c:strRef>
              <c:f>new!$B$2:$AK$2</c:f>
              <c:strCache>
                <c:ptCount val="35"/>
                <c:pt idx="0">
                  <c:v>MW</c:v>
                </c:pt>
                <c:pt idx="1">
                  <c:v>DW</c:v>
                </c:pt>
                <c:pt idx="2">
                  <c:v>ML</c:v>
                </c:pt>
                <c:pt idx="3">
                  <c:v>DL</c:v>
                </c:pt>
                <c:pt idx="4">
                  <c:v>DDF</c:v>
                </c:pt>
                <c:pt idx="6">
                  <c:v>MW</c:v>
                </c:pt>
                <c:pt idx="7">
                  <c:v>DW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  <c:pt idx="12">
                  <c:v>MW</c:v>
                </c:pt>
                <c:pt idx="13">
                  <c:v>DW</c:v>
                </c:pt>
                <c:pt idx="14">
                  <c:v>ML</c:v>
                </c:pt>
                <c:pt idx="15">
                  <c:v>DL</c:v>
                </c:pt>
                <c:pt idx="16">
                  <c:v>DDF</c:v>
                </c:pt>
                <c:pt idx="18">
                  <c:v>MW</c:v>
                </c:pt>
                <c:pt idx="19">
                  <c:v>DW</c:v>
                </c:pt>
                <c:pt idx="20">
                  <c:v>ML</c:v>
                </c:pt>
                <c:pt idx="21">
                  <c:v>DL</c:v>
                </c:pt>
                <c:pt idx="22">
                  <c:v>DDF</c:v>
                </c:pt>
                <c:pt idx="24">
                  <c:v>MW</c:v>
                </c:pt>
                <c:pt idx="25">
                  <c:v>DW</c:v>
                </c:pt>
                <c:pt idx="26">
                  <c:v>ML</c:v>
                </c:pt>
                <c:pt idx="27">
                  <c:v>DL</c:v>
                </c:pt>
                <c:pt idx="28">
                  <c:v>DDF</c:v>
                </c:pt>
                <c:pt idx="30">
                  <c:v>MW</c:v>
                </c:pt>
                <c:pt idx="31">
                  <c:v>DW</c:v>
                </c:pt>
                <c:pt idx="32">
                  <c:v>ML</c:v>
                </c:pt>
                <c:pt idx="33">
                  <c:v>DL</c:v>
                </c:pt>
                <c:pt idx="34">
                  <c:v>DDF</c:v>
                </c:pt>
              </c:strCache>
            </c:strRef>
          </c:cat>
          <c:val>
            <c:numRef>
              <c:f>new!$B$5:$AK$5</c:f>
              <c:numCache>
                <c:formatCode>0.00%</c:formatCode>
                <c:ptCount val="36"/>
                <c:pt idx="0">
                  <c:v>3.7450999999999999</c:v>
                </c:pt>
                <c:pt idx="1">
                  <c:v>2.4864000000000002</c:v>
                </c:pt>
                <c:pt idx="6">
                  <c:v>2.5000000000000001E-2</c:v>
                </c:pt>
                <c:pt idx="7">
                  <c:v>0.1951</c:v>
                </c:pt>
                <c:pt idx="12">
                  <c:v>0.1777</c:v>
                </c:pt>
                <c:pt idx="13">
                  <c:v>0.78029999999999999</c:v>
                </c:pt>
                <c:pt idx="18">
                  <c:v>3.56E-2</c:v>
                </c:pt>
                <c:pt idx="19">
                  <c:v>0.1389</c:v>
                </c:pt>
                <c:pt idx="24">
                  <c:v>7.3899999999999993E-2</c:v>
                </c:pt>
                <c:pt idx="25">
                  <c:v>7.0099999999999996E-2</c:v>
                </c:pt>
                <c:pt idx="30">
                  <c:v>0.2419</c:v>
                </c:pt>
                <c:pt idx="31">
                  <c:v>0.42499999999999999</c:v>
                </c:pt>
              </c:numCache>
            </c:numRef>
          </c:val>
        </c:ser>
        <c:ser>
          <c:idx val="3"/>
          <c:order val="3"/>
          <c:tx>
            <c:strRef>
              <c:f>new!$A$6</c:f>
              <c:strCache>
                <c:ptCount val="1"/>
                <c:pt idx="0">
                  <c:v>Mem Hit</c:v>
                </c:pt>
              </c:strCache>
            </c:strRef>
          </c:tx>
          <c:spPr>
            <a:solidFill>
              <a:srgbClr val="9C1913"/>
            </a:solidFill>
          </c:spPr>
          <c:invertIfNegative val="0"/>
          <c:cat>
            <c:strRef>
              <c:f>new!$B$2:$AK$2</c:f>
              <c:strCache>
                <c:ptCount val="35"/>
                <c:pt idx="0">
                  <c:v>MW</c:v>
                </c:pt>
                <c:pt idx="1">
                  <c:v>DW</c:v>
                </c:pt>
                <c:pt idx="2">
                  <c:v>ML</c:v>
                </c:pt>
                <c:pt idx="3">
                  <c:v>DL</c:v>
                </c:pt>
                <c:pt idx="4">
                  <c:v>DDF</c:v>
                </c:pt>
                <c:pt idx="6">
                  <c:v>MW</c:v>
                </c:pt>
                <c:pt idx="7">
                  <c:v>DW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  <c:pt idx="12">
                  <c:v>MW</c:v>
                </c:pt>
                <c:pt idx="13">
                  <c:v>DW</c:v>
                </c:pt>
                <c:pt idx="14">
                  <c:v>ML</c:v>
                </c:pt>
                <c:pt idx="15">
                  <c:v>DL</c:v>
                </c:pt>
                <c:pt idx="16">
                  <c:v>DDF</c:v>
                </c:pt>
                <c:pt idx="18">
                  <c:v>MW</c:v>
                </c:pt>
                <c:pt idx="19">
                  <c:v>DW</c:v>
                </c:pt>
                <c:pt idx="20">
                  <c:v>ML</c:v>
                </c:pt>
                <c:pt idx="21">
                  <c:v>DL</c:v>
                </c:pt>
                <c:pt idx="22">
                  <c:v>DDF</c:v>
                </c:pt>
                <c:pt idx="24">
                  <c:v>MW</c:v>
                </c:pt>
                <c:pt idx="25">
                  <c:v>DW</c:v>
                </c:pt>
                <c:pt idx="26">
                  <c:v>ML</c:v>
                </c:pt>
                <c:pt idx="27">
                  <c:v>DL</c:v>
                </c:pt>
                <c:pt idx="28">
                  <c:v>DDF</c:v>
                </c:pt>
                <c:pt idx="30">
                  <c:v>MW</c:v>
                </c:pt>
                <c:pt idx="31">
                  <c:v>DW</c:v>
                </c:pt>
                <c:pt idx="32">
                  <c:v>ML</c:v>
                </c:pt>
                <c:pt idx="33">
                  <c:v>DL</c:v>
                </c:pt>
                <c:pt idx="34">
                  <c:v>DDF</c:v>
                </c:pt>
              </c:strCache>
            </c:strRef>
          </c:cat>
          <c:val>
            <c:numRef>
              <c:f>new!$B$6:$AK$6</c:f>
              <c:numCache>
                <c:formatCode>0.00%</c:formatCode>
                <c:ptCount val="36"/>
                <c:pt idx="0">
                  <c:v>1.52E-2</c:v>
                </c:pt>
                <c:pt idx="1">
                  <c:v>1.77E-2</c:v>
                </c:pt>
                <c:pt idx="6">
                  <c:v>2.0000000000000001E-4</c:v>
                </c:pt>
                <c:pt idx="7">
                  <c:v>2.0000000000000001E-4</c:v>
                </c:pt>
                <c:pt idx="12">
                  <c:v>0</c:v>
                </c:pt>
                <c:pt idx="13">
                  <c:v>0</c:v>
                </c:pt>
                <c:pt idx="18">
                  <c:v>8.1900000000000001E-2</c:v>
                </c:pt>
                <c:pt idx="19">
                  <c:v>8.5099999999999995E-2</c:v>
                </c:pt>
                <c:pt idx="24">
                  <c:v>0.3301</c:v>
                </c:pt>
                <c:pt idx="25">
                  <c:v>0.3427</c:v>
                </c:pt>
                <c:pt idx="30">
                  <c:v>0.16889999999999999</c:v>
                </c:pt>
                <c:pt idx="31">
                  <c:v>0.1769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79071488"/>
        <c:axId val="79077376"/>
      </c:barChart>
      <c:catAx>
        <c:axId val="79071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79077376"/>
        <c:crosses val="autoZero"/>
        <c:auto val="1"/>
        <c:lblAlgn val="ctr"/>
        <c:lblOffset val="100"/>
        <c:noMultiLvlLbl val="0"/>
      </c:catAx>
      <c:valAx>
        <c:axId val="79077376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 smtClean="0"/>
                  <a:t>Memory</a:t>
                </a:r>
                <a:r>
                  <a:rPr lang="en-US" baseline="0" dirty="0" smtClean="0"/>
                  <a:t> Stall Time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6.1698552117509603E-2"/>
              <c:y val="3.0330832539737602E-3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79071488"/>
        <c:crosses val="autoZero"/>
        <c:crossBetween val="between"/>
        <c:majorUnit val="1"/>
      </c:valAx>
    </c:plotArea>
    <c:legend>
      <c:legendPos val="l"/>
      <c:layout>
        <c:manualLayout>
          <c:xMode val="edge"/>
          <c:yMode val="edge"/>
          <c:x val="0.876998904694545"/>
          <c:y val="6.98673727730936E-2"/>
          <c:w val="0.113392733803011"/>
          <c:h val="0.141154991134958"/>
        </c:manualLayout>
      </c:layout>
      <c:overlay val="1"/>
      <c:txPr>
        <a:bodyPr/>
        <a:lstStyle/>
        <a:p>
          <a:pPr>
            <a:lnSpc>
              <a:spcPct val="100000"/>
            </a:lnSpc>
            <a:defRPr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'new2'!$AL$3</c:f>
              <c:strCache>
                <c:ptCount val="1"/>
                <c:pt idx="0">
                  <c:v>L1 STALL</c:v>
                </c:pt>
              </c:strCache>
            </c:strRef>
          </c:tx>
          <c:spPr>
            <a:solidFill>
              <a:srgbClr val="E64EA0"/>
            </a:solidFill>
          </c:spPr>
          <c:invertIfNegative val="0"/>
          <c:cat>
            <c:strRef>
              <c:f>'new2'!$AM$2:$AW$2</c:f>
              <c:strCache>
                <c:ptCount val="11"/>
                <c:pt idx="0">
                  <c:v>MW</c:v>
                </c:pt>
                <c:pt idx="1">
                  <c:v>DW</c:v>
                </c:pt>
                <c:pt idx="2">
                  <c:v>ML</c:v>
                </c:pt>
                <c:pt idx="3">
                  <c:v>DL</c:v>
                </c:pt>
                <c:pt idx="4">
                  <c:v>DDF</c:v>
                </c:pt>
                <c:pt idx="6">
                  <c:v>MW</c:v>
                </c:pt>
                <c:pt idx="7">
                  <c:v>DW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</c:strCache>
            </c:strRef>
          </c:cat>
          <c:val>
            <c:numRef>
              <c:f>'new2'!$AM$3:$AW$3</c:f>
              <c:numCache>
                <c:formatCode>0.00%</c:formatCode>
                <c:ptCount val="11"/>
                <c:pt idx="0">
                  <c:v>0.31919999999999998</c:v>
                </c:pt>
                <c:pt idx="1">
                  <c:v>0.18640000000000001</c:v>
                </c:pt>
                <c:pt idx="2">
                  <c:v>6.7999999999999996E-3</c:v>
                </c:pt>
                <c:pt idx="3">
                  <c:v>9.6100000000000005E-2</c:v>
                </c:pt>
                <c:pt idx="6">
                  <c:v>2.0400000000000001E-2</c:v>
                </c:pt>
                <c:pt idx="7">
                  <c:v>6.7999999999999996E-3</c:v>
                </c:pt>
                <c:pt idx="8">
                  <c:v>0</c:v>
                </c:pt>
                <c:pt idx="9">
                  <c:v>6.9999999999999999E-4</c:v>
                </c:pt>
              </c:numCache>
            </c:numRef>
          </c:val>
        </c:ser>
        <c:ser>
          <c:idx val="1"/>
          <c:order val="1"/>
          <c:tx>
            <c:strRef>
              <c:f>'new2'!$AL$4</c:f>
              <c:strCache>
                <c:ptCount val="1"/>
                <c:pt idx="0">
                  <c:v>L2 Hit</c:v>
                </c:pt>
              </c:strCache>
            </c:strRef>
          </c:tx>
          <c:spPr>
            <a:solidFill>
              <a:srgbClr val="F19A64"/>
            </a:solidFill>
          </c:spPr>
          <c:invertIfNegative val="0"/>
          <c:cat>
            <c:strRef>
              <c:f>'new2'!$AM$2:$AW$2</c:f>
              <c:strCache>
                <c:ptCount val="11"/>
                <c:pt idx="0">
                  <c:v>MW</c:v>
                </c:pt>
                <c:pt idx="1">
                  <c:v>DW</c:v>
                </c:pt>
                <c:pt idx="2">
                  <c:v>ML</c:v>
                </c:pt>
                <c:pt idx="3">
                  <c:v>DL</c:v>
                </c:pt>
                <c:pt idx="4">
                  <c:v>DDF</c:v>
                </c:pt>
                <c:pt idx="6">
                  <c:v>MW</c:v>
                </c:pt>
                <c:pt idx="7">
                  <c:v>DW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</c:strCache>
            </c:strRef>
          </c:cat>
          <c:val>
            <c:numRef>
              <c:f>'new2'!$AM$4:$AW$4</c:f>
              <c:numCache>
                <c:formatCode>0.00%</c:formatCode>
                <c:ptCount val="11"/>
                <c:pt idx="0">
                  <c:v>5.4944999999999986</c:v>
                </c:pt>
                <c:pt idx="1">
                  <c:v>5.5305999999999997</c:v>
                </c:pt>
                <c:pt idx="2">
                  <c:v>0.81259999999999999</c:v>
                </c:pt>
                <c:pt idx="3">
                  <c:v>0.79469999999999996</c:v>
                </c:pt>
                <c:pt idx="6">
                  <c:v>8.3414000000000001</c:v>
                </c:pt>
                <c:pt idx="7">
                  <c:v>8.2533999999999992</c:v>
                </c:pt>
                <c:pt idx="8">
                  <c:v>0.56440000000000001</c:v>
                </c:pt>
                <c:pt idx="9">
                  <c:v>0.59350000000000003</c:v>
                </c:pt>
              </c:numCache>
            </c:numRef>
          </c:val>
        </c:ser>
        <c:ser>
          <c:idx val="2"/>
          <c:order val="2"/>
          <c:tx>
            <c:strRef>
              <c:f>'new2'!$AL$5</c:f>
              <c:strCache>
                <c:ptCount val="1"/>
                <c:pt idx="0">
                  <c:v>R L1 Hit</c:v>
                </c:pt>
              </c:strCache>
            </c:strRef>
          </c:tx>
          <c:spPr>
            <a:solidFill>
              <a:srgbClr val="E7391E"/>
            </a:solidFill>
          </c:spPr>
          <c:invertIfNegative val="0"/>
          <c:cat>
            <c:strRef>
              <c:f>'new2'!$AM$2:$AW$2</c:f>
              <c:strCache>
                <c:ptCount val="11"/>
                <c:pt idx="0">
                  <c:v>MW</c:v>
                </c:pt>
                <c:pt idx="1">
                  <c:v>DW</c:v>
                </c:pt>
                <c:pt idx="2">
                  <c:v>ML</c:v>
                </c:pt>
                <c:pt idx="3">
                  <c:v>DL</c:v>
                </c:pt>
                <c:pt idx="4">
                  <c:v>DDF</c:v>
                </c:pt>
                <c:pt idx="6">
                  <c:v>MW</c:v>
                </c:pt>
                <c:pt idx="7">
                  <c:v>DW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</c:strCache>
            </c:strRef>
          </c:cat>
          <c:val>
            <c:numRef>
              <c:f>'new2'!$AM$5:$AW$5</c:f>
              <c:numCache>
                <c:formatCode>0.00%</c:formatCode>
                <c:ptCount val="11"/>
                <c:pt idx="0">
                  <c:v>0.2964</c:v>
                </c:pt>
                <c:pt idx="1">
                  <c:v>0.32140000000000002</c:v>
                </c:pt>
                <c:pt idx="2">
                  <c:v>7.2400000000000006E-2</c:v>
                </c:pt>
                <c:pt idx="3">
                  <c:v>4.3700000000000003E-2</c:v>
                </c:pt>
                <c:pt idx="6">
                  <c:v>0.68440000000000001</c:v>
                </c:pt>
                <c:pt idx="7">
                  <c:v>0.95409999999999995</c:v>
                </c:pt>
                <c:pt idx="8">
                  <c:v>6.1800000000000001E-2</c:v>
                </c:pt>
                <c:pt idx="9">
                  <c:v>7.9699999999999993E-2</c:v>
                </c:pt>
              </c:numCache>
            </c:numRef>
          </c:val>
        </c:ser>
        <c:ser>
          <c:idx val="3"/>
          <c:order val="3"/>
          <c:tx>
            <c:strRef>
              <c:f>'new2'!$AL$6</c:f>
              <c:strCache>
                <c:ptCount val="1"/>
                <c:pt idx="0">
                  <c:v>Mem Hit</c:v>
                </c:pt>
              </c:strCache>
            </c:strRef>
          </c:tx>
          <c:spPr>
            <a:solidFill>
              <a:srgbClr val="9C1913"/>
            </a:solidFill>
          </c:spPr>
          <c:invertIfNegative val="0"/>
          <c:cat>
            <c:strRef>
              <c:f>'new2'!$AM$2:$AW$2</c:f>
              <c:strCache>
                <c:ptCount val="11"/>
                <c:pt idx="0">
                  <c:v>MW</c:v>
                </c:pt>
                <c:pt idx="1">
                  <c:v>DW</c:v>
                </c:pt>
                <c:pt idx="2">
                  <c:v>ML</c:v>
                </c:pt>
                <c:pt idx="3">
                  <c:v>DL</c:v>
                </c:pt>
                <c:pt idx="4">
                  <c:v>DDF</c:v>
                </c:pt>
                <c:pt idx="6">
                  <c:v>MW</c:v>
                </c:pt>
                <c:pt idx="7">
                  <c:v>DW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</c:strCache>
            </c:strRef>
          </c:cat>
          <c:val>
            <c:numRef>
              <c:f>'new2'!$AM$6:$AW$6</c:f>
              <c:numCache>
                <c:formatCode>0.00%</c:formatCode>
                <c:ptCount val="11"/>
                <c:pt idx="0">
                  <c:v>0.32919999999999999</c:v>
                </c:pt>
                <c:pt idx="1">
                  <c:v>0.33200000000000002</c:v>
                </c:pt>
                <c:pt idx="2">
                  <c:v>0.1082</c:v>
                </c:pt>
                <c:pt idx="3">
                  <c:v>0.1111</c:v>
                </c:pt>
                <c:pt idx="6">
                  <c:v>6.0766999999999998</c:v>
                </c:pt>
                <c:pt idx="7">
                  <c:v>5.8712</c:v>
                </c:pt>
                <c:pt idx="8">
                  <c:v>0.37380000000000002</c:v>
                </c:pt>
                <c:pt idx="9">
                  <c:v>0.35010000000000002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79141120"/>
        <c:axId val="79139584"/>
      </c:barChart>
      <c:valAx>
        <c:axId val="79139584"/>
        <c:scaling>
          <c:orientation val="minMax"/>
        </c:scaling>
        <c:delete val="0"/>
        <c:axPos val="r"/>
        <c:majorGridlines/>
        <c:numFmt formatCode="0%" sourceLinked="0"/>
        <c:majorTickMark val="none"/>
        <c:minorTickMark val="none"/>
        <c:tickLblPos val="nextTo"/>
        <c:txPr>
          <a:bodyPr/>
          <a:lstStyle/>
          <a:p>
            <a:pPr>
              <a:defRPr sz="900"/>
            </a:pPr>
            <a:endParaRPr lang="en-US"/>
          </a:p>
        </c:txPr>
        <c:crossAx val="79141120"/>
        <c:crosses val="max"/>
        <c:crossBetween val="between"/>
        <c:majorUnit val="1"/>
      </c:valAx>
      <c:catAx>
        <c:axId val="791411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79139584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5586530729902"/>
          <c:y val="6.1150279292011597E-2"/>
          <c:w val="0.87283942469619002"/>
          <c:h val="0.8209588801399819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'new2'!$A$3</c:f>
              <c:strCache>
                <c:ptCount val="1"/>
                <c:pt idx="0">
                  <c:v>L1 STALL</c:v>
                </c:pt>
              </c:strCache>
            </c:strRef>
          </c:tx>
          <c:spPr>
            <a:solidFill>
              <a:srgbClr val="E64EA0"/>
            </a:solidFill>
          </c:spPr>
          <c:invertIfNegative val="0"/>
          <c:cat>
            <c:strRef>
              <c:f>'new2'!$B$2:$AK$2</c:f>
              <c:strCache>
                <c:ptCount val="35"/>
                <c:pt idx="0">
                  <c:v>MW</c:v>
                </c:pt>
                <c:pt idx="1">
                  <c:v>DW</c:v>
                </c:pt>
                <c:pt idx="2">
                  <c:v>ML</c:v>
                </c:pt>
                <c:pt idx="3">
                  <c:v>DL</c:v>
                </c:pt>
                <c:pt idx="4">
                  <c:v>DDF</c:v>
                </c:pt>
                <c:pt idx="6">
                  <c:v>MW</c:v>
                </c:pt>
                <c:pt idx="7">
                  <c:v>DW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  <c:pt idx="12">
                  <c:v>MW</c:v>
                </c:pt>
                <c:pt idx="13">
                  <c:v>DW</c:v>
                </c:pt>
                <c:pt idx="14">
                  <c:v>ML</c:v>
                </c:pt>
                <c:pt idx="15">
                  <c:v>DL</c:v>
                </c:pt>
                <c:pt idx="16">
                  <c:v>DDF</c:v>
                </c:pt>
                <c:pt idx="18">
                  <c:v>MW</c:v>
                </c:pt>
                <c:pt idx="19">
                  <c:v>DW</c:v>
                </c:pt>
                <c:pt idx="20">
                  <c:v>ML</c:v>
                </c:pt>
                <c:pt idx="21">
                  <c:v>DL</c:v>
                </c:pt>
                <c:pt idx="22">
                  <c:v>DDF</c:v>
                </c:pt>
                <c:pt idx="24">
                  <c:v>MW</c:v>
                </c:pt>
                <c:pt idx="25">
                  <c:v>DW</c:v>
                </c:pt>
                <c:pt idx="26">
                  <c:v>ML</c:v>
                </c:pt>
                <c:pt idx="27">
                  <c:v>DL</c:v>
                </c:pt>
                <c:pt idx="28">
                  <c:v>DDF</c:v>
                </c:pt>
                <c:pt idx="30">
                  <c:v>MW</c:v>
                </c:pt>
                <c:pt idx="31">
                  <c:v>DW</c:v>
                </c:pt>
                <c:pt idx="32">
                  <c:v>ML</c:v>
                </c:pt>
                <c:pt idx="33">
                  <c:v>DL</c:v>
                </c:pt>
                <c:pt idx="34">
                  <c:v>DDF</c:v>
                </c:pt>
              </c:strCache>
            </c:strRef>
          </c:cat>
          <c:val>
            <c:numRef>
              <c:f>'new2'!$B$3:$AK$3</c:f>
              <c:numCache>
                <c:formatCode>0.00%</c:formatCode>
                <c:ptCount val="36"/>
                <c:pt idx="0">
                  <c:v>6.4100000000000004E-2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</c:numCache>
            </c:numRef>
          </c:val>
        </c:ser>
        <c:ser>
          <c:idx val="1"/>
          <c:order val="1"/>
          <c:tx>
            <c:strRef>
              <c:f>'new2'!$A$4</c:f>
              <c:strCache>
                <c:ptCount val="1"/>
                <c:pt idx="0">
                  <c:v>L2 Hit</c:v>
                </c:pt>
              </c:strCache>
            </c:strRef>
          </c:tx>
          <c:spPr>
            <a:solidFill>
              <a:srgbClr val="F19A64"/>
            </a:solidFill>
          </c:spPr>
          <c:invertIfNegative val="0"/>
          <c:cat>
            <c:strRef>
              <c:f>'new2'!$B$2:$AK$2</c:f>
              <c:strCache>
                <c:ptCount val="35"/>
                <c:pt idx="0">
                  <c:v>MW</c:v>
                </c:pt>
                <c:pt idx="1">
                  <c:v>DW</c:v>
                </c:pt>
                <c:pt idx="2">
                  <c:v>ML</c:v>
                </c:pt>
                <c:pt idx="3">
                  <c:v>DL</c:v>
                </c:pt>
                <c:pt idx="4">
                  <c:v>DDF</c:v>
                </c:pt>
                <c:pt idx="6">
                  <c:v>MW</c:v>
                </c:pt>
                <c:pt idx="7">
                  <c:v>DW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  <c:pt idx="12">
                  <c:v>MW</c:v>
                </c:pt>
                <c:pt idx="13">
                  <c:v>DW</c:v>
                </c:pt>
                <c:pt idx="14">
                  <c:v>ML</c:v>
                </c:pt>
                <c:pt idx="15">
                  <c:v>DL</c:v>
                </c:pt>
                <c:pt idx="16">
                  <c:v>DDF</c:v>
                </c:pt>
                <c:pt idx="18">
                  <c:v>MW</c:v>
                </c:pt>
                <c:pt idx="19">
                  <c:v>DW</c:v>
                </c:pt>
                <c:pt idx="20">
                  <c:v>ML</c:v>
                </c:pt>
                <c:pt idx="21">
                  <c:v>DL</c:v>
                </c:pt>
                <c:pt idx="22">
                  <c:v>DDF</c:v>
                </c:pt>
                <c:pt idx="24">
                  <c:v>MW</c:v>
                </c:pt>
                <c:pt idx="25">
                  <c:v>DW</c:v>
                </c:pt>
                <c:pt idx="26">
                  <c:v>ML</c:v>
                </c:pt>
                <c:pt idx="27">
                  <c:v>DL</c:v>
                </c:pt>
                <c:pt idx="28">
                  <c:v>DDF</c:v>
                </c:pt>
                <c:pt idx="30">
                  <c:v>MW</c:v>
                </c:pt>
                <c:pt idx="31">
                  <c:v>DW</c:v>
                </c:pt>
                <c:pt idx="32">
                  <c:v>ML</c:v>
                </c:pt>
                <c:pt idx="33">
                  <c:v>DL</c:v>
                </c:pt>
                <c:pt idx="34">
                  <c:v>DDF</c:v>
                </c:pt>
              </c:strCache>
            </c:strRef>
          </c:cat>
          <c:val>
            <c:numRef>
              <c:f>'new2'!$B$4:$AK$4</c:f>
              <c:numCache>
                <c:formatCode>0.00%</c:formatCode>
                <c:ptCount val="36"/>
                <c:pt idx="0">
                  <c:v>0.33860000000000001</c:v>
                </c:pt>
                <c:pt idx="1">
                  <c:v>1.1589</c:v>
                </c:pt>
                <c:pt idx="2">
                  <c:v>0.50380000000000003</c:v>
                </c:pt>
                <c:pt idx="3">
                  <c:v>0.33700000000000002</c:v>
                </c:pt>
                <c:pt idx="6">
                  <c:v>1.7049000000000001</c:v>
                </c:pt>
                <c:pt idx="7">
                  <c:v>1.5638000000000001</c:v>
                </c:pt>
                <c:pt idx="8">
                  <c:v>0.42259999999999998</c:v>
                </c:pt>
                <c:pt idx="9">
                  <c:v>0.34060000000000001</c:v>
                </c:pt>
                <c:pt idx="12">
                  <c:v>1.7845</c:v>
                </c:pt>
                <c:pt idx="13">
                  <c:v>1.2942</c:v>
                </c:pt>
                <c:pt idx="14">
                  <c:v>0.80389999999999995</c:v>
                </c:pt>
                <c:pt idx="15">
                  <c:v>0.81499999999999995</c:v>
                </c:pt>
                <c:pt idx="18">
                  <c:v>0.4929</c:v>
                </c:pt>
                <c:pt idx="19">
                  <c:v>0.41880000000000001</c:v>
                </c:pt>
                <c:pt idx="20">
                  <c:v>0.73599999999999999</c:v>
                </c:pt>
                <c:pt idx="21">
                  <c:v>0.23449999999999999</c:v>
                </c:pt>
                <c:pt idx="24">
                  <c:v>2.1154000000000002</c:v>
                </c:pt>
                <c:pt idx="25">
                  <c:v>2.1133000000000002</c:v>
                </c:pt>
                <c:pt idx="26">
                  <c:v>0.90510000000000002</c:v>
                </c:pt>
                <c:pt idx="27">
                  <c:v>0.90639999999999998</c:v>
                </c:pt>
                <c:pt idx="30">
                  <c:v>0.46489999999999998</c:v>
                </c:pt>
                <c:pt idx="31">
                  <c:v>0.27810000000000001</c:v>
                </c:pt>
                <c:pt idx="32">
                  <c:v>0.96519999999999995</c:v>
                </c:pt>
                <c:pt idx="33">
                  <c:v>0.99480000000000002</c:v>
                </c:pt>
              </c:numCache>
            </c:numRef>
          </c:val>
        </c:ser>
        <c:ser>
          <c:idx val="2"/>
          <c:order val="2"/>
          <c:tx>
            <c:strRef>
              <c:f>'new2'!$A$5</c:f>
              <c:strCache>
                <c:ptCount val="1"/>
                <c:pt idx="0">
                  <c:v>R L1 Hit</c:v>
                </c:pt>
              </c:strCache>
            </c:strRef>
          </c:tx>
          <c:spPr>
            <a:solidFill>
              <a:srgbClr val="E7391E"/>
            </a:solidFill>
          </c:spPr>
          <c:invertIfNegative val="0"/>
          <c:cat>
            <c:strRef>
              <c:f>'new2'!$B$2:$AK$2</c:f>
              <c:strCache>
                <c:ptCount val="35"/>
                <c:pt idx="0">
                  <c:v>MW</c:v>
                </c:pt>
                <c:pt idx="1">
                  <c:v>DW</c:v>
                </c:pt>
                <c:pt idx="2">
                  <c:v>ML</c:v>
                </c:pt>
                <c:pt idx="3">
                  <c:v>DL</c:v>
                </c:pt>
                <c:pt idx="4">
                  <c:v>DDF</c:v>
                </c:pt>
                <c:pt idx="6">
                  <c:v>MW</c:v>
                </c:pt>
                <c:pt idx="7">
                  <c:v>DW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  <c:pt idx="12">
                  <c:v>MW</c:v>
                </c:pt>
                <c:pt idx="13">
                  <c:v>DW</c:v>
                </c:pt>
                <c:pt idx="14">
                  <c:v>ML</c:v>
                </c:pt>
                <c:pt idx="15">
                  <c:v>DL</c:v>
                </c:pt>
                <c:pt idx="16">
                  <c:v>DDF</c:v>
                </c:pt>
                <c:pt idx="18">
                  <c:v>MW</c:v>
                </c:pt>
                <c:pt idx="19">
                  <c:v>DW</c:v>
                </c:pt>
                <c:pt idx="20">
                  <c:v>ML</c:v>
                </c:pt>
                <c:pt idx="21">
                  <c:v>DL</c:v>
                </c:pt>
                <c:pt idx="22">
                  <c:v>DDF</c:v>
                </c:pt>
                <c:pt idx="24">
                  <c:v>MW</c:v>
                </c:pt>
                <c:pt idx="25">
                  <c:v>DW</c:v>
                </c:pt>
                <c:pt idx="26">
                  <c:v>ML</c:v>
                </c:pt>
                <c:pt idx="27">
                  <c:v>DL</c:v>
                </c:pt>
                <c:pt idx="28">
                  <c:v>DDF</c:v>
                </c:pt>
                <c:pt idx="30">
                  <c:v>MW</c:v>
                </c:pt>
                <c:pt idx="31">
                  <c:v>DW</c:v>
                </c:pt>
                <c:pt idx="32">
                  <c:v>ML</c:v>
                </c:pt>
                <c:pt idx="33">
                  <c:v>DL</c:v>
                </c:pt>
                <c:pt idx="34">
                  <c:v>DDF</c:v>
                </c:pt>
              </c:strCache>
            </c:strRef>
          </c:cat>
          <c:val>
            <c:numRef>
              <c:f>'new2'!$B$5:$AK$5</c:f>
              <c:numCache>
                <c:formatCode>0.00%</c:formatCode>
                <c:ptCount val="36"/>
                <c:pt idx="0">
                  <c:v>3.7450999999999999</c:v>
                </c:pt>
                <c:pt idx="1">
                  <c:v>2.4864000000000002</c:v>
                </c:pt>
                <c:pt idx="2">
                  <c:v>0.49099999999999999</c:v>
                </c:pt>
                <c:pt idx="3">
                  <c:v>0.6038</c:v>
                </c:pt>
                <c:pt idx="6">
                  <c:v>2.5000000000000001E-2</c:v>
                </c:pt>
                <c:pt idx="7">
                  <c:v>0.1951</c:v>
                </c:pt>
                <c:pt idx="8">
                  <c:v>0.57730000000000004</c:v>
                </c:pt>
                <c:pt idx="9">
                  <c:v>3.7900000000000003E-2</c:v>
                </c:pt>
                <c:pt idx="12">
                  <c:v>0.1777</c:v>
                </c:pt>
                <c:pt idx="13">
                  <c:v>0.78029999999999999</c:v>
                </c:pt>
                <c:pt idx="14">
                  <c:v>0.1961</c:v>
                </c:pt>
                <c:pt idx="15">
                  <c:v>0.1961</c:v>
                </c:pt>
                <c:pt idx="18">
                  <c:v>3.56E-2</c:v>
                </c:pt>
                <c:pt idx="19">
                  <c:v>0.1389</c:v>
                </c:pt>
                <c:pt idx="20">
                  <c:v>0.26400000000000001</c:v>
                </c:pt>
                <c:pt idx="21">
                  <c:v>8.3000000000000001E-3</c:v>
                </c:pt>
                <c:pt idx="24">
                  <c:v>7.3899999999999993E-2</c:v>
                </c:pt>
                <c:pt idx="25">
                  <c:v>7.0099999999999996E-2</c:v>
                </c:pt>
                <c:pt idx="26">
                  <c:v>9.3799999999999994E-2</c:v>
                </c:pt>
                <c:pt idx="27">
                  <c:v>1.8100000000000002E-2</c:v>
                </c:pt>
                <c:pt idx="30">
                  <c:v>0.2419</c:v>
                </c:pt>
                <c:pt idx="31">
                  <c:v>0.42499999999999999</c:v>
                </c:pt>
                <c:pt idx="32">
                  <c:v>2.3099999999999999E-2</c:v>
                </c:pt>
                <c:pt idx="33">
                  <c:v>3.6499999999999998E-2</c:v>
                </c:pt>
              </c:numCache>
            </c:numRef>
          </c:val>
        </c:ser>
        <c:ser>
          <c:idx val="3"/>
          <c:order val="3"/>
          <c:tx>
            <c:strRef>
              <c:f>'new2'!$A$6</c:f>
              <c:strCache>
                <c:ptCount val="1"/>
                <c:pt idx="0">
                  <c:v>Mem Hit</c:v>
                </c:pt>
              </c:strCache>
            </c:strRef>
          </c:tx>
          <c:spPr>
            <a:solidFill>
              <a:srgbClr val="9C1913"/>
            </a:solidFill>
          </c:spPr>
          <c:invertIfNegative val="0"/>
          <c:cat>
            <c:strRef>
              <c:f>'new2'!$B$2:$AK$2</c:f>
              <c:strCache>
                <c:ptCount val="35"/>
                <c:pt idx="0">
                  <c:v>MW</c:v>
                </c:pt>
                <c:pt idx="1">
                  <c:v>DW</c:v>
                </c:pt>
                <c:pt idx="2">
                  <c:v>ML</c:v>
                </c:pt>
                <c:pt idx="3">
                  <c:v>DL</c:v>
                </c:pt>
                <c:pt idx="4">
                  <c:v>DDF</c:v>
                </c:pt>
                <c:pt idx="6">
                  <c:v>MW</c:v>
                </c:pt>
                <c:pt idx="7">
                  <c:v>DW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  <c:pt idx="12">
                  <c:v>MW</c:v>
                </c:pt>
                <c:pt idx="13">
                  <c:v>DW</c:v>
                </c:pt>
                <c:pt idx="14">
                  <c:v>ML</c:v>
                </c:pt>
                <c:pt idx="15">
                  <c:v>DL</c:v>
                </c:pt>
                <c:pt idx="16">
                  <c:v>DDF</c:v>
                </c:pt>
                <c:pt idx="18">
                  <c:v>MW</c:v>
                </c:pt>
                <c:pt idx="19">
                  <c:v>DW</c:v>
                </c:pt>
                <c:pt idx="20">
                  <c:v>ML</c:v>
                </c:pt>
                <c:pt idx="21">
                  <c:v>DL</c:v>
                </c:pt>
                <c:pt idx="22">
                  <c:v>DDF</c:v>
                </c:pt>
                <c:pt idx="24">
                  <c:v>MW</c:v>
                </c:pt>
                <c:pt idx="25">
                  <c:v>DW</c:v>
                </c:pt>
                <c:pt idx="26">
                  <c:v>ML</c:v>
                </c:pt>
                <c:pt idx="27">
                  <c:v>DL</c:v>
                </c:pt>
                <c:pt idx="28">
                  <c:v>DDF</c:v>
                </c:pt>
                <c:pt idx="30">
                  <c:v>MW</c:v>
                </c:pt>
                <c:pt idx="31">
                  <c:v>DW</c:v>
                </c:pt>
                <c:pt idx="32">
                  <c:v>ML</c:v>
                </c:pt>
                <c:pt idx="33">
                  <c:v>DL</c:v>
                </c:pt>
                <c:pt idx="34">
                  <c:v>DDF</c:v>
                </c:pt>
              </c:strCache>
            </c:strRef>
          </c:cat>
          <c:val>
            <c:numRef>
              <c:f>'new2'!$B$6:$AK$6</c:f>
              <c:numCache>
                <c:formatCode>0.00%</c:formatCode>
                <c:ptCount val="36"/>
                <c:pt idx="0">
                  <c:v>1.52E-2</c:v>
                </c:pt>
                <c:pt idx="1">
                  <c:v>1.77E-2</c:v>
                </c:pt>
                <c:pt idx="2">
                  <c:v>5.1999999999999998E-3</c:v>
                </c:pt>
                <c:pt idx="3">
                  <c:v>6.1999999999999998E-3</c:v>
                </c:pt>
                <c:pt idx="6">
                  <c:v>2.0000000000000001E-4</c:v>
                </c:pt>
                <c:pt idx="7">
                  <c:v>2.0000000000000001E-4</c:v>
                </c:pt>
                <c:pt idx="8">
                  <c:v>1E-4</c:v>
                </c:pt>
                <c:pt idx="9">
                  <c:v>1E-4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8">
                  <c:v>8.1900000000000001E-2</c:v>
                </c:pt>
                <c:pt idx="19">
                  <c:v>8.5099999999999995E-2</c:v>
                </c:pt>
                <c:pt idx="20">
                  <c:v>0</c:v>
                </c:pt>
                <c:pt idx="21">
                  <c:v>0</c:v>
                </c:pt>
                <c:pt idx="24">
                  <c:v>0.3301</c:v>
                </c:pt>
                <c:pt idx="25">
                  <c:v>0.3427</c:v>
                </c:pt>
                <c:pt idx="26">
                  <c:v>1E-3</c:v>
                </c:pt>
                <c:pt idx="27">
                  <c:v>1.4E-3</c:v>
                </c:pt>
                <c:pt idx="30">
                  <c:v>0.16889999999999999</c:v>
                </c:pt>
                <c:pt idx="31">
                  <c:v>0.1769</c:v>
                </c:pt>
                <c:pt idx="32">
                  <c:v>1.1599999999999999E-2</c:v>
                </c:pt>
                <c:pt idx="33">
                  <c:v>1.26E-2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81276928"/>
        <c:axId val="81278464"/>
      </c:barChart>
      <c:catAx>
        <c:axId val="81276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81278464"/>
        <c:crosses val="autoZero"/>
        <c:auto val="1"/>
        <c:lblAlgn val="ctr"/>
        <c:lblOffset val="100"/>
        <c:noMultiLvlLbl val="0"/>
      </c:catAx>
      <c:valAx>
        <c:axId val="81278464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 smtClean="0"/>
                  <a:t>Memory Stall Time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6.1698552117509603E-2"/>
              <c:y val="3.0330832539737602E-3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81276928"/>
        <c:crosses val="autoZero"/>
        <c:crossBetween val="between"/>
        <c:majorUnit val="1"/>
      </c:valAx>
    </c:plotArea>
    <c:legend>
      <c:legendPos val="l"/>
      <c:layout>
        <c:manualLayout>
          <c:xMode val="edge"/>
          <c:yMode val="edge"/>
          <c:x val="0.86994764159540094"/>
          <c:y val="6.06490836875479E-2"/>
          <c:w val="0.127495303900417"/>
          <c:h val="0.153446043249019"/>
        </c:manualLayout>
      </c:layout>
      <c:overlay val="1"/>
      <c:txPr>
        <a:bodyPr/>
        <a:lstStyle/>
        <a:p>
          <a:pPr>
            <a:lnSpc>
              <a:spcPct val="100000"/>
            </a:lnSpc>
            <a:defRPr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'new3'!$A$3</c:f>
              <c:strCache>
                <c:ptCount val="1"/>
                <c:pt idx="0">
                  <c:v>L1 STALL</c:v>
                </c:pt>
              </c:strCache>
            </c:strRef>
          </c:tx>
          <c:spPr>
            <a:solidFill>
              <a:srgbClr val="E64EA0"/>
            </a:solidFill>
          </c:spPr>
          <c:invertIfNegative val="0"/>
          <c:cat>
            <c:strRef>
              <c:f>'new3'!$B$2:$AF$2</c:f>
              <c:strCache>
                <c:ptCount val="31"/>
                <c:pt idx="0">
                  <c:v>ML</c:v>
                </c:pt>
                <c:pt idx="1">
                  <c:v>DL</c:v>
                </c:pt>
                <c:pt idx="2">
                  <c:v>DDF</c:v>
                </c:pt>
                <c:pt idx="4">
                  <c:v>ML</c:v>
                </c:pt>
                <c:pt idx="5">
                  <c:v>DL</c:v>
                </c:pt>
                <c:pt idx="6">
                  <c:v>DDF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  <c:pt idx="12">
                  <c:v>ML</c:v>
                </c:pt>
                <c:pt idx="13">
                  <c:v>DL</c:v>
                </c:pt>
                <c:pt idx="14">
                  <c:v>DDF</c:v>
                </c:pt>
                <c:pt idx="16">
                  <c:v>ML</c:v>
                </c:pt>
                <c:pt idx="17">
                  <c:v>DL</c:v>
                </c:pt>
                <c:pt idx="18">
                  <c:v>DDF</c:v>
                </c:pt>
                <c:pt idx="20">
                  <c:v>ML</c:v>
                </c:pt>
                <c:pt idx="21">
                  <c:v>DL</c:v>
                </c:pt>
                <c:pt idx="22">
                  <c:v>DDF</c:v>
                </c:pt>
                <c:pt idx="24">
                  <c:v>ML</c:v>
                </c:pt>
                <c:pt idx="25">
                  <c:v>DL</c:v>
                </c:pt>
                <c:pt idx="26">
                  <c:v>DDF</c:v>
                </c:pt>
                <c:pt idx="28">
                  <c:v>ML</c:v>
                </c:pt>
                <c:pt idx="29">
                  <c:v>DL</c:v>
                </c:pt>
                <c:pt idx="30">
                  <c:v>DDF</c:v>
                </c:pt>
              </c:strCache>
            </c:strRef>
          </c:cat>
          <c:val>
            <c:numRef>
              <c:f>'new3'!$B$3:$AF$3</c:f>
              <c:numCache>
                <c:formatCode>0.00%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4">
                  <c:v>6.7999999999999996E-3</c:v>
                </c:pt>
                <c:pt idx="25">
                  <c:v>9.6100000000000005E-2</c:v>
                </c:pt>
                <c:pt idx="26">
                  <c:v>9.2700000000000005E-2</c:v>
                </c:pt>
                <c:pt idx="28">
                  <c:v>0</c:v>
                </c:pt>
                <c:pt idx="29">
                  <c:v>6.9999999999999999E-4</c:v>
                </c:pt>
                <c:pt idx="30">
                  <c:v>5.9999999999999995E-4</c:v>
                </c:pt>
              </c:numCache>
            </c:numRef>
          </c:val>
        </c:ser>
        <c:ser>
          <c:idx val="1"/>
          <c:order val="1"/>
          <c:tx>
            <c:strRef>
              <c:f>'new3'!$A$4</c:f>
              <c:strCache>
                <c:ptCount val="1"/>
                <c:pt idx="0">
                  <c:v>L2 Hit</c:v>
                </c:pt>
              </c:strCache>
            </c:strRef>
          </c:tx>
          <c:spPr>
            <a:solidFill>
              <a:srgbClr val="F19A64"/>
            </a:solidFill>
          </c:spPr>
          <c:invertIfNegative val="0"/>
          <c:cat>
            <c:strRef>
              <c:f>'new3'!$B$2:$AF$2</c:f>
              <c:strCache>
                <c:ptCount val="31"/>
                <c:pt idx="0">
                  <c:v>ML</c:v>
                </c:pt>
                <c:pt idx="1">
                  <c:v>DL</c:v>
                </c:pt>
                <c:pt idx="2">
                  <c:v>DDF</c:v>
                </c:pt>
                <c:pt idx="4">
                  <c:v>ML</c:v>
                </c:pt>
                <c:pt idx="5">
                  <c:v>DL</c:v>
                </c:pt>
                <c:pt idx="6">
                  <c:v>DDF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  <c:pt idx="12">
                  <c:v>ML</c:v>
                </c:pt>
                <c:pt idx="13">
                  <c:v>DL</c:v>
                </c:pt>
                <c:pt idx="14">
                  <c:v>DDF</c:v>
                </c:pt>
                <c:pt idx="16">
                  <c:v>ML</c:v>
                </c:pt>
                <c:pt idx="17">
                  <c:v>DL</c:v>
                </c:pt>
                <c:pt idx="18">
                  <c:v>DDF</c:v>
                </c:pt>
                <c:pt idx="20">
                  <c:v>ML</c:v>
                </c:pt>
                <c:pt idx="21">
                  <c:v>DL</c:v>
                </c:pt>
                <c:pt idx="22">
                  <c:v>DDF</c:v>
                </c:pt>
                <c:pt idx="24">
                  <c:v>ML</c:v>
                </c:pt>
                <c:pt idx="25">
                  <c:v>DL</c:v>
                </c:pt>
                <c:pt idx="26">
                  <c:v>DDF</c:v>
                </c:pt>
                <c:pt idx="28">
                  <c:v>ML</c:v>
                </c:pt>
                <c:pt idx="29">
                  <c:v>DL</c:v>
                </c:pt>
                <c:pt idx="30">
                  <c:v>DDF</c:v>
                </c:pt>
              </c:strCache>
            </c:strRef>
          </c:cat>
          <c:val>
            <c:numRef>
              <c:f>'new3'!$B$4:$AF$4</c:f>
              <c:numCache>
                <c:formatCode>0.00%</c:formatCode>
                <c:ptCount val="31"/>
                <c:pt idx="0">
                  <c:v>0.50380000000000003</c:v>
                </c:pt>
                <c:pt idx="1">
                  <c:v>0.33700000000000002</c:v>
                </c:pt>
                <c:pt idx="2">
                  <c:v>0.20949999999999999</c:v>
                </c:pt>
                <c:pt idx="4">
                  <c:v>0.42259999999999998</c:v>
                </c:pt>
                <c:pt idx="5">
                  <c:v>0.34060000000000001</c:v>
                </c:pt>
                <c:pt idx="6">
                  <c:v>0.4153</c:v>
                </c:pt>
                <c:pt idx="8">
                  <c:v>0.80389999999999995</c:v>
                </c:pt>
                <c:pt idx="9">
                  <c:v>0.81499999999999995</c:v>
                </c:pt>
                <c:pt idx="10">
                  <c:v>0.82320000000000004</c:v>
                </c:pt>
                <c:pt idx="12">
                  <c:v>0.73599999999999999</c:v>
                </c:pt>
                <c:pt idx="13">
                  <c:v>0.23449999999999999</c:v>
                </c:pt>
                <c:pt idx="14">
                  <c:v>0.21229999999999999</c:v>
                </c:pt>
                <c:pt idx="16">
                  <c:v>0.90510000000000002</c:v>
                </c:pt>
                <c:pt idx="17">
                  <c:v>0.90639999999999998</c:v>
                </c:pt>
                <c:pt idx="18">
                  <c:v>0.80859999999999999</c:v>
                </c:pt>
                <c:pt idx="20">
                  <c:v>0.96519999999999995</c:v>
                </c:pt>
                <c:pt idx="21">
                  <c:v>0.99480000000000002</c:v>
                </c:pt>
                <c:pt idx="22">
                  <c:v>1.0205</c:v>
                </c:pt>
                <c:pt idx="24">
                  <c:v>0.81259999999999999</c:v>
                </c:pt>
                <c:pt idx="25">
                  <c:v>0.79469999999999996</c:v>
                </c:pt>
                <c:pt idx="26">
                  <c:v>0.80259999999999998</c:v>
                </c:pt>
                <c:pt idx="28">
                  <c:v>0.56440000000000001</c:v>
                </c:pt>
                <c:pt idx="29">
                  <c:v>0.59350000000000003</c:v>
                </c:pt>
                <c:pt idx="30">
                  <c:v>0.59179999999999999</c:v>
                </c:pt>
              </c:numCache>
            </c:numRef>
          </c:val>
        </c:ser>
        <c:ser>
          <c:idx val="2"/>
          <c:order val="2"/>
          <c:tx>
            <c:strRef>
              <c:f>'new3'!$A$5</c:f>
              <c:strCache>
                <c:ptCount val="1"/>
                <c:pt idx="0">
                  <c:v>R L1 Hit</c:v>
                </c:pt>
              </c:strCache>
            </c:strRef>
          </c:tx>
          <c:spPr>
            <a:solidFill>
              <a:srgbClr val="E7391E"/>
            </a:solidFill>
          </c:spPr>
          <c:invertIfNegative val="0"/>
          <c:cat>
            <c:strRef>
              <c:f>'new3'!$B$2:$AF$2</c:f>
              <c:strCache>
                <c:ptCount val="31"/>
                <c:pt idx="0">
                  <c:v>ML</c:v>
                </c:pt>
                <c:pt idx="1">
                  <c:v>DL</c:v>
                </c:pt>
                <c:pt idx="2">
                  <c:v>DDF</c:v>
                </c:pt>
                <c:pt idx="4">
                  <c:v>ML</c:v>
                </c:pt>
                <c:pt idx="5">
                  <c:v>DL</c:v>
                </c:pt>
                <c:pt idx="6">
                  <c:v>DDF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  <c:pt idx="12">
                  <c:v>ML</c:v>
                </c:pt>
                <c:pt idx="13">
                  <c:v>DL</c:v>
                </c:pt>
                <c:pt idx="14">
                  <c:v>DDF</c:v>
                </c:pt>
                <c:pt idx="16">
                  <c:v>ML</c:v>
                </c:pt>
                <c:pt idx="17">
                  <c:v>DL</c:v>
                </c:pt>
                <c:pt idx="18">
                  <c:v>DDF</c:v>
                </c:pt>
                <c:pt idx="20">
                  <c:v>ML</c:v>
                </c:pt>
                <c:pt idx="21">
                  <c:v>DL</c:v>
                </c:pt>
                <c:pt idx="22">
                  <c:v>DDF</c:v>
                </c:pt>
                <c:pt idx="24">
                  <c:v>ML</c:v>
                </c:pt>
                <c:pt idx="25">
                  <c:v>DL</c:v>
                </c:pt>
                <c:pt idx="26">
                  <c:v>DDF</c:v>
                </c:pt>
                <c:pt idx="28">
                  <c:v>ML</c:v>
                </c:pt>
                <c:pt idx="29">
                  <c:v>DL</c:v>
                </c:pt>
                <c:pt idx="30">
                  <c:v>DDF</c:v>
                </c:pt>
              </c:strCache>
            </c:strRef>
          </c:cat>
          <c:val>
            <c:numRef>
              <c:f>'new3'!$B$5:$AF$5</c:f>
              <c:numCache>
                <c:formatCode>0.00%</c:formatCode>
                <c:ptCount val="31"/>
                <c:pt idx="0">
                  <c:v>0.49099999999999999</c:v>
                </c:pt>
                <c:pt idx="1">
                  <c:v>0.6038</c:v>
                </c:pt>
                <c:pt idx="2">
                  <c:v>0.20219999999999999</c:v>
                </c:pt>
                <c:pt idx="4">
                  <c:v>0.57730000000000004</c:v>
                </c:pt>
                <c:pt idx="5">
                  <c:v>3.7900000000000003E-2</c:v>
                </c:pt>
                <c:pt idx="6">
                  <c:v>7.7000000000000002E-3</c:v>
                </c:pt>
                <c:pt idx="8">
                  <c:v>0.1961</c:v>
                </c:pt>
                <c:pt idx="9">
                  <c:v>0.1961</c:v>
                </c:pt>
                <c:pt idx="10">
                  <c:v>8.4500000000000006E-2</c:v>
                </c:pt>
                <c:pt idx="12">
                  <c:v>0.26400000000000001</c:v>
                </c:pt>
                <c:pt idx="13">
                  <c:v>8.3000000000000001E-3</c:v>
                </c:pt>
                <c:pt idx="14">
                  <c:v>8.9999999999999998E-4</c:v>
                </c:pt>
                <c:pt idx="16">
                  <c:v>9.3799999999999994E-2</c:v>
                </c:pt>
                <c:pt idx="17">
                  <c:v>1.8100000000000002E-2</c:v>
                </c:pt>
                <c:pt idx="18">
                  <c:v>2.3E-3</c:v>
                </c:pt>
                <c:pt idx="20">
                  <c:v>2.3099999999999999E-2</c:v>
                </c:pt>
                <c:pt idx="21">
                  <c:v>3.6499999999999998E-2</c:v>
                </c:pt>
                <c:pt idx="22">
                  <c:v>2.0400000000000001E-2</c:v>
                </c:pt>
                <c:pt idx="24">
                  <c:v>7.2400000000000006E-2</c:v>
                </c:pt>
                <c:pt idx="25">
                  <c:v>4.3700000000000003E-2</c:v>
                </c:pt>
                <c:pt idx="26">
                  <c:v>1.41E-2</c:v>
                </c:pt>
                <c:pt idx="28">
                  <c:v>6.1800000000000001E-2</c:v>
                </c:pt>
                <c:pt idx="29">
                  <c:v>7.9699999999999993E-2</c:v>
                </c:pt>
                <c:pt idx="30">
                  <c:v>4.5900000000000003E-2</c:v>
                </c:pt>
              </c:numCache>
            </c:numRef>
          </c:val>
        </c:ser>
        <c:ser>
          <c:idx val="3"/>
          <c:order val="3"/>
          <c:tx>
            <c:strRef>
              <c:f>'new3'!$A$6</c:f>
              <c:strCache>
                <c:ptCount val="1"/>
                <c:pt idx="0">
                  <c:v>Mem Hit</c:v>
                </c:pt>
              </c:strCache>
            </c:strRef>
          </c:tx>
          <c:spPr>
            <a:solidFill>
              <a:srgbClr val="9C1913"/>
            </a:solidFill>
          </c:spPr>
          <c:invertIfNegative val="0"/>
          <c:cat>
            <c:strRef>
              <c:f>'new3'!$B$2:$AF$2</c:f>
              <c:strCache>
                <c:ptCount val="31"/>
                <c:pt idx="0">
                  <c:v>ML</c:v>
                </c:pt>
                <c:pt idx="1">
                  <c:v>DL</c:v>
                </c:pt>
                <c:pt idx="2">
                  <c:v>DDF</c:v>
                </c:pt>
                <c:pt idx="4">
                  <c:v>ML</c:v>
                </c:pt>
                <c:pt idx="5">
                  <c:v>DL</c:v>
                </c:pt>
                <c:pt idx="6">
                  <c:v>DDF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  <c:pt idx="12">
                  <c:v>ML</c:v>
                </c:pt>
                <c:pt idx="13">
                  <c:v>DL</c:v>
                </c:pt>
                <c:pt idx="14">
                  <c:v>DDF</c:v>
                </c:pt>
                <c:pt idx="16">
                  <c:v>ML</c:v>
                </c:pt>
                <c:pt idx="17">
                  <c:v>DL</c:v>
                </c:pt>
                <c:pt idx="18">
                  <c:v>DDF</c:v>
                </c:pt>
                <c:pt idx="20">
                  <c:v>ML</c:v>
                </c:pt>
                <c:pt idx="21">
                  <c:v>DL</c:v>
                </c:pt>
                <c:pt idx="22">
                  <c:v>DDF</c:v>
                </c:pt>
                <c:pt idx="24">
                  <c:v>ML</c:v>
                </c:pt>
                <c:pt idx="25">
                  <c:v>DL</c:v>
                </c:pt>
                <c:pt idx="26">
                  <c:v>DDF</c:v>
                </c:pt>
                <c:pt idx="28">
                  <c:v>ML</c:v>
                </c:pt>
                <c:pt idx="29">
                  <c:v>DL</c:v>
                </c:pt>
                <c:pt idx="30">
                  <c:v>DDF</c:v>
                </c:pt>
              </c:strCache>
            </c:strRef>
          </c:cat>
          <c:val>
            <c:numRef>
              <c:f>'new3'!$B$6:$AF$6</c:f>
              <c:numCache>
                <c:formatCode>0.00%</c:formatCode>
                <c:ptCount val="31"/>
                <c:pt idx="0">
                  <c:v>5.1999999999999998E-3</c:v>
                </c:pt>
                <c:pt idx="1">
                  <c:v>6.1999999999999998E-3</c:v>
                </c:pt>
                <c:pt idx="2">
                  <c:v>6.1999999999999998E-3</c:v>
                </c:pt>
                <c:pt idx="4">
                  <c:v>1E-4</c:v>
                </c:pt>
                <c:pt idx="5">
                  <c:v>1E-4</c:v>
                </c:pt>
                <c:pt idx="6">
                  <c:v>1E-4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6">
                  <c:v>1E-3</c:v>
                </c:pt>
                <c:pt idx="17">
                  <c:v>1.4E-3</c:v>
                </c:pt>
                <c:pt idx="18">
                  <c:v>1.4E-3</c:v>
                </c:pt>
                <c:pt idx="20">
                  <c:v>1.1599999999999999E-2</c:v>
                </c:pt>
                <c:pt idx="21">
                  <c:v>1.26E-2</c:v>
                </c:pt>
                <c:pt idx="22">
                  <c:v>1.26E-2</c:v>
                </c:pt>
                <c:pt idx="24">
                  <c:v>0.1082</c:v>
                </c:pt>
                <c:pt idx="25">
                  <c:v>0.1111</c:v>
                </c:pt>
                <c:pt idx="26">
                  <c:v>0.11020000000000001</c:v>
                </c:pt>
                <c:pt idx="28">
                  <c:v>0.37380000000000002</c:v>
                </c:pt>
                <c:pt idx="29">
                  <c:v>0.35010000000000002</c:v>
                </c:pt>
                <c:pt idx="30">
                  <c:v>0.34739999999999999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45738240"/>
        <c:axId val="45740032"/>
      </c:barChart>
      <c:scatterChart>
        <c:scatterStyle val="lineMarker"/>
        <c:varyColors val="0"/>
        <c:ser>
          <c:idx val="4"/>
          <c:order val="4"/>
          <c:tx>
            <c:strRef>
              <c:f>'new3'!$A$7</c:f>
              <c:strCache>
                <c:ptCount val="1"/>
              </c:strCache>
            </c:strRef>
          </c:tx>
          <c:spPr>
            <a:ln w="47625">
              <a:noFill/>
            </a:ln>
          </c:spPr>
          <c:marker>
            <c:symbol val="none"/>
          </c:marker>
          <c:dLbls>
            <c:txPr>
              <a:bodyPr anchor="ctr" anchorCtr="1"/>
              <a:lstStyle/>
              <a:p>
                <a:pPr>
                  <a:defRPr sz="9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strRef>
              <c:f>'new3'!$B$2:$AF$2</c:f>
              <c:strCache>
                <c:ptCount val="31"/>
                <c:pt idx="0">
                  <c:v>ML</c:v>
                </c:pt>
                <c:pt idx="1">
                  <c:v>DL</c:v>
                </c:pt>
                <c:pt idx="2">
                  <c:v>DDF</c:v>
                </c:pt>
                <c:pt idx="4">
                  <c:v>ML</c:v>
                </c:pt>
                <c:pt idx="5">
                  <c:v>DL</c:v>
                </c:pt>
                <c:pt idx="6">
                  <c:v>DDF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  <c:pt idx="12">
                  <c:v>ML</c:v>
                </c:pt>
                <c:pt idx="13">
                  <c:v>DL</c:v>
                </c:pt>
                <c:pt idx="14">
                  <c:v>DDF</c:v>
                </c:pt>
                <c:pt idx="16">
                  <c:v>ML</c:v>
                </c:pt>
                <c:pt idx="17">
                  <c:v>DL</c:v>
                </c:pt>
                <c:pt idx="18">
                  <c:v>DDF</c:v>
                </c:pt>
                <c:pt idx="20">
                  <c:v>ML</c:v>
                </c:pt>
                <c:pt idx="21">
                  <c:v>DL</c:v>
                </c:pt>
                <c:pt idx="22">
                  <c:v>DDF</c:v>
                </c:pt>
                <c:pt idx="24">
                  <c:v>ML</c:v>
                </c:pt>
                <c:pt idx="25">
                  <c:v>DL</c:v>
                </c:pt>
                <c:pt idx="26">
                  <c:v>DDF</c:v>
                </c:pt>
                <c:pt idx="28">
                  <c:v>ML</c:v>
                </c:pt>
                <c:pt idx="29">
                  <c:v>DL</c:v>
                </c:pt>
                <c:pt idx="30">
                  <c:v>DDF</c:v>
                </c:pt>
              </c:strCache>
            </c:strRef>
          </c:xVal>
          <c:yVal>
            <c:numRef>
              <c:f>'new3'!$B$7:$AF$7</c:f>
              <c:numCache>
                <c:formatCode>0</c:formatCode>
                <c:ptCount val="31"/>
                <c:pt idx="0">
                  <c:v>100</c:v>
                </c:pt>
                <c:pt idx="1">
                  <c:v>94.7</c:v>
                </c:pt>
                <c:pt idx="2">
                  <c:v>41.79</c:v>
                </c:pt>
                <c:pt idx="4">
                  <c:v>100</c:v>
                </c:pt>
                <c:pt idx="5">
                  <c:v>37.86</c:v>
                </c:pt>
                <c:pt idx="6">
                  <c:v>42.31</c:v>
                </c:pt>
                <c:pt idx="8">
                  <c:v>100</c:v>
                </c:pt>
                <c:pt idx="9">
                  <c:v>101.11</c:v>
                </c:pt>
                <c:pt idx="10">
                  <c:v>90.77000000000001</c:v>
                </c:pt>
                <c:pt idx="12">
                  <c:v>100</c:v>
                </c:pt>
                <c:pt idx="13">
                  <c:v>24.28</c:v>
                </c:pt>
                <c:pt idx="14">
                  <c:v>21.32</c:v>
                </c:pt>
                <c:pt idx="16">
                  <c:v>99.99</c:v>
                </c:pt>
                <c:pt idx="17">
                  <c:v>92.589999999999975</c:v>
                </c:pt>
                <c:pt idx="18">
                  <c:v>81.229999999999976</c:v>
                </c:pt>
                <c:pt idx="20">
                  <c:v>99.99</c:v>
                </c:pt>
                <c:pt idx="21">
                  <c:v>104.39</c:v>
                </c:pt>
                <c:pt idx="22">
                  <c:v>105.35</c:v>
                </c:pt>
                <c:pt idx="24">
                  <c:v>100</c:v>
                </c:pt>
                <c:pt idx="25">
                  <c:v>104.56</c:v>
                </c:pt>
                <c:pt idx="26">
                  <c:v>101.96</c:v>
                </c:pt>
                <c:pt idx="28">
                  <c:v>100</c:v>
                </c:pt>
                <c:pt idx="29">
                  <c:v>102.4</c:v>
                </c:pt>
                <c:pt idx="30">
                  <c:v>98.570000000000007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743104"/>
        <c:axId val="45741568"/>
      </c:scatterChart>
      <c:catAx>
        <c:axId val="4573824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45740032"/>
        <c:crosses val="autoZero"/>
        <c:auto val="1"/>
        <c:lblAlgn val="ctr"/>
        <c:lblOffset val="100"/>
        <c:noMultiLvlLbl val="0"/>
      </c:catAx>
      <c:valAx>
        <c:axId val="45740032"/>
        <c:scaling>
          <c:orientation val="minMax"/>
          <c:max val="2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45738240"/>
        <c:crosses val="autoZero"/>
        <c:crossBetween val="between"/>
        <c:majorUnit val="0.5"/>
      </c:valAx>
      <c:valAx>
        <c:axId val="45741568"/>
        <c:scaling>
          <c:orientation val="minMax"/>
          <c:max val="200"/>
        </c:scaling>
        <c:delete val="0"/>
        <c:axPos val="r"/>
        <c:numFmt formatCode="0" sourceLinked="1"/>
        <c:majorTickMark val="none"/>
        <c:minorTickMark val="none"/>
        <c:tickLblPos val="none"/>
        <c:crossAx val="45743104"/>
        <c:crosses val="max"/>
        <c:crossBetween val="midCat"/>
        <c:majorUnit val="50"/>
      </c:valAx>
      <c:valAx>
        <c:axId val="45743104"/>
        <c:scaling>
          <c:orientation val="minMax"/>
        </c:scaling>
        <c:delete val="1"/>
        <c:axPos val="b"/>
        <c:majorTickMark val="out"/>
        <c:minorTickMark val="none"/>
        <c:tickLblPos val="nextTo"/>
        <c:crossAx val="4574156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8472224029847502"/>
          <c:y val="6.2887713130881207E-2"/>
          <c:w val="8.5466258866401995E-2"/>
          <c:h val="0.183089917776115"/>
        </c:manualLayout>
      </c:layout>
      <c:overlay val="1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'Sheet2 (2)'!$A$2</c:f>
              <c:strCache>
                <c:ptCount val="1"/>
                <c:pt idx="0">
                  <c:v>Read</c:v>
                </c:pt>
              </c:strCache>
            </c:strRef>
          </c:tx>
          <c:spPr>
            <a:solidFill>
              <a:srgbClr val="275990"/>
            </a:solidFill>
          </c:spPr>
          <c:invertIfNegative val="0"/>
          <c:cat>
            <c:strRef>
              <c:f>'Sheet2 (2)'!$B$1:$AF$1</c:f>
              <c:strCache>
                <c:ptCount val="31"/>
                <c:pt idx="0">
                  <c:v>ML</c:v>
                </c:pt>
                <c:pt idx="1">
                  <c:v>DL</c:v>
                </c:pt>
                <c:pt idx="2">
                  <c:v>DDF</c:v>
                </c:pt>
                <c:pt idx="4">
                  <c:v>ML</c:v>
                </c:pt>
                <c:pt idx="5">
                  <c:v>DL</c:v>
                </c:pt>
                <c:pt idx="6">
                  <c:v>DDF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  <c:pt idx="12">
                  <c:v>ML</c:v>
                </c:pt>
                <c:pt idx="13">
                  <c:v>DL</c:v>
                </c:pt>
                <c:pt idx="14">
                  <c:v>DDF</c:v>
                </c:pt>
                <c:pt idx="16">
                  <c:v>ML</c:v>
                </c:pt>
                <c:pt idx="17">
                  <c:v>DL</c:v>
                </c:pt>
                <c:pt idx="18">
                  <c:v>DDF</c:v>
                </c:pt>
                <c:pt idx="20">
                  <c:v>ML</c:v>
                </c:pt>
                <c:pt idx="21">
                  <c:v>DL</c:v>
                </c:pt>
                <c:pt idx="22">
                  <c:v>DDF</c:v>
                </c:pt>
                <c:pt idx="24">
                  <c:v>ML</c:v>
                </c:pt>
                <c:pt idx="25">
                  <c:v>DL</c:v>
                </c:pt>
                <c:pt idx="26">
                  <c:v>DDF</c:v>
                </c:pt>
                <c:pt idx="28">
                  <c:v>ML</c:v>
                </c:pt>
                <c:pt idx="29">
                  <c:v>DL</c:v>
                </c:pt>
                <c:pt idx="30">
                  <c:v>DDF</c:v>
                </c:pt>
              </c:strCache>
            </c:strRef>
          </c:cat>
          <c:val>
            <c:numRef>
              <c:f>'Sheet2 (2)'!$B$2:$AF$2</c:f>
              <c:numCache>
                <c:formatCode>0.00%</c:formatCode>
                <c:ptCount val="31"/>
                <c:pt idx="0">
                  <c:v>0.65510000000000002</c:v>
                </c:pt>
                <c:pt idx="1">
                  <c:v>0.39960000000000001</c:v>
                </c:pt>
                <c:pt idx="2">
                  <c:v>0.20749999999999999</c:v>
                </c:pt>
                <c:pt idx="4">
                  <c:v>0.60329999999999995</c:v>
                </c:pt>
                <c:pt idx="5">
                  <c:v>0.28410000000000002</c:v>
                </c:pt>
                <c:pt idx="6">
                  <c:v>0.26729999999999998</c:v>
                </c:pt>
                <c:pt idx="8">
                  <c:v>0.71360000000000001</c:v>
                </c:pt>
                <c:pt idx="9">
                  <c:v>0.69030000000000002</c:v>
                </c:pt>
                <c:pt idx="10">
                  <c:v>0.61939999999999995</c:v>
                </c:pt>
                <c:pt idx="12">
                  <c:v>0.70540000000000003</c:v>
                </c:pt>
                <c:pt idx="13">
                  <c:v>0.45529999999999998</c:v>
                </c:pt>
                <c:pt idx="14">
                  <c:v>0.40600000000000003</c:v>
                </c:pt>
                <c:pt idx="16">
                  <c:v>0.75370000000000004</c:v>
                </c:pt>
                <c:pt idx="17">
                  <c:v>0.74439999999999995</c:v>
                </c:pt>
                <c:pt idx="18">
                  <c:v>0.60780000000000001</c:v>
                </c:pt>
                <c:pt idx="20">
                  <c:v>0.80630000000000002</c:v>
                </c:pt>
                <c:pt idx="21">
                  <c:v>0.77890000000000004</c:v>
                </c:pt>
                <c:pt idx="22">
                  <c:v>0.79290000000000005</c:v>
                </c:pt>
                <c:pt idx="24">
                  <c:v>0.56589999999999996</c:v>
                </c:pt>
                <c:pt idx="25">
                  <c:v>0.3755</c:v>
                </c:pt>
                <c:pt idx="26">
                  <c:v>0.37490000000000001</c:v>
                </c:pt>
                <c:pt idx="28">
                  <c:v>0.63939999999999997</c:v>
                </c:pt>
                <c:pt idx="29">
                  <c:v>0.41120000000000001</c:v>
                </c:pt>
                <c:pt idx="30">
                  <c:v>0.40350000000000003</c:v>
                </c:pt>
              </c:numCache>
            </c:numRef>
          </c:val>
        </c:ser>
        <c:ser>
          <c:idx val="1"/>
          <c:order val="1"/>
          <c:tx>
            <c:strRef>
              <c:f>'Sheet2 (2)'!$A$3</c:f>
              <c:strCache>
                <c:ptCount val="1"/>
                <c:pt idx="0">
                  <c:v>Write</c:v>
                </c:pt>
              </c:strCache>
            </c:strRef>
          </c:tx>
          <c:spPr>
            <a:solidFill>
              <a:srgbClr val="6ABC96"/>
            </a:solidFill>
          </c:spPr>
          <c:invertIfNegative val="0"/>
          <c:cat>
            <c:strRef>
              <c:f>'Sheet2 (2)'!$B$1:$AF$1</c:f>
              <c:strCache>
                <c:ptCount val="31"/>
                <c:pt idx="0">
                  <c:v>ML</c:v>
                </c:pt>
                <c:pt idx="1">
                  <c:v>DL</c:v>
                </c:pt>
                <c:pt idx="2">
                  <c:v>DDF</c:v>
                </c:pt>
                <c:pt idx="4">
                  <c:v>ML</c:v>
                </c:pt>
                <c:pt idx="5">
                  <c:v>DL</c:v>
                </c:pt>
                <c:pt idx="6">
                  <c:v>DDF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  <c:pt idx="12">
                  <c:v>ML</c:v>
                </c:pt>
                <c:pt idx="13">
                  <c:v>DL</c:v>
                </c:pt>
                <c:pt idx="14">
                  <c:v>DDF</c:v>
                </c:pt>
                <c:pt idx="16">
                  <c:v>ML</c:v>
                </c:pt>
                <c:pt idx="17">
                  <c:v>DL</c:v>
                </c:pt>
                <c:pt idx="18">
                  <c:v>DDF</c:v>
                </c:pt>
                <c:pt idx="20">
                  <c:v>ML</c:v>
                </c:pt>
                <c:pt idx="21">
                  <c:v>DL</c:v>
                </c:pt>
                <c:pt idx="22">
                  <c:v>DDF</c:v>
                </c:pt>
                <c:pt idx="24">
                  <c:v>ML</c:v>
                </c:pt>
                <c:pt idx="25">
                  <c:v>DL</c:v>
                </c:pt>
                <c:pt idx="26">
                  <c:v>DDF</c:v>
                </c:pt>
                <c:pt idx="28">
                  <c:v>ML</c:v>
                </c:pt>
                <c:pt idx="29">
                  <c:v>DL</c:v>
                </c:pt>
                <c:pt idx="30">
                  <c:v>DDF</c:v>
                </c:pt>
              </c:strCache>
            </c:strRef>
          </c:cat>
          <c:val>
            <c:numRef>
              <c:f>'Sheet2 (2)'!$B$3:$AF$3</c:f>
              <c:numCache>
                <c:formatCode>0.00%</c:formatCode>
                <c:ptCount val="31"/>
                <c:pt idx="0">
                  <c:v>0.13600000000000001</c:v>
                </c:pt>
                <c:pt idx="1">
                  <c:v>0.4269</c:v>
                </c:pt>
                <c:pt idx="2">
                  <c:v>0.4269</c:v>
                </c:pt>
                <c:pt idx="4">
                  <c:v>0.1245</c:v>
                </c:pt>
                <c:pt idx="5">
                  <c:v>0.25369999999999998</c:v>
                </c:pt>
                <c:pt idx="6">
                  <c:v>0.25480000000000003</c:v>
                </c:pt>
                <c:pt idx="8">
                  <c:v>7.9899999999999999E-2</c:v>
                </c:pt>
                <c:pt idx="9">
                  <c:v>0.15890000000000001</c:v>
                </c:pt>
                <c:pt idx="10">
                  <c:v>0.159</c:v>
                </c:pt>
                <c:pt idx="12">
                  <c:v>9.8199999999999996E-2</c:v>
                </c:pt>
                <c:pt idx="13">
                  <c:v>1.78E-2</c:v>
                </c:pt>
                <c:pt idx="14">
                  <c:v>1.78E-2</c:v>
                </c:pt>
                <c:pt idx="16">
                  <c:v>4.8300000000000003E-2</c:v>
                </c:pt>
                <c:pt idx="17">
                  <c:v>3.0300000000000001E-2</c:v>
                </c:pt>
                <c:pt idx="18">
                  <c:v>3.0499999999999999E-2</c:v>
                </c:pt>
                <c:pt idx="20">
                  <c:v>1.9300000000000001E-2</c:v>
                </c:pt>
                <c:pt idx="21">
                  <c:v>0.14419999999999999</c:v>
                </c:pt>
                <c:pt idx="22">
                  <c:v>0.1439</c:v>
                </c:pt>
                <c:pt idx="24">
                  <c:v>6.6400000000000001E-2</c:v>
                </c:pt>
                <c:pt idx="25">
                  <c:v>0.88970000000000005</c:v>
                </c:pt>
                <c:pt idx="26">
                  <c:v>0.89400000000000002</c:v>
                </c:pt>
                <c:pt idx="28">
                  <c:v>5.9200000000000003E-2</c:v>
                </c:pt>
                <c:pt idx="29">
                  <c:v>0.84550000000000003</c:v>
                </c:pt>
                <c:pt idx="30">
                  <c:v>0.84550000000000003</c:v>
                </c:pt>
              </c:numCache>
            </c:numRef>
          </c:val>
        </c:ser>
        <c:ser>
          <c:idx val="2"/>
          <c:order val="2"/>
          <c:tx>
            <c:strRef>
              <c:f>'Sheet2 (2)'!$A$4</c:f>
              <c:strCache>
                <c:ptCount val="1"/>
                <c:pt idx="0">
                  <c:v>WB</c:v>
                </c:pt>
              </c:strCache>
            </c:strRef>
          </c:tx>
          <c:spPr>
            <a:solidFill>
              <a:srgbClr val="000000"/>
            </a:solidFill>
          </c:spPr>
          <c:invertIfNegative val="0"/>
          <c:cat>
            <c:strRef>
              <c:f>'Sheet2 (2)'!$B$1:$AF$1</c:f>
              <c:strCache>
                <c:ptCount val="31"/>
                <c:pt idx="0">
                  <c:v>ML</c:v>
                </c:pt>
                <c:pt idx="1">
                  <c:v>DL</c:v>
                </c:pt>
                <c:pt idx="2">
                  <c:v>DDF</c:v>
                </c:pt>
                <c:pt idx="4">
                  <c:v>ML</c:v>
                </c:pt>
                <c:pt idx="5">
                  <c:v>DL</c:v>
                </c:pt>
                <c:pt idx="6">
                  <c:v>DDF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  <c:pt idx="12">
                  <c:v>ML</c:v>
                </c:pt>
                <c:pt idx="13">
                  <c:v>DL</c:v>
                </c:pt>
                <c:pt idx="14">
                  <c:v>DDF</c:v>
                </c:pt>
                <c:pt idx="16">
                  <c:v>ML</c:v>
                </c:pt>
                <c:pt idx="17">
                  <c:v>DL</c:v>
                </c:pt>
                <c:pt idx="18">
                  <c:v>DDF</c:v>
                </c:pt>
                <c:pt idx="20">
                  <c:v>ML</c:v>
                </c:pt>
                <c:pt idx="21">
                  <c:v>DL</c:v>
                </c:pt>
                <c:pt idx="22">
                  <c:v>DDF</c:v>
                </c:pt>
                <c:pt idx="24">
                  <c:v>ML</c:v>
                </c:pt>
                <c:pt idx="25">
                  <c:v>DL</c:v>
                </c:pt>
                <c:pt idx="26">
                  <c:v>DDF</c:v>
                </c:pt>
                <c:pt idx="28">
                  <c:v>ML</c:v>
                </c:pt>
                <c:pt idx="29">
                  <c:v>DL</c:v>
                </c:pt>
                <c:pt idx="30">
                  <c:v>DDF</c:v>
                </c:pt>
              </c:strCache>
            </c:strRef>
          </c:cat>
          <c:val>
            <c:numRef>
              <c:f>'Sheet2 (2)'!$B$4:$AF$4</c:f>
              <c:numCache>
                <c:formatCode>0.00%</c:formatCode>
                <c:ptCount val="31"/>
                <c:pt idx="0">
                  <c:v>3.2500000000000001E-2</c:v>
                </c:pt>
                <c:pt idx="1">
                  <c:v>2.3199999999999998E-2</c:v>
                </c:pt>
                <c:pt idx="2">
                  <c:v>2.3099999999999999E-2</c:v>
                </c:pt>
                <c:pt idx="4">
                  <c:v>0.1031</c:v>
                </c:pt>
                <c:pt idx="5">
                  <c:v>0.11550000000000001</c:v>
                </c:pt>
                <c:pt idx="6">
                  <c:v>0.112</c:v>
                </c:pt>
                <c:pt idx="8">
                  <c:v>3.4000000000000002E-2</c:v>
                </c:pt>
                <c:pt idx="9">
                  <c:v>6.6100000000000006E-2</c:v>
                </c:pt>
                <c:pt idx="10">
                  <c:v>6.3899999999999998E-2</c:v>
                </c:pt>
                <c:pt idx="12">
                  <c:v>2.1299999999999999E-2</c:v>
                </c:pt>
                <c:pt idx="13">
                  <c:v>1.8800000000000001E-2</c:v>
                </c:pt>
                <c:pt idx="14">
                  <c:v>1.7899999999999999E-2</c:v>
                </c:pt>
                <c:pt idx="16">
                  <c:v>3.5499999999999997E-2</c:v>
                </c:pt>
                <c:pt idx="17">
                  <c:v>3.2199999999999999E-2</c:v>
                </c:pt>
                <c:pt idx="18">
                  <c:v>3.4099999999999998E-2</c:v>
                </c:pt>
                <c:pt idx="20">
                  <c:v>3.2000000000000001E-2</c:v>
                </c:pt>
                <c:pt idx="21">
                  <c:v>3.3000000000000002E-2</c:v>
                </c:pt>
                <c:pt idx="22">
                  <c:v>3.3000000000000002E-2</c:v>
                </c:pt>
                <c:pt idx="24">
                  <c:v>0.25580000000000003</c:v>
                </c:pt>
                <c:pt idx="25">
                  <c:v>0.24340000000000001</c:v>
                </c:pt>
                <c:pt idx="26">
                  <c:v>0.2455</c:v>
                </c:pt>
                <c:pt idx="28">
                  <c:v>0.19409999999999999</c:v>
                </c:pt>
                <c:pt idx="29">
                  <c:v>0.23039999999999999</c:v>
                </c:pt>
                <c:pt idx="30">
                  <c:v>0.22950000000000001</c:v>
                </c:pt>
              </c:numCache>
            </c:numRef>
          </c:val>
        </c:ser>
        <c:ser>
          <c:idx val="3"/>
          <c:order val="3"/>
          <c:tx>
            <c:strRef>
              <c:f>'Sheet2 (2)'!$A$5</c:f>
              <c:strCache>
                <c:ptCount val="1"/>
                <c:pt idx="0">
                  <c:v>Invalidation</c:v>
                </c:pt>
              </c:strCache>
            </c:strRef>
          </c:tx>
          <c:spPr>
            <a:solidFill>
              <a:srgbClr val="E62A1D"/>
            </a:solidFill>
          </c:spPr>
          <c:invertIfNegative val="0"/>
          <c:cat>
            <c:strRef>
              <c:f>'Sheet2 (2)'!$B$1:$AF$1</c:f>
              <c:strCache>
                <c:ptCount val="31"/>
                <c:pt idx="0">
                  <c:v>ML</c:v>
                </c:pt>
                <c:pt idx="1">
                  <c:v>DL</c:v>
                </c:pt>
                <c:pt idx="2">
                  <c:v>DDF</c:v>
                </c:pt>
                <c:pt idx="4">
                  <c:v>ML</c:v>
                </c:pt>
                <c:pt idx="5">
                  <c:v>DL</c:v>
                </c:pt>
                <c:pt idx="6">
                  <c:v>DDF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  <c:pt idx="12">
                  <c:v>ML</c:v>
                </c:pt>
                <c:pt idx="13">
                  <c:v>DL</c:v>
                </c:pt>
                <c:pt idx="14">
                  <c:v>DDF</c:v>
                </c:pt>
                <c:pt idx="16">
                  <c:v>ML</c:v>
                </c:pt>
                <c:pt idx="17">
                  <c:v>DL</c:v>
                </c:pt>
                <c:pt idx="18">
                  <c:v>DDF</c:v>
                </c:pt>
                <c:pt idx="20">
                  <c:v>ML</c:v>
                </c:pt>
                <c:pt idx="21">
                  <c:v>DL</c:v>
                </c:pt>
                <c:pt idx="22">
                  <c:v>DDF</c:v>
                </c:pt>
                <c:pt idx="24">
                  <c:v>ML</c:v>
                </c:pt>
                <c:pt idx="25">
                  <c:v>DL</c:v>
                </c:pt>
                <c:pt idx="26">
                  <c:v>DDF</c:v>
                </c:pt>
                <c:pt idx="28">
                  <c:v>ML</c:v>
                </c:pt>
                <c:pt idx="29">
                  <c:v>DL</c:v>
                </c:pt>
                <c:pt idx="30">
                  <c:v>DDF</c:v>
                </c:pt>
              </c:strCache>
            </c:strRef>
          </c:cat>
          <c:val>
            <c:numRef>
              <c:f>'Sheet2 (2)'!$B$5:$AF$5</c:f>
              <c:numCache>
                <c:formatCode>0.00%</c:formatCode>
                <c:ptCount val="31"/>
                <c:pt idx="0">
                  <c:v>0.17649999999999999</c:v>
                </c:pt>
                <c:pt idx="1">
                  <c:v>0</c:v>
                </c:pt>
                <c:pt idx="2">
                  <c:v>0</c:v>
                </c:pt>
                <c:pt idx="4">
                  <c:v>0.1691</c:v>
                </c:pt>
                <c:pt idx="5">
                  <c:v>0</c:v>
                </c:pt>
                <c:pt idx="6">
                  <c:v>0</c:v>
                </c:pt>
                <c:pt idx="8">
                  <c:v>0.1724</c:v>
                </c:pt>
                <c:pt idx="9">
                  <c:v>0</c:v>
                </c:pt>
                <c:pt idx="10">
                  <c:v>0</c:v>
                </c:pt>
                <c:pt idx="12">
                  <c:v>0.17510000000000001</c:v>
                </c:pt>
                <c:pt idx="13">
                  <c:v>0</c:v>
                </c:pt>
                <c:pt idx="14">
                  <c:v>0</c:v>
                </c:pt>
                <c:pt idx="16">
                  <c:v>0.16250000000000001</c:v>
                </c:pt>
                <c:pt idx="17">
                  <c:v>0</c:v>
                </c:pt>
                <c:pt idx="18">
                  <c:v>0</c:v>
                </c:pt>
                <c:pt idx="20">
                  <c:v>0.14249999999999999</c:v>
                </c:pt>
                <c:pt idx="21">
                  <c:v>0</c:v>
                </c:pt>
                <c:pt idx="22">
                  <c:v>0</c:v>
                </c:pt>
                <c:pt idx="24">
                  <c:v>0.1119</c:v>
                </c:pt>
                <c:pt idx="25">
                  <c:v>0</c:v>
                </c:pt>
                <c:pt idx="26">
                  <c:v>0</c:v>
                </c:pt>
                <c:pt idx="28">
                  <c:v>0.10730000000000001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45803776"/>
        <c:axId val="45817856"/>
      </c:barChart>
      <c:catAx>
        <c:axId val="4580377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45817856"/>
        <c:crosses val="autoZero"/>
        <c:auto val="1"/>
        <c:lblAlgn val="ctr"/>
        <c:lblOffset val="100"/>
        <c:noMultiLvlLbl val="0"/>
      </c:catAx>
      <c:valAx>
        <c:axId val="45817856"/>
        <c:scaling>
          <c:orientation val="minMax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txPr>
          <a:bodyPr/>
          <a:lstStyle/>
          <a:p>
            <a:pPr>
              <a:defRPr sz="900"/>
            </a:pPr>
            <a:endParaRPr lang="en-US"/>
          </a:p>
        </c:txPr>
        <c:crossAx val="45803776"/>
        <c:crosses val="autoZero"/>
        <c:crossBetween val="between"/>
        <c:majorUnit val="0.5"/>
      </c:valAx>
    </c:plotArea>
    <c:legend>
      <c:legendPos val="r"/>
      <c:layout>
        <c:manualLayout>
          <c:xMode val="edge"/>
          <c:yMode val="edge"/>
          <c:x val="0.87535835780599802"/>
          <c:y val="5.4587707786526697E-2"/>
          <c:w val="9.4558949120106706E-2"/>
          <c:h val="0.180597311699674"/>
        </c:manualLayout>
      </c:layout>
      <c:overlay val="1"/>
    </c:legend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'Sheet2 (2)'!$A$2</c:f>
              <c:strCache>
                <c:ptCount val="1"/>
                <c:pt idx="0">
                  <c:v>Read</c:v>
                </c:pt>
              </c:strCache>
            </c:strRef>
          </c:tx>
          <c:spPr>
            <a:solidFill>
              <a:srgbClr val="275990"/>
            </a:solidFill>
          </c:spPr>
          <c:invertIfNegative val="0"/>
          <c:cat>
            <c:strRef>
              <c:f>'Sheet2 (2)'!$B$1:$AF$1</c:f>
              <c:strCache>
                <c:ptCount val="31"/>
                <c:pt idx="0">
                  <c:v>ML</c:v>
                </c:pt>
                <c:pt idx="1">
                  <c:v>DL</c:v>
                </c:pt>
                <c:pt idx="2">
                  <c:v>DDF</c:v>
                </c:pt>
                <c:pt idx="4">
                  <c:v>ML</c:v>
                </c:pt>
                <c:pt idx="5">
                  <c:v>DL</c:v>
                </c:pt>
                <c:pt idx="6">
                  <c:v>DDF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  <c:pt idx="12">
                  <c:v>ML</c:v>
                </c:pt>
                <c:pt idx="13">
                  <c:v>DL</c:v>
                </c:pt>
                <c:pt idx="14">
                  <c:v>DDF</c:v>
                </c:pt>
                <c:pt idx="16">
                  <c:v>ML</c:v>
                </c:pt>
                <c:pt idx="17">
                  <c:v>DL</c:v>
                </c:pt>
                <c:pt idx="18">
                  <c:v>DDF</c:v>
                </c:pt>
                <c:pt idx="20">
                  <c:v>ML</c:v>
                </c:pt>
                <c:pt idx="21">
                  <c:v>DL</c:v>
                </c:pt>
                <c:pt idx="22">
                  <c:v>DDF</c:v>
                </c:pt>
                <c:pt idx="24">
                  <c:v>ML</c:v>
                </c:pt>
                <c:pt idx="25">
                  <c:v>DL</c:v>
                </c:pt>
                <c:pt idx="26">
                  <c:v>DDF</c:v>
                </c:pt>
                <c:pt idx="28">
                  <c:v>ML</c:v>
                </c:pt>
                <c:pt idx="29">
                  <c:v>DL</c:v>
                </c:pt>
                <c:pt idx="30">
                  <c:v>DDF</c:v>
                </c:pt>
              </c:strCache>
            </c:strRef>
          </c:cat>
          <c:val>
            <c:numRef>
              <c:f>'Sheet2 (2)'!$B$2:$AF$2</c:f>
              <c:numCache>
                <c:formatCode>0.00%</c:formatCode>
                <c:ptCount val="31"/>
                <c:pt idx="0">
                  <c:v>0.65510000000000002</c:v>
                </c:pt>
                <c:pt idx="1">
                  <c:v>0.39960000000000001</c:v>
                </c:pt>
                <c:pt idx="2">
                  <c:v>0.20749999999999999</c:v>
                </c:pt>
                <c:pt idx="4">
                  <c:v>0.60329999999999995</c:v>
                </c:pt>
                <c:pt idx="5">
                  <c:v>0.28410000000000002</c:v>
                </c:pt>
                <c:pt idx="6">
                  <c:v>0.26729999999999998</c:v>
                </c:pt>
                <c:pt idx="8">
                  <c:v>0.71360000000000001</c:v>
                </c:pt>
                <c:pt idx="9">
                  <c:v>0.69030000000000002</c:v>
                </c:pt>
                <c:pt idx="10">
                  <c:v>0.61939999999999995</c:v>
                </c:pt>
                <c:pt idx="12">
                  <c:v>0.70540000000000003</c:v>
                </c:pt>
                <c:pt idx="13">
                  <c:v>0.45529999999999998</c:v>
                </c:pt>
                <c:pt idx="14">
                  <c:v>0.40600000000000003</c:v>
                </c:pt>
                <c:pt idx="16">
                  <c:v>0.75370000000000004</c:v>
                </c:pt>
                <c:pt idx="17">
                  <c:v>0.74439999999999995</c:v>
                </c:pt>
                <c:pt idx="18">
                  <c:v>0.60780000000000001</c:v>
                </c:pt>
                <c:pt idx="20">
                  <c:v>0.80630000000000002</c:v>
                </c:pt>
                <c:pt idx="21">
                  <c:v>0.77890000000000004</c:v>
                </c:pt>
                <c:pt idx="22">
                  <c:v>0.79290000000000005</c:v>
                </c:pt>
                <c:pt idx="24">
                  <c:v>0.56589999999999996</c:v>
                </c:pt>
                <c:pt idx="25">
                  <c:v>0.3755</c:v>
                </c:pt>
                <c:pt idx="26">
                  <c:v>0</c:v>
                </c:pt>
                <c:pt idx="28">
                  <c:v>0.63939999999999997</c:v>
                </c:pt>
                <c:pt idx="29">
                  <c:v>0.41120000000000001</c:v>
                </c:pt>
                <c:pt idx="30">
                  <c:v>0</c:v>
                </c:pt>
              </c:numCache>
            </c:numRef>
          </c:val>
        </c:ser>
        <c:ser>
          <c:idx val="1"/>
          <c:order val="1"/>
          <c:tx>
            <c:strRef>
              <c:f>'Sheet2 (2)'!$A$3</c:f>
              <c:strCache>
                <c:ptCount val="1"/>
                <c:pt idx="0">
                  <c:v>Write</c:v>
                </c:pt>
              </c:strCache>
            </c:strRef>
          </c:tx>
          <c:spPr>
            <a:solidFill>
              <a:srgbClr val="6ABC96"/>
            </a:solidFill>
          </c:spPr>
          <c:invertIfNegative val="0"/>
          <c:cat>
            <c:strRef>
              <c:f>'Sheet2 (2)'!$B$1:$AF$1</c:f>
              <c:strCache>
                <c:ptCount val="31"/>
                <c:pt idx="0">
                  <c:v>ML</c:v>
                </c:pt>
                <c:pt idx="1">
                  <c:v>DL</c:v>
                </c:pt>
                <c:pt idx="2">
                  <c:v>DDF</c:v>
                </c:pt>
                <c:pt idx="4">
                  <c:v>ML</c:v>
                </c:pt>
                <c:pt idx="5">
                  <c:v>DL</c:v>
                </c:pt>
                <c:pt idx="6">
                  <c:v>DDF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  <c:pt idx="12">
                  <c:v>ML</c:v>
                </c:pt>
                <c:pt idx="13">
                  <c:v>DL</c:v>
                </c:pt>
                <c:pt idx="14">
                  <c:v>DDF</c:v>
                </c:pt>
                <c:pt idx="16">
                  <c:v>ML</c:v>
                </c:pt>
                <c:pt idx="17">
                  <c:v>DL</c:v>
                </c:pt>
                <c:pt idx="18">
                  <c:v>DDF</c:v>
                </c:pt>
                <c:pt idx="20">
                  <c:v>ML</c:v>
                </c:pt>
                <c:pt idx="21">
                  <c:v>DL</c:v>
                </c:pt>
                <c:pt idx="22">
                  <c:v>DDF</c:v>
                </c:pt>
                <c:pt idx="24">
                  <c:v>ML</c:v>
                </c:pt>
                <c:pt idx="25">
                  <c:v>DL</c:v>
                </c:pt>
                <c:pt idx="26">
                  <c:v>DDF</c:v>
                </c:pt>
                <c:pt idx="28">
                  <c:v>ML</c:v>
                </c:pt>
                <c:pt idx="29">
                  <c:v>DL</c:v>
                </c:pt>
                <c:pt idx="30">
                  <c:v>DDF</c:v>
                </c:pt>
              </c:strCache>
            </c:strRef>
          </c:cat>
          <c:val>
            <c:numRef>
              <c:f>'Sheet2 (2)'!$B$3:$AF$3</c:f>
              <c:numCache>
                <c:formatCode>0.00%</c:formatCode>
                <c:ptCount val="31"/>
                <c:pt idx="0">
                  <c:v>0.13600000000000001</c:v>
                </c:pt>
                <c:pt idx="1">
                  <c:v>0.4269</c:v>
                </c:pt>
                <c:pt idx="2">
                  <c:v>0.4269</c:v>
                </c:pt>
                <c:pt idx="4">
                  <c:v>0.1245</c:v>
                </c:pt>
                <c:pt idx="5">
                  <c:v>0.25369999999999998</c:v>
                </c:pt>
                <c:pt idx="6">
                  <c:v>0.25480000000000003</c:v>
                </c:pt>
                <c:pt idx="8">
                  <c:v>7.9899999999999999E-2</c:v>
                </c:pt>
                <c:pt idx="9">
                  <c:v>0.15890000000000001</c:v>
                </c:pt>
                <c:pt idx="10">
                  <c:v>0.159</c:v>
                </c:pt>
                <c:pt idx="12">
                  <c:v>9.8199999999999996E-2</c:v>
                </c:pt>
                <c:pt idx="13">
                  <c:v>1.78E-2</c:v>
                </c:pt>
                <c:pt idx="14">
                  <c:v>1.78E-2</c:v>
                </c:pt>
                <c:pt idx="16">
                  <c:v>4.8300000000000003E-2</c:v>
                </c:pt>
                <c:pt idx="17">
                  <c:v>3.0300000000000001E-2</c:v>
                </c:pt>
                <c:pt idx="18">
                  <c:v>3.0499999999999999E-2</c:v>
                </c:pt>
                <c:pt idx="20">
                  <c:v>1.9300000000000001E-2</c:v>
                </c:pt>
                <c:pt idx="21">
                  <c:v>0.14419999999999999</c:v>
                </c:pt>
                <c:pt idx="22">
                  <c:v>0.1439</c:v>
                </c:pt>
                <c:pt idx="24">
                  <c:v>6.6400000000000001E-2</c:v>
                </c:pt>
                <c:pt idx="25">
                  <c:v>0.1</c:v>
                </c:pt>
                <c:pt idx="26">
                  <c:v>0</c:v>
                </c:pt>
                <c:pt idx="28">
                  <c:v>5.9200000000000003E-2</c:v>
                </c:pt>
                <c:pt idx="29">
                  <c:v>0.34910000000000002</c:v>
                </c:pt>
                <c:pt idx="30">
                  <c:v>0</c:v>
                </c:pt>
              </c:numCache>
            </c:numRef>
          </c:val>
        </c:ser>
        <c:ser>
          <c:idx val="2"/>
          <c:order val="2"/>
          <c:tx>
            <c:strRef>
              <c:f>'Sheet2 (2)'!$A$4</c:f>
              <c:strCache>
                <c:ptCount val="1"/>
                <c:pt idx="0">
                  <c:v>WB</c:v>
                </c:pt>
              </c:strCache>
            </c:strRef>
          </c:tx>
          <c:spPr>
            <a:solidFill>
              <a:srgbClr val="000000"/>
            </a:solidFill>
          </c:spPr>
          <c:invertIfNegative val="0"/>
          <c:cat>
            <c:strRef>
              <c:f>'Sheet2 (2)'!$B$1:$AF$1</c:f>
              <c:strCache>
                <c:ptCount val="31"/>
                <c:pt idx="0">
                  <c:v>ML</c:v>
                </c:pt>
                <c:pt idx="1">
                  <c:v>DL</c:v>
                </c:pt>
                <c:pt idx="2">
                  <c:v>DDF</c:v>
                </c:pt>
                <c:pt idx="4">
                  <c:v>ML</c:v>
                </c:pt>
                <c:pt idx="5">
                  <c:v>DL</c:v>
                </c:pt>
                <c:pt idx="6">
                  <c:v>DDF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  <c:pt idx="12">
                  <c:v>ML</c:v>
                </c:pt>
                <c:pt idx="13">
                  <c:v>DL</c:v>
                </c:pt>
                <c:pt idx="14">
                  <c:v>DDF</c:v>
                </c:pt>
                <c:pt idx="16">
                  <c:v>ML</c:v>
                </c:pt>
                <c:pt idx="17">
                  <c:v>DL</c:v>
                </c:pt>
                <c:pt idx="18">
                  <c:v>DDF</c:v>
                </c:pt>
                <c:pt idx="20">
                  <c:v>ML</c:v>
                </c:pt>
                <c:pt idx="21">
                  <c:v>DL</c:v>
                </c:pt>
                <c:pt idx="22">
                  <c:v>DDF</c:v>
                </c:pt>
                <c:pt idx="24">
                  <c:v>ML</c:v>
                </c:pt>
                <c:pt idx="25">
                  <c:v>DL</c:v>
                </c:pt>
                <c:pt idx="26">
                  <c:v>DDF</c:v>
                </c:pt>
                <c:pt idx="28">
                  <c:v>ML</c:v>
                </c:pt>
                <c:pt idx="29">
                  <c:v>DL</c:v>
                </c:pt>
                <c:pt idx="30">
                  <c:v>DDF</c:v>
                </c:pt>
              </c:strCache>
            </c:strRef>
          </c:cat>
          <c:val>
            <c:numRef>
              <c:f>'Sheet2 (2)'!$B$4:$AF$4</c:f>
              <c:numCache>
                <c:formatCode>0.00%</c:formatCode>
                <c:ptCount val="31"/>
                <c:pt idx="0">
                  <c:v>3.2500000000000001E-2</c:v>
                </c:pt>
                <c:pt idx="1">
                  <c:v>2.3199999999999998E-2</c:v>
                </c:pt>
                <c:pt idx="2">
                  <c:v>2.3099999999999999E-2</c:v>
                </c:pt>
                <c:pt idx="4">
                  <c:v>0.1031</c:v>
                </c:pt>
                <c:pt idx="5">
                  <c:v>0.11550000000000001</c:v>
                </c:pt>
                <c:pt idx="6">
                  <c:v>0.112</c:v>
                </c:pt>
                <c:pt idx="8">
                  <c:v>3.4000000000000002E-2</c:v>
                </c:pt>
                <c:pt idx="9">
                  <c:v>6.6100000000000006E-2</c:v>
                </c:pt>
                <c:pt idx="10">
                  <c:v>6.3899999999999998E-2</c:v>
                </c:pt>
                <c:pt idx="12">
                  <c:v>2.1299999999999999E-2</c:v>
                </c:pt>
                <c:pt idx="13">
                  <c:v>1.8800000000000001E-2</c:v>
                </c:pt>
                <c:pt idx="14">
                  <c:v>1.7899999999999999E-2</c:v>
                </c:pt>
                <c:pt idx="16">
                  <c:v>3.5499999999999997E-2</c:v>
                </c:pt>
                <c:pt idx="17">
                  <c:v>3.2199999999999999E-2</c:v>
                </c:pt>
                <c:pt idx="18">
                  <c:v>3.4099999999999998E-2</c:v>
                </c:pt>
                <c:pt idx="20">
                  <c:v>3.2000000000000001E-2</c:v>
                </c:pt>
                <c:pt idx="21">
                  <c:v>3.3000000000000002E-2</c:v>
                </c:pt>
                <c:pt idx="22">
                  <c:v>3.3000000000000002E-2</c:v>
                </c:pt>
                <c:pt idx="24">
                  <c:v>0.25580000000000003</c:v>
                </c:pt>
                <c:pt idx="25">
                  <c:v>0.24340000000000001</c:v>
                </c:pt>
                <c:pt idx="26">
                  <c:v>0</c:v>
                </c:pt>
                <c:pt idx="28">
                  <c:v>0.19409999999999999</c:v>
                </c:pt>
                <c:pt idx="29">
                  <c:v>0.23039999999999999</c:v>
                </c:pt>
                <c:pt idx="30">
                  <c:v>0</c:v>
                </c:pt>
              </c:numCache>
            </c:numRef>
          </c:val>
        </c:ser>
        <c:ser>
          <c:idx val="3"/>
          <c:order val="3"/>
          <c:tx>
            <c:strRef>
              <c:f>'Sheet2 (2)'!$A$5</c:f>
              <c:strCache>
                <c:ptCount val="1"/>
                <c:pt idx="0">
                  <c:v>Invalidation</c:v>
                </c:pt>
              </c:strCache>
            </c:strRef>
          </c:tx>
          <c:spPr>
            <a:solidFill>
              <a:srgbClr val="E62A1D"/>
            </a:solidFill>
          </c:spPr>
          <c:invertIfNegative val="0"/>
          <c:cat>
            <c:strRef>
              <c:f>'Sheet2 (2)'!$B$1:$AF$1</c:f>
              <c:strCache>
                <c:ptCount val="31"/>
                <c:pt idx="0">
                  <c:v>ML</c:v>
                </c:pt>
                <c:pt idx="1">
                  <c:v>DL</c:v>
                </c:pt>
                <c:pt idx="2">
                  <c:v>DDF</c:v>
                </c:pt>
                <c:pt idx="4">
                  <c:v>ML</c:v>
                </c:pt>
                <c:pt idx="5">
                  <c:v>DL</c:v>
                </c:pt>
                <c:pt idx="6">
                  <c:v>DDF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  <c:pt idx="12">
                  <c:v>ML</c:v>
                </c:pt>
                <c:pt idx="13">
                  <c:v>DL</c:v>
                </c:pt>
                <c:pt idx="14">
                  <c:v>DDF</c:v>
                </c:pt>
                <c:pt idx="16">
                  <c:v>ML</c:v>
                </c:pt>
                <c:pt idx="17">
                  <c:v>DL</c:v>
                </c:pt>
                <c:pt idx="18">
                  <c:v>DDF</c:v>
                </c:pt>
                <c:pt idx="20">
                  <c:v>ML</c:v>
                </c:pt>
                <c:pt idx="21">
                  <c:v>DL</c:v>
                </c:pt>
                <c:pt idx="22">
                  <c:v>DDF</c:v>
                </c:pt>
                <c:pt idx="24">
                  <c:v>ML</c:v>
                </c:pt>
                <c:pt idx="25">
                  <c:v>DL</c:v>
                </c:pt>
                <c:pt idx="26">
                  <c:v>DDF</c:v>
                </c:pt>
                <c:pt idx="28">
                  <c:v>ML</c:v>
                </c:pt>
                <c:pt idx="29">
                  <c:v>DL</c:v>
                </c:pt>
                <c:pt idx="30">
                  <c:v>DDF</c:v>
                </c:pt>
              </c:strCache>
            </c:strRef>
          </c:cat>
          <c:val>
            <c:numRef>
              <c:f>'Sheet2 (2)'!$B$5:$AF$5</c:f>
              <c:numCache>
                <c:formatCode>0.00%</c:formatCode>
                <c:ptCount val="31"/>
                <c:pt idx="0">
                  <c:v>0.17649999999999999</c:v>
                </c:pt>
                <c:pt idx="1">
                  <c:v>0</c:v>
                </c:pt>
                <c:pt idx="2">
                  <c:v>0</c:v>
                </c:pt>
                <c:pt idx="4">
                  <c:v>0.1691</c:v>
                </c:pt>
                <c:pt idx="5">
                  <c:v>0</c:v>
                </c:pt>
                <c:pt idx="6">
                  <c:v>0</c:v>
                </c:pt>
                <c:pt idx="8">
                  <c:v>0.1724</c:v>
                </c:pt>
                <c:pt idx="9">
                  <c:v>0</c:v>
                </c:pt>
                <c:pt idx="10">
                  <c:v>0</c:v>
                </c:pt>
                <c:pt idx="12">
                  <c:v>0.17510000000000001</c:v>
                </c:pt>
                <c:pt idx="13">
                  <c:v>0</c:v>
                </c:pt>
                <c:pt idx="14">
                  <c:v>0</c:v>
                </c:pt>
                <c:pt idx="16">
                  <c:v>0.16250000000000001</c:v>
                </c:pt>
                <c:pt idx="17">
                  <c:v>0</c:v>
                </c:pt>
                <c:pt idx="18">
                  <c:v>0</c:v>
                </c:pt>
                <c:pt idx="20">
                  <c:v>0.14249999999999999</c:v>
                </c:pt>
                <c:pt idx="21">
                  <c:v>0</c:v>
                </c:pt>
                <c:pt idx="22">
                  <c:v>0</c:v>
                </c:pt>
                <c:pt idx="24">
                  <c:v>0.1119</c:v>
                </c:pt>
                <c:pt idx="25">
                  <c:v>0</c:v>
                </c:pt>
                <c:pt idx="26">
                  <c:v>0</c:v>
                </c:pt>
                <c:pt idx="28">
                  <c:v>0.10730000000000001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81612800"/>
        <c:axId val="81614336"/>
      </c:barChart>
      <c:catAx>
        <c:axId val="8161280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81614336"/>
        <c:crosses val="autoZero"/>
        <c:auto val="1"/>
        <c:lblAlgn val="ctr"/>
        <c:lblOffset val="100"/>
        <c:noMultiLvlLbl val="0"/>
      </c:catAx>
      <c:valAx>
        <c:axId val="81614336"/>
        <c:scaling>
          <c:orientation val="minMax"/>
          <c:max val="2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txPr>
          <a:bodyPr/>
          <a:lstStyle/>
          <a:p>
            <a:pPr>
              <a:defRPr sz="900"/>
            </a:pPr>
            <a:endParaRPr lang="en-US"/>
          </a:p>
        </c:txPr>
        <c:crossAx val="81612800"/>
        <c:crosses val="autoZero"/>
        <c:crossBetween val="between"/>
        <c:majorUnit val="0.5"/>
      </c:valAx>
    </c:plotArea>
    <c:legend>
      <c:legendPos val="r"/>
      <c:layout>
        <c:manualLayout>
          <c:xMode val="edge"/>
          <c:yMode val="edge"/>
          <c:x val="0.87535835780599802"/>
          <c:y val="5.4587707786526697E-2"/>
          <c:w val="9.4558949120106706E-2"/>
          <c:h val="0.180597311699674"/>
        </c:manualLayout>
      </c:layout>
      <c:overlay val="1"/>
    </c:legend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'L1 Data 64K, 8M'!$P$493</c:f>
              <c:strCache>
                <c:ptCount val="1"/>
                <c:pt idx="0">
                  <c:v>Used</c:v>
                </c:pt>
              </c:strCache>
            </c:strRef>
          </c:tx>
          <c:spPr>
            <a:solidFill>
              <a:srgbClr val="008000"/>
            </a:solidFill>
            <a:ln w="15875">
              <a:solidFill>
                <a:schemeClr val="tx1"/>
              </a:solidFill>
            </a:ln>
          </c:spPr>
          <c:invertIfNegative val="0"/>
          <c:cat>
            <c:multiLvlStrRef>
              <c:f>'L1 Data 64K, 8M'!$N$494:$O$499</c:f>
              <c:multiLvlStrCache>
                <c:ptCount val="6"/>
                <c:lvl>
                  <c:pt idx="0">
                    <c:v>MESI</c:v>
                  </c:pt>
                  <c:pt idx="1">
                    <c:v>DeNovo</c:v>
                  </c:pt>
                  <c:pt idx="2">
                    <c:v>DeNovo+Flex</c:v>
                  </c:pt>
                  <c:pt idx="3">
                    <c:v>MESI</c:v>
                  </c:pt>
                  <c:pt idx="4">
                    <c:v>DeNovo</c:v>
                  </c:pt>
                  <c:pt idx="5">
                    <c:v>DeNovo+Flex</c:v>
                  </c:pt>
                </c:lvl>
                <c:lvl>
                  <c:pt idx="0">
                    <c:v>ParKD</c:v>
                  </c:pt>
                  <c:pt idx="3">
                    <c:v>Fluidanimate</c:v>
                  </c:pt>
                </c:lvl>
              </c:multiLvlStrCache>
            </c:multiLvlStrRef>
          </c:cat>
          <c:val>
            <c:numRef>
              <c:f>'L1 Data 64K, 8M'!$P$494:$P$499</c:f>
              <c:numCache>
                <c:formatCode>General</c:formatCode>
                <c:ptCount val="6"/>
                <c:pt idx="0">
                  <c:v>0.222441666878858</c:v>
                </c:pt>
                <c:pt idx="1">
                  <c:v>0.22229597741781801</c:v>
                </c:pt>
                <c:pt idx="2">
                  <c:v>0.22230180138449701</c:v>
                </c:pt>
                <c:pt idx="3">
                  <c:v>0.38637785987669099</c:v>
                </c:pt>
                <c:pt idx="4">
                  <c:v>0.38613685326578401</c:v>
                </c:pt>
                <c:pt idx="5">
                  <c:v>0.38615487904637102</c:v>
                </c:pt>
              </c:numCache>
            </c:numRef>
          </c:val>
        </c:ser>
        <c:ser>
          <c:idx val="1"/>
          <c:order val="1"/>
          <c:tx>
            <c:strRef>
              <c:f>'L1 Data 64K, 8M'!$Q$493</c:f>
              <c:strCache>
                <c:ptCount val="1"/>
                <c:pt idx="0">
                  <c:v>Waste</c:v>
                </c:pt>
              </c:strCache>
            </c:strRef>
          </c:tx>
          <c:spPr>
            <a:solidFill>
              <a:srgbClr val="FF0000"/>
            </a:solidFill>
            <a:ln w="15875">
              <a:solidFill>
                <a:schemeClr val="tx1"/>
              </a:solidFill>
            </a:ln>
          </c:spPr>
          <c:invertIfNegative val="0"/>
          <c:cat>
            <c:multiLvlStrRef>
              <c:f>'L1 Data 64K, 8M'!$N$494:$O$499</c:f>
              <c:multiLvlStrCache>
                <c:ptCount val="6"/>
                <c:lvl>
                  <c:pt idx="0">
                    <c:v>MESI</c:v>
                  </c:pt>
                  <c:pt idx="1">
                    <c:v>DeNovo</c:v>
                  </c:pt>
                  <c:pt idx="2">
                    <c:v>DeNovo+Flex</c:v>
                  </c:pt>
                  <c:pt idx="3">
                    <c:v>MESI</c:v>
                  </c:pt>
                  <c:pt idx="4">
                    <c:v>DeNovo</c:v>
                  </c:pt>
                  <c:pt idx="5">
                    <c:v>DeNovo+Flex</c:v>
                  </c:pt>
                </c:lvl>
                <c:lvl>
                  <c:pt idx="0">
                    <c:v>ParKD</c:v>
                  </c:pt>
                  <c:pt idx="3">
                    <c:v>Fluidanimate</c:v>
                  </c:pt>
                </c:lvl>
              </c:multiLvlStrCache>
            </c:multiLvlStrRef>
          </c:cat>
          <c:val>
            <c:numRef>
              <c:f>'L1 Data 64K, 8M'!$Q$494:$Q$499</c:f>
              <c:numCache>
                <c:formatCode>General</c:formatCode>
                <c:ptCount val="6"/>
                <c:pt idx="0">
                  <c:v>0.62073498278905004</c:v>
                </c:pt>
                <c:pt idx="1">
                  <c:v>0.62560688893090599</c:v>
                </c:pt>
                <c:pt idx="2">
                  <c:v>0.30195985056694702</c:v>
                </c:pt>
                <c:pt idx="3">
                  <c:v>0.60795421887942003</c:v>
                </c:pt>
                <c:pt idx="4">
                  <c:v>0.322586675137714</c:v>
                </c:pt>
                <c:pt idx="5">
                  <c:v>0.32260617633806499</c:v>
                </c:pt>
              </c:numCache>
            </c:numRef>
          </c:val>
        </c:ser>
        <c:ser>
          <c:idx val="2"/>
          <c:order val="2"/>
          <c:tx>
            <c:strRef>
              <c:f>'L1 Data 64K, 8M'!$R$493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</a:ln>
          </c:spPr>
          <c:invertIfNegative val="0"/>
          <c:cat>
            <c:multiLvlStrRef>
              <c:f>'L1 Data 64K, 8M'!$N$494:$O$499</c:f>
              <c:multiLvlStrCache>
                <c:ptCount val="6"/>
                <c:lvl>
                  <c:pt idx="0">
                    <c:v>MESI</c:v>
                  </c:pt>
                  <c:pt idx="1">
                    <c:v>DeNovo</c:v>
                  </c:pt>
                  <c:pt idx="2">
                    <c:v>DeNovo+Flex</c:v>
                  </c:pt>
                  <c:pt idx="3">
                    <c:v>MESI</c:v>
                  </c:pt>
                  <c:pt idx="4">
                    <c:v>DeNovo</c:v>
                  </c:pt>
                  <c:pt idx="5">
                    <c:v>DeNovo+Flex</c:v>
                  </c:pt>
                </c:lvl>
                <c:lvl>
                  <c:pt idx="0">
                    <c:v>ParKD</c:v>
                  </c:pt>
                  <c:pt idx="3">
                    <c:v>Fluidanimate</c:v>
                  </c:pt>
                </c:lvl>
              </c:multiLvlStrCache>
            </c:multiLvlStrRef>
          </c:cat>
          <c:val>
            <c:numRef>
              <c:f>'L1 Data 64K, 8M'!$R$494:$R$499</c:f>
              <c:numCache>
                <c:formatCode>General</c:formatCode>
                <c:ptCount val="6"/>
                <c:pt idx="0">
                  <c:v>0.15682335033209299</c:v>
                </c:pt>
                <c:pt idx="1">
                  <c:v>3.60617759432433E-2</c:v>
                </c:pt>
                <c:pt idx="2">
                  <c:v>2.0623298069892299E-2</c:v>
                </c:pt>
                <c:pt idx="3">
                  <c:v>5.6679212438891999E-3</c:v>
                </c:pt>
                <c:pt idx="4">
                  <c:v>1.3150480499312799E-4</c:v>
                </c:pt>
                <c:pt idx="5">
                  <c:v>1.3214629184675299E-4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2"/>
        <c:overlap val="100"/>
        <c:axId val="83279872"/>
        <c:axId val="83281408"/>
      </c:barChart>
      <c:catAx>
        <c:axId val="8327987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19050">
            <a:solidFill>
              <a:schemeClr val="tx1"/>
            </a:solidFill>
          </a:ln>
        </c:spPr>
        <c:txPr>
          <a:bodyPr rot="0" vert="horz"/>
          <a:lstStyle/>
          <a:p>
            <a:pPr>
              <a:defRPr sz="1800" b="1">
                <a:latin typeface="Arial Narrow" pitchFamily="34" charset="0"/>
              </a:defRPr>
            </a:pPr>
            <a:endParaRPr lang="en-US"/>
          </a:p>
        </c:txPr>
        <c:crossAx val="83281408"/>
        <c:crosses val="autoZero"/>
        <c:auto val="1"/>
        <c:lblAlgn val="ctr"/>
        <c:lblOffset val="100"/>
        <c:noMultiLvlLbl val="0"/>
      </c:catAx>
      <c:valAx>
        <c:axId val="83281408"/>
        <c:scaling>
          <c:orientation val="minMax"/>
          <c:max val="1"/>
        </c:scaling>
        <c:delete val="0"/>
        <c:axPos val="l"/>
        <c:majorGridlines>
          <c:spPr>
            <a:ln w="19050">
              <a:solidFill>
                <a:schemeClr val="tx1"/>
              </a:solidFill>
              <a:prstDash val="sysDot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>
                    <a:latin typeface="Arial Narrow" pitchFamily="34" charset="0"/>
                  </a:rPr>
                  <a:t>Normalized Bandwidth Waste </a:t>
                </a:r>
              </a:p>
            </c:rich>
          </c:tx>
          <c:overlay val="0"/>
        </c:title>
        <c:numFmt formatCode="0%" sourceLinked="0"/>
        <c:majorTickMark val="out"/>
        <c:minorTickMark val="none"/>
        <c:tickLblPos val="nextTo"/>
        <c:spPr>
          <a:ln w="19050">
            <a:solidFill>
              <a:schemeClr val="tx1"/>
            </a:solidFill>
          </a:ln>
        </c:spPr>
        <c:txPr>
          <a:bodyPr/>
          <a:lstStyle/>
          <a:p>
            <a:pPr>
              <a:defRPr sz="2000" b="1">
                <a:latin typeface="Arial Narrow" pitchFamily="34" charset="0"/>
              </a:defRPr>
            </a:pPr>
            <a:endParaRPr lang="en-US"/>
          </a:p>
        </c:txPr>
        <c:crossAx val="83279872"/>
        <c:crosses val="autoZero"/>
        <c:crossBetween val="between"/>
        <c:majorUnit val="0.1"/>
      </c:valAx>
    </c:plotArea>
    <c:legend>
      <c:legendPos val="r"/>
      <c:layout>
        <c:manualLayout>
          <c:xMode val="edge"/>
          <c:yMode val="edge"/>
          <c:x val="0.80690102713538803"/>
          <c:y val="2.1091076115485601E-2"/>
          <c:w val="0.11944859456670499"/>
          <c:h val="0.25957044607701402"/>
        </c:manualLayout>
      </c:layout>
      <c:overlay val="0"/>
      <c:spPr>
        <a:solidFill>
          <a:schemeClr val="bg1"/>
        </a:solidFill>
        <a:ln w="15875">
          <a:solidFill>
            <a:schemeClr val="tx1"/>
          </a:solidFill>
        </a:ln>
      </c:spPr>
      <c:txPr>
        <a:bodyPr/>
        <a:lstStyle/>
        <a:p>
          <a:pPr>
            <a:defRPr sz="1600" b="1">
              <a:latin typeface="Arial Narrow" pitchFamily="34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CA563B7-25CD-4BE4-85C4-3838EC30CA29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23DAC8C-99C0-436C-BA68-2EA1F2FD1F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15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DAC8C-99C0-436C-BA68-2EA1F2FD1FE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11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936F53-26F2-43B2-9A38-C79FA439D9B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62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75791" y="6570382"/>
            <a:ext cx="192179" cy="2999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40094052" indent="-3961079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8326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6652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44978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93305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eaLnBrk="1" hangingPunct="1"/>
            <a:fld id="{463FF45E-50F9-4AAC-AD90-7B0443976BB5}" type="slidenum">
              <a:rPr lang="en-US" sz="1300"/>
              <a:pPr eaLnBrk="1" hangingPunct="1"/>
              <a:t>18</a:t>
            </a:fld>
            <a:endParaRPr lang="en-US" sz="13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75791" y="6570382"/>
            <a:ext cx="192179" cy="2999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40094052" indent="-3961079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8326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6652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44978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93305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eaLnBrk="1" hangingPunct="1"/>
            <a:fld id="{463FF45E-50F9-4AAC-AD90-7B0443976BB5}" type="slidenum">
              <a:rPr lang="en-US" sz="1300"/>
              <a:pPr eaLnBrk="1" hangingPunct="1"/>
              <a:t>19</a:t>
            </a:fld>
            <a:endParaRPr lang="en-US" sz="13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75791" y="6570382"/>
            <a:ext cx="192179" cy="2999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40094052" indent="-3961079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8326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6652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44978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93305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eaLnBrk="1" hangingPunct="1"/>
            <a:fld id="{463FF45E-50F9-4AAC-AD90-7B0443976BB5}" type="slidenum">
              <a:rPr lang="en-US" sz="1300"/>
              <a:pPr eaLnBrk="1" hangingPunct="1"/>
              <a:t>20</a:t>
            </a:fld>
            <a:endParaRPr lang="en-US" sz="13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75791" y="6570382"/>
            <a:ext cx="192179" cy="2999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40094052" indent="-3961079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8326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6652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44978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93305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eaLnBrk="1" hangingPunct="1"/>
            <a:fld id="{463FF45E-50F9-4AAC-AD90-7B0443976BB5}" type="slidenum">
              <a:rPr lang="en-US" sz="1300"/>
              <a:pPr eaLnBrk="1" hangingPunct="1"/>
              <a:t>21</a:t>
            </a:fld>
            <a:endParaRPr lang="en-US" sz="13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483306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039731" y="9301246"/>
            <a:ext cx="275470" cy="299955"/>
          </a:xfrm>
        </p:spPr>
        <p:txBody>
          <a:bodyPr/>
          <a:lstStyle/>
          <a:p>
            <a:fld id="{47026F96-9265-4EB5-B974-E43E5E9F3DD2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DAC8C-99C0-436C-BA68-2EA1F2FD1FE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808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FEF6D-6E83-F848-8C97-3FA36FDB6EC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263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FEF6D-6E83-F848-8C97-3FA36FDB6EC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627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FEF6D-6E83-F848-8C97-3FA36FDB6EC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968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FEF6D-6E83-F848-8C97-3FA36FDB6EC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968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483306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0481C-DF75-B64D-B000-68A6AC87153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0481C-DF75-B64D-B000-68A6AC87153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0481C-DF75-B64D-B000-68A6AC87153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0481C-DF75-B64D-B000-68A6AC87153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039731" y="9301246"/>
            <a:ext cx="275470" cy="299955"/>
          </a:xfrm>
        </p:spPr>
        <p:txBody>
          <a:bodyPr/>
          <a:lstStyle/>
          <a:p>
            <a:fld id="{47026F96-9265-4EB5-B974-E43E5E9F3DD2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0481C-DF75-B64D-B000-68A6AC871538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dirty="0"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eaLnBrk="1" hangingPunct="1"/>
            <a:fld id="{463FF45E-50F9-4AAC-AD90-7B0443976BB5}" type="slidenum">
              <a:rPr lang="en-US" sz="1300"/>
              <a:pPr eaLnBrk="1" hangingPunct="1"/>
              <a:t>36</a:t>
            </a:fld>
            <a:endParaRPr lang="en-US" sz="13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936F53-26F2-43B2-9A38-C79FA439D9B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004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0481C-DF75-B64D-B000-68A6AC871538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0481C-DF75-B64D-B000-68A6AC871538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dirty="0"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eaLnBrk="1" hangingPunct="1"/>
            <a:fld id="{463FF45E-50F9-4AAC-AD90-7B0443976BB5}" type="slidenum">
              <a:rPr lang="en-US" sz="1300"/>
              <a:pPr eaLnBrk="1" hangingPunct="1"/>
              <a:t>40</a:t>
            </a:fld>
            <a:endParaRPr lang="en-US" sz="13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483306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839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329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936F53-26F2-43B2-9A38-C79FA439D9B2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90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039731" y="9301246"/>
            <a:ext cx="275470" cy="299955"/>
          </a:xfrm>
        </p:spPr>
        <p:txBody>
          <a:bodyPr/>
          <a:lstStyle/>
          <a:p>
            <a:fld id="{47026F96-9265-4EB5-B974-E43E5E9F3DD2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936F53-26F2-43B2-9A38-C79FA439D9B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909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936F53-26F2-43B2-9A38-C79FA439D9B2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909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376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376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69F722-7C22-4C40-BAEB-00342DB235F3}" type="slidenum">
              <a:rPr lang="es-ES_tradnl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s-ES_trad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7966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dirty="0"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eaLnBrk="1" hangingPunct="1"/>
            <a:fld id="{463FF45E-50F9-4AAC-AD90-7B0443976BB5}" type="slidenum">
              <a:rPr lang="en-US" sz="1300"/>
              <a:pPr eaLnBrk="1" hangingPunct="1"/>
              <a:t>50</a:t>
            </a:fld>
            <a:endParaRPr lang="en-US" sz="130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dirty="0"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eaLnBrk="1" hangingPunct="1"/>
            <a:fld id="{463FF45E-50F9-4AAC-AD90-7B0443976BB5}" type="slidenum">
              <a:rPr lang="en-US" sz="1300"/>
              <a:pPr eaLnBrk="1" hangingPunct="1"/>
              <a:t>51</a:t>
            </a:fld>
            <a:endParaRPr lang="en-US" sz="130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6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039731" y="9301246"/>
            <a:ext cx="275470" cy="299955"/>
          </a:xfrm>
        </p:spPr>
        <p:txBody>
          <a:bodyPr/>
          <a:lstStyle/>
          <a:p>
            <a:fld id="{47026F96-9265-4EB5-B974-E43E5E9F3DD2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936F53-26F2-43B2-9A38-C79FA439D9B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1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936F53-26F2-43B2-9A38-C79FA439D9B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61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936F53-26F2-43B2-9A38-C79FA439D9B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31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936F53-26F2-43B2-9A38-C79FA439D9B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6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BB9F-9772-4BF5-AA15-13445CD42EFE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014-532B-435B-A599-3B79AB213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BB9F-9772-4BF5-AA15-13445CD42EFE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014-532B-435B-A599-3B79AB213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EE65B7-D141-46D0-8E79-910D08BCB3AE}" type="datetimeFigureOut">
              <a:rPr lang="en-US" smtClean="0"/>
              <a:t>3/17/2013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D484FB-D475-4503-8AAC-DF911C87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59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486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rgbClr val="333399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0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EE65B7-D141-46D0-8E79-910D08BCB3AE}" type="datetimeFigureOut">
              <a:rPr lang="en-US" smtClean="0"/>
              <a:t>3/17/2013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D484FB-D475-4503-8AAC-DF911C87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61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EE65B7-D141-46D0-8E79-910D08BCB3AE}" type="datetimeFigureOut">
              <a:rPr lang="en-US" smtClean="0"/>
              <a:t>3/17/2013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D484FB-D475-4503-8AAC-DF911C87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09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EE65B7-D141-46D0-8E79-910D08BCB3AE}" type="datetimeFigureOut">
              <a:rPr lang="en-US" smtClean="0"/>
              <a:t>3/17/2013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D484FB-D475-4503-8AAC-DF911C87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94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EE65B7-D141-46D0-8E79-910D08BCB3AE}" type="datetimeFigureOut">
              <a:rPr lang="en-US" smtClean="0"/>
              <a:t>3/17/2013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D484FB-D475-4503-8AAC-DF911C87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08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EE65B7-D141-46D0-8E79-910D08BCB3AE}" type="datetimeFigureOut">
              <a:rPr lang="en-US" smtClean="0"/>
              <a:t>3/17/2013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D484FB-D475-4503-8AAC-DF911C87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440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EE65B7-D141-46D0-8E79-910D08BCB3AE}" type="datetimeFigureOut">
              <a:rPr lang="en-US" smtClean="0"/>
              <a:t>3/17/2013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D484FB-D475-4503-8AAC-DF911C87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107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EE65B7-D141-46D0-8E79-910D08BCB3AE}" type="datetimeFigureOut">
              <a:rPr lang="en-US" smtClean="0"/>
              <a:t>3/17/2013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D484FB-D475-4503-8AAC-DF911C87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7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BB9F-9772-4BF5-AA15-13445CD42EFE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014-532B-435B-A599-3B79AB213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EE65B7-D141-46D0-8E79-910D08BCB3AE}" type="datetimeFigureOut">
              <a:rPr lang="en-US" smtClean="0"/>
              <a:t>3/17/2013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D484FB-D475-4503-8AAC-DF911C87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556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EE65B7-D141-46D0-8E79-910D08BCB3AE}" type="datetimeFigureOut">
              <a:rPr lang="en-US" smtClean="0"/>
              <a:t>3/17/2013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D484FB-D475-4503-8AAC-DF911C87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9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BB9F-9772-4BF5-AA15-13445CD42EFE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014-532B-435B-A599-3B79AB213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BB9F-9772-4BF5-AA15-13445CD42EFE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014-532B-435B-A599-3B79AB213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BB9F-9772-4BF5-AA15-13445CD42EFE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014-532B-435B-A599-3B79AB213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BB9F-9772-4BF5-AA15-13445CD42EFE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014-532B-435B-A599-3B79AB213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BB9F-9772-4BF5-AA15-13445CD42EFE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014-532B-435B-A599-3B79AB213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BB9F-9772-4BF5-AA15-13445CD42EFE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014-532B-435B-A599-3B79AB213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BB9F-9772-4BF5-AA15-13445CD42EFE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014-532B-435B-A599-3B79AB213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DBB9F-9772-4BF5-AA15-13445CD42EFE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BC014-532B-435B-A599-3B79AB213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0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rgbClr val="1F497D"/>
          </a:solidFill>
          <a:latin typeface="Arial Narrow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b="1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900" b="1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900" b="1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4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38200"/>
            <a:ext cx="8382000" cy="1470025"/>
          </a:xfrm>
        </p:spPr>
        <p:txBody>
          <a:bodyPr>
            <a:noAutofit/>
          </a:bodyPr>
          <a:lstStyle/>
          <a:p>
            <a:r>
              <a:rPr lang="en-US" sz="3500" b="1" dirty="0" smtClean="0">
                <a:solidFill>
                  <a:srgbClr val="1F497D"/>
                </a:solidFill>
                <a:latin typeface="Arial Narrow" pitchFamily="34" charset="0"/>
              </a:rPr>
              <a:t>The Imperative of Disciplined Parallelism: </a:t>
            </a:r>
            <a:br>
              <a:rPr lang="en-US" sz="3500" b="1" dirty="0" smtClean="0">
                <a:solidFill>
                  <a:srgbClr val="1F497D"/>
                </a:solidFill>
                <a:latin typeface="Arial Narrow" pitchFamily="34" charset="0"/>
              </a:rPr>
            </a:br>
            <a:r>
              <a:rPr lang="en-US" sz="3500" b="1" dirty="0" smtClean="0">
                <a:solidFill>
                  <a:srgbClr val="1F497D"/>
                </a:solidFill>
                <a:latin typeface="Arial Narrow" pitchFamily="34" charset="0"/>
              </a:rPr>
              <a:t>A Hardware Architect’s Perspective</a:t>
            </a:r>
            <a:endParaRPr lang="en-US" sz="3500" b="1" dirty="0">
              <a:latin typeface="Arial Narrow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2743200"/>
            <a:ext cx="9906000" cy="3886200"/>
          </a:xfrm>
        </p:spPr>
        <p:txBody>
          <a:bodyPr>
            <a:noAutofit/>
          </a:bodyPr>
          <a:lstStyle/>
          <a:p>
            <a:r>
              <a:rPr lang="en-US" sz="2200" b="1" dirty="0" err="1" smtClean="0">
                <a:solidFill>
                  <a:srgbClr val="D25000"/>
                </a:solidFill>
                <a:latin typeface="Arial Narrow" pitchFamily="34" charset="0"/>
              </a:rPr>
              <a:t>Sarita</a:t>
            </a:r>
            <a:r>
              <a:rPr lang="en-US" sz="2200" b="1" dirty="0" smtClean="0">
                <a:solidFill>
                  <a:srgbClr val="D25000"/>
                </a:solidFill>
                <a:latin typeface="Arial Narrow" pitchFamily="34" charset="0"/>
              </a:rPr>
              <a:t> Adve, </a:t>
            </a:r>
            <a:r>
              <a:rPr lang="en-US" sz="2200" b="1" dirty="0" smtClean="0">
                <a:solidFill>
                  <a:schemeClr val="tx1"/>
                </a:solidFill>
                <a:latin typeface="Arial Narrow" pitchFamily="34" charset="0"/>
              </a:rPr>
              <a:t>Vikram Adve,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Arial Narrow" pitchFamily="34" charset="0"/>
              </a:rPr>
              <a:t>Rob Bocchino</a:t>
            </a:r>
            <a:r>
              <a:rPr lang="en-US" sz="2200" b="1" dirty="0">
                <a:solidFill>
                  <a:schemeClr val="tx1"/>
                </a:solidFill>
                <a:latin typeface="Arial Narrow" pitchFamily="34" charset="0"/>
              </a:rPr>
              <a:t>, Nicholas Carter, Byn </a:t>
            </a:r>
            <a:r>
              <a:rPr lang="en-US" sz="2200" b="1" dirty="0" smtClean="0">
                <a:solidFill>
                  <a:schemeClr val="tx1"/>
                </a:solidFill>
                <a:latin typeface="Arial Narrow" pitchFamily="34" charset="0"/>
              </a:rPr>
              <a:t>Choi, </a:t>
            </a:r>
            <a:r>
              <a:rPr lang="en-US" sz="2200" b="1" dirty="0" err="1">
                <a:solidFill>
                  <a:schemeClr val="tx1"/>
                </a:solidFill>
                <a:latin typeface="Arial Narrow" pitchFamily="34" charset="0"/>
              </a:rPr>
              <a:t>Ching-Tsun</a:t>
            </a:r>
            <a:r>
              <a:rPr lang="en-US" sz="2200" b="1" dirty="0">
                <a:solidFill>
                  <a:schemeClr val="tx1"/>
                </a:solidFill>
                <a:latin typeface="Arial Narrow" pitchFamily="34" charset="0"/>
              </a:rPr>
              <a:t> Chou, </a:t>
            </a:r>
            <a:endParaRPr lang="en-US" sz="2200" b="1" dirty="0" smtClean="0">
              <a:solidFill>
                <a:schemeClr val="tx1"/>
              </a:solidFill>
              <a:latin typeface="Arial Narrow" pitchFamily="34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Arial Narrow" pitchFamily="34" charset="0"/>
              </a:rPr>
              <a:t>Stephen Heumann, </a:t>
            </a:r>
            <a:r>
              <a:rPr lang="en-US" sz="2200" b="1" dirty="0" err="1" smtClean="0">
                <a:solidFill>
                  <a:schemeClr val="tx1"/>
                </a:solidFill>
                <a:latin typeface="Arial Narrow" pitchFamily="34" charset="0"/>
              </a:rPr>
              <a:t>Nima</a:t>
            </a:r>
            <a:r>
              <a:rPr lang="en-US" sz="2200" b="1" dirty="0" smtClean="0">
                <a:solidFill>
                  <a:schemeClr val="tx1"/>
                </a:solidFill>
                <a:latin typeface="Arial Narrow" pitchFamily="34" charset="0"/>
              </a:rPr>
              <a:t> Honarmand, Rakesh Komuravelli,  Maria Kotsifakou, 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Arial Narrow" pitchFamily="34" charset="0"/>
              </a:rPr>
              <a:t>Pablo </a:t>
            </a:r>
            <a:r>
              <a:rPr lang="en-US" sz="2200" b="1" dirty="0" err="1">
                <a:solidFill>
                  <a:schemeClr val="tx1"/>
                </a:solidFill>
                <a:latin typeface="Arial Narrow" pitchFamily="34" charset="0"/>
              </a:rPr>
              <a:t>Montesinos</a:t>
            </a:r>
            <a:r>
              <a:rPr lang="en-US" sz="2200" b="1" dirty="0">
                <a:solidFill>
                  <a:schemeClr val="tx1"/>
                </a:solidFill>
                <a:latin typeface="Arial Narrow" pitchFamily="34" charset="0"/>
              </a:rPr>
              <a:t>, </a:t>
            </a:r>
            <a:r>
              <a:rPr lang="en-US" sz="2200" b="1" dirty="0" smtClean="0">
                <a:solidFill>
                  <a:schemeClr val="tx1"/>
                </a:solidFill>
                <a:latin typeface="Arial Narrow" pitchFamily="34" charset="0"/>
              </a:rPr>
              <a:t>Tatiana </a:t>
            </a:r>
            <a:r>
              <a:rPr lang="en-US" sz="2200" b="1" dirty="0" err="1">
                <a:solidFill>
                  <a:schemeClr val="tx1"/>
                </a:solidFill>
                <a:latin typeface="Arial Narrow" pitchFamily="34" charset="0"/>
              </a:rPr>
              <a:t>Schpeisman</a:t>
            </a:r>
            <a:r>
              <a:rPr lang="en-US" sz="2200" b="1" dirty="0">
                <a:solidFill>
                  <a:schemeClr val="tx1"/>
                </a:solidFill>
                <a:latin typeface="Arial Narrow" pitchFamily="34" charset="0"/>
              </a:rPr>
              <a:t>, Matthew </a:t>
            </a:r>
            <a:r>
              <a:rPr lang="en-US" sz="2200" b="1" dirty="0" smtClean="0">
                <a:solidFill>
                  <a:schemeClr val="tx1"/>
                </a:solidFill>
                <a:latin typeface="Arial Narrow" pitchFamily="34" charset="0"/>
              </a:rPr>
              <a:t>Sinclair, Robert </a:t>
            </a:r>
            <a:r>
              <a:rPr lang="en-US" sz="2200" b="1" dirty="0" err="1" smtClean="0">
                <a:solidFill>
                  <a:schemeClr val="tx1"/>
                </a:solidFill>
                <a:latin typeface="Arial Narrow" pitchFamily="34" charset="0"/>
              </a:rPr>
              <a:t>Smolinski</a:t>
            </a:r>
            <a:r>
              <a:rPr lang="en-US" sz="2200" b="1" dirty="0" smtClean="0">
                <a:solidFill>
                  <a:schemeClr val="tx1"/>
                </a:solidFill>
                <a:latin typeface="Arial Narrow" pitchFamily="34" charset="0"/>
              </a:rPr>
              <a:t>, 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Arial Narrow" pitchFamily="34" charset="0"/>
              </a:rPr>
              <a:t>Prakalp</a:t>
            </a:r>
            <a:r>
              <a:rPr lang="en-US" sz="2200" b="1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Arial Narrow" pitchFamily="34" charset="0"/>
              </a:rPr>
              <a:t>Srivastava</a:t>
            </a:r>
            <a:r>
              <a:rPr lang="en-US" sz="2200" b="1" dirty="0" smtClean="0">
                <a:solidFill>
                  <a:schemeClr val="tx1"/>
                </a:solidFill>
                <a:latin typeface="Arial Narrow" pitchFamily="34" charset="0"/>
              </a:rPr>
              <a:t>, Hyojin </a:t>
            </a:r>
            <a:r>
              <a:rPr lang="en-US" sz="2200" b="1" dirty="0">
                <a:solidFill>
                  <a:schemeClr val="tx1"/>
                </a:solidFill>
                <a:latin typeface="Arial Narrow" pitchFamily="34" charset="0"/>
              </a:rPr>
              <a:t>Sung, Adam </a:t>
            </a:r>
            <a:r>
              <a:rPr lang="en-US" sz="2200" b="1" dirty="0" err="1">
                <a:solidFill>
                  <a:schemeClr val="tx1"/>
                </a:solidFill>
                <a:latin typeface="Arial Narrow" pitchFamily="34" charset="0"/>
              </a:rPr>
              <a:t>Welc</a:t>
            </a:r>
            <a:endParaRPr lang="en-US" sz="2200" b="1" dirty="0">
              <a:solidFill>
                <a:schemeClr val="tx1"/>
              </a:solidFill>
              <a:latin typeface="Arial Narrow" pitchFamily="34" charset="0"/>
            </a:endParaRPr>
          </a:p>
          <a:p>
            <a:endParaRPr lang="en-US" sz="2200" b="1" dirty="0" smtClean="0">
              <a:solidFill>
                <a:schemeClr val="tx1"/>
              </a:solidFill>
              <a:latin typeface="Arial Narrow" pitchFamily="34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Arial Narrow" pitchFamily="34" charset="0"/>
              </a:rPr>
              <a:t>University of Illinois at Urbana-Champaign, CMU, Intel, Qualcomm</a:t>
            </a:r>
          </a:p>
          <a:p>
            <a:endParaRPr lang="en-US" sz="2000" b="1" dirty="0" smtClean="0">
              <a:solidFill>
                <a:schemeClr val="tx1"/>
              </a:solidFill>
              <a:latin typeface="Arial Narrow" pitchFamily="34" charset="0"/>
            </a:endParaRPr>
          </a:p>
          <a:p>
            <a:r>
              <a:rPr lang="en-US" sz="2000" b="1" dirty="0" err="1" smtClean="0">
                <a:solidFill>
                  <a:srgbClr val="000000"/>
                </a:solidFill>
                <a:latin typeface="Arial Narrow" pitchFamily="34" charset="0"/>
              </a:rPr>
              <a:t>denovo@cs.illinois.edu</a:t>
            </a:r>
            <a:endParaRPr lang="en-US" sz="20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Arial" charset="0"/>
              <a:buNone/>
            </a:pPr>
            <a:endParaRPr lang="en-US" sz="2800" b="1" dirty="0" smtClean="0">
              <a:latin typeface="Arial Narrow" charset="0"/>
            </a:endParaRPr>
          </a:p>
          <a:p>
            <a:pPr algn="ctr">
              <a:buFont typeface="Arial" charset="0"/>
              <a:buNone/>
            </a:pPr>
            <a:r>
              <a:rPr lang="en-US" sz="2800" b="1" dirty="0" smtClean="0">
                <a:latin typeface="Arial Narrow" charset="0"/>
              </a:rPr>
              <a:t>Shared-Memory = </a:t>
            </a:r>
          </a:p>
          <a:p>
            <a:pPr algn="ctr">
              <a:buFont typeface="Arial" charset="0"/>
              <a:buNone/>
            </a:pPr>
            <a:endParaRPr lang="en-US" sz="2800" b="1" dirty="0" smtClean="0">
              <a:latin typeface="Arial Narrow" charset="0"/>
            </a:endParaRPr>
          </a:p>
          <a:p>
            <a:pPr algn="ctr">
              <a:buFont typeface="Arial" charset="0"/>
              <a:buNone/>
            </a:pPr>
            <a:r>
              <a:rPr lang="en-US" sz="2800" b="1" dirty="0" smtClean="0">
                <a:solidFill>
                  <a:srgbClr val="006600"/>
                </a:solidFill>
                <a:latin typeface="Arial Narrow" charset="0"/>
              </a:rPr>
              <a:t>Global address space </a:t>
            </a:r>
          </a:p>
          <a:p>
            <a:pPr algn="ctr">
              <a:buFont typeface="Arial" charset="0"/>
              <a:buNone/>
            </a:pPr>
            <a:r>
              <a:rPr lang="en-US" sz="2800" b="1" dirty="0" smtClean="0">
                <a:latin typeface="Arial Narrow" charset="0"/>
              </a:rPr>
              <a:t>+</a:t>
            </a:r>
          </a:p>
          <a:p>
            <a:pPr algn="ctr">
              <a:buFont typeface="Arial" charset="0"/>
              <a:buNone/>
            </a:pPr>
            <a:r>
              <a:rPr lang="en-US" sz="2800" b="1" dirty="0" smtClean="0">
                <a:latin typeface="Arial Narrow" charset="0"/>
              </a:rPr>
              <a:t>Implicit, anywhere communication, synchronization</a:t>
            </a:r>
          </a:p>
        </p:txBody>
      </p:sp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 dirty="0" smtClean="0">
                <a:ea typeface="ＭＳ Ｐゴシック" pitchFamily="-65" charset="-128"/>
              </a:rPr>
              <a:t>What is Shared-Memory?</a:t>
            </a:r>
          </a:p>
        </p:txBody>
      </p:sp>
    </p:spTree>
    <p:extLst>
      <p:ext uri="{BB962C8B-B14F-4D97-AF65-F5344CB8AC3E}">
        <p14:creationId xmlns:p14="http://schemas.microsoft.com/office/powerpoint/2010/main" val="31387441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Arial" charset="0"/>
              <a:buNone/>
            </a:pPr>
            <a:endParaRPr lang="en-US" sz="2800" b="1" dirty="0" smtClean="0">
              <a:latin typeface="Arial Narrow" charset="0"/>
            </a:endParaRPr>
          </a:p>
          <a:p>
            <a:pPr algn="ctr">
              <a:buFont typeface="Arial" charset="0"/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Arial Narrow" charset="0"/>
              </a:rPr>
              <a:t>Wild</a:t>
            </a:r>
            <a:r>
              <a:rPr lang="en-US" sz="2800" b="1" dirty="0" smtClean="0">
                <a:latin typeface="Arial Narrow" charset="0"/>
              </a:rPr>
              <a:t> Shared-Memory = </a:t>
            </a:r>
          </a:p>
          <a:p>
            <a:pPr algn="ctr">
              <a:buFont typeface="Arial" charset="0"/>
              <a:buNone/>
            </a:pPr>
            <a:endParaRPr lang="en-US" sz="2800" b="1" dirty="0" smtClean="0">
              <a:latin typeface="Arial Narrow" charset="0"/>
            </a:endParaRPr>
          </a:p>
          <a:p>
            <a:pPr algn="ctr">
              <a:buFont typeface="Arial" charset="0"/>
              <a:buNone/>
            </a:pPr>
            <a:r>
              <a:rPr lang="en-US" sz="2800" b="1" dirty="0" smtClean="0">
                <a:solidFill>
                  <a:srgbClr val="006600"/>
                </a:solidFill>
                <a:latin typeface="Arial Narrow" charset="0"/>
              </a:rPr>
              <a:t>Global address space </a:t>
            </a:r>
          </a:p>
          <a:p>
            <a:pPr algn="ctr">
              <a:buFont typeface="Arial" charset="0"/>
              <a:buNone/>
            </a:pPr>
            <a:r>
              <a:rPr lang="en-US" sz="2800" b="1" dirty="0" smtClean="0">
                <a:latin typeface="Arial Narrow" charset="0"/>
              </a:rPr>
              <a:t>+</a:t>
            </a:r>
          </a:p>
          <a:p>
            <a:pPr algn="ctr">
              <a:buFont typeface="Arial" charset="0"/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Arial Narrow" charset="0"/>
              </a:rPr>
              <a:t>Implicit, anywhere communication, synchronization</a:t>
            </a:r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 dirty="0" smtClean="0">
                <a:ea typeface="ＭＳ Ｐゴシック" pitchFamily="-65" charset="-128"/>
              </a:rPr>
              <a:t>What is Shared-Memory?</a:t>
            </a:r>
          </a:p>
        </p:txBody>
      </p:sp>
    </p:spTree>
    <p:extLst>
      <p:ext uri="{BB962C8B-B14F-4D97-AF65-F5344CB8AC3E}">
        <p14:creationId xmlns:p14="http://schemas.microsoft.com/office/powerpoint/2010/main" val="23430527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Arial" charset="0"/>
              <a:buNone/>
            </a:pPr>
            <a:endParaRPr lang="en-US" sz="2800" b="1" dirty="0" smtClean="0">
              <a:latin typeface="Arial Narrow" charset="0"/>
            </a:endParaRPr>
          </a:p>
          <a:p>
            <a:pPr algn="ctr">
              <a:buFont typeface="Arial" charset="0"/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Arial Narrow" charset="0"/>
              </a:rPr>
              <a:t>Wild</a:t>
            </a:r>
            <a:r>
              <a:rPr lang="en-US" sz="2800" b="1" dirty="0" smtClean="0">
                <a:latin typeface="Arial Narrow" charset="0"/>
              </a:rPr>
              <a:t> Shared-Memory = </a:t>
            </a:r>
          </a:p>
          <a:p>
            <a:pPr algn="ctr">
              <a:buFont typeface="Arial" charset="0"/>
              <a:buNone/>
            </a:pPr>
            <a:endParaRPr lang="en-US" sz="2800" b="1" dirty="0" smtClean="0">
              <a:latin typeface="Arial Narrow" charset="0"/>
            </a:endParaRPr>
          </a:p>
          <a:p>
            <a:pPr algn="ctr">
              <a:buFont typeface="Arial" charset="0"/>
              <a:buNone/>
            </a:pPr>
            <a:r>
              <a:rPr lang="en-US" sz="2800" b="1" dirty="0" smtClean="0">
                <a:solidFill>
                  <a:srgbClr val="006600"/>
                </a:solidFill>
                <a:latin typeface="Arial Narrow" charset="0"/>
              </a:rPr>
              <a:t>Global address space </a:t>
            </a:r>
          </a:p>
          <a:p>
            <a:pPr algn="ctr">
              <a:buFont typeface="Arial" charset="0"/>
              <a:buNone/>
            </a:pPr>
            <a:r>
              <a:rPr lang="en-US" sz="2800" b="1" dirty="0" smtClean="0">
                <a:latin typeface="Arial Narrow" charset="0"/>
              </a:rPr>
              <a:t>+</a:t>
            </a:r>
          </a:p>
          <a:p>
            <a:pPr algn="ctr">
              <a:buFont typeface="Arial" charset="0"/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Arial Narrow" charset="0"/>
              </a:rPr>
              <a:t>Implicit, anywhere communication, synchronization</a:t>
            </a:r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 dirty="0" smtClean="0">
                <a:ea typeface="ＭＳ Ｐゴシック" pitchFamily="-65" charset="-128"/>
              </a:rPr>
              <a:t>What is Shared-Memory?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22325" y="3733800"/>
            <a:ext cx="758983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9926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Arial" charset="0"/>
              <a:buNone/>
            </a:pPr>
            <a:endParaRPr lang="en-US" sz="2800" b="1" dirty="0" smtClean="0">
              <a:latin typeface="Arial Narrow" charset="0"/>
            </a:endParaRPr>
          </a:p>
          <a:p>
            <a:pPr algn="ctr">
              <a:buFont typeface="Arial" charset="0"/>
              <a:buNone/>
            </a:pPr>
            <a:r>
              <a:rPr lang="en-US" sz="2800" b="1" dirty="0" smtClean="0">
                <a:solidFill>
                  <a:srgbClr val="006600"/>
                </a:solidFill>
                <a:latin typeface="Arial Narrow" charset="0"/>
              </a:rPr>
              <a:t>Disciplined </a:t>
            </a:r>
            <a:r>
              <a:rPr lang="en-US" sz="2800" b="1" dirty="0" smtClean="0">
                <a:latin typeface="Arial Narrow" charset="0"/>
              </a:rPr>
              <a:t>Shared-Memory = </a:t>
            </a:r>
          </a:p>
          <a:p>
            <a:pPr algn="ctr">
              <a:buFont typeface="Arial" charset="0"/>
              <a:buNone/>
            </a:pPr>
            <a:endParaRPr lang="en-US" sz="2800" b="1" dirty="0" smtClean="0">
              <a:latin typeface="Arial Narrow" charset="0"/>
            </a:endParaRPr>
          </a:p>
          <a:p>
            <a:pPr algn="ctr">
              <a:buFont typeface="Arial" charset="0"/>
              <a:buNone/>
            </a:pPr>
            <a:r>
              <a:rPr lang="en-US" sz="2800" b="1" dirty="0" smtClean="0">
                <a:solidFill>
                  <a:srgbClr val="006600"/>
                </a:solidFill>
                <a:latin typeface="Arial Narrow" charset="0"/>
              </a:rPr>
              <a:t>Global address space </a:t>
            </a:r>
          </a:p>
          <a:p>
            <a:pPr algn="ctr">
              <a:buFont typeface="Arial" charset="0"/>
              <a:buNone/>
            </a:pPr>
            <a:r>
              <a:rPr lang="en-US" sz="2800" b="1" dirty="0" smtClean="0">
                <a:latin typeface="Arial Narrow" charset="0"/>
              </a:rPr>
              <a:t>+</a:t>
            </a:r>
          </a:p>
          <a:p>
            <a:pPr algn="ctr">
              <a:buFont typeface="Arial" charset="0"/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Arial Narrow" charset="0"/>
              </a:rPr>
              <a:t>Implicit, anywhere communication, synchronization</a:t>
            </a:r>
          </a:p>
          <a:p>
            <a:pPr algn="ctr">
              <a:buFont typeface="Arial" charset="0"/>
              <a:buNone/>
            </a:pPr>
            <a:r>
              <a:rPr lang="en-US" sz="2800" b="1" dirty="0" smtClean="0">
                <a:solidFill>
                  <a:srgbClr val="006600"/>
                </a:solidFill>
                <a:latin typeface="Arial Narrow" charset="0"/>
              </a:rPr>
              <a:t>Explicit, structured side-effects</a:t>
            </a:r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 dirty="0" smtClean="0">
                <a:ea typeface="ＭＳ Ｐゴシック" pitchFamily="-65" charset="-128"/>
              </a:rPr>
              <a:t>What is Shared-Memory?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22325" y="3733800"/>
            <a:ext cx="758983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4207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486400"/>
          </a:xfrm>
        </p:spPr>
        <p:txBody>
          <a:bodyPr>
            <a:normAutofit/>
          </a:bodyPr>
          <a:lstStyle/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pPr>
              <a:buNone/>
            </a:pPr>
            <a:r>
              <a:rPr lang="en-US" sz="2400" b="1" dirty="0">
                <a:latin typeface="Arial Narrow" charset="0"/>
              </a:rPr>
              <a:t>Simple programming model AND</a:t>
            </a:r>
          </a:p>
          <a:p>
            <a:pPr>
              <a:buNone/>
            </a:pPr>
            <a:r>
              <a:rPr lang="en-US" sz="2400" b="1" dirty="0" smtClean="0">
                <a:latin typeface="Arial Narrow" charset="0"/>
              </a:rPr>
              <a:t>Complexity</a:t>
            </a:r>
            <a:r>
              <a:rPr lang="en-US" sz="2400" b="1" dirty="0">
                <a:latin typeface="Arial Narrow" charset="0"/>
              </a:rPr>
              <a:t>, </a:t>
            </a:r>
            <a:r>
              <a:rPr lang="en-US" sz="2400" b="1" dirty="0" smtClean="0">
                <a:latin typeface="Arial Narrow" charset="0"/>
              </a:rPr>
              <a:t>performance-</a:t>
            </a:r>
            <a:r>
              <a:rPr lang="en-US" sz="2400" b="1" dirty="0">
                <a:latin typeface="Arial Narrow" charset="0"/>
              </a:rPr>
              <a:t>, power-scalable hardware</a:t>
            </a:r>
          </a:p>
          <a:p>
            <a:endParaRPr lang="en-US" sz="2400" b="1" dirty="0"/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ea typeface="ＭＳ Ｐゴシック" pitchFamily="-65" charset="-128"/>
              </a:rPr>
              <a:t>Our Approach</a:t>
            </a:r>
            <a:endParaRPr sz="3200" b="1" dirty="0" smtClean="0">
              <a:ea typeface="ＭＳ Ｐゴシック" pitchFamily="-65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78042" y="2552450"/>
            <a:ext cx="6450342" cy="1199506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Arial Narrow" pitchFamily="-65" charset="0"/>
                <a:ea typeface="ＭＳ Ｐゴシック" pitchFamily="-65" charset="-128"/>
              </a:rPr>
              <a:t>Disciplined Shared Memory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237710" y="934811"/>
            <a:ext cx="7790674" cy="13973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r>
              <a:rPr lang="en-US" sz="2400" b="1" dirty="0" smtClean="0">
                <a:solidFill>
                  <a:srgbClr val="D25000"/>
                </a:solidFill>
                <a:latin typeface="Arial Narrow" pitchFamily="-65" charset="0"/>
                <a:ea typeface="ＭＳ Ｐゴシック" pitchFamily="-65" charset="-128"/>
              </a:rPr>
              <a:t>Strong safety properties - Deterministic Parallel Java (DPJ)</a:t>
            </a:r>
          </a:p>
          <a:p>
            <a:pPr>
              <a:buFont typeface="Arial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 No data races, determinism-by-default, safe non-determinism</a:t>
            </a:r>
          </a:p>
          <a:p>
            <a:pPr>
              <a:buFont typeface="Arial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 Simple semantics, safety, and </a:t>
            </a:r>
            <a:r>
              <a:rPr lang="en-US" sz="2400" b="1" dirty="0" err="1" smtClean="0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composability</a:t>
            </a:r>
            <a:endParaRPr lang="en-US" sz="2400" b="1" dirty="0">
              <a:solidFill>
                <a:srgbClr val="000000"/>
              </a:solidFill>
              <a:latin typeface="Arial Narrow" pitchFamily="-65" charset="0"/>
              <a:ea typeface="ＭＳ Ｐゴシック" pitchFamily="-65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245562" y="3962400"/>
            <a:ext cx="7782822" cy="142903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400" b="1" dirty="0" smtClean="0">
                <a:solidFill>
                  <a:srgbClr val="D25000"/>
                </a:solidFill>
                <a:latin typeface="Arial Narrow" pitchFamily="-65" charset="0"/>
                <a:ea typeface="ＭＳ Ｐゴシック" pitchFamily="-65" charset="-128"/>
              </a:rPr>
              <a:t>Efficiency: complexity, performance, power - </a:t>
            </a:r>
            <a:r>
              <a:rPr lang="en-US" sz="2400" b="1" dirty="0" err="1" smtClean="0">
                <a:solidFill>
                  <a:srgbClr val="D25000"/>
                </a:solidFill>
                <a:latin typeface="Arial Narrow" pitchFamily="-65" charset="0"/>
                <a:ea typeface="ＭＳ Ｐゴシック" pitchFamily="-65" charset="-128"/>
              </a:rPr>
              <a:t>DeNovo</a:t>
            </a:r>
            <a:endParaRPr lang="en-US" sz="2400" b="1" dirty="0" smtClean="0">
              <a:solidFill>
                <a:srgbClr val="D25000"/>
              </a:solidFill>
              <a:latin typeface="Arial Narrow" pitchFamily="-65" charset="0"/>
              <a:ea typeface="ＭＳ Ｐゴシック" pitchFamily="-65" charset="-128"/>
            </a:endParaRPr>
          </a:p>
          <a:p>
            <a:pPr>
              <a:buFont typeface="Arial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 Simplify </a:t>
            </a:r>
            <a:r>
              <a:rPr lang="en-US" sz="2400" b="1" dirty="0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coherence and </a:t>
            </a:r>
            <a:r>
              <a:rPr lang="en-US" sz="2400" b="1" dirty="0" smtClean="0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consistency </a:t>
            </a:r>
          </a:p>
          <a:p>
            <a:pPr>
              <a:buFont typeface="Arial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 </a:t>
            </a:r>
            <a:r>
              <a:rPr lang="en-US" sz="2400" b="1" dirty="0" smtClean="0">
                <a:latin typeface="Arial Narrow" pitchFamily="34" charset="0"/>
                <a:ea typeface="ＭＳ Ｐゴシック" pitchFamily="-65" charset="-128"/>
              </a:rPr>
              <a:t>Optimize communication and storage layout</a:t>
            </a:r>
            <a:endParaRPr lang="en-US" sz="2400" b="1" dirty="0">
              <a:solidFill>
                <a:srgbClr val="000000"/>
              </a:solidFill>
              <a:latin typeface="Arial Narrow" pitchFamily="-65" charset="0"/>
              <a:ea typeface="ＭＳ Ｐゴシック" pitchFamily="-65" charset="-128"/>
            </a:endParaRPr>
          </a:p>
        </p:txBody>
      </p:sp>
      <p:sp>
        <p:nvSpPr>
          <p:cNvPr id="17" name="Bent Arrow 16"/>
          <p:cNvSpPr/>
          <p:nvPr/>
        </p:nvSpPr>
        <p:spPr>
          <a:xfrm>
            <a:off x="422602" y="1351945"/>
            <a:ext cx="822960" cy="1126560"/>
          </a:xfrm>
          <a:prstGeom prst="bentArrow">
            <a:avLst/>
          </a:prstGeom>
          <a:solidFill>
            <a:srgbClr val="003300">
              <a:alpha val="71765"/>
            </a:srgbClr>
          </a:solidFill>
          <a:ln>
            <a:noFill/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Bent Arrow 20"/>
          <p:cNvSpPr/>
          <p:nvPr/>
        </p:nvSpPr>
        <p:spPr>
          <a:xfrm rot="10800000" flipH="1">
            <a:off x="422602" y="3808830"/>
            <a:ext cx="822960" cy="1225611"/>
          </a:xfrm>
          <a:prstGeom prst="bentArrow">
            <a:avLst/>
          </a:prstGeom>
          <a:solidFill>
            <a:srgbClr val="003300">
              <a:alpha val="71765"/>
            </a:srgbClr>
          </a:solidFill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5823" y="2552450"/>
            <a:ext cx="2502219" cy="1199506"/>
          </a:xfrm>
          <a:prstGeom prst="rect">
            <a:avLst/>
          </a:prstGeom>
          <a:solidFill>
            <a:srgbClr val="006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 smtClean="0">
                <a:latin typeface="Arial Narrow"/>
                <a:cs typeface="Arial Narrow"/>
              </a:rPr>
              <a:t>explicit effects +</a:t>
            </a:r>
          </a:p>
          <a:p>
            <a:pPr algn="ctr"/>
            <a:r>
              <a:rPr lang="en-US" sz="2400" b="1" dirty="0" smtClean="0">
                <a:latin typeface="Arial Narrow"/>
                <a:cs typeface="Arial Narrow"/>
              </a:rPr>
              <a:t>structured </a:t>
            </a:r>
          </a:p>
          <a:p>
            <a:pPr algn="ctr"/>
            <a:r>
              <a:rPr lang="en-US" sz="2400" b="1" dirty="0" smtClean="0">
                <a:latin typeface="Arial Narrow"/>
                <a:cs typeface="Arial Narrow"/>
              </a:rPr>
              <a:t>parallel control</a:t>
            </a:r>
            <a:endParaRPr lang="en-US" sz="2400" b="1" dirty="0">
              <a:latin typeface="Arial Narrow"/>
              <a:cs typeface="Arial Narro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88440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180294" y="1001888"/>
            <a:ext cx="9344706" cy="5348111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 Narrow" pitchFamily="-65" charset="0"/>
              </a:rPr>
              <a:t>Rethink memory hierarchy for disciplined software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latin typeface="Arial Narrow" pitchFamily="-65" charset="0"/>
              </a:rPr>
              <a:t>Started with Deterministic </a:t>
            </a:r>
            <a:r>
              <a:rPr lang="en-US" dirty="0">
                <a:latin typeface="Arial Narrow" pitchFamily="-65" charset="0"/>
              </a:rPr>
              <a:t>Parallel </a:t>
            </a:r>
            <a:r>
              <a:rPr lang="en-US" dirty="0" smtClean="0">
                <a:latin typeface="Arial Narrow" pitchFamily="-65" charset="0"/>
              </a:rPr>
              <a:t>Java</a:t>
            </a:r>
            <a:r>
              <a:rPr lang="en-US" dirty="0">
                <a:latin typeface="Arial Narrow" pitchFamily="-65" charset="0"/>
              </a:rPr>
              <a:t> </a:t>
            </a:r>
            <a:r>
              <a:rPr lang="en-US" dirty="0" smtClean="0">
                <a:latin typeface="Arial Narrow" pitchFamily="-65" charset="0"/>
              </a:rPr>
              <a:t>(DPJ)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latin typeface="Arial Narrow" pitchFamily="-65" charset="0"/>
              </a:rPr>
              <a:t>End </a:t>
            </a:r>
            <a:r>
              <a:rPr lang="en-US" dirty="0">
                <a:latin typeface="Arial Narrow" pitchFamily="-65" charset="0"/>
              </a:rPr>
              <a:t>goal is language-oblivious </a:t>
            </a:r>
            <a:r>
              <a:rPr lang="en-US" dirty="0" smtClean="0">
                <a:latin typeface="Arial Narrow" pitchFamily="-65" charset="0"/>
              </a:rPr>
              <a:t>interface </a:t>
            </a:r>
          </a:p>
          <a:p>
            <a:pPr lvl="2">
              <a:spcBef>
                <a:spcPts val="600"/>
              </a:spcBef>
            </a:pPr>
            <a:r>
              <a:rPr lang="en-US" dirty="0" smtClean="0">
                <a:latin typeface="Arial Narrow" pitchFamily="-65" charset="0"/>
              </a:rPr>
              <a:t>LLVM-inspired virtual ISA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 Narrow" pitchFamily="-65" charset="0"/>
              </a:rPr>
              <a:t>Software </a:t>
            </a:r>
            <a:r>
              <a:rPr lang="en-US" dirty="0">
                <a:latin typeface="Arial Narrow" pitchFamily="-65" charset="0"/>
              </a:rPr>
              <a:t>r</a:t>
            </a:r>
            <a:r>
              <a:rPr lang="en-US" dirty="0" smtClean="0">
                <a:latin typeface="Arial Narrow" pitchFamily="-65" charset="0"/>
              </a:rPr>
              <a:t>esearch </a:t>
            </a:r>
            <a:r>
              <a:rPr lang="en-US" dirty="0">
                <a:latin typeface="Arial Narrow" pitchFamily="-65" charset="0"/>
              </a:rPr>
              <a:t>s</a:t>
            </a:r>
            <a:r>
              <a:rPr lang="en-US" dirty="0" smtClean="0">
                <a:latin typeface="Arial Narrow" pitchFamily="-65" charset="0"/>
              </a:rPr>
              <a:t>trategy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Arial Narrow" pitchFamily="-65" charset="0"/>
              </a:rPr>
              <a:t>Started with deterministic codes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prstClr val="black"/>
                </a:solidFill>
                <a:latin typeface="Arial Narrow" pitchFamily="-65" charset="0"/>
              </a:rPr>
              <a:t>Added safe non-determinism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prstClr val="black"/>
                </a:solidFill>
                <a:latin typeface="Arial Narrow" pitchFamily="-65" charset="0"/>
              </a:rPr>
              <a:t>Ongoing: other parallel patterns, OS, legacy, …</a:t>
            </a:r>
            <a:endParaRPr lang="en-US" dirty="0" smtClean="0">
              <a:latin typeface="Arial Narrow" pitchFamily="-65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 Narrow" pitchFamily="-65" charset="0"/>
              </a:rPr>
              <a:t>Hardware </a:t>
            </a:r>
            <a:r>
              <a:rPr lang="en-US" dirty="0">
                <a:latin typeface="Arial Narrow" pitchFamily="-65" charset="0"/>
              </a:rPr>
              <a:t>r</a:t>
            </a:r>
            <a:r>
              <a:rPr lang="en-US" dirty="0" smtClean="0">
                <a:latin typeface="Arial Narrow" pitchFamily="-65" charset="0"/>
              </a:rPr>
              <a:t>esearch strategy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Arial Narrow" pitchFamily="-65" charset="0"/>
              </a:rPr>
              <a:t>Homogeneous on-chip memory system</a:t>
            </a:r>
          </a:p>
          <a:p>
            <a:pPr lvl="2">
              <a:spcBef>
                <a:spcPts val="0"/>
              </a:spcBef>
            </a:pPr>
            <a:r>
              <a:rPr lang="en-US" dirty="0" smtClean="0">
                <a:latin typeface="Arial Narrow" pitchFamily="-65" charset="0"/>
              </a:rPr>
              <a:t>coherence, consistency</a:t>
            </a:r>
            <a:r>
              <a:rPr lang="en-US" dirty="0">
                <a:latin typeface="Arial Narrow" pitchFamily="-65" charset="0"/>
              </a:rPr>
              <a:t>, communication, data </a:t>
            </a:r>
            <a:r>
              <a:rPr lang="en-US" dirty="0" smtClean="0">
                <a:latin typeface="Arial Narrow" pitchFamily="-65" charset="0"/>
              </a:rPr>
              <a:t>layout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latin typeface="Arial Narrow" pitchFamily="-65" charset="0"/>
              </a:rPr>
              <a:t>Ongoing: heterogeneous systems and </a:t>
            </a:r>
            <a:r>
              <a:rPr lang="en-US" dirty="0" smtClean="0">
                <a:latin typeface="Arial Narrow" pitchFamily="-65" charset="0"/>
              </a:rPr>
              <a:t>off-chip memory</a:t>
            </a:r>
            <a:endParaRPr lang="en-US" b="1" dirty="0" smtClean="0">
              <a:latin typeface="Arial Narrow" pitchFamily="-65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DeNovo</a:t>
            </a:r>
            <a:r>
              <a:rPr lang="en-US" dirty="0" smtClean="0"/>
              <a:t> Hardware Project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9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404"/>
    </mc:Choice>
    <mc:Fallback xmlns="">
      <p:transition xmlns:p14="http://schemas.microsoft.com/office/powerpoint/2010/main" spd="slow" advTm="404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180294" y="1001888"/>
            <a:ext cx="9344706" cy="5348111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 Narrow" pitchFamily="-65" charset="0"/>
              </a:rPr>
              <a:t>Rethink memory hierarchy for disciplined software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latin typeface="Arial Narrow" pitchFamily="-65" charset="0"/>
              </a:rPr>
              <a:t>Started with Deterministic </a:t>
            </a:r>
            <a:r>
              <a:rPr lang="en-US" dirty="0">
                <a:latin typeface="Arial Narrow" pitchFamily="-65" charset="0"/>
              </a:rPr>
              <a:t>Parallel </a:t>
            </a:r>
            <a:r>
              <a:rPr lang="en-US" dirty="0" smtClean="0">
                <a:latin typeface="Arial Narrow" pitchFamily="-65" charset="0"/>
              </a:rPr>
              <a:t>Java</a:t>
            </a:r>
            <a:r>
              <a:rPr lang="en-US" dirty="0">
                <a:latin typeface="Arial Narrow" pitchFamily="-65" charset="0"/>
              </a:rPr>
              <a:t> </a:t>
            </a:r>
            <a:r>
              <a:rPr lang="en-US" dirty="0" smtClean="0">
                <a:latin typeface="Arial Narrow" pitchFamily="-65" charset="0"/>
              </a:rPr>
              <a:t>(DPJ)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latin typeface="Arial Narrow" pitchFamily="-65" charset="0"/>
              </a:rPr>
              <a:t>End </a:t>
            </a:r>
            <a:r>
              <a:rPr lang="en-US" dirty="0">
                <a:latin typeface="Arial Narrow" pitchFamily="-65" charset="0"/>
              </a:rPr>
              <a:t>goal is language-oblivious </a:t>
            </a:r>
            <a:r>
              <a:rPr lang="en-US" dirty="0" smtClean="0">
                <a:latin typeface="Arial Narrow" pitchFamily="-65" charset="0"/>
              </a:rPr>
              <a:t>interface </a:t>
            </a:r>
          </a:p>
          <a:p>
            <a:pPr lvl="2">
              <a:spcBef>
                <a:spcPts val="600"/>
              </a:spcBef>
            </a:pPr>
            <a:r>
              <a:rPr lang="en-US" dirty="0" smtClean="0">
                <a:latin typeface="Arial Narrow" pitchFamily="-65" charset="0"/>
              </a:rPr>
              <a:t>LLVM-inspired virtual ISA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 Narrow" pitchFamily="-65" charset="0"/>
              </a:rPr>
              <a:t>Software </a:t>
            </a:r>
            <a:r>
              <a:rPr lang="en-US" dirty="0">
                <a:latin typeface="Arial Narrow" pitchFamily="-65" charset="0"/>
              </a:rPr>
              <a:t>r</a:t>
            </a:r>
            <a:r>
              <a:rPr lang="en-US" dirty="0" smtClean="0">
                <a:latin typeface="Arial Narrow" pitchFamily="-65" charset="0"/>
              </a:rPr>
              <a:t>esearch </a:t>
            </a:r>
            <a:r>
              <a:rPr lang="en-US" dirty="0">
                <a:latin typeface="Arial Narrow" pitchFamily="-65" charset="0"/>
              </a:rPr>
              <a:t>s</a:t>
            </a:r>
            <a:r>
              <a:rPr lang="en-US" dirty="0" smtClean="0">
                <a:latin typeface="Arial Narrow" pitchFamily="-65" charset="0"/>
              </a:rPr>
              <a:t>trategy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solidFill>
                  <a:srgbClr val="C1541C"/>
                </a:solidFill>
                <a:latin typeface="Arial Narrow" pitchFamily="-65" charset="0"/>
              </a:rPr>
              <a:t>Started with deterministic codes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prstClr val="black"/>
                </a:solidFill>
                <a:latin typeface="Arial Narrow" pitchFamily="-65" charset="0"/>
              </a:rPr>
              <a:t>Added safe </a:t>
            </a:r>
            <a:r>
              <a:rPr lang="en-US" dirty="0" smtClean="0">
                <a:solidFill>
                  <a:prstClr val="black"/>
                </a:solidFill>
                <a:latin typeface="Arial Narrow" pitchFamily="-65" charset="0"/>
              </a:rPr>
              <a:t>non-determinism</a:t>
            </a:r>
            <a:endParaRPr lang="en-US" dirty="0" smtClean="0">
              <a:solidFill>
                <a:srgbClr val="D25000"/>
              </a:solidFill>
              <a:latin typeface="Arial Narrow" pitchFamily="-65" charset="0"/>
            </a:endParaRP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prstClr val="black"/>
                </a:solidFill>
                <a:latin typeface="Arial Narrow" pitchFamily="-65" charset="0"/>
              </a:rPr>
              <a:t>Ongoing: other parallel patterns, OS, legacy, …</a:t>
            </a:r>
            <a:endParaRPr lang="en-US" dirty="0" smtClean="0">
              <a:latin typeface="Arial Narrow" pitchFamily="-65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 Narrow" pitchFamily="-65" charset="0"/>
              </a:rPr>
              <a:t>Hardware </a:t>
            </a:r>
            <a:r>
              <a:rPr lang="en-US" dirty="0">
                <a:latin typeface="Arial Narrow" pitchFamily="-65" charset="0"/>
              </a:rPr>
              <a:t>r</a:t>
            </a:r>
            <a:r>
              <a:rPr lang="en-US" dirty="0" smtClean="0">
                <a:latin typeface="Arial Narrow" pitchFamily="-65" charset="0"/>
              </a:rPr>
              <a:t>esearch strategy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Arial Narrow" pitchFamily="-65" charset="0"/>
              </a:rPr>
              <a:t>Homogeneous on-chip memory system</a:t>
            </a:r>
          </a:p>
          <a:p>
            <a:pPr lvl="2">
              <a:spcBef>
                <a:spcPts val="0"/>
              </a:spcBef>
            </a:pPr>
            <a:r>
              <a:rPr lang="en-US" dirty="0" smtClean="0">
                <a:solidFill>
                  <a:srgbClr val="C95000"/>
                </a:solidFill>
                <a:latin typeface="Arial Narrow" pitchFamily="-65" charset="0"/>
              </a:rPr>
              <a:t>coherence</a:t>
            </a:r>
            <a:r>
              <a:rPr lang="en-US" dirty="0" smtClean="0">
                <a:latin typeface="Arial Narrow" pitchFamily="-65" charset="0"/>
              </a:rPr>
              <a:t>, consistency</a:t>
            </a:r>
            <a:r>
              <a:rPr lang="en-US" dirty="0">
                <a:latin typeface="Arial Narrow" pitchFamily="-65" charset="0"/>
              </a:rPr>
              <a:t>, communication, data </a:t>
            </a:r>
            <a:r>
              <a:rPr lang="en-US" dirty="0" smtClean="0">
                <a:latin typeface="Arial Narrow" pitchFamily="-65" charset="0"/>
              </a:rPr>
              <a:t>layout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latin typeface="Arial Narrow" pitchFamily="-65" charset="0"/>
              </a:rPr>
              <a:t>Similar ideas apply to heterogeneous and off-chip memory</a:t>
            </a:r>
            <a:endParaRPr lang="en-US" b="1" dirty="0" smtClean="0">
              <a:latin typeface="Arial Narrow" pitchFamily="-65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DeNovo</a:t>
            </a:r>
            <a:r>
              <a:rPr lang="en-US" dirty="0" smtClean="0"/>
              <a:t> Hardware Project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288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404"/>
    </mc:Choice>
    <mc:Fallback xmlns="">
      <p:transition xmlns:p14="http://schemas.microsoft.com/office/powerpoint/2010/main" spd="slow" advTm="40404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180294" y="1001888"/>
            <a:ext cx="9344706" cy="5348111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 Narrow" pitchFamily="-65" charset="0"/>
              </a:rPr>
              <a:t>Rethink memory hierarchy for disciplined software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latin typeface="Arial Narrow" pitchFamily="-65" charset="0"/>
              </a:rPr>
              <a:t>Started with Deterministic </a:t>
            </a:r>
            <a:r>
              <a:rPr lang="en-US" dirty="0">
                <a:latin typeface="Arial Narrow" pitchFamily="-65" charset="0"/>
              </a:rPr>
              <a:t>Parallel </a:t>
            </a:r>
            <a:r>
              <a:rPr lang="en-US" dirty="0" smtClean="0">
                <a:latin typeface="Arial Narrow" pitchFamily="-65" charset="0"/>
              </a:rPr>
              <a:t>Java</a:t>
            </a:r>
            <a:r>
              <a:rPr lang="en-US" dirty="0">
                <a:latin typeface="Arial Narrow" pitchFamily="-65" charset="0"/>
              </a:rPr>
              <a:t> </a:t>
            </a:r>
            <a:r>
              <a:rPr lang="en-US" dirty="0" smtClean="0">
                <a:latin typeface="Arial Narrow" pitchFamily="-65" charset="0"/>
              </a:rPr>
              <a:t>(DPJ)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latin typeface="Arial Narrow" pitchFamily="-65" charset="0"/>
              </a:rPr>
              <a:t>End </a:t>
            </a:r>
            <a:r>
              <a:rPr lang="en-US" dirty="0">
                <a:latin typeface="Arial Narrow" pitchFamily="-65" charset="0"/>
              </a:rPr>
              <a:t>goal is language-oblivious </a:t>
            </a:r>
            <a:r>
              <a:rPr lang="en-US" dirty="0" smtClean="0">
                <a:latin typeface="Arial Narrow" pitchFamily="-65" charset="0"/>
              </a:rPr>
              <a:t>interface </a:t>
            </a:r>
          </a:p>
          <a:p>
            <a:pPr lvl="2">
              <a:spcBef>
                <a:spcPts val="600"/>
              </a:spcBef>
            </a:pPr>
            <a:r>
              <a:rPr lang="en-US" dirty="0" smtClean="0">
                <a:latin typeface="Arial Narrow" pitchFamily="-65" charset="0"/>
              </a:rPr>
              <a:t>LLVM-inspired virtual ISA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 Narrow" pitchFamily="-65" charset="0"/>
              </a:rPr>
              <a:t>Software </a:t>
            </a:r>
            <a:r>
              <a:rPr lang="en-US" dirty="0">
                <a:latin typeface="Arial Narrow" pitchFamily="-65" charset="0"/>
              </a:rPr>
              <a:t>r</a:t>
            </a:r>
            <a:r>
              <a:rPr lang="en-US" dirty="0" smtClean="0">
                <a:latin typeface="Arial Narrow" pitchFamily="-65" charset="0"/>
              </a:rPr>
              <a:t>esearch </a:t>
            </a:r>
            <a:r>
              <a:rPr lang="en-US" dirty="0">
                <a:latin typeface="Arial Narrow" pitchFamily="-65" charset="0"/>
              </a:rPr>
              <a:t>s</a:t>
            </a:r>
            <a:r>
              <a:rPr lang="en-US" dirty="0" smtClean="0">
                <a:latin typeface="Arial Narrow" pitchFamily="-65" charset="0"/>
              </a:rPr>
              <a:t>trategy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solidFill>
                  <a:srgbClr val="C1541C"/>
                </a:solidFill>
                <a:latin typeface="Arial Narrow" pitchFamily="-65" charset="0"/>
              </a:rPr>
              <a:t>Started with deterministic codes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prstClr val="black"/>
                </a:solidFill>
                <a:latin typeface="Arial Narrow" pitchFamily="-65" charset="0"/>
              </a:rPr>
              <a:t>Added safe </a:t>
            </a:r>
            <a:r>
              <a:rPr lang="en-US" dirty="0" smtClean="0">
                <a:solidFill>
                  <a:prstClr val="black"/>
                </a:solidFill>
                <a:latin typeface="Arial Narrow" pitchFamily="-65" charset="0"/>
              </a:rPr>
              <a:t>non-determinism </a:t>
            </a:r>
            <a:r>
              <a:rPr lang="en-US" dirty="0" smtClean="0">
                <a:solidFill>
                  <a:srgbClr val="D25000"/>
                </a:solidFill>
                <a:latin typeface="Arial Narrow" pitchFamily="-65" charset="0"/>
              </a:rPr>
              <a:t>[ASPLOS’13]</a:t>
            </a:r>
            <a:endParaRPr lang="en-US" dirty="0" smtClean="0">
              <a:solidFill>
                <a:srgbClr val="D25000"/>
              </a:solidFill>
              <a:latin typeface="Arial Narrow" pitchFamily="-65" charset="0"/>
            </a:endParaRP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prstClr val="black"/>
                </a:solidFill>
                <a:latin typeface="Arial Narrow" pitchFamily="-65" charset="0"/>
              </a:rPr>
              <a:t>Ongoing: other parallel patterns, OS, legacy, …</a:t>
            </a:r>
            <a:endParaRPr lang="en-US" dirty="0" smtClean="0">
              <a:latin typeface="Arial Narrow" pitchFamily="-65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 Narrow" pitchFamily="-65" charset="0"/>
              </a:rPr>
              <a:t>Hardware </a:t>
            </a:r>
            <a:r>
              <a:rPr lang="en-US" dirty="0">
                <a:latin typeface="Arial Narrow" pitchFamily="-65" charset="0"/>
              </a:rPr>
              <a:t>r</a:t>
            </a:r>
            <a:r>
              <a:rPr lang="en-US" dirty="0" smtClean="0">
                <a:latin typeface="Arial Narrow" pitchFamily="-65" charset="0"/>
              </a:rPr>
              <a:t>esearch strategy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Arial Narrow" pitchFamily="-65" charset="0"/>
              </a:rPr>
              <a:t>Homogeneous on-chip memory system</a:t>
            </a:r>
          </a:p>
          <a:p>
            <a:pPr lvl="2">
              <a:spcBef>
                <a:spcPts val="0"/>
              </a:spcBef>
            </a:pPr>
            <a:r>
              <a:rPr lang="en-US" dirty="0" smtClean="0">
                <a:solidFill>
                  <a:srgbClr val="C95000"/>
                </a:solidFill>
                <a:latin typeface="Arial Narrow" pitchFamily="-65" charset="0"/>
              </a:rPr>
              <a:t>coherence</a:t>
            </a:r>
            <a:r>
              <a:rPr lang="en-US" dirty="0" smtClean="0">
                <a:latin typeface="Arial Narrow" pitchFamily="-65" charset="0"/>
              </a:rPr>
              <a:t>, consistency</a:t>
            </a:r>
            <a:r>
              <a:rPr lang="en-US" dirty="0">
                <a:latin typeface="Arial Narrow" pitchFamily="-65" charset="0"/>
              </a:rPr>
              <a:t>, communication, data </a:t>
            </a:r>
            <a:r>
              <a:rPr lang="en-US" dirty="0" smtClean="0">
                <a:latin typeface="Arial Narrow" pitchFamily="-65" charset="0"/>
              </a:rPr>
              <a:t>layout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latin typeface="Arial Narrow" pitchFamily="-65" charset="0"/>
              </a:rPr>
              <a:t>Similar ideas apply to heterogeneous and off-chip memory</a:t>
            </a:r>
            <a:endParaRPr lang="en-US" b="1" dirty="0" smtClean="0">
              <a:latin typeface="Arial Narrow" pitchFamily="-65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DeNovo</a:t>
            </a:r>
            <a:r>
              <a:rPr lang="en-US" dirty="0" smtClean="0"/>
              <a:t> Hardware Project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23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404"/>
    </mc:Choice>
    <mc:Fallback xmlns="">
      <p:transition xmlns:p14="http://schemas.microsoft.com/office/powerpoint/2010/main" spd="slow" advTm="40404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486400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b="1" dirty="0">
                <a:solidFill>
                  <a:srgbClr val="D25000"/>
                </a:solidFill>
                <a:latin typeface="Arial Narrow"/>
                <a:cs typeface="Arial Narrow"/>
              </a:rPr>
              <a:t>C</a:t>
            </a:r>
            <a:r>
              <a:rPr lang="en-US" sz="2600" b="1" dirty="0" smtClean="0">
                <a:solidFill>
                  <a:srgbClr val="D25000"/>
                </a:solidFill>
                <a:latin typeface="Arial Narrow"/>
                <a:cs typeface="Arial Narrow"/>
              </a:rPr>
              <a:t>omplexity</a:t>
            </a:r>
          </a:p>
          <a:p>
            <a:pPr lvl="1"/>
            <a:r>
              <a:rPr lang="en-US" b="1" dirty="0" smtClean="0">
                <a:latin typeface="Arial Narrow"/>
                <a:cs typeface="Arial Narrow"/>
              </a:rPr>
              <a:t>Subtle races and numerous transient states in the protocol</a:t>
            </a:r>
          </a:p>
          <a:p>
            <a:pPr lvl="1"/>
            <a:r>
              <a:rPr lang="en-US" b="1" dirty="0" smtClean="0">
                <a:latin typeface="Arial Narrow"/>
                <a:cs typeface="Arial Narrow"/>
              </a:rPr>
              <a:t>Hard to verify and extend for optimizations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b="1" dirty="0" smtClean="0">
              <a:latin typeface="Arial Narrow"/>
              <a:cs typeface="Arial Narrow"/>
            </a:endParaRPr>
          </a:p>
          <a:p>
            <a:pPr marL="514350" indent="-457200"/>
            <a:r>
              <a:rPr lang="en-US" sz="2600" b="1" dirty="0" smtClean="0">
                <a:solidFill>
                  <a:srgbClr val="D25000"/>
                </a:solidFill>
                <a:latin typeface="Arial Narrow"/>
                <a:cs typeface="Arial Narrow"/>
              </a:rPr>
              <a:t>Storage overhead</a:t>
            </a:r>
          </a:p>
          <a:p>
            <a:pPr lvl="1"/>
            <a:r>
              <a:rPr lang="en-US" b="1" dirty="0" smtClean="0">
                <a:latin typeface="Arial Narrow"/>
                <a:cs typeface="Arial Narrow"/>
              </a:rPr>
              <a:t>Directory overhead for sharer lists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b="1" dirty="0" smtClean="0">
              <a:latin typeface="Arial Narrow"/>
              <a:cs typeface="Arial Narrow"/>
            </a:endParaRPr>
          </a:p>
          <a:p>
            <a:pPr marL="514350" indent="-457200"/>
            <a:r>
              <a:rPr lang="en-US" sz="2600" b="1" dirty="0" smtClean="0">
                <a:solidFill>
                  <a:srgbClr val="D25000"/>
                </a:solidFill>
                <a:latin typeface="Arial Narrow"/>
                <a:cs typeface="Arial Narrow"/>
              </a:rPr>
              <a:t>Performance and power inefficiencies</a:t>
            </a:r>
          </a:p>
          <a:p>
            <a:pPr lvl="1"/>
            <a:r>
              <a:rPr lang="en-US" b="1" dirty="0" smtClean="0">
                <a:latin typeface="Arial Narrow"/>
                <a:cs typeface="Arial Narrow"/>
              </a:rPr>
              <a:t>Invalidation, </a:t>
            </a:r>
            <a:r>
              <a:rPr lang="en-US" b="1" dirty="0" err="1" smtClean="0">
                <a:latin typeface="Arial Narrow"/>
                <a:cs typeface="Arial Narrow"/>
              </a:rPr>
              <a:t>ack</a:t>
            </a:r>
            <a:r>
              <a:rPr lang="en-US" b="1" dirty="0" smtClean="0">
                <a:latin typeface="Arial Narrow"/>
                <a:cs typeface="Arial Narrow"/>
              </a:rPr>
              <a:t> messages</a:t>
            </a:r>
          </a:p>
          <a:p>
            <a:pPr lvl="1"/>
            <a:r>
              <a:rPr lang="en-US" b="1" dirty="0">
                <a:latin typeface="Arial Narrow"/>
                <a:cs typeface="Arial Narrow"/>
              </a:rPr>
              <a:t>Indirection through </a:t>
            </a:r>
            <a:r>
              <a:rPr lang="en-US" b="1" dirty="0" smtClean="0">
                <a:latin typeface="Arial Narrow"/>
                <a:cs typeface="Arial Narrow"/>
              </a:rPr>
              <a:t>directory</a:t>
            </a:r>
            <a:endParaRPr lang="en-US" b="1" dirty="0">
              <a:latin typeface="Arial Narrow"/>
              <a:cs typeface="Arial Narrow"/>
            </a:endParaRPr>
          </a:p>
          <a:p>
            <a:pPr lvl="1"/>
            <a:r>
              <a:rPr lang="en-US" b="1" dirty="0" smtClean="0">
                <a:latin typeface="Arial Narrow"/>
                <a:cs typeface="Arial Narrow"/>
              </a:rPr>
              <a:t>False sharing (cache-line based coherence)</a:t>
            </a:r>
          </a:p>
          <a:p>
            <a:pPr lvl="1"/>
            <a:r>
              <a:rPr lang="en-US" b="1" dirty="0" smtClean="0">
                <a:latin typeface="Arial Narrow"/>
                <a:cs typeface="Arial Narrow"/>
              </a:rPr>
              <a:t>Bandwidth waste (cache-line based communication)</a:t>
            </a:r>
          </a:p>
          <a:p>
            <a:pPr lvl="1"/>
            <a:r>
              <a:rPr lang="en-US" b="1" dirty="0" smtClean="0">
                <a:latin typeface="Arial Narrow"/>
                <a:cs typeface="Arial Narrow"/>
              </a:rPr>
              <a:t>Cache pollution (cache-line based allocation)</a:t>
            </a:r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ea typeface="ＭＳ Ｐゴシック" pitchFamily="-65" charset="-128"/>
              </a:rPr>
              <a:t>Current Hardware Limitations</a:t>
            </a:r>
            <a:endParaRPr sz="3200" b="1" dirty="0" smtClean="0">
              <a:ea typeface="ＭＳ Ｐゴシック" pitchFamily="-65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64944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486400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b="1" dirty="0">
                <a:solidFill>
                  <a:srgbClr val="D25000"/>
                </a:solidFill>
                <a:latin typeface="Arial Narrow"/>
                <a:cs typeface="Arial Narrow"/>
              </a:rPr>
              <a:t>C</a:t>
            </a:r>
            <a:r>
              <a:rPr lang="en-US" sz="2600" b="1" dirty="0" smtClean="0">
                <a:solidFill>
                  <a:srgbClr val="D25000"/>
                </a:solidFill>
                <a:latin typeface="Arial Narrow"/>
                <a:cs typeface="Arial Narrow"/>
              </a:rPr>
              <a:t>omplexity</a:t>
            </a:r>
          </a:p>
          <a:p>
            <a:pPr lvl="1">
              <a:lnSpc>
                <a:spcPct val="110000"/>
              </a:lnSpc>
              <a:buFont typeface="Lucida Grande"/>
              <a:buChar char="−"/>
            </a:pPr>
            <a:r>
              <a:rPr lang="en-US" b="1" u="sng" dirty="0">
                <a:solidFill>
                  <a:srgbClr val="006600"/>
                </a:solidFill>
                <a:latin typeface="Arial Narrow"/>
                <a:cs typeface="Arial Narrow"/>
              </a:rPr>
              <a:t>No</a:t>
            </a:r>
            <a:r>
              <a:rPr lang="en-US" b="1" dirty="0">
                <a:solidFill>
                  <a:srgbClr val="006600"/>
                </a:solidFill>
                <a:latin typeface="Arial Narrow"/>
                <a:cs typeface="Arial Narrow"/>
              </a:rPr>
              <a:t> transient states</a:t>
            </a:r>
          </a:p>
          <a:p>
            <a:pPr lvl="1">
              <a:lnSpc>
                <a:spcPct val="110000"/>
              </a:lnSpc>
              <a:buFont typeface="Lucida Grande"/>
              <a:buChar char="−"/>
            </a:pPr>
            <a:r>
              <a:rPr lang="en-US" b="1" dirty="0">
                <a:solidFill>
                  <a:srgbClr val="006600"/>
                </a:solidFill>
                <a:latin typeface="Arial Narrow"/>
                <a:cs typeface="Arial Narrow"/>
              </a:rPr>
              <a:t>Simple to extend for </a:t>
            </a:r>
            <a:r>
              <a:rPr lang="en-US" b="1" dirty="0" smtClean="0">
                <a:solidFill>
                  <a:srgbClr val="006600"/>
                </a:solidFill>
                <a:latin typeface="Arial Narrow"/>
                <a:cs typeface="Arial Narrow"/>
              </a:rPr>
              <a:t>optimizations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b="1" dirty="0">
              <a:solidFill>
                <a:srgbClr val="006600"/>
              </a:solidFill>
              <a:latin typeface="Arial Narrow"/>
              <a:cs typeface="Arial Narrow"/>
            </a:endParaRPr>
          </a:p>
          <a:p>
            <a:pPr marL="514350" indent="-457200"/>
            <a:r>
              <a:rPr lang="en-US" sz="2600" b="1" dirty="0" smtClean="0">
                <a:solidFill>
                  <a:srgbClr val="D25000"/>
                </a:solidFill>
                <a:latin typeface="Arial Narrow"/>
                <a:cs typeface="Arial Narrow"/>
              </a:rPr>
              <a:t>Storage overhead</a:t>
            </a:r>
          </a:p>
          <a:p>
            <a:pPr lvl="1"/>
            <a:r>
              <a:rPr lang="en-US" b="1" dirty="0" smtClean="0">
                <a:latin typeface="Arial Narrow"/>
                <a:cs typeface="Arial Narrow"/>
              </a:rPr>
              <a:t>Directory overhead for sharer lists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b="1" dirty="0" smtClean="0">
              <a:latin typeface="Arial Narrow"/>
              <a:cs typeface="Arial Narrow"/>
            </a:endParaRPr>
          </a:p>
          <a:p>
            <a:pPr marL="514350" indent="-457200"/>
            <a:r>
              <a:rPr lang="en-US" sz="2600" b="1" dirty="0" smtClean="0">
                <a:solidFill>
                  <a:srgbClr val="D25000"/>
                </a:solidFill>
                <a:latin typeface="Arial Narrow"/>
                <a:cs typeface="Arial Narrow"/>
              </a:rPr>
              <a:t>Performance and power inefficiencies</a:t>
            </a:r>
          </a:p>
          <a:p>
            <a:pPr lvl="1"/>
            <a:r>
              <a:rPr lang="en-US" b="1" dirty="0" smtClean="0">
                <a:latin typeface="Arial Narrow"/>
                <a:cs typeface="Arial Narrow"/>
              </a:rPr>
              <a:t>Invalidation, </a:t>
            </a:r>
            <a:r>
              <a:rPr lang="en-US" b="1" dirty="0" err="1" smtClean="0">
                <a:latin typeface="Arial Narrow"/>
                <a:cs typeface="Arial Narrow"/>
              </a:rPr>
              <a:t>ack</a:t>
            </a:r>
            <a:r>
              <a:rPr lang="en-US" b="1" dirty="0" smtClean="0">
                <a:latin typeface="Arial Narrow"/>
                <a:cs typeface="Arial Narrow"/>
              </a:rPr>
              <a:t> messages</a:t>
            </a:r>
          </a:p>
          <a:p>
            <a:pPr lvl="1"/>
            <a:r>
              <a:rPr lang="en-US" b="1" dirty="0">
                <a:latin typeface="Arial Narrow"/>
                <a:cs typeface="Arial Narrow"/>
              </a:rPr>
              <a:t>Indirection through </a:t>
            </a:r>
            <a:r>
              <a:rPr lang="en-US" b="1" dirty="0" smtClean="0">
                <a:latin typeface="Arial Narrow"/>
                <a:cs typeface="Arial Narrow"/>
              </a:rPr>
              <a:t>directory</a:t>
            </a:r>
            <a:endParaRPr lang="en-US" b="1" dirty="0">
              <a:latin typeface="Arial Narrow"/>
              <a:cs typeface="Arial Narrow"/>
            </a:endParaRPr>
          </a:p>
          <a:p>
            <a:pPr lvl="1"/>
            <a:r>
              <a:rPr lang="en-US" b="1" dirty="0" smtClean="0">
                <a:latin typeface="Arial Narrow"/>
                <a:cs typeface="Arial Narrow"/>
              </a:rPr>
              <a:t>False sharing (cache-line based coherence)</a:t>
            </a:r>
          </a:p>
          <a:p>
            <a:pPr lvl="1"/>
            <a:r>
              <a:rPr lang="en-US" b="1" dirty="0" smtClean="0">
                <a:latin typeface="Arial Narrow"/>
                <a:cs typeface="Arial Narrow"/>
              </a:rPr>
              <a:t>Bandwidth waste (cache-line based communication)</a:t>
            </a:r>
          </a:p>
          <a:p>
            <a:pPr lvl="1"/>
            <a:r>
              <a:rPr lang="en-US" b="1" dirty="0" smtClean="0">
                <a:latin typeface="Arial Narrow"/>
                <a:cs typeface="Arial Narrow"/>
              </a:rPr>
              <a:t>Cache pollution (cache-line based allocation)</a:t>
            </a:r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ea typeface="ＭＳ Ｐゴシック" pitchFamily="-65" charset="-128"/>
              </a:rPr>
              <a:t>Results for Deterministic Codes</a:t>
            </a:r>
            <a:endParaRPr sz="3200" b="1" dirty="0" smtClean="0">
              <a:ea typeface="ＭＳ Ｐゴシック" pitchFamily="-65" charset="-128"/>
            </a:endParaRPr>
          </a:p>
        </p:txBody>
      </p:sp>
      <p:sp>
        <p:nvSpPr>
          <p:cNvPr id="6" name="Wave 5"/>
          <p:cNvSpPr/>
          <p:nvPr/>
        </p:nvSpPr>
        <p:spPr>
          <a:xfrm>
            <a:off x="5249142" y="1411707"/>
            <a:ext cx="3590058" cy="1067440"/>
          </a:xfrm>
          <a:prstGeom prst="wave">
            <a:avLst>
              <a:gd name="adj1" fmla="val 9175"/>
              <a:gd name="adj2" fmla="val 0"/>
            </a:avLst>
          </a:prstGeom>
          <a:solidFill>
            <a:srgbClr val="CCFFCC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lnSpc>
                <a:spcPct val="110000"/>
              </a:lnSpc>
            </a:pPr>
            <a:r>
              <a:rPr lang="en-US" sz="2400" b="1" dirty="0" smtClean="0">
                <a:solidFill>
                  <a:srgbClr val="003900"/>
                </a:solidFill>
                <a:latin typeface="Arial Narrow"/>
                <a:cs typeface="Arial Narrow"/>
              </a:rPr>
              <a:t>Base </a:t>
            </a:r>
            <a:r>
              <a:rPr lang="en-US" sz="2400" b="1" dirty="0" err="1" smtClean="0">
                <a:solidFill>
                  <a:srgbClr val="003900"/>
                </a:solidFill>
                <a:latin typeface="Arial Narrow"/>
                <a:cs typeface="Arial Narrow"/>
              </a:rPr>
              <a:t>DeNovo</a:t>
            </a:r>
            <a:r>
              <a:rPr lang="en-US" sz="2400" b="1" dirty="0" smtClean="0">
                <a:solidFill>
                  <a:srgbClr val="003900"/>
                </a:solidFill>
                <a:latin typeface="Arial Narrow"/>
                <a:cs typeface="Arial Narrow"/>
              </a:rPr>
              <a:t> </a:t>
            </a:r>
          </a:p>
          <a:p>
            <a:pPr algn="ctr">
              <a:lnSpc>
                <a:spcPct val="110000"/>
              </a:lnSpc>
            </a:pPr>
            <a:r>
              <a:rPr lang="en-US" sz="2400" b="1" i="1" dirty="0" smtClean="0">
                <a:solidFill>
                  <a:srgbClr val="003900"/>
                </a:solidFill>
                <a:latin typeface="Arial Narrow"/>
                <a:cs typeface="Arial Narrow"/>
              </a:rPr>
              <a:t>20X faster to verify vs. MESI</a:t>
            </a:r>
          </a:p>
        </p:txBody>
      </p:sp>
    </p:spTree>
    <p:extLst>
      <p:ext uri="{BB962C8B-B14F-4D97-AF65-F5344CB8AC3E}">
        <p14:creationId xmlns:p14="http://schemas.microsoft.com/office/powerpoint/2010/main" val="31835425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762000"/>
            <a:ext cx="8839200" cy="5943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400" dirty="0" smtClean="0"/>
              <a:t>Parallelism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400" dirty="0" smtClean="0"/>
              <a:t>Specialization, heterogeneity, …</a:t>
            </a:r>
            <a:endParaRPr lang="en-US" sz="3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400" dirty="0" smtClean="0"/>
              <a:t>BUT large impact on </a:t>
            </a:r>
          </a:p>
          <a:p>
            <a:pPr lvl="1" indent="-342900">
              <a:spcBef>
                <a:spcPts val="1200"/>
              </a:spcBef>
            </a:pPr>
            <a:r>
              <a:rPr lang="en-US" sz="3400" dirty="0" smtClean="0"/>
              <a:t>Software</a:t>
            </a:r>
          </a:p>
          <a:p>
            <a:pPr lvl="1" indent="-342900">
              <a:spcBef>
                <a:spcPts val="1200"/>
              </a:spcBef>
            </a:pPr>
            <a:r>
              <a:rPr lang="en-US" sz="3400" dirty="0" smtClean="0"/>
              <a:t>Hardware</a:t>
            </a:r>
          </a:p>
          <a:p>
            <a:pPr lvl="1" indent="-342900">
              <a:spcBef>
                <a:spcPts val="1200"/>
              </a:spcBef>
            </a:pPr>
            <a:r>
              <a:rPr lang="en-US" sz="3400" dirty="0" smtClean="0"/>
              <a:t>Hardware-Software </a:t>
            </a:r>
            <a:r>
              <a:rPr lang="en-US" sz="3400" dirty="0"/>
              <a:t>I</a:t>
            </a:r>
            <a:r>
              <a:rPr lang="en-US" sz="3400" dirty="0" smtClean="0"/>
              <a:t>nterface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 Bullets for the Energy Crisis?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914400"/>
            <a:ext cx="3476223" cy="1850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007" y="3048000"/>
            <a:ext cx="2643589" cy="2584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960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486400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b="1" dirty="0">
                <a:solidFill>
                  <a:srgbClr val="D25000"/>
                </a:solidFill>
                <a:latin typeface="Arial Narrow"/>
                <a:cs typeface="Arial Narrow"/>
              </a:rPr>
              <a:t>C</a:t>
            </a:r>
            <a:r>
              <a:rPr lang="en-US" sz="2600" b="1" dirty="0" smtClean="0">
                <a:solidFill>
                  <a:srgbClr val="D25000"/>
                </a:solidFill>
                <a:latin typeface="Arial Narrow"/>
                <a:cs typeface="Arial Narrow"/>
              </a:rPr>
              <a:t>omplexity</a:t>
            </a:r>
          </a:p>
          <a:p>
            <a:pPr lvl="1">
              <a:lnSpc>
                <a:spcPct val="110000"/>
              </a:lnSpc>
              <a:buFont typeface="Lucida Grande"/>
              <a:buChar char="−"/>
            </a:pPr>
            <a:r>
              <a:rPr lang="en-US" b="1" u="sng" dirty="0">
                <a:solidFill>
                  <a:srgbClr val="006600"/>
                </a:solidFill>
                <a:latin typeface="Arial Narrow"/>
                <a:cs typeface="Arial Narrow"/>
              </a:rPr>
              <a:t>No</a:t>
            </a:r>
            <a:r>
              <a:rPr lang="en-US" b="1" dirty="0">
                <a:solidFill>
                  <a:srgbClr val="006600"/>
                </a:solidFill>
                <a:latin typeface="Arial Narrow"/>
                <a:cs typeface="Arial Narrow"/>
              </a:rPr>
              <a:t> transient states</a:t>
            </a:r>
          </a:p>
          <a:p>
            <a:pPr lvl="1">
              <a:lnSpc>
                <a:spcPct val="110000"/>
              </a:lnSpc>
              <a:buFont typeface="Lucida Grande"/>
              <a:buChar char="−"/>
            </a:pPr>
            <a:r>
              <a:rPr lang="en-US" b="1" dirty="0">
                <a:solidFill>
                  <a:srgbClr val="006600"/>
                </a:solidFill>
                <a:latin typeface="Arial Narrow"/>
                <a:cs typeface="Arial Narrow"/>
              </a:rPr>
              <a:t>Simple to extend for </a:t>
            </a:r>
            <a:r>
              <a:rPr lang="en-US" b="1" dirty="0" smtClean="0">
                <a:solidFill>
                  <a:srgbClr val="006600"/>
                </a:solidFill>
                <a:latin typeface="Arial Narrow"/>
                <a:cs typeface="Arial Narrow"/>
              </a:rPr>
              <a:t>optimizations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b="1" dirty="0">
              <a:solidFill>
                <a:srgbClr val="006600"/>
              </a:solidFill>
              <a:latin typeface="Arial Narrow"/>
              <a:cs typeface="Arial Narrow"/>
            </a:endParaRPr>
          </a:p>
          <a:p>
            <a:pPr marL="514350" indent="-457200"/>
            <a:r>
              <a:rPr lang="en-US" sz="2600" b="1" dirty="0" smtClean="0">
                <a:solidFill>
                  <a:srgbClr val="D25000"/>
                </a:solidFill>
                <a:latin typeface="Arial Narrow"/>
                <a:cs typeface="Arial Narrow"/>
              </a:rPr>
              <a:t>Storage overhead</a:t>
            </a:r>
          </a:p>
          <a:p>
            <a:pPr lvl="1">
              <a:lnSpc>
                <a:spcPct val="110000"/>
              </a:lnSpc>
              <a:buFont typeface="Lucida Grande"/>
              <a:buChar char="−"/>
            </a:pPr>
            <a:r>
              <a:rPr lang="en-US" b="1" u="sng" dirty="0" smtClean="0">
                <a:solidFill>
                  <a:srgbClr val="006600"/>
                </a:solidFill>
                <a:latin typeface="Arial Narrow"/>
                <a:cs typeface="Arial Narrow"/>
              </a:rPr>
              <a:t>No</a:t>
            </a:r>
            <a:r>
              <a:rPr lang="en-US" b="1" dirty="0" smtClean="0">
                <a:solidFill>
                  <a:srgbClr val="006600"/>
                </a:solidFill>
                <a:latin typeface="Arial Narrow"/>
                <a:cs typeface="Arial Narrow"/>
              </a:rPr>
              <a:t> storage overhead for directory information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b="1" dirty="0" smtClean="0">
              <a:latin typeface="Arial Narrow"/>
              <a:cs typeface="Arial Narrow"/>
            </a:endParaRPr>
          </a:p>
          <a:p>
            <a:pPr marL="514350" indent="-457200"/>
            <a:r>
              <a:rPr lang="en-US" sz="2600" b="1" dirty="0" smtClean="0">
                <a:solidFill>
                  <a:srgbClr val="D25000"/>
                </a:solidFill>
                <a:latin typeface="Arial Narrow"/>
                <a:cs typeface="Arial Narrow"/>
              </a:rPr>
              <a:t>Performance and power inefficiencies</a:t>
            </a:r>
          </a:p>
          <a:p>
            <a:pPr lvl="1"/>
            <a:r>
              <a:rPr lang="en-US" b="1" dirty="0" smtClean="0">
                <a:latin typeface="Arial Narrow"/>
                <a:cs typeface="Arial Narrow"/>
              </a:rPr>
              <a:t>Invalidation, </a:t>
            </a:r>
            <a:r>
              <a:rPr lang="en-US" b="1" dirty="0" err="1" smtClean="0">
                <a:latin typeface="Arial Narrow"/>
                <a:cs typeface="Arial Narrow"/>
              </a:rPr>
              <a:t>ack</a:t>
            </a:r>
            <a:r>
              <a:rPr lang="en-US" b="1" dirty="0" smtClean="0">
                <a:latin typeface="Arial Narrow"/>
                <a:cs typeface="Arial Narrow"/>
              </a:rPr>
              <a:t> messages</a:t>
            </a:r>
          </a:p>
          <a:p>
            <a:pPr lvl="1"/>
            <a:r>
              <a:rPr lang="en-US" b="1" dirty="0">
                <a:latin typeface="Arial Narrow"/>
                <a:cs typeface="Arial Narrow"/>
              </a:rPr>
              <a:t>Indirection through </a:t>
            </a:r>
            <a:r>
              <a:rPr lang="en-US" b="1" dirty="0" smtClean="0">
                <a:latin typeface="Arial Narrow"/>
                <a:cs typeface="Arial Narrow"/>
              </a:rPr>
              <a:t>directory</a:t>
            </a:r>
            <a:endParaRPr lang="en-US" b="1" dirty="0">
              <a:latin typeface="Arial Narrow"/>
              <a:cs typeface="Arial Narrow"/>
            </a:endParaRPr>
          </a:p>
          <a:p>
            <a:pPr lvl="1"/>
            <a:r>
              <a:rPr lang="en-US" b="1" dirty="0" smtClean="0">
                <a:latin typeface="Arial Narrow"/>
                <a:cs typeface="Arial Narrow"/>
              </a:rPr>
              <a:t>False sharing (cache-line based coherence)</a:t>
            </a:r>
          </a:p>
          <a:p>
            <a:pPr lvl="1"/>
            <a:r>
              <a:rPr lang="en-US" b="1" dirty="0" smtClean="0">
                <a:latin typeface="Arial Narrow"/>
                <a:cs typeface="Arial Narrow"/>
              </a:rPr>
              <a:t>Bandwidth waste (cache-line based communication)</a:t>
            </a:r>
          </a:p>
          <a:p>
            <a:pPr lvl="1"/>
            <a:r>
              <a:rPr lang="en-US" b="1" dirty="0" smtClean="0">
                <a:latin typeface="Arial Narrow"/>
                <a:cs typeface="Arial Narrow"/>
              </a:rPr>
              <a:t>Cache pollution (cache-line based allocation)</a:t>
            </a:r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65" charset="-128"/>
              </a:rPr>
              <a:t>Results for Deterministic </a:t>
            </a:r>
            <a:r>
              <a:rPr lang="en-US" dirty="0" smtClean="0">
                <a:ea typeface="ＭＳ Ｐゴシック" pitchFamily="-65" charset="-128"/>
              </a:rPr>
              <a:t>Codes</a:t>
            </a:r>
            <a:endParaRPr sz="3200" b="1" dirty="0" smtClean="0">
              <a:ea typeface="ＭＳ Ｐゴシック" pitchFamily="-65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10300"/>
            <a:ext cx="1008063" cy="36512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84938AA9-8F6E-494F-BA16-E0BEB8037D4F}" type="slidenum">
              <a:rPr lang="en-US" smtClean="0">
                <a:ea typeface="ＭＳ Ｐゴシック" pitchFamily="34" charset="-128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r>
              <a:rPr lang="en-US" dirty="0" smtClean="0">
                <a:ea typeface="ＭＳ Ｐゴシック" pitchFamily="34" charset="-128"/>
              </a:rPr>
              <a:t>    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6" name="Wave 5"/>
          <p:cNvSpPr/>
          <p:nvPr/>
        </p:nvSpPr>
        <p:spPr>
          <a:xfrm>
            <a:off x="5249142" y="1411707"/>
            <a:ext cx="3590058" cy="1067440"/>
          </a:xfrm>
          <a:prstGeom prst="wave">
            <a:avLst>
              <a:gd name="adj1" fmla="val 9175"/>
              <a:gd name="adj2" fmla="val 0"/>
            </a:avLst>
          </a:prstGeom>
          <a:solidFill>
            <a:srgbClr val="CCFFCC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lnSpc>
                <a:spcPct val="110000"/>
              </a:lnSpc>
            </a:pPr>
            <a:r>
              <a:rPr lang="en-US" sz="2400" b="1" dirty="0">
                <a:solidFill>
                  <a:srgbClr val="003900"/>
                </a:solidFill>
                <a:latin typeface="Arial Narrow"/>
                <a:cs typeface="Arial Narrow"/>
              </a:rPr>
              <a:t>Base </a:t>
            </a:r>
            <a:r>
              <a:rPr lang="en-US" sz="2400" b="1" dirty="0" err="1">
                <a:solidFill>
                  <a:srgbClr val="003900"/>
                </a:solidFill>
                <a:latin typeface="Arial Narrow"/>
                <a:cs typeface="Arial Narrow"/>
              </a:rPr>
              <a:t>DeNovo</a:t>
            </a:r>
            <a:r>
              <a:rPr lang="en-US" sz="2400" b="1" dirty="0">
                <a:solidFill>
                  <a:srgbClr val="003900"/>
                </a:solidFill>
                <a:latin typeface="Arial Narrow"/>
                <a:cs typeface="Arial Narrow"/>
              </a:rPr>
              <a:t> </a:t>
            </a:r>
          </a:p>
          <a:p>
            <a:pPr algn="ctr">
              <a:lnSpc>
                <a:spcPct val="110000"/>
              </a:lnSpc>
            </a:pPr>
            <a:r>
              <a:rPr lang="en-US" sz="2400" b="1" i="1" dirty="0">
                <a:solidFill>
                  <a:srgbClr val="003900"/>
                </a:solidFill>
                <a:latin typeface="Arial Narrow"/>
                <a:cs typeface="Arial Narrow"/>
              </a:rPr>
              <a:t>20X faster to verify vs. MESI</a:t>
            </a:r>
          </a:p>
        </p:txBody>
      </p:sp>
    </p:spTree>
    <p:extLst>
      <p:ext uri="{BB962C8B-B14F-4D97-AF65-F5344CB8AC3E}">
        <p14:creationId xmlns:p14="http://schemas.microsoft.com/office/powerpoint/2010/main" val="31835425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486400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b="1" dirty="0">
                <a:solidFill>
                  <a:srgbClr val="D25000"/>
                </a:solidFill>
                <a:latin typeface="Arial Narrow"/>
                <a:cs typeface="Arial Narrow"/>
              </a:rPr>
              <a:t>C</a:t>
            </a:r>
            <a:r>
              <a:rPr lang="en-US" sz="2600" b="1" dirty="0" smtClean="0">
                <a:solidFill>
                  <a:srgbClr val="D25000"/>
                </a:solidFill>
                <a:latin typeface="Arial Narrow"/>
                <a:cs typeface="Arial Narrow"/>
              </a:rPr>
              <a:t>omplexity</a:t>
            </a:r>
          </a:p>
          <a:p>
            <a:pPr lvl="1">
              <a:lnSpc>
                <a:spcPct val="110000"/>
              </a:lnSpc>
              <a:buFont typeface="Lucida Grande"/>
              <a:buChar char="−"/>
            </a:pPr>
            <a:r>
              <a:rPr lang="en-US" b="1" u="sng" dirty="0">
                <a:solidFill>
                  <a:srgbClr val="006600"/>
                </a:solidFill>
                <a:latin typeface="Arial Narrow"/>
                <a:cs typeface="Arial Narrow"/>
              </a:rPr>
              <a:t>No</a:t>
            </a:r>
            <a:r>
              <a:rPr lang="en-US" b="1" dirty="0">
                <a:solidFill>
                  <a:srgbClr val="006600"/>
                </a:solidFill>
                <a:latin typeface="Arial Narrow"/>
                <a:cs typeface="Arial Narrow"/>
              </a:rPr>
              <a:t> transient states</a:t>
            </a:r>
          </a:p>
          <a:p>
            <a:pPr lvl="1">
              <a:lnSpc>
                <a:spcPct val="110000"/>
              </a:lnSpc>
              <a:buFont typeface="Lucida Grande"/>
              <a:buChar char="−"/>
            </a:pPr>
            <a:r>
              <a:rPr lang="en-US" b="1" dirty="0">
                <a:solidFill>
                  <a:srgbClr val="006600"/>
                </a:solidFill>
                <a:latin typeface="Arial Narrow"/>
                <a:cs typeface="Arial Narrow"/>
              </a:rPr>
              <a:t>Simple to extend for </a:t>
            </a:r>
            <a:r>
              <a:rPr lang="en-US" b="1" dirty="0" smtClean="0">
                <a:solidFill>
                  <a:srgbClr val="006600"/>
                </a:solidFill>
                <a:latin typeface="Arial Narrow"/>
                <a:cs typeface="Arial Narrow"/>
              </a:rPr>
              <a:t>optimizations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b="1" dirty="0" smtClean="0">
              <a:solidFill>
                <a:srgbClr val="006600"/>
              </a:solidFill>
              <a:latin typeface="Arial Narrow"/>
              <a:cs typeface="Arial Narrow"/>
            </a:endParaRPr>
          </a:p>
          <a:p>
            <a:pPr marL="514350" indent="-457200"/>
            <a:r>
              <a:rPr lang="en-US" sz="2600" b="1" dirty="0" smtClean="0">
                <a:solidFill>
                  <a:srgbClr val="D25000"/>
                </a:solidFill>
                <a:latin typeface="Arial Narrow"/>
                <a:cs typeface="Arial Narrow"/>
              </a:rPr>
              <a:t>Storage overhead</a:t>
            </a:r>
          </a:p>
          <a:p>
            <a:pPr lvl="1">
              <a:lnSpc>
                <a:spcPct val="110000"/>
              </a:lnSpc>
              <a:buFont typeface="Lucida Grande"/>
              <a:buChar char="−"/>
            </a:pPr>
            <a:r>
              <a:rPr lang="en-US" b="1" u="sng" dirty="0">
                <a:solidFill>
                  <a:srgbClr val="006600"/>
                </a:solidFill>
                <a:latin typeface="Arial Narrow"/>
                <a:cs typeface="Arial Narrow"/>
              </a:rPr>
              <a:t>No</a:t>
            </a:r>
            <a:r>
              <a:rPr lang="en-US" b="1" dirty="0">
                <a:solidFill>
                  <a:srgbClr val="006600"/>
                </a:solidFill>
                <a:latin typeface="Arial Narrow"/>
                <a:cs typeface="Arial Narrow"/>
              </a:rPr>
              <a:t> storage overhead for directory </a:t>
            </a:r>
            <a:r>
              <a:rPr lang="en-US" b="1" dirty="0" smtClean="0">
                <a:solidFill>
                  <a:srgbClr val="006600"/>
                </a:solidFill>
                <a:latin typeface="Arial Narrow"/>
                <a:cs typeface="Arial Narrow"/>
              </a:rPr>
              <a:t>information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b="1" dirty="0">
              <a:solidFill>
                <a:srgbClr val="006600"/>
              </a:solidFill>
              <a:latin typeface="Arial Narrow"/>
              <a:cs typeface="Arial Narrow"/>
            </a:endParaRPr>
          </a:p>
          <a:p>
            <a:pPr marL="514350" indent="-457200"/>
            <a:r>
              <a:rPr lang="en-US" sz="2600" b="1" dirty="0" smtClean="0">
                <a:solidFill>
                  <a:srgbClr val="D25000"/>
                </a:solidFill>
                <a:latin typeface="Arial Narrow"/>
                <a:cs typeface="Arial Narrow"/>
              </a:rPr>
              <a:t>Performance and power inefficiencies</a:t>
            </a:r>
          </a:p>
          <a:p>
            <a:pPr lvl="1">
              <a:lnSpc>
                <a:spcPct val="110000"/>
              </a:lnSpc>
              <a:buFont typeface="Lucida Grande"/>
              <a:buChar char="−"/>
            </a:pPr>
            <a:r>
              <a:rPr lang="en-US" b="1" u="sng" dirty="0" smtClean="0">
                <a:solidFill>
                  <a:srgbClr val="006600"/>
                </a:solidFill>
                <a:latin typeface="Arial Narrow"/>
                <a:cs typeface="Arial Narrow"/>
              </a:rPr>
              <a:t>No</a:t>
            </a:r>
            <a:r>
              <a:rPr lang="en-US" b="1" dirty="0" smtClean="0">
                <a:solidFill>
                  <a:srgbClr val="006600"/>
                </a:solidFill>
                <a:latin typeface="Arial Narrow"/>
                <a:cs typeface="Arial Narrow"/>
              </a:rPr>
              <a:t> invalidation, </a:t>
            </a:r>
            <a:r>
              <a:rPr lang="en-US" b="1" dirty="0" err="1" smtClean="0">
                <a:solidFill>
                  <a:srgbClr val="006600"/>
                </a:solidFill>
                <a:latin typeface="Arial Narrow"/>
                <a:cs typeface="Arial Narrow"/>
              </a:rPr>
              <a:t>ack</a:t>
            </a:r>
            <a:r>
              <a:rPr lang="en-US" b="1" dirty="0" smtClean="0">
                <a:solidFill>
                  <a:srgbClr val="006600"/>
                </a:solidFill>
                <a:latin typeface="Arial Narrow"/>
                <a:cs typeface="Arial Narrow"/>
              </a:rPr>
              <a:t> messages</a:t>
            </a:r>
          </a:p>
          <a:p>
            <a:pPr lvl="1">
              <a:lnSpc>
                <a:spcPct val="110000"/>
              </a:lnSpc>
              <a:buFont typeface="Lucida Grande"/>
              <a:buChar char="−"/>
            </a:pPr>
            <a:r>
              <a:rPr lang="en-US" b="1" u="sng" dirty="0" smtClean="0">
                <a:solidFill>
                  <a:srgbClr val="006600"/>
                </a:solidFill>
                <a:latin typeface="Arial Narrow"/>
                <a:cs typeface="Arial Narrow"/>
              </a:rPr>
              <a:t>No</a:t>
            </a:r>
            <a:r>
              <a:rPr lang="en-US" b="1" dirty="0" smtClean="0">
                <a:solidFill>
                  <a:srgbClr val="006600"/>
                </a:solidFill>
                <a:latin typeface="Arial Narrow"/>
                <a:cs typeface="Arial Narrow"/>
              </a:rPr>
              <a:t> indirection through directory</a:t>
            </a:r>
          </a:p>
          <a:p>
            <a:pPr lvl="1">
              <a:lnSpc>
                <a:spcPct val="110000"/>
              </a:lnSpc>
              <a:buFont typeface="Lucida Grande"/>
              <a:buChar char="−"/>
            </a:pPr>
            <a:r>
              <a:rPr lang="en-US" b="1" u="sng" dirty="0" smtClean="0">
                <a:solidFill>
                  <a:srgbClr val="006600"/>
                </a:solidFill>
                <a:latin typeface="Arial Narrow"/>
                <a:cs typeface="Arial Narrow"/>
              </a:rPr>
              <a:t>No</a:t>
            </a:r>
            <a:r>
              <a:rPr lang="en-US" b="1" dirty="0" smtClean="0">
                <a:solidFill>
                  <a:srgbClr val="006600"/>
                </a:solidFill>
                <a:latin typeface="Arial Narrow"/>
                <a:cs typeface="Arial Narrow"/>
              </a:rPr>
              <a:t> false sharing: region based coherence</a:t>
            </a:r>
          </a:p>
          <a:p>
            <a:pPr lvl="1">
              <a:lnSpc>
                <a:spcPct val="110000"/>
              </a:lnSpc>
              <a:buFont typeface="Lucida Grande"/>
              <a:buChar char="−"/>
            </a:pPr>
            <a:r>
              <a:rPr lang="en-US" b="1" dirty="0" smtClean="0">
                <a:solidFill>
                  <a:srgbClr val="006600"/>
                </a:solidFill>
                <a:latin typeface="Arial Narrow"/>
                <a:cs typeface="Arial Narrow"/>
              </a:rPr>
              <a:t>Region, </a:t>
            </a:r>
            <a:r>
              <a:rPr lang="en-US" b="1" u="sng" dirty="0" smtClean="0">
                <a:solidFill>
                  <a:srgbClr val="006600"/>
                </a:solidFill>
                <a:latin typeface="Arial Narrow"/>
                <a:cs typeface="Arial Narrow"/>
              </a:rPr>
              <a:t>not cache-line</a:t>
            </a:r>
            <a:r>
              <a:rPr lang="en-US" b="1" dirty="0" smtClean="0">
                <a:solidFill>
                  <a:srgbClr val="006600"/>
                </a:solidFill>
                <a:latin typeface="Arial Narrow"/>
                <a:cs typeface="Arial Narrow"/>
              </a:rPr>
              <a:t>, communication</a:t>
            </a:r>
          </a:p>
          <a:p>
            <a:pPr lvl="1">
              <a:lnSpc>
                <a:spcPct val="110000"/>
              </a:lnSpc>
              <a:buFont typeface="Lucida Grande"/>
              <a:buChar char="−"/>
            </a:pPr>
            <a:r>
              <a:rPr lang="en-US" b="1" dirty="0" smtClean="0">
                <a:solidFill>
                  <a:srgbClr val="006600"/>
                </a:solidFill>
                <a:latin typeface="Arial Narrow"/>
                <a:cs typeface="Arial Narrow"/>
              </a:rPr>
              <a:t>Region, </a:t>
            </a:r>
            <a:r>
              <a:rPr lang="en-US" b="1" u="sng" dirty="0" smtClean="0">
                <a:solidFill>
                  <a:srgbClr val="006600"/>
                </a:solidFill>
                <a:latin typeface="Arial Narrow"/>
                <a:cs typeface="Arial Narrow"/>
              </a:rPr>
              <a:t>not cache-line</a:t>
            </a:r>
            <a:r>
              <a:rPr lang="en-US" b="1" dirty="0" smtClean="0">
                <a:solidFill>
                  <a:srgbClr val="006600"/>
                </a:solidFill>
                <a:latin typeface="Arial Narrow"/>
                <a:cs typeface="Arial Narrow"/>
              </a:rPr>
              <a:t>, allocation (ongoing)</a:t>
            </a:r>
            <a:endParaRPr lang="en-US" b="1" dirty="0">
              <a:solidFill>
                <a:srgbClr val="006600"/>
              </a:solidFill>
              <a:latin typeface="Arial Narrow"/>
              <a:cs typeface="Arial Narrow"/>
            </a:endParaRPr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65" charset="-128"/>
              </a:rPr>
              <a:t>Results for Deterministic </a:t>
            </a:r>
            <a:r>
              <a:rPr lang="en-US" dirty="0" smtClean="0">
                <a:ea typeface="ＭＳ Ｐゴシック" pitchFamily="-65" charset="-128"/>
              </a:rPr>
              <a:t>Codes</a:t>
            </a:r>
            <a:endParaRPr sz="3200" b="1" dirty="0" smtClean="0">
              <a:ea typeface="ＭＳ Ｐゴシック" pitchFamily="-65" charset="-128"/>
            </a:endParaRPr>
          </a:p>
        </p:txBody>
      </p:sp>
      <p:sp>
        <p:nvSpPr>
          <p:cNvPr id="5" name="Wave 4"/>
          <p:cNvSpPr/>
          <p:nvPr/>
        </p:nvSpPr>
        <p:spPr>
          <a:xfrm>
            <a:off x="4648200" y="3810000"/>
            <a:ext cx="4399977" cy="1605171"/>
          </a:xfrm>
          <a:prstGeom prst="wave">
            <a:avLst>
              <a:gd name="adj1" fmla="val 9175"/>
              <a:gd name="adj2" fmla="val 0"/>
            </a:avLst>
          </a:prstGeom>
          <a:solidFill>
            <a:srgbClr val="CCFFCC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lnSpc>
                <a:spcPct val="110000"/>
              </a:lnSpc>
            </a:pPr>
            <a:r>
              <a:rPr lang="en-US" sz="2400" b="1" dirty="0" smtClean="0">
                <a:solidFill>
                  <a:srgbClr val="003900"/>
                </a:solidFill>
                <a:latin typeface="Arial Narrow"/>
                <a:cs typeface="Arial Narrow"/>
              </a:rPr>
              <a:t> </a:t>
            </a:r>
            <a:r>
              <a:rPr lang="en-US" sz="2400" b="1" i="1" dirty="0" smtClean="0">
                <a:solidFill>
                  <a:srgbClr val="003900"/>
                </a:solidFill>
                <a:latin typeface="Arial Narrow"/>
                <a:cs typeface="Arial Narrow"/>
              </a:rPr>
              <a:t>Up </a:t>
            </a:r>
            <a:r>
              <a:rPr lang="en-US" sz="2400" b="1" i="1" dirty="0">
                <a:solidFill>
                  <a:srgbClr val="003900"/>
                </a:solidFill>
                <a:latin typeface="Arial Narrow"/>
                <a:cs typeface="Arial Narrow"/>
              </a:rPr>
              <a:t>to </a:t>
            </a:r>
            <a:r>
              <a:rPr lang="en-US" sz="2400" b="1" i="1" dirty="0" smtClean="0">
                <a:solidFill>
                  <a:srgbClr val="003900"/>
                </a:solidFill>
                <a:latin typeface="Arial Narrow"/>
                <a:cs typeface="Arial Narrow"/>
              </a:rPr>
              <a:t>79% lower memory stall time</a:t>
            </a:r>
          </a:p>
          <a:p>
            <a:pPr algn="ctr">
              <a:lnSpc>
                <a:spcPct val="110000"/>
              </a:lnSpc>
            </a:pPr>
            <a:r>
              <a:rPr lang="en-US" sz="2400" b="1" i="1" dirty="0" smtClean="0">
                <a:solidFill>
                  <a:srgbClr val="003900"/>
                </a:solidFill>
                <a:latin typeface="Arial Narrow"/>
                <a:cs typeface="Arial Narrow"/>
              </a:rPr>
              <a:t>Up to 66% lower traffic</a:t>
            </a:r>
            <a:endParaRPr lang="en-US" sz="2400" b="1" i="1" dirty="0">
              <a:solidFill>
                <a:srgbClr val="003900"/>
              </a:solidFill>
              <a:latin typeface="Arial Narrow"/>
              <a:cs typeface="Arial Narrow"/>
            </a:endParaRPr>
          </a:p>
        </p:txBody>
      </p:sp>
      <p:sp>
        <p:nvSpPr>
          <p:cNvPr id="7" name="Wave 6"/>
          <p:cNvSpPr/>
          <p:nvPr/>
        </p:nvSpPr>
        <p:spPr>
          <a:xfrm>
            <a:off x="5249142" y="1447160"/>
            <a:ext cx="3590058" cy="1067440"/>
          </a:xfrm>
          <a:prstGeom prst="wave">
            <a:avLst>
              <a:gd name="adj1" fmla="val 9175"/>
              <a:gd name="adj2" fmla="val 0"/>
            </a:avLst>
          </a:prstGeom>
          <a:solidFill>
            <a:srgbClr val="CCFFCC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lnSpc>
                <a:spcPct val="110000"/>
              </a:lnSpc>
            </a:pPr>
            <a:r>
              <a:rPr lang="en-US" sz="2400" b="1" dirty="0">
                <a:solidFill>
                  <a:srgbClr val="003900"/>
                </a:solidFill>
                <a:latin typeface="Arial Narrow"/>
                <a:cs typeface="Arial Narrow"/>
              </a:rPr>
              <a:t>Base </a:t>
            </a:r>
            <a:r>
              <a:rPr lang="en-US" sz="2400" b="1" dirty="0" err="1">
                <a:solidFill>
                  <a:srgbClr val="003900"/>
                </a:solidFill>
                <a:latin typeface="Arial Narrow"/>
                <a:cs typeface="Arial Narrow"/>
              </a:rPr>
              <a:t>DeNovo</a:t>
            </a:r>
            <a:r>
              <a:rPr lang="en-US" sz="2400" b="1" dirty="0">
                <a:solidFill>
                  <a:srgbClr val="003900"/>
                </a:solidFill>
                <a:latin typeface="Arial Narrow"/>
                <a:cs typeface="Arial Narrow"/>
              </a:rPr>
              <a:t> </a:t>
            </a:r>
          </a:p>
          <a:p>
            <a:pPr algn="ctr">
              <a:lnSpc>
                <a:spcPct val="110000"/>
              </a:lnSpc>
            </a:pPr>
            <a:r>
              <a:rPr lang="en-US" sz="2400" b="1" i="1" dirty="0">
                <a:solidFill>
                  <a:srgbClr val="003900"/>
                </a:solidFill>
                <a:latin typeface="Arial Narrow"/>
                <a:cs typeface="Arial Narrow"/>
              </a:rPr>
              <a:t>20X faster to verify vs. MESI</a:t>
            </a:r>
          </a:p>
        </p:txBody>
      </p:sp>
    </p:spTree>
    <p:extLst>
      <p:ext uri="{BB962C8B-B14F-4D97-AF65-F5344CB8AC3E}">
        <p14:creationId xmlns:p14="http://schemas.microsoft.com/office/powerpoint/2010/main" val="22575145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839200" cy="548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C1541C"/>
                </a:solidFill>
              </a:rPr>
              <a:t>DPJ Overview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Base </a:t>
            </a:r>
            <a:r>
              <a:rPr lang="en-US" b="1" dirty="0" err="1" smtClean="0"/>
              <a:t>DeNovo</a:t>
            </a:r>
            <a:r>
              <a:rPr lang="en-US" b="1" dirty="0" smtClean="0"/>
              <a:t> Protocol 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DeNovo</a:t>
            </a:r>
            <a:r>
              <a:rPr lang="en-US" dirty="0" smtClean="0"/>
              <a:t> Optimizations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Evaluation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220612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52"/>
    </mc:Choice>
    <mc:Fallback xmlns="">
      <p:transition xmlns:p14="http://schemas.microsoft.com/office/powerpoint/2010/main" spd="slow" advTm="18352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DPJ Overview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8674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Deterministic-by-default parallel language [OOPSLA’09]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 Extension of sequential Java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 Structured parallel control: nested fork-join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 Novel region-based type and effect system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 Speedups close to hand-written Java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 Expressive enough for irregular, dynamic parallelism  </a:t>
            </a:r>
          </a:p>
          <a:p>
            <a:pPr>
              <a:spcBef>
                <a:spcPts val="1800"/>
              </a:spcBef>
            </a:pPr>
            <a:r>
              <a:rPr lang="en-US" sz="2600" dirty="0" smtClean="0"/>
              <a:t>Supports 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D</a:t>
            </a:r>
            <a:r>
              <a:rPr lang="en-US" dirty="0" smtClean="0"/>
              <a:t>isciplined non-determinism [POPL’11]</a:t>
            </a:r>
          </a:p>
          <a:p>
            <a:pPr lvl="2"/>
            <a:r>
              <a:rPr lang="en-US" dirty="0" smtClean="0"/>
              <a:t>Explicit, data race-free, isolated</a:t>
            </a:r>
          </a:p>
          <a:p>
            <a:pPr lvl="2"/>
            <a:r>
              <a:rPr lang="en-US" dirty="0" smtClean="0"/>
              <a:t>Non-deterministic, deterministic </a:t>
            </a:r>
            <a:r>
              <a:rPr lang="en-US" dirty="0"/>
              <a:t>code </a:t>
            </a:r>
            <a:r>
              <a:rPr lang="en-US" dirty="0" smtClean="0"/>
              <a:t>co-exist safely (</a:t>
            </a:r>
            <a:r>
              <a:rPr lang="en-US" dirty="0" err="1" smtClean="0"/>
              <a:t>composable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  <a:spcBef>
                <a:spcPts val="528"/>
              </a:spcBef>
            </a:pPr>
            <a:r>
              <a:rPr lang="en-US" sz="2200" dirty="0"/>
              <a:t>U</a:t>
            </a:r>
            <a:r>
              <a:rPr lang="en-US" sz="2200" dirty="0" smtClean="0"/>
              <a:t>nanalyzable effects using trusted frameworks [ECOOP’11]</a:t>
            </a:r>
          </a:p>
          <a:p>
            <a:pPr lvl="1">
              <a:lnSpc>
                <a:spcPct val="110000"/>
              </a:lnSpc>
              <a:spcBef>
                <a:spcPts val="528"/>
              </a:spcBef>
            </a:pPr>
            <a:r>
              <a:rPr lang="en-US" sz="2200" dirty="0"/>
              <a:t>U</a:t>
            </a:r>
            <a:r>
              <a:rPr lang="en-US" sz="2200" dirty="0" smtClean="0"/>
              <a:t>nstructured parallelism using tasks w/ effects [PPoPP’13]</a:t>
            </a:r>
          </a:p>
          <a:p>
            <a:pPr>
              <a:spcBef>
                <a:spcPts val="1800"/>
              </a:spcBef>
            </a:pPr>
            <a:r>
              <a:rPr lang="en-US" sz="2600" dirty="0" smtClean="0"/>
              <a:t>Focus here on deterministic codes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8480640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DPJ Overview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8674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Deterministic-by-default parallel language [OOPSLA’09]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 Extension of sequential Java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 Structured parallel control: nested fork-join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rgbClr val="D25000"/>
                </a:solidFill>
              </a:rPr>
              <a:t> Novel region-based type and effect system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 Speedups close to hand-written Java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 Expressive enough for irregular, dynamic parallelism  </a:t>
            </a:r>
          </a:p>
          <a:p>
            <a:pPr>
              <a:spcBef>
                <a:spcPts val="1800"/>
              </a:spcBef>
            </a:pPr>
            <a:r>
              <a:rPr lang="en-US" sz="2600" dirty="0" smtClean="0"/>
              <a:t>Supports 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D</a:t>
            </a:r>
            <a:r>
              <a:rPr lang="en-US" dirty="0" smtClean="0"/>
              <a:t>isciplined non-determinism [POPL’11]</a:t>
            </a:r>
          </a:p>
          <a:p>
            <a:pPr lvl="2"/>
            <a:r>
              <a:rPr lang="en-US" dirty="0" smtClean="0"/>
              <a:t>Explicit, data race-free, isolated</a:t>
            </a:r>
          </a:p>
          <a:p>
            <a:pPr lvl="2"/>
            <a:r>
              <a:rPr lang="en-US" dirty="0" smtClean="0"/>
              <a:t>Non-deterministic, deterministic </a:t>
            </a:r>
            <a:r>
              <a:rPr lang="en-US" dirty="0"/>
              <a:t>code </a:t>
            </a:r>
            <a:r>
              <a:rPr lang="en-US" dirty="0" smtClean="0"/>
              <a:t>co-exist safely (</a:t>
            </a:r>
            <a:r>
              <a:rPr lang="en-US" dirty="0" err="1" smtClean="0"/>
              <a:t>composable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  <a:spcBef>
                <a:spcPts val="528"/>
              </a:spcBef>
            </a:pPr>
            <a:r>
              <a:rPr lang="en-US" sz="2200" dirty="0"/>
              <a:t>U</a:t>
            </a:r>
            <a:r>
              <a:rPr lang="en-US" sz="2200" dirty="0" smtClean="0"/>
              <a:t>nanalyzable effects using trusted frameworks [ECOOP’12]</a:t>
            </a:r>
          </a:p>
          <a:p>
            <a:pPr lvl="1">
              <a:lnSpc>
                <a:spcPct val="110000"/>
              </a:lnSpc>
              <a:spcBef>
                <a:spcPts val="528"/>
              </a:spcBef>
            </a:pPr>
            <a:r>
              <a:rPr lang="en-US" sz="2200" dirty="0"/>
              <a:t>U</a:t>
            </a:r>
            <a:r>
              <a:rPr lang="en-US" sz="2200" dirty="0" smtClean="0"/>
              <a:t>nstructured parallelism using tasks w/ effects [PPoPP’13]</a:t>
            </a:r>
          </a:p>
          <a:p>
            <a:pPr>
              <a:spcBef>
                <a:spcPts val="1800"/>
              </a:spcBef>
            </a:pPr>
            <a:r>
              <a:rPr lang="en-US" sz="2600" dirty="0" smtClean="0"/>
              <a:t>Focus here on deterministic codes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607622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Regions and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990600"/>
            <a:ext cx="7621779" cy="48768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Region: a name for set of memory locations</a:t>
            </a:r>
          </a:p>
          <a:p>
            <a:pPr lvl="1"/>
            <a:r>
              <a:rPr lang="en-US" sz="2500" dirty="0" smtClean="0"/>
              <a:t>Assign region to each field, array cell</a:t>
            </a:r>
          </a:p>
          <a:p>
            <a:pPr marL="457200" lvl="1" indent="0">
              <a:buNone/>
            </a:pPr>
            <a:endParaRPr lang="en-US" sz="2200" dirty="0" smtClean="0"/>
          </a:p>
          <a:p>
            <a:r>
              <a:rPr lang="en-US" sz="2600" dirty="0" smtClean="0"/>
              <a:t>Effect: read or write on a region</a:t>
            </a:r>
          </a:p>
          <a:p>
            <a:pPr lvl="1"/>
            <a:r>
              <a:rPr lang="en-US" sz="2500" dirty="0" smtClean="0"/>
              <a:t>Summarize effects of method bodies</a:t>
            </a:r>
          </a:p>
          <a:p>
            <a:pPr marL="457200" lvl="1" indent="0">
              <a:buNone/>
            </a:pPr>
            <a:endParaRPr lang="en-US" sz="2200" dirty="0" smtClean="0"/>
          </a:p>
          <a:p>
            <a:r>
              <a:rPr lang="en-US" sz="2600" dirty="0" smtClean="0"/>
              <a:t>Compiler: simple type check</a:t>
            </a:r>
          </a:p>
          <a:p>
            <a:pPr lvl="1"/>
            <a:r>
              <a:rPr lang="en-US" sz="2500" dirty="0" smtClean="0"/>
              <a:t>Region types consistent</a:t>
            </a:r>
          </a:p>
          <a:p>
            <a:pPr lvl="1"/>
            <a:r>
              <a:rPr lang="en-US" sz="2500" dirty="0"/>
              <a:t>E</a:t>
            </a:r>
            <a:r>
              <a:rPr lang="en-US" sz="2500" dirty="0" smtClean="0"/>
              <a:t>ffect summaries correct</a:t>
            </a:r>
          </a:p>
          <a:p>
            <a:pPr lvl="1"/>
            <a:r>
              <a:rPr lang="en-US" sz="2500" dirty="0" smtClean="0"/>
              <a:t>Parallel tasks don’t interfere</a:t>
            </a:r>
          </a:p>
          <a:p>
            <a:pPr marL="457200" lvl="1" indent="0">
              <a:buNone/>
            </a:pPr>
            <a:endParaRPr lang="en-US" sz="2200" dirty="0" smtClean="0"/>
          </a:p>
          <a:p>
            <a:pPr marL="382588"/>
            <a:endParaRPr lang="en-US" dirty="0" smtClean="0">
              <a:solidFill>
                <a:srgbClr val="D25000"/>
              </a:solidFill>
              <a:ea typeface="ヒラギノ角ゴ ProN W3"/>
              <a:cs typeface="ヒラギノ角ゴ ProN W3"/>
            </a:endParaRPr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297079" y="1765431"/>
            <a:ext cx="2618321" cy="1282569"/>
            <a:chOff x="6220879" y="1232031"/>
            <a:chExt cx="2618321" cy="1282569"/>
          </a:xfrm>
        </p:grpSpPr>
        <p:grpSp>
          <p:nvGrpSpPr>
            <p:cNvPr id="4" name="Group 3"/>
            <p:cNvGrpSpPr/>
            <p:nvPr/>
          </p:nvGrpSpPr>
          <p:grpSpPr>
            <a:xfrm>
              <a:off x="6220879" y="1232031"/>
              <a:ext cx="2618321" cy="1282569"/>
              <a:chOff x="5116824" y="4807745"/>
              <a:chExt cx="2618321" cy="1282569"/>
            </a:xfrm>
          </p:grpSpPr>
          <p:sp>
            <p:nvSpPr>
              <p:cNvPr id="5" name="Card 29"/>
              <p:cNvSpPr/>
              <p:nvPr/>
            </p:nvSpPr>
            <p:spPr>
              <a:xfrm>
                <a:off x="5116824" y="4807745"/>
                <a:ext cx="2618321" cy="975957"/>
              </a:xfrm>
              <a:prstGeom prst="flowChartPunchedCard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315241" y="5720982"/>
                <a:ext cx="5882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heap</a:t>
                </a:r>
                <a:endParaRPr lang="en-US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743530" y="1367714"/>
              <a:ext cx="1922627" cy="711339"/>
              <a:chOff x="5546826" y="4977705"/>
              <a:chExt cx="1922627" cy="71133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546826" y="4993741"/>
                <a:ext cx="488760" cy="320835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134816" y="4985723"/>
                <a:ext cx="488760" cy="320835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980693" y="4977705"/>
                <a:ext cx="488760" cy="320835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974325" y="5368209"/>
                <a:ext cx="488760" cy="320835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6343497" y="1806962"/>
              <a:ext cx="488760" cy="32083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1487" y="1798944"/>
              <a:ext cx="488760" cy="320835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562697" y="1806962"/>
              <a:ext cx="488760" cy="32083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424467" y="3654662"/>
            <a:ext cx="3262333" cy="1984138"/>
            <a:chOff x="5076796" y="2023892"/>
            <a:chExt cx="3262333" cy="1984138"/>
          </a:xfrm>
        </p:grpSpPr>
        <p:sp>
          <p:nvSpPr>
            <p:cNvPr id="34" name="Rectangle 33"/>
            <p:cNvSpPr/>
            <p:nvPr/>
          </p:nvSpPr>
          <p:spPr>
            <a:xfrm>
              <a:off x="5076796" y="2376565"/>
              <a:ext cx="640080" cy="12801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50880" y="2376563"/>
              <a:ext cx="640080" cy="12801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824964" y="2376563"/>
              <a:ext cx="640080" cy="12801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99049" y="2376563"/>
              <a:ext cx="640080" cy="12801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076796" y="2023892"/>
              <a:ext cx="3262333" cy="352673"/>
              <a:chOff x="5076796" y="2023892"/>
              <a:chExt cx="3262333" cy="352673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76796" y="2023892"/>
                <a:ext cx="3262333" cy="145741"/>
              </a:xfrm>
              <a:prstGeom prst="rect">
                <a:avLst/>
              </a:prstGeom>
              <a:solidFill>
                <a:srgbClr val="002664"/>
              </a:solidFill>
              <a:ln>
                <a:solidFill>
                  <a:srgbClr val="00266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/>
              <p:cNvCxnSpPr>
                <a:stCxn id="47" idx="2"/>
                <a:endCxn id="34" idx="0"/>
              </p:cNvCxnSpPr>
              <p:nvPr/>
            </p:nvCxnSpPr>
            <p:spPr>
              <a:xfrm flipH="1">
                <a:off x="5396836" y="2169633"/>
                <a:ext cx="1311127" cy="206932"/>
              </a:xfrm>
              <a:prstGeom prst="line">
                <a:avLst/>
              </a:prstGeom>
              <a:ln>
                <a:solidFill>
                  <a:srgbClr val="4A452A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7" idx="2"/>
                <a:endCxn id="35" idx="0"/>
              </p:cNvCxnSpPr>
              <p:nvPr/>
            </p:nvCxnSpPr>
            <p:spPr>
              <a:xfrm flipH="1">
                <a:off x="6270920" y="2169633"/>
                <a:ext cx="437043" cy="206930"/>
              </a:xfrm>
              <a:prstGeom prst="line">
                <a:avLst/>
              </a:prstGeom>
              <a:ln>
                <a:solidFill>
                  <a:srgbClr val="4A452A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47" idx="2"/>
                <a:endCxn id="36" idx="0"/>
              </p:cNvCxnSpPr>
              <p:nvPr/>
            </p:nvCxnSpPr>
            <p:spPr>
              <a:xfrm>
                <a:off x="6707963" y="2169633"/>
                <a:ext cx="437041" cy="206930"/>
              </a:xfrm>
              <a:prstGeom prst="line">
                <a:avLst/>
              </a:prstGeom>
              <a:ln>
                <a:solidFill>
                  <a:srgbClr val="4A452A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47" idx="2"/>
                <a:endCxn id="37" idx="0"/>
              </p:cNvCxnSpPr>
              <p:nvPr/>
            </p:nvCxnSpPr>
            <p:spPr>
              <a:xfrm>
                <a:off x="6707963" y="2169633"/>
                <a:ext cx="1311126" cy="206930"/>
              </a:xfrm>
              <a:prstGeom prst="line">
                <a:avLst/>
              </a:prstGeom>
              <a:ln>
                <a:solidFill>
                  <a:srgbClr val="4A452A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076796" y="3656723"/>
              <a:ext cx="3262333" cy="351307"/>
              <a:chOff x="5076796" y="3656723"/>
              <a:chExt cx="3262333" cy="351307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5076796" y="3851231"/>
                <a:ext cx="3262333" cy="156799"/>
              </a:xfrm>
              <a:prstGeom prst="rect">
                <a:avLst/>
              </a:prstGeom>
              <a:solidFill>
                <a:srgbClr val="002664"/>
              </a:solidFill>
              <a:ln>
                <a:solidFill>
                  <a:srgbClr val="00266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>
                <a:stCxn id="34" idx="2"/>
                <a:endCxn id="42" idx="0"/>
              </p:cNvCxnSpPr>
              <p:nvPr/>
            </p:nvCxnSpPr>
            <p:spPr>
              <a:xfrm>
                <a:off x="5396836" y="3656725"/>
                <a:ext cx="1311127" cy="194506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35" idx="2"/>
                <a:endCxn id="42" idx="0"/>
              </p:cNvCxnSpPr>
              <p:nvPr/>
            </p:nvCxnSpPr>
            <p:spPr>
              <a:xfrm>
                <a:off x="6270920" y="3656723"/>
                <a:ext cx="437043" cy="19450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36" idx="2"/>
                <a:endCxn id="42" idx="0"/>
              </p:cNvCxnSpPr>
              <p:nvPr/>
            </p:nvCxnSpPr>
            <p:spPr>
              <a:xfrm flipH="1">
                <a:off x="6707963" y="3656723"/>
                <a:ext cx="437041" cy="19450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37" idx="2"/>
                <a:endCxn id="42" idx="0"/>
              </p:cNvCxnSpPr>
              <p:nvPr/>
            </p:nvCxnSpPr>
            <p:spPr>
              <a:xfrm flipH="1">
                <a:off x="6707963" y="3656723"/>
                <a:ext cx="1311126" cy="19450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3" name="Straight Arrow Connector 52"/>
          <p:cNvCxnSpPr/>
          <p:nvPr/>
        </p:nvCxnSpPr>
        <p:spPr>
          <a:xfrm flipH="1">
            <a:off x="6558065" y="4466196"/>
            <a:ext cx="772393" cy="307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Multiply 53"/>
          <p:cNvSpPr/>
          <p:nvPr/>
        </p:nvSpPr>
        <p:spPr>
          <a:xfrm>
            <a:off x="6728433" y="4389073"/>
            <a:ext cx="626056" cy="404915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5416172" y="4665058"/>
            <a:ext cx="603628" cy="400110"/>
            <a:chOff x="5096978" y="2725488"/>
            <a:chExt cx="603628" cy="400110"/>
          </a:xfrm>
        </p:grpSpPr>
        <p:sp>
          <p:nvSpPr>
            <p:cNvPr id="56" name="TextBox 55"/>
            <p:cNvSpPr txBox="1"/>
            <p:nvPr/>
          </p:nvSpPr>
          <p:spPr>
            <a:xfrm>
              <a:off x="5096978" y="272548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ST </a:t>
              </a:r>
              <a:endParaRPr lang="en-US" sz="2000" b="1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254372" y="4688881"/>
            <a:ext cx="603628" cy="400110"/>
            <a:chOff x="5096978" y="2725488"/>
            <a:chExt cx="603628" cy="400110"/>
          </a:xfrm>
        </p:grpSpPr>
        <p:sp>
          <p:nvSpPr>
            <p:cNvPr id="59" name="TextBox 58"/>
            <p:cNvSpPr txBox="1"/>
            <p:nvPr/>
          </p:nvSpPr>
          <p:spPr>
            <a:xfrm>
              <a:off x="5096978" y="272548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ST </a:t>
              </a:r>
              <a:endParaRPr lang="en-US" sz="2000" b="1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168772" y="4673877"/>
            <a:ext cx="603628" cy="400110"/>
            <a:chOff x="5096978" y="2725488"/>
            <a:chExt cx="603628" cy="400110"/>
          </a:xfrm>
        </p:grpSpPr>
        <p:sp>
          <p:nvSpPr>
            <p:cNvPr id="62" name="TextBox 61"/>
            <p:cNvSpPr txBox="1"/>
            <p:nvPr/>
          </p:nvSpPr>
          <p:spPr>
            <a:xfrm>
              <a:off x="5096978" y="272548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ST </a:t>
              </a:r>
              <a:endParaRPr lang="en-US" sz="2000" b="1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083172" y="4579840"/>
            <a:ext cx="603628" cy="400110"/>
            <a:chOff x="5096978" y="2725488"/>
            <a:chExt cx="603628" cy="400110"/>
          </a:xfrm>
        </p:grpSpPr>
        <p:sp>
          <p:nvSpPr>
            <p:cNvPr id="65" name="TextBox 64"/>
            <p:cNvSpPr txBox="1"/>
            <p:nvPr/>
          </p:nvSpPr>
          <p:spPr>
            <a:xfrm>
              <a:off x="5096978" y="272548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ST </a:t>
              </a:r>
              <a:endParaRPr lang="en-US" sz="2000" b="1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168772" y="4105770"/>
            <a:ext cx="603628" cy="400110"/>
            <a:chOff x="5096978" y="2725488"/>
            <a:chExt cx="603628" cy="400110"/>
          </a:xfrm>
        </p:grpSpPr>
        <p:sp>
          <p:nvSpPr>
            <p:cNvPr id="68" name="TextBox 67"/>
            <p:cNvSpPr txBox="1"/>
            <p:nvPr/>
          </p:nvSpPr>
          <p:spPr>
            <a:xfrm>
              <a:off x="5096978" y="2725488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</a:t>
              </a:r>
              <a:endParaRPr lang="en-US" sz="2000" b="1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228600" y="5943600"/>
            <a:ext cx="87150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D25000"/>
                </a:solidFill>
                <a:latin typeface="Arial Narrow" pitchFamily="34" charset="0"/>
                <a:ea typeface="ヒラギノ角ゴ ProN W3"/>
                <a:cs typeface="ヒラギノ角ゴ ProN W3"/>
              </a:rPr>
              <a:t>Type-checked programs are </a:t>
            </a:r>
            <a:r>
              <a:rPr lang="en-US" sz="2600" b="1" dirty="0">
                <a:solidFill>
                  <a:srgbClr val="D25000"/>
                </a:solidFill>
                <a:latin typeface="Arial Narrow" pitchFamily="34" charset="0"/>
                <a:ea typeface="ヒラギノ角ゴ ProN W3"/>
                <a:cs typeface="ヒラギノ角ゴ ProN W3"/>
              </a:rPr>
              <a:t>guaranteed determinism-by-default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Example:  A Pair Class</a:t>
            </a:r>
          </a:p>
        </p:txBody>
      </p:sp>
      <p:sp>
        <p:nvSpPr>
          <p:cNvPr id="29699" name="Rectangle 3"/>
          <p:cNvSpPr>
            <a:spLocks/>
          </p:cNvSpPr>
          <p:nvPr/>
        </p:nvSpPr>
        <p:spPr bwMode="auto">
          <a:xfrm>
            <a:off x="457200" y="1497330"/>
            <a:ext cx="5337810" cy="4343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pPr algn="l"/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class Pair {</a:t>
            </a:r>
          </a:p>
          <a:p>
            <a:pPr algn="l"/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region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b="1" dirty="0" smtClean="0">
                <a:solidFill>
                  <a:srgbClr val="2E16B4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Blue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, </a:t>
            </a:r>
            <a:r>
              <a:rPr lang="en-US" sz="1600" b="1" dirty="0" smtClean="0">
                <a:solidFill>
                  <a:srgbClr val="B11C17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Red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;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algn="l"/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X</a:t>
            </a:r>
            <a:r>
              <a:rPr lang="en-US" sz="16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 </a:t>
            </a:r>
            <a:r>
              <a:rPr lang="en-US" sz="1600" b="1" dirty="0" smtClean="0">
                <a:solidFill>
                  <a:srgbClr val="2E16B4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Blue</a:t>
            </a:r>
            <a:r>
              <a:rPr lang="en-US" sz="16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algn="l"/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Y</a:t>
            </a:r>
            <a:r>
              <a:rPr lang="en-US" sz="16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 </a:t>
            </a:r>
            <a:r>
              <a:rPr lang="en-US" sz="1600" b="1" dirty="0" smtClean="0">
                <a:solidFill>
                  <a:srgbClr val="B11C17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Red</a:t>
            </a:r>
            <a:r>
              <a:rPr lang="en-US" sz="16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algn="l"/>
            <a:r>
              <a:rPr lang="en-US" sz="1600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void </a:t>
            </a:r>
            <a:r>
              <a:rPr lang="en-US" sz="1600" dirty="0" err="1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setX</a:t>
            </a:r>
            <a:r>
              <a:rPr lang="en-US" sz="1600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(</a:t>
            </a:r>
            <a:r>
              <a:rPr lang="en-US" sz="1600" dirty="0" err="1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int</a:t>
            </a:r>
            <a:r>
              <a:rPr lang="en-US" sz="1600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x</a:t>
            </a:r>
            <a:r>
              <a:rPr lang="en-US" sz="1600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) </a:t>
            </a:r>
            <a:r>
              <a:rPr lang="en-US" sz="1600" b="1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writes </a:t>
            </a:r>
            <a:r>
              <a:rPr lang="en-US" sz="1600" b="1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Blue</a:t>
            </a:r>
            <a:r>
              <a:rPr lang="en-US" sz="1600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{ </a:t>
            </a:r>
          </a:p>
          <a:p>
            <a:pPr marL="480060" lvl="1"/>
            <a:r>
              <a:rPr lang="en-US" sz="1600" dirty="0" err="1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this</a:t>
            </a:r>
            <a:r>
              <a:rPr lang="en-US" sz="1600" dirty="0" err="1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.</a:t>
            </a:r>
            <a:r>
              <a:rPr lang="en-US" sz="1600" dirty="0" err="1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X</a:t>
            </a:r>
            <a:r>
              <a:rPr lang="en-US" sz="1600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= x</a:t>
            </a:r>
            <a:r>
              <a:rPr lang="en-US" sz="1600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;</a:t>
            </a:r>
            <a:endParaRPr lang="en-US" sz="1600" dirty="0">
              <a:solidFill>
                <a:srgbClr val="C1B7AA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algn="l"/>
            <a:r>
              <a:rPr lang="en-US" sz="1600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</a:p>
          <a:p>
            <a:pPr algn="l"/>
            <a:r>
              <a:rPr lang="en-US" sz="1600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void </a:t>
            </a:r>
            <a:r>
              <a:rPr lang="en-US" sz="1600" dirty="0" err="1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setY</a:t>
            </a:r>
            <a:r>
              <a:rPr lang="en-US" sz="1600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(</a:t>
            </a:r>
            <a:r>
              <a:rPr lang="en-US" sz="1600" dirty="0" err="1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int</a:t>
            </a:r>
            <a:r>
              <a:rPr lang="en-US" sz="1600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y</a:t>
            </a:r>
            <a:r>
              <a:rPr lang="en-US" sz="1600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) </a:t>
            </a:r>
            <a:r>
              <a:rPr lang="en-US" sz="1600" b="1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writes </a:t>
            </a:r>
            <a:r>
              <a:rPr lang="en-US" sz="1600" b="1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Red</a:t>
            </a:r>
            <a:r>
              <a:rPr lang="en-US" sz="1600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{</a:t>
            </a:r>
          </a:p>
          <a:p>
            <a:pPr marL="480060" lvl="1"/>
            <a:r>
              <a:rPr lang="en-US" sz="1600" dirty="0" err="1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this</a:t>
            </a:r>
            <a:r>
              <a:rPr lang="en-US" sz="1600" dirty="0" err="1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.</a:t>
            </a:r>
            <a:r>
              <a:rPr lang="en-US" sz="1600" dirty="0" err="1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Y</a:t>
            </a:r>
            <a:r>
              <a:rPr lang="en-US" sz="1600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= y</a:t>
            </a:r>
            <a:r>
              <a:rPr lang="en-US" sz="1600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;</a:t>
            </a:r>
            <a:endParaRPr lang="en-US" sz="1600" dirty="0">
              <a:solidFill>
                <a:srgbClr val="C1B7AA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algn="l"/>
            <a:r>
              <a:rPr lang="en-US" sz="1600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</a:p>
          <a:p>
            <a:r>
              <a:rPr lang="en-US" sz="1600" dirty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void </a:t>
            </a:r>
            <a:r>
              <a:rPr lang="en-US" sz="1600" dirty="0" err="1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setXY</a:t>
            </a:r>
            <a:r>
              <a:rPr lang="en-US" sz="1600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(</a:t>
            </a:r>
            <a:r>
              <a:rPr lang="en-US" sz="1600" dirty="0" err="1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int</a:t>
            </a:r>
            <a:r>
              <a:rPr lang="en-US" sz="1600" dirty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x</a:t>
            </a:r>
            <a:r>
              <a:rPr lang="en-US" sz="1600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, </a:t>
            </a:r>
            <a:r>
              <a:rPr lang="en-US" sz="1600" dirty="0" err="1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int</a:t>
            </a:r>
            <a:r>
              <a:rPr lang="en-US" sz="1600" dirty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y</a:t>
            </a:r>
            <a:r>
              <a:rPr lang="en-US" sz="1600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) </a:t>
            </a:r>
            <a:r>
              <a:rPr lang="en-US" sz="1600" b="1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writes Blue; writes Red</a:t>
            </a:r>
            <a:r>
              <a:rPr lang="en-US" sz="1600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{</a:t>
            </a:r>
            <a:endParaRPr lang="en-US" sz="1600" dirty="0">
              <a:solidFill>
                <a:srgbClr val="BDB1A1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marL="480060" lvl="1"/>
            <a:r>
              <a:rPr lang="en-US" sz="1600" b="1" dirty="0" err="1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cobegin</a:t>
            </a:r>
            <a:r>
              <a:rPr lang="en-US" sz="1600" dirty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{</a:t>
            </a:r>
            <a:endParaRPr lang="en-US" sz="1600" b="1" dirty="0">
              <a:solidFill>
                <a:srgbClr val="BDB1A1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marL="720090" lvl="2"/>
            <a:r>
              <a:rPr lang="en-US" sz="1600" dirty="0" err="1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setX</a:t>
            </a:r>
            <a:r>
              <a:rPr lang="en-US" sz="1600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(</a:t>
            </a:r>
            <a:r>
              <a:rPr lang="en-US" sz="1600" dirty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x</a:t>
            </a:r>
            <a:r>
              <a:rPr lang="en-US" sz="1600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)</a:t>
            </a:r>
            <a:r>
              <a:rPr lang="en-US" sz="1600" dirty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; </a:t>
            </a:r>
            <a:r>
              <a:rPr lang="en-US" sz="1600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</a:t>
            </a:r>
            <a:r>
              <a:rPr lang="en-US" sz="1600" i="1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// </a:t>
            </a:r>
            <a:r>
              <a:rPr lang="en-US" sz="1600" b="1" i="1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writes Blue </a:t>
            </a:r>
            <a:endParaRPr lang="en-US" sz="1600" dirty="0">
              <a:solidFill>
                <a:srgbClr val="BDB1A1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marL="720090" lvl="2"/>
            <a:r>
              <a:rPr lang="en-US" sz="1600" dirty="0" err="1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setY</a:t>
            </a:r>
            <a:r>
              <a:rPr lang="en-US" sz="1600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(</a:t>
            </a:r>
            <a:r>
              <a:rPr lang="en-US" sz="1600" dirty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y</a:t>
            </a:r>
            <a:r>
              <a:rPr lang="en-US" sz="1600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)</a:t>
            </a:r>
            <a:r>
              <a:rPr lang="en-US" sz="1600" dirty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; </a:t>
            </a:r>
            <a:r>
              <a:rPr lang="en-US" sz="1600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</a:t>
            </a:r>
            <a:r>
              <a:rPr lang="en-US" sz="1600" i="1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//</a:t>
            </a:r>
            <a:r>
              <a:rPr lang="en-US" sz="1600" b="1" i="1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b="1" i="1" dirty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writes </a:t>
            </a:r>
            <a:r>
              <a:rPr lang="en-US" sz="1600" b="1" i="1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Red</a:t>
            </a:r>
            <a:endParaRPr lang="en-US" sz="1600" b="1" dirty="0" smtClean="0">
              <a:solidFill>
                <a:srgbClr val="FF0600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marL="480060" lvl="1"/>
            <a:r>
              <a:rPr lang="en-US" sz="1600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</a:p>
          <a:p>
            <a:pPr algn="l"/>
            <a:r>
              <a:rPr lang="en-US" sz="1600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  <a:endParaRPr lang="en-US" sz="1600" dirty="0">
              <a:solidFill>
                <a:srgbClr val="BDB1A1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algn="l"/>
            <a:r>
              <a:rPr lang="en-US" sz="1600" dirty="0">
                <a:solidFill>
                  <a:srgbClr val="45403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</a:p>
        </p:txBody>
      </p:sp>
      <p:graphicFrame>
        <p:nvGraphicFramePr>
          <p:cNvPr id="2970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567670"/>
              </p:ext>
            </p:extLst>
          </p:nvPr>
        </p:nvGraphicFramePr>
        <p:xfrm>
          <a:off x="5795010" y="2994660"/>
          <a:ext cx="2651760" cy="1577340"/>
        </p:xfrm>
        <a:graphic>
          <a:graphicData uri="http://schemas.openxmlformats.org/drawingml/2006/table">
            <a:tbl>
              <a:tblPr/>
              <a:tblGrid>
                <a:gridCol w="1395889"/>
                <a:gridCol w="750093"/>
                <a:gridCol w="505778"/>
              </a:tblGrid>
              <a:tr h="52578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Courier" charset="0"/>
                        </a:rPr>
                        <a:t>Pair</a:t>
                      </a: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5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A00BA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Courier" charset="0"/>
                        </a:rPr>
                        <a:t>Pair.Blue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A00BA"/>
                        </a:solidFill>
                        <a:effectLst/>
                        <a:latin typeface="Courier" charset="0"/>
                        <a:ea typeface="Courier" charset="0"/>
                        <a:cs typeface="Courier" charset="0"/>
                        <a:sym typeface="Courier" charset="0"/>
                      </a:endParaRP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5403A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Courier" charset="0"/>
                        </a:rPr>
                        <a:t>X</a:t>
                      </a: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5403A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Courier" charset="0"/>
                        </a:rPr>
                        <a:t>3</a:t>
                      </a: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40406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Courier" charset="0"/>
                        </a:rPr>
                        <a:t>Pair.Red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40406"/>
                        </a:solidFill>
                        <a:effectLst/>
                        <a:latin typeface="Courier" charset="0"/>
                        <a:ea typeface="Courier" charset="0"/>
                        <a:cs typeface="Courier" charset="0"/>
                        <a:sym typeface="Courier" charset="0"/>
                      </a:endParaRP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5403A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Courier" charset="0"/>
                        </a:rPr>
                        <a:t>Y</a:t>
                      </a: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5403A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Courier" charset="0"/>
                        </a:rPr>
                        <a:t>42</a:t>
                      </a: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28" name="Rectangle 32"/>
          <p:cNvSpPr>
            <a:spLocks/>
          </p:cNvSpPr>
          <p:nvPr/>
        </p:nvSpPr>
        <p:spPr bwMode="auto">
          <a:xfrm>
            <a:off x="2098834" y="5856506"/>
            <a:ext cx="3770263" cy="33855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2200" b="1" dirty="0">
                <a:solidFill>
                  <a:srgbClr val="D25000"/>
                </a:solidFill>
                <a:latin typeface="Arial Narrow" pitchFamily="34" charset="0"/>
                <a:ea typeface="Century Gothic" charset="0"/>
                <a:cs typeface="Century Gothic" charset="0"/>
                <a:sym typeface="Century Gothic" charset="0"/>
              </a:rPr>
              <a:t>Declaring and using region names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5436394" y="2034540"/>
            <a:ext cx="3291840" cy="2663190"/>
            <a:chOff x="0" y="0"/>
            <a:chExt cx="2304" cy="1864"/>
          </a:xfrm>
        </p:grpSpPr>
        <p:sp>
          <p:nvSpPr>
            <p:cNvPr id="29730" name="Oval 34"/>
            <p:cNvSpPr>
              <a:spLocks/>
            </p:cNvSpPr>
            <p:nvPr/>
          </p:nvSpPr>
          <p:spPr bwMode="auto">
            <a:xfrm>
              <a:off x="178" y="1000"/>
              <a:ext cx="1120" cy="864"/>
            </a:xfrm>
            <a:prstGeom prst="ellipse">
              <a:avLst/>
            </a:prstGeom>
            <a:noFill/>
            <a:ln w="25400" cap="flat">
              <a:solidFill>
                <a:srgbClr val="613D2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731" name="Rectangle 35"/>
            <p:cNvSpPr>
              <a:spLocks/>
            </p:cNvSpPr>
            <p:nvPr/>
          </p:nvSpPr>
          <p:spPr bwMode="auto">
            <a:xfrm>
              <a:off x="0" y="0"/>
              <a:ext cx="2304" cy="50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l"/>
              <a:r>
                <a:rPr lang="en-US" sz="2000" b="1" dirty="0">
                  <a:solidFill>
                    <a:srgbClr val="613D26"/>
                  </a:solidFill>
                  <a:latin typeface="Century Gothic" charset="0"/>
                  <a:ea typeface="Century Gothic" charset="0"/>
                  <a:cs typeface="Century Gothic" charset="0"/>
                  <a:sym typeface="Century Gothic" charset="0"/>
                </a:rPr>
                <a:t>Region names have static scope (one per class)</a:t>
              </a:r>
            </a:p>
          </p:txBody>
        </p:sp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 rot="10800000" flipH="1">
              <a:off x="762" y="499"/>
              <a:ext cx="262" cy="499"/>
            </a:xfrm>
            <a:prstGeom prst="line">
              <a:avLst/>
            </a:prstGeom>
            <a:noFill/>
            <a:ln w="25400" cap="flat">
              <a:solidFill>
                <a:srgbClr val="613D26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6462469"/>
      </p:ext>
    </p:extLst>
  </p:cSld>
  <p:clrMapOvr>
    <a:masterClrMapping/>
  </p:clrMapOvr>
  <p:transition advTm="23383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Example:  A Pair Class</a:t>
            </a:r>
          </a:p>
        </p:txBody>
      </p:sp>
      <p:sp>
        <p:nvSpPr>
          <p:cNvPr id="30723" name="Rectangle 3"/>
          <p:cNvSpPr>
            <a:spLocks/>
          </p:cNvSpPr>
          <p:nvPr/>
        </p:nvSpPr>
        <p:spPr bwMode="auto">
          <a:xfrm>
            <a:off x="2193132" y="5856506"/>
            <a:ext cx="3650871" cy="33855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2200" b="1" dirty="0">
                <a:solidFill>
                  <a:srgbClr val="D25000"/>
                </a:solidFill>
                <a:latin typeface="Arial Narrow" pitchFamily="34" charset="0"/>
                <a:ea typeface="Century Gothic" charset="0"/>
                <a:cs typeface="Century Gothic" charset="0"/>
                <a:sym typeface="Century Gothic" charset="0"/>
              </a:rPr>
              <a:t>Writing method effect summaries</a:t>
            </a:r>
          </a:p>
        </p:txBody>
      </p:sp>
      <p:sp>
        <p:nvSpPr>
          <p:cNvPr id="30724" name="Rectangle 4"/>
          <p:cNvSpPr>
            <a:spLocks/>
          </p:cNvSpPr>
          <p:nvPr/>
        </p:nvSpPr>
        <p:spPr bwMode="auto">
          <a:xfrm>
            <a:off x="457200" y="1497330"/>
            <a:ext cx="5337810" cy="4343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pPr algn="l"/>
            <a:r>
              <a:rPr lang="en-US" sz="1600" dirty="0">
                <a:solidFill>
                  <a:srgbClr val="45403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class Pair {</a:t>
            </a:r>
          </a:p>
          <a:p>
            <a:pPr algn="l"/>
            <a:r>
              <a:rPr lang="en-US" sz="1600" b="1" dirty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region</a:t>
            </a:r>
            <a:r>
              <a:rPr lang="en-US" sz="1600" dirty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b="1" dirty="0" smtClean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Blue</a:t>
            </a:r>
            <a:r>
              <a:rPr lang="en-US" sz="1600" dirty="0" smtClean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, </a:t>
            </a:r>
            <a:r>
              <a:rPr lang="en-US" sz="1600" b="1" dirty="0" smtClean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Red</a:t>
            </a:r>
            <a:r>
              <a:rPr lang="en-US" sz="1600" dirty="0" smtClean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;</a:t>
            </a:r>
            <a:endParaRPr lang="en-US" sz="1600" dirty="0">
              <a:solidFill>
                <a:srgbClr val="C1B4A5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algn="l"/>
            <a:r>
              <a:rPr lang="en-US" sz="1600" dirty="0" err="1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int</a:t>
            </a:r>
            <a:r>
              <a:rPr lang="en-US" sz="1600" dirty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X</a:t>
            </a:r>
            <a:r>
              <a:rPr lang="en-US" sz="1600" b="1" dirty="0" smtClean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b="1" dirty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 </a:t>
            </a:r>
            <a:r>
              <a:rPr lang="en-US" sz="1600" b="1" dirty="0" smtClean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Blue;</a:t>
            </a:r>
            <a:endParaRPr lang="en-US" sz="1600" b="1" dirty="0">
              <a:solidFill>
                <a:srgbClr val="C1B4A5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algn="l"/>
            <a:r>
              <a:rPr lang="en-US" sz="1600" dirty="0" err="1" smtClean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int</a:t>
            </a:r>
            <a:r>
              <a:rPr lang="en-US" sz="1600" dirty="0" smtClean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dirty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Y</a:t>
            </a:r>
            <a:r>
              <a:rPr lang="en-US" sz="1600" b="1" dirty="0" smtClean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in Red;</a:t>
            </a:r>
            <a:endParaRPr lang="en-US" sz="1600" b="1" dirty="0" smtClean="0">
              <a:solidFill>
                <a:srgbClr val="640E2F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algn="l"/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void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setX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(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int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x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)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writes </a:t>
            </a:r>
            <a:r>
              <a:rPr lang="en-US" sz="1600" b="1" dirty="0" smtClean="0">
                <a:solidFill>
                  <a:srgbClr val="2E16B4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Blue</a:t>
            </a:r>
            <a:r>
              <a:rPr lang="en-US" sz="1600" dirty="0" smtClean="0">
                <a:solidFill>
                  <a:srgbClr val="2E16B4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{ </a:t>
            </a:r>
          </a:p>
          <a:p>
            <a:pPr marL="480060" lvl="1"/>
            <a:r>
              <a:rPr lang="en-US" sz="1600" dirty="0" err="1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this.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X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=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x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;</a:t>
            </a:r>
          </a:p>
          <a:p>
            <a:pPr algn="l"/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</a:p>
          <a:p>
            <a:pPr algn="l"/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void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setY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(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int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)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writes </a:t>
            </a:r>
            <a:r>
              <a:rPr lang="en-US" sz="1600" b="1" dirty="0" smtClean="0">
                <a:solidFill>
                  <a:srgbClr val="B11C17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Red</a:t>
            </a:r>
            <a:r>
              <a:rPr lang="en-US" sz="1600" dirty="0" smtClean="0">
                <a:solidFill>
                  <a:srgbClr val="B11C17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{</a:t>
            </a:r>
          </a:p>
          <a:p>
            <a:pPr marL="480060" lvl="1"/>
            <a:r>
              <a:rPr lang="en-US" sz="1600" dirty="0" err="1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this.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=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;</a:t>
            </a:r>
          </a:p>
          <a:p>
            <a:pPr algn="l"/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</a:p>
          <a:p>
            <a:r>
              <a:rPr lang="en-US" sz="1600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void </a:t>
            </a:r>
            <a:r>
              <a:rPr lang="en-US" sz="1600" dirty="0" err="1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setXY</a:t>
            </a:r>
            <a:r>
              <a:rPr lang="en-US" sz="1600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(</a:t>
            </a:r>
            <a:r>
              <a:rPr lang="en-US" sz="1600" dirty="0" err="1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int</a:t>
            </a:r>
            <a:r>
              <a:rPr lang="en-US" sz="1600" dirty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x</a:t>
            </a:r>
            <a:r>
              <a:rPr lang="en-US" sz="1600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, </a:t>
            </a:r>
            <a:r>
              <a:rPr lang="en-US" sz="1600" dirty="0" err="1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int</a:t>
            </a:r>
            <a:r>
              <a:rPr lang="en-US" sz="1600" dirty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y</a:t>
            </a:r>
            <a:r>
              <a:rPr lang="en-US" sz="1600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) </a:t>
            </a:r>
            <a:r>
              <a:rPr lang="en-US" sz="1600" b="1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writes Blue; writes Red</a:t>
            </a:r>
            <a:r>
              <a:rPr lang="en-US" sz="1600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dirty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{</a:t>
            </a:r>
          </a:p>
          <a:p>
            <a:pPr marL="480060" lvl="1"/>
            <a:r>
              <a:rPr lang="en-US" sz="1600" b="1" dirty="0" err="1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cobegin</a:t>
            </a:r>
            <a:r>
              <a:rPr lang="en-US" sz="1600" dirty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{</a:t>
            </a:r>
            <a:endParaRPr lang="en-US" sz="1600" b="1" dirty="0">
              <a:solidFill>
                <a:srgbClr val="BDB1A1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marL="720090" lvl="2"/>
            <a:r>
              <a:rPr lang="en-US" sz="1600" dirty="0" err="1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setX</a:t>
            </a:r>
            <a:r>
              <a:rPr lang="en-US" sz="1600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(x)</a:t>
            </a:r>
            <a:r>
              <a:rPr lang="en-US" sz="1600" dirty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; </a:t>
            </a:r>
            <a:r>
              <a:rPr lang="en-US" sz="1600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</a:t>
            </a:r>
            <a:r>
              <a:rPr lang="en-US" sz="1600" i="1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// </a:t>
            </a:r>
            <a:r>
              <a:rPr lang="en-US" sz="1600" b="1" i="1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writes Blue</a:t>
            </a:r>
            <a:endParaRPr lang="en-US" sz="1600" dirty="0">
              <a:solidFill>
                <a:srgbClr val="BDB1A1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marL="720090" lvl="2"/>
            <a:r>
              <a:rPr lang="en-US" sz="1600" dirty="0" err="1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setY</a:t>
            </a:r>
            <a:r>
              <a:rPr lang="en-US" sz="1600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(y)</a:t>
            </a:r>
            <a:r>
              <a:rPr lang="en-US" sz="1600" dirty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; </a:t>
            </a:r>
            <a:r>
              <a:rPr lang="en-US" sz="1600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</a:t>
            </a:r>
            <a:r>
              <a:rPr lang="en-US" sz="1600" i="1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//</a:t>
            </a:r>
            <a:r>
              <a:rPr lang="en-US" sz="1600" b="1" i="1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b="1" i="1" dirty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writes </a:t>
            </a:r>
            <a:r>
              <a:rPr lang="en-US" sz="1600" b="1" i="1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Red</a:t>
            </a:r>
            <a:endParaRPr lang="en-US" sz="1600" b="1" dirty="0">
              <a:solidFill>
                <a:srgbClr val="FF0600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marL="480060" lvl="1"/>
            <a:r>
              <a:rPr lang="en-US" sz="1600" dirty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</a:p>
          <a:p>
            <a:pPr algn="l"/>
            <a:r>
              <a:rPr lang="en-US" sz="1600" dirty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</a:p>
          <a:p>
            <a:pPr algn="l"/>
            <a:r>
              <a:rPr lang="en-US" sz="1600" dirty="0">
                <a:solidFill>
                  <a:srgbClr val="45403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</a:p>
        </p:txBody>
      </p:sp>
      <p:graphicFrame>
        <p:nvGraphicFramePr>
          <p:cNvPr id="307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143987"/>
              </p:ext>
            </p:extLst>
          </p:nvPr>
        </p:nvGraphicFramePr>
        <p:xfrm>
          <a:off x="5795010" y="2994660"/>
          <a:ext cx="2651760" cy="1577340"/>
        </p:xfrm>
        <a:graphic>
          <a:graphicData uri="http://schemas.openxmlformats.org/drawingml/2006/table">
            <a:tbl>
              <a:tblPr/>
              <a:tblGrid>
                <a:gridCol w="1395889"/>
                <a:gridCol w="750093"/>
                <a:gridCol w="505778"/>
              </a:tblGrid>
              <a:tr h="52578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Courier" charset="0"/>
                        </a:rPr>
                        <a:t>Pair</a:t>
                      </a: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5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A00BA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Courier" charset="0"/>
                        </a:rPr>
                        <a:t>Pair.Blue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A00BA"/>
                        </a:solidFill>
                        <a:effectLst/>
                        <a:latin typeface="Courier" charset="0"/>
                        <a:ea typeface="Courier" charset="0"/>
                        <a:cs typeface="Courier" charset="0"/>
                        <a:sym typeface="Courier" charset="0"/>
                      </a:endParaRP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5403A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Courier" charset="0"/>
                        </a:rPr>
                        <a:t>X</a:t>
                      </a: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5403A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Courier" charset="0"/>
                        </a:rPr>
                        <a:t>3</a:t>
                      </a: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40406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Courier" charset="0"/>
                        </a:rPr>
                        <a:t>Pair.Red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40406"/>
                        </a:solidFill>
                        <a:effectLst/>
                        <a:latin typeface="Courier" charset="0"/>
                        <a:ea typeface="Courier" charset="0"/>
                        <a:cs typeface="Courier" charset="0"/>
                        <a:sym typeface="Courier" charset="0"/>
                      </a:endParaRP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5403A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Courier" charset="0"/>
                        </a:rPr>
                        <a:t>Y</a:t>
                      </a: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5403A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Courier" charset="0"/>
                        </a:rPr>
                        <a:t>42</a:t>
                      </a: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872032"/>
      </p:ext>
    </p:extLst>
  </p:cSld>
  <p:clrMapOvr>
    <a:masterClrMapping/>
  </p:clrMapOvr>
  <p:transition advTm="2066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Example:  A Pair Class</a:t>
            </a:r>
          </a:p>
        </p:txBody>
      </p:sp>
      <p:sp>
        <p:nvSpPr>
          <p:cNvPr id="31747" name="Rectangle 3"/>
          <p:cNvSpPr>
            <a:spLocks/>
          </p:cNvSpPr>
          <p:nvPr/>
        </p:nvSpPr>
        <p:spPr bwMode="auto">
          <a:xfrm>
            <a:off x="3037523" y="5856506"/>
            <a:ext cx="2513509" cy="33855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2200" b="1" dirty="0">
                <a:solidFill>
                  <a:srgbClr val="D25000"/>
                </a:solidFill>
                <a:latin typeface="Arial Narrow" pitchFamily="34" charset="0"/>
                <a:ea typeface="Century Gothic" charset="0"/>
                <a:cs typeface="Century Gothic" charset="0"/>
                <a:sym typeface="Century Gothic" charset="0"/>
              </a:rPr>
              <a:t>Expressing parallelism</a:t>
            </a:r>
          </a:p>
        </p:txBody>
      </p:sp>
      <p:sp>
        <p:nvSpPr>
          <p:cNvPr id="31748" name="Rectangle 4"/>
          <p:cNvSpPr>
            <a:spLocks/>
          </p:cNvSpPr>
          <p:nvPr/>
        </p:nvSpPr>
        <p:spPr bwMode="auto">
          <a:xfrm>
            <a:off x="457200" y="1497330"/>
            <a:ext cx="5337810" cy="4343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pPr algn="l"/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class Pair {</a:t>
            </a:r>
          </a:p>
          <a:p>
            <a:pPr algn="l"/>
            <a:r>
              <a:rPr lang="en-US" sz="1600" b="1" dirty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region</a:t>
            </a:r>
            <a:r>
              <a:rPr lang="en-US" sz="1600" dirty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b="1" dirty="0" smtClean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Blue</a:t>
            </a:r>
            <a:r>
              <a:rPr lang="en-US" sz="1600" dirty="0" smtClean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, </a:t>
            </a:r>
            <a:r>
              <a:rPr lang="en-US" sz="1600" b="1" dirty="0" smtClean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Red</a:t>
            </a:r>
            <a:r>
              <a:rPr lang="en-US" sz="1600" dirty="0" smtClean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;</a:t>
            </a:r>
            <a:endParaRPr lang="en-US" sz="1600" dirty="0">
              <a:solidFill>
                <a:srgbClr val="C1B4A5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algn="l"/>
            <a:r>
              <a:rPr lang="en-US" sz="1600" dirty="0" err="1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int</a:t>
            </a:r>
            <a:r>
              <a:rPr lang="en-US" sz="1600" dirty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X</a:t>
            </a:r>
            <a:r>
              <a:rPr lang="en-US" sz="1600" b="1" dirty="0" smtClean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b="1" dirty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 </a:t>
            </a:r>
            <a:r>
              <a:rPr lang="en-US" sz="1600" b="1" dirty="0" smtClean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Blue;</a:t>
            </a:r>
            <a:endParaRPr lang="en-US" sz="1600" b="1" dirty="0">
              <a:solidFill>
                <a:srgbClr val="C1B4A5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algn="l"/>
            <a:r>
              <a:rPr lang="en-US" sz="1600" dirty="0" err="1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int</a:t>
            </a:r>
            <a:r>
              <a:rPr lang="en-US" sz="1600" dirty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Y</a:t>
            </a:r>
            <a:r>
              <a:rPr lang="en-US" sz="1600" b="1" dirty="0" smtClean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b="1" dirty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 </a:t>
            </a:r>
            <a:r>
              <a:rPr lang="en-US" sz="1600" b="1" dirty="0" smtClean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Red;</a:t>
            </a:r>
            <a:endParaRPr lang="en-US" sz="1600" b="1" dirty="0">
              <a:solidFill>
                <a:srgbClr val="640E2F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algn="l"/>
            <a:r>
              <a:rPr lang="en-US" sz="1600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void </a:t>
            </a:r>
            <a:r>
              <a:rPr lang="en-US" sz="1600" dirty="0" err="1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setX</a:t>
            </a:r>
            <a:r>
              <a:rPr lang="en-US" sz="1600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(</a:t>
            </a:r>
            <a:r>
              <a:rPr lang="en-US" sz="1600" dirty="0" err="1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int</a:t>
            </a:r>
            <a:r>
              <a:rPr lang="en-US" sz="1600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x</a:t>
            </a:r>
            <a:r>
              <a:rPr lang="en-US" sz="1600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) </a:t>
            </a:r>
            <a:r>
              <a:rPr lang="en-US" sz="1600" b="1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writes </a:t>
            </a:r>
            <a:r>
              <a:rPr lang="en-US" sz="1600" b="1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Blue</a:t>
            </a:r>
            <a:r>
              <a:rPr lang="en-US" sz="1600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{ </a:t>
            </a:r>
          </a:p>
          <a:p>
            <a:pPr marL="480060" lvl="1"/>
            <a:r>
              <a:rPr lang="en-US" sz="1600" dirty="0" err="1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this</a:t>
            </a:r>
            <a:r>
              <a:rPr lang="en-US" sz="1600" dirty="0" err="1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.X</a:t>
            </a:r>
            <a:r>
              <a:rPr lang="en-US" sz="1600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= x</a:t>
            </a:r>
            <a:r>
              <a:rPr lang="en-US" sz="1600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;</a:t>
            </a:r>
            <a:endParaRPr lang="en-US" sz="1600" dirty="0">
              <a:solidFill>
                <a:srgbClr val="C1B7AA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algn="l"/>
            <a:r>
              <a:rPr lang="en-US" sz="1600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</a:p>
          <a:p>
            <a:pPr algn="l"/>
            <a:r>
              <a:rPr lang="en-US" sz="1600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void </a:t>
            </a:r>
            <a:r>
              <a:rPr lang="en-US" sz="1600" dirty="0" err="1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setY</a:t>
            </a:r>
            <a:r>
              <a:rPr lang="en-US" sz="1600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(</a:t>
            </a:r>
            <a:r>
              <a:rPr lang="en-US" sz="1600" dirty="0" err="1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int</a:t>
            </a:r>
            <a:r>
              <a:rPr lang="en-US" sz="1600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y</a:t>
            </a:r>
            <a:r>
              <a:rPr lang="en-US" sz="1600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) </a:t>
            </a:r>
            <a:r>
              <a:rPr lang="en-US" sz="1600" b="1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writes </a:t>
            </a:r>
            <a:r>
              <a:rPr lang="en-US" sz="1600" b="1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Red</a:t>
            </a:r>
            <a:r>
              <a:rPr lang="en-US" sz="1600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{</a:t>
            </a:r>
          </a:p>
          <a:p>
            <a:pPr marL="480060" lvl="1"/>
            <a:r>
              <a:rPr lang="en-US" sz="1600" dirty="0" err="1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this</a:t>
            </a:r>
            <a:r>
              <a:rPr lang="en-US" sz="1600" dirty="0" err="1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.</a:t>
            </a:r>
            <a:r>
              <a:rPr lang="en-US" sz="1600" dirty="0" err="1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Y</a:t>
            </a:r>
            <a:r>
              <a:rPr lang="en-US" sz="1600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= y</a:t>
            </a:r>
            <a:r>
              <a:rPr lang="en-US" sz="1600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;</a:t>
            </a:r>
            <a:endParaRPr lang="en-US" sz="1600" dirty="0">
              <a:solidFill>
                <a:srgbClr val="C1B7AA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algn="l"/>
            <a:r>
              <a:rPr lang="en-US" sz="1600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</a:p>
          <a:p>
            <a:pPr algn="l"/>
            <a:r>
              <a:rPr lang="en-US" sz="16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void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setXY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(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int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x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,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int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)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writes </a:t>
            </a:r>
            <a:r>
              <a:rPr lang="en-US" sz="1600" b="1" dirty="0" smtClean="0">
                <a:solidFill>
                  <a:srgbClr val="2E16B4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Blue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; writes </a:t>
            </a:r>
            <a:r>
              <a:rPr lang="en-US" sz="1600" b="1" dirty="0" smtClean="0">
                <a:solidFill>
                  <a:srgbClr val="B11C17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Red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{</a:t>
            </a:r>
          </a:p>
          <a:p>
            <a:pPr marL="480060" lvl="1"/>
            <a:r>
              <a:rPr lang="en-US" sz="1600" b="1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cobegin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{</a:t>
            </a:r>
            <a:endParaRPr lang="en-US" sz="1600" b="1" dirty="0"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marL="720090" lvl="2"/>
            <a:r>
              <a:rPr lang="en-US" sz="1600" dirty="0" err="1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setX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(x)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; </a:t>
            </a:r>
            <a:endParaRPr lang="en-US" sz="1600" dirty="0" smtClean="0">
              <a:solidFill>
                <a:srgbClr val="2E16B4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marL="720090" lvl="2"/>
            <a:r>
              <a:rPr lang="en-US" sz="1600" dirty="0" err="1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setY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(y); </a:t>
            </a:r>
            <a:endParaRPr lang="en-US" sz="1600" b="1" dirty="0" smtClean="0">
              <a:solidFill>
                <a:srgbClr val="B11C17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marL="480060" lvl="1"/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</a:p>
          <a:p>
            <a:pPr algn="l"/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  <a:endParaRPr lang="en-US" sz="1600" dirty="0"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algn="l"/>
            <a:r>
              <a:rPr lang="en-US" sz="16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</a:p>
        </p:txBody>
      </p:sp>
      <p:graphicFrame>
        <p:nvGraphicFramePr>
          <p:cNvPr id="3174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642622"/>
              </p:ext>
            </p:extLst>
          </p:nvPr>
        </p:nvGraphicFramePr>
        <p:xfrm>
          <a:off x="5795010" y="2994660"/>
          <a:ext cx="2651760" cy="1577340"/>
        </p:xfrm>
        <a:graphic>
          <a:graphicData uri="http://schemas.openxmlformats.org/drawingml/2006/table">
            <a:tbl>
              <a:tblPr/>
              <a:tblGrid>
                <a:gridCol w="1395889"/>
                <a:gridCol w="750093"/>
                <a:gridCol w="505778"/>
              </a:tblGrid>
              <a:tr h="52578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Courier" charset="0"/>
                        </a:rPr>
                        <a:t>Pair</a:t>
                      </a: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5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A00BA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Courier" charset="0"/>
                        </a:rPr>
                        <a:t>Pair.Blue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A00BA"/>
                        </a:solidFill>
                        <a:effectLst/>
                        <a:latin typeface="Courier" charset="0"/>
                        <a:ea typeface="Courier" charset="0"/>
                        <a:cs typeface="Courier" charset="0"/>
                        <a:sym typeface="Courier" charset="0"/>
                      </a:endParaRP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5403A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Courier" charset="0"/>
                        </a:rPr>
                        <a:t>X</a:t>
                      </a: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5403A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Courier" charset="0"/>
                        </a:rPr>
                        <a:t>3</a:t>
                      </a: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40406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Courier" charset="0"/>
                        </a:rPr>
                        <a:t>Pair.Red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40406"/>
                        </a:solidFill>
                        <a:effectLst/>
                        <a:latin typeface="Courier" charset="0"/>
                        <a:ea typeface="Courier" charset="0"/>
                        <a:cs typeface="Courier" charset="0"/>
                        <a:sym typeface="Courier" charset="0"/>
                      </a:endParaRP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5403A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Courier" charset="0"/>
                        </a:rPr>
                        <a:t>Y</a:t>
                      </a: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5403A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Courier" charset="0"/>
                        </a:rPr>
                        <a:t>42</a:t>
                      </a: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67300118"/>
      </p:ext>
    </p:extLst>
  </p:cSld>
  <p:clrMapOvr>
    <a:masterClrMapping/>
  </p:clrMapOvr>
  <p:transition advTm="37391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Example:  A Pair Class</a:t>
            </a:r>
          </a:p>
        </p:txBody>
      </p:sp>
      <p:sp>
        <p:nvSpPr>
          <p:cNvPr id="31747" name="Rectangle 3"/>
          <p:cNvSpPr>
            <a:spLocks/>
          </p:cNvSpPr>
          <p:nvPr/>
        </p:nvSpPr>
        <p:spPr bwMode="auto">
          <a:xfrm>
            <a:off x="3037523" y="5856506"/>
            <a:ext cx="2513509" cy="33855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2200" b="1" dirty="0">
                <a:solidFill>
                  <a:srgbClr val="D25000"/>
                </a:solidFill>
                <a:latin typeface="Arial Narrow" pitchFamily="34" charset="0"/>
                <a:ea typeface="Century Gothic" charset="0"/>
                <a:cs typeface="Century Gothic" charset="0"/>
                <a:sym typeface="Century Gothic" charset="0"/>
              </a:rPr>
              <a:t>Expressing parallelism</a:t>
            </a:r>
          </a:p>
        </p:txBody>
      </p:sp>
      <p:sp>
        <p:nvSpPr>
          <p:cNvPr id="31748" name="Rectangle 4"/>
          <p:cNvSpPr>
            <a:spLocks/>
          </p:cNvSpPr>
          <p:nvPr/>
        </p:nvSpPr>
        <p:spPr bwMode="auto">
          <a:xfrm>
            <a:off x="457200" y="1497330"/>
            <a:ext cx="5337810" cy="4343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pPr algn="l"/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class Pair {</a:t>
            </a:r>
          </a:p>
          <a:p>
            <a:pPr algn="l"/>
            <a:r>
              <a:rPr lang="en-US" sz="1600" b="1" dirty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region</a:t>
            </a:r>
            <a:r>
              <a:rPr lang="en-US" sz="1600" dirty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b="1" dirty="0" smtClean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Blue</a:t>
            </a:r>
            <a:r>
              <a:rPr lang="en-US" sz="1600" dirty="0" smtClean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, </a:t>
            </a:r>
            <a:r>
              <a:rPr lang="en-US" sz="1600" b="1" dirty="0" smtClean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Red</a:t>
            </a:r>
            <a:r>
              <a:rPr lang="en-US" sz="1600" dirty="0" smtClean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;</a:t>
            </a:r>
            <a:endParaRPr lang="en-US" sz="1600" dirty="0">
              <a:solidFill>
                <a:srgbClr val="C1B4A5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algn="l"/>
            <a:r>
              <a:rPr lang="en-US" sz="1600" dirty="0" err="1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int</a:t>
            </a:r>
            <a:r>
              <a:rPr lang="en-US" sz="1600" dirty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X</a:t>
            </a:r>
            <a:r>
              <a:rPr lang="en-US" sz="1600" b="1" dirty="0" smtClean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b="1" dirty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 </a:t>
            </a:r>
            <a:r>
              <a:rPr lang="en-US" sz="1600" b="1" dirty="0" smtClean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Blue;</a:t>
            </a:r>
            <a:endParaRPr lang="en-US" sz="1600" b="1" dirty="0">
              <a:solidFill>
                <a:srgbClr val="C1B4A5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algn="l"/>
            <a:r>
              <a:rPr lang="en-US" sz="1600" dirty="0" err="1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int</a:t>
            </a:r>
            <a:r>
              <a:rPr lang="en-US" sz="1600" dirty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Y</a:t>
            </a:r>
            <a:r>
              <a:rPr lang="en-US" sz="1600" b="1" dirty="0" smtClean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b="1" dirty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 </a:t>
            </a:r>
            <a:r>
              <a:rPr lang="en-US" sz="1600" b="1" dirty="0" smtClean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Red;</a:t>
            </a:r>
            <a:endParaRPr lang="en-US" sz="1600" b="1" dirty="0">
              <a:solidFill>
                <a:srgbClr val="640E2F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algn="l"/>
            <a:r>
              <a:rPr lang="en-US" sz="1600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void </a:t>
            </a:r>
            <a:r>
              <a:rPr lang="en-US" sz="1600" dirty="0" err="1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setX</a:t>
            </a:r>
            <a:r>
              <a:rPr lang="en-US" sz="1600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(</a:t>
            </a:r>
            <a:r>
              <a:rPr lang="en-US" sz="1600" dirty="0" err="1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int</a:t>
            </a:r>
            <a:r>
              <a:rPr lang="en-US" sz="1600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x</a:t>
            </a:r>
            <a:r>
              <a:rPr lang="en-US" sz="1600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) </a:t>
            </a:r>
            <a:r>
              <a:rPr lang="en-US" sz="1600" b="1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writes </a:t>
            </a:r>
            <a:r>
              <a:rPr lang="en-US" sz="1600" b="1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Blue</a:t>
            </a:r>
            <a:r>
              <a:rPr lang="en-US" sz="1600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{ </a:t>
            </a:r>
          </a:p>
          <a:p>
            <a:pPr marL="480060" lvl="1"/>
            <a:r>
              <a:rPr lang="en-US" sz="1600" dirty="0" err="1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this</a:t>
            </a:r>
            <a:r>
              <a:rPr lang="en-US" sz="1600" dirty="0" err="1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.X</a:t>
            </a:r>
            <a:r>
              <a:rPr lang="en-US" sz="1600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= x</a:t>
            </a:r>
            <a:r>
              <a:rPr lang="en-US" sz="1600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;</a:t>
            </a:r>
            <a:endParaRPr lang="en-US" sz="1600" dirty="0">
              <a:solidFill>
                <a:srgbClr val="C1B7AA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algn="l"/>
            <a:r>
              <a:rPr lang="en-US" sz="1600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</a:p>
          <a:p>
            <a:pPr algn="l"/>
            <a:r>
              <a:rPr lang="en-US" sz="1600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void </a:t>
            </a:r>
            <a:r>
              <a:rPr lang="en-US" sz="1600" dirty="0" err="1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setY</a:t>
            </a:r>
            <a:r>
              <a:rPr lang="en-US" sz="1600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(</a:t>
            </a:r>
            <a:r>
              <a:rPr lang="en-US" sz="1600" dirty="0" err="1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int</a:t>
            </a:r>
            <a:r>
              <a:rPr lang="en-US" sz="1600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y</a:t>
            </a:r>
            <a:r>
              <a:rPr lang="en-US" sz="1600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) </a:t>
            </a:r>
            <a:r>
              <a:rPr lang="en-US" sz="1600" b="1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writes </a:t>
            </a:r>
            <a:r>
              <a:rPr lang="en-US" sz="1600" b="1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Red</a:t>
            </a:r>
            <a:r>
              <a:rPr lang="en-US" sz="1600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{</a:t>
            </a:r>
          </a:p>
          <a:p>
            <a:pPr marL="480060" lvl="1"/>
            <a:r>
              <a:rPr lang="en-US" sz="1600" dirty="0" err="1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this</a:t>
            </a:r>
            <a:r>
              <a:rPr lang="en-US" sz="1600" dirty="0" err="1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.</a:t>
            </a:r>
            <a:r>
              <a:rPr lang="en-US" sz="1600" dirty="0" err="1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Y</a:t>
            </a:r>
            <a:r>
              <a:rPr lang="en-US" sz="1600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= y</a:t>
            </a:r>
            <a:r>
              <a:rPr lang="en-US" sz="1600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;</a:t>
            </a:r>
            <a:endParaRPr lang="en-US" sz="1600" dirty="0">
              <a:solidFill>
                <a:srgbClr val="C1B7AA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algn="l"/>
            <a:r>
              <a:rPr lang="en-US" sz="1600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</a:p>
          <a:p>
            <a:pPr algn="l"/>
            <a:r>
              <a:rPr lang="en-US" sz="16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void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setXY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(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int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x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,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int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)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writes </a:t>
            </a:r>
            <a:r>
              <a:rPr lang="en-US" sz="1600" b="1" dirty="0" smtClean="0">
                <a:solidFill>
                  <a:srgbClr val="2E16B4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Blue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; writes </a:t>
            </a:r>
            <a:r>
              <a:rPr lang="en-US" sz="1600" b="1" dirty="0" smtClean="0">
                <a:solidFill>
                  <a:srgbClr val="B11C17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Red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{</a:t>
            </a:r>
          </a:p>
          <a:p>
            <a:pPr marL="480060" lvl="1"/>
            <a:r>
              <a:rPr lang="en-US" sz="1600" b="1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cobegin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{</a:t>
            </a:r>
            <a:endParaRPr lang="en-US" sz="1600" b="1" dirty="0"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marL="720090" lvl="2"/>
            <a:r>
              <a:rPr lang="en-US" sz="1600" dirty="0" err="1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setX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(x)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; </a:t>
            </a:r>
            <a:r>
              <a:rPr lang="en-US" sz="1600" i="1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 //</a:t>
            </a:r>
            <a:r>
              <a:rPr lang="en-US" sz="1600" b="1" i="1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b="1" i="1" dirty="0">
                <a:latin typeface="Courier" charset="0"/>
                <a:ea typeface="Courier" charset="0"/>
                <a:cs typeface="Courier" charset="0"/>
                <a:sym typeface="Courier" charset="0"/>
              </a:rPr>
              <a:t>writes </a:t>
            </a:r>
            <a:r>
              <a:rPr lang="en-US" sz="1600" b="1" i="1" dirty="0" smtClean="0">
                <a:solidFill>
                  <a:srgbClr val="2E16B4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Blue</a:t>
            </a:r>
            <a:endParaRPr lang="en-US" sz="1600" dirty="0">
              <a:solidFill>
                <a:srgbClr val="2E16B4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marL="720090" lvl="2"/>
            <a:r>
              <a:rPr lang="en-US" sz="1600" dirty="0" err="1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setY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(y)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;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 </a:t>
            </a:r>
            <a:r>
              <a:rPr lang="en-US" sz="1600" i="1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// </a:t>
            </a:r>
            <a:r>
              <a:rPr lang="en-US" sz="1600" b="1" i="1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writes </a:t>
            </a:r>
            <a:r>
              <a:rPr lang="en-US" sz="1600" b="1" i="1" dirty="0" smtClean="0">
                <a:solidFill>
                  <a:srgbClr val="B11C17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Red</a:t>
            </a:r>
            <a:endParaRPr lang="en-US" sz="1600" b="1" dirty="0" smtClean="0">
              <a:solidFill>
                <a:srgbClr val="B11C17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marL="480060" lvl="1"/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</a:p>
          <a:p>
            <a:pPr algn="l"/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  <a:endParaRPr lang="en-US" sz="1600" dirty="0"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algn="l"/>
            <a:r>
              <a:rPr lang="en-US" sz="16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</a:p>
        </p:txBody>
      </p:sp>
      <p:graphicFrame>
        <p:nvGraphicFramePr>
          <p:cNvPr id="3174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472451"/>
              </p:ext>
            </p:extLst>
          </p:nvPr>
        </p:nvGraphicFramePr>
        <p:xfrm>
          <a:off x="5795010" y="2994660"/>
          <a:ext cx="2651760" cy="1577340"/>
        </p:xfrm>
        <a:graphic>
          <a:graphicData uri="http://schemas.openxmlformats.org/drawingml/2006/table">
            <a:tbl>
              <a:tblPr/>
              <a:tblGrid>
                <a:gridCol w="1395889"/>
                <a:gridCol w="750093"/>
                <a:gridCol w="505778"/>
              </a:tblGrid>
              <a:tr h="52578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Courier" charset="0"/>
                        </a:rPr>
                        <a:t>Pair</a:t>
                      </a: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5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A00BA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Courier" charset="0"/>
                        </a:rPr>
                        <a:t>Pair.Blue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A00BA"/>
                        </a:solidFill>
                        <a:effectLst/>
                        <a:latin typeface="Courier" charset="0"/>
                        <a:ea typeface="Courier" charset="0"/>
                        <a:cs typeface="Courier" charset="0"/>
                        <a:sym typeface="Courier" charset="0"/>
                      </a:endParaRP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5403A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Courier" charset="0"/>
                        </a:rPr>
                        <a:t>X</a:t>
                      </a: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5403A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Courier" charset="0"/>
                        </a:rPr>
                        <a:t>3</a:t>
                      </a: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40406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Courier" charset="0"/>
                        </a:rPr>
                        <a:t>Pair.Red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40406"/>
                        </a:solidFill>
                        <a:effectLst/>
                        <a:latin typeface="Courier" charset="0"/>
                        <a:ea typeface="Courier" charset="0"/>
                        <a:cs typeface="Courier" charset="0"/>
                        <a:sym typeface="Courier" charset="0"/>
                      </a:endParaRP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5403A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Courier" charset="0"/>
                        </a:rPr>
                        <a:t>Y</a:t>
                      </a: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5403A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Courier" charset="0"/>
                        </a:rPr>
                        <a:t>42</a:t>
                      </a: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828800" y="4392930"/>
            <a:ext cx="5580698" cy="1383030"/>
            <a:chOff x="331" y="0"/>
            <a:chExt cx="3906" cy="968"/>
          </a:xfrm>
        </p:grpSpPr>
        <p:sp>
          <p:nvSpPr>
            <p:cNvPr id="31778" name="Oval 34"/>
            <p:cNvSpPr>
              <a:spLocks/>
            </p:cNvSpPr>
            <p:nvPr/>
          </p:nvSpPr>
          <p:spPr bwMode="auto">
            <a:xfrm>
              <a:off x="331" y="0"/>
              <a:ext cx="1720" cy="672"/>
            </a:xfrm>
            <a:prstGeom prst="ellipse">
              <a:avLst/>
            </a:prstGeom>
            <a:noFill/>
            <a:ln w="25400" cap="flat">
              <a:solidFill>
                <a:srgbClr val="613D2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779" name="Rectangle 35"/>
            <p:cNvSpPr>
              <a:spLocks/>
            </p:cNvSpPr>
            <p:nvPr/>
          </p:nvSpPr>
          <p:spPr bwMode="auto">
            <a:xfrm>
              <a:off x="1933" y="464"/>
              <a:ext cx="2304" cy="50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l"/>
              <a:r>
                <a:rPr lang="en-US" sz="2000" b="1" dirty="0">
                  <a:solidFill>
                    <a:srgbClr val="613D26"/>
                  </a:solidFill>
                  <a:latin typeface="Century Gothic" charset="0"/>
                  <a:ea typeface="Century Gothic" charset="0"/>
                  <a:cs typeface="Century Gothic" charset="0"/>
                  <a:sym typeface="Century Gothic" charset="0"/>
                </a:rPr>
                <a:t>Inferred effects</a:t>
              </a:r>
            </a:p>
          </p:txBody>
        </p:sp>
        <p:sp>
          <p:nvSpPr>
            <p:cNvPr id="31780" name="Line 36"/>
            <p:cNvSpPr>
              <a:spLocks noChangeShapeType="1"/>
            </p:cNvSpPr>
            <p:nvPr/>
          </p:nvSpPr>
          <p:spPr bwMode="auto">
            <a:xfrm>
              <a:off x="1533" y="539"/>
              <a:ext cx="361" cy="191"/>
            </a:xfrm>
            <a:prstGeom prst="line">
              <a:avLst/>
            </a:prstGeom>
            <a:noFill/>
            <a:ln w="25400" cap="flat">
              <a:solidFill>
                <a:srgbClr val="613D26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95257256"/>
      </p:ext>
    </p:extLst>
  </p:cSld>
  <p:clrMapOvr>
    <a:masterClrMapping/>
  </p:clrMapOvr>
  <p:transition advTm="3739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1">
              <a:lnSpc>
                <a:spcPct val="110000"/>
              </a:lnSpc>
              <a:buNone/>
            </a:pPr>
            <a:endParaRPr lang="en-US" b="1" dirty="0">
              <a:latin typeface="Arial Narrow" pitchFamily="-65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10400" dirty="0" smtClean="0">
                <a:latin typeface="Arial Narrow" pitchFamily="-65" charset="0"/>
              </a:rPr>
              <a:t>Multicore parallelism t</a:t>
            </a:r>
            <a:r>
              <a:rPr lang="en-US" sz="10400" b="1" dirty="0" smtClean="0">
                <a:latin typeface="Arial Narrow" pitchFamily="-65" charset="0"/>
              </a:rPr>
              <a:t>oday</a:t>
            </a:r>
            <a:r>
              <a:rPr lang="en-US" sz="10400" b="1" dirty="0">
                <a:latin typeface="Arial Narrow" pitchFamily="-65" charset="0"/>
              </a:rPr>
              <a:t>: shared-memory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9600" b="1" dirty="0">
                <a:latin typeface="Arial Narrow" charset="0"/>
              </a:rPr>
              <a:t>Complex, power- and performance-</a:t>
            </a:r>
            <a:r>
              <a:rPr lang="en-US" sz="9600" b="1" dirty="0">
                <a:solidFill>
                  <a:srgbClr val="D25000"/>
                </a:solidFill>
                <a:latin typeface="Arial Narrow" charset="0"/>
              </a:rPr>
              <a:t>inefficient hardware</a:t>
            </a: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en-US" sz="9600" b="1" dirty="0">
                <a:latin typeface="Arial Narrow" charset="0"/>
              </a:rPr>
              <a:t>Complex directory coherence, unnecessary traffic, ... </a:t>
            </a:r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en-US" sz="9600" b="1" dirty="0">
                <a:solidFill>
                  <a:srgbClr val="D25000"/>
                </a:solidFill>
                <a:latin typeface="Arial Narrow" pitchFamily="-65" charset="0"/>
              </a:rPr>
              <a:t>Difficult programming model</a:t>
            </a: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en-US" sz="9600" b="1" dirty="0">
                <a:latin typeface="Arial Narrow" pitchFamily="-65" charset="0"/>
              </a:rPr>
              <a:t>Data races, non-determinism, </a:t>
            </a:r>
            <a:r>
              <a:rPr lang="en-US" sz="9600" b="1" dirty="0" err="1" smtClean="0">
                <a:latin typeface="Arial Narrow" pitchFamily="-65" charset="0"/>
              </a:rPr>
              <a:t>composability</a:t>
            </a:r>
            <a:r>
              <a:rPr lang="en-US" sz="9600" b="1" dirty="0" smtClean="0">
                <a:latin typeface="Arial Narrow" pitchFamily="-65" charset="0"/>
              </a:rPr>
              <a:t>?, </a:t>
            </a:r>
            <a:r>
              <a:rPr lang="en-US" sz="9600" b="1" dirty="0">
                <a:latin typeface="Arial Narrow" pitchFamily="-65" charset="0"/>
              </a:rPr>
              <a:t>testing</a:t>
            </a:r>
            <a:r>
              <a:rPr lang="en-US" sz="9600" b="1" dirty="0" smtClean="0">
                <a:latin typeface="Arial Narrow" pitchFamily="-65" charset="0"/>
              </a:rPr>
              <a:t>?</a:t>
            </a:r>
            <a:endParaRPr lang="en-US" sz="9600" b="1" dirty="0">
              <a:latin typeface="Arial Narrow" pitchFamily="-65" charset="0"/>
            </a:endParaRP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n-US" sz="9600" b="1" dirty="0">
                <a:solidFill>
                  <a:srgbClr val="D25000"/>
                </a:solidFill>
                <a:latin typeface="Arial Narrow" pitchFamily="-65" charset="0"/>
              </a:rPr>
              <a:t>Mismatched interface </a:t>
            </a:r>
            <a:r>
              <a:rPr lang="en-US" sz="9600" b="1" dirty="0">
                <a:latin typeface="Arial Narrow" pitchFamily="-65" charset="0"/>
              </a:rPr>
              <a:t>between HW and SW, </a:t>
            </a:r>
            <a:r>
              <a:rPr lang="en-US" sz="9600" b="1" dirty="0" err="1">
                <a:latin typeface="Arial Narrow" pitchFamily="-65" charset="0"/>
              </a:rPr>
              <a:t>a.k.a</a:t>
            </a:r>
            <a:r>
              <a:rPr lang="en-US" sz="9600" b="1" dirty="0">
                <a:latin typeface="Arial Narrow" pitchFamily="-65" charset="0"/>
              </a:rPr>
              <a:t> memory model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sz="9600" b="1" dirty="0">
                <a:latin typeface="Arial Narrow" pitchFamily="-65" charset="0"/>
              </a:rPr>
              <a:t>Can’t specify “what value can read return”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sz="9600" b="1" dirty="0">
                <a:latin typeface="Arial Narrow" pitchFamily="-65" charset="0"/>
              </a:rPr>
              <a:t>Data races defy acceptable semantics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Multicore Parallelism: Current Practice</a:t>
            </a:r>
            <a:endParaRPr lang="en-US" sz="3200" b="1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200" y="5404247"/>
            <a:ext cx="8915400" cy="61555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400" b="1" dirty="0">
                <a:solidFill>
                  <a:srgbClr val="C95000"/>
                </a:solidFill>
                <a:latin typeface="+mj-lt"/>
                <a:cs typeface="Helvetica" pitchFamily="34" charset="0"/>
              </a:rPr>
              <a:t>Fundamentally broken for hardware &amp; software</a:t>
            </a:r>
            <a:endParaRPr lang="en-US" sz="3400" b="1" dirty="0">
              <a:solidFill>
                <a:srgbClr val="D25000"/>
              </a:solidFill>
              <a:latin typeface="+mj-lt"/>
              <a:cs typeface="Helvetic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63087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48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Background: DPJ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C1541C"/>
                </a:solidFill>
              </a:rPr>
              <a:t>Base </a:t>
            </a:r>
            <a:r>
              <a:rPr lang="en-US" b="1" dirty="0" err="1" smtClean="0">
                <a:solidFill>
                  <a:srgbClr val="C1541C"/>
                </a:solidFill>
              </a:rPr>
              <a:t>DeNovo</a:t>
            </a:r>
            <a:r>
              <a:rPr lang="en-US" b="1" dirty="0" smtClean="0">
                <a:solidFill>
                  <a:srgbClr val="C1541C"/>
                </a:solidFill>
              </a:rPr>
              <a:t> Protocol 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DeNovo</a:t>
            </a:r>
            <a:r>
              <a:rPr lang="en-US" dirty="0" smtClean="0"/>
              <a:t> Optimizations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Evaluation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266557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19"/>
    </mc:Choice>
    <mc:Fallback xmlns="">
      <p:transition xmlns:p14="http://schemas.microsoft.com/office/powerpoint/2010/main" spd="slow" advTm="3119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Memory</a:t>
            </a:r>
            <a:r>
              <a:rPr dirty="0" smtClean="0">
                <a:ea typeface="ＭＳ Ｐゴシック" charset="-128"/>
              </a:rPr>
              <a:t> Consistency</a:t>
            </a:r>
            <a:r>
              <a:rPr lang="en-US" dirty="0" smtClean="0">
                <a:ea typeface="ＭＳ Ｐゴシック" charset="-128"/>
              </a:rPr>
              <a:t> Model</a:t>
            </a:r>
            <a:endParaRPr dirty="0" smtClean="0">
              <a:ea typeface="ＭＳ Ｐゴシック" charset="-128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117601"/>
            <a:ext cx="8229600" cy="30226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Arial Narrow" charset="0"/>
              </a:rPr>
              <a:t>Guaranteed determinism </a:t>
            </a:r>
            <a:br>
              <a:rPr lang="en-US" b="1" dirty="0" smtClean="0">
                <a:latin typeface="Arial Narrow" charset="0"/>
              </a:rPr>
            </a:br>
            <a:r>
              <a:rPr lang="en-US" b="1" dirty="0" err="1" smtClean="0">
                <a:latin typeface="Arial Narrow" charset="0"/>
                <a:sym typeface="Symbol" charset="2"/>
              </a:rPr>
              <a:t></a:t>
            </a:r>
            <a:r>
              <a:rPr lang="en-US" b="1" dirty="0" smtClean="0">
                <a:latin typeface="Arial Narrow" charset="0"/>
                <a:sym typeface="Symbol" charset="2"/>
              </a:rPr>
              <a:t> </a:t>
            </a:r>
            <a:r>
              <a:rPr lang="en-US" b="1" dirty="0" smtClean="0">
                <a:latin typeface="Arial Narrow" charset="0"/>
              </a:rPr>
              <a:t>Read returns value of </a:t>
            </a:r>
            <a:r>
              <a:rPr lang="en-US" b="1" i="1" dirty="0" smtClean="0">
                <a:latin typeface="Arial Narrow" charset="0"/>
              </a:rPr>
              <a:t>last</a:t>
            </a:r>
            <a:r>
              <a:rPr lang="en-US" b="1" dirty="0" smtClean="0">
                <a:latin typeface="Arial Narrow" charset="0"/>
              </a:rPr>
              <a:t> write in sequential order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latin typeface="Arial Narrow" charset="0"/>
              </a:rPr>
              <a:t>Same task in this parallel phase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latin typeface="Arial Narrow" charset="0"/>
              </a:rPr>
              <a:t>Or before this parallel phase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4355408" y="1663700"/>
            <a:ext cx="594360" cy="3657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08300" y="3543300"/>
            <a:ext cx="914400" cy="22860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52554" y="3543300"/>
            <a:ext cx="914400" cy="22860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396808" y="3543300"/>
            <a:ext cx="914400" cy="22860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3378200" y="3225800"/>
            <a:ext cx="2425700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3220244" y="3385344"/>
            <a:ext cx="315912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4452144" y="3385344"/>
            <a:ext cx="315912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5633244" y="3398044"/>
            <a:ext cx="315912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98044" y="6130786"/>
            <a:ext cx="2425700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3240088" y="5985530"/>
            <a:ext cx="315912" cy="1588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4471988" y="5985530"/>
            <a:ext cx="315912" cy="1588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5653088" y="5998230"/>
            <a:ext cx="315912" cy="1588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4470400" y="6295886"/>
            <a:ext cx="315912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4452144" y="3105944"/>
            <a:ext cx="315912" cy="1588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15413" y="5129768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 Narrow" pitchFamily="34" charset="0"/>
              </a:rPr>
              <a:t>LD 0xa</a:t>
            </a:r>
            <a:endParaRPr lang="en-US" b="1" dirty="0">
              <a:latin typeface="Arial Narrow" pitchFamily="34" charset="0"/>
            </a:endParaRPr>
          </a:p>
        </p:txBody>
      </p:sp>
      <p:grpSp>
        <p:nvGrpSpPr>
          <p:cNvPr id="2" name="Group 29"/>
          <p:cNvGrpSpPr/>
          <p:nvPr/>
        </p:nvGrpSpPr>
        <p:grpSpPr>
          <a:xfrm>
            <a:off x="2728383" y="3955535"/>
            <a:ext cx="976930" cy="1403865"/>
            <a:chOff x="2728383" y="3955535"/>
            <a:chExt cx="976930" cy="1403865"/>
          </a:xfrm>
        </p:grpSpPr>
        <p:sp>
          <p:nvSpPr>
            <p:cNvPr id="25" name="TextBox 24"/>
            <p:cNvSpPr txBox="1"/>
            <p:nvPr/>
          </p:nvSpPr>
          <p:spPr>
            <a:xfrm>
              <a:off x="2908300" y="3955535"/>
              <a:ext cx="797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 Narrow" pitchFamily="34" charset="0"/>
                </a:rPr>
                <a:t>ST 0xa</a:t>
              </a:r>
              <a:endParaRPr lang="en-US" b="1" dirty="0">
                <a:latin typeface="Arial Narrow" pitchFamily="34" charset="0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2728383" y="4165600"/>
              <a:ext cx="243417" cy="1193800"/>
            </a:xfrm>
            <a:custGeom>
              <a:avLst/>
              <a:gdLst>
                <a:gd name="connsiteX0" fmla="*/ 243417 w 243417"/>
                <a:gd name="connsiteY0" fmla="*/ 0 h 1193800"/>
                <a:gd name="connsiteX1" fmla="*/ 2117 w 243417"/>
                <a:gd name="connsiteY1" fmla="*/ 685800 h 1193800"/>
                <a:gd name="connsiteX2" fmla="*/ 230717 w 243417"/>
                <a:gd name="connsiteY2" fmla="*/ 119380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417" h="1193800">
                  <a:moveTo>
                    <a:pt x="243417" y="0"/>
                  </a:moveTo>
                  <a:cubicBezTo>
                    <a:pt x="123825" y="243416"/>
                    <a:pt x="4234" y="486833"/>
                    <a:pt x="2117" y="685800"/>
                  </a:cubicBezTo>
                  <a:cubicBezTo>
                    <a:pt x="0" y="884767"/>
                    <a:pt x="230717" y="1193800"/>
                    <a:pt x="230717" y="1193800"/>
                  </a:cubicBezTo>
                </a:path>
              </a:pathLst>
            </a:cu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31"/>
          <p:cNvGrpSpPr/>
          <p:nvPr/>
        </p:nvGrpSpPr>
        <p:grpSpPr>
          <a:xfrm>
            <a:off x="6527108" y="3374003"/>
            <a:ext cx="1609504" cy="2587486"/>
            <a:chOff x="2117651" y="3454400"/>
            <a:chExt cx="1609504" cy="2587486"/>
          </a:xfrm>
        </p:grpSpPr>
        <p:sp>
          <p:nvSpPr>
            <p:cNvPr id="28" name="Left Bracket 27"/>
            <p:cNvSpPr/>
            <p:nvPr/>
          </p:nvSpPr>
          <p:spPr>
            <a:xfrm rot="10800000">
              <a:off x="2117651" y="3454400"/>
              <a:ext cx="473150" cy="2587486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641601" y="4321909"/>
              <a:ext cx="108555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Arial Narrow" pitchFamily="34" charset="0"/>
                </a:rPr>
                <a:t>Parallel</a:t>
              </a:r>
            </a:p>
            <a:p>
              <a:r>
                <a:rPr lang="en-US" sz="2400" b="1" dirty="0" smtClean="0">
                  <a:latin typeface="Arial Narrow" pitchFamily="34" charset="0"/>
                </a:rPr>
                <a:t>Phase</a:t>
              </a:r>
              <a:endParaRPr lang="en-US" sz="2400" b="1" dirty="0">
                <a:latin typeface="Arial Narrow" pitchFamily="34" charset="0"/>
              </a:endParaRPr>
            </a:p>
          </p:txBody>
        </p:sp>
      </p:grpSp>
      <p:sp>
        <p:nvSpPr>
          <p:cNvPr id="31" name="Freeform 30"/>
          <p:cNvSpPr/>
          <p:nvPr/>
        </p:nvSpPr>
        <p:spPr>
          <a:xfrm>
            <a:off x="2389717" y="2971800"/>
            <a:ext cx="607483" cy="2311400"/>
          </a:xfrm>
          <a:custGeom>
            <a:avLst/>
            <a:gdLst>
              <a:gd name="connsiteX0" fmla="*/ 607483 w 607483"/>
              <a:gd name="connsiteY0" fmla="*/ 0 h 2311400"/>
              <a:gd name="connsiteX1" fmla="*/ 23283 w 607483"/>
              <a:gd name="connsiteY1" fmla="*/ 1600200 h 2311400"/>
              <a:gd name="connsiteX2" fmla="*/ 467783 w 607483"/>
              <a:gd name="connsiteY2" fmla="*/ 2311400 h 231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7483" h="2311400">
                <a:moveTo>
                  <a:pt x="607483" y="0"/>
                </a:moveTo>
                <a:cubicBezTo>
                  <a:pt x="327024" y="607483"/>
                  <a:pt x="46566" y="1214967"/>
                  <a:pt x="23283" y="1600200"/>
                </a:cubicBezTo>
                <a:cubicBezTo>
                  <a:pt x="0" y="1985433"/>
                  <a:pt x="467783" y="2311400"/>
                  <a:pt x="467783" y="2311400"/>
                </a:cubicBezTo>
              </a:path>
            </a:pathLst>
          </a:cu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37"/>
          <p:cNvGrpSpPr/>
          <p:nvPr/>
        </p:nvGrpSpPr>
        <p:grpSpPr>
          <a:xfrm>
            <a:off x="3722045" y="3955535"/>
            <a:ext cx="2456587" cy="1358898"/>
            <a:chOff x="3722045" y="3955535"/>
            <a:chExt cx="2456587" cy="1358898"/>
          </a:xfrm>
        </p:grpSpPr>
        <p:sp>
          <p:nvSpPr>
            <p:cNvPr id="34" name="TextBox 33"/>
            <p:cNvSpPr txBox="1"/>
            <p:nvPr/>
          </p:nvSpPr>
          <p:spPr>
            <a:xfrm>
              <a:off x="5381619" y="3955535"/>
              <a:ext cx="797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 Narrow" pitchFamily="34" charset="0"/>
                </a:rPr>
                <a:t>ST 0xa</a:t>
              </a:r>
              <a:endParaRPr lang="en-US" b="1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cxnSp>
          <p:nvCxnSpPr>
            <p:cNvPr id="37" name="Straight Arrow Connector 36"/>
            <p:cNvCxnSpPr>
              <a:stCxn id="34" idx="1"/>
              <a:endCxn id="24" idx="3"/>
            </p:cNvCxnSpPr>
            <p:nvPr/>
          </p:nvCxnSpPr>
          <p:spPr>
            <a:xfrm rot="10800000" flipV="1">
              <a:off x="3722045" y="4140200"/>
              <a:ext cx="1659575" cy="117423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Multiply 38"/>
          <p:cNvSpPr/>
          <p:nvPr/>
        </p:nvSpPr>
        <p:spPr>
          <a:xfrm>
            <a:off x="5138738" y="3810000"/>
            <a:ext cx="1346200" cy="685800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0842" y="3998532"/>
            <a:ext cx="15616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 Narrow" pitchFamily="34" charset="0"/>
              </a:rPr>
              <a:t>Coherence</a:t>
            </a:r>
          </a:p>
          <a:p>
            <a:r>
              <a:rPr lang="en-US" sz="2400" b="1" dirty="0" smtClean="0">
                <a:latin typeface="Arial Narrow" pitchFamily="34" charset="0"/>
              </a:rPr>
              <a:t>Mechanism</a:t>
            </a:r>
            <a:endParaRPr lang="en-US" sz="2400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62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9" grpId="0" animBg="1"/>
      <p:bldP spid="3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Cache </a:t>
            </a:r>
            <a:r>
              <a:rPr dirty="0" smtClean="0">
                <a:ea typeface="ＭＳ Ｐゴシック" charset="-128"/>
              </a:rPr>
              <a:t>Coherence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0445"/>
          </a:xfrm>
        </p:spPr>
        <p:txBody>
          <a:bodyPr/>
          <a:lstStyle/>
          <a:p>
            <a:r>
              <a:rPr lang="en-US" b="1" dirty="0" smtClean="0">
                <a:latin typeface="Arial Narrow" charset="0"/>
              </a:rPr>
              <a:t>Coherence Enforcement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latin typeface="Arial Narrow" charset="0"/>
              </a:rPr>
              <a:t>Invalidate stale copies in caches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latin typeface="Arial Narrow" charset="0"/>
              </a:rPr>
              <a:t>Track one up-to-date copy</a:t>
            </a:r>
          </a:p>
          <a:p>
            <a:pPr eaLnBrk="1" hangingPunct="1"/>
            <a:r>
              <a:rPr lang="en-US" b="1" dirty="0" smtClean="0">
                <a:latin typeface="Arial Narrow" charset="0"/>
              </a:rPr>
              <a:t>Explicit effects</a:t>
            </a:r>
          </a:p>
          <a:p>
            <a:pPr lvl="1" eaLnBrk="1" hangingPunct="1"/>
            <a:r>
              <a:rPr lang="en-US" b="1" dirty="0" smtClean="0">
                <a:latin typeface="Arial Narrow" charset="0"/>
              </a:rPr>
              <a:t>Compiler knows all regions written in this parallel phase</a:t>
            </a:r>
          </a:p>
          <a:p>
            <a:pPr lvl="1" eaLnBrk="1" hangingPunct="1"/>
            <a:r>
              <a:rPr lang="en-US" b="1" dirty="0" smtClean="0">
                <a:latin typeface="Arial Narrow" charset="0"/>
              </a:rPr>
              <a:t>Cache can </a:t>
            </a:r>
            <a:r>
              <a:rPr lang="en-US" b="1" dirty="0" smtClean="0">
                <a:solidFill>
                  <a:srgbClr val="D25000"/>
                </a:solidFill>
                <a:latin typeface="Arial Narrow" charset="0"/>
              </a:rPr>
              <a:t>self-invalidate</a:t>
            </a:r>
            <a:r>
              <a:rPr lang="en-US" b="1" dirty="0" smtClean="0">
                <a:latin typeface="Arial Narrow" charset="0"/>
              </a:rPr>
              <a:t> before next parallel phase</a:t>
            </a:r>
          </a:p>
          <a:p>
            <a:pPr lvl="2" eaLnBrk="1" hangingPunct="1"/>
            <a:r>
              <a:rPr lang="en-US" b="1" dirty="0" smtClean="0">
                <a:latin typeface="Arial Narrow" charset="0"/>
              </a:rPr>
              <a:t>Invalidates data in writeable regions not accessed by itself</a:t>
            </a:r>
          </a:p>
          <a:p>
            <a:r>
              <a:rPr lang="en-US" b="1" dirty="0" smtClean="0">
                <a:latin typeface="Arial Narrow" charset="0"/>
              </a:rPr>
              <a:t>Registration</a:t>
            </a:r>
          </a:p>
          <a:p>
            <a:pPr lvl="1"/>
            <a:r>
              <a:rPr lang="en-US" b="1" dirty="0" smtClean="0">
                <a:latin typeface="Arial Narrow" charset="0"/>
              </a:rPr>
              <a:t>Directory keeps track of </a:t>
            </a:r>
            <a:r>
              <a:rPr lang="en-US" b="1" dirty="0" smtClean="0">
                <a:solidFill>
                  <a:srgbClr val="D25000"/>
                </a:solidFill>
                <a:latin typeface="Arial Narrow" charset="0"/>
              </a:rPr>
              <a:t>one</a:t>
            </a:r>
            <a:r>
              <a:rPr lang="en-US" b="1" dirty="0" smtClean="0">
                <a:latin typeface="Arial Narrow" charset="0"/>
              </a:rPr>
              <a:t> up-to-date copy</a:t>
            </a:r>
          </a:p>
          <a:p>
            <a:pPr lvl="1"/>
            <a:r>
              <a:rPr lang="en-US" b="1" dirty="0" smtClean="0">
                <a:latin typeface="Arial Narrow" charset="0"/>
              </a:rPr>
              <a:t>Writer updates before next parallel phase</a:t>
            </a:r>
          </a:p>
          <a:p>
            <a:pPr lvl="1" eaLnBrk="1" hangingPunct="1">
              <a:buFont typeface="Arial" charset="0"/>
              <a:buNone/>
            </a:pPr>
            <a:endParaRPr lang="en-US" b="1" dirty="0" smtClean="0">
              <a:latin typeface="Arial Narrow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58208" y="2146300"/>
            <a:ext cx="3366192" cy="365760"/>
          </a:xfrm>
          <a:prstGeom prst="rect">
            <a:avLst/>
          </a:prstGeom>
          <a:noFill/>
          <a:ln w="38100" cap="flat" cmpd="sng" algn="ctr">
            <a:solidFill>
              <a:srgbClr val="D25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58207" y="1714500"/>
            <a:ext cx="4013893" cy="365760"/>
          </a:xfrm>
          <a:prstGeom prst="rect">
            <a:avLst/>
          </a:prstGeom>
          <a:noFill/>
          <a:ln w="38100" cap="flat" cmpd="sng" algn="ctr">
            <a:solidFill>
              <a:srgbClr val="D25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6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  <p:bldP spid="6" grpId="0" animBg="1"/>
      <p:bldP spid="5" grpId="0" animBg="1"/>
      <p:bldP spid="5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dirty="0" smtClean="0">
                <a:ea typeface="ＭＳ Ｐゴシック" charset="-128"/>
              </a:rPr>
              <a:t>Bas</a:t>
            </a:r>
            <a:r>
              <a:rPr lang="en-US" dirty="0" smtClean="0">
                <a:ea typeface="ＭＳ Ｐゴシック" charset="-128"/>
              </a:rPr>
              <a:t>ic</a:t>
            </a:r>
            <a:r>
              <a:rPr dirty="0" smtClean="0">
                <a:ea typeface="ＭＳ Ｐゴシック" charset="-128"/>
              </a:rPr>
              <a:t> </a:t>
            </a:r>
            <a:r>
              <a:rPr dirty="0" err="1" smtClean="0">
                <a:ea typeface="ＭＳ Ｐゴシック" charset="-128"/>
              </a:rPr>
              <a:t>DeNovo</a:t>
            </a:r>
            <a:r>
              <a:rPr dirty="0" smtClean="0">
                <a:ea typeface="ＭＳ Ｐゴシック" charset="-128"/>
              </a:rPr>
              <a:t> Coherence</a:t>
            </a:r>
            <a:r>
              <a:rPr lang="en-US" dirty="0" smtClean="0">
                <a:ea typeface="ＭＳ Ｐゴシック" charset="-128"/>
              </a:rPr>
              <a:t> [PACT’11]</a:t>
            </a:r>
            <a:endParaRPr dirty="0" smtClean="0">
              <a:ea typeface="ＭＳ Ｐゴシック" charset="-128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534400" cy="563880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b="1" dirty="0" smtClean="0">
                <a:latin typeface="Arial Narrow" charset="0"/>
              </a:rPr>
              <a:t>Assume (for now): Private L1, shared L2; single word line</a:t>
            </a:r>
          </a:p>
          <a:p>
            <a:pPr lvl="1">
              <a:spcAft>
                <a:spcPts val="600"/>
              </a:spcAft>
            </a:pPr>
            <a:r>
              <a:rPr lang="en-US" b="1" dirty="0" smtClean="0">
                <a:latin typeface="Arial Narrow" charset="0"/>
              </a:rPr>
              <a:t>Data-race freedom at word granularity</a:t>
            </a:r>
          </a:p>
          <a:p>
            <a:pPr>
              <a:spcAft>
                <a:spcPts val="600"/>
              </a:spcAft>
            </a:pPr>
            <a:r>
              <a:rPr lang="en-US" b="1" dirty="0" smtClean="0">
                <a:latin typeface="Arial Narrow" charset="0"/>
              </a:rPr>
              <a:t>L2 data arrays double as </a:t>
            </a:r>
            <a:r>
              <a:rPr lang="en-US" b="1" dirty="0" smtClean="0">
                <a:solidFill>
                  <a:srgbClr val="000000"/>
                </a:solidFill>
                <a:latin typeface="Arial Narrow" charset="0"/>
              </a:rPr>
              <a:t>directory</a:t>
            </a:r>
          </a:p>
          <a:p>
            <a:pPr lvl="1">
              <a:spcAft>
                <a:spcPts val="600"/>
              </a:spcAft>
            </a:pPr>
            <a:r>
              <a:rPr lang="en-US" b="1" dirty="0" smtClean="0">
                <a:latin typeface="Arial Narrow" charset="0"/>
              </a:rPr>
              <a:t>Keep </a:t>
            </a:r>
            <a:r>
              <a:rPr lang="en-US" b="1" dirty="0" smtClean="0">
                <a:solidFill>
                  <a:srgbClr val="D25000"/>
                </a:solidFill>
                <a:latin typeface="Arial Narrow" charset="0"/>
              </a:rPr>
              <a:t>valid</a:t>
            </a:r>
            <a:r>
              <a:rPr lang="en-US" b="1" dirty="0" smtClean="0">
                <a:latin typeface="Arial Narrow" charset="0"/>
              </a:rPr>
              <a:t> data or </a:t>
            </a:r>
            <a:r>
              <a:rPr lang="en-US" b="1" dirty="0" smtClean="0">
                <a:solidFill>
                  <a:srgbClr val="D45A0F"/>
                </a:solidFill>
                <a:latin typeface="Arial Narrow" charset="0"/>
              </a:rPr>
              <a:t>registered</a:t>
            </a:r>
            <a:r>
              <a:rPr lang="en-US" b="1" dirty="0" smtClean="0">
                <a:latin typeface="Arial Narrow" charset="0"/>
              </a:rPr>
              <a:t> core id, no space overhead</a:t>
            </a:r>
          </a:p>
          <a:p>
            <a:pPr>
              <a:spcAft>
                <a:spcPts val="600"/>
              </a:spcAft>
            </a:pPr>
            <a:r>
              <a:rPr lang="en-US" b="1" dirty="0" smtClean="0">
                <a:latin typeface="Arial Narrow" charset="0"/>
              </a:rPr>
              <a:t>L1/L2 states</a:t>
            </a:r>
          </a:p>
          <a:p>
            <a:pPr>
              <a:spcAft>
                <a:spcPts val="600"/>
              </a:spcAft>
            </a:pPr>
            <a:endParaRPr lang="en-US" b="1" dirty="0" smtClean="0">
              <a:latin typeface="Arial Narrow" charset="0"/>
            </a:endParaRPr>
          </a:p>
          <a:p>
            <a:pPr>
              <a:spcAft>
                <a:spcPts val="600"/>
              </a:spcAft>
            </a:pPr>
            <a:endParaRPr lang="en-US" b="1" dirty="0" smtClean="0">
              <a:latin typeface="Arial Narrow" charset="0"/>
            </a:endParaRPr>
          </a:p>
          <a:p>
            <a:pPr>
              <a:spcAft>
                <a:spcPts val="600"/>
              </a:spcAft>
            </a:pPr>
            <a:endParaRPr lang="en-US" b="1" dirty="0" smtClean="0">
              <a:latin typeface="Arial Narrow" charset="0"/>
            </a:endParaRPr>
          </a:p>
          <a:p>
            <a:pPr>
              <a:spcAft>
                <a:spcPts val="600"/>
              </a:spcAft>
            </a:pPr>
            <a:endParaRPr lang="en-US" b="1" dirty="0" smtClean="0">
              <a:latin typeface="Arial Narrow" charset="0"/>
            </a:endParaRPr>
          </a:p>
          <a:p>
            <a:pPr>
              <a:spcAft>
                <a:spcPts val="600"/>
              </a:spcAft>
            </a:pPr>
            <a:r>
              <a:rPr lang="en-US" b="1" i="1" dirty="0" smtClean="0">
                <a:latin typeface="Arial Narrow" charset="0"/>
              </a:rPr>
              <a:t>Touched</a:t>
            </a:r>
            <a:r>
              <a:rPr lang="en-US" dirty="0" smtClean="0">
                <a:latin typeface="Arial Narrow" charset="0"/>
              </a:rPr>
              <a:t> </a:t>
            </a:r>
            <a:r>
              <a:rPr lang="en-US" b="1" dirty="0" smtClean="0">
                <a:latin typeface="Arial Narrow" charset="0"/>
              </a:rPr>
              <a:t>bit set only if read in the phase</a:t>
            </a:r>
          </a:p>
          <a:p>
            <a:pPr>
              <a:spcAft>
                <a:spcPts val="600"/>
              </a:spcAft>
              <a:buNone/>
            </a:pPr>
            <a:endParaRPr lang="en-US" b="1" dirty="0" smtClean="0">
              <a:latin typeface="Arial Narro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96116" y="199138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D45A0F"/>
                </a:solidFill>
                <a:latin typeface="Arial Narrow"/>
                <a:cs typeface="Arial Narrow"/>
              </a:rPr>
              <a:t>registry</a:t>
            </a:r>
            <a:endParaRPr lang="en-US" sz="2800" b="1" dirty="0">
              <a:solidFill>
                <a:srgbClr val="D45A0F"/>
              </a:solidFill>
              <a:latin typeface="Arial Narrow"/>
              <a:cs typeface="Arial Narrow"/>
            </a:endParaRPr>
          </a:p>
        </p:txBody>
      </p:sp>
      <p:grpSp>
        <p:nvGrpSpPr>
          <p:cNvPr id="2" name="Group 24"/>
          <p:cNvGrpSpPr/>
          <p:nvPr/>
        </p:nvGrpSpPr>
        <p:grpSpPr>
          <a:xfrm>
            <a:off x="2949958" y="3595279"/>
            <a:ext cx="4958001" cy="2148275"/>
            <a:chOff x="2949958" y="3595279"/>
            <a:chExt cx="4958001" cy="2148275"/>
          </a:xfrm>
        </p:grpSpPr>
        <p:sp>
          <p:nvSpPr>
            <p:cNvPr id="6" name="Oval 5"/>
            <p:cNvSpPr/>
            <p:nvPr/>
          </p:nvSpPr>
          <p:spPr>
            <a:xfrm>
              <a:off x="2949958" y="3595279"/>
              <a:ext cx="1344289" cy="7661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Invalid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6685062" y="3595279"/>
              <a:ext cx="1222897" cy="7661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Valid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444291" y="4977404"/>
              <a:ext cx="1976261" cy="7661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Registered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6" idx="6"/>
              <a:endCxn id="7" idx="2"/>
            </p:cNvCxnSpPr>
            <p:nvPr/>
          </p:nvCxnSpPr>
          <p:spPr>
            <a:xfrm>
              <a:off x="4294247" y="3978354"/>
              <a:ext cx="2390815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5"/>
              <a:endCxn id="8" idx="1"/>
            </p:cNvCxnSpPr>
            <p:nvPr/>
          </p:nvCxnSpPr>
          <p:spPr>
            <a:xfrm rot="16200000" flipH="1">
              <a:off x="3995357" y="4351252"/>
              <a:ext cx="840375" cy="6363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7"/>
              <a:endCxn id="7" idx="3"/>
            </p:cNvCxnSpPr>
            <p:nvPr/>
          </p:nvCxnSpPr>
          <p:spPr>
            <a:xfrm rot="5400000" flipH="1" flipV="1">
              <a:off x="6077456" y="4302909"/>
              <a:ext cx="840375" cy="733016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061066" y="3613957"/>
              <a:ext cx="749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Read</a:t>
              </a:r>
              <a:endParaRPr lang="en-US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07791" y="4482506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Write</a:t>
              </a:r>
              <a:endParaRPr 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54490" y="4482506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Write</a:t>
              </a:r>
              <a:endParaRPr lang="en-US" b="1" dirty="0"/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4097380" y="2252990"/>
            <a:ext cx="1498736" cy="0"/>
          </a:xfrm>
          <a:prstGeom prst="line">
            <a:avLst/>
          </a:prstGeom>
          <a:ln w="38100">
            <a:solidFill>
              <a:srgbClr val="D25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59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Run</a:t>
            </a:r>
            <a:endParaRPr lang="en-US" dirty="0"/>
          </a:p>
        </p:txBody>
      </p:sp>
      <p:graphicFrame>
        <p:nvGraphicFramePr>
          <p:cNvPr id="4" name="표 73"/>
          <p:cNvGraphicFramePr>
            <a:graphicFrameLocks noGrp="1"/>
          </p:cNvGraphicFramePr>
          <p:nvPr/>
        </p:nvGraphicFramePr>
        <p:xfrm>
          <a:off x="3958735" y="1860280"/>
          <a:ext cx="1036320" cy="1463040"/>
        </p:xfrm>
        <a:graphic>
          <a:graphicData uri="http://schemas.openxmlformats.org/drawingml/2006/table">
            <a:tbl>
              <a:tblPr/>
              <a:tblGrid>
                <a:gridCol w="201507"/>
                <a:gridCol w="316653"/>
                <a:gridCol w="201507"/>
                <a:gridCol w="316653"/>
              </a:tblGrid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22060" y="1404689"/>
            <a:ext cx="3338555" cy="428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class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S_type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{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	X in DeNovo-region        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ts val="455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	Y in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DeNovo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-region     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S _type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S[size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];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...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Phase1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writes      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{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//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DeNovo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effect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	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foreach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i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in 0, size {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		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S[i].X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= …;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	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self_invalidate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(      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grpSp>
        <p:nvGrpSpPr>
          <p:cNvPr id="3" name="Group 5"/>
          <p:cNvGrpSpPr/>
          <p:nvPr/>
        </p:nvGrpSpPr>
        <p:grpSpPr>
          <a:xfrm>
            <a:off x="1811904" y="1752600"/>
            <a:ext cx="916056" cy="2631083"/>
            <a:chOff x="1296792" y="1888035"/>
            <a:chExt cx="916056" cy="2631083"/>
          </a:xfrm>
        </p:grpSpPr>
        <p:grpSp>
          <p:nvGrpSpPr>
            <p:cNvPr id="6" name="Group 30"/>
            <p:cNvGrpSpPr/>
            <p:nvPr/>
          </p:nvGrpSpPr>
          <p:grpSpPr>
            <a:xfrm>
              <a:off x="2075688" y="1888035"/>
              <a:ext cx="137160" cy="457200"/>
              <a:chOff x="2075688" y="1888035"/>
              <a:chExt cx="137160" cy="457200"/>
            </a:xfrm>
          </p:grpSpPr>
          <p:sp>
            <p:nvSpPr>
              <p:cNvPr id="11" name="직사각형 26"/>
              <p:cNvSpPr/>
              <p:nvPr/>
            </p:nvSpPr>
            <p:spPr>
              <a:xfrm>
                <a:off x="2075688" y="1888035"/>
                <a:ext cx="137160" cy="137160"/>
              </a:xfrm>
              <a:prstGeom prst="rect">
                <a:avLst/>
              </a:prstGeom>
              <a:solidFill>
                <a:srgbClr val="306CFF"/>
              </a:solidFill>
              <a:ln>
                <a:solidFill>
                  <a:srgbClr val="306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직사각형 27"/>
              <p:cNvSpPr/>
              <p:nvPr/>
            </p:nvSpPr>
            <p:spPr>
              <a:xfrm>
                <a:off x="2075688" y="2208075"/>
                <a:ext cx="137160" cy="13716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직사각형 30"/>
            <p:cNvSpPr/>
            <p:nvPr/>
          </p:nvSpPr>
          <p:spPr>
            <a:xfrm>
              <a:off x="1709928" y="4381958"/>
              <a:ext cx="137160" cy="137160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96792" y="3276383"/>
              <a:ext cx="137160" cy="137160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760615" y="1382998"/>
            <a:ext cx="144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 of Core 1 </a:t>
            </a:r>
            <a:endParaRPr lang="en-US" dirty="0"/>
          </a:p>
        </p:txBody>
      </p:sp>
      <p:graphicFrame>
        <p:nvGraphicFramePr>
          <p:cNvPr id="21" name="표 73"/>
          <p:cNvGraphicFramePr>
            <a:graphicFrameLocks noGrp="1"/>
          </p:cNvGraphicFramePr>
          <p:nvPr/>
        </p:nvGraphicFramePr>
        <p:xfrm>
          <a:off x="3958735" y="1860280"/>
          <a:ext cx="1036320" cy="1463040"/>
        </p:xfrm>
        <a:graphic>
          <a:graphicData uri="http://schemas.openxmlformats.org/drawingml/2006/table">
            <a:tbl>
              <a:tblPr/>
              <a:tblGrid>
                <a:gridCol w="201507"/>
                <a:gridCol w="316653"/>
                <a:gridCol w="201507"/>
                <a:gridCol w="316653"/>
              </a:tblGrid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I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D9D9D9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D9D9D9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I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I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807200" y="1382998"/>
            <a:ext cx="144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 of Core 2 </a:t>
            </a:r>
            <a:endParaRPr lang="en-US" dirty="0"/>
          </a:p>
        </p:txBody>
      </p:sp>
      <p:graphicFrame>
        <p:nvGraphicFramePr>
          <p:cNvPr id="27" name="표 54"/>
          <p:cNvGraphicFramePr>
            <a:graphicFrameLocks noGrp="1"/>
          </p:cNvGraphicFramePr>
          <p:nvPr/>
        </p:nvGraphicFramePr>
        <p:xfrm>
          <a:off x="6995922" y="1860280"/>
          <a:ext cx="1036320" cy="1463040"/>
        </p:xfrm>
        <a:graphic>
          <a:graphicData uri="http://schemas.openxmlformats.org/drawingml/2006/table">
            <a:tbl>
              <a:tblPr/>
              <a:tblGrid>
                <a:gridCol w="201507"/>
                <a:gridCol w="316653"/>
                <a:gridCol w="201507"/>
                <a:gridCol w="316653"/>
              </a:tblGrid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+mn-lt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D9D9D9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D9D9D9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D9D9D9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I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D9D9D9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D9D9D9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I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D9D9D9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D9D9D9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494165" y="3743325"/>
            <a:ext cx="13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 L2</a:t>
            </a:r>
            <a:endParaRPr lang="en-US" dirty="0"/>
          </a:p>
        </p:txBody>
      </p:sp>
      <p:graphicFrame>
        <p:nvGraphicFramePr>
          <p:cNvPr id="32" name="표 63"/>
          <p:cNvGraphicFramePr>
            <a:graphicFrameLocks noGrp="1"/>
          </p:cNvGraphicFramePr>
          <p:nvPr/>
        </p:nvGraphicFramePr>
        <p:xfrm>
          <a:off x="5587492" y="4289195"/>
          <a:ext cx="1036320" cy="1463040"/>
        </p:xfrm>
        <a:graphic>
          <a:graphicData uri="http://schemas.openxmlformats.org/drawingml/2006/table">
            <a:tbl>
              <a:tblPr/>
              <a:tblGrid>
                <a:gridCol w="201507"/>
                <a:gridCol w="316653"/>
                <a:gridCol w="201507"/>
                <a:gridCol w="316653"/>
              </a:tblGrid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R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baseline="0" dirty="0" smtClean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C1</a:t>
                      </a:r>
                      <a:endParaRPr lang="en-US" sz="1400" b="1" i="0" u="none" strike="noStrike" baseline="-10000" dirty="0">
                        <a:solidFill>
                          <a:schemeClr val="bg1"/>
                        </a:solidFill>
                        <a:latin typeface="+mn-lt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C1</a:t>
                      </a:r>
                      <a:endParaRPr lang="en-US" sz="1400" b="1" i="0" u="none" strike="noStrike" baseline="-1000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C1</a:t>
                      </a:r>
                      <a:endParaRPr lang="en-US" sz="1400" b="1" i="0" u="none" strike="noStrike" baseline="-1000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C2</a:t>
                      </a:r>
                      <a:endParaRPr lang="en-US" sz="1400" b="1" i="0" u="none" strike="noStrike" baseline="-1000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C2</a:t>
                      </a:r>
                      <a:endParaRPr lang="en-US" sz="1400" b="1" i="0" u="none" strike="noStrike" baseline="-1000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C2</a:t>
                      </a:r>
                      <a:endParaRPr lang="en-US" sz="1400" b="1" i="0" u="none" strike="noStrike" baseline="-1000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34" name="직사각형 94"/>
          <p:cNvSpPr/>
          <p:nvPr/>
        </p:nvSpPr>
        <p:spPr>
          <a:xfrm>
            <a:off x="3581401" y="4968602"/>
            <a:ext cx="1564568" cy="72116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R = R</a:t>
            </a:r>
            <a:r>
              <a:rPr lang="en-US" sz="1600" dirty="0" smtClean="0">
                <a:solidFill>
                  <a:schemeClr val="tx1"/>
                </a:solidFill>
              </a:rPr>
              <a:t>egistered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V = V</a:t>
            </a:r>
            <a:r>
              <a:rPr lang="en-US" sz="1600" dirty="0" smtClean="0">
                <a:solidFill>
                  <a:schemeClr val="tx1"/>
                </a:solidFill>
              </a:rPr>
              <a:t>alid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I = I</a:t>
            </a:r>
            <a:r>
              <a:rPr lang="en-US" sz="1600" dirty="0" smtClean="0">
                <a:solidFill>
                  <a:schemeClr val="tx1"/>
                </a:solidFill>
              </a:rPr>
              <a:t>nvalid</a:t>
            </a:r>
          </a:p>
        </p:txBody>
      </p:sp>
      <p:graphicFrame>
        <p:nvGraphicFramePr>
          <p:cNvPr id="37" name="표 73"/>
          <p:cNvGraphicFramePr>
            <a:graphicFrameLocks noGrp="1"/>
          </p:cNvGraphicFramePr>
          <p:nvPr/>
        </p:nvGraphicFramePr>
        <p:xfrm>
          <a:off x="3958735" y="1860280"/>
          <a:ext cx="1036320" cy="1463040"/>
        </p:xfrm>
        <a:graphic>
          <a:graphicData uri="http://schemas.openxmlformats.org/drawingml/2006/table">
            <a:tbl>
              <a:tblPr/>
              <a:tblGrid>
                <a:gridCol w="201507"/>
                <a:gridCol w="316653"/>
                <a:gridCol w="201507"/>
                <a:gridCol w="316653"/>
              </a:tblGrid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표 63"/>
          <p:cNvGraphicFramePr>
            <a:graphicFrameLocks noGrp="1"/>
          </p:cNvGraphicFramePr>
          <p:nvPr/>
        </p:nvGraphicFramePr>
        <p:xfrm>
          <a:off x="5587492" y="4289195"/>
          <a:ext cx="1036320" cy="1463040"/>
        </p:xfrm>
        <a:graphic>
          <a:graphicData uri="http://schemas.openxmlformats.org/drawingml/2006/table">
            <a:tbl>
              <a:tblPr/>
              <a:tblGrid>
                <a:gridCol w="201507"/>
                <a:gridCol w="316653"/>
                <a:gridCol w="201507"/>
                <a:gridCol w="316653"/>
              </a:tblGrid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cs typeface="Calibri"/>
                        </a:rPr>
                        <a:t>X</a:t>
                      </a:r>
                      <a:r>
                        <a:rPr lang="en-US" sz="1400" b="0" i="0" u="none" strike="noStrike" baseline="-25000" dirty="0" smtClean="0">
                          <a:solidFill>
                            <a:srgbClr val="000000"/>
                          </a:solidFill>
                          <a:latin typeface="+mn-lt"/>
                          <a:cs typeface="Calibri"/>
                        </a:rPr>
                        <a:t>0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latin typeface="+mn-lt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25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25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25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25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25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표 54"/>
          <p:cNvGraphicFramePr>
            <a:graphicFrameLocks noGrp="1"/>
          </p:cNvGraphicFramePr>
          <p:nvPr/>
        </p:nvGraphicFramePr>
        <p:xfrm>
          <a:off x="6995922" y="1860280"/>
          <a:ext cx="1036320" cy="1463040"/>
        </p:xfrm>
        <a:graphic>
          <a:graphicData uri="http://schemas.openxmlformats.org/drawingml/2006/table">
            <a:tbl>
              <a:tblPr/>
              <a:tblGrid>
                <a:gridCol w="201507"/>
                <a:gridCol w="316653"/>
                <a:gridCol w="201507"/>
                <a:gridCol w="316653"/>
              </a:tblGrid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표 54"/>
          <p:cNvGraphicFramePr>
            <a:graphicFrameLocks noGrp="1"/>
          </p:cNvGraphicFramePr>
          <p:nvPr/>
        </p:nvGraphicFramePr>
        <p:xfrm>
          <a:off x="6995922" y="1860280"/>
          <a:ext cx="1036320" cy="1463040"/>
        </p:xfrm>
        <a:graphic>
          <a:graphicData uri="http://schemas.openxmlformats.org/drawingml/2006/table">
            <a:tbl>
              <a:tblPr/>
              <a:tblGrid>
                <a:gridCol w="201507"/>
                <a:gridCol w="316653"/>
                <a:gridCol w="201507"/>
                <a:gridCol w="316653"/>
              </a:tblGrid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4" name="Right Arrow 43"/>
          <p:cNvSpPr/>
          <p:nvPr/>
        </p:nvSpPr>
        <p:spPr>
          <a:xfrm>
            <a:off x="4614" y="1474283"/>
            <a:ext cx="440717" cy="14645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3786015" y="1780400"/>
            <a:ext cx="798685" cy="909677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6863279" y="2502543"/>
            <a:ext cx="798685" cy="909677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58"/>
          <p:cNvGrpSpPr/>
          <p:nvPr/>
        </p:nvGrpSpPr>
        <p:grpSpPr>
          <a:xfrm>
            <a:off x="4047635" y="3278107"/>
            <a:ext cx="4010007" cy="1056301"/>
            <a:chOff x="4047635" y="3278107"/>
            <a:chExt cx="4010007" cy="1056301"/>
          </a:xfrm>
        </p:grpSpPr>
        <p:cxnSp>
          <p:nvCxnSpPr>
            <p:cNvPr id="53" name="Straight Arrow Connector 52"/>
            <p:cNvCxnSpPr/>
            <p:nvPr/>
          </p:nvCxnSpPr>
          <p:spPr>
            <a:xfrm rot="16200000" flipH="1">
              <a:off x="4785730" y="3487432"/>
              <a:ext cx="1011087" cy="5924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rot="5400000">
              <a:off x="6304323" y="3642809"/>
              <a:ext cx="1011088" cy="3721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4047635" y="3561348"/>
              <a:ext cx="12795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Registration</a:t>
              </a:r>
              <a:endParaRPr lang="en-US" sz="16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78125" y="3641725"/>
              <a:ext cx="12795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Registration</a:t>
              </a:r>
              <a:endParaRPr lang="en-US" sz="1600" dirty="0"/>
            </a:p>
          </p:txBody>
        </p:sp>
      </p:grpSp>
      <p:grpSp>
        <p:nvGrpSpPr>
          <p:cNvPr id="9" name="Group 77"/>
          <p:cNvGrpSpPr/>
          <p:nvPr/>
        </p:nvGrpSpPr>
        <p:grpSpPr>
          <a:xfrm>
            <a:off x="4419600" y="3323320"/>
            <a:ext cx="3242364" cy="1451880"/>
            <a:chOff x="4419600" y="3323320"/>
            <a:chExt cx="3242364" cy="1451880"/>
          </a:xfrm>
        </p:grpSpPr>
        <p:cxnSp>
          <p:nvCxnSpPr>
            <p:cNvPr id="61" name="Curved Connector 60"/>
            <p:cNvCxnSpPr/>
            <p:nvPr/>
          </p:nvCxnSpPr>
          <p:spPr>
            <a:xfrm rot="16200000" flipV="1">
              <a:off x="4283957" y="3458963"/>
              <a:ext cx="1439180" cy="1167894"/>
            </a:xfrm>
            <a:prstGeom prst="curvedConnector3">
              <a:avLst>
                <a:gd name="adj1" fmla="val 583"/>
              </a:avLst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68"/>
            <p:cNvCxnSpPr/>
            <p:nvPr/>
          </p:nvCxnSpPr>
          <p:spPr>
            <a:xfrm rot="5400000" flipH="1" flipV="1">
              <a:off x="6423298" y="3523834"/>
              <a:ext cx="1439180" cy="1038152"/>
            </a:xfrm>
            <a:prstGeom prst="curvedConnector3">
              <a:avLst>
                <a:gd name="adj1" fmla="val -299"/>
              </a:avLst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4910922" y="4393168"/>
              <a:ext cx="58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Ack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705600" y="4405868"/>
              <a:ext cx="58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Ack</a:t>
              </a:r>
              <a:endParaRPr lang="en-US" dirty="0"/>
            </a:p>
          </p:txBody>
        </p:sp>
      </p:grpSp>
      <p:sp>
        <p:nvSpPr>
          <p:cNvPr id="85" name="Rounded Rectangle 84"/>
          <p:cNvSpPr/>
          <p:nvPr/>
        </p:nvSpPr>
        <p:spPr>
          <a:xfrm>
            <a:off x="3786015" y="2502543"/>
            <a:ext cx="798685" cy="909677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6863279" y="1780400"/>
            <a:ext cx="798685" cy="909677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6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44444E-6 L 0.00035 0.162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0.1625 L 0.00034 0.2812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28125 L -2.77778E-6 0.3201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.32014 L -2.77778E-6 0.36552 " pathEditMode="relative" ptsTypes="AA">
                                      <p:cBhvr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.36552 L -2.77778E-6 0.40186 " pathEditMode="relative" ptsTypes="AA">
                                      <p:cBhvr>
                                        <p:cTn id="7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4" grpId="0" animBg="1"/>
      <p:bldP spid="44" grpId="1" animBg="1"/>
      <p:bldP spid="44" grpId="2" animBg="1"/>
      <p:bldP spid="44" grpId="3" animBg="1"/>
      <p:bldP spid="44" grpId="4" animBg="1"/>
      <p:bldP spid="44" grpId="5" animBg="1"/>
      <p:bldP spid="44" grpId="6" animBg="1"/>
      <p:bldP spid="50" grpId="0" animBg="1"/>
      <p:bldP spid="50" grpId="1" animBg="1"/>
      <p:bldP spid="46" grpId="0" animBg="1"/>
      <p:bldP spid="46" grpId="1" animBg="1"/>
      <p:bldP spid="85" grpId="0" animBg="1"/>
      <p:bldP spid="85" grpId="1" animBg="1"/>
      <p:bldP spid="86" grpId="0" animBg="1"/>
      <p:bldP spid="86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Practical</a:t>
            </a:r>
            <a:r>
              <a:rPr lang="en-US" dirty="0" smtClean="0"/>
              <a:t> </a:t>
            </a:r>
            <a:r>
              <a:rPr lang="en-US" dirty="0" err="1" smtClean="0"/>
              <a:t>DeNovo</a:t>
            </a:r>
            <a:r>
              <a:rPr lang="en-US" dirty="0" smtClean="0"/>
              <a:t> Coherence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076699"/>
          </a:xfrm>
        </p:spPr>
        <p:txBody>
          <a:bodyPr/>
          <a:lstStyle/>
          <a:p>
            <a:r>
              <a:rPr lang="en-US" sz="2600" b="1" dirty="0" smtClean="0">
                <a:latin typeface="Arial Narrow" charset="0"/>
              </a:rPr>
              <a:t>Basic protocol impractical</a:t>
            </a:r>
          </a:p>
          <a:p>
            <a:pPr lvl="1"/>
            <a:r>
              <a:rPr lang="en-US" b="1" dirty="0" smtClean="0">
                <a:latin typeface="Arial Narrow" charset="0"/>
              </a:rPr>
              <a:t>High tag storage overhead (a tag per word)</a:t>
            </a:r>
            <a:endParaRPr lang="en-US" b="1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600" b="1" dirty="0" smtClean="0"/>
              <a:t>Address/Transfer granularity &gt; Coherence granularity</a:t>
            </a:r>
          </a:p>
          <a:p>
            <a:r>
              <a:rPr lang="en-US" sz="2600" b="1" dirty="0" err="1" smtClean="0"/>
              <a:t>DeNovo</a:t>
            </a:r>
            <a:r>
              <a:rPr lang="en-US" sz="2600" b="1" dirty="0" smtClean="0"/>
              <a:t> Line-based protocol</a:t>
            </a:r>
          </a:p>
          <a:p>
            <a:pPr lvl="1"/>
            <a:r>
              <a:rPr lang="en-US" b="1" dirty="0" smtClean="0"/>
              <a:t>Traditional software-oblivious spatial locality</a:t>
            </a:r>
          </a:p>
          <a:p>
            <a:pPr lvl="1"/>
            <a:r>
              <a:rPr lang="en-US" b="1" dirty="0" smtClean="0"/>
              <a:t>Coherence granularity still at word</a:t>
            </a:r>
          </a:p>
          <a:p>
            <a:pPr lvl="2"/>
            <a:r>
              <a:rPr lang="en-US" b="1" dirty="0" smtClean="0"/>
              <a:t>no </a:t>
            </a:r>
            <a:r>
              <a:rPr lang="en-US" b="1" dirty="0" smtClean="0">
                <a:solidFill>
                  <a:srgbClr val="C1541C"/>
                </a:solidFill>
              </a:rPr>
              <a:t>word-level </a:t>
            </a:r>
            <a:r>
              <a:rPr lang="en-US" b="1" dirty="0" smtClean="0"/>
              <a:t>false-sharing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9400" y="4651345"/>
            <a:ext cx="2037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“Line Merging”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114800" y="4594255"/>
            <a:ext cx="4445000" cy="103184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Cache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65700" y="5067299"/>
          <a:ext cx="34417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213"/>
                <a:gridCol w="430213"/>
                <a:gridCol w="430213"/>
                <a:gridCol w="430213"/>
                <a:gridCol w="430213"/>
                <a:gridCol w="430213"/>
                <a:gridCol w="430213"/>
                <a:gridCol w="430213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V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V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Freeform 9"/>
          <p:cNvSpPr/>
          <p:nvPr/>
        </p:nvSpPr>
        <p:spPr>
          <a:xfrm>
            <a:off x="266700" y="5626100"/>
            <a:ext cx="1536700" cy="1143000"/>
          </a:xfrm>
          <a:custGeom>
            <a:avLst/>
            <a:gdLst>
              <a:gd name="connsiteX0" fmla="*/ 0 w 1536700"/>
              <a:gd name="connsiteY0" fmla="*/ 1117600 h 1117600"/>
              <a:gd name="connsiteX1" fmla="*/ 457200 w 1536700"/>
              <a:gd name="connsiteY1" fmla="*/ 393700 h 1117600"/>
              <a:gd name="connsiteX2" fmla="*/ 1536700 w 1536700"/>
              <a:gd name="connsiteY2" fmla="*/ 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6700" h="1117600">
                <a:moveTo>
                  <a:pt x="0" y="1117600"/>
                </a:moveTo>
                <a:cubicBezTo>
                  <a:pt x="100541" y="848783"/>
                  <a:pt x="201083" y="579967"/>
                  <a:pt x="457200" y="393700"/>
                </a:cubicBezTo>
                <a:cubicBezTo>
                  <a:pt x="713317" y="207433"/>
                  <a:pt x="1536700" y="0"/>
                  <a:pt x="1536700" y="0"/>
                </a:cubicBezTo>
              </a:path>
            </a:pathLst>
          </a:cu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67200" y="5067299"/>
            <a:ext cx="698500" cy="3708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Tag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-1593852" y="7035800"/>
          <a:ext cx="34417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213"/>
                <a:gridCol w="430213"/>
                <a:gridCol w="430213"/>
                <a:gridCol w="430213"/>
                <a:gridCol w="430213"/>
                <a:gridCol w="430213"/>
                <a:gridCol w="430213"/>
                <a:gridCol w="4302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DB7537"/>
                          </a:solidFill>
                        </a:rPr>
                        <a:t>V</a:t>
                      </a:r>
                      <a:endParaRPr lang="en-US" dirty="0">
                        <a:solidFill>
                          <a:srgbClr val="DB753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DB7537"/>
                          </a:solidFill>
                        </a:rPr>
                        <a:t>V</a:t>
                      </a:r>
                      <a:endParaRPr lang="en-US" dirty="0">
                        <a:solidFill>
                          <a:srgbClr val="DB753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DB753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DB753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DB753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DB753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DB753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DB7537"/>
                          </a:solidFill>
                        </a:rPr>
                        <a:t>V</a:t>
                      </a:r>
                      <a:endParaRPr lang="en-US" dirty="0">
                        <a:solidFill>
                          <a:srgbClr val="DB753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0653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913"/>
    </mc:Choice>
    <mc:Fallback xmlns="">
      <p:transition xmlns:p14="http://schemas.microsoft.com/office/powerpoint/2010/main" spd="slow" advTm="689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7.40741E-7 C 0.01007 -0.05509 0.02066 -0.10949 0.05677 -0.15324 C 0.09253 -0.19699 0.15382 -0.23009 0.21528 -0.26296 " pathEditMode="relative" rAng="0" ptsTypes="aaA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00" y="-1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528 -0.26296 C 0.27118 -0.27593 0.3276 -0.28866 0.41128 -0.29259 C 0.49479 -0.29653 0.6059 -0.2919 0.71736 -0.28704 " pathEditMode="relative" rAng="0" ptsTypes="aaA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00" y="-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 animBg="1"/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>
                <a:ea typeface="ＭＳ Ｐゴシック" pitchFamily="-65" charset="-128"/>
              </a:rPr>
              <a:t>Current Hardware Limitations</a:t>
            </a:r>
            <a:endParaRPr dirty="0" smtClean="0">
              <a:ea typeface="ＭＳ Ｐゴシック" pitchFamily="-65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23913"/>
            <a:ext cx="9128656" cy="514828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dirty="0" smtClean="0">
                <a:latin typeface="Arial Narrow" pitchFamily="-65" charset="0"/>
              </a:rPr>
              <a:t>Complexity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Arial Narrow" pitchFamily="-65" charset="0"/>
              </a:rPr>
              <a:t>Subtle races and numerous transient sates in the protocol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Arial Narrow" pitchFamily="-65" charset="0"/>
              </a:rPr>
              <a:t>Hard to extend for optimizations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endParaRPr lang="en-US" dirty="0" smtClean="0">
              <a:latin typeface="Arial Narrow" pitchFamily="-65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dirty="0" smtClean="0">
                <a:latin typeface="Arial Narrow" pitchFamily="-65" charset="0"/>
              </a:rPr>
              <a:t>Storage overhead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Arial Narrow" pitchFamily="-65" charset="0"/>
              </a:rPr>
              <a:t>Directory overhead for sharer lists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endParaRPr lang="en-US" dirty="0" smtClean="0">
              <a:latin typeface="Arial Narrow" pitchFamily="-65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dirty="0" smtClean="0">
                <a:latin typeface="Arial Narrow" pitchFamily="-65" charset="0"/>
              </a:rPr>
              <a:t>Performance and power inefficiencies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Arial Narrow" pitchFamily="-65" charset="0"/>
              </a:rPr>
              <a:t>Invalidation, </a:t>
            </a:r>
            <a:r>
              <a:rPr lang="en-US" dirty="0" err="1" smtClean="0">
                <a:latin typeface="Arial Narrow" pitchFamily="-65" charset="0"/>
              </a:rPr>
              <a:t>ack</a:t>
            </a:r>
            <a:r>
              <a:rPr lang="en-US" dirty="0" smtClean="0">
                <a:latin typeface="Arial Narrow" pitchFamily="-65" charset="0"/>
              </a:rPr>
              <a:t> messages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Arial Narrow" pitchFamily="-65" charset="0"/>
              </a:rPr>
              <a:t>Indirection through directory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 Narrow" pitchFamily="-65" charset="0"/>
              </a:rPr>
              <a:t>False sharing (cache-line based coherence)</a:t>
            </a:r>
          </a:p>
          <a:p>
            <a:pPr lvl="1">
              <a:lnSpc>
                <a:spcPct val="110000"/>
              </a:lnSpc>
              <a:spcBef>
                <a:spcPts val="576"/>
              </a:spcBef>
              <a:spcAft>
                <a:spcPts val="600"/>
              </a:spcAft>
            </a:pPr>
            <a:r>
              <a:rPr lang="en-US" dirty="0">
                <a:latin typeface="Arial Narrow" pitchFamily="-65" charset="0"/>
              </a:rPr>
              <a:t>Traffic (cache-line based communication)</a:t>
            </a:r>
          </a:p>
          <a:p>
            <a:pPr lvl="1">
              <a:lnSpc>
                <a:spcPct val="110000"/>
              </a:lnSpc>
              <a:spcBef>
                <a:spcPts val="576"/>
              </a:spcBef>
              <a:spcAft>
                <a:spcPts val="600"/>
              </a:spcAft>
            </a:pPr>
            <a:r>
              <a:rPr lang="en-US" dirty="0">
                <a:latin typeface="Arial Narrow" pitchFamily="-65" charset="0"/>
              </a:rPr>
              <a:t>Cache pollution (cache-line based allocation)</a:t>
            </a:r>
          </a:p>
          <a:p>
            <a:pPr>
              <a:lnSpc>
                <a:spcPct val="90000"/>
              </a:lnSpc>
            </a:pPr>
            <a:endParaRPr lang="en-US" b="1" dirty="0" smtClean="0">
              <a:latin typeface="Arial Narrow" pitchFamily="-65" charset="0"/>
            </a:endParaRPr>
          </a:p>
          <a:p>
            <a:pPr lvl="2">
              <a:lnSpc>
                <a:spcPct val="90000"/>
              </a:lnSpc>
              <a:buNone/>
            </a:pPr>
            <a:endParaRPr lang="en-US" b="1" dirty="0" smtClean="0">
              <a:latin typeface="Arial Narrow" pitchFamily="-65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25866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66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rgbClr val="00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274320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66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rgbClr val="00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077" y="388620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66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rgbClr val="0066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1" y="5181600"/>
            <a:ext cx="7010400" cy="382369"/>
          </a:xfrm>
          <a:prstGeom prst="rect">
            <a:avLst/>
          </a:prstGeom>
          <a:noFill/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472440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66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rgbClr val="0066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66800" y="4419600"/>
            <a:ext cx="7010400" cy="382369"/>
          </a:xfrm>
          <a:prstGeom prst="rect">
            <a:avLst/>
          </a:prstGeom>
          <a:noFill/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66800" y="1752600"/>
            <a:ext cx="7010400" cy="382369"/>
          </a:xfrm>
          <a:prstGeom prst="rect">
            <a:avLst/>
          </a:prstGeom>
          <a:noFill/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4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 animBg="1"/>
      <p:bldP spid="9" grpId="0"/>
      <p:bldP spid="11" grpId="0" animBg="1"/>
      <p:bldP spid="12" grpId="0" animBg="1"/>
      <p:bldP spid="12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Flexible, Direct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89037"/>
            <a:ext cx="8458200" cy="4830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Insights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1. Traditional directory must be updated at every transfer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D25000"/>
                </a:solidFill>
              </a:rPr>
              <a:t>     </a:t>
            </a:r>
            <a:r>
              <a:rPr lang="en-US" dirty="0" err="1" smtClean="0">
                <a:solidFill>
                  <a:srgbClr val="D25000"/>
                </a:solidFill>
              </a:rPr>
              <a:t>DeNovo</a:t>
            </a:r>
            <a:r>
              <a:rPr lang="en-US" dirty="0" smtClean="0">
                <a:solidFill>
                  <a:srgbClr val="D25000"/>
                </a:solidFill>
              </a:rPr>
              <a:t> can copy valid data around freely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2.</a:t>
            </a:r>
            <a:r>
              <a:rPr lang="en-US" dirty="0"/>
              <a:t> </a:t>
            </a:r>
            <a:r>
              <a:rPr lang="en-US" dirty="0" smtClean="0"/>
              <a:t>Traditional systems send cache line at a time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D25000"/>
                </a:solidFill>
              </a:rPr>
              <a:t>     </a:t>
            </a:r>
            <a:r>
              <a:rPr lang="en-US" dirty="0" err="1" smtClean="0">
                <a:solidFill>
                  <a:srgbClr val="D25000"/>
                </a:solidFill>
              </a:rPr>
              <a:t>DeNovo</a:t>
            </a:r>
            <a:r>
              <a:rPr lang="en-US" dirty="0" smtClean="0">
                <a:solidFill>
                  <a:srgbClr val="D25000"/>
                </a:solidFill>
              </a:rPr>
              <a:t> uses regions to transfer only relevant data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2400" dirty="0" smtClean="0"/>
              <a:t>Effect </a:t>
            </a:r>
            <a:r>
              <a:rPr lang="en-US" sz="2400" dirty="0"/>
              <a:t>of </a:t>
            </a:r>
            <a:r>
              <a:rPr lang="en-US" sz="2400" dirty="0" err="1"/>
              <a:t>AoS</a:t>
            </a:r>
            <a:r>
              <a:rPr lang="en-US" sz="2400" dirty="0"/>
              <a:t>-to-</a:t>
            </a:r>
            <a:r>
              <a:rPr lang="en-US" sz="2400" dirty="0" err="1"/>
              <a:t>SoA</a:t>
            </a:r>
            <a:r>
              <a:rPr lang="en-US" sz="2400" dirty="0"/>
              <a:t> transformation w/o programmer/compiler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82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Flexible, Direct Communication</a:t>
            </a:r>
            <a:endParaRPr lang="en-US" dirty="0"/>
          </a:p>
        </p:txBody>
      </p:sp>
      <p:cxnSp>
        <p:nvCxnSpPr>
          <p:cNvPr id="5" name="직선 화살표 연결선 74"/>
          <p:cNvCxnSpPr/>
          <p:nvPr/>
        </p:nvCxnSpPr>
        <p:spPr>
          <a:xfrm rot="10800000">
            <a:off x="3329711" y="2385884"/>
            <a:ext cx="2286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62912" y="178344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L1 of Core 1 </a:t>
            </a:r>
            <a:endParaRPr lang="en-US" sz="1200" dirty="0"/>
          </a:p>
        </p:txBody>
      </p:sp>
      <p:sp>
        <p:nvSpPr>
          <p:cNvPr id="8" name="Rectangle 6"/>
          <p:cNvSpPr/>
          <p:nvPr/>
        </p:nvSpPr>
        <p:spPr>
          <a:xfrm>
            <a:off x="2186712" y="2057400"/>
            <a:ext cx="1143000" cy="13702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2599680" y="1981200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599680" y="3200400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graphicFrame>
        <p:nvGraphicFramePr>
          <p:cNvPr id="11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554211"/>
              </p:ext>
            </p:extLst>
          </p:nvPr>
        </p:nvGraphicFramePr>
        <p:xfrm>
          <a:off x="2186712" y="2205534"/>
          <a:ext cx="1143000" cy="1066800"/>
        </p:xfrm>
        <a:graphic>
          <a:graphicData uri="http://schemas.openxmlformats.org/drawingml/2006/table">
            <a:tbl>
              <a:tblPr/>
              <a:tblGrid>
                <a:gridCol w="148167"/>
                <a:gridCol w="232833"/>
                <a:gridCol w="148167"/>
                <a:gridCol w="232833"/>
                <a:gridCol w="148167"/>
                <a:gridCol w="232833"/>
              </a:tblGrid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691912" y="178344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L1 of Core 2 </a:t>
            </a:r>
            <a:endParaRPr lang="en-US" sz="1200" dirty="0"/>
          </a:p>
        </p:txBody>
      </p:sp>
      <p:sp>
        <p:nvSpPr>
          <p:cNvPr id="14" name="Rectangle 6"/>
          <p:cNvSpPr/>
          <p:nvPr/>
        </p:nvSpPr>
        <p:spPr>
          <a:xfrm>
            <a:off x="5615712" y="2057400"/>
            <a:ext cx="1143000" cy="13702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8680" y="1981200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8680" y="3200400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graphicFrame>
        <p:nvGraphicFramePr>
          <p:cNvPr id="17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945134"/>
              </p:ext>
            </p:extLst>
          </p:nvPr>
        </p:nvGraphicFramePr>
        <p:xfrm>
          <a:off x="5615712" y="2209800"/>
          <a:ext cx="1143000" cy="1066800"/>
        </p:xfrm>
        <a:graphic>
          <a:graphicData uri="http://schemas.openxmlformats.org/drawingml/2006/table">
            <a:tbl>
              <a:tblPr/>
              <a:tblGrid>
                <a:gridCol w="148167"/>
                <a:gridCol w="232833"/>
                <a:gridCol w="148167"/>
                <a:gridCol w="232833"/>
                <a:gridCol w="148167"/>
                <a:gridCol w="232833"/>
              </a:tblGrid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dirty="0" smtClean="0">
                          <a:solidFill>
                            <a:srgbClr val="D9D9D9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D9D9D9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D9D9D9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D9D9D9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D9D9D9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D9D9D9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D9D9D9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091712" y="3258979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Shared L2</a:t>
            </a:r>
            <a:endParaRPr lang="en-US" sz="1200" dirty="0"/>
          </a:p>
        </p:txBody>
      </p:sp>
      <p:sp>
        <p:nvSpPr>
          <p:cNvPr id="19" name="Rectangle 6"/>
          <p:cNvSpPr/>
          <p:nvPr/>
        </p:nvSpPr>
        <p:spPr>
          <a:xfrm>
            <a:off x="3939312" y="3487579"/>
            <a:ext cx="1143000" cy="13702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4352280" y="3411379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352280" y="4630579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graphicFrame>
        <p:nvGraphicFramePr>
          <p:cNvPr id="22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852954"/>
              </p:ext>
            </p:extLst>
          </p:nvPr>
        </p:nvGraphicFramePr>
        <p:xfrm>
          <a:off x="3939312" y="3639979"/>
          <a:ext cx="1143000" cy="1066800"/>
        </p:xfrm>
        <a:graphic>
          <a:graphicData uri="http://schemas.openxmlformats.org/drawingml/2006/table">
            <a:tbl>
              <a:tblPr/>
              <a:tblGrid>
                <a:gridCol w="148167"/>
                <a:gridCol w="232833"/>
                <a:gridCol w="148167"/>
                <a:gridCol w="232833"/>
                <a:gridCol w="148167"/>
                <a:gridCol w="232833"/>
              </a:tblGrid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cs typeface="Calibri"/>
                        </a:rPr>
                        <a:t>C1</a:t>
                      </a:r>
                      <a:endParaRPr lang="en-US" sz="1050" b="1" i="0" u="none" strike="noStrike" baseline="-10000" dirty="0">
                        <a:solidFill>
                          <a:srgbClr val="000000"/>
                        </a:solidFill>
                        <a:latin typeface="+mn-lt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C1</a:t>
                      </a:r>
                      <a:endParaRPr lang="en-US" sz="1050" b="1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C1</a:t>
                      </a:r>
                      <a:endParaRPr lang="en-US" sz="1050" b="1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C2</a:t>
                      </a:r>
                      <a:endParaRPr lang="en-US" sz="1050" b="1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C2</a:t>
                      </a:r>
                      <a:endParaRPr lang="en-US" sz="1050" b="1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C2</a:t>
                      </a:r>
                      <a:endParaRPr lang="en-US" sz="1050" b="1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</a:tbl>
          </a:graphicData>
        </a:graphic>
      </p:graphicFrame>
      <p:sp>
        <p:nvSpPr>
          <p:cNvPr id="24" name="직사각형 94"/>
          <p:cNvSpPr/>
          <p:nvPr/>
        </p:nvSpPr>
        <p:spPr>
          <a:xfrm>
            <a:off x="5571479" y="4103401"/>
            <a:ext cx="1187233" cy="72116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R</a:t>
            </a:r>
            <a:r>
              <a:rPr lang="en-US" sz="1400" dirty="0" smtClean="0">
                <a:solidFill>
                  <a:schemeClr val="tx1"/>
                </a:solidFill>
              </a:rPr>
              <a:t>egistered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V</a:t>
            </a:r>
            <a:r>
              <a:rPr lang="en-US" sz="1400" dirty="0" smtClean="0">
                <a:solidFill>
                  <a:schemeClr val="tx1"/>
                </a:solidFill>
              </a:rPr>
              <a:t>alid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I</a:t>
            </a:r>
            <a:r>
              <a:rPr lang="en-US" sz="1400" dirty="0" smtClean="0">
                <a:solidFill>
                  <a:schemeClr val="tx1"/>
                </a:solidFill>
              </a:rPr>
              <a:t>nvalid</a:t>
            </a:r>
          </a:p>
        </p:txBody>
      </p:sp>
      <p:graphicFrame>
        <p:nvGraphicFramePr>
          <p:cNvPr id="25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454592"/>
              </p:ext>
            </p:extLst>
          </p:nvPr>
        </p:nvGraphicFramePr>
        <p:xfrm>
          <a:off x="5777855" y="2749746"/>
          <a:ext cx="203200" cy="160020"/>
        </p:xfrm>
        <a:graphic>
          <a:graphicData uri="http://schemas.openxmlformats.org/drawingml/2006/table">
            <a:tbl>
              <a:tblPr/>
              <a:tblGrid>
                <a:gridCol w="203200"/>
              </a:tblGrid>
              <a:tr h="1524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6FA"/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33"/>
          <p:cNvGrpSpPr/>
          <p:nvPr/>
        </p:nvGrpSpPr>
        <p:grpSpPr>
          <a:xfrm>
            <a:off x="3329710" y="3023840"/>
            <a:ext cx="734008" cy="792699"/>
            <a:chOff x="3513645" y="4182533"/>
            <a:chExt cx="734008" cy="792699"/>
          </a:xfrm>
        </p:grpSpPr>
        <p:cxnSp>
          <p:nvCxnSpPr>
            <p:cNvPr id="35" name="직선 화살표 연결선 74"/>
            <p:cNvCxnSpPr/>
            <p:nvPr/>
          </p:nvCxnSpPr>
          <p:spPr>
            <a:xfrm rot="16200000" flipH="1">
              <a:off x="3422096" y="4274082"/>
              <a:ext cx="792699" cy="6096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729562" y="4394922"/>
              <a:ext cx="5180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LD X</a:t>
              </a:r>
              <a:r>
                <a:rPr lang="en-US" sz="1000" baseline="-25000" dirty="0" smtClean="0"/>
                <a:t>3</a:t>
              </a:r>
              <a:endParaRPr lang="en-US" sz="1000" baseline="-25000" dirty="0"/>
            </a:p>
          </p:txBody>
        </p:sp>
      </p:grpSp>
      <p:cxnSp>
        <p:nvCxnSpPr>
          <p:cNvPr id="37" name="직선 화살표 연결선 74"/>
          <p:cNvCxnSpPr/>
          <p:nvPr/>
        </p:nvCxnSpPr>
        <p:spPr>
          <a:xfrm rot="5400000" flipH="1" flipV="1">
            <a:off x="4961472" y="3160975"/>
            <a:ext cx="77508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ight Arrow 48"/>
          <p:cNvSpPr/>
          <p:nvPr/>
        </p:nvSpPr>
        <p:spPr>
          <a:xfrm>
            <a:off x="5124647" y="2770816"/>
            <a:ext cx="440717" cy="14645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387019"/>
              </p:ext>
            </p:extLst>
          </p:nvPr>
        </p:nvGraphicFramePr>
        <p:xfrm>
          <a:off x="6163705" y="2756083"/>
          <a:ext cx="203200" cy="160020"/>
        </p:xfrm>
        <a:graphic>
          <a:graphicData uri="http://schemas.openxmlformats.org/drawingml/2006/table">
            <a:tbl>
              <a:tblPr/>
              <a:tblGrid>
                <a:gridCol w="203200"/>
              </a:tblGrid>
              <a:tr h="1524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551844"/>
              </p:ext>
            </p:extLst>
          </p:nvPr>
        </p:nvGraphicFramePr>
        <p:xfrm>
          <a:off x="6537225" y="2756083"/>
          <a:ext cx="203200" cy="160020"/>
        </p:xfrm>
        <a:graphic>
          <a:graphicData uri="http://schemas.openxmlformats.org/drawingml/2006/table">
            <a:tbl>
              <a:tblPr/>
              <a:tblGrid>
                <a:gridCol w="203200"/>
              </a:tblGrid>
              <a:tr h="1524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46" name="Right Arrow 45"/>
          <p:cNvSpPr/>
          <p:nvPr/>
        </p:nvSpPr>
        <p:spPr>
          <a:xfrm>
            <a:off x="1699305" y="2767419"/>
            <a:ext cx="440717" cy="14645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7.40741E-7 C -0.01059 -0.00995 -0.02431 -0.0493 -0.06216 -0.06018 C -0.09983 -0.07106 -0.19549 -0.06481 -0.22674 -0.06574 C -0.25782 -0.06667 -0.24549 -0.06574 -0.24914 -0.06574 " pathEditMode="relative" rAng="0" ptsTypes="aaaA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00" y="-360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07407E-6 C -0.01146 -0.00996 -0.02621 -0.04931 -0.06701 -0.06019 C -0.10764 -0.07107 -0.21076 -0.06482 -0.24461 -0.06574 C -0.27795 -0.06667 -0.26475 -0.06574 -0.26875 -0.06574 " pathEditMode="relative" rAng="0" ptsTypes="aaaA">
                                      <p:cBhvr>
                                        <p:cTn id="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00" y="-360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07407E-6 C -0.01232 -0.00996 -0.0283 -0.04931 -0.07187 -0.06019 C -0.11528 -0.07107 -0.22552 -0.06482 -0.26163 -0.06574 C -0.29739 -0.06667 -0.28333 -0.06574 -0.28767 -0.06574 " pathEditMode="relative" rAng="0" ptsTypes="aaaA">
                                      <p:cBhvr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00" y="-3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74"/>
          <p:cNvCxnSpPr/>
          <p:nvPr/>
        </p:nvCxnSpPr>
        <p:spPr>
          <a:xfrm rot="10800000">
            <a:off x="3329711" y="2355044"/>
            <a:ext cx="2286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62912" y="17526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L1 of Core 1 </a:t>
            </a:r>
            <a:endParaRPr lang="en-US" sz="1200" dirty="0"/>
          </a:p>
        </p:txBody>
      </p:sp>
      <p:sp>
        <p:nvSpPr>
          <p:cNvPr id="8" name="Rectangle 6"/>
          <p:cNvSpPr/>
          <p:nvPr/>
        </p:nvSpPr>
        <p:spPr>
          <a:xfrm>
            <a:off x="2186712" y="2026560"/>
            <a:ext cx="1143000" cy="13702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2599680" y="1950360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599680" y="3169560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graphicFrame>
        <p:nvGraphicFramePr>
          <p:cNvPr id="11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62466"/>
              </p:ext>
            </p:extLst>
          </p:nvPr>
        </p:nvGraphicFramePr>
        <p:xfrm>
          <a:off x="2186712" y="2174694"/>
          <a:ext cx="1143000" cy="1066800"/>
        </p:xfrm>
        <a:graphic>
          <a:graphicData uri="http://schemas.openxmlformats.org/drawingml/2006/table">
            <a:tbl>
              <a:tblPr/>
              <a:tblGrid>
                <a:gridCol w="148167"/>
                <a:gridCol w="232833"/>
                <a:gridCol w="148167"/>
                <a:gridCol w="232833"/>
                <a:gridCol w="148167"/>
                <a:gridCol w="232833"/>
              </a:tblGrid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D9D9D9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D9D9D9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D9D9D9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D9D9D9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D9D9D9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D9D9D9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691912" y="17526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L1 of Core 2 </a:t>
            </a:r>
            <a:endParaRPr lang="en-US" sz="1200" dirty="0"/>
          </a:p>
        </p:txBody>
      </p:sp>
      <p:sp>
        <p:nvSpPr>
          <p:cNvPr id="14" name="Rectangle 6"/>
          <p:cNvSpPr/>
          <p:nvPr/>
        </p:nvSpPr>
        <p:spPr>
          <a:xfrm>
            <a:off x="5615712" y="2026560"/>
            <a:ext cx="1143000" cy="13702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8680" y="1950360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8680" y="3169560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graphicFrame>
        <p:nvGraphicFramePr>
          <p:cNvPr id="17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466806"/>
              </p:ext>
            </p:extLst>
          </p:nvPr>
        </p:nvGraphicFramePr>
        <p:xfrm>
          <a:off x="5615712" y="2178960"/>
          <a:ext cx="1143000" cy="1066800"/>
        </p:xfrm>
        <a:graphic>
          <a:graphicData uri="http://schemas.openxmlformats.org/drawingml/2006/table">
            <a:tbl>
              <a:tblPr/>
              <a:tblGrid>
                <a:gridCol w="148167"/>
                <a:gridCol w="232833"/>
                <a:gridCol w="148167"/>
                <a:gridCol w="232833"/>
                <a:gridCol w="148167"/>
                <a:gridCol w="232833"/>
              </a:tblGrid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091712" y="3228139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Shared L2</a:t>
            </a:r>
            <a:endParaRPr lang="en-US" sz="1200" dirty="0"/>
          </a:p>
        </p:txBody>
      </p:sp>
      <p:sp>
        <p:nvSpPr>
          <p:cNvPr id="19" name="Rectangle 6"/>
          <p:cNvSpPr/>
          <p:nvPr/>
        </p:nvSpPr>
        <p:spPr>
          <a:xfrm>
            <a:off x="3939312" y="3456739"/>
            <a:ext cx="1143000" cy="13702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4352280" y="3380539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352280" y="4599739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graphicFrame>
        <p:nvGraphicFramePr>
          <p:cNvPr id="22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590628"/>
              </p:ext>
            </p:extLst>
          </p:nvPr>
        </p:nvGraphicFramePr>
        <p:xfrm>
          <a:off x="3939312" y="3609139"/>
          <a:ext cx="1143000" cy="1066800"/>
        </p:xfrm>
        <a:graphic>
          <a:graphicData uri="http://schemas.openxmlformats.org/drawingml/2006/table">
            <a:tbl>
              <a:tblPr/>
              <a:tblGrid>
                <a:gridCol w="148167"/>
                <a:gridCol w="232833"/>
                <a:gridCol w="148167"/>
                <a:gridCol w="232833"/>
                <a:gridCol w="148167"/>
                <a:gridCol w="232833"/>
              </a:tblGrid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cs typeface="Calibri"/>
                        </a:rPr>
                        <a:t>C1</a:t>
                      </a:r>
                      <a:endParaRPr lang="en-US" sz="1050" b="1" i="0" u="none" strike="noStrike" baseline="-10000" dirty="0">
                        <a:solidFill>
                          <a:srgbClr val="000000"/>
                        </a:solidFill>
                        <a:latin typeface="+mn-lt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C1</a:t>
                      </a:r>
                      <a:endParaRPr lang="en-US" sz="1050" b="1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C1</a:t>
                      </a:r>
                      <a:endParaRPr lang="en-US" sz="1050" b="1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C2</a:t>
                      </a:r>
                      <a:endParaRPr lang="en-US" sz="1050" b="1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C2</a:t>
                      </a:r>
                      <a:endParaRPr lang="en-US" sz="1050" b="1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C2</a:t>
                      </a:r>
                      <a:endParaRPr lang="en-US" sz="1050" b="1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</a:tbl>
          </a:graphicData>
        </a:graphic>
      </p:graphicFrame>
      <p:sp>
        <p:nvSpPr>
          <p:cNvPr id="24" name="직사각형 94"/>
          <p:cNvSpPr/>
          <p:nvPr/>
        </p:nvSpPr>
        <p:spPr>
          <a:xfrm>
            <a:off x="5571479" y="4072561"/>
            <a:ext cx="1187233" cy="72116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R</a:t>
            </a:r>
            <a:r>
              <a:rPr lang="en-US" sz="1400" dirty="0" smtClean="0">
                <a:solidFill>
                  <a:schemeClr val="tx1"/>
                </a:solidFill>
              </a:rPr>
              <a:t>egistered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V</a:t>
            </a:r>
            <a:r>
              <a:rPr lang="en-US" sz="1400" dirty="0" smtClean="0">
                <a:solidFill>
                  <a:schemeClr val="tx1"/>
                </a:solidFill>
              </a:rPr>
              <a:t>alid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I</a:t>
            </a:r>
            <a:r>
              <a:rPr lang="en-US" sz="1400" dirty="0" smtClean="0">
                <a:solidFill>
                  <a:schemeClr val="tx1"/>
                </a:solidFill>
              </a:rPr>
              <a:t>nvalid</a:t>
            </a:r>
          </a:p>
        </p:txBody>
      </p:sp>
      <p:graphicFrame>
        <p:nvGraphicFramePr>
          <p:cNvPr id="25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581934"/>
              </p:ext>
            </p:extLst>
          </p:nvPr>
        </p:nvGraphicFramePr>
        <p:xfrm>
          <a:off x="5777855" y="2718906"/>
          <a:ext cx="203200" cy="160020"/>
        </p:xfrm>
        <a:graphic>
          <a:graphicData uri="http://schemas.openxmlformats.org/drawingml/2006/table">
            <a:tbl>
              <a:tblPr/>
              <a:tblGrid>
                <a:gridCol w="203200"/>
              </a:tblGrid>
              <a:tr h="1524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6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504308"/>
              </p:ext>
            </p:extLst>
          </p:nvPr>
        </p:nvGraphicFramePr>
        <p:xfrm>
          <a:off x="5777855" y="2903368"/>
          <a:ext cx="203200" cy="160020"/>
        </p:xfrm>
        <a:graphic>
          <a:graphicData uri="http://schemas.openxmlformats.org/drawingml/2006/table">
            <a:tbl>
              <a:tblPr/>
              <a:tblGrid>
                <a:gridCol w="203200"/>
              </a:tblGrid>
              <a:tr h="1524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6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035462"/>
              </p:ext>
            </p:extLst>
          </p:nvPr>
        </p:nvGraphicFramePr>
        <p:xfrm>
          <a:off x="5777855" y="3089550"/>
          <a:ext cx="203200" cy="160020"/>
        </p:xfrm>
        <a:graphic>
          <a:graphicData uri="http://schemas.openxmlformats.org/drawingml/2006/table">
            <a:tbl>
              <a:tblPr/>
              <a:tblGrid>
                <a:gridCol w="203200"/>
              </a:tblGrid>
              <a:tr h="1524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6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579896"/>
              </p:ext>
            </p:extLst>
          </p:nvPr>
        </p:nvGraphicFramePr>
        <p:xfrm>
          <a:off x="2186712" y="2161815"/>
          <a:ext cx="1143000" cy="1066800"/>
        </p:xfrm>
        <a:graphic>
          <a:graphicData uri="http://schemas.openxmlformats.org/drawingml/2006/table">
            <a:tbl>
              <a:tblPr/>
              <a:tblGrid>
                <a:gridCol w="148167"/>
                <a:gridCol w="232833"/>
                <a:gridCol w="148167"/>
                <a:gridCol w="232833"/>
                <a:gridCol w="148167"/>
                <a:gridCol w="232833"/>
              </a:tblGrid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V </a:t>
                      </a:r>
                      <a:endParaRPr lang="en-US" sz="10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V </a:t>
                      </a:r>
                      <a:endParaRPr lang="en-US" sz="10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V </a:t>
                      </a:r>
                      <a:endParaRPr lang="en-US" sz="10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</a:tbl>
          </a:graphicData>
        </a:graphic>
      </p:graphicFrame>
      <p:sp>
        <p:nvSpPr>
          <p:cNvPr id="27" name="Right Arrow 26"/>
          <p:cNvSpPr/>
          <p:nvPr/>
        </p:nvSpPr>
        <p:spPr>
          <a:xfrm>
            <a:off x="1699305" y="2736579"/>
            <a:ext cx="440717" cy="14645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5124647" y="2739976"/>
            <a:ext cx="440717" cy="14645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직선 화살표 연결선 74"/>
          <p:cNvCxnSpPr/>
          <p:nvPr/>
        </p:nvCxnSpPr>
        <p:spPr>
          <a:xfrm rot="10800000">
            <a:off x="3352800" y="3170236"/>
            <a:ext cx="22860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78814" y="2954179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LD X</a:t>
            </a:r>
            <a:r>
              <a:rPr lang="en-US" sz="1000" baseline="-25000" dirty="0" smtClean="0"/>
              <a:t>3</a:t>
            </a:r>
            <a:endParaRPr lang="en-US" sz="1000" baseline="-25000" dirty="0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rial Narrow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Flexible, Direct Communication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Flexible, Direct Communication</a:t>
            </a:r>
          </a:p>
        </p:txBody>
      </p:sp>
    </p:spTree>
    <p:extLst>
      <p:ext uri="{BB962C8B-B14F-4D97-AF65-F5344CB8AC3E}">
        <p14:creationId xmlns:p14="http://schemas.microsoft.com/office/powerpoint/2010/main" val="59628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7.40741E-7 L -0.09271 -0.066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0" y="-33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046 L -0.06806 -0.0921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0" y="-46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48148E-6 L -0.04445 -0.1194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0" y="-6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71 -0.0662 L -0.25105 -0.0662 " pathEditMode="relative" ptsTypes="AA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06 -0.09212 L -0.22848 -0.09212 " pathEditMode="relative" ptsTypes="AA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45 -0.11945 L -0.20348 -0.11898 " pathEditMode="relative" ptsTypes="AA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Specialization/Heterogeneity: Current Practice</a:t>
            </a:r>
            <a:endParaRPr lang="en-US" dirty="0"/>
          </a:p>
        </p:txBody>
      </p:sp>
      <p:pic>
        <p:nvPicPr>
          <p:cNvPr id="5" name="Content Placeholder 4" descr="Qualcomm_S4-5_processor_689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9" b="13889"/>
          <a:stretch>
            <a:fillRect/>
          </a:stretch>
        </p:blipFill>
        <p:spPr>
          <a:xfrm>
            <a:off x="1920248" y="2445603"/>
            <a:ext cx="5303504" cy="3001964"/>
          </a:xfrm>
        </p:spPr>
      </p:pic>
      <p:grpSp>
        <p:nvGrpSpPr>
          <p:cNvPr id="39" name="Group 38"/>
          <p:cNvGrpSpPr/>
          <p:nvPr/>
        </p:nvGrpSpPr>
        <p:grpSpPr>
          <a:xfrm>
            <a:off x="4191000" y="1759803"/>
            <a:ext cx="4724400" cy="2200870"/>
            <a:chOff x="4191000" y="1600200"/>
            <a:chExt cx="4724400" cy="2200870"/>
          </a:xfrm>
        </p:grpSpPr>
        <p:sp>
          <p:nvSpPr>
            <p:cNvPr id="6" name="TextBox 5"/>
            <p:cNvSpPr txBox="1"/>
            <p:nvPr/>
          </p:nvSpPr>
          <p:spPr>
            <a:xfrm>
              <a:off x="6781800" y="1600200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baseline="0" dirty="0" smtClean="0">
                  <a:solidFill>
                    <a:srgbClr val="0000FF"/>
                  </a:solidFill>
                  <a:latin typeface="Arial Narrow"/>
                  <a:cs typeface="Arial Narrow"/>
                </a:rPr>
                <a:t>6 different ISAs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 bwMode="auto">
            <a:xfrm flipH="1">
              <a:off x="4191000" y="2061865"/>
              <a:ext cx="3657600" cy="452735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" name="Straight Arrow Connector 8"/>
            <p:cNvCxnSpPr>
              <a:stCxn id="6" idx="2"/>
            </p:cNvCxnSpPr>
            <p:nvPr/>
          </p:nvCxnSpPr>
          <p:spPr bwMode="auto">
            <a:xfrm flipH="1">
              <a:off x="4343400" y="2061865"/>
              <a:ext cx="3505200" cy="833735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Straight Arrow Connector 10"/>
            <p:cNvCxnSpPr>
              <a:stCxn id="6" idx="2"/>
            </p:cNvCxnSpPr>
            <p:nvPr/>
          </p:nvCxnSpPr>
          <p:spPr bwMode="auto">
            <a:xfrm flipH="1">
              <a:off x="6629400" y="2061865"/>
              <a:ext cx="1219200" cy="452735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>
              <a:stCxn id="6" idx="2"/>
            </p:cNvCxnSpPr>
            <p:nvPr/>
          </p:nvCxnSpPr>
          <p:spPr bwMode="auto">
            <a:xfrm flipH="1">
              <a:off x="6324600" y="2061865"/>
              <a:ext cx="1524000" cy="128647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>
              <a:stCxn id="6" idx="2"/>
            </p:cNvCxnSpPr>
            <p:nvPr/>
          </p:nvCxnSpPr>
          <p:spPr bwMode="auto">
            <a:xfrm flipH="1">
              <a:off x="6324600" y="2061865"/>
              <a:ext cx="1524000" cy="1739205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>
              <a:stCxn id="6" idx="2"/>
            </p:cNvCxnSpPr>
            <p:nvPr/>
          </p:nvCxnSpPr>
          <p:spPr bwMode="auto">
            <a:xfrm flipH="1">
              <a:off x="6705600" y="2061865"/>
              <a:ext cx="1143000" cy="173474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4" name="Group 73"/>
          <p:cNvGrpSpPr/>
          <p:nvPr/>
        </p:nvGrpSpPr>
        <p:grpSpPr>
          <a:xfrm>
            <a:off x="3810000" y="2902803"/>
            <a:ext cx="5105400" cy="3497997"/>
            <a:chOff x="3810000" y="3124200"/>
            <a:chExt cx="5105400" cy="3497997"/>
          </a:xfrm>
        </p:grpSpPr>
        <p:sp>
          <p:nvSpPr>
            <p:cNvPr id="21" name="TextBox 20"/>
            <p:cNvSpPr txBox="1"/>
            <p:nvPr/>
          </p:nvSpPr>
          <p:spPr>
            <a:xfrm>
              <a:off x="6400800" y="5791200"/>
              <a:ext cx="2514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baseline="0" dirty="0" smtClean="0">
                  <a:solidFill>
                    <a:srgbClr val="660066"/>
                  </a:solidFill>
                  <a:latin typeface="Arial Narrow"/>
                  <a:cs typeface="Arial Narrow"/>
                </a:rPr>
                <a:t>7 different parallelism models</a:t>
              </a:r>
            </a:p>
          </p:txBody>
        </p:sp>
        <p:cxnSp>
          <p:nvCxnSpPr>
            <p:cNvPr id="24" name="Straight Arrow Connector 23"/>
            <p:cNvCxnSpPr>
              <a:stCxn id="21" idx="0"/>
            </p:cNvCxnSpPr>
            <p:nvPr/>
          </p:nvCxnSpPr>
          <p:spPr bwMode="auto">
            <a:xfrm flipH="1" flipV="1">
              <a:off x="6705600" y="4419600"/>
              <a:ext cx="952500" cy="137160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Straight Arrow Connector 26"/>
            <p:cNvCxnSpPr>
              <a:stCxn id="21" idx="0"/>
            </p:cNvCxnSpPr>
            <p:nvPr/>
          </p:nvCxnSpPr>
          <p:spPr bwMode="auto">
            <a:xfrm flipH="1" flipV="1">
              <a:off x="4343400" y="3429000"/>
              <a:ext cx="3314700" cy="236220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>
              <a:stCxn id="21" idx="0"/>
            </p:cNvCxnSpPr>
            <p:nvPr/>
          </p:nvCxnSpPr>
          <p:spPr bwMode="auto">
            <a:xfrm flipH="1" flipV="1">
              <a:off x="6858000" y="3962400"/>
              <a:ext cx="800100" cy="182880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>
              <a:stCxn id="21" idx="0"/>
            </p:cNvCxnSpPr>
            <p:nvPr/>
          </p:nvCxnSpPr>
          <p:spPr bwMode="auto">
            <a:xfrm flipH="1" flipV="1">
              <a:off x="6705600" y="3124200"/>
              <a:ext cx="952500" cy="266700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" name="Straight Arrow Connector 33"/>
            <p:cNvCxnSpPr>
              <a:stCxn id="21" idx="0"/>
            </p:cNvCxnSpPr>
            <p:nvPr/>
          </p:nvCxnSpPr>
          <p:spPr bwMode="auto">
            <a:xfrm flipH="1" flipV="1">
              <a:off x="3810000" y="3429000"/>
              <a:ext cx="3848100" cy="236220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" name="Straight Arrow Connector 35"/>
            <p:cNvCxnSpPr>
              <a:stCxn id="21" idx="0"/>
            </p:cNvCxnSpPr>
            <p:nvPr/>
          </p:nvCxnSpPr>
          <p:spPr bwMode="auto">
            <a:xfrm flipH="1" flipV="1">
              <a:off x="6324600" y="4419600"/>
              <a:ext cx="1333500" cy="137160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7" name="Group 76"/>
          <p:cNvGrpSpPr/>
          <p:nvPr/>
        </p:nvGrpSpPr>
        <p:grpSpPr>
          <a:xfrm>
            <a:off x="533400" y="3207603"/>
            <a:ext cx="6096000" cy="3269397"/>
            <a:chOff x="533400" y="3429000"/>
            <a:chExt cx="6096000" cy="3269397"/>
          </a:xfrm>
        </p:grpSpPr>
        <p:sp>
          <p:nvSpPr>
            <p:cNvPr id="46" name="TextBox 45"/>
            <p:cNvSpPr txBox="1"/>
            <p:nvPr/>
          </p:nvSpPr>
          <p:spPr>
            <a:xfrm>
              <a:off x="533400" y="5867400"/>
              <a:ext cx="224682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baseline="0" dirty="0">
                  <a:solidFill>
                    <a:srgbClr val="800000"/>
                  </a:solidFill>
                  <a:latin typeface="Arial Narrow"/>
                  <a:cs typeface="Arial Narrow"/>
                </a:rPr>
                <a:t>I</a:t>
              </a:r>
              <a:r>
                <a:rPr lang="en-US" sz="2400" b="1" baseline="0" dirty="0" smtClean="0">
                  <a:solidFill>
                    <a:srgbClr val="800000"/>
                  </a:solidFill>
                  <a:latin typeface="Arial Narrow"/>
                  <a:cs typeface="Arial Narrow"/>
                </a:rPr>
                <a:t>ncompatible </a:t>
              </a:r>
            </a:p>
            <a:p>
              <a:r>
                <a:rPr lang="en-US" sz="2400" b="1" baseline="0" dirty="0" smtClean="0">
                  <a:solidFill>
                    <a:srgbClr val="800000"/>
                  </a:solidFill>
                  <a:latin typeface="Arial Narrow"/>
                  <a:cs typeface="Arial Narrow"/>
                </a:rPr>
                <a:t>memory systems</a:t>
              </a:r>
            </a:p>
          </p:txBody>
        </p:sp>
        <p:cxnSp>
          <p:nvCxnSpPr>
            <p:cNvPr id="58" name="Straight Arrow Connector 57"/>
            <p:cNvCxnSpPr>
              <a:stCxn id="46" idx="0"/>
            </p:cNvCxnSpPr>
            <p:nvPr/>
          </p:nvCxnSpPr>
          <p:spPr bwMode="auto">
            <a:xfrm flipV="1">
              <a:off x="1656815" y="4419600"/>
              <a:ext cx="2534185" cy="144780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46" idx="0"/>
            </p:cNvCxnSpPr>
            <p:nvPr/>
          </p:nvCxnSpPr>
          <p:spPr bwMode="auto">
            <a:xfrm flipV="1">
              <a:off x="1656815" y="4419600"/>
              <a:ext cx="1353085" cy="144780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2" name="Straight Arrow Connector 61"/>
            <p:cNvCxnSpPr>
              <a:stCxn id="46" idx="0"/>
            </p:cNvCxnSpPr>
            <p:nvPr/>
          </p:nvCxnSpPr>
          <p:spPr bwMode="auto">
            <a:xfrm flipV="1">
              <a:off x="1656815" y="4495800"/>
              <a:ext cx="4972585" cy="137160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4" name="Straight Arrow Connector 63"/>
            <p:cNvCxnSpPr>
              <a:stCxn id="46" idx="0"/>
            </p:cNvCxnSpPr>
            <p:nvPr/>
          </p:nvCxnSpPr>
          <p:spPr bwMode="auto">
            <a:xfrm flipV="1">
              <a:off x="1656815" y="3429000"/>
              <a:ext cx="4743985" cy="243840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2" name="Straight Arrow Connector 71"/>
            <p:cNvCxnSpPr>
              <a:stCxn id="46" idx="0"/>
            </p:cNvCxnSpPr>
            <p:nvPr/>
          </p:nvCxnSpPr>
          <p:spPr bwMode="auto">
            <a:xfrm flipV="1">
              <a:off x="1656815" y="3962400"/>
              <a:ext cx="4477285" cy="190500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" name="TextBox 2"/>
          <p:cNvSpPr txBox="1"/>
          <p:nvPr/>
        </p:nvSpPr>
        <p:spPr>
          <a:xfrm>
            <a:off x="304800" y="838200"/>
            <a:ext cx="883920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Arial Narrow" pitchFamily="34" charset="0"/>
              </a:rPr>
              <a:t>A modern smartphone</a:t>
            </a:r>
          </a:p>
          <a:p>
            <a:pPr marL="457200" lvl="2">
              <a:lnSpc>
                <a:spcPct val="150000"/>
              </a:lnSpc>
            </a:pPr>
            <a:r>
              <a:rPr lang="en-IN" sz="2200" b="1" dirty="0" smtClean="0">
                <a:latin typeface="Arial Narrow" pitchFamily="34" charset="0"/>
              </a:rPr>
              <a:t>CPU, GPU, DSP, Vector Units, Multimedia, Audio-Video accelerators</a:t>
            </a:r>
            <a:endParaRPr lang="en-US" sz="2200" b="1" dirty="0">
              <a:latin typeface="Arial Narrow" pitchFamily="34" charset="0"/>
            </a:endParaRPr>
          </a:p>
          <a:p>
            <a:endParaRPr lang="en-US" sz="2800" b="1" dirty="0">
              <a:latin typeface="Arial Narrow" pitchFamily="34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12648" y="3261578"/>
            <a:ext cx="8001000" cy="7080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 smtClean="0">
                <a:solidFill>
                  <a:srgbClr val="D25000"/>
                </a:solidFill>
              </a:rPr>
              <a:t>Even more broken</a:t>
            </a:r>
            <a:endParaRPr lang="en-US" sz="4000" b="1" dirty="0">
              <a:solidFill>
                <a:srgbClr val="D25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26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>
                <a:ea typeface="ＭＳ Ｐゴシック" pitchFamily="-65" charset="-128"/>
              </a:rPr>
              <a:t>Current Hardware Limitations</a:t>
            </a:r>
            <a:endParaRPr dirty="0" smtClean="0">
              <a:ea typeface="ＭＳ Ｐゴシック" pitchFamily="-65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00113"/>
            <a:ext cx="9128656" cy="514828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dirty="0" smtClean="0">
                <a:latin typeface="Arial Narrow" pitchFamily="-65" charset="0"/>
              </a:rPr>
              <a:t>Complexity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Arial Narrow" pitchFamily="-65" charset="0"/>
              </a:rPr>
              <a:t>Subtle races and numerous transient sates in the protocol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Arial Narrow" pitchFamily="-65" charset="0"/>
              </a:rPr>
              <a:t>Hard to extend for optimizations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endParaRPr lang="en-US" dirty="0" smtClean="0">
              <a:latin typeface="Arial Narrow" pitchFamily="-65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dirty="0" smtClean="0">
                <a:latin typeface="Arial Narrow" pitchFamily="-65" charset="0"/>
              </a:rPr>
              <a:t>Storage overhead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Arial Narrow" pitchFamily="-65" charset="0"/>
              </a:rPr>
              <a:t>Directory overhead for sharer lists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endParaRPr lang="en-US" dirty="0" smtClean="0">
              <a:latin typeface="Arial Narrow" pitchFamily="-65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dirty="0" smtClean="0">
                <a:latin typeface="Arial Narrow" pitchFamily="-65" charset="0"/>
              </a:rPr>
              <a:t>Performance and power inefficiencies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Arial Narrow" pitchFamily="-65" charset="0"/>
              </a:rPr>
              <a:t>Invalidation, </a:t>
            </a:r>
            <a:r>
              <a:rPr lang="en-US" dirty="0" err="1" smtClean="0">
                <a:latin typeface="Arial Narrow" pitchFamily="-65" charset="0"/>
              </a:rPr>
              <a:t>ack</a:t>
            </a:r>
            <a:r>
              <a:rPr lang="en-US" dirty="0" smtClean="0">
                <a:latin typeface="Arial Narrow" pitchFamily="-65" charset="0"/>
              </a:rPr>
              <a:t> messages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Arial Narrow" pitchFamily="-65" charset="0"/>
              </a:rPr>
              <a:t>Indirection through directory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 Narrow" pitchFamily="-65" charset="0"/>
              </a:rPr>
              <a:t>False sharing (cache-line based coherence)</a:t>
            </a:r>
          </a:p>
          <a:p>
            <a:pPr lvl="1">
              <a:lnSpc>
                <a:spcPct val="110000"/>
              </a:lnSpc>
              <a:spcBef>
                <a:spcPts val="576"/>
              </a:spcBef>
              <a:spcAft>
                <a:spcPts val="600"/>
              </a:spcAft>
            </a:pPr>
            <a:r>
              <a:rPr lang="en-US" dirty="0">
                <a:latin typeface="Arial Narrow" pitchFamily="-65" charset="0"/>
              </a:rPr>
              <a:t>Traffic (cache-line based communication</a:t>
            </a:r>
            <a:r>
              <a:rPr lang="en-US" dirty="0" smtClean="0">
                <a:latin typeface="Arial Narrow" pitchFamily="-65" charset="0"/>
              </a:rPr>
              <a:t>)</a:t>
            </a:r>
            <a:endParaRPr lang="en-US" dirty="0">
              <a:latin typeface="Arial Narrow" pitchFamily="-65" charset="0"/>
            </a:endParaRPr>
          </a:p>
          <a:p>
            <a:pPr lvl="1">
              <a:lnSpc>
                <a:spcPct val="110000"/>
              </a:lnSpc>
              <a:spcBef>
                <a:spcPts val="576"/>
              </a:spcBef>
              <a:spcAft>
                <a:spcPts val="600"/>
              </a:spcAft>
            </a:pPr>
            <a:r>
              <a:rPr lang="en-US" dirty="0" smtClean="0">
                <a:latin typeface="Arial Narrow" pitchFamily="-65" charset="0"/>
              </a:rPr>
              <a:t>Cache pollution (cache-line based allocation)</a:t>
            </a:r>
            <a:endParaRPr lang="en-US" i="1" dirty="0" smtClean="0">
              <a:solidFill>
                <a:srgbClr val="006600"/>
              </a:solidFill>
              <a:latin typeface="Arial Narrow" pitchFamily="-65" charset="0"/>
            </a:endParaRPr>
          </a:p>
          <a:p>
            <a:pPr>
              <a:lnSpc>
                <a:spcPct val="90000"/>
              </a:lnSpc>
            </a:pPr>
            <a:endParaRPr lang="en-US" b="1" dirty="0" smtClean="0">
              <a:latin typeface="Arial Narrow" pitchFamily="-65" charset="0"/>
            </a:endParaRPr>
          </a:p>
          <a:p>
            <a:pPr lvl="2">
              <a:lnSpc>
                <a:spcPct val="90000"/>
              </a:lnSpc>
              <a:buNone/>
            </a:pPr>
            <a:endParaRPr lang="en-US" b="1" dirty="0" smtClean="0">
              <a:latin typeface="Arial Narrow" pitchFamily="-65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28498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27695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077" y="39125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479018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8069" y="16265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66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rgbClr val="0066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4269" y="433298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66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rgbClr val="00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8069" y="51317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66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rgbClr val="0066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05600" y="5665113"/>
            <a:ext cx="10951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i="1" dirty="0">
                <a:solidFill>
                  <a:srgbClr val="006600"/>
                </a:solidFill>
                <a:latin typeface="Arial Narrow" pitchFamily="-65" charset="0"/>
              </a:rPr>
              <a:t>ongoing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7938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486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0000"/>
                </a:solidFill>
              </a:rPr>
              <a:t>Background: DPJ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Base </a:t>
            </a:r>
            <a:r>
              <a:rPr lang="en-US" b="1" dirty="0" err="1" smtClean="0"/>
              <a:t>DeNovo</a:t>
            </a:r>
            <a:r>
              <a:rPr lang="en-US" b="1" dirty="0" smtClean="0"/>
              <a:t> Protocol 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DeNovo</a:t>
            </a:r>
            <a:r>
              <a:rPr lang="en-US" dirty="0" smtClean="0"/>
              <a:t> Optimizations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C1541C"/>
                </a:solidFill>
              </a:rPr>
              <a:t>Evaluation</a:t>
            </a:r>
          </a:p>
          <a:p>
            <a:pPr lvl="1"/>
            <a:r>
              <a:rPr lang="en-US" dirty="0" smtClean="0">
                <a:solidFill>
                  <a:srgbClr val="C1541C"/>
                </a:solidFill>
              </a:rPr>
              <a:t>Complexity</a:t>
            </a:r>
          </a:p>
          <a:p>
            <a:pPr lvl="1"/>
            <a:r>
              <a:rPr lang="en-US" b="1" dirty="0" smtClean="0">
                <a:solidFill>
                  <a:srgbClr val="C1541C"/>
                </a:solidFill>
              </a:rPr>
              <a:t>Performance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200333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36"/>
    </mc:Choice>
    <mc:Fallback xmlns="">
      <p:transition xmlns:p14="http://schemas.microsoft.com/office/powerpoint/2010/main" spd="slow" advTm="6136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02929"/>
            <a:ext cx="8229600" cy="5638800"/>
          </a:xfrm>
        </p:spPr>
        <p:txBody>
          <a:bodyPr/>
          <a:lstStyle/>
          <a:p>
            <a:r>
              <a:rPr lang="en-US" b="1" dirty="0" smtClean="0">
                <a:latin typeface="Arial Narrow" pitchFamily="34" charset="0"/>
              </a:rPr>
              <a:t>DeNovo vs. MESI word with </a:t>
            </a:r>
            <a:r>
              <a:rPr lang="en-US" b="1" dirty="0" err="1" smtClean="0">
                <a:latin typeface="Arial Narrow" pitchFamily="34" charset="0"/>
              </a:rPr>
              <a:t>Murphi</a:t>
            </a:r>
            <a:r>
              <a:rPr lang="en-US" b="1" dirty="0" smtClean="0">
                <a:latin typeface="Arial Narrow" pitchFamily="34" charset="0"/>
              </a:rPr>
              <a:t> model checking</a:t>
            </a:r>
          </a:p>
          <a:p>
            <a:r>
              <a:rPr lang="en-US" b="1" dirty="0" smtClean="0">
                <a:latin typeface="Arial Narrow" pitchFamily="34" charset="0"/>
              </a:rPr>
              <a:t>Correctness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Six bugs in MESI protocol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Difficult to find and fix</a:t>
            </a:r>
            <a:endParaRPr lang="en-US" b="1" dirty="0" smtClean="0"/>
          </a:p>
          <a:p>
            <a:pPr lvl="1">
              <a:lnSpc>
                <a:spcPct val="100000"/>
              </a:lnSpc>
            </a:pPr>
            <a:r>
              <a:rPr lang="en-US" b="1" dirty="0" smtClean="0">
                <a:latin typeface="Arial Narrow" pitchFamily="34" charset="0"/>
              </a:rPr>
              <a:t>Three bugs in </a:t>
            </a:r>
            <a:r>
              <a:rPr lang="en-US" b="1" dirty="0" err="1" smtClean="0">
                <a:latin typeface="Arial Narrow" pitchFamily="34" charset="0"/>
              </a:rPr>
              <a:t>DeNovo</a:t>
            </a:r>
            <a:r>
              <a:rPr lang="en-US" b="1" dirty="0" smtClean="0">
                <a:latin typeface="Arial Narrow" pitchFamily="34" charset="0"/>
              </a:rPr>
              <a:t> protocol</a:t>
            </a:r>
          </a:p>
          <a:p>
            <a:pPr lvl="2">
              <a:lnSpc>
                <a:spcPct val="100000"/>
              </a:lnSpc>
            </a:pPr>
            <a:r>
              <a:rPr lang="en-US" b="1" dirty="0" smtClean="0">
                <a:latin typeface="Arial Narrow" pitchFamily="34" charset="0"/>
              </a:rPr>
              <a:t>Simple to fix</a:t>
            </a:r>
          </a:p>
          <a:p>
            <a:r>
              <a:rPr lang="en-US" b="1" dirty="0" smtClean="0">
                <a:latin typeface="Arial Narrow" pitchFamily="34" charset="0"/>
              </a:rPr>
              <a:t>Complexity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latin typeface="Arial Narrow" pitchFamily="34" charset="0"/>
              </a:rPr>
              <a:t>15x fewer reachable states for DeNovo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latin typeface="Arial Narrow" pitchFamily="34" charset="0"/>
              </a:rPr>
              <a:t>20x difference in the runtime</a:t>
            </a:r>
            <a:endParaRPr lang="en-US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81"/>
    </mc:Choice>
    <mc:Fallback xmlns="">
      <p:transition xmlns:p14="http://schemas.microsoft.com/office/powerpoint/2010/main" spd="slow" advTm="10881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762000"/>
          </a:xfrm>
        </p:spPr>
        <p:txBody>
          <a:bodyPr/>
          <a:lstStyle/>
          <a:p>
            <a:r>
              <a:rPr lang="en-US" dirty="0" smtClean="0"/>
              <a:t>Performance Evaluation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422" y="1030112"/>
            <a:ext cx="8446911" cy="4830763"/>
          </a:xfrm>
        </p:spPr>
        <p:txBody>
          <a:bodyPr>
            <a:normAutofit/>
          </a:bodyPr>
          <a:lstStyle/>
          <a:p>
            <a:r>
              <a:rPr lang="en-US" b="1" dirty="0" smtClean="0"/>
              <a:t>Simulator: </a:t>
            </a:r>
            <a:r>
              <a:rPr lang="en-US" b="1" dirty="0" err="1" smtClean="0"/>
              <a:t>Simics</a:t>
            </a:r>
            <a:r>
              <a:rPr lang="en-US" b="1" dirty="0" smtClean="0"/>
              <a:t> + GEMS + Garnet </a:t>
            </a:r>
          </a:p>
          <a:p>
            <a:r>
              <a:rPr lang="en-US" b="1" dirty="0" smtClean="0"/>
              <a:t>System Parameters</a:t>
            </a:r>
            <a:endParaRPr lang="en-US" b="1" dirty="0"/>
          </a:p>
          <a:p>
            <a:pPr lvl="1"/>
            <a:r>
              <a:rPr lang="en-US" sz="2600" b="1" dirty="0" smtClean="0"/>
              <a:t>64 cores</a:t>
            </a:r>
          </a:p>
          <a:p>
            <a:pPr lvl="1"/>
            <a:r>
              <a:rPr lang="en-US" sz="2600" b="1" dirty="0" smtClean="0"/>
              <a:t>Simple in-order core model</a:t>
            </a:r>
          </a:p>
          <a:p>
            <a:r>
              <a:rPr lang="en-US" dirty="0" smtClean="0"/>
              <a:t>Workloads</a:t>
            </a:r>
          </a:p>
          <a:p>
            <a:pPr lvl="1"/>
            <a:r>
              <a:rPr lang="en-US" sz="2600" dirty="0" smtClean="0"/>
              <a:t>FFT, LU, Barnes-Hut, and radix from SPLASH-2</a:t>
            </a:r>
          </a:p>
          <a:p>
            <a:pPr lvl="1"/>
            <a:r>
              <a:rPr lang="en-US" sz="2600" dirty="0" err="1" smtClean="0"/>
              <a:t>bodytrack</a:t>
            </a:r>
            <a:r>
              <a:rPr lang="en-US" sz="2600" dirty="0" smtClean="0"/>
              <a:t> and </a:t>
            </a:r>
            <a:r>
              <a:rPr lang="en-US" sz="2600" dirty="0" err="1" smtClean="0"/>
              <a:t>fluidanimate</a:t>
            </a:r>
            <a:r>
              <a:rPr lang="en-US" sz="2600" dirty="0" smtClean="0"/>
              <a:t> from </a:t>
            </a:r>
            <a:r>
              <a:rPr lang="en-US" sz="2600" b="1" dirty="0" smtClean="0"/>
              <a:t>PARSEC 2.1</a:t>
            </a:r>
          </a:p>
          <a:p>
            <a:pPr lvl="1"/>
            <a:r>
              <a:rPr lang="en-US" sz="2600" dirty="0" err="1" smtClean="0"/>
              <a:t>kd</a:t>
            </a:r>
            <a:r>
              <a:rPr lang="en-US" sz="2600" dirty="0" smtClean="0"/>
              <a:t>-Tree (two versions) [HPG 09]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3777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484"/>
    </mc:Choice>
    <mc:Fallback xmlns="">
      <p:transition xmlns:p14="http://schemas.microsoft.com/office/powerpoint/2010/main" spd="slow" advTm="46484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600" y="4800600"/>
            <a:ext cx="84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itchFamily="34" charset="0"/>
              </a:rPr>
              <a:t>FFT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4800600"/>
            <a:ext cx="124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itchFamily="34" charset="0"/>
              </a:rPr>
              <a:t>LU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9000" y="4800600"/>
            <a:ext cx="143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 Narrow" pitchFamily="34" charset="0"/>
              </a:rPr>
              <a:t>kdFalse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9600" y="4811490"/>
            <a:ext cx="154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 Narrow" pitchFamily="34" charset="0"/>
              </a:rPr>
              <a:t>kdPadded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92940" y="4812268"/>
            <a:ext cx="154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itchFamily="34" charset="0"/>
              </a:rPr>
              <a:t>Barnes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10200" y="4800600"/>
            <a:ext cx="135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 Narrow" pitchFamily="34" charset="0"/>
              </a:rPr>
              <a:t>b</a:t>
            </a:r>
            <a:r>
              <a:rPr lang="en-US" b="1" dirty="0" err="1" smtClean="0">
                <a:latin typeface="Arial Narrow" pitchFamily="34" charset="0"/>
              </a:rPr>
              <a:t>odytrack</a:t>
            </a:r>
            <a:endParaRPr lang="en-US" b="1" dirty="0">
              <a:latin typeface="Arial Narrow" pitchFamily="34" charset="0"/>
            </a:endParaRP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7890440"/>
              </p:ext>
            </p:extLst>
          </p:nvPr>
        </p:nvGraphicFramePr>
        <p:xfrm>
          <a:off x="6583680" y="875912"/>
          <a:ext cx="2651760" cy="398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477000" y="4800600"/>
            <a:ext cx="154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 Narrow" pitchFamily="34" charset="0"/>
              </a:rPr>
              <a:t>fluidanimate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26940" y="4800600"/>
            <a:ext cx="154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itchFamily="34" charset="0"/>
              </a:rPr>
              <a:t>radix</a:t>
            </a:r>
            <a:endParaRPr lang="en-US" b="1" dirty="0">
              <a:latin typeface="Arial Narrow" pitchFamily="34" charset="0"/>
            </a:endParaRPr>
          </a:p>
        </p:txBody>
      </p: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8594311"/>
              </p:ext>
            </p:extLst>
          </p:nvPr>
        </p:nvGraphicFramePr>
        <p:xfrm>
          <a:off x="-438912" y="795527"/>
          <a:ext cx="7204383" cy="4133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7" name="Content Placeholder 2"/>
          <p:cNvSpPr txBox="1">
            <a:spLocks/>
          </p:cNvSpPr>
          <p:nvPr/>
        </p:nvSpPr>
        <p:spPr>
          <a:xfrm>
            <a:off x="152400" y="5409568"/>
            <a:ext cx="8229600" cy="121983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Arial Narrow" pitchFamily="34" charset="0"/>
                <a:ea typeface="ＭＳ Ｐゴシック" charset="-128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chemeClr val="tx1"/>
                </a:solidFill>
                <a:latin typeface="Arial Narrow" pitchFamily="34" charset="0"/>
                <a:ea typeface="ＭＳ Ｐゴシック" charset="-128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1" kern="1200">
                <a:solidFill>
                  <a:schemeClr val="tx1"/>
                </a:solidFill>
                <a:latin typeface="Arial Narrow" pitchFamily="34" charset="0"/>
                <a:ea typeface="ＭＳ Ｐゴシック" charset="-128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 kern="1200">
                <a:solidFill>
                  <a:schemeClr val="tx1"/>
                </a:solidFill>
                <a:latin typeface="Arial Narrow" pitchFamily="34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DW’s </a:t>
            </a:r>
            <a:r>
              <a:rPr lang="en-US" sz="2400" dirty="0"/>
              <a:t>performance competitive with </a:t>
            </a:r>
            <a:r>
              <a:rPr lang="en-US" sz="2400" dirty="0" smtClean="0"/>
              <a:t>MW</a:t>
            </a:r>
          </a:p>
          <a:p>
            <a:endParaRPr lang="en-US" sz="2400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-1" y="0"/>
            <a:ext cx="9144001" cy="762000"/>
          </a:xfrm>
          <a:prstGeom prst="rect">
            <a:avLst/>
          </a:prstGeom>
          <a:solidFill>
            <a:srgbClr val="333399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1F497D"/>
                </a:solidFill>
                <a:latin typeface="Arial Narrow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MESI Word (MW) vs. </a:t>
            </a:r>
            <a:r>
              <a:rPr lang="en-US" dirty="0" err="1" smtClean="0">
                <a:solidFill>
                  <a:schemeClr val="bg1"/>
                </a:solidFill>
              </a:rPr>
              <a:t>DeNovo</a:t>
            </a:r>
            <a:r>
              <a:rPr lang="en-US" dirty="0" smtClean="0">
                <a:solidFill>
                  <a:schemeClr val="bg1"/>
                </a:solidFill>
              </a:rPr>
              <a:t> Word (DW)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254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4"/>
    </mc:Choice>
    <mc:Fallback xmlns="">
      <p:transition xmlns:p14="http://schemas.microsoft.com/office/powerpoint/2010/main" spd="slow" advTm="27054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600" y="4800600"/>
            <a:ext cx="84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itchFamily="34" charset="0"/>
              </a:rPr>
              <a:t>FFT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4800600"/>
            <a:ext cx="124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itchFamily="34" charset="0"/>
              </a:rPr>
              <a:t>LU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9000" y="4800600"/>
            <a:ext cx="143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 Narrow" pitchFamily="34" charset="0"/>
              </a:rPr>
              <a:t>kdFalse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9600" y="4811490"/>
            <a:ext cx="154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 Narrow" pitchFamily="34" charset="0"/>
              </a:rPr>
              <a:t>kdPadded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92940" y="4812268"/>
            <a:ext cx="154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itchFamily="34" charset="0"/>
              </a:rPr>
              <a:t>Barnes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10200" y="4800600"/>
            <a:ext cx="135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 Narrow" pitchFamily="34" charset="0"/>
              </a:rPr>
              <a:t>b</a:t>
            </a:r>
            <a:r>
              <a:rPr lang="en-US" b="1" dirty="0" err="1" smtClean="0">
                <a:latin typeface="Arial Narrow" pitchFamily="34" charset="0"/>
              </a:rPr>
              <a:t>odytrack</a:t>
            </a:r>
            <a:endParaRPr lang="en-US" b="1" dirty="0">
              <a:latin typeface="Arial Narrow" pitchFamily="34" charset="0"/>
            </a:endParaRP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1939342"/>
              </p:ext>
            </p:extLst>
          </p:nvPr>
        </p:nvGraphicFramePr>
        <p:xfrm>
          <a:off x="6583680" y="875912"/>
          <a:ext cx="2651760" cy="398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477000" y="4800600"/>
            <a:ext cx="154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 Narrow" pitchFamily="34" charset="0"/>
              </a:rPr>
              <a:t>fluidanimate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26940" y="4800600"/>
            <a:ext cx="154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itchFamily="34" charset="0"/>
              </a:rPr>
              <a:t>radix</a:t>
            </a:r>
            <a:endParaRPr lang="en-US" b="1" dirty="0">
              <a:latin typeface="Arial Narrow" pitchFamily="34" charset="0"/>
            </a:endParaRPr>
          </a:p>
        </p:txBody>
      </p: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7176064"/>
              </p:ext>
            </p:extLst>
          </p:nvPr>
        </p:nvGraphicFramePr>
        <p:xfrm>
          <a:off x="-438912" y="795527"/>
          <a:ext cx="7204383" cy="4133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6" name="Content Placeholder 2"/>
          <p:cNvSpPr txBox="1">
            <a:spLocks/>
          </p:cNvSpPr>
          <p:nvPr/>
        </p:nvSpPr>
        <p:spPr>
          <a:xfrm>
            <a:off x="26947" y="5181600"/>
            <a:ext cx="8229600" cy="1676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Arial Narrow" pitchFamily="34" charset="0"/>
                <a:ea typeface="ＭＳ Ｐゴシック" charset="-128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chemeClr val="tx1"/>
                </a:solidFill>
                <a:latin typeface="Arial Narrow" pitchFamily="34" charset="0"/>
                <a:ea typeface="ＭＳ Ｐゴシック" charset="-128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1" kern="1200">
                <a:solidFill>
                  <a:schemeClr val="tx1"/>
                </a:solidFill>
                <a:latin typeface="Arial Narrow" pitchFamily="34" charset="0"/>
                <a:ea typeface="ＭＳ Ｐゴシック" charset="-128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 kern="1200">
                <a:solidFill>
                  <a:schemeClr val="tx1"/>
                </a:solidFill>
                <a:latin typeface="Arial Narrow" pitchFamily="34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DL </a:t>
            </a:r>
            <a:r>
              <a:rPr lang="en-US" sz="2200" dirty="0"/>
              <a:t>about the same or better memory stall time than ML</a:t>
            </a:r>
          </a:p>
          <a:p>
            <a:r>
              <a:rPr lang="en-US" sz="2200" dirty="0"/>
              <a:t>DL outperforms ML significantly with apps with false sharing</a:t>
            </a:r>
          </a:p>
          <a:p>
            <a:endParaRPr lang="en-US" sz="2200" dirty="0"/>
          </a:p>
        </p:txBody>
      </p:sp>
      <p:sp>
        <p:nvSpPr>
          <p:cNvPr id="28" name="Rounded Rectangle 27"/>
          <p:cNvSpPr/>
          <p:nvPr/>
        </p:nvSpPr>
        <p:spPr>
          <a:xfrm>
            <a:off x="797412" y="2971800"/>
            <a:ext cx="402336" cy="181238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840603" y="2971800"/>
            <a:ext cx="402336" cy="184046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891503" y="2971800"/>
            <a:ext cx="402336" cy="18288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940336" y="2971800"/>
            <a:ext cx="402336" cy="181238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978398" y="2971800"/>
            <a:ext cx="402336" cy="18288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040069" y="2971800"/>
            <a:ext cx="402336" cy="18288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7068389" y="2971800"/>
            <a:ext cx="402336" cy="181238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8135705" y="2971800"/>
            <a:ext cx="402336" cy="181238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-1" y="0"/>
            <a:ext cx="9144001" cy="762000"/>
          </a:xfrm>
          <a:prstGeom prst="rect">
            <a:avLst/>
          </a:prstGeom>
          <a:solidFill>
            <a:srgbClr val="333399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1F497D"/>
                </a:solidFill>
                <a:latin typeface="Arial Narrow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MESI Line (ML) vs. </a:t>
            </a:r>
            <a:r>
              <a:rPr lang="en-US" dirty="0" err="1" smtClean="0">
                <a:solidFill>
                  <a:schemeClr val="bg1"/>
                </a:solidFill>
              </a:rPr>
              <a:t>DeNovo</a:t>
            </a:r>
            <a:r>
              <a:rPr lang="en-US" dirty="0" smtClean="0">
                <a:solidFill>
                  <a:schemeClr val="bg1"/>
                </a:solidFill>
              </a:rPr>
              <a:t> Line (DL)</a:t>
            </a:r>
            <a:endParaRPr 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08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14"/>
    </mc:Choice>
    <mc:Fallback xmlns="">
      <p:transition xmlns:p14="http://schemas.microsoft.com/office/powerpoint/2010/main" spd="slow" advTm="353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97919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97919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6599" y="4800600"/>
            <a:ext cx="84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itchFamily="34" charset="0"/>
              </a:rPr>
              <a:t>FFT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68310" y="4800600"/>
            <a:ext cx="124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itchFamily="34" charset="0"/>
              </a:rPr>
              <a:t>LU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2333" y="4800600"/>
            <a:ext cx="143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 Narrow" pitchFamily="34" charset="0"/>
              </a:rPr>
              <a:t>kdFalse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14710" y="4811776"/>
            <a:ext cx="154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 Narrow" pitchFamily="34" charset="0"/>
              </a:rPr>
              <a:t>kdPadded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1050" y="4812268"/>
            <a:ext cx="154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itchFamily="34" charset="0"/>
              </a:rPr>
              <a:t>Barnes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89977" y="4800600"/>
            <a:ext cx="135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 Narrow" pitchFamily="34" charset="0"/>
              </a:rPr>
              <a:t>b</a:t>
            </a:r>
            <a:r>
              <a:rPr lang="en-US" b="1" dirty="0" err="1" smtClean="0">
                <a:latin typeface="Arial Narrow" pitchFamily="34" charset="0"/>
              </a:rPr>
              <a:t>odytrack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63339" y="4800600"/>
            <a:ext cx="154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 Narrow" pitchFamily="34" charset="0"/>
              </a:rPr>
              <a:t>fluidanimate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63161" y="4800600"/>
            <a:ext cx="154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itchFamily="34" charset="0"/>
              </a:rPr>
              <a:t>radix</a:t>
            </a:r>
            <a:endParaRPr lang="en-US" b="1" dirty="0">
              <a:latin typeface="Arial Narrow" pitchFamily="34" charset="0"/>
            </a:endParaRPr>
          </a:p>
        </p:txBody>
      </p: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6958281"/>
              </p:ext>
            </p:extLst>
          </p:nvPr>
        </p:nvGraphicFramePr>
        <p:xfrm>
          <a:off x="-45720" y="795528"/>
          <a:ext cx="9220200" cy="4041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Content Placeholder 2"/>
          <p:cNvSpPr txBox="1">
            <a:spLocks/>
          </p:cNvSpPr>
          <p:nvPr/>
        </p:nvSpPr>
        <p:spPr>
          <a:xfrm>
            <a:off x="152400" y="5223934"/>
            <a:ext cx="8229600" cy="1676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Arial Narrow" pitchFamily="34" charset="0"/>
                <a:ea typeface="ＭＳ Ｐゴシック" charset="-128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chemeClr val="tx1"/>
                </a:solidFill>
                <a:latin typeface="Arial Narrow" pitchFamily="34" charset="0"/>
                <a:ea typeface="ＭＳ Ｐゴシック" charset="-128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1" kern="1200">
                <a:solidFill>
                  <a:schemeClr val="tx1"/>
                </a:solidFill>
                <a:latin typeface="Arial Narrow" pitchFamily="34" charset="0"/>
                <a:ea typeface="ＭＳ Ｐゴシック" charset="-128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 kern="1200">
                <a:solidFill>
                  <a:schemeClr val="tx1"/>
                </a:solidFill>
                <a:latin typeface="Arial Narrow" pitchFamily="34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Combined optimizations perform best</a:t>
            </a:r>
          </a:p>
          <a:p>
            <a:pPr lvl="1"/>
            <a:r>
              <a:rPr lang="en-US" sz="1800" dirty="0"/>
              <a:t>E</a:t>
            </a:r>
            <a:r>
              <a:rPr lang="en-US" sz="1800" dirty="0" smtClean="0"/>
              <a:t>xcept for LU and </a:t>
            </a:r>
            <a:r>
              <a:rPr lang="en-US" sz="1800" dirty="0" err="1" smtClean="0"/>
              <a:t>bodytrack</a:t>
            </a:r>
            <a:endParaRPr lang="en-US" sz="1800" dirty="0" smtClean="0"/>
          </a:p>
          <a:p>
            <a:pPr lvl="1"/>
            <a:r>
              <a:rPr lang="en-US" sz="1800" dirty="0" smtClean="0"/>
              <a:t>Apps with low spatial locality suffer from line-granularity allocation 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-1" y="0"/>
            <a:ext cx="9144001" cy="762000"/>
          </a:xfrm>
          <a:prstGeom prst="rect">
            <a:avLst/>
          </a:prstGeom>
          <a:solidFill>
            <a:srgbClr val="333399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1F497D"/>
                </a:solidFill>
                <a:latin typeface="Arial Narrow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Optimizations on </a:t>
            </a:r>
            <a:r>
              <a:rPr lang="en-US" dirty="0" err="1" smtClean="0">
                <a:solidFill>
                  <a:schemeClr val="bg1"/>
                </a:solidFill>
              </a:rPr>
              <a:t>DeNovo</a:t>
            </a:r>
            <a:r>
              <a:rPr lang="en-US" dirty="0" smtClean="0">
                <a:solidFill>
                  <a:schemeClr val="bg1"/>
                </a:solidFill>
              </a:rPr>
              <a:t> Line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80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26"/>
    </mc:Choice>
    <mc:Fallback xmlns="">
      <p:transition xmlns:p14="http://schemas.microsoft.com/office/powerpoint/2010/main" spd="slow" advTm="39026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219373"/>
              </p:ext>
            </p:extLst>
          </p:nvPr>
        </p:nvGraphicFramePr>
        <p:xfrm>
          <a:off x="-45720" y="795528"/>
          <a:ext cx="9218789" cy="402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Content Placeholder 2"/>
          <p:cNvSpPr txBox="1">
            <a:spLocks/>
          </p:cNvSpPr>
          <p:nvPr/>
        </p:nvSpPr>
        <p:spPr>
          <a:xfrm>
            <a:off x="152400" y="5181601"/>
            <a:ext cx="8229600" cy="15352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Arial Narrow" pitchFamily="34" charset="0"/>
                <a:ea typeface="ＭＳ Ｐゴシック" charset="-128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chemeClr val="tx1"/>
                </a:solidFill>
                <a:latin typeface="Arial Narrow" pitchFamily="34" charset="0"/>
                <a:ea typeface="ＭＳ Ｐゴシック" charset="-128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1" kern="1200">
                <a:solidFill>
                  <a:schemeClr val="tx1"/>
                </a:solidFill>
                <a:latin typeface="Arial Narrow" pitchFamily="34" charset="0"/>
                <a:ea typeface="ＭＳ Ｐゴシック" charset="-128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 kern="1200">
                <a:solidFill>
                  <a:schemeClr val="tx1"/>
                </a:solidFill>
                <a:latin typeface="Arial Narrow" pitchFamily="34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 err="1" smtClean="0"/>
              <a:t>DeNovo</a:t>
            </a:r>
            <a:r>
              <a:rPr lang="en-US" sz="2000" dirty="0" smtClean="0"/>
              <a:t> has less traffic than MESI in most cases</a:t>
            </a:r>
          </a:p>
          <a:p>
            <a:pPr>
              <a:lnSpc>
                <a:spcPct val="90000"/>
              </a:lnSpc>
            </a:pPr>
            <a:r>
              <a:rPr lang="en-US" sz="2000" dirty="0" err="1" smtClean="0"/>
              <a:t>DeNovo</a:t>
            </a:r>
            <a:r>
              <a:rPr lang="en-US" sz="2000" dirty="0" smtClean="0"/>
              <a:t> incurs more write traffic 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due to word-granularity registration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Can be mitigated with “write-combining” optimization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8377" y="4800600"/>
            <a:ext cx="84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itchFamily="34" charset="0"/>
              </a:rPr>
              <a:t>FFT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40088" y="4800600"/>
            <a:ext cx="124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itchFamily="34" charset="0"/>
              </a:rPr>
              <a:t>LU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24111" y="4800600"/>
            <a:ext cx="143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 Narrow" pitchFamily="34" charset="0"/>
              </a:rPr>
              <a:t>kdFalse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86488" y="4811776"/>
            <a:ext cx="154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 Narrow" pitchFamily="34" charset="0"/>
              </a:rPr>
              <a:t>kdPadded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32828" y="4812268"/>
            <a:ext cx="154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itchFamily="34" charset="0"/>
              </a:rPr>
              <a:t>Barnes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61755" y="4800600"/>
            <a:ext cx="135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 Narrow" pitchFamily="34" charset="0"/>
              </a:rPr>
              <a:t>b</a:t>
            </a:r>
            <a:r>
              <a:rPr lang="en-US" b="1" dirty="0" err="1" smtClean="0">
                <a:latin typeface="Arial Narrow" pitchFamily="34" charset="0"/>
              </a:rPr>
              <a:t>odytrack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35117" y="4800600"/>
            <a:ext cx="154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 Narrow" pitchFamily="34" charset="0"/>
              </a:rPr>
              <a:t>fluidanimate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34939" y="4800600"/>
            <a:ext cx="154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itchFamily="34" charset="0"/>
              </a:rPr>
              <a:t>radix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-1" y="0"/>
            <a:ext cx="9144001" cy="762000"/>
          </a:xfrm>
          <a:prstGeom prst="rect">
            <a:avLst/>
          </a:prstGeom>
          <a:solidFill>
            <a:srgbClr val="333399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1F497D"/>
                </a:solidFill>
                <a:latin typeface="Arial Narrow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Network Traffic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71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699"/>
    </mc:Choice>
    <mc:Fallback xmlns="">
      <p:transition xmlns:p14="http://schemas.microsoft.com/office/powerpoint/2010/main" spd="slow" advTm="33699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3683495"/>
              </p:ext>
            </p:extLst>
          </p:nvPr>
        </p:nvGraphicFramePr>
        <p:xfrm>
          <a:off x="-45720" y="795528"/>
          <a:ext cx="9218789" cy="402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Content Placeholder 2"/>
          <p:cNvSpPr txBox="1">
            <a:spLocks/>
          </p:cNvSpPr>
          <p:nvPr/>
        </p:nvSpPr>
        <p:spPr>
          <a:xfrm>
            <a:off x="152400" y="5181601"/>
            <a:ext cx="8229600" cy="15352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Arial Narrow" pitchFamily="34" charset="0"/>
                <a:ea typeface="ＭＳ Ｐゴシック" charset="-128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chemeClr val="tx1"/>
                </a:solidFill>
                <a:latin typeface="Arial Narrow" pitchFamily="34" charset="0"/>
                <a:ea typeface="ＭＳ Ｐゴシック" charset="-128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1" kern="1200">
                <a:solidFill>
                  <a:schemeClr val="tx1"/>
                </a:solidFill>
                <a:latin typeface="Arial Narrow" pitchFamily="34" charset="0"/>
                <a:ea typeface="ＭＳ Ｐゴシック" charset="-128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 kern="1200">
                <a:solidFill>
                  <a:schemeClr val="tx1"/>
                </a:solidFill>
                <a:latin typeface="Arial Narrow" pitchFamily="34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600" dirty="0" err="1" smtClean="0"/>
              <a:t>DeNovo</a:t>
            </a:r>
            <a:r>
              <a:rPr lang="en-US" sz="2600" dirty="0" smtClean="0"/>
              <a:t> has less or comparable traffic than MESI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Write combining effective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8377" y="4800600"/>
            <a:ext cx="84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itchFamily="34" charset="0"/>
              </a:rPr>
              <a:t>FFT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40088" y="4800600"/>
            <a:ext cx="124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itchFamily="34" charset="0"/>
              </a:rPr>
              <a:t>LU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24111" y="4800600"/>
            <a:ext cx="143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 Narrow" pitchFamily="34" charset="0"/>
              </a:rPr>
              <a:t>kdFalse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86488" y="4811776"/>
            <a:ext cx="154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 Narrow" pitchFamily="34" charset="0"/>
              </a:rPr>
              <a:t>kdPadded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32828" y="4812268"/>
            <a:ext cx="154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itchFamily="34" charset="0"/>
              </a:rPr>
              <a:t>Barnes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61755" y="4800600"/>
            <a:ext cx="135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 Narrow" pitchFamily="34" charset="0"/>
              </a:rPr>
              <a:t>b</a:t>
            </a:r>
            <a:r>
              <a:rPr lang="en-US" b="1" dirty="0" err="1" smtClean="0">
                <a:latin typeface="Arial Narrow" pitchFamily="34" charset="0"/>
              </a:rPr>
              <a:t>odytrack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35117" y="4800600"/>
            <a:ext cx="154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 Narrow" pitchFamily="34" charset="0"/>
              </a:rPr>
              <a:t>fluidanimate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34939" y="4800600"/>
            <a:ext cx="154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itchFamily="34" charset="0"/>
              </a:rPr>
              <a:t>radix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-1" y="0"/>
            <a:ext cx="9144001" cy="762000"/>
          </a:xfrm>
          <a:prstGeom prst="rect">
            <a:avLst/>
          </a:prstGeom>
          <a:solidFill>
            <a:srgbClr val="333399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1F497D"/>
                </a:solidFill>
                <a:latin typeface="Arial Narrow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Network Traffic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934200" y="2378614"/>
            <a:ext cx="1926336" cy="249818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4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699"/>
    </mc:Choice>
    <mc:Fallback xmlns="">
      <p:transition xmlns:p14="http://schemas.microsoft.com/office/powerpoint/2010/main" spd="slow" advTm="33699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L1 Fetch Bandwidth Waste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200" y="4876800"/>
            <a:ext cx="73914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Aft>
                <a:spcPts val="600"/>
              </a:spcAft>
              <a:buFont typeface="Arial" pitchFamily="34" charset="0"/>
              <a:buChar char="•"/>
            </a:pPr>
            <a:r>
              <a:rPr lang="en-US" sz="2600" b="1" dirty="0">
                <a:solidFill>
                  <a:srgbClr val="D25000"/>
                </a:solidFill>
                <a:latin typeface="Arial Narrow" pitchFamily="34" charset="0"/>
              </a:rPr>
              <a:t>Most data brought into L1 is wasted</a:t>
            </a:r>
          </a:p>
          <a:p>
            <a:pPr marL="800100" lvl="1" indent="-342900" fontAlgn="base">
              <a:spcAft>
                <a:spcPts val="600"/>
              </a:spcAft>
              <a:buFont typeface="Arial" pitchFamily="34" charset="0"/>
              <a:buChar char="−"/>
            </a:pP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</a:rPr>
              <a:t>40—89% of MESI data fetched is unnecessary</a:t>
            </a:r>
          </a:p>
          <a:p>
            <a:pPr marL="800100" lvl="1" indent="-342900" fontAlgn="base">
              <a:spcAft>
                <a:spcPts val="600"/>
              </a:spcAft>
              <a:buFont typeface="Arial" pitchFamily="34" charset="0"/>
              <a:buChar char="−"/>
            </a:pP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</a:rPr>
              <a:t>DeNovo+Flex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</a:rPr>
              <a:t> reduces traffic by up to </a:t>
            </a:r>
            <a:r>
              <a:rPr lang="en-US" sz="2400" b="1" dirty="0" smtClean="0">
                <a:solidFill>
                  <a:srgbClr val="000000"/>
                </a:solidFill>
                <a:latin typeface="Arial Narrow" pitchFamily="34" charset="0"/>
              </a:rPr>
              <a:t>66%</a:t>
            </a:r>
            <a:endParaRPr lang="en-US" sz="2400" b="1" dirty="0">
              <a:solidFill>
                <a:srgbClr val="000000"/>
              </a:solidFill>
              <a:latin typeface="Arial Narrow" pitchFamily="34" charset="0"/>
            </a:endParaRPr>
          </a:p>
          <a:p>
            <a:pPr marL="800100" lvl="1" indent="-342900" fontAlgn="base">
              <a:spcAft>
                <a:spcPts val="600"/>
              </a:spcAft>
              <a:buFont typeface="Arial" pitchFamily="34" charset="0"/>
              <a:buChar char="−"/>
            </a:pP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</a:rPr>
              <a:t>Can we also reduce allocation waste</a:t>
            </a:r>
            <a:r>
              <a:rPr lang="en-US" sz="2400" b="1" dirty="0" smtClean="0">
                <a:solidFill>
                  <a:srgbClr val="000000"/>
                </a:solidFill>
                <a:latin typeface="Arial Narrow" pitchFamily="34" charset="0"/>
              </a:rPr>
              <a:t>?</a:t>
            </a:r>
            <a:endParaRPr lang="en-US" sz="2400" b="1" dirty="0">
              <a:solidFill>
                <a:srgbClr val="000000"/>
              </a:solidFill>
              <a:latin typeface="Arial Narrow" pitchFamily="34" charset="0"/>
            </a:endParaRPr>
          </a:p>
          <a:p>
            <a:pPr marL="800100" lvl="1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−"/>
            </a:pPr>
            <a:endParaRPr lang="en-US" sz="24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1976696"/>
              </p:ext>
            </p:extLst>
          </p:nvPr>
        </p:nvGraphicFramePr>
        <p:xfrm>
          <a:off x="0" y="1143000"/>
          <a:ext cx="96774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562600" y="6248400"/>
            <a:ext cx="35381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D25000"/>
                </a:solidFill>
                <a:latin typeface="Arial Narrow" pitchFamily="34" charset="0"/>
              </a:rPr>
              <a:t>Region-driven data layout</a:t>
            </a:r>
            <a:endParaRPr lang="en-US" sz="2600" b="1" dirty="0">
              <a:solidFill>
                <a:srgbClr val="D25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92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762000"/>
            <a:ext cx="88392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 smtClean="0"/>
              <a:t>How to (co-)design</a:t>
            </a:r>
          </a:p>
          <a:p>
            <a:pPr lvl="1" indent="-342900">
              <a:spcBef>
                <a:spcPts val="1200"/>
              </a:spcBef>
            </a:pPr>
            <a:r>
              <a:rPr lang="en-US" sz="2600" dirty="0" smtClean="0"/>
              <a:t>Software?</a:t>
            </a:r>
          </a:p>
          <a:p>
            <a:pPr lvl="1" indent="-342900">
              <a:spcBef>
                <a:spcPts val="1200"/>
              </a:spcBef>
            </a:pPr>
            <a:r>
              <a:rPr lang="en-US" sz="2600" dirty="0" smtClean="0"/>
              <a:t>Hardware?</a:t>
            </a:r>
          </a:p>
          <a:p>
            <a:pPr lvl="1" indent="-342900">
              <a:spcBef>
                <a:spcPts val="1200"/>
              </a:spcBef>
            </a:pPr>
            <a:r>
              <a:rPr lang="en-US" sz="2600" dirty="0" smtClean="0"/>
              <a:t>HW / SW Interface?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Crisis Demands Rethinking HW, SW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" y="2362200"/>
            <a:ext cx="5638800" cy="609600"/>
          </a:xfrm>
          <a:prstGeom prst="ellipse">
            <a:avLst/>
          </a:prstGeom>
          <a:noFill/>
          <a:ln w="57150">
            <a:solidFill>
              <a:srgbClr val="D25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9000" y="1828562"/>
            <a:ext cx="542847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600" b="1" i="1" dirty="0" smtClean="0">
                <a:solidFill>
                  <a:srgbClr val="D25000"/>
                </a:solidFill>
                <a:latin typeface="Arial Narrow" pitchFamily="34" charset="0"/>
              </a:rPr>
              <a:t>Deterministic Parallel Java (DPJ)</a:t>
            </a:r>
          </a:p>
          <a:p>
            <a:pPr>
              <a:spcBef>
                <a:spcPts val="1200"/>
              </a:spcBef>
            </a:pPr>
            <a:r>
              <a:rPr lang="en-US" sz="2600" b="1" i="1" dirty="0" err="1" smtClean="0">
                <a:solidFill>
                  <a:srgbClr val="D25000"/>
                </a:solidFill>
                <a:latin typeface="Arial Narrow" pitchFamily="34" charset="0"/>
              </a:rPr>
              <a:t>DeNovo</a:t>
            </a:r>
            <a:endParaRPr lang="en-US" sz="2600" b="1" i="1" dirty="0" smtClean="0">
              <a:solidFill>
                <a:srgbClr val="D25000"/>
              </a:solidFill>
              <a:latin typeface="Arial Narrow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600" b="1" i="1" dirty="0" smtClean="0">
                <a:solidFill>
                  <a:srgbClr val="D25000"/>
                </a:solidFill>
                <a:latin typeface="Arial Narrow" pitchFamily="34" charset="0"/>
              </a:rPr>
              <a:t>Virtual Instruction Set Computing (VISC)</a:t>
            </a:r>
            <a:endParaRPr lang="en-US" sz="2600" b="1" i="1" dirty="0">
              <a:solidFill>
                <a:srgbClr val="D25000"/>
              </a:solidFill>
              <a:latin typeface="Arial Narrow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4724400"/>
            <a:ext cx="51010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latin typeface="Arial Narrow" pitchFamily="34" charset="0"/>
              </a:rPr>
              <a:t>Focus </a:t>
            </a:r>
            <a:r>
              <a:rPr lang="en-US" sz="2600" b="1" dirty="0" smtClean="0">
                <a:latin typeface="Arial Narrow" pitchFamily="34" charset="0"/>
              </a:rPr>
              <a:t>on (homogeneous) parallelism</a:t>
            </a:r>
            <a:endParaRPr lang="en-US" sz="2600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78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>
                <a:ea typeface="ＭＳ Ｐゴシック" pitchFamily="-65" charset="-128"/>
              </a:rPr>
              <a:t>Current Hardware Limitations</a:t>
            </a:r>
            <a:endParaRPr dirty="0" smtClean="0">
              <a:ea typeface="ＭＳ Ｐゴシック" pitchFamily="-65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00113"/>
            <a:ext cx="9128656" cy="514828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dirty="0" smtClean="0">
                <a:latin typeface="Arial Narrow" pitchFamily="-65" charset="0"/>
              </a:rPr>
              <a:t>Complexity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Arial Narrow" pitchFamily="-65" charset="0"/>
              </a:rPr>
              <a:t>Subtle races and numerous transient sates in the protocol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Arial Narrow" pitchFamily="-65" charset="0"/>
              </a:rPr>
              <a:t>Hard to extend for optimizations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endParaRPr lang="en-US" dirty="0" smtClean="0">
              <a:latin typeface="Arial Narrow" pitchFamily="-65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dirty="0" smtClean="0">
                <a:latin typeface="Arial Narrow" pitchFamily="-65" charset="0"/>
              </a:rPr>
              <a:t>Storage overhead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Arial Narrow" pitchFamily="-65" charset="0"/>
              </a:rPr>
              <a:t>Directory overhead for sharer lists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endParaRPr lang="en-US" dirty="0" smtClean="0">
              <a:latin typeface="Arial Narrow" pitchFamily="-65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dirty="0" smtClean="0">
                <a:latin typeface="Arial Narrow" pitchFamily="-65" charset="0"/>
              </a:rPr>
              <a:t>Performance and power inefficiencies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Arial Narrow" pitchFamily="-65" charset="0"/>
              </a:rPr>
              <a:t>Invalidation, </a:t>
            </a:r>
            <a:r>
              <a:rPr lang="en-US" dirty="0" err="1" smtClean="0">
                <a:latin typeface="Arial Narrow" pitchFamily="-65" charset="0"/>
              </a:rPr>
              <a:t>ack</a:t>
            </a:r>
            <a:r>
              <a:rPr lang="en-US" dirty="0" smtClean="0">
                <a:latin typeface="Arial Narrow" pitchFamily="-65" charset="0"/>
              </a:rPr>
              <a:t> messages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Arial Narrow" pitchFamily="-65" charset="0"/>
              </a:rPr>
              <a:t>Indirection through directory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 Narrow" pitchFamily="-65" charset="0"/>
              </a:rPr>
              <a:t>False sharing (cache-line based coherence)</a:t>
            </a:r>
          </a:p>
          <a:p>
            <a:pPr lvl="1">
              <a:lnSpc>
                <a:spcPct val="110000"/>
              </a:lnSpc>
              <a:spcBef>
                <a:spcPts val="576"/>
              </a:spcBef>
              <a:spcAft>
                <a:spcPts val="600"/>
              </a:spcAft>
            </a:pPr>
            <a:r>
              <a:rPr lang="en-US" dirty="0">
                <a:latin typeface="Arial Narrow" pitchFamily="-65" charset="0"/>
              </a:rPr>
              <a:t>Traffic (cache-line based communication</a:t>
            </a:r>
            <a:r>
              <a:rPr lang="en-US" dirty="0" smtClean="0">
                <a:latin typeface="Arial Narrow" pitchFamily="-65" charset="0"/>
              </a:rPr>
              <a:t>)</a:t>
            </a:r>
            <a:endParaRPr lang="en-US" dirty="0">
              <a:latin typeface="Arial Narrow" pitchFamily="-65" charset="0"/>
            </a:endParaRPr>
          </a:p>
          <a:p>
            <a:pPr lvl="1">
              <a:lnSpc>
                <a:spcPct val="110000"/>
              </a:lnSpc>
              <a:spcBef>
                <a:spcPts val="576"/>
              </a:spcBef>
              <a:spcAft>
                <a:spcPts val="600"/>
              </a:spcAft>
            </a:pPr>
            <a:r>
              <a:rPr lang="en-US" dirty="0" smtClean="0">
                <a:latin typeface="Arial Narrow" pitchFamily="-65" charset="0"/>
              </a:rPr>
              <a:t>Cache pollution (cache-line based allocation)</a:t>
            </a:r>
            <a:endParaRPr lang="en-US" i="1" dirty="0" smtClean="0">
              <a:solidFill>
                <a:srgbClr val="006600"/>
              </a:solidFill>
              <a:latin typeface="Arial Narrow" pitchFamily="-65" charset="0"/>
            </a:endParaRPr>
          </a:p>
          <a:p>
            <a:pPr>
              <a:lnSpc>
                <a:spcPct val="90000"/>
              </a:lnSpc>
            </a:pPr>
            <a:endParaRPr lang="en-US" b="1" dirty="0" smtClean="0">
              <a:latin typeface="Arial Narrow" pitchFamily="-65" charset="0"/>
            </a:endParaRPr>
          </a:p>
          <a:p>
            <a:pPr lvl="2">
              <a:lnSpc>
                <a:spcPct val="90000"/>
              </a:lnSpc>
              <a:buNone/>
            </a:pPr>
            <a:endParaRPr lang="en-US" b="1" dirty="0" smtClean="0">
              <a:latin typeface="Arial Narrow" pitchFamily="-65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28498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27695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077" y="39125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479018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8069" y="16265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4269" y="433298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8069" y="51317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05600" y="5665113"/>
            <a:ext cx="10951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i="1" dirty="0">
                <a:solidFill>
                  <a:srgbClr val="006600"/>
                </a:solidFill>
                <a:latin typeface="Arial Narrow" pitchFamily="-65" charset="0"/>
              </a:rPr>
              <a:t>ongoing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8091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>
                <a:ea typeface="ＭＳ Ｐゴシック" pitchFamily="-65" charset="-128"/>
              </a:rPr>
              <a:t>Current Hardware Limitations</a:t>
            </a:r>
            <a:endParaRPr dirty="0" smtClean="0">
              <a:ea typeface="ＭＳ Ｐゴシック" pitchFamily="-65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00113"/>
            <a:ext cx="9128656" cy="514828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Complexity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Subtle races and numerous transient sates in the protocol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Hard to extend for optimizations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endParaRPr lang="en-US" dirty="0" smtClean="0">
              <a:solidFill>
                <a:schemeClr val="bg1">
                  <a:lumMod val="85000"/>
                </a:schemeClr>
              </a:solidFill>
              <a:latin typeface="Arial Narrow" pitchFamily="-65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Storage overhead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Directory overhead for sharer lists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endParaRPr lang="en-US" dirty="0" smtClean="0">
              <a:solidFill>
                <a:schemeClr val="bg1">
                  <a:lumMod val="85000"/>
                </a:schemeClr>
              </a:solidFill>
              <a:latin typeface="Arial Narrow" pitchFamily="-65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Performance and power inefficiencies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Invalidation,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ack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 messages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Indirection through directory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False sharing (cache-line based coherence)</a:t>
            </a:r>
          </a:p>
          <a:p>
            <a:pPr lvl="1">
              <a:lnSpc>
                <a:spcPct val="110000"/>
              </a:lnSpc>
              <a:spcBef>
                <a:spcPts val="576"/>
              </a:spcBef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Traffic (cache-line based communication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)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pitchFamily="-65" charset="0"/>
            </a:endParaRPr>
          </a:p>
          <a:p>
            <a:pPr lvl="1">
              <a:lnSpc>
                <a:spcPct val="110000"/>
              </a:lnSpc>
              <a:spcBef>
                <a:spcPts val="576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Cache pollution (cache-line based allocation)</a:t>
            </a:r>
            <a:endParaRPr lang="en-US" i="1" dirty="0" smtClean="0">
              <a:solidFill>
                <a:schemeClr val="bg1">
                  <a:lumMod val="85000"/>
                </a:schemeClr>
              </a:solidFill>
              <a:latin typeface="Arial Narrow" pitchFamily="-65" charset="0"/>
            </a:endParaRPr>
          </a:p>
          <a:p>
            <a:pPr>
              <a:lnSpc>
                <a:spcPct val="90000"/>
              </a:lnSpc>
            </a:pPr>
            <a:endParaRPr lang="en-US" b="1" dirty="0" smtClean="0">
              <a:latin typeface="Arial Narrow" pitchFamily="-65" charset="0"/>
            </a:endParaRPr>
          </a:p>
          <a:p>
            <a:pPr lvl="2">
              <a:lnSpc>
                <a:spcPct val="90000"/>
              </a:lnSpc>
              <a:buNone/>
            </a:pPr>
            <a:endParaRPr lang="en-US" b="1" dirty="0" smtClean="0">
              <a:latin typeface="Arial Narrow" pitchFamily="-65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28498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27695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077" y="39125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479018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8069" y="16265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4269" y="433298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8069" y="51317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05600" y="5665113"/>
            <a:ext cx="10951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 pitchFamily="-65" charset="0"/>
              </a:rPr>
              <a:t>ongoing</a:t>
            </a:r>
            <a:endParaRPr lang="en-US" sz="22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4269" y="3200400"/>
            <a:ext cx="8418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D25000"/>
                </a:solidFill>
                <a:latin typeface="Arial Narrow" pitchFamily="34" charset="0"/>
              </a:rPr>
              <a:t>Region-Driven Memory </a:t>
            </a:r>
            <a:r>
              <a:rPr lang="en-US" sz="4000" b="1" dirty="0" err="1" smtClean="0">
                <a:solidFill>
                  <a:srgbClr val="D25000"/>
                </a:solidFill>
                <a:latin typeface="Arial Narrow" pitchFamily="34" charset="0"/>
              </a:rPr>
              <a:t>Hieararchy</a:t>
            </a:r>
            <a:endParaRPr lang="en-US" sz="4000" b="1" dirty="0">
              <a:solidFill>
                <a:srgbClr val="D25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52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486400"/>
          </a:xfrm>
        </p:spPr>
        <p:txBody>
          <a:bodyPr>
            <a:normAutofit/>
          </a:bodyPr>
          <a:lstStyle/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pPr>
              <a:buNone/>
            </a:pPr>
            <a:r>
              <a:rPr lang="en-US" sz="2400" b="1" dirty="0">
                <a:latin typeface="Arial Narrow" charset="0"/>
              </a:rPr>
              <a:t>Simple programming model AND</a:t>
            </a:r>
          </a:p>
          <a:p>
            <a:pPr>
              <a:buNone/>
            </a:pPr>
            <a:r>
              <a:rPr lang="en-US" sz="2400" b="1" dirty="0" smtClean="0">
                <a:latin typeface="Arial Narrow" charset="0"/>
              </a:rPr>
              <a:t>Complexity</a:t>
            </a:r>
            <a:r>
              <a:rPr lang="en-US" sz="2400" b="1" dirty="0">
                <a:latin typeface="Arial Narrow" charset="0"/>
              </a:rPr>
              <a:t>, </a:t>
            </a:r>
            <a:r>
              <a:rPr lang="en-US" sz="2400" b="1" dirty="0" smtClean="0">
                <a:latin typeface="Arial Narrow" charset="0"/>
              </a:rPr>
              <a:t>performance-</a:t>
            </a:r>
            <a:r>
              <a:rPr lang="en-US" sz="2400" b="1" dirty="0">
                <a:latin typeface="Arial Narrow" charset="0"/>
              </a:rPr>
              <a:t>, power-scalable hardware</a:t>
            </a:r>
          </a:p>
          <a:p>
            <a:endParaRPr lang="en-US" sz="2400" b="1" dirty="0"/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ea typeface="ＭＳ Ｐゴシック" pitchFamily="-65" charset="-128"/>
              </a:rPr>
              <a:t>Conclusions and Future Work (1 of 2)</a:t>
            </a:r>
            <a:endParaRPr sz="3200" b="1" dirty="0" smtClean="0">
              <a:ea typeface="ＭＳ Ｐゴシック" pitchFamily="-65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78042" y="2552450"/>
            <a:ext cx="6450342" cy="1199506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Arial Narrow" pitchFamily="-65" charset="0"/>
                <a:ea typeface="ＭＳ Ｐゴシック" pitchFamily="-65" charset="-128"/>
              </a:rPr>
              <a:t>Disciplined Shared Memory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237710" y="934811"/>
            <a:ext cx="7790674" cy="13973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r>
              <a:rPr lang="en-US" sz="2400" b="1" dirty="0" smtClean="0">
                <a:solidFill>
                  <a:srgbClr val="D25000"/>
                </a:solidFill>
                <a:latin typeface="Arial Narrow" pitchFamily="-65" charset="0"/>
                <a:ea typeface="ＭＳ Ｐゴシック" pitchFamily="-65" charset="-128"/>
              </a:rPr>
              <a:t>Strong safety properties - Deterministic Parallel Java (DPJ)</a:t>
            </a:r>
          </a:p>
          <a:p>
            <a:pPr>
              <a:buFont typeface="Arial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 No data races, determinism-by-default, safe non-determinism</a:t>
            </a:r>
          </a:p>
          <a:p>
            <a:pPr>
              <a:buFont typeface="Arial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 Simple semantics, safety, and </a:t>
            </a:r>
            <a:r>
              <a:rPr lang="en-US" sz="2400" b="1" dirty="0" err="1" smtClean="0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composability</a:t>
            </a:r>
            <a:endParaRPr lang="en-US" sz="2400" b="1" dirty="0">
              <a:solidFill>
                <a:srgbClr val="000000"/>
              </a:solidFill>
              <a:latin typeface="Arial Narrow" pitchFamily="-65" charset="0"/>
              <a:ea typeface="ＭＳ Ｐゴシック" pitchFamily="-65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245562" y="3962400"/>
            <a:ext cx="7782822" cy="142903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400" b="1" dirty="0" smtClean="0">
                <a:solidFill>
                  <a:srgbClr val="D25000"/>
                </a:solidFill>
                <a:latin typeface="Arial Narrow" pitchFamily="-65" charset="0"/>
                <a:ea typeface="ＭＳ Ｐゴシック" pitchFamily="-65" charset="-128"/>
              </a:rPr>
              <a:t>Efficiency: complexity, performance, power - </a:t>
            </a:r>
            <a:r>
              <a:rPr lang="en-US" sz="2400" b="1" dirty="0" err="1" smtClean="0">
                <a:solidFill>
                  <a:srgbClr val="D25000"/>
                </a:solidFill>
                <a:latin typeface="Arial Narrow" pitchFamily="-65" charset="0"/>
                <a:ea typeface="ＭＳ Ｐゴシック" pitchFamily="-65" charset="-128"/>
              </a:rPr>
              <a:t>DeNovo</a:t>
            </a:r>
            <a:endParaRPr lang="en-US" sz="2400" b="1" dirty="0" smtClean="0">
              <a:solidFill>
                <a:srgbClr val="D25000"/>
              </a:solidFill>
              <a:latin typeface="Arial Narrow" pitchFamily="-65" charset="0"/>
              <a:ea typeface="ＭＳ Ｐゴシック" pitchFamily="-65" charset="-128"/>
            </a:endParaRPr>
          </a:p>
          <a:p>
            <a:pPr>
              <a:buFont typeface="Arial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 Simplify </a:t>
            </a:r>
            <a:r>
              <a:rPr lang="en-US" sz="2400" b="1" dirty="0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coherence and </a:t>
            </a:r>
            <a:r>
              <a:rPr lang="en-US" sz="2400" b="1" dirty="0" smtClean="0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consistency </a:t>
            </a:r>
          </a:p>
          <a:p>
            <a:pPr>
              <a:buFont typeface="Arial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 </a:t>
            </a:r>
            <a:r>
              <a:rPr lang="en-US" sz="2400" b="1" dirty="0" smtClean="0">
                <a:latin typeface="Arial Narrow" pitchFamily="34" charset="0"/>
                <a:ea typeface="ＭＳ Ｐゴシック" pitchFamily="-65" charset="-128"/>
              </a:rPr>
              <a:t>Optimize communication and storage layout</a:t>
            </a:r>
            <a:endParaRPr lang="en-US" sz="2400" b="1" dirty="0">
              <a:solidFill>
                <a:srgbClr val="000000"/>
              </a:solidFill>
              <a:latin typeface="Arial Narrow" pitchFamily="-65" charset="0"/>
              <a:ea typeface="ＭＳ Ｐゴシック" pitchFamily="-65" charset="-128"/>
            </a:endParaRPr>
          </a:p>
        </p:txBody>
      </p:sp>
      <p:sp>
        <p:nvSpPr>
          <p:cNvPr id="17" name="Bent Arrow 16"/>
          <p:cNvSpPr/>
          <p:nvPr/>
        </p:nvSpPr>
        <p:spPr>
          <a:xfrm>
            <a:off x="422602" y="1351945"/>
            <a:ext cx="822960" cy="1126560"/>
          </a:xfrm>
          <a:prstGeom prst="bentArrow">
            <a:avLst/>
          </a:prstGeom>
          <a:solidFill>
            <a:srgbClr val="003300">
              <a:alpha val="71765"/>
            </a:srgbClr>
          </a:solidFill>
          <a:ln>
            <a:noFill/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Bent Arrow 20"/>
          <p:cNvSpPr/>
          <p:nvPr/>
        </p:nvSpPr>
        <p:spPr>
          <a:xfrm rot="10800000" flipH="1">
            <a:off x="422602" y="3808830"/>
            <a:ext cx="822960" cy="1225611"/>
          </a:xfrm>
          <a:prstGeom prst="bentArrow">
            <a:avLst/>
          </a:prstGeom>
          <a:solidFill>
            <a:srgbClr val="003300">
              <a:alpha val="71765"/>
            </a:srgbClr>
          </a:solidFill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5823" y="2552450"/>
            <a:ext cx="2502219" cy="1199506"/>
          </a:xfrm>
          <a:prstGeom prst="rect">
            <a:avLst/>
          </a:prstGeom>
          <a:solidFill>
            <a:srgbClr val="006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 smtClean="0">
                <a:latin typeface="Arial Narrow"/>
                <a:cs typeface="Arial Narrow"/>
              </a:rPr>
              <a:t>explicit effects +</a:t>
            </a:r>
          </a:p>
          <a:p>
            <a:pPr algn="ctr"/>
            <a:r>
              <a:rPr lang="en-US" sz="2400" b="1" dirty="0" smtClean="0">
                <a:latin typeface="Arial Narrow"/>
                <a:cs typeface="Arial Narrow"/>
              </a:rPr>
              <a:t>structured </a:t>
            </a:r>
          </a:p>
          <a:p>
            <a:pPr algn="ctr"/>
            <a:r>
              <a:rPr lang="en-US" sz="2400" b="1" dirty="0" smtClean="0">
                <a:latin typeface="Arial Narrow"/>
                <a:cs typeface="Arial Narrow"/>
              </a:rPr>
              <a:t>parallel control</a:t>
            </a:r>
            <a:endParaRPr lang="en-US" sz="2400" b="1" dirty="0">
              <a:latin typeface="Arial Narrow"/>
              <a:cs typeface="Arial Narro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62068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Work (2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60" y="895059"/>
            <a:ext cx="8964247" cy="5962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err="1" smtClean="0"/>
              <a:t>DeNovo</a:t>
            </a:r>
            <a:r>
              <a:rPr lang="en-US" sz="2600" b="1" dirty="0" smtClean="0"/>
              <a:t> </a:t>
            </a:r>
            <a:r>
              <a:rPr lang="en-US" sz="2600" b="1" dirty="0"/>
              <a:t>rethinks hardware for disciplined </a:t>
            </a:r>
            <a:r>
              <a:rPr lang="en-US" sz="2600" b="1" dirty="0" smtClean="0"/>
              <a:t>models</a:t>
            </a:r>
          </a:p>
          <a:p>
            <a:pPr marL="0" indent="0">
              <a:buNone/>
            </a:pPr>
            <a:r>
              <a:rPr lang="en-US" sz="2600" dirty="0" smtClean="0"/>
              <a:t>For deterministic codes</a:t>
            </a:r>
            <a:endParaRPr lang="en-US" sz="2600" b="1" dirty="0" smtClean="0"/>
          </a:p>
          <a:p>
            <a:pPr marL="514350" indent="-457200"/>
            <a:r>
              <a:rPr lang="en-US" sz="2400" dirty="0">
                <a:solidFill>
                  <a:srgbClr val="E46C0A"/>
                </a:solidFill>
                <a:latin typeface="Arial Narrow" pitchFamily="-65" charset="0"/>
              </a:rPr>
              <a:t>Complexity</a:t>
            </a:r>
          </a:p>
          <a:p>
            <a:pPr lvl="1"/>
            <a:r>
              <a:rPr lang="en-US" dirty="0" smtClean="0"/>
              <a:t>No transient states: 20X faster to verify than MESI</a:t>
            </a:r>
          </a:p>
          <a:p>
            <a:pPr lvl="1"/>
            <a:r>
              <a:rPr lang="en-US" dirty="0" smtClean="0"/>
              <a:t>Extensible: optimizations without new states</a:t>
            </a:r>
            <a:endParaRPr lang="en-US" dirty="0"/>
          </a:p>
          <a:p>
            <a:pPr marL="514350" indent="-457200"/>
            <a:r>
              <a:rPr lang="en-US" sz="2400" dirty="0">
                <a:solidFill>
                  <a:srgbClr val="E46C0A"/>
                </a:solidFill>
                <a:latin typeface="Arial Narrow" pitchFamily="-65" charset="0"/>
              </a:rPr>
              <a:t>Storage overhead</a:t>
            </a:r>
          </a:p>
          <a:p>
            <a:pPr lvl="1"/>
            <a:r>
              <a:rPr lang="en-US" dirty="0"/>
              <a:t>No </a:t>
            </a:r>
            <a:r>
              <a:rPr lang="en-US" dirty="0" smtClean="0"/>
              <a:t>directory overhead</a:t>
            </a:r>
            <a:endParaRPr lang="en-US" dirty="0"/>
          </a:p>
          <a:p>
            <a:pPr marL="514350" indent="-457200"/>
            <a:r>
              <a:rPr lang="en-US" sz="2400" dirty="0">
                <a:solidFill>
                  <a:srgbClr val="E46C0A"/>
                </a:solidFill>
                <a:latin typeface="Arial Narrow" pitchFamily="-65" charset="0"/>
              </a:rPr>
              <a:t>Performance and power inefficiencies</a:t>
            </a:r>
          </a:p>
          <a:p>
            <a:pPr lvl="1"/>
            <a:r>
              <a:rPr lang="en-US" dirty="0"/>
              <a:t>No </a:t>
            </a:r>
            <a:r>
              <a:rPr lang="en-US" dirty="0" smtClean="0"/>
              <a:t>invalidations, </a:t>
            </a:r>
            <a:r>
              <a:rPr lang="en-US" dirty="0" err="1" smtClean="0"/>
              <a:t>acks</a:t>
            </a:r>
            <a:r>
              <a:rPr lang="en-US" dirty="0" smtClean="0"/>
              <a:t>, false sharing, indirection</a:t>
            </a:r>
          </a:p>
          <a:p>
            <a:pPr lvl="1"/>
            <a:r>
              <a:rPr lang="en-US" dirty="0" smtClean="0"/>
              <a:t>Flexible, not cache-line, communication</a:t>
            </a:r>
          </a:p>
          <a:p>
            <a:pPr lvl="1"/>
            <a:r>
              <a:rPr lang="en-US" dirty="0" smtClean="0"/>
              <a:t>Up to 79% lower memory stall time, up to 66% lower traffic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600" dirty="0" smtClean="0"/>
              <a:t>ASPLOS’13 paper adds safe non-determinism</a:t>
            </a:r>
          </a:p>
          <a:p>
            <a:pPr marL="0" indent="0">
              <a:buNone/>
            </a:pPr>
            <a:endParaRPr lang="en-US" b="1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791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995"/>
    </mc:Choice>
    <mc:Fallback xmlns="">
      <p:transition xmlns:p14="http://schemas.microsoft.com/office/powerpoint/2010/main" spd="slow" advTm="599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791200"/>
          </a:xfrm>
        </p:spPr>
        <p:txBody>
          <a:bodyPr/>
          <a:lstStyle/>
          <a:p>
            <a:r>
              <a:rPr lang="en-US" sz="2600" dirty="0" smtClean="0"/>
              <a:t>Broaden software supported</a:t>
            </a:r>
          </a:p>
          <a:p>
            <a:pPr lvl="1"/>
            <a:r>
              <a:rPr lang="en-US" dirty="0" smtClean="0"/>
              <a:t>Pipeline parallelism, OS, legacy, …</a:t>
            </a:r>
          </a:p>
          <a:p>
            <a:pPr>
              <a:spcBef>
                <a:spcPts val="1800"/>
              </a:spcBef>
            </a:pPr>
            <a:r>
              <a:rPr lang="en-US" sz="2600" dirty="0" smtClean="0"/>
              <a:t>Region-driven memory hierarchy</a:t>
            </a:r>
          </a:p>
          <a:p>
            <a:pPr lvl="1"/>
            <a:r>
              <a:rPr lang="en-US" dirty="0" smtClean="0"/>
              <a:t>Also apply to heterogeneous memory</a:t>
            </a:r>
          </a:p>
          <a:p>
            <a:pPr lvl="2"/>
            <a:r>
              <a:rPr lang="en-US" dirty="0" smtClean="0"/>
              <a:t>Global address space</a:t>
            </a:r>
          </a:p>
          <a:p>
            <a:pPr lvl="2"/>
            <a:r>
              <a:rPr lang="en-US" dirty="0" smtClean="0"/>
              <a:t>Region-driven coherence, communication, layout</a:t>
            </a:r>
          </a:p>
          <a:p>
            <a:pPr>
              <a:spcBef>
                <a:spcPts val="1800"/>
              </a:spcBef>
            </a:pPr>
            <a:r>
              <a:rPr lang="en-US" sz="2600" dirty="0" smtClean="0"/>
              <a:t>Hardware/Software Interface</a:t>
            </a:r>
          </a:p>
          <a:p>
            <a:pPr lvl="1"/>
            <a:r>
              <a:rPr lang="en-US" dirty="0" smtClean="0"/>
              <a:t>Language-neutral virtual ISA</a:t>
            </a:r>
          </a:p>
          <a:p>
            <a:pPr>
              <a:spcBef>
                <a:spcPts val="1800"/>
              </a:spcBef>
            </a:pPr>
            <a:r>
              <a:rPr lang="en-US" sz="2600" dirty="0"/>
              <a:t>Parallelism and specialization may solve energy crisis, but</a:t>
            </a:r>
          </a:p>
          <a:p>
            <a:pPr lvl="1"/>
            <a:r>
              <a:rPr lang="en-US" dirty="0"/>
              <a:t>Require rethinking software, hardware, </a:t>
            </a:r>
            <a:r>
              <a:rPr lang="en-US" dirty="0" smtClean="0"/>
              <a:t>interface</a:t>
            </a:r>
          </a:p>
          <a:p>
            <a:pPr lvl="1"/>
            <a:r>
              <a:rPr lang="en-US" i="1" dirty="0" smtClean="0">
                <a:solidFill>
                  <a:srgbClr val="D25000"/>
                </a:solidFill>
              </a:rPr>
              <a:t>The Disciplined Parallel Programming Imperative</a:t>
            </a:r>
            <a:endParaRPr lang="en-US" i="1" dirty="0">
              <a:solidFill>
                <a:srgbClr val="D25000"/>
              </a:solidFill>
            </a:endParaRP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Work (3 of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08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1">
              <a:lnSpc>
                <a:spcPct val="110000"/>
              </a:lnSpc>
              <a:buNone/>
            </a:pPr>
            <a:endParaRPr lang="en-US" b="1" dirty="0">
              <a:latin typeface="Arial Narrow" pitchFamily="-65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10400" dirty="0" smtClean="0">
                <a:latin typeface="Arial Narrow" pitchFamily="-65" charset="0"/>
              </a:rPr>
              <a:t>Multicore parallelism t</a:t>
            </a:r>
            <a:r>
              <a:rPr lang="en-US" sz="10400" b="1" dirty="0" smtClean="0">
                <a:latin typeface="Arial Narrow" pitchFamily="-65" charset="0"/>
              </a:rPr>
              <a:t>oday</a:t>
            </a:r>
            <a:r>
              <a:rPr lang="en-US" sz="10400" b="1" dirty="0">
                <a:latin typeface="Arial Narrow" pitchFamily="-65" charset="0"/>
              </a:rPr>
              <a:t>: shared-memory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9600" b="1" dirty="0">
                <a:latin typeface="Arial Narrow" charset="0"/>
              </a:rPr>
              <a:t>Complex, power- and performance-</a:t>
            </a:r>
            <a:r>
              <a:rPr lang="en-US" sz="9600" b="1" dirty="0">
                <a:solidFill>
                  <a:srgbClr val="D25000"/>
                </a:solidFill>
                <a:latin typeface="Arial Narrow" charset="0"/>
              </a:rPr>
              <a:t>inefficient hardware</a:t>
            </a: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en-US" sz="9600" b="1" dirty="0">
                <a:latin typeface="Arial Narrow" charset="0"/>
              </a:rPr>
              <a:t>Complex directory coherence, unnecessary traffic, ... </a:t>
            </a:r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en-US" sz="9600" b="1" dirty="0">
                <a:solidFill>
                  <a:srgbClr val="D25000"/>
                </a:solidFill>
                <a:latin typeface="Arial Narrow" pitchFamily="-65" charset="0"/>
              </a:rPr>
              <a:t>Difficult programming model</a:t>
            </a: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en-US" sz="9600" b="1" dirty="0">
                <a:latin typeface="Arial Narrow" pitchFamily="-65" charset="0"/>
              </a:rPr>
              <a:t>Data races, non-determinism, </a:t>
            </a:r>
            <a:r>
              <a:rPr lang="en-US" sz="9600" b="1" dirty="0" err="1" smtClean="0">
                <a:latin typeface="Arial Narrow" pitchFamily="-65" charset="0"/>
              </a:rPr>
              <a:t>composability</a:t>
            </a:r>
            <a:r>
              <a:rPr lang="en-US" sz="9600" b="1" dirty="0" smtClean="0">
                <a:latin typeface="Arial Narrow" pitchFamily="-65" charset="0"/>
              </a:rPr>
              <a:t>?, </a:t>
            </a:r>
            <a:r>
              <a:rPr lang="en-US" sz="9600" b="1" dirty="0">
                <a:latin typeface="Arial Narrow" pitchFamily="-65" charset="0"/>
              </a:rPr>
              <a:t>testing</a:t>
            </a:r>
            <a:r>
              <a:rPr lang="en-US" sz="9600" b="1" dirty="0" smtClean="0">
                <a:latin typeface="Arial Narrow" pitchFamily="-65" charset="0"/>
              </a:rPr>
              <a:t>?</a:t>
            </a:r>
            <a:endParaRPr lang="en-US" sz="9600" b="1" dirty="0">
              <a:latin typeface="Arial Narrow" pitchFamily="-65" charset="0"/>
            </a:endParaRP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n-US" sz="9600" b="1" dirty="0">
                <a:solidFill>
                  <a:srgbClr val="D25000"/>
                </a:solidFill>
                <a:latin typeface="Arial Narrow" pitchFamily="-65" charset="0"/>
              </a:rPr>
              <a:t>Mismatched interface </a:t>
            </a:r>
            <a:r>
              <a:rPr lang="en-US" sz="9600" b="1" dirty="0">
                <a:latin typeface="Arial Narrow" pitchFamily="-65" charset="0"/>
              </a:rPr>
              <a:t>between HW and SW, </a:t>
            </a:r>
            <a:r>
              <a:rPr lang="en-US" sz="9600" b="1" dirty="0" err="1">
                <a:latin typeface="Arial Narrow" pitchFamily="-65" charset="0"/>
              </a:rPr>
              <a:t>a.k.a</a:t>
            </a:r>
            <a:r>
              <a:rPr lang="en-US" sz="9600" b="1" dirty="0">
                <a:latin typeface="Arial Narrow" pitchFamily="-65" charset="0"/>
              </a:rPr>
              <a:t> memory model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sz="9600" b="1" dirty="0">
                <a:latin typeface="Arial Narrow" pitchFamily="-65" charset="0"/>
              </a:rPr>
              <a:t>Can’t specify “what value can read return”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sz="9600" b="1" dirty="0">
                <a:latin typeface="Arial Narrow" pitchFamily="-65" charset="0"/>
              </a:rPr>
              <a:t>Data races defy acceptable semantics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Multicore Parallelism: Current Practice</a:t>
            </a:r>
            <a:endParaRPr lang="en-US" sz="3200" b="1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200" y="5404247"/>
            <a:ext cx="8915400" cy="61555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400" b="1" dirty="0">
                <a:solidFill>
                  <a:srgbClr val="C95000"/>
                </a:solidFill>
                <a:latin typeface="+mj-lt"/>
                <a:cs typeface="Helvetica" pitchFamily="34" charset="0"/>
              </a:rPr>
              <a:t>Fundamentally broken for hardware &amp; software</a:t>
            </a:r>
            <a:endParaRPr lang="en-US" sz="3400" b="1" dirty="0">
              <a:solidFill>
                <a:srgbClr val="D25000"/>
              </a:solidFill>
              <a:latin typeface="+mj-lt"/>
              <a:cs typeface="Helvetic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23798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1">
              <a:lnSpc>
                <a:spcPct val="110000"/>
              </a:lnSpc>
              <a:buNone/>
            </a:pPr>
            <a:endParaRPr lang="en-US" b="1" dirty="0">
              <a:latin typeface="Arial Narrow" pitchFamily="-65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10400" dirty="0" smtClean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Multicore parallelism t</a:t>
            </a:r>
            <a:r>
              <a:rPr lang="en-US" sz="10400" b="1" dirty="0" smtClean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oday</a:t>
            </a:r>
            <a:r>
              <a:rPr lang="en-US" sz="10400" b="1" dirty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: shared-memory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9600" b="1" dirty="0">
                <a:solidFill>
                  <a:schemeClr val="bg1">
                    <a:lumMod val="85000"/>
                  </a:schemeClr>
                </a:solidFill>
                <a:latin typeface="Arial Narrow" charset="0"/>
              </a:rPr>
              <a:t>Complex, power- and performance-inefficient hardware</a:t>
            </a: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en-US" sz="9600" b="1" dirty="0">
                <a:solidFill>
                  <a:schemeClr val="bg1">
                    <a:lumMod val="85000"/>
                  </a:schemeClr>
                </a:solidFill>
                <a:latin typeface="Arial Narrow" charset="0"/>
              </a:rPr>
              <a:t>Complex directory coherence, unnecessary traffic, ... </a:t>
            </a:r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en-US" sz="9600" b="1" dirty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Difficult programming model</a:t>
            </a: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en-US" sz="9600" b="1" dirty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Data races, non-determinism, </a:t>
            </a:r>
            <a:r>
              <a:rPr lang="en-US" sz="9600" b="1" dirty="0" err="1" smtClean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composability</a:t>
            </a:r>
            <a:r>
              <a:rPr lang="en-US" sz="9600" b="1" dirty="0" smtClean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?, </a:t>
            </a:r>
            <a:r>
              <a:rPr lang="en-US" sz="9600" b="1" dirty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testing</a:t>
            </a:r>
            <a:r>
              <a:rPr lang="en-US" sz="9600" b="1" dirty="0" smtClean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?</a:t>
            </a:r>
            <a:endParaRPr lang="en-US" sz="9600" b="1" dirty="0">
              <a:solidFill>
                <a:schemeClr val="bg1">
                  <a:lumMod val="85000"/>
                </a:schemeClr>
              </a:solidFill>
              <a:latin typeface="Arial Narrow" pitchFamily="-65" charset="0"/>
            </a:endParaRP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n-US" sz="9600" b="1" dirty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Mismatched interface between HW and SW, </a:t>
            </a:r>
            <a:r>
              <a:rPr lang="en-US" sz="9600" b="1" dirty="0" err="1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a.k.a</a:t>
            </a:r>
            <a:r>
              <a:rPr lang="en-US" sz="9600" b="1" dirty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 memory model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sz="9600" b="1" dirty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Can’t specify “what value can read return”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sz="9600" b="1" dirty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Data races defy acceptable semantics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Multicore Parallelism: Current Practice</a:t>
            </a:r>
            <a:endParaRPr lang="en-US" sz="3200" b="1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200" y="5404247"/>
            <a:ext cx="89154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400" b="1" dirty="0">
                <a:solidFill>
                  <a:schemeClr val="bg1">
                    <a:lumMod val="85000"/>
                  </a:schemeClr>
                </a:solidFill>
                <a:latin typeface="+mj-lt"/>
                <a:cs typeface="Helvetica" pitchFamily="34" charset="0"/>
              </a:rPr>
              <a:t>Fundamentally broken for hardware &amp; software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12648" y="2667000"/>
            <a:ext cx="8001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800" b="1" dirty="0">
                <a:latin typeface="Arial Narrow" pitchFamily="34" charset="0"/>
              </a:rPr>
              <a:t>Banish shared memory?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35847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1">
              <a:lnSpc>
                <a:spcPct val="110000"/>
              </a:lnSpc>
              <a:buNone/>
            </a:pPr>
            <a:endParaRPr lang="en-US" b="1" dirty="0">
              <a:latin typeface="Arial Narrow" pitchFamily="-65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10400" dirty="0" smtClean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Multicore parallelism t</a:t>
            </a:r>
            <a:r>
              <a:rPr lang="en-US" sz="10400" b="1" dirty="0" smtClean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oday</a:t>
            </a:r>
            <a:r>
              <a:rPr lang="en-US" sz="10400" b="1" dirty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: shared-memory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9600" b="1" dirty="0">
                <a:solidFill>
                  <a:schemeClr val="bg1">
                    <a:lumMod val="85000"/>
                  </a:schemeClr>
                </a:solidFill>
                <a:latin typeface="Arial Narrow" charset="0"/>
              </a:rPr>
              <a:t>Complex, power- and performance-inefficient hardware</a:t>
            </a: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en-US" sz="9600" b="1" dirty="0">
                <a:solidFill>
                  <a:schemeClr val="bg1">
                    <a:lumMod val="85000"/>
                  </a:schemeClr>
                </a:solidFill>
                <a:latin typeface="Arial Narrow" charset="0"/>
              </a:rPr>
              <a:t>Complex directory coherence, unnecessary traffic, ... </a:t>
            </a:r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en-US" sz="9600" b="1" dirty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Difficult programming model</a:t>
            </a: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en-US" sz="9600" b="1" dirty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Data races, non-determinism, </a:t>
            </a:r>
            <a:r>
              <a:rPr lang="en-US" sz="9600" b="1" dirty="0" err="1" smtClean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composability</a:t>
            </a:r>
            <a:r>
              <a:rPr lang="en-US" sz="9600" b="1" dirty="0" smtClean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?, </a:t>
            </a:r>
            <a:r>
              <a:rPr lang="en-US" sz="9600" b="1" dirty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testing</a:t>
            </a:r>
            <a:r>
              <a:rPr lang="en-US" sz="9600" b="1" dirty="0" smtClean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?</a:t>
            </a:r>
            <a:endParaRPr lang="en-US" sz="9600" b="1" dirty="0">
              <a:solidFill>
                <a:schemeClr val="bg1">
                  <a:lumMod val="85000"/>
                </a:schemeClr>
              </a:solidFill>
              <a:latin typeface="Arial Narrow" pitchFamily="-65" charset="0"/>
            </a:endParaRP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n-US" sz="9600" b="1" dirty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Mismatched interface between HW and SW, </a:t>
            </a:r>
            <a:r>
              <a:rPr lang="en-US" sz="9600" b="1" dirty="0" err="1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a.k.a</a:t>
            </a:r>
            <a:r>
              <a:rPr lang="en-US" sz="9600" b="1" dirty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 memory model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sz="9600" b="1" dirty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Can’t specify “what value can read return”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sz="9600" b="1" dirty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Data races defy acceptable semantics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Multicore Parallelism: Current Practice</a:t>
            </a:r>
            <a:endParaRPr lang="en-US" sz="3200" b="1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200" y="5404247"/>
            <a:ext cx="89154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400" b="1" dirty="0">
                <a:solidFill>
                  <a:schemeClr val="bg1">
                    <a:lumMod val="85000"/>
                  </a:schemeClr>
                </a:solidFill>
                <a:latin typeface="+mj-lt"/>
                <a:cs typeface="Helvetica" pitchFamily="34" charset="0"/>
              </a:rPr>
              <a:t>Fundamentally broken for hardware &amp; software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12648" y="2667000"/>
            <a:ext cx="8001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800" b="1" dirty="0">
                <a:latin typeface="Arial Narrow" pitchFamily="34" charset="0"/>
              </a:rPr>
              <a:t>Banish </a:t>
            </a:r>
            <a:r>
              <a:rPr lang="en-US" sz="4800" b="1" dirty="0" smtClean="0">
                <a:solidFill>
                  <a:srgbClr val="C00000"/>
                </a:solidFill>
                <a:latin typeface="Arial Narrow" pitchFamily="34" charset="0"/>
              </a:rPr>
              <a:t>wild</a:t>
            </a:r>
            <a:r>
              <a:rPr lang="en-US" sz="4800" b="1" dirty="0" smtClean="0">
                <a:latin typeface="Arial Narrow" pitchFamily="34" charset="0"/>
              </a:rPr>
              <a:t> shared memory!</a:t>
            </a:r>
            <a:endParaRPr lang="en-US" sz="4800" b="1" dirty="0">
              <a:latin typeface="Arial Narrow" pitchFamily="34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304800" y="3909427"/>
            <a:ext cx="8686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800" b="1" dirty="0" smtClean="0">
                <a:latin typeface="Arial Narrow" pitchFamily="34" charset="0"/>
              </a:rPr>
              <a:t>Need </a:t>
            </a:r>
            <a:r>
              <a:rPr lang="en-US" sz="4800" b="1" dirty="0" smtClean="0">
                <a:solidFill>
                  <a:srgbClr val="006600"/>
                </a:solidFill>
                <a:latin typeface="Arial Narrow" pitchFamily="34" charset="0"/>
              </a:rPr>
              <a:t>disciplined </a:t>
            </a:r>
            <a:r>
              <a:rPr lang="en-US" sz="4800" b="1" dirty="0" smtClean="0">
                <a:latin typeface="Arial Narrow" pitchFamily="34" charset="0"/>
              </a:rPr>
              <a:t>shared memory!</a:t>
            </a:r>
            <a:endParaRPr lang="en-US" sz="4800" b="1" dirty="0">
              <a:latin typeface="Arial Narrow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02420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Arial" charset="0"/>
              <a:buNone/>
            </a:pPr>
            <a:endParaRPr lang="en-US" sz="2800" b="1" dirty="0" smtClean="0">
              <a:latin typeface="Arial Narrow" charset="0"/>
            </a:endParaRPr>
          </a:p>
          <a:p>
            <a:pPr algn="ctr">
              <a:buFont typeface="Arial" charset="0"/>
              <a:buNone/>
            </a:pPr>
            <a:r>
              <a:rPr lang="en-US" sz="2800" b="1" dirty="0" smtClean="0">
                <a:latin typeface="Arial Narrow" charset="0"/>
              </a:rPr>
              <a:t>Shared-Memory = </a:t>
            </a:r>
          </a:p>
          <a:p>
            <a:pPr algn="ctr">
              <a:buFont typeface="Arial" charset="0"/>
              <a:buNone/>
            </a:pPr>
            <a:endParaRPr lang="en-US" sz="2800" b="1" dirty="0" smtClean="0">
              <a:latin typeface="Arial Narrow" charset="0"/>
            </a:endParaRPr>
          </a:p>
          <a:p>
            <a:pPr algn="ctr">
              <a:buFont typeface="Arial" charset="0"/>
              <a:buNone/>
            </a:pPr>
            <a:r>
              <a:rPr lang="en-US" sz="2800" b="1" dirty="0" smtClean="0">
                <a:latin typeface="Arial Narrow" charset="0"/>
              </a:rPr>
              <a:t>Global address space </a:t>
            </a:r>
          </a:p>
          <a:p>
            <a:pPr algn="ctr">
              <a:buFont typeface="Arial" charset="0"/>
              <a:buNone/>
            </a:pPr>
            <a:r>
              <a:rPr lang="en-US" sz="2800" b="1" dirty="0" smtClean="0">
                <a:latin typeface="Arial Narrow" charset="0"/>
              </a:rPr>
              <a:t>+</a:t>
            </a:r>
          </a:p>
          <a:p>
            <a:pPr algn="ctr">
              <a:buFont typeface="Arial" charset="0"/>
              <a:buNone/>
            </a:pPr>
            <a:r>
              <a:rPr lang="en-US" sz="2800" b="1" dirty="0" smtClean="0">
                <a:latin typeface="Arial Narrow" charset="0"/>
              </a:rPr>
              <a:t>Implicit, anywhere communication, synchronization</a:t>
            </a:r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 dirty="0" smtClean="0">
                <a:ea typeface="ＭＳ Ｐゴシック" pitchFamily="-65" charset="-128"/>
              </a:rPr>
              <a:t>What is Shared-Memory?</a:t>
            </a:r>
          </a:p>
        </p:txBody>
      </p:sp>
    </p:spTree>
    <p:extLst>
      <p:ext uri="{BB962C8B-B14F-4D97-AF65-F5344CB8AC3E}">
        <p14:creationId xmlns:p14="http://schemas.microsoft.com/office/powerpoint/2010/main" val="36283488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23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5.6|22.6|17.1|8.1|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10.1|2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15.8|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23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23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23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10.1|2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1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10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10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|8.7|14.2|1.4|1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Master Title and 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5983</TotalTime>
  <Words>3254</Words>
  <Application>Microsoft Office PowerPoint</Application>
  <PresentationFormat>On-screen Show (4:3)</PresentationFormat>
  <Paragraphs>1264</Paragraphs>
  <Slides>54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Office Theme</vt:lpstr>
      <vt:lpstr>Custom Master Title and Content</vt:lpstr>
      <vt:lpstr>The Imperative of Disciplined Parallelism:  A Hardware Architect’s Perspective</vt:lpstr>
      <vt:lpstr>Silver Bullets for the Energy Crisis?</vt:lpstr>
      <vt:lpstr>Multicore Parallelism: Current Practice</vt:lpstr>
      <vt:lpstr>Specialization/Heterogeneity: Current Practice</vt:lpstr>
      <vt:lpstr>Energy Crisis Demands Rethinking HW, SW</vt:lpstr>
      <vt:lpstr>Multicore Parallelism: Current Practice</vt:lpstr>
      <vt:lpstr>Multicore Parallelism: Current Practice</vt:lpstr>
      <vt:lpstr>Multicore Parallelism: Current Practice</vt:lpstr>
      <vt:lpstr>What is Shared-Memory?</vt:lpstr>
      <vt:lpstr>What is Shared-Memory?</vt:lpstr>
      <vt:lpstr>What is Shared-Memory?</vt:lpstr>
      <vt:lpstr>What is Shared-Memory?</vt:lpstr>
      <vt:lpstr>What is Shared-Memory?</vt:lpstr>
      <vt:lpstr>Our Approach</vt:lpstr>
      <vt:lpstr>DeNovo Hardware Project</vt:lpstr>
      <vt:lpstr>DeNovo Hardware Project</vt:lpstr>
      <vt:lpstr>DeNovo Hardware Project</vt:lpstr>
      <vt:lpstr>Current Hardware Limitations</vt:lpstr>
      <vt:lpstr>Results for Deterministic Codes</vt:lpstr>
      <vt:lpstr>Results for Deterministic Codes</vt:lpstr>
      <vt:lpstr>Results for Deterministic Codes</vt:lpstr>
      <vt:lpstr>Outline</vt:lpstr>
      <vt:lpstr>DPJ Overview</vt:lpstr>
      <vt:lpstr>DPJ Overview</vt:lpstr>
      <vt:lpstr>Regions and Effects</vt:lpstr>
      <vt:lpstr>Example:  A Pair Class</vt:lpstr>
      <vt:lpstr>Example:  A Pair Class</vt:lpstr>
      <vt:lpstr>Example:  A Pair Class</vt:lpstr>
      <vt:lpstr>Example:  A Pair Class</vt:lpstr>
      <vt:lpstr>Outline</vt:lpstr>
      <vt:lpstr>Memory Consistency Model</vt:lpstr>
      <vt:lpstr>Cache Coherence</vt:lpstr>
      <vt:lpstr>Basic DeNovo Coherence [PACT’11]</vt:lpstr>
      <vt:lpstr>Example Run</vt:lpstr>
      <vt:lpstr>Practical DeNovo Coherence</vt:lpstr>
      <vt:lpstr>Current Hardware Limitations</vt:lpstr>
      <vt:lpstr>Flexible, Direct Communication</vt:lpstr>
      <vt:lpstr>Flexible, Direct Communication</vt:lpstr>
      <vt:lpstr>Flexible, Direct Communication</vt:lpstr>
      <vt:lpstr>Current Hardware Limitations</vt:lpstr>
      <vt:lpstr>Outline</vt:lpstr>
      <vt:lpstr>Protocol Verification</vt:lpstr>
      <vt:lpstr>Performance Evaluation 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L1 Fetch Bandwidth Waste</vt:lpstr>
      <vt:lpstr>Current Hardware Limitations</vt:lpstr>
      <vt:lpstr>Current Hardware Limitations</vt:lpstr>
      <vt:lpstr>Conclusions and Future Work (1 of 2)</vt:lpstr>
      <vt:lpstr>Conclusions and Future Work (2 of 2)</vt:lpstr>
      <vt:lpstr>Conclusions and Future Work (3 of 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Hetero-DeNovo 2012 I2PC Summit Slides</dc:title>
  <dc:creator>sadve@illinois.edu</dc:creator>
  <cp:lastModifiedBy>Sarita Adve</cp:lastModifiedBy>
  <cp:revision>337</cp:revision>
  <cp:lastPrinted>2012-11-05T16:56:17Z</cp:lastPrinted>
  <dcterms:created xsi:type="dcterms:W3CDTF">2012-08-03T16:56:00Z</dcterms:created>
  <dcterms:modified xsi:type="dcterms:W3CDTF">2013-03-17T13:04:51Z</dcterms:modified>
</cp:coreProperties>
</file>