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26.xml" ContentType="application/vnd.openxmlformats-officedocument.presentationml.notesSlide+xml"/>
  <Override PartName="/ppt/tags/tag5.xml" ContentType="application/vnd.openxmlformats-officedocument.presentationml.tags+xml"/>
  <Override PartName="/ppt/notesSlides/notesSlide27.xml" ContentType="application/vnd.openxmlformats-officedocument.presentationml.notesSlide+xml"/>
  <Override PartName="/ppt/tags/tag6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7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3" r:id="rId2"/>
  </p:sldMasterIdLst>
  <p:notesMasterIdLst>
    <p:notesMasterId r:id="rId47"/>
  </p:notesMasterIdLst>
  <p:sldIdLst>
    <p:sldId id="498" r:id="rId3"/>
    <p:sldId id="341" r:id="rId4"/>
    <p:sldId id="271" r:id="rId5"/>
    <p:sldId id="328" r:id="rId6"/>
    <p:sldId id="330" r:id="rId7"/>
    <p:sldId id="475" r:id="rId8"/>
    <p:sldId id="500" r:id="rId9"/>
    <p:sldId id="501" r:id="rId10"/>
    <p:sldId id="294" r:id="rId11"/>
    <p:sldId id="295" r:id="rId12"/>
    <p:sldId id="296" r:id="rId13"/>
    <p:sldId id="297" r:id="rId14"/>
    <p:sldId id="298" r:id="rId15"/>
    <p:sldId id="481" r:id="rId16"/>
    <p:sldId id="468" r:id="rId17"/>
    <p:sldId id="288" r:id="rId18"/>
    <p:sldId id="302" r:id="rId19"/>
    <p:sldId id="289" r:id="rId20"/>
    <p:sldId id="447" r:id="rId21"/>
    <p:sldId id="318" r:id="rId22"/>
    <p:sldId id="319" r:id="rId23"/>
    <p:sldId id="320" r:id="rId24"/>
    <p:sldId id="321" r:id="rId25"/>
    <p:sldId id="365" r:id="rId26"/>
    <p:sldId id="347" r:id="rId27"/>
    <p:sldId id="348" r:id="rId28"/>
    <p:sldId id="325" r:id="rId29"/>
    <p:sldId id="326" r:id="rId30"/>
    <p:sldId id="382" r:id="rId31"/>
    <p:sldId id="367" r:id="rId32"/>
    <p:sldId id="458" r:id="rId33"/>
    <p:sldId id="459" r:id="rId34"/>
    <p:sldId id="482" r:id="rId35"/>
    <p:sldId id="423" r:id="rId36"/>
    <p:sldId id="424" r:id="rId37"/>
    <p:sldId id="425" r:id="rId38"/>
    <p:sldId id="467" r:id="rId39"/>
    <p:sldId id="483" r:id="rId40"/>
    <p:sldId id="490" r:id="rId41"/>
    <p:sldId id="437" r:id="rId42"/>
    <p:sldId id="464" r:id="rId43"/>
    <p:sldId id="465" r:id="rId44"/>
    <p:sldId id="484" r:id="rId45"/>
    <p:sldId id="373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3232"/>
    <a:srgbClr val="702E34"/>
    <a:srgbClr val="96328C"/>
    <a:srgbClr val="926F00"/>
    <a:srgbClr val="D25000"/>
    <a:srgbClr val="F9E763"/>
    <a:srgbClr val="FFFF99"/>
    <a:srgbClr val="98358C"/>
    <a:srgbClr val="983582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5" autoAdjust="0"/>
    <p:restoredTop sz="79601" autoAdjust="0"/>
  </p:normalViewPr>
  <p:slideViewPr>
    <p:cSldViewPr>
      <p:cViewPr varScale="1">
        <p:scale>
          <a:sx n="96" d="100"/>
          <a:sy n="96" d="100"/>
        </p:scale>
        <p:origin x="23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7784" d="390625"/>
        <a:sy n="377784" d="390625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kesh%20Komuravelli\Documents\Talks\Feb%202014%20Wisconsin%20Sarita%20talk\graphs-with-denovoWC-as-ba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kesh%20Komuravelli\Documents\Talks\Feb%202014%20Wisconsin%20Sarita%20talk\graphs-with-denovoWC-as-ba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671573661987905E-2"/>
          <c:y val="7.8079814454634619E-2"/>
          <c:w val="0.91938639735250482"/>
          <c:h val="0.727287839020122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'graph-mem-DWC-base'!$F$3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rgbClr val="FFAA7E"/>
            </a:solidFill>
          </c:spPr>
          <c:invertIfNegative val="0"/>
          <c:cat>
            <c:strRef>
              <c:f>'graph-mem-DWC-base'!$G$2:$AK$2</c:f>
              <c:strCache>
                <c:ptCount val="31"/>
                <c:pt idx="0">
                  <c:v>M</c:v>
                </c:pt>
                <c:pt idx="1">
                  <c:v>D</c:v>
                </c:pt>
                <c:pt idx="2">
                  <c:v>Dopt</c:v>
                </c:pt>
                <c:pt idx="4">
                  <c:v>M</c:v>
                </c:pt>
                <c:pt idx="5">
                  <c:v>D</c:v>
                </c:pt>
                <c:pt idx="6">
                  <c:v>Dopt</c:v>
                </c:pt>
                <c:pt idx="8">
                  <c:v>M</c:v>
                </c:pt>
                <c:pt idx="9">
                  <c:v>D</c:v>
                </c:pt>
                <c:pt idx="10">
                  <c:v>Dopt</c:v>
                </c:pt>
                <c:pt idx="12">
                  <c:v>M</c:v>
                </c:pt>
                <c:pt idx="13">
                  <c:v>D</c:v>
                </c:pt>
                <c:pt idx="14">
                  <c:v>Dopt</c:v>
                </c:pt>
                <c:pt idx="16">
                  <c:v>M</c:v>
                </c:pt>
                <c:pt idx="17">
                  <c:v>D</c:v>
                </c:pt>
                <c:pt idx="18">
                  <c:v>Dopt</c:v>
                </c:pt>
                <c:pt idx="20">
                  <c:v>M</c:v>
                </c:pt>
                <c:pt idx="21">
                  <c:v>D</c:v>
                </c:pt>
                <c:pt idx="22">
                  <c:v>Dopt</c:v>
                </c:pt>
                <c:pt idx="24">
                  <c:v>M</c:v>
                </c:pt>
                <c:pt idx="25">
                  <c:v>D</c:v>
                </c:pt>
                <c:pt idx="26">
                  <c:v>Dopt</c:v>
                </c:pt>
                <c:pt idx="28">
                  <c:v>M</c:v>
                </c:pt>
                <c:pt idx="29">
                  <c:v>D</c:v>
                </c:pt>
                <c:pt idx="30">
                  <c:v>Dopt</c:v>
                </c:pt>
              </c:strCache>
            </c:strRef>
          </c:cat>
          <c:val>
            <c:numRef>
              <c:f>'graph-mem-DWC-base'!$G$3:$AK$3</c:f>
              <c:numCache>
                <c:formatCode>General</c:formatCode>
                <c:ptCount val="31"/>
                <c:pt idx="0">
                  <c:v>50.164627470411006</c:v>
                </c:pt>
                <c:pt idx="1">
                  <c:v>33.770608402394295</c:v>
                </c:pt>
                <c:pt idx="2">
                  <c:v>20.956038072100437</c:v>
                </c:pt>
                <c:pt idx="4">
                  <c:v>55.198677288783827</c:v>
                </c:pt>
                <c:pt idx="5">
                  <c:v>42.069154325065014</c:v>
                </c:pt>
                <c:pt idx="6">
                  <c:v>42.617728799257875</c:v>
                </c:pt>
                <c:pt idx="8">
                  <c:v>80.861576235710828</c:v>
                </c:pt>
                <c:pt idx="9">
                  <c:v>85.2233652275916</c:v>
                </c:pt>
                <c:pt idx="10">
                  <c:v>76.740575476688818</c:v>
                </c:pt>
                <c:pt idx="12">
                  <c:v>74.595064319396371</c:v>
                </c:pt>
                <c:pt idx="13">
                  <c:v>25.286003746297304</c:v>
                </c:pt>
                <c:pt idx="14">
                  <c:v>22.722352722461451</c:v>
                </c:pt>
                <c:pt idx="16">
                  <c:v>90.302908191514504</c:v>
                </c:pt>
                <c:pt idx="17">
                  <c:v>90.411463646416195</c:v>
                </c:pt>
                <c:pt idx="18">
                  <c:v>72.652513076628964</c:v>
                </c:pt>
                <c:pt idx="20">
                  <c:v>97.439891539166439</c:v>
                </c:pt>
                <c:pt idx="21">
                  <c:v>94.673294261868378</c:v>
                </c:pt>
                <c:pt idx="22">
                  <c:v>93.655999211513432</c:v>
                </c:pt>
                <c:pt idx="24">
                  <c:v>83.24620689362574</c:v>
                </c:pt>
                <c:pt idx="25">
                  <c:v>81.643080403005996</c:v>
                </c:pt>
                <c:pt idx="26">
                  <c:v>78.30927431403461</c:v>
                </c:pt>
                <c:pt idx="28">
                  <c:v>53.813131634059765</c:v>
                </c:pt>
                <c:pt idx="29">
                  <c:v>56.418830111215087</c:v>
                </c:pt>
                <c:pt idx="30">
                  <c:v>55.946063994659646</c:v>
                </c:pt>
              </c:numCache>
            </c:numRef>
          </c:val>
        </c:ser>
        <c:ser>
          <c:idx val="1"/>
          <c:order val="1"/>
          <c:tx>
            <c:strRef>
              <c:f>'graph-mem-DWC-base'!$F$4</c:f>
              <c:strCache>
                <c:ptCount val="1"/>
                <c:pt idx="0">
                  <c:v>R L1 Hit</c:v>
                </c:pt>
              </c:strCache>
            </c:strRef>
          </c:tx>
          <c:spPr>
            <a:solidFill>
              <a:srgbClr val="FF4A1A"/>
            </a:solidFill>
          </c:spPr>
          <c:invertIfNegative val="0"/>
          <c:cat>
            <c:strRef>
              <c:f>'graph-mem-DWC-base'!$G$2:$AK$2</c:f>
              <c:strCache>
                <c:ptCount val="31"/>
                <c:pt idx="0">
                  <c:v>M</c:v>
                </c:pt>
                <c:pt idx="1">
                  <c:v>D</c:v>
                </c:pt>
                <c:pt idx="2">
                  <c:v>Dopt</c:v>
                </c:pt>
                <c:pt idx="4">
                  <c:v>M</c:v>
                </c:pt>
                <c:pt idx="5">
                  <c:v>D</c:v>
                </c:pt>
                <c:pt idx="6">
                  <c:v>Dopt</c:v>
                </c:pt>
                <c:pt idx="8">
                  <c:v>M</c:v>
                </c:pt>
                <c:pt idx="9">
                  <c:v>D</c:v>
                </c:pt>
                <c:pt idx="10">
                  <c:v>Dopt</c:v>
                </c:pt>
                <c:pt idx="12">
                  <c:v>M</c:v>
                </c:pt>
                <c:pt idx="13">
                  <c:v>D</c:v>
                </c:pt>
                <c:pt idx="14">
                  <c:v>Dopt</c:v>
                </c:pt>
                <c:pt idx="16">
                  <c:v>M</c:v>
                </c:pt>
                <c:pt idx="17">
                  <c:v>D</c:v>
                </c:pt>
                <c:pt idx="18">
                  <c:v>Dopt</c:v>
                </c:pt>
                <c:pt idx="20">
                  <c:v>M</c:v>
                </c:pt>
                <c:pt idx="21">
                  <c:v>D</c:v>
                </c:pt>
                <c:pt idx="22">
                  <c:v>Dopt</c:v>
                </c:pt>
                <c:pt idx="24">
                  <c:v>M</c:v>
                </c:pt>
                <c:pt idx="25">
                  <c:v>D</c:v>
                </c:pt>
                <c:pt idx="26">
                  <c:v>Dopt</c:v>
                </c:pt>
                <c:pt idx="28">
                  <c:v>M</c:v>
                </c:pt>
                <c:pt idx="29">
                  <c:v>D</c:v>
                </c:pt>
                <c:pt idx="30">
                  <c:v>Dopt</c:v>
                </c:pt>
              </c:strCache>
            </c:strRef>
          </c:cat>
          <c:val>
            <c:numRef>
              <c:f>'graph-mem-DWC-base'!$G$4:$AK$4</c:f>
              <c:numCache>
                <c:formatCode>General</c:formatCode>
                <c:ptCount val="31"/>
                <c:pt idx="0">
                  <c:v>49.467757789836256</c:v>
                </c:pt>
                <c:pt idx="1">
                  <c:v>61.467981555330006</c:v>
                </c:pt>
                <c:pt idx="2">
                  <c:v>20.217611942684066</c:v>
                </c:pt>
                <c:pt idx="4">
                  <c:v>44.792283509375167</c:v>
                </c:pt>
                <c:pt idx="5">
                  <c:v>2.500934462305167</c:v>
                </c:pt>
                <c:pt idx="6">
                  <c:v>0.49821320679294756</c:v>
                </c:pt>
                <c:pt idx="8">
                  <c:v>19.138423764289165</c:v>
                </c:pt>
                <c:pt idx="9">
                  <c:v>19.489327690503025</c:v>
                </c:pt>
                <c:pt idx="10">
                  <c:v>6.6829875566391435</c:v>
                </c:pt>
                <c:pt idx="12">
                  <c:v>25.166997193048584</c:v>
                </c:pt>
                <c:pt idx="13">
                  <c:v>0.88558826802612434</c:v>
                </c:pt>
                <c:pt idx="14">
                  <c:v>9.8262487266810472E-2</c:v>
                </c:pt>
                <c:pt idx="16">
                  <c:v>9.2868656228631981</c:v>
                </c:pt>
                <c:pt idx="17">
                  <c:v>1.7655233903887371</c:v>
                </c:pt>
                <c:pt idx="18">
                  <c:v>0.22960450435728982</c:v>
                </c:pt>
                <c:pt idx="20">
                  <c:v>1.6828888141120955</c:v>
                </c:pt>
                <c:pt idx="21">
                  <c:v>2.5275075739845629</c:v>
                </c:pt>
                <c:pt idx="22">
                  <c:v>1.4248238499897223</c:v>
                </c:pt>
                <c:pt idx="24">
                  <c:v>7.4766607208553726</c:v>
                </c:pt>
                <c:pt idx="25">
                  <c:v>4.3489276023228056</c:v>
                </c:pt>
                <c:pt idx="26">
                  <c:v>1.3949321807793316</c:v>
                </c:pt>
                <c:pt idx="28">
                  <c:v>6.1085689861949355</c:v>
                </c:pt>
                <c:pt idx="29">
                  <c:v>7.7558926871750495</c:v>
                </c:pt>
                <c:pt idx="30">
                  <c:v>4.3094758570223632</c:v>
                </c:pt>
              </c:numCache>
            </c:numRef>
          </c:val>
        </c:ser>
        <c:ser>
          <c:idx val="2"/>
          <c:order val="2"/>
          <c:tx>
            <c:strRef>
              <c:f>'graph-mem-DWC-base'!$F$5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AE140A"/>
            </a:solidFill>
          </c:spPr>
          <c:invertIfNegative val="0"/>
          <c:cat>
            <c:strRef>
              <c:f>'graph-mem-DWC-base'!$G$2:$AK$2</c:f>
              <c:strCache>
                <c:ptCount val="31"/>
                <c:pt idx="0">
                  <c:v>M</c:v>
                </c:pt>
                <c:pt idx="1">
                  <c:v>D</c:v>
                </c:pt>
                <c:pt idx="2">
                  <c:v>Dopt</c:v>
                </c:pt>
                <c:pt idx="4">
                  <c:v>M</c:v>
                </c:pt>
                <c:pt idx="5">
                  <c:v>D</c:v>
                </c:pt>
                <c:pt idx="6">
                  <c:v>Dopt</c:v>
                </c:pt>
                <c:pt idx="8">
                  <c:v>M</c:v>
                </c:pt>
                <c:pt idx="9">
                  <c:v>D</c:v>
                </c:pt>
                <c:pt idx="10">
                  <c:v>Dopt</c:v>
                </c:pt>
                <c:pt idx="12">
                  <c:v>M</c:v>
                </c:pt>
                <c:pt idx="13">
                  <c:v>D</c:v>
                </c:pt>
                <c:pt idx="14">
                  <c:v>Dopt</c:v>
                </c:pt>
                <c:pt idx="16">
                  <c:v>M</c:v>
                </c:pt>
                <c:pt idx="17">
                  <c:v>D</c:v>
                </c:pt>
                <c:pt idx="18">
                  <c:v>Dopt</c:v>
                </c:pt>
                <c:pt idx="20">
                  <c:v>M</c:v>
                </c:pt>
                <c:pt idx="21">
                  <c:v>D</c:v>
                </c:pt>
                <c:pt idx="22">
                  <c:v>Dopt</c:v>
                </c:pt>
                <c:pt idx="24">
                  <c:v>M</c:v>
                </c:pt>
                <c:pt idx="25">
                  <c:v>D</c:v>
                </c:pt>
                <c:pt idx="26">
                  <c:v>Dopt</c:v>
                </c:pt>
                <c:pt idx="28">
                  <c:v>M</c:v>
                </c:pt>
                <c:pt idx="29">
                  <c:v>D</c:v>
                </c:pt>
                <c:pt idx="30">
                  <c:v>Dopt</c:v>
                </c:pt>
              </c:strCache>
            </c:strRef>
          </c:cat>
          <c:val>
            <c:numRef>
              <c:f>'graph-mem-DWC-base'!$G$5:$AK$5</c:f>
              <c:numCache>
                <c:formatCode>General</c:formatCode>
                <c:ptCount val="31"/>
                <c:pt idx="0">
                  <c:v>0.36761473975273917</c:v>
                </c:pt>
                <c:pt idx="1">
                  <c:v>0.46031758716864724</c:v>
                </c:pt>
                <c:pt idx="2">
                  <c:v>0.46910837442360404</c:v>
                </c:pt>
                <c:pt idx="4">
                  <c:v>9.0392018410094289E-3</c:v>
                </c:pt>
                <c:pt idx="5">
                  <c:v>7.6086278801774047E-3</c:v>
                </c:pt>
                <c:pt idx="6">
                  <c:v>7.8428368914640629E-3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0.23793848755505279</c:v>
                </c:pt>
                <c:pt idx="13">
                  <c:v>0.25593231251777526</c:v>
                </c:pt>
                <c:pt idx="14">
                  <c:v>0.25539932007219701</c:v>
                </c:pt>
                <c:pt idx="16">
                  <c:v>0.41022618562229207</c:v>
                </c:pt>
                <c:pt idx="17">
                  <c:v>0.42993830147400619</c:v>
                </c:pt>
                <c:pt idx="18">
                  <c:v>0.35077254042768546</c:v>
                </c:pt>
                <c:pt idx="20">
                  <c:v>0.8772196467214568</c:v>
                </c:pt>
                <c:pt idx="21">
                  <c:v>0.95939853950010889</c:v>
                </c:pt>
                <c:pt idx="22">
                  <c:v>0.96950970349348153</c:v>
                </c:pt>
                <c:pt idx="24">
                  <c:v>9.2771323855188879</c:v>
                </c:pt>
                <c:pt idx="25">
                  <c:v>9.588999582399186</c:v>
                </c:pt>
                <c:pt idx="26">
                  <c:v>8.6219718637663707</c:v>
                </c:pt>
                <c:pt idx="28">
                  <c:v>40.078299379745303</c:v>
                </c:pt>
                <c:pt idx="29">
                  <c:v>36.512888361512239</c:v>
                </c:pt>
                <c:pt idx="30">
                  <c:v>36.741378606865013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1839128"/>
        <c:axId val="181839520"/>
      </c:barChart>
      <c:catAx>
        <c:axId val="181839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tx1"/>
                </a:solidFill>
              </a:defRPr>
            </a:pPr>
            <a:endParaRPr lang="en-US"/>
          </a:p>
        </c:txPr>
        <c:crossAx val="181839520"/>
        <c:crosses val="autoZero"/>
        <c:auto val="1"/>
        <c:lblAlgn val="ctr"/>
        <c:lblOffset val="100"/>
        <c:noMultiLvlLbl val="0"/>
      </c:catAx>
      <c:valAx>
        <c:axId val="181839520"/>
        <c:scaling>
          <c:orientation val="minMax"/>
          <c:max val="110"/>
          <c:min val="0"/>
        </c:scaling>
        <c:delete val="0"/>
        <c:axPos val="l"/>
        <c:majorGridlines/>
        <c:numFmt formatCode="0&quot;%&quot;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181839128"/>
        <c:crosses val="autoZero"/>
        <c:crossBetween val="between"/>
        <c:majorUnit val="20"/>
      </c:valAx>
    </c:plotArea>
    <c:legend>
      <c:legendPos val="t"/>
      <c:layout>
        <c:manualLayout>
          <c:xMode val="edge"/>
          <c:yMode val="edge"/>
          <c:x val="0.66863208946707764"/>
          <c:y val="2.7641401048486443E-2"/>
          <c:w val="0.31402054091064702"/>
          <c:h val="6.3532405391483415E-2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694075949274607E-2"/>
          <c:y val="3.8655498944984816E-2"/>
          <c:w val="0.91935834808227257"/>
          <c:h val="0.7996909314907064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'graph-nw-DWC-base'!$K$3</c:f>
              <c:strCache>
                <c:ptCount val="1"/>
                <c:pt idx="0">
                  <c:v>Read</c:v>
                </c:pt>
              </c:strCache>
            </c:strRef>
          </c:tx>
          <c:invertIfNegative val="0"/>
          <c:cat>
            <c:strRef>
              <c:f>'graph-nw-DWC-base'!$L$2:$AP$2</c:f>
              <c:strCache>
                <c:ptCount val="31"/>
                <c:pt idx="0">
                  <c:v>M</c:v>
                </c:pt>
                <c:pt idx="1">
                  <c:v>D</c:v>
                </c:pt>
                <c:pt idx="2">
                  <c:v>Dopt</c:v>
                </c:pt>
                <c:pt idx="4">
                  <c:v>M</c:v>
                </c:pt>
                <c:pt idx="5">
                  <c:v>D</c:v>
                </c:pt>
                <c:pt idx="6">
                  <c:v>Dopt</c:v>
                </c:pt>
                <c:pt idx="8">
                  <c:v>M</c:v>
                </c:pt>
                <c:pt idx="9">
                  <c:v>D</c:v>
                </c:pt>
                <c:pt idx="10">
                  <c:v>Dopt</c:v>
                </c:pt>
                <c:pt idx="12">
                  <c:v>M</c:v>
                </c:pt>
                <c:pt idx="13">
                  <c:v>D</c:v>
                </c:pt>
                <c:pt idx="14">
                  <c:v>Dopt</c:v>
                </c:pt>
                <c:pt idx="16">
                  <c:v>M</c:v>
                </c:pt>
                <c:pt idx="17">
                  <c:v>D</c:v>
                </c:pt>
                <c:pt idx="18">
                  <c:v>Dopt</c:v>
                </c:pt>
                <c:pt idx="20">
                  <c:v>M</c:v>
                </c:pt>
                <c:pt idx="21">
                  <c:v>D</c:v>
                </c:pt>
                <c:pt idx="22">
                  <c:v>Dopt</c:v>
                </c:pt>
                <c:pt idx="24">
                  <c:v>M</c:v>
                </c:pt>
                <c:pt idx="25">
                  <c:v>D</c:v>
                </c:pt>
                <c:pt idx="26">
                  <c:v>Dopt</c:v>
                </c:pt>
                <c:pt idx="28">
                  <c:v>M</c:v>
                </c:pt>
                <c:pt idx="29">
                  <c:v>D</c:v>
                </c:pt>
                <c:pt idx="30">
                  <c:v>Dopt</c:v>
                </c:pt>
              </c:strCache>
            </c:strRef>
          </c:cat>
          <c:val>
            <c:numRef>
              <c:f>'graph-nw-DWC-base'!$L$3:$AP$3</c:f>
              <c:numCache>
                <c:formatCode>General</c:formatCode>
                <c:ptCount val="31"/>
                <c:pt idx="0">
                  <c:v>62.792709575348503</c:v>
                </c:pt>
                <c:pt idx="1">
                  <c:v>39.463282970985084</c:v>
                </c:pt>
                <c:pt idx="2">
                  <c:v>20.372197997325642</c:v>
                </c:pt>
                <c:pt idx="4">
                  <c:v>55.190113037195907</c:v>
                </c:pt>
                <c:pt idx="5">
                  <c:v>34.129466338959595</c:v>
                </c:pt>
                <c:pt idx="6">
                  <c:v>34.277267508691843</c:v>
                </c:pt>
                <c:pt idx="8">
                  <c:v>71.104838761484316</c:v>
                </c:pt>
                <c:pt idx="9">
                  <c:v>70.688636680262974</c:v>
                </c:pt>
                <c:pt idx="10">
                  <c:v>60.869525614194821</c:v>
                </c:pt>
                <c:pt idx="12">
                  <c:v>67.761600712801055</c:v>
                </c:pt>
                <c:pt idx="13">
                  <c:v>47.631263501495113</c:v>
                </c:pt>
                <c:pt idx="14">
                  <c:v>42.411349263361025</c:v>
                </c:pt>
                <c:pt idx="16">
                  <c:v>75.464338471820724</c:v>
                </c:pt>
                <c:pt idx="17">
                  <c:v>74.430838289751094</c:v>
                </c:pt>
                <c:pt idx="18">
                  <c:v>59.577562048077162</c:v>
                </c:pt>
                <c:pt idx="20">
                  <c:v>79.078861951177103</c:v>
                </c:pt>
                <c:pt idx="21">
                  <c:v>79.286936279891989</c:v>
                </c:pt>
                <c:pt idx="22">
                  <c:v>81.271821130034851</c:v>
                </c:pt>
                <c:pt idx="24">
                  <c:v>39.648426252858634</c:v>
                </c:pt>
                <c:pt idx="25">
                  <c:v>37.246388600762025</c:v>
                </c:pt>
                <c:pt idx="26">
                  <c:v>37.096582914658711</c:v>
                </c:pt>
                <c:pt idx="28">
                  <c:v>48.960441741984084</c:v>
                </c:pt>
                <c:pt idx="29">
                  <c:v>41.132656746744559</c:v>
                </c:pt>
                <c:pt idx="30">
                  <c:v>41.176333440372318</c:v>
                </c:pt>
              </c:numCache>
            </c:numRef>
          </c:val>
        </c:ser>
        <c:ser>
          <c:idx val="1"/>
          <c:order val="1"/>
          <c:tx>
            <c:strRef>
              <c:f>'graph-nw-DWC-base'!$K$4</c:f>
              <c:strCache>
                <c:ptCount val="1"/>
                <c:pt idx="0">
                  <c:v>Write</c:v>
                </c:pt>
              </c:strCache>
            </c:strRef>
          </c:tx>
          <c:spPr>
            <a:solidFill>
              <a:srgbClr val="1D8F33"/>
            </a:solidFill>
          </c:spPr>
          <c:invertIfNegative val="0"/>
          <c:cat>
            <c:strRef>
              <c:f>'graph-nw-DWC-base'!$L$2:$AP$2</c:f>
              <c:strCache>
                <c:ptCount val="31"/>
                <c:pt idx="0">
                  <c:v>M</c:v>
                </c:pt>
                <c:pt idx="1">
                  <c:v>D</c:v>
                </c:pt>
                <c:pt idx="2">
                  <c:v>Dopt</c:v>
                </c:pt>
                <c:pt idx="4">
                  <c:v>M</c:v>
                </c:pt>
                <c:pt idx="5">
                  <c:v>D</c:v>
                </c:pt>
                <c:pt idx="6">
                  <c:v>Dopt</c:v>
                </c:pt>
                <c:pt idx="8">
                  <c:v>M</c:v>
                </c:pt>
                <c:pt idx="9">
                  <c:v>D</c:v>
                </c:pt>
                <c:pt idx="10">
                  <c:v>Dopt</c:v>
                </c:pt>
                <c:pt idx="12">
                  <c:v>M</c:v>
                </c:pt>
                <c:pt idx="13">
                  <c:v>D</c:v>
                </c:pt>
                <c:pt idx="14">
                  <c:v>Dopt</c:v>
                </c:pt>
                <c:pt idx="16">
                  <c:v>M</c:v>
                </c:pt>
                <c:pt idx="17">
                  <c:v>D</c:v>
                </c:pt>
                <c:pt idx="18">
                  <c:v>Dopt</c:v>
                </c:pt>
                <c:pt idx="20">
                  <c:v>M</c:v>
                </c:pt>
                <c:pt idx="21">
                  <c:v>D</c:v>
                </c:pt>
                <c:pt idx="22">
                  <c:v>Dopt</c:v>
                </c:pt>
                <c:pt idx="24">
                  <c:v>M</c:v>
                </c:pt>
                <c:pt idx="25">
                  <c:v>D</c:v>
                </c:pt>
                <c:pt idx="26">
                  <c:v>Dopt</c:v>
                </c:pt>
                <c:pt idx="28">
                  <c:v>M</c:v>
                </c:pt>
                <c:pt idx="29">
                  <c:v>D</c:v>
                </c:pt>
                <c:pt idx="30">
                  <c:v>Dopt</c:v>
                </c:pt>
              </c:strCache>
            </c:strRef>
          </c:cat>
          <c:val>
            <c:numRef>
              <c:f>'graph-nw-DWC-base'!$L$4:$AP$4</c:f>
              <c:numCache>
                <c:formatCode>General</c:formatCode>
                <c:ptCount val="31"/>
                <c:pt idx="0">
                  <c:v>16.298367873915208</c:v>
                </c:pt>
                <c:pt idx="1">
                  <c:v>5.9372655386531497</c:v>
                </c:pt>
                <c:pt idx="2">
                  <c:v>5.8867392212795933</c:v>
                </c:pt>
                <c:pt idx="4">
                  <c:v>12.383379574287662</c:v>
                </c:pt>
                <c:pt idx="5">
                  <c:v>4.6143636068805636</c:v>
                </c:pt>
                <c:pt idx="6">
                  <c:v>4.9015221128853463</c:v>
                </c:pt>
                <c:pt idx="8">
                  <c:v>8.3643405865392655</c:v>
                </c:pt>
                <c:pt idx="9">
                  <c:v>5.3262322272995695</c:v>
                </c:pt>
                <c:pt idx="10">
                  <c:v>5.3059389241087986</c:v>
                </c:pt>
                <c:pt idx="12">
                  <c:v>13.028467939598571</c:v>
                </c:pt>
                <c:pt idx="13">
                  <c:v>1.0009493833910139</c:v>
                </c:pt>
                <c:pt idx="14">
                  <c:v>0.99833175529787432</c:v>
                </c:pt>
                <c:pt idx="16">
                  <c:v>4.8157974128258934</c:v>
                </c:pt>
                <c:pt idx="17">
                  <c:v>1.4433945480769899</c:v>
                </c:pt>
                <c:pt idx="18">
                  <c:v>1.4496537386376263</c:v>
                </c:pt>
                <c:pt idx="20">
                  <c:v>3.9480223881181713</c:v>
                </c:pt>
                <c:pt idx="21">
                  <c:v>1.2676754536398183</c:v>
                </c:pt>
                <c:pt idx="22">
                  <c:v>1.336399059797432</c:v>
                </c:pt>
                <c:pt idx="24">
                  <c:v>22.74720236876319</c:v>
                </c:pt>
                <c:pt idx="25">
                  <c:v>9.606402670683563</c:v>
                </c:pt>
                <c:pt idx="26">
                  <c:v>9.8028092356785379</c:v>
                </c:pt>
                <c:pt idx="28">
                  <c:v>21.038973343072289</c:v>
                </c:pt>
                <c:pt idx="29">
                  <c:v>34.710112932523714</c:v>
                </c:pt>
                <c:pt idx="30">
                  <c:v>34.906325421273607</c:v>
                </c:pt>
              </c:numCache>
            </c:numRef>
          </c:val>
        </c:ser>
        <c:ser>
          <c:idx val="2"/>
          <c:order val="2"/>
          <c:tx>
            <c:strRef>
              <c:f>'graph-nw-DWC-base'!$K$5</c:f>
              <c:strCache>
                <c:ptCount val="1"/>
                <c:pt idx="0">
                  <c:v>WB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'graph-nw-DWC-base'!$L$2:$AP$2</c:f>
              <c:strCache>
                <c:ptCount val="31"/>
                <c:pt idx="0">
                  <c:v>M</c:v>
                </c:pt>
                <c:pt idx="1">
                  <c:v>D</c:v>
                </c:pt>
                <c:pt idx="2">
                  <c:v>Dopt</c:v>
                </c:pt>
                <c:pt idx="4">
                  <c:v>M</c:v>
                </c:pt>
                <c:pt idx="5">
                  <c:v>D</c:v>
                </c:pt>
                <c:pt idx="6">
                  <c:v>Dopt</c:v>
                </c:pt>
                <c:pt idx="8">
                  <c:v>M</c:v>
                </c:pt>
                <c:pt idx="9">
                  <c:v>D</c:v>
                </c:pt>
                <c:pt idx="10">
                  <c:v>Dopt</c:v>
                </c:pt>
                <c:pt idx="12">
                  <c:v>M</c:v>
                </c:pt>
                <c:pt idx="13">
                  <c:v>D</c:v>
                </c:pt>
                <c:pt idx="14">
                  <c:v>Dopt</c:v>
                </c:pt>
                <c:pt idx="16">
                  <c:v>M</c:v>
                </c:pt>
                <c:pt idx="17">
                  <c:v>D</c:v>
                </c:pt>
                <c:pt idx="18">
                  <c:v>Dopt</c:v>
                </c:pt>
                <c:pt idx="20">
                  <c:v>M</c:v>
                </c:pt>
                <c:pt idx="21">
                  <c:v>D</c:v>
                </c:pt>
                <c:pt idx="22">
                  <c:v>Dopt</c:v>
                </c:pt>
                <c:pt idx="24">
                  <c:v>M</c:v>
                </c:pt>
                <c:pt idx="25">
                  <c:v>D</c:v>
                </c:pt>
                <c:pt idx="26">
                  <c:v>Dopt</c:v>
                </c:pt>
                <c:pt idx="28">
                  <c:v>M</c:v>
                </c:pt>
                <c:pt idx="29">
                  <c:v>D</c:v>
                </c:pt>
                <c:pt idx="30">
                  <c:v>Dopt</c:v>
                </c:pt>
              </c:strCache>
            </c:strRef>
          </c:cat>
          <c:val>
            <c:numRef>
              <c:f>'graph-nw-DWC-base'!$L$5:$AP$5</c:f>
              <c:numCache>
                <c:formatCode>General</c:formatCode>
                <c:ptCount val="31"/>
                <c:pt idx="0">
                  <c:v>3.3653048043360831</c:v>
                </c:pt>
                <c:pt idx="1">
                  <c:v>2.2857045039998281</c:v>
                </c:pt>
                <c:pt idx="2">
                  <c:v>2.2438218362290816</c:v>
                </c:pt>
                <c:pt idx="4">
                  <c:v>16.549357644773039</c:v>
                </c:pt>
                <c:pt idx="5">
                  <c:v>10.990700562988707</c:v>
                </c:pt>
                <c:pt idx="6">
                  <c:v>11.651051799634502</c:v>
                </c:pt>
                <c:pt idx="8">
                  <c:v>3.3205942078607618</c:v>
                </c:pt>
                <c:pt idx="9">
                  <c:v>5.0109549319917859</c:v>
                </c:pt>
                <c:pt idx="10">
                  <c:v>5.0236160739069353</c:v>
                </c:pt>
                <c:pt idx="12">
                  <c:v>2.2534438591281893</c:v>
                </c:pt>
                <c:pt idx="13">
                  <c:v>1.1320366113336242</c:v>
                </c:pt>
                <c:pt idx="14">
                  <c:v>1.201302552236071</c:v>
                </c:pt>
                <c:pt idx="16">
                  <c:v>3.4753406445439983</c:v>
                </c:pt>
                <c:pt idx="17">
                  <c:v>1.7723983278859472</c:v>
                </c:pt>
                <c:pt idx="18">
                  <c:v>1.9186141395954925</c:v>
                </c:pt>
                <c:pt idx="20">
                  <c:v>2.7541521983538439</c:v>
                </c:pt>
                <c:pt idx="21">
                  <c:v>2.3584993438320838</c:v>
                </c:pt>
                <c:pt idx="22">
                  <c:v>2.4830627152884701</c:v>
                </c:pt>
                <c:pt idx="24">
                  <c:v>26.185135677341798</c:v>
                </c:pt>
                <c:pt idx="25">
                  <c:v>22.474359956266834</c:v>
                </c:pt>
                <c:pt idx="26">
                  <c:v>22.733301490832311</c:v>
                </c:pt>
                <c:pt idx="28">
                  <c:v>19.271008372997557</c:v>
                </c:pt>
                <c:pt idx="29">
                  <c:v>22.860492774856365</c:v>
                </c:pt>
                <c:pt idx="30">
                  <c:v>23.013239628124431</c:v>
                </c:pt>
              </c:numCache>
            </c:numRef>
          </c:val>
        </c:ser>
        <c:ser>
          <c:idx val="3"/>
          <c:order val="3"/>
          <c:tx>
            <c:strRef>
              <c:f>'graph-nw-DWC-base'!$K$6</c:f>
              <c:strCache>
                <c:ptCount val="1"/>
                <c:pt idx="0">
                  <c:v>Invalidation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'graph-nw-DWC-base'!$L$2:$AP$2</c:f>
              <c:strCache>
                <c:ptCount val="31"/>
                <c:pt idx="0">
                  <c:v>M</c:v>
                </c:pt>
                <c:pt idx="1">
                  <c:v>D</c:v>
                </c:pt>
                <c:pt idx="2">
                  <c:v>Dopt</c:v>
                </c:pt>
                <c:pt idx="4">
                  <c:v>M</c:v>
                </c:pt>
                <c:pt idx="5">
                  <c:v>D</c:v>
                </c:pt>
                <c:pt idx="6">
                  <c:v>Dopt</c:v>
                </c:pt>
                <c:pt idx="8">
                  <c:v>M</c:v>
                </c:pt>
                <c:pt idx="9">
                  <c:v>D</c:v>
                </c:pt>
                <c:pt idx="10">
                  <c:v>Dopt</c:v>
                </c:pt>
                <c:pt idx="12">
                  <c:v>M</c:v>
                </c:pt>
                <c:pt idx="13">
                  <c:v>D</c:v>
                </c:pt>
                <c:pt idx="14">
                  <c:v>Dopt</c:v>
                </c:pt>
                <c:pt idx="16">
                  <c:v>M</c:v>
                </c:pt>
                <c:pt idx="17">
                  <c:v>D</c:v>
                </c:pt>
                <c:pt idx="18">
                  <c:v>Dopt</c:v>
                </c:pt>
                <c:pt idx="20">
                  <c:v>M</c:v>
                </c:pt>
                <c:pt idx="21">
                  <c:v>D</c:v>
                </c:pt>
                <c:pt idx="22">
                  <c:v>Dopt</c:v>
                </c:pt>
                <c:pt idx="24">
                  <c:v>M</c:v>
                </c:pt>
                <c:pt idx="25">
                  <c:v>D</c:v>
                </c:pt>
                <c:pt idx="26">
                  <c:v>Dopt</c:v>
                </c:pt>
                <c:pt idx="28">
                  <c:v>M</c:v>
                </c:pt>
                <c:pt idx="29">
                  <c:v>D</c:v>
                </c:pt>
                <c:pt idx="30">
                  <c:v>Dopt</c:v>
                </c:pt>
              </c:strCache>
            </c:strRef>
          </c:cat>
          <c:val>
            <c:numRef>
              <c:f>'graph-nw-DWC-base'!$L$6:$AP$6</c:f>
              <c:numCache>
                <c:formatCode>General</c:formatCode>
                <c:ptCount val="31"/>
                <c:pt idx="0">
                  <c:v>17.543617746400212</c:v>
                </c:pt>
                <c:pt idx="1">
                  <c:v>0</c:v>
                </c:pt>
                <c:pt idx="2">
                  <c:v>0</c:v>
                </c:pt>
                <c:pt idx="4">
                  <c:v>15.877149743743388</c:v>
                </c:pt>
                <c:pt idx="5">
                  <c:v>0</c:v>
                </c:pt>
                <c:pt idx="6">
                  <c:v>0</c:v>
                </c:pt>
                <c:pt idx="8">
                  <c:v>17.210226444115655</c:v>
                </c:pt>
                <c:pt idx="9">
                  <c:v>0</c:v>
                </c:pt>
                <c:pt idx="10">
                  <c:v>0</c:v>
                </c:pt>
                <c:pt idx="12">
                  <c:v>16.956487488472188</c:v>
                </c:pt>
                <c:pt idx="13">
                  <c:v>0</c:v>
                </c:pt>
                <c:pt idx="14">
                  <c:v>0</c:v>
                </c:pt>
                <c:pt idx="16">
                  <c:v>16.244523470809384</c:v>
                </c:pt>
                <c:pt idx="17">
                  <c:v>0</c:v>
                </c:pt>
                <c:pt idx="18">
                  <c:v>0</c:v>
                </c:pt>
                <c:pt idx="20">
                  <c:v>14.218963462350883</c:v>
                </c:pt>
                <c:pt idx="21">
                  <c:v>0</c:v>
                </c:pt>
                <c:pt idx="22">
                  <c:v>0</c:v>
                </c:pt>
                <c:pt idx="24">
                  <c:v>11.419235701036374</c:v>
                </c:pt>
                <c:pt idx="25">
                  <c:v>0</c:v>
                </c:pt>
                <c:pt idx="26">
                  <c:v>0</c:v>
                </c:pt>
                <c:pt idx="28">
                  <c:v>10.729576541946072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1713416"/>
        <c:axId val="181717728"/>
      </c:barChart>
      <c:catAx>
        <c:axId val="181713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181717728"/>
        <c:crosses val="autoZero"/>
        <c:auto val="1"/>
        <c:lblAlgn val="ctr"/>
        <c:lblOffset val="100"/>
        <c:noMultiLvlLbl val="0"/>
      </c:catAx>
      <c:valAx>
        <c:axId val="181717728"/>
        <c:scaling>
          <c:orientation val="minMax"/>
          <c:max val="110"/>
          <c:min val="0"/>
        </c:scaling>
        <c:delete val="0"/>
        <c:axPos val="l"/>
        <c:majorGridlines/>
        <c:numFmt formatCode="0&quot;%&quot;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18171341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57011784996082171"/>
          <c:y val="2.8426226133498045E-3"/>
          <c:w val="0.40433726120873714"/>
          <c:h val="6.9036063049227145E-2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CA563B7-25CD-4BE4-85C4-3838EC30CA2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3DAC8C-99C0-436C-BA68-2EA1F2FD1F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DAC8C-99C0-436C-BA68-2EA1F2FD1F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12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75791" y="6570382"/>
            <a:ext cx="192179" cy="2999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4052" indent="-3961079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2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52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78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05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17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61673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75791" y="6570382"/>
            <a:ext cx="192179" cy="2999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4052" indent="-3961079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2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52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78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05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18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2535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DAC8C-99C0-436C-BA68-2EA1F2FD1FE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0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7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00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33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9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66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25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59197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39731" y="9301246"/>
            <a:ext cx="275470" cy="299955"/>
          </a:xfrm>
        </p:spPr>
        <p:txBody>
          <a:bodyPr/>
          <a:lstStyle/>
          <a:p>
            <a:fld id="{47026F96-9265-4EB5-B974-E43E5E9F3DD2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39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04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9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29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573056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83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0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7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3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04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1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DAC8C-99C0-436C-BA68-2EA1F2FD1FE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019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61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3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62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75791" y="6570382"/>
            <a:ext cx="192179" cy="2999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4052" indent="-3961079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2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52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78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05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15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75577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75791" y="6570382"/>
            <a:ext cx="192179" cy="2999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4052" indent="-3961079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2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52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78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05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16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052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333399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6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9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9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8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4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10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7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5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rgbClr val="1F497D"/>
          </a:solidFill>
          <a:latin typeface="Arial Narrow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9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9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15" b="28856"/>
          <a:stretch/>
        </p:blipFill>
        <p:spPr>
          <a:xfrm>
            <a:off x="-11" y="0"/>
            <a:ext cx="10156879" cy="6949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04800"/>
            <a:ext cx="8382000" cy="1470025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1F177D"/>
                </a:solidFill>
                <a:latin typeface="Arial Narrow" panose="020B0606020202030204" pitchFamily="34" charset="0"/>
              </a:rPr>
              <a:t>DeNovo</a:t>
            </a:r>
            <a:r>
              <a:rPr lang="en-US" sz="3600" b="1" dirty="0">
                <a:solidFill>
                  <a:srgbClr val="1F177D"/>
                </a:solidFill>
                <a:latin typeface="Arial Narrow" panose="020B0606020202030204" pitchFamily="34" charset="0"/>
              </a:rPr>
              <a:t>: </a:t>
            </a:r>
            <a:r>
              <a:rPr lang="en-US" sz="3600" b="1" dirty="0" smtClean="0">
                <a:solidFill>
                  <a:srgbClr val="1F177D"/>
                </a:solidFill>
                <a:latin typeface="Arial Narrow" panose="020B0606020202030204" pitchFamily="34" charset="0"/>
              </a:rPr>
              <a:t>A Software-Driven Rethinking </a:t>
            </a:r>
            <a:br>
              <a:rPr lang="en-US" sz="3600" b="1" dirty="0" smtClean="0">
                <a:solidFill>
                  <a:srgbClr val="1F177D"/>
                </a:solidFill>
                <a:latin typeface="Arial Narrow" panose="020B0606020202030204" pitchFamily="34" charset="0"/>
              </a:rPr>
            </a:br>
            <a:r>
              <a:rPr lang="en-US" sz="3600" b="1" dirty="0" smtClean="0">
                <a:solidFill>
                  <a:srgbClr val="1F177D"/>
                </a:solidFill>
                <a:latin typeface="Arial Narrow" panose="020B0606020202030204" pitchFamily="34" charset="0"/>
              </a:rPr>
              <a:t>of the Memory Hierarchy</a:t>
            </a:r>
            <a:endParaRPr lang="en-US" sz="3600" b="1" dirty="0">
              <a:solidFill>
                <a:srgbClr val="1F177D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828800"/>
            <a:ext cx="9906000" cy="38862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D25000"/>
                </a:solidFill>
                <a:latin typeface="Arial Narrow" pitchFamily="34" charset="0"/>
              </a:rPr>
              <a:t>Sarita Adve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with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Vikram Adve, Rob Bocchino</a:t>
            </a:r>
            <a:r>
              <a:rPr lang="en-US" sz="2000" b="1" dirty="0">
                <a:solidFill>
                  <a:schemeClr val="tx1"/>
                </a:solidFill>
                <a:latin typeface="Arial Narrow" pitchFamily="34" charset="0"/>
              </a:rPr>
              <a:t>, Nicholas Carter, Byn </a:t>
            </a:r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Choi, 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Arial Narrow" pitchFamily="34" charset="0"/>
              </a:rPr>
              <a:t>Ching-Tsun</a:t>
            </a:r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 Chou,</a:t>
            </a:r>
            <a:r>
              <a:rPr lang="en-US" sz="20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Stephen Heumann, </a:t>
            </a:r>
            <a:r>
              <a:rPr lang="en-US" sz="2000" b="1" dirty="0" err="1" smtClean="0">
                <a:solidFill>
                  <a:schemeClr val="tx1"/>
                </a:solidFill>
                <a:latin typeface="Arial Narrow" pitchFamily="34" charset="0"/>
              </a:rPr>
              <a:t>Nima</a:t>
            </a:r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 Honarmand, </a:t>
            </a:r>
          </a:p>
          <a:p>
            <a:r>
              <a:rPr lang="en-US" sz="2000" b="1" dirty="0" smtClean="0">
                <a:solidFill>
                  <a:srgbClr val="D25000"/>
                </a:solidFill>
                <a:latin typeface="Arial Narrow" pitchFamily="34" charset="0"/>
              </a:rPr>
              <a:t>Rakesh Komuravelli</a:t>
            </a:r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,  Maria Kotsifakou,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Tatiana </a:t>
            </a:r>
            <a:r>
              <a:rPr lang="en-US" sz="2000" b="1" dirty="0" err="1">
                <a:solidFill>
                  <a:schemeClr val="tx1"/>
                </a:solidFill>
                <a:latin typeface="Arial Narrow" pitchFamily="34" charset="0"/>
              </a:rPr>
              <a:t>Schpeisman</a:t>
            </a:r>
            <a:r>
              <a:rPr lang="en-US" sz="2000" b="1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en-US" sz="2000" b="1" dirty="0">
                <a:solidFill>
                  <a:srgbClr val="D25000"/>
                </a:solidFill>
                <a:latin typeface="Arial Narrow" pitchFamily="34" charset="0"/>
              </a:rPr>
              <a:t>Matthew </a:t>
            </a:r>
            <a:r>
              <a:rPr lang="en-US" sz="2000" b="1" dirty="0" smtClean="0">
                <a:solidFill>
                  <a:srgbClr val="D25000"/>
                </a:solidFill>
                <a:latin typeface="Arial Narrow" pitchFamily="34" charset="0"/>
              </a:rPr>
              <a:t>Sinclair</a:t>
            </a:r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, Robert </a:t>
            </a:r>
            <a:r>
              <a:rPr lang="en-US" sz="2000" b="1" dirty="0" err="1" smtClean="0">
                <a:solidFill>
                  <a:schemeClr val="tx1"/>
                </a:solidFill>
                <a:latin typeface="Arial Narrow" pitchFamily="34" charset="0"/>
              </a:rPr>
              <a:t>Smolinski</a:t>
            </a:r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Arial Narrow" pitchFamily="34" charset="0"/>
              </a:rPr>
              <a:t>Prakalp</a:t>
            </a:r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 Narrow" pitchFamily="34" charset="0"/>
              </a:rPr>
              <a:t>Srivastava</a:t>
            </a:r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en-US" sz="2000" b="1" dirty="0" smtClean="0">
                <a:solidFill>
                  <a:srgbClr val="D25000"/>
                </a:solidFill>
                <a:latin typeface="Arial Narrow" pitchFamily="34" charset="0"/>
              </a:rPr>
              <a:t>Hyojin </a:t>
            </a:r>
            <a:r>
              <a:rPr lang="en-US" sz="2000" b="1" dirty="0">
                <a:solidFill>
                  <a:srgbClr val="D25000"/>
                </a:solidFill>
                <a:latin typeface="Arial Narrow" pitchFamily="34" charset="0"/>
              </a:rPr>
              <a:t>Sung</a:t>
            </a:r>
            <a:r>
              <a:rPr lang="en-US" sz="2000" b="1" dirty="0">
                <a:solidFill>
                  <a:schemeClr val="tx1"/>
                </a:solidFill>
                <a:latin typeface="Arial Narrow" pitchFamily="34" charset="0"/>
              </a:rPr>
              <a:t>, Adam </a:t>
            </a:r>
            <a:r>
              <a:rPr lang="en-US" sz="2000" b="1" dirty="0" err="1">
                <a:solidFill>
                  <a:schemeClr val="tx1"/>
                </a:solidFill>
                <a:latin typeface="Arial Narrow" pitchFamily="34" charset="0"/>
              </a:rPr>
              <a:t>Welc</a:t>
            </a:r>
            <a:endParaRPr lang="en-US" sz="2000" b="1" dirty="0">
              <a:solidFill>
                <a:schemeClr val="tx1"/>
              </a:solidFill>
              <a:latin typeface="Arial Narrow" pitchFamily="34" charset="0"/>
            </a:endParaRPr>
          </a:p>
          <a:p>
            <a:endParaRPr lang="en-US" sz="2200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       University of Illinois, Intel, EPFL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   denovo@cs.illinois.edu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  sarita.adve@epfl.ch</a:t>
            </a: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22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Shared-Memory = </a:t>
            </a:r>
          </a:p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6600"/>
                </a:solidFill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Implicit, anywhere communication, synchronization</a:t>
            </a: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 smtClean="0">
                <a:ea typeface="ＭＳ Ｐゴシック" pitchFamily="-65" charset="-128"/>
              </a:rPr>
              <a:t>What is Shared-Memory?</a:t>
            </a:r>
          </a:p>
        </p:txBody>
      </p:sp>
      <p:sp>
        <p:nvSpPr>
          <p:cNvPr id="4" name="Freeform 3"/>
          <p:cNvSpPr/>
          <p:nvPr/>
        </p:nvSpPr>
        <p:spPr>
          <a:xfrm>
            <a:off x="6096000" y="838200"/>
            <a:ext cx="1207602" cy="293488"/>
          </a:xfrm>
          <a:custGeom>
            <a:avLst/>
            <a:gdLst>
              <a:gd name="connsiteX0" fmla="*/ 0 w 2147859"/>
              <a:gd name="connsiteY0" fmla="*/ 88844 h 888438"/>
              <a:gd name="connsiteX1" fmla="*/ 88844 w 2147859"/>
              <a:gd name="connsiteY1" fmla="*/ 0 h 888438"/>
              <a:gd name="connsiteX2" fmla="*/ 2059015 w 2147859"/>
              <a:gd name="connsiteY2" fmla="*/ 0 h 888438"/>
              <a:gd name="connsiteX3" fmla="*/ 2147859 w 2147859"/>
              <a:gd name="connsiteY3" fmla="*/ 88844 h 888438"/>
              <a:gd name="connsiteX4" fmla="*/ 2147859 w 2147859"/>
              <a:gd name="connsiteY4" fmla="*/ 799594 h 888438"/>
              <a:gd name="connsiteX5" fmla="*/ 2059015 w 2147859"/>
              <a:gd name="connsiteY5" fmla="*/ 888438 h 888438"/>
              <a:gd name="connsiteX6" fmla="*/ 88844 w 2147859"/>
              <a:gd name="connsiteY6" fmla="*/ 888438 h 888438"/>
              <a:gd name="connsiteX7" fmla="*/ 0 w 2147859"/>
              <a:gd name="connsiteY7" fmla="*/ 799594 h 888438"/>
              <a:gd name="connsiteX8" fmla="*/ 0 w 2147859"/>
              <a:gd name="connsiteY8" fmla="*/ 88844 h 8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59" h="888438">
                <a:moveTo>
                  <a:pt x="0" y="88844"/>
                </a:moveTo>
                <a:cubicBezTo>
                  <a:pt x="0" y="39777"/>
                  <a:pt x="39777" y="0"/>
                  <a:pt x="88844" y="0"/>
                </a:cubicBezTo>
                <a:lnTo>
                  <a:pt x="2059015" y="0"/>
                </a:lnTo>
                <a:cubicBezTo>
                  <a:pt x="2108082" y="0"/>
                  <a:pt x="2147859" y="39777"/>
                  <a:pt x="2147859" y="88844"/>
                </a:cubicBezTo>
                <a:lnTo>
                  <a:pt x="2147859" y="799594"/>
                </a:lnTo>
                <a:cubicBezTo>
                  <a:pt x="2147859" y="848661"/>
                  <a:pt x="2108082" y="888438"/>
                  <a:pt x="2059015" y="888438"/>
                </a:cubicBezTo>
                <a:lnTo>
                  <a:pt x="88844" y="888438"/>
                </a:lnTo>
                <a:cubicBezTo>
                  <a:pt x="39777" y="888438"/>
                  <a:pt x="0" y="848661"/>
                  <a:pt x="0" y="799594"/>
                </a:cubicBezTo>
                <a:lnTo>
                  <a:pt x="0" y="88844"/>
                </a:lnTo>
                <a:close/>
              </a:path>
            </a:pathLst>
          </a:custGeom>
          <a:solidFill>
            <a:srgbClr val="926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1" tIns="102221" rIns="102221" bIns="1022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latin typeface="Arial Narrow" panose="020B0606020202030204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Coherence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kern="1200" dirty="0">
              <a:latin typeface="Arial Narrow" panose="020B060602020203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 rot="21599997">
            <a:off x="7286807" y="921050"/>
            <a:ext cx="498478" cy="146744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0" y="122828"/>
                </a:moveTo>
                <a:lnTo>
                  <a:pt x="122828" y="0"/>
                </a:lnTo>
                <a:lnTo>
                  <a:pt x="122828" y="49131"/>
                </a:lnTo>
                <a:lnTo>
                  <a:pt x="388359" y="49131"/>
                </a:lnTo>
                <a:lnTo>
                  <a:pt x="388359" y="0"/>
                </a:lnTo>
                <a:lnTo>
                  <a:pt x="511186" y="122828"/>
                </a:lnTo>
                <a:lnTo>
                  <a:pt x="388359" y="245655"/>
                </a:lnTo>
                <a:lnTo>
                  <a:pt x="388359" y="196524"/>
                </a:lnTo>
                <a:lnTo>
                  <a:pt x="122828" y="196524"/>
                </a:lnTo>
                <a:lnTo>
                  <a:pt x="122828" y="245655"/>
                </a:lnTo>
                <a:lnTo>
                  <a:pt x="0" y="1228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1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6" name="Freeform 5"/>
          <p:cNvSpPr/>
          <p:nvPr/>
        </p:nvSpPr>
        <p:spPr>
          <a:xfrm>
            <a:off x="7785284" y="838200"/>
            <a:ext cx="1206316" cy="293488"/>
          </a:xfrm>
          <a:custGeom>
            <a:avLst/>
            <a:gdLst>
              <a:gd name="connsiteX0" fmla="*/ 0 w 1403746"/>
              <a:gd name="connsiteY0" fmla="*/ 70187 h 701873"/>
              <a:gd name="connsiteX1" fmla="*/ 70187 w 1403746"/>
              <a:gd name="connsiteY1" fmla="*/ 0 h 701873"/>
              <a:gd name="connsiteX2" fmla="*/ 1333559 w 1403746"/>
              <a:gd name="connsiteY2" fmla="*/ 0 h 701873"/>
              <a:gd name="connsiteX3" fmla="*/ 1403746 w 1403746"/>
              <a:gd name="connsiteY3" fmla="*/ 70187 h 701873"/>
              <a:gd name="connsiteX4" fmla="*/ 1403746 w 1403746"/>
              <a:gd name="connsiteY4" fmla="*/ 631686 h 701873"/>
              <a:gd name="connsiteX5" fmla="*/ 1333559 w 1403746"/>
              <a:gd name="connsiteY5" fmla="*/ 701873 h 701873"/>
              <a:gd name="connsiteX6" fmla="*/ 70187 w 1403746"/>
              <a:gd name="connsiteY6" fmla="*/ 701873 h 701873"/>
              <a:gd name="connsiteX7" fmla="*/ 0 w 1403746"/>
              <a:gd name="connsiteY7" fmla="*/ 631686 h 701873"/>
              <a:gd name="connsiteX8" fmla="*/ 0 w 1403746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3746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1333559" y="0"/>
                </a:lnTo>
                <a:cubicBezTo>
                  <a:pt x="1372322" y="0"/>
                  <a:pt x="1403746" y="31424"/>
                  <a:pt x="1403746" y="70187"/>
                </a:cubicBezTo>
                <a:lnTo>
                  <a:pt x="1403746" y="631686"/>
                </a:lnTo>
                <a:cubicBezTo>
                  <a:pt x="1403746" y="670449"/>
                  <a:pt x="1372322" y="701873"/>
                  <a:pt x="1333559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9632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Storage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 rot="18600000">
            <a:off x="7793705" y="1213856"/>
            <a:ext cx="454588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5" tIns="49130" rIns="73697" bIns="491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8" name="Freeform 7"/>
          <p:cNvSpPr/>
          <p:nvPr/>
        </p:nvSpPr>
        <p:spPr>
          <a:xfrm>
            <a:off x="6982182" y="1459112"/>
            <a:ext cx="1206316" cy="293488"/>
          </a:xfrm>
          <a:custGeom>
            <a:avLst/>
            <a:gdLst>
              <a:gd name="connsiteX0" fmla="*/ 0 w 2097043"/>
              <a:gd name="connsiteY0" fmla="*/ 70187 h 701873"/>
              <a:gd name="connsiteX1" fmla="*/ 70187 w 2097043"/>
              <a:gd name="connsiteY1" fmla="*/ 0 h 701873"/>
              <a:gd name="connsiteX2" fmla="*/ 2026856 w 2097043"/>
              <a:gd name="connsiteY2" fmla="*/ 0 h 701873"/>
              <a:gd name="connsiteX3" fmla="*/ 2097043 w 2097043"/>
              <a:gd name="connsiteY3" fmla="*/ 70187 h 701873"/>
              <a:gd name="connsiteX4" fmla="*/ 2097043 w 2097043"/>
              <a:gd name="connsiteY4" fmla="*/ 631686 h 701873"/>
              <a:gd name="connsiteX5" fmla="*/ 2026856 w 2097043"/>
              <a:gd name="connsiteY5" fmla="*/ 701873 h 701873"/>
              <a:gd name="connsiteX6" fmla="*/ 70187 w 2097043"/>
              <a:gd name="connsiteY6" fmla="*/ 701873 h 701873"/>
              <a:gd name="connsiteX7" fmla="*/ 0 w 2097043"/>
              <a:gd name="connsiteY7" fmla="*/ 631686 h 701873"/>
              <a:gd name="connsiteX8" fmla="*/ 0 w 2097043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043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2026856" y="0"/>
                </a:lnTo>
                <a:cubicBezTo>
                  <a:pt x="2065619" y="0"/>
                  <a:pt x="2097043" y="31424"/>
                  <a:pt x="2097043" y="70187"/>
                </a:cubicBezTo>
                <a:lnTo>
                  <a:pt x="2097043" y="631686"/>
                </a:lnTo>
                <a:cubicBezTo>
                  <a:pt x="2097043" y="670449"/>
                  <a:pt x="2065619" y="701873"/>
                  <a:pt x="2026856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6E32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err="1" smtClean="0">
                <a:latin typeface="Arial Narrow" panose="020B0606020202030204" pitchFamily="34" charset="0"/>
              </a:rPr>
              <a:t>Comm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 rot="2991933">
            <a:off x="6873483" y="1209429"/>
            <a:ext cx="454907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2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</p:spTree>
    <p:extLst>
      <p:ext uri="{BB962C8B-B14F-4D97-AF65-F5344CB8AC3E}">
        <p14:creationId xmlns:p14="http://schemas.microsoft.com/office/powerpoint/2010/main" val="31387441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endParaRPr lang="en-US" sz="2800" b="1" dirty="0" smtClean="0">
              <a:solidFill>
                <a:srgbClr val="C00000"/>
              </a:solidFill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 Narrow" charset="0"/>
              </a:rPr>
              <a:t>Wild</a:t>
            </a:r>
            <a:r>
              <a:rPr lang="en-US" sz="2800" b="1" dirty="0" smtClean="0">
                <a:latin typeface="Arial Narrow" charset="0"/>
              </a:rPr>
              <a:t> Shared-Memory = </a:t>
            </a:r>
          </a:p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6600"/>
                </a:solidFill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 Narrow" charset="0"/>
              </a:rPr>
              <a:t>Implicit, anywhere communication, synchronization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 smtClean="0">
                <a:ea typeface="ＭＳ Ｐゴシック" pitchFamily="-65" charset="-128"/>
              </a:rPr>
              <a:t>What is Shared-Memory?</a:t>
            </a:r>
          </a:p>
        </p:txBody>
      </p:sp>
      <p:sp>
        <p:nvSpPr>
          <p:cNvPr id="4" name="Freeform 3"/>
          <p:cNvSpPr/>
          <p:nvPr/>
        </p:nvSpPr>
        <p:spPr>
          <a:xfrm>
            <a:off x="6096000" y="838200"/>
            <a:ext cx="1207602" cy="293488"/>
          </a:xfrm>
          <a:custGeom>
            <a:avLst/>
            <a:gdLst>
              <a:gd name="connsiteX0" fmla="*/ 0 w 2147859"/>
              <a:gd name="connsiteY0" fmla="*/ 88844 h 888438"/>
              <a:gd name="connsiteX1" fmla="*/ 88844 w 2147859"/>
              <a:gd name="connsiteY1" fmla="*/ 0 h 888438"/>
              <a:gd name="connsiteX2" fmla="*/ 2059015 w 2147859"/>
              <a:gd name="connsiteY2" fmla="*/ 0 h 888438"/>
              <a:gd name="connsiteX3" fmla="*/ 2147859 w 2147859"/>
              <a:gd name="connsiteY3" fmla="*/ 88844 h 888438"/>
              <a:gd name="connsiteX4" fmla="*/ 2147859 w 2147859"/>
              <a:gd name="connsiteY4" fmla="*/ 799594 h 888438"/>
              <a:gd name="connsiteX5" fmla="*/ 2059015 w 2147859"/>
              <a:gd name="connsiteY5" fmla="*/ 888438 h 888438"/>
              <a:gd name="connsiteX6" fmla="*/ 88844 w 2147859"/>
              <a:gd name="connsiteY6" fmla="*/ 888438 h 888438"/>
              <a:gd name="connsiteX7" fmla="*/ 0 w 2147859"/>
              <a:gd name="connsiteY7" fmla="*/ 799594 h 888438"/>
              <a:gd name="connsiteX8" fmla="*/ 0 w 2147859"/>
              <a:gd name="connsiteY8" fmla="*/ 88844 h 8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59" h="888438">
                <a:moveTo>
                  <a:pt x="0" y="88844"/>
                </a:moveTo>
                <a:cubicBezTo>
                  <a:pt x="0" y="39777"/>
                  <a:pt x="39777" y="0"/>
                  <a:pt x="88844" y="0"/>
                </a:cubicBezTo>
                <a:lnTo>
                  <a:pt x="2059015" y="0"/>
                </a:lnTo>
                <a:cubicBezTo>
                  <a:pt x="2108082" y="0"/>
                  <a:pt x="2147859" y="39777"/>
                  <a:pt x="2147859" y="88844"/>
                </a:cubicBezTo>
                <a:lnTo>
                  <a:pt x="2147859" y="799594"/>
                </a:lnTo>
                <a:cubicBezTo>
                  <a:pt x="2147859" y="848661"/>
                  <a:pt x="2108082" y="888438"/>
                  <a:pt x="2059015" y="888438"/>
                </a:cubicBezTo>
                <a:lnTo>
                  <a:pt x="88844" y="888438"/>
                </a:lnTo>
                <a:cubicBezTo>
                  <a:pt x="39777" y="888438"/>
                  <a:pt x="0" y="848661"/>
                  <a:pt x="0" y="799594"/>
                </a:cubicBezTo>
                <a:lnTo>
                  <a:pt x="0" y="88844"/>
                </a:lnTo>
                <a:close/>
              </a:path>
            </a:pathLst>
          </a:custGeom>
          <a:solidFill>
            <a:srgbClr val="926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1" tIns="102221" rIns="102221" bIns="1022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latin typeface="Arial Narrow" panose="020B0606020202030204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Coherence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kern="1200" dirty="0">
              <a:latin typeface="Arial Narrow" panose="020B060602020203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 rot="21599997">
            <a:off x="7286807" y="921050"/>
            <a:ext cx="498478" cy="146744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0" y="122828"/>
                </a:moveTo>
                <a:lnTo>
                  <a:pt x="122828" y="0"/>
                </a:lnTo>
                <a:lnTo>
                  <a:pt x="122828" y="49131"/>
                </a:lnTo>
                <a:lnTo>
                  <a:pt x="388359" y="49131"/>
                </a:lnTo>
                <a:lnTo>
                  <a:pt x="388359" y="0"/>
                </a:lnTo>
                <a:lnTo>
                  <a:pt x="511186" y="122828"/>
                </a:lnTo>
                <a:lnTo>
                  <a:pt x="388359" y="245655"/>
                </a:lnTo>
                <a:lnTo>
                  <a:pt x="388359" y="196524"/>
                </a:lnTo>
                <a:lnTo>
                  <a:pt x="122828" y="196524"/>
                </a:lnTo>
                <a:lnTo>
                  <a:pt x="122828" y="245655"/>
                </a:lnTo>
                <a:lnTo>
                  <a:pt x="0" y="1228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1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6" name="Freeform 5"/>
          <p:cNvSpPr/>
          <p:nvPr/>
        </p:nvSpPr>
        <p:spPr>
          <a:xfrm>
            <a:off x="7785284" y="838200"/>
            <a:ext cx="1206316" cy="293488"/>
          </a:xfrm>
          <a:custGeom>
            <a:avLst/>
            <a:gdLst>
              <a:gd name="connsiteX0" fmla="*/ 0 w 1403746"/>
              <a:gd name="connsiteY0" fmla="*/ 70187 h 701873"/>
              <a:gd name="connsiteX1" fmla="*/ 70187 w 1403746"/>
              <a:gd name="connsiteY1" fmla="*/ 0 h 701873"/>
              <a:gd name="connsiteX2" fmla="*/ 1333559 w 1403746"/>
              <a:gd name="connsiteY2" fmla="*/ 0 h 701873"/>
              <a:gd name="connsiteX3" fmla="*/ 1403746 w 1403746"/>
              <a:gd name="connsiteY3" fmla="*/ 70187 h 701873"/>
              <a:gd name="connsiteX4" fmla="*/ 1403746 w 1403746"/>
              <a:gd name="connsiteY4" fmla="*/ 631686 h 701873"/>
              <a:gd name="connsiteX5" fmla="*/ 1333559 w 1403746"/>
              <a:gd name="connsiteY5" fmla="*/ 701873 h 701873"/>
              <a:gd name="connsiteX6" fmla="*/ 70187 w 1403746"/>
              <a:gd name="connsiteY6" fmla="*/ 701873 h 701873"/>
              <a:gd name="connsiteX7" fmla="*/ 0 w 1403746"/>
              <a:gd name="connsiteY7" fmla="*/ 631686 h 701873"/>
              <a:gd name="connsiteX8" fmla="*/ 0 w 1403746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3746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1333559" y="0"/>
                </a:lnTo>
                <a:cubicBezTo>
                  <a:pt x="1372322" y="0"/>
                  <a:pt x="1403746" y="31424"/>
                  <a:pt x="1403746" y="70187"/>
                </a:cubicBezTo>
                <a:lnTo>
                  <a:pt x="1403746" y="631686"/>
                </a:lnTo>
                <a:cubicBezTo>
                  <a:pt x="1403746" y="670449"/>
                  <a:pt x="1372322" y="701873"/>
                  <a:pt x="1333559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9632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Storage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 rot="18600000">
            <a:off x="7793705" y="1213856"/>
            <a:ext cx="454588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5" tIns="49130" rIns="73697" bIns="491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8" name="Freeform 7"/>
          <p:cNvSpPr/>
          <p:nvPr/>
        </p:nvSpPr>
        <p:spPr>
          <a:xfrm>
            <a:off x="6982182" y="1459112"/>
            <a:ext cx="1206316" cy="293488"/>
          </a:xfrm>
          <a:custGeom>
            <a:avLst/>
            <a:gdLst>
              <a:gd name="connsiteX0" fmla="*/ 0 w 2097043"/>
              <a:gd name="connsiteY0" fmla="*/ 70187 h 701873"/>
              <a:gd name="connsiteX1" fmla="*/ 70187 w 2097043"/>
              <a:gd name="connsiteY1" fmla="*/ 0 h 701873"/>
              <a:gd name="connsiteX2" fmla="*/ 2026856 w 2097043"/>
              <a:gd name="connsiteY2" fmla="*/ 0 h 701873"/>
              <a:gd name="connsiteX3" fmla="*/ 2097043 w 2097043"/>
              <a:gd name="connsiteY3" fmla="*/ 70187 h 701873"/>
              <a:gd name="connsiteX4" fmla="*/ 2097043 w 2097043"/>
              <a:gd name="connsiteY4" fmla="*/ 631686 h 701873"/>
              <a:gd name="connsiteX5" fmla="*/ 2026856 w 2097043"/>
              <a:gd name="connsiteY5" fmla="*/ 701873 h 701873"/>
              <a:gd name="connsiteX6" fmla="*/ 70187 w 2097043"/>
              <a:gd name="connsiteY6" fmla="*/ 701873 h 701873"/>
              <a:gd name="connsiteX7" fmla="*/ 0 w 2097043"/>
              <a:gd name="connsiteY7" fmla="*/ 631686 h 701873"/>
              <a:gd name="connsiteX8" fmla="*/ 0 w 2097043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043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2026856" y="0"/>
                </a:lnTo>
                <a:cubicBezTo>
                  <a:pt x="2065619" y="0"/>
                  <a:pt x="2097043" y="31424"/>
                  <a:pt x="2097043" y="70187"/>
                </a:cubicBezTo>
                <a:lnTo>
                  <a:pt x="2097043" y="631686"/>
                </a:lnTo>
                <a:cubicBezTo>
                  <a:pt x="2097043" y="670449"/>
                  <a:pt x="2065619" y="701873"/>
                  <a:pt x="2026856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6E32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err="1" smtClean="0">
                <a:latin typeface="Arial Narrow" panose="020B0606020202030204" pitchFamily="34" charset="0"/>
              </a:rPr>
              <a:t>Comm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 rot="2991933">
            <a:off x="6873483" y="1209429"/>
            <a:ext cx="454907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2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</p:spTree>
    <p:extLst>
      <p:ext uri="{BB962C8B-B14F-4D97-AF65-F5344CB8AC3E}">
        <p14:creationId xmlns:p14="http://schemas.microsoft.com/office/powerpoint/2010/main" val="23430527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endParaRPr lang="en-US" sz="2800" b="1" dirty="0" smtClean="0">
              <a:solidFill>
                <a:srgbClr val="C00000"/>
              </a:solidFill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 Narrow" charset="0"/>
              </a:rPr>
              <a:t>Wild</a:t>
            </a:r>
            <a:r>
              <a:rPr lang="en-US" sz="2800" b="1" dirty="0" smtClean="0">
                <a:latin typeface="Arial Narrow" charset="0"/>
              </a:rPr>
              <a:t> Shared-Memory = </a:t>
            </a:r>
          </a:p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6600"/>
                </a:solidFill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 Narrow" charset="0"/>
              </a:rPr>
              <a:t>Implicit, anywhere communication, synchronization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 smtClean="0">
                <a:ea typeface="ＭＳ Ｐゴシック" pitchFamily="-65" charset="-128"/>
              </a:rPr>
              <a:t>What is Shared-Memory?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22325" y="4267200"/>
            <a:ext cx="75898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6096000" y="838200"/>
            <a:ext cx="1207602" cy="293488"/>
          </a:xfrm>
          <a:custGeom>
            <a:avLst/>
            <a:gdLst>
              <a:gd name="connsiteX0" fmla="*/ 0 w 2147859"/>
              <a:gd name="connsiteY0" fmla="*/ 88844 h 888438"/>
              <a:gd name="connsiteX1" fmla="*/ 88844 w 2147859"/>
              <a:gd name="connsiteY1" fmla="*/ 0 h 888438"/>
              <a:gd name="connsiteX2" fmla="*/ 2059015 w 2147859"/>
              <a:gd name="connsiteY2" fmla="*/ 0 h 888438"/>
              <a:gd name="connsiteX3" fmla="*/ 2147859 w 2147859"/>
              <a:gd name="connsiteY3" fmla="*/ 88844 h 888438"/>
              <a:gd name="connsiteX4" fmla="*/ 2147859 w 2147859"/>
              <a:gd name="connsiteY4" fmla="*/ 799594 h 888438"/>
              <a:gd name="connsiteX5" fmla="*/ 2059015 w 2147859"/>
              <a:gd name="connsiteY5" fmla="*/ 888438 h 888438"/>
              <a:gd name="connsiteX6" fmla="*/ 88844 w 2147859"/>
              <a:gd name="connsiteY6" fmla="*/ 888438 h 888438"/>
              <a:gd name="connsiteX7" fmla="*/ 0 w 2147859"/>
              <a:gd name="connsiteY7" fmla="*/ 799594 h 888438"/>
              <a:gd name="connsiteX8" fmla="*/ 0 w 2147859"/>
              <a:gd name="connsiteY8" fmla="*/ 88844 h 8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59" h="888438">
                <a:moveTo>
                  <a:pt x="0" y="88844"/>
                </a:moveTo>
                <a:cubicBezTo>
                  <a:pt x="0" y="39777"/>
                  <a:pt x="39777" y="0"/>
                  <a:pt x="88844" y="0"/>
                </a:cubicBezTo>
                <a:lnTo>
                  <a:pt x="2059015" y="0"/>
                </a:lnTo>
                <a:cubicBezTo>
                  <a:pt x="2108082" y="0"/>
                  <a:pt x="2147859" y="39777"/>
                  <a:pt x="2147859" y="88844"/>
                </a:cubicBezTo>
                <a:lnTo>
                  <a:pt x="2147859" y="799594"/>
                </a:lnTo>
                <a:cubicBezTo>
                  <a:pt x="2147859" y="848661"/>
                  <a:pt x="2108082" y="888438"/>
                  <a:pt x="2059015" y="888438"/>
                </a:cubicBezTo>
                <a:lnTo>
                  <a:pt x="88844" y="888438"/>
                </a:lnTo>
                <a:cubicBezTo>
                  <a:pt x="39777" y="888438"/>
                  <a:pt x="0" y="848661"/>
                  <a:pt x="0" y="799594"/>
                </a:cubicBezTo>
                <a:lnTo>
                  <a:pt x="0" y="88844"/>
                </a:lnTo>
                <a:close/>
              </a:path>
            </a:pathLst>
          </a:custGeom>
          <a:solidFill>
            <a:srgbClr val="926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1" tIns="102221" rIns="102221" bIns="1022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latin typeface="Arial Narrow" panose="020B0606020202030204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Coherence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kern="1200" dirty="0">
              <a:latin typeface="Arial Narrow" panose="020B060602020203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 rot="21599997">
            <a:off x="7286807" y="921050"/>
            <a:ext cx="498478" cy="146744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0" y="122828"/>
                </a:moveTo>
                <a:lnTo>
                  <a:pt x="122828" y="0"/>
                </a:lnTo>
                <a:lnTo>
                  <a:pt x="122828" y="49131"/>
                </a:lnTo>
                <a:lnTo>
                  <a:pt x="388359" y="49131"/>
                </a:lnTo>
                <a:lnTo>
                  <a:pt x="388359" y="0"/>
                </a:lnTo>
                <a:lnTo>
                  <a:pt x="511186" y="122828"/>
                </a:lnTo>
                <a:lnTo>
                  <a:pt x="388359" y="245655"/>
                </a:lnTo>
                <a:lnTo>
                  <a:pt x="388359" y="196524"/>
                </a:lnTo>
                <a:lnTo>
                  <a:pt x="122828" y="196524"/>
                </a:lnTo>
                <a:lnTo>
                  <a:pt x="122828" y="245655"/>
                </a:lnTo>
                <a:lnTo>
                  <a:pt x="0" y="1228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1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7" name="Freeform 6"/>
          <p:cNvSpPr/>
          <p:nvPr/>
        </p:nvSpPr>
        <p:spPr>
          <a:xfrm>
            <a:off x="7785284" y="838200"/>
            <a:ext cx="1206316" cy="293488"/>
          </a:xfrm>
          <a:custGeom>
            <a:avLst/>
            <a:gdLst>
              <a:gd name="connsiteX0" fmla="*/ 0 w 1403746"/>
              <a:gd name="connsiteY0" fmla="*/ 70187 h 701873"/>
              <a:gd name="connsiteX1" fmla="*/ 70187 w 1403746"/>
              <a:gd name="connsiteY1" fmla="*/ 0 h 701873"/>
              <a:gd name="connsiteX2" fmla="*/ 1333559 w 1403746"/>
              <a:gd name="connsiteY2" fmla="*/ 0 h 701873"/>
              <a:gd name="connsiteX3" fmla="*/ 1403746 w 1403746"/>
              <a:gd name="connsiteY3" fmla="*/ 70187 h 701873"/>
              <a:gd name="connsiteX4" fmla="*/ 1403746 w 1403746"/>
              <a:gd name="connsiteY4" fmla="*/ 631686 h 701873"/>
              <a:gd name="connsiteX5" fmla="*/ 1333559 w 1403746"/>
              <a:gd name="connsiteY5" fmla="*/ 701873 h 701873"/>
              <a:gd name="connsiteX6" fmla="*/ 70187 w 1403746"/>
              <a:gd name="connsiteY6" fmla="*/ 701873 h 701873"/>
              <a:gd name="connsiteX7" fmla="*/ 0 w 1403746"/>
              <a:gd name="connsiteY7" fmla="*/ 631686 h 701873"/>
              <a:gd name="connsiteX8" fmla="*/ 0 w 1403746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3746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1333559" y="0"/>
                </a:lnTo>
                <a:cubicBezTo>
                  <a:pt x="1372322" y="0"/>
                  <a:pt x="1403746" y="31424"/>
                  <a:pt x="1403746" y="70187"/>
                </a:cubicBezTo>
                <a:lnTo>
                  <a:pt x="1403746" y="631686"/>
                </a:lnTo>
                <a:cubicBezTo>
                  <a:pt x="1403746" y="670449"/>
                  <a:pt x="1372322" y="701873"/>
                  <a:pt x="1333559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9632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Storage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 rot="18600000">
            <a:off x="7793705" y="1213856"/>
            <a:ext cx="454588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5" tIns="49130" rIns="73697" bIns="491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9" name="Freeform 8"/>
          <p:cNvSpPr/>
          <p:nvPr/>
        </p:nvSpPr>
        <p:spPr>
          <a:xfrm>
            <a:off x="6982182" y="1459112"/>
            <a:ext cx="1206316" cy="293488"/>
          </a:xfrm>
          <a:custGeom>
            <a:avLst/>
            <a:gdLst>
              <a:gd name="connsiteX0" fmla="*/ 0 w 2097043"/>
              <a:gd name="connsiteY0" fmla="*/ 70187 h 701873"/>
              <a:gd name="connsiteX1" fmla="*/ 70187 w 2097043"/>
              <a:gd name="connsiteY1" fmla="*/ 0 h 701873"/>
              <a:gd name="connsiteX2" fmla="*/ 2026856 w 2097043"/>
              <a:gd name="connsiteY2" fmla="*/ 0 h 701873"/>
              <a:gd name="connsiteX3" fmla="*/ 2097043 w 2097043"/>
              <a:gd name="connsiteY3" fmla="*/ 70187 h 701873"/>
              <a:gd name="connsiteX4" fmla="*/ 2097043 w 2097043"/>
              <a:gd name="connsiteY4" fmla="*/ 631686 h 701873"/>
              <a:gd name="connsiteX5" fmla="*/ 2026856 w 2097043"/>
              <a:gd name="connsiteY5" fmla="*/ 701873 h 701873"/>
              <a:gd name="connsiteX6" fmla="*/ 70187 w 2097043"/>
              <a:gd name="connsiteY6" fmla="*/ 701873 h 701873"/>
              <a:gd name="connsiteX7" fmla="*/ 0 w 2097043"/>
              <a:gd name="connsiteY7" fmla="*/ 631686 h 701873"/>
              <a:gd name="connsiteX8" fmla="*/ 0 w 2097043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043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2026856" y="0"/>
                </a:lnTo>
                <a:cubicBezTo>
                  <a:pt x="2065619" y="0"/>
                  <a:pt x="2097043" y="31424"/>
                  <a:pt x="2097043" y="70187"/>
                </a:cubicBezTo>
                <a:lnTo>
                  <a:pt x="2097043" y="631686"/>
                </a:lnTo>
                <a:cubicBezTo>
                  <a:pt x="2097043" y="670449"/>
                  <a:pt x="2065619" y="701873"/>
                  <a:pt x="2026856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6E32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err="1" smtClean="0">
                <a:latin typeface="Arial Narrow" panose="020B0606020202030204" pitchFamily="34" charset="0"/>
              </a:rPr>
              <a:t>Comm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2991933">
            <a:off x="6873483" y="1209429"/>
            <a:ext cx="454907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2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</p:spTree>
    <p:extLst>
      <p:ext uri="{BB962C8B-B14F-4D97-AF65-F5344CB8AC3E}">
        <p14:creationId xmlns:p14="http://schemas.microsoft.com/office/powerpoint/2010/main" val="34589926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endParaRPr lang="en-US" sz="2800" b="1" dirty="0" smtClean="0">
              <a:solidFill>
                <a:srgbClr val="006600"/>
              </a:solidFill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6600"/>
                </a:solidFill>
                <a:latin typeface="Arial Narrow" charset="0"/>
              </a:rPr>
              <a:t>Disciplined </a:t>
            </a:r>
            <a:r>
              <a:rPr lang="en-US" sz="2800" b="1" dirty="0" smtClean="0">
                <a:latin typeface="Arial Narrow" charset="0"/>
              </a:rPr>
              <a:t>Shared-Memory = </a:t>
            </a:r>
          </a:p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6600"/>
                </a:solidFill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 Narrow" charset="0"/>
              </a:rPr>
              <a:t>Implicit, anywhere communication, synchronization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6600"/>
                </a:solidFill>
                <a:latin typeface="Arial Narrow" charset="0"/>
              </a:rPr>
              <a:t>Explicit, structured side-effects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 smtClean="0">
                <a:ea typeface="ＭＳ Ｐゴシック" pitchFamily="-65" charset="-128"/>
              </a:rPr>
              <a:t>What is Shared-Memory?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22325" y="4343400"/>
            <a:ext cx="75898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5405656"/>
            <a:ext cx="9144000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600" b="1" i="1" dirty="0" smtClean="0">
                <a:latin typeface="Arial Narrow" panose="020B0606020202030204" pitchFamily="34" charset="0"/>
              </a:rPr>
              <a:t>How to build disciplined shared-memory software?</a:t>
            </a:r>
          </a:p>
          <a:p>
            <a:pPr algn="ctr">
              <a:spcAft>
                <a:spcPts val="800"/>
              </a:spcAft>
            </a:pPr>
            <a:r>
              <a:rPr lang="en-US" sz="2600" b="1" i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If software is more disciplined, can hardware be more efficient?</a:t>
            </a:r>
            <a:endParaRPr lang="en-US" sz="2600" b="1" i="1" dirty="0">
              <a:solidFill>
                <a:srgbClr val="D25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096000" y="838200"/>
            <a:ext cx="1207602" cy="293488"/>
          </a:xfrm>
          <a:custGeom>
            <a:avLst/>
            <a:gdLst>
              <a:gd name="connsiteX0" fmla="*/ 0 w 2147859"/>
              <a:gd name="connsiteY0" fmla="*/ 88844 h 888438"/>
              <a:gd name="connsiteX1" fmla="*/ 88844 w 2147859"/>
              <a:gd name="connsiteY1" fmla="*/ 0 h 888438"/>
              <a:gd name="connsiteX2" fmla="*/ 2059015 w 2147859"/>
              <a:gd name="connsiteY2" fmla="*/ 0 h 888438"/>
              <a:gd name="connsiteX3" fmla="*/ 2147859 w 2147859"/>
              <a:gd name="connsiteY3" fmla="*/ 88844 h 888438"/>
              <a:gd name="connsiteX4" fmla="*/ 2147859 w 2147859"/>
              <a:gd name="connsiteY4" fmla="*/ 799594 h 888438"/>
              <a:gd name="connsiteX5" fmla="*/ 2059015 w 2147859"/>
              <a:gd name="connsiteY5" fmla="*/ 888438 h 888438"/>
              <a:gd name="connsiteX6" fmla="*/ 88844 w 2147859"/>
              <a:gd name="connsiteY6" fmla="*/ 888438 h 888438"/>
              <a:gd name="connsiteX7" fmla="*/ 0 w 2147859"/>
              <a:gd name="connsiteY7" fmla="*/ 799594 h 888438"/>
              <a:gd name="connsiteX8" fmla="*/ 0 w 2147859"/>
              <a:gd name="connsiteY8" fmla="*/ 88844 h 8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59" h="888438">
                <a:moveTo>
                  <a:pt x="0" y="88844"/>
                </a:moveTo>
                <a:cubicBezTo>
                  <a:pt x="0" y="39777"/>
                  <a:pt x="39777" y="0"/>
                  <a:pt x="88844" y="0"/>
                </a:cubicBezTo>
                <a:lnTo>
                  <a:pt x="2059015" y="0"/>
                </a:lnTo>
                <a:cubicBezTo>
                  <a:pt x="2108082" y="0"/>
                  <a:pt x="2147859" y="39777"/>
                  <a:pt x="2147859" y="88844"/>
                </a:cubicBezTo>
                <a:lnTo>
                  <a:pt x="2147859" y="799594"/>
                </a:lnTo>
                <a:cubicBezTo>
                  <a:pt x="2147859" y="848661"/>
                  <a:pt x="2108082" y="888438"/>
                  <a:pt x="2059015" y="888438"/>
                </a:cubicBezTo>
                <a:lnTo>
                  <a:pt x="88844" y="888438"/>
                </a:lnTo>
                <a:cubicBezTo>
                  <a:pt x="39777" y="888438"/>
                  <a:pt x="0" y="848661"/>
                  <a:pt x="0" y="799594"/>
                </a:cubicBezTo>
                <a:lnTo>
                  <a:pt x="0" y="88844"/>
                </a:lnTo>
                <a:close/>
              </a:path>
            </a:pathLst>
          </a:custGeom>
          <a:solidFill>
            <a:srgbClr val="926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1" tIns="102221" rIns="102221" bIns="1022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latin typeface="Arial Narrow" panose="020B0606020202030204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Coherence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kern="1200" dirty="0">
              <a:latin typeface="Arial Narrow" panose="020B0606020202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 rot="21599997">
            <a:off x="7286807" y="921050"/>
            <a:ext cx="498478" cy="146744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0" y="122828"/>
                </a:moveTo>
                <a:lnTo>
                  <a:pt x="122828" y="0"/>
                </a:lnTo>
                <a:lnTo>
                  <a:pt x="122828" y="49131"/>
                </a:lnTo>
                <a:lnTo>
                  <a:pt x="388359" y="49131"/>
                </a:lnTo>
                <a:lnTo>
                  <a:pt x="388359" y="0"/>
                </a:lnTo>
                <a:lnTo>
                  <a:pt x="511186" y="122828"/>
                </a:lnTo>
                <a:lnTo>
                  <a:pt x="388359" y="245655"/>
                </a:lnTo>
                <a:lnTo>
                  <a:pt x="388359" y="196524"/>
                </a:lnTo>
                <a:lnTo>
                  <a:pt x="122828" y="196524"/>
                </a:lnTo>
                <a:lnTo>
                  <a:pt x="122828" y="245655"/>
                </a:lnTo>
                <a:lnTo>
                  <a:pt x="0" y="1228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1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8" name="Freeform 7"/>
          <p:cNvSpPr/>
          <p:nvPr/>
        </p:nvSpPr>
        <p:spPr>
          <a:xfrm>
            <a:off x="7785284" y="838200"/>
            <a:ext cx="1206316" cy="293488"/>
          </a:xfrm>
          <a:custGeom>
            <a:avLst/>
            <a:gdLst>
              <a:gd name="connsiteX0" fmla="*/ 0 w 1403746"/>
              <a:gd name="connsiteY0" fmla="*/ 70187 h 701873"/>
              <a:gd name="connsiteX1" fmla="*/ 70187 w 1403746"/>
              <a:gd name="connsiteY1" fmla="*/ 0 h 701873"/>
              <a:gd name="connsiteX2" fmla="*/ 1333559 w 1403746"/>
              <a:gd name="connsiteY2" fmla="*/ 0 h 701873"/>
              <a:gd name="connsiteX3" fmla="*/ 1403746 w 1403746"/>
              <a:gd name="connsiteY3" fmla="*/ 70187 h 701873"/>
              <a:gd name="connsiteX4" fmla="*/ 1403746 w 1403746"/>
              <a:gd name="connsiteY4" fmla="*/ 631686 h 701873"/>
              <a:gd name="connsiteX5" fmla="*/ 1333559 w 1403746"/>
              <a:gd name="connsiteY5" fmla="*/ 701873 h 701873"/>
              <a:gd name="connsiteX6" fmla="*/ 70187 w 1403746"/>
              <a:gd name="connsiteY6" fmla="*/ 701873 h 701873"/>
              <a:gd name="connsiteX7" fmla="*/ 0 w 1403746"/>
              <a:gd name="connsiteY7" fmla="*/ 631686 h 701873"/>
              <a:gd name="connsiteX8" fmla="*/ 0 w 1403746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3746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1333559" y="0"/>
                </a:lnTo>
                <a:cubicBezTo>
                  <a:pt x="1372322" y="0"/>
                  <a:pt x="1403746" y="31424"/>
                  <a:pt x="1403746" y="70187"/>
                </a:cubicBezTo>
                <a:lnTo>
                  <a:pt x="1403746" y="631686"/>
                </a:lnTo>
                <a:cubicBezTo>
                  <a:pt x="1403746" y="670449"/>
                  <a:pt x="1372322" y="701873"/>
                  <a:pt x="1333559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9632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Storage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 rot="18600000">
            <a:off x="7793705" y="1213856"/>
            <a:ext cx="454588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5" tIns="49130" rIns="73697" bIns="491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0" name="Freeform 9"/>
          <p:cNvSpPr/>
          <p:nvPr/>
        </p:nvSpPr>
        <p:spPr>
          <a:xfrm>
            <a:off x="6982182" y="1459112"/>
            <a:ext cx="1206316" cy="293488"/>
          </a:xfrm>
          <a:custGeom>
            <a:avLst/>
            <a:gdLst>
              <a:gd name="connsiteX0" fmla="*/ 0 w 2097043"/>
              <a:gd name="connsiteY0" fmla="*/ 70187 h 701873"/>
              <a:gd name="connsiteX1" fmla="*/ 70187 w 2097043"/>
              <a:gd name="connsiteY1" fmla="*/ 0 h 701873"/>
              <a:gd name="connsiteX2" fmla="*/ 2026856 w 2097043"/>
              <a:gd name="connsiteY2" fmla="*/ 0 h 701873"/>
              <a:gd name="connsiteX3" fmla="*/ 2097043 w 2097043"/>
              <a:gd name="connsiteY3" fmla="*/ 70187 h 701873"/>
              <a:gd name="connsiteX4" fmla="*/ 2097043 w 2097043"/>
              <a:gd name="connsiteY4" fmla="*/ 631686 h 701873"/>
              <a:gd name="connsiteX5" fmla="*/ 2026856 w 2097043"/>
              <a:gd name="connsiteY5" fmla="*/ 701873 h 701873"/>
              <a:gd name="connsiteX6" fmla="*/ 70187 w 2097043"/>
              <a:gd name="connsiteY6" fmla="*/ 701873 h 701873"/>
              <a:gd name="connsiteX7" fmla="*/ 0 w 2097043"/>
              <a:gd name="connsiteY7" fmla="*/ 631686 h 701873"/>
              <a:gd name="connsiteX8" fmla="*/ 0 w 2097043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043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2026856" y="0"/>
                </a:lnTo>
                <a:cubicBezTo>
                  <a:pt x="2065619" y="0"/>
                  <a:pt x="2097043" y="31424"/>
                  <a:pt x="2097043" y="70187"/>
                </a:cubicBezTo>
                <a:lnTo>
                  <a:pt x="2097043" y="631686"/>
                </a:lnTo>
                <a:cubicBezTo>
                  <a:pt x="2097043" y="670449"/>
                  <a:pt x="2065619" y="701873"/>
                  <a:pt x="2026856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6E32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err="1" smtClean="0">
                <a:latin typeface="Arial Narrow" panose="020B0606020202030204" pitchFamily="34" charset="0"/>
              </a:rPr>
              <a:t>Comm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 rot="2991933">
            <a:off x="6873483" y="1209429"/>
            <a:ext cx="454907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2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</p:spTree>
    <p:extLst>
      <p:ext uri="{BB962C8B-B14F-4D97-AF65-F5344CB8AC3E}">
        <p14:creationId xmlns:p14="http://schemas.microsoft.com/office/powerpoint/2010/main" val="6654207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24400" y="937558"/>
            <a:ext cx="4800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latin typeface="Arial Narrow" panose="020B0606020202030204" pitchFamily="34" charset="0"/>
              </a:rPr>
              <a:t>Hardware</a:t>
            </a:r>
          </a:p>
          <a:p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: </a:t>
            </a:r>
            <a:r>
              <a:rPr lang="en-US" sz="2600" b="1" dirty="0" smtClean="0">
                <a:solidFill>
                  <a:srgbClr val="926F00"/>
                </a:solidFill>
                <a:latin typeface="Arial Narrow" panose="020B0606020202030204" pitchFamily="34" charset="0"/>
              </a:rPr>
              <a:t>Coherence</a:t>
            </a:r>
            <a:r>
              <a:rPr lang="en-US" sz="2600" b="1" dirty="0" smtClean="0">
                <a:latin typeface="Arial Narrow" panose="020B0606020202030204" pitchFamily="34" charset="0"/>
              </a:rPr>
              <a:t>, </a:t>
            </a:r>
            <a:r>
              <a:rPr lang="en-US" sz="2600" b="1" dirty="0" err="1" smtClean="0">
                <a:solidFill>
                  <a:srgbClr val="6E3232"/>
                </a:solidFill>
                <a:latin typeface="Arial Narrow" panose="020B0606020202030204" pitchFamily="34" charset="0"/>
              </a:rPr>
              <a:t>Comm</a:t>
            </a:r>
            <a:endParaRPr lang="en-US" sz="2600" b="1" dirty="0">
              <a:solidFill>
                <a:srgbClr val="6E3232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  </a:t>
            </a:r>
            <a:r>
              <a:rPr lang="en-US" sz="2600" b="1" dirty="0" smtClean="0">
                <a:latin typeface="Arial Narrow" panose="020B0606020202030204" pitchFamily="34" charset="0"/>
              </a:rPr>
              <a:t>PACT’11 best paper, TACO’14</a:t>
            </a:r>
          </a:p>
          <a:p>
            <a:pPr lvl="2"/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DeNovoND</a:t>
            </a:r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    ASPLOS’13,</a:t>
            </a:r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Top picks’14</a:t>
            </a:r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DeNovoSync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(in review)</a:t>
            </a:r>
          </a:p>
          <a:p>
            <a:endParaRPr lang="en-US" sz="2600" b="1" dirty="0">
              <a:latin typeface="Arial Narrow" panose="020B0606020202030204" pitchFamily="34" charset="0"/>
            </a:endParaRPr>
          </a:p>
          <a:p>
            <a:endParaRPr lang="en-US" sz="2600" b="1" dirty="0" smtClean="0"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DeNovo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96000" y="838200"/>
            <a:ext cx="1207602" cy="293488"/>
          </a:xfrm>
          <a:custGeom>
            <a:avLst/>
            <a:gdLst>
              <a:gd name="connsiteX0" fmla="*/ 0 w 2147859"/>
              <a:gd name="connsiteY0" fmla="*/ 88844 h 888438"/>
              <a:gd name="connsiteX1" fmla="*/ 88844 w 2147859"/>
              <a:gd name="connsiteY1" fmla="*/ 0 h 888438"/>
              <a:gd name="connsiteX2" fmla="*/ 2059015 w 2147859"/>
              <a:gd name="connsiteY2" fmla="*/ 0 h 888438"/>
              <a:gd name="connsiteX3" fmla="*/ 2147859 w 2147859"/>
              <a:gd name="connsiteY3" fmla="*/ 88844 h 888438"/>
              <a:gd name="connsiteX4" fmla="*/ 2147859 w 2147859"/>
              <a:gd name="connsiteY4" fmla="*/ 799594 h 888438"/>
              <a:gd name="connsiteX5" fmla="*/ 2059015 w 2147859"/>
              <a:gd name="connsiteY5" fmla="*/ 888438 h 888438"/>
              <a:gd name="connsiteX6" fmla="*/ 88844 w 2147859"/>
              <a:gd name="connsiteY6" fmla="*/ 888438 h 888438"/>
              <a:gd name="connsiteX7" fmla="*/ 0 w 2147859"/>
              <a:gd name="connsiteY7" fmla="*/ 799594 h 888438"/>
              <a:gd name="connsiteX8" fmla="*/ 0 w 2147859"/>
              <a:gd name="connsiteY8" fmla="*/ 88844 h 8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59" h="888438">
                <a:moveTo>
                  <a:pt x="0" y="88844"/>
                </a:moveTo>
                <a:cubicBezTo>
                  <a:pt x="0" y="39777"/>
                  <a:pt x="39777" y="0"/>
                  <a:pt x="88844" y="0"/>
                </a:cubicBezTo>
                <a:lnTo>
                  <a:pt x="2059015" y="0"/>
                </a:lnTo>
                <a:cubicBezTo>
                  <a:pt x="2108082" y="0"/>
                  <a:pt x="2147859" y="39777"/>
                  <a:pt x="2147859" y="88844"/>
                </a:cubicBezTo>
                <a:lnTo>
                  <a:pt x="2147859" y="799594"/>
                </a:lnTo>
                <a:cubicBezTo>
                  <a:pt x="2147859" y="848661"/>
                  <a:pt x="2108082" y="888438"/>
                  <a:pt x="2059015" y="888438"/>
                </a:cubicBezTo>
                <a:lnTo>
                  <a:pt x="88844" y="888438"/>
                </a:lnTo>
                <a:cubicBezTo>
                  <a:pt x="39777" y="888438"/>
                  <a:pt x="0" y="848661"/>
                  <a:pt x="0" y="799594"/>
                </a:cubicBezTo>
                <a:lnTo>
                  <a:pt x="0" y="88844"/>
                </a:lnTo>
                <a:close/>
              </a:path>
            </a:pathLst>
          </a:custGeom>
          <a:solidFill>
            <a:srgbClr val="926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1" tIns="102221" rIns="102221" bIns="1022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latin typeface="Arial Narrow" panose="020B0606020202030204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Coherence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kern="1200" dirty="0">
              <a:latin typeface="Arial Narrow" panose="020B0606020202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 rot="21599997">
            <a:off x="7286807" y="921050"/>
            <a:ext cx="498478" cy="146744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0" y="122828"/>
                </a:moveTo>
                <a:lnTo>
                  <a:pt x="122828" y="0"/>
                </a:lnTo>
                <a:lnTo>
                  <a:pt x="122828" y="49131"/>
                </a:lnTo>
                <a:lnTo>
                  <a:pt x="388359" y="49131"/>
                </a:lnTo>
                <a:lnTo>
                  <a:pt x="388359" y="0"/>
                </a:lnTo>
                <a:lnTo>
                  <a:pt x="511186" y="122828"/>
                </a:lnTo>
                <a:lnTo>
                  <a:pt x="388359" y="245655"/>
                </a:lnTo>
                <a:lnTo>
                  <a:pt x="388359" y="196524"/>
                </a:lnTo>
                <a:lnTo>
                  <a:pt x="122828" y="196524"/>
                </a:lnTo>
                <a:lnTo>
                  <a:pt x="122828" y="245655"/>
                </a:lnTo>
                <a:lnTo>
                  <a:pt x="0" y="1228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1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9" name="Freeform 8"/>
          <p:cNvSpPr/>
          <p:nvPr/>
        </p:nvSpPr>
        <p:spPr>
          <a:xfrm>
            <a:off x="7785284" y="838200"/>
            <a:ext cx="1206316" cy="293488"/>
          </a:xfrm>
          <a:custGeom>
            <a:avLst/>
            <a:gdLst>
              <a:gd name="connsiteX0" fmla="*/ 0 w 1403746"/>
              <a:gd name="connsiteY0" fmla="*/ 70187 h 701873"/>
              <a:gd name="connsiteX1" fmla="*/ 70187 w 1403746"/>
              <a:gd name="connsiteY1" fmla="*/ 0 h 701873"/>
              <a:gd name="connsiteX2" fmla="*/ 1333559 w 1403746"/>
              <a:gd name="connsiteY2" fmla="*/ 0 h 701873"/>
              <a:gd name="connsiteX3" fmla="*/ 1403746 w 1403746"/>
              <a:gd name="connsiteY3" fmla="*/ 70187 h 701873"/>
              <a:gd name="connsiteX4" fmla="*/ 1403746 w 1403746"/>
              <a:gd name="connsiteY4" fmla="*/ 631686 h 701873"/>
              <a:gd name="connsiteX5" fmla="*/ 1333559 w 1403746"/>
              <a:gd name="connsiteY5" fmla="*/ 701873 h 701873"/>
              <a:gd name="connsiteX6" fmla="*/ 70187 w 1403746"/>
              <a:gd name="connsiteY6" fmla="*/ 701873 h 701873"/>
              <a:gd name="connsiteX7" fmla="*/ 0 w 1403746"/>
              <a:gd name="connsiteY7" fmla="*/ 631686 h 701873"/>
              <a:gd name="connsiteX8" fmla="*/ 0 w 1403746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3746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1333559" y="0"/>
                </a:lnTo>
                <a:cubicBezTo>
                  <a:pt x="1372322" y="0"/>
                  <a:pt x="1403746" y="31424"/>
                  <a:pt x="1403746" y="70187"/>
                </a:cubicBezTo>
                <a:lnTo>
                  <a:pt x="1403746" y="631686"/>
                </a:lnTo>
                <a:cubicBezTo>
                  <a:pt x="1403746" y="670449"/>
                  <a:pt x="1372322" y="701873"/>
                  <a:pt x="1333559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9632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Storage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18600000">
            <a:off x="7793705" y="1213856"/>
            <a:ext cx="454588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5" tIns="49130" rIns="73697" bIns="491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1" name="Freeform 10"/>
          <p:cNvSpPr/>
          <p:nvPr/>
        </p:nvSpPr>
        <p:spPr>
          <a:xfrm>
            <a:off x="6982182" y="1459112"/>
            <a:ext cx="1206316" cy="293488"/>
          </a:xfrm>
          <a:custGeom>
            <a:avLst/>
            <a:gdLst>
              <a:gd name="connsiteX0" fmla="*/ 0 w 2097043"/>
              <a:gd name="connsiteY0" fmla="*/ 70187 h 701873"/>
              <a:gd name="connsiteX1" fmla="*/ 70187 w 2097043"/>
              <a:gd name="connsiteY1" fmla="*/ 0 h 701873"/>
              <a:gd name="connsiteX2" fmla="*/ 2026856 w 2097043"/>
              <a:gd name="connsiteY2" fmla="*/ 0 h 701873"/>
              <a:gd name="connsiteX3" fmla="*/ 2097043 w 2097043"/>
              <a:gd name="connsiteY3" fmla="*/ 70187 h 701873"/>
              <a:gd name="connsiteX4" fmla="*/ 2097043 w 2097043"/>
              <a:gd name="connsiteY4" fmla="*/ 631686 h 701873"/>
              <a:gd name="connsiteX5" fmla="*/ 2026856 w 2097043"/>
              <a:gd name="connsiteY5" fmla="*/ 701873 h 701873"/>
              <a:gd name="connsiteX6" fmla="*/ 70187 w 2097043"/>
              <a:gd name="connsiteY6" fmla="*/ 701873 h 701873"/>
              <a:gd name="connsiteX7" fmla="*/ 0 w 2097043"/>
              <a:gd name="connsiteY7" fmla="*/ 631686 h 701873"/>
              <a:gd name="connsiteX8" fmla="*/ 0 w 2097043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043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2026856" y="0"/>
                </a:lnTo>
                <a:cubicBezTo>
                  <a:pt x="2065619" y="0"/>
                  <a:pt x="2097043" y="31424"/>
                  <a:pt x="2097043" y="70187"/>
                </a:cubicBezTo>
                <a:lnTo>
                  <a:pt x="2097043" y="631686"/>
                </a:lnTo>
                <a:cubicBezTo>
                  <a:pt x="2097043" y="670449"/>
                  <a:pt x="2065619" y="701873"/>
                  <a:pt x="2026856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6E32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err="1" smtClean="0">
                <a:latin typeface="Arial Narrow" panose="020B0606020202030204" pitchFamily="34" charset="0"/>
              </a:rPr>
              <a:t>Comm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 rot="2991933">
            <a:off x="6873483" y="1209429"/>
            <a:ext cx="454907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2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3" name="TextBox 12"/>
          <p:cNvSpPr txBox="1"/>
          <p:nvPr/>
        </p:nvSpPr>
        <p:spPr>
          <a:xfrm>
            <a:off x="39568" y="914400"/>
            <a:ext cx="406874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dirty="0" smtClean="0">
                <a:latin typeface="Arial Narrow" panose="020B0606020202030204" pitchFamily="34" charset="0"/>
              </a:rPr>
              <a:t>Software</a:t>
            </a:r>
          </a:p>
          <a:p>
            <a:endParaRPr lang="en-US" sz="2600" b="1" dirty="0" smtClean="0"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latin typeface="Arial Narrow" panose="020B0606020202030204" pitchFamily="34" charset="0"/>
              </a:rPr>
              <a:t>DPJ: Determinism </a:t>
            </a:r>
          </a:p>
          <a:p>
            <a:r>
              <a:rPr lang="en-US" sz="2600" b="1" dirty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                  </a:t>
            </a:r>
            <a:r>
              <a:rPr lang="en-US" sz="2600" b="1" dirty="0" smtClean="0">
                <a:latin typeface="Arial Narrow" panose="020B0606020202030204" pitchFamily="34" charset="0"/>
              </a:rPr>
              <a:t>OOPSLA’09</a:t>
            </a:r>
            <a:endParaRPr lang="en-US" sz="2600" b="1" dirty="0">
              <a:latin typeface="Arial Narrow" panose="020B0606020202030204" pitchFamily="34" charset="0"/>
            </a:endParaRPr>
          </a:p>
          <a:p>
            <a:endParaRPr lang="en-US" sz="2600" b="1" dirty="0" smtClean="0"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latin typeface="Arial Narrow" panose="020B0606020202030204" pitchFamily="34" charset="0"/>
              </a:rPr>
              <a:t>Disciplined non-determinism </a:t>
            </a:r>
          </a:p>
          <a:p>
            <a:pPr lvl="3"/>
            <a:r>
              <a:rPr lang="en-US" sz="2600" b="1" dirty="0" smtClean="0">
                <a:latin typeface="Arial Narrow" panose="020B0606020202030204" pitchFamily="34" charset="0"/>
              </a:rPr>
              <a:t>		POPL’11</a:t>
            </a:r>
          </a:p>
          <a:p>
            <a:endParaRPr lang="en-US" sz="2600" b="1" dirty="0" smtClean="0"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latin typeface="Arial Narrow" panose="020B0606020202030204" pitchFamily="34" charset="0"/>
              </a:rPr>
              <a:t>Unstructured synchronization</a:t>
            </a:r>
          </a:p>
          <a:p>
            <a:r>
              <a:rPr lang="en-US" sz="2600" b="1" dirty="0">
                <a:latin typeface="Arial Narrow" panose="020B0606020202030204" pitchFamily="34" charset="0"/>
              </a:rPr>
              <a:t>	</a:t>
            </a:r>
            <a:r>
              <a:rPr lang="en-US" sz="2600" b="1" dirty="0" smtClean="0">
                <a:latin typeface="Arial Narrow" panose="020B0606020202030204" pitchFamily="34" charset="0"/>
                <a:sym typeface="Symbol" panose="05050102010706020507" pitchFamily="18" charset="2"/>
              </a:rPr>
              <a:t> OS, L</a:t>
            </a:r>
            <a:r>
              <a:rPr lang="en-US" sz="2600" b="1" dirty="0" smtClean="0">
                <a:latin typeface="Arial Narrow" panose="020B0606020202030204" pitchFamily="34" charset="0"/>
              </a:rPr>
              <a:t>egacy</a:t>
            </a:r>
          </a:p>
          <a:p>
            <a:endParaRPr lang="en-US" sz="2600" b="1" dirty="0" smtClean="0">
              <a:latin typeface="Arial Narrow" panose="020B0606020202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19600" y="990600"/>
            <a:ext cx="0" cy="4244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00" y="5486400"/>
            <a:ext cx="8915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DeNovoH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for heterogeneous systems: </a:t>
            </a:r>
            <a:r>
              <a:rPr lang="en-US" sz="2600" b="1" dirty="0">
                <a:solidFill>
                  <a:srgbClr val="926F00"/>
                </a:solidFill>
                <a:latin typeface="Arial Narrow" panose="020B0606020202030204" pitchFamily="34" charset="0"/>
              </a:rPr>
              <a:t>Coherence</a:t>
            </a:r>
            <a:r>
              <a:rPr lang="en-US" sz="2600" b="1" dirty="0">
                <a:latin typeface="Arial Narrow" panose="020B0606020202030204" pitchFamily="34" charset="0"/>
              </a:rPr>
              <a:t>, </a:t>
            </a:r>
            <a:r>
              <a:rPr lang="en-US" sz="2600" b="1" dirty="0" err="1" smtClean="0">
                <a:solidFill>
                  <a:srgbClr val="6E3232"/>
                </a:solidFill>
                <a:latin typeface="Arial Narrow" panose="020B0606020202030204" pitchFamily="34" charset="0"/>
              </a:rPr>
              <a:t>Comm</a:t>
            </a:r>
            <a:r>
              <a:rPr lang="en-US" sz="2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, </a:t>
            </a:r>
            <a:r>
              <a:rPr lang="en-US" sz="2600" b="1" dirty="0" smtClean="0">
                <a:solidFill>
                  <a:srgbClr val="96328C"/>
                </a:solidFill>
                <a:latin typeface="Arial Narrow" panose="020B0606020202030204" pitchFamily="34" charset="0"/>
              </a:rPr>
              <a:t>Storage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endParaRPr lang="en-US" sz="2600" b="1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600" b="1" dirty="0" smtClean="0">
                <a:solidFill>
                  <a:srgbClr val="96328C"/>
                </a:solidFill>
                <a:latin typeface="Arial Narrow" panose="020B0606020202030204" pitchFamily="34" charset="0"/>
              </a:rPr>
              <a:t>Stash: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Have your scratchpad and cache it too (in review)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602570" y="1769108"/>
            <a:ext cx="4389030" cy="897891"/>
          </a:xfrm>
          <a:prstGeom prst="roundRect">
            <a:avLst/>
          </a:prstGeom>
          <a:noFill/>
          <a:ln w="476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6200" y="1752600"/>
            <a:ext cx="4153941" cy="838200"/>
          </a:xfrm>
          <a:prstGeom prst="roundRect">
            <a:avLst/>
          </a:prstGeom>
          <a:noFill/>
          <a:ln w="476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>
                <a:solidFill>
                  <a:srgbClr val="D25000"/>
                </a:solidFill>
                <a:latin typeface="Arial Narrow"/>
                <a:cs typeface="Arial Narrow"/>
              </a:rPr>
              <a:t>C</a:t>
            </a:r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omplexity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Subtle races and numerous transient states in the protocol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Hard to verify and extend for optimizations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 smtClean="0"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Storage overhead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Directory overhead for sharer lists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 smtClean="0"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Performance and power inefficiencies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Invalidation, </a:t>
            </a:r>
            <a:r>
              <a:rPr lang="en-US" b="1" dirty="0" err="1" smtClean="0">
                <a:latin typeface="Arial Narrow"/>
                <a:cs typeface="Arial Narrow"/>
              </a:rPr>
              <a:t>ack</a:t>
            </a:r>
            <a:r>
              <a:rPr lang="en-US" b="1" dirty="0" smtClean="0">
                <a:latin typeface="Arial Narrow"/>
                <a:cs typeface="Arial Narrow"/>
              </a:rPr>
              <a:t> messages</a:t>
            </a:r>
          </a:p>
          <a:p>
            <a:pPr lvl="1"/>
            <a:r>
              <a:rPr lang="en-US" b="1" dirty="0">
                <a:latin typeface="Arial Narrow"/>
                <a:cs typeface="Arial Narrow"/>
              </a:rPr>
              <a:t>Indirection through </a:t>
            </a:r>
            <a:r>
              <a:rPr lang="en-US" b="1" dirty="0" smtClean="0">
                <a:latin typeface="Arial Narrow"/>
                <a:cs typeface="Arial Narrow"/>
              </a:rPr>
              <a:t>directory</a:t>
            </a:r>
            <a:endParaRPr lang="en-US" b="1" dirty="0">
              <a:latin typeface="Arial Narrow"/>
              <a:cs typeface="Arial Narrow"/>
            </a:endParaRP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False sharing (cache-line based coherence)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Network traffic (cache-line based communication)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Coherence/Communication Inefficiencies</a:t>
            </a:r>
            <a:endParaRPr sz="3200" b="1" dirty="0" smtClean="0">
              <a:ea typeface="ＭＳ Ｐゴシック" pitchFamily="-65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5017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>
                <a:solidFill>
                  <a:srgbClr val="D25000"/>
                </a:solidFill>
                <a:latin typeface="Arial Narrow"/>
                <a:cs typeface="Arial Narrow"/>
              </a:rPr>
              <a:t>C</a:t>
            </a:r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omplexity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 transient states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Simple to extend for 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optimizations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>
              <a:solidFill>
                <a:srgbClr val="006600"/>
              </a:solidFill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Storage overhead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Directory overhead for sharer lists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 smtClean="0"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Performance and power inefficiencies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Invalidation, </a:t>
            </a:r>
            <a:r>
              <a:rPr lang="en-US" b="1" dirty="0" err="1" smtClean="0">
                <a:latin typeface="Arial Narrow"/>
                <a:cs typeface="Arial Narrow"/>
              </a:rPr>
              <a:t>ack</a:t>
            </a:r>
            <a:r>
              <a:rPr lang="en-US" b="1" dirty="0" smtClean="0">
                <a:latin typeface="Arial Narrow"/>
                <a:cs typeface="Arial Narrow"/>
              </a:rPr>
              <a:t> messages</a:t>
            </a:r>
          </a:p>
          <a:p>
            <a:pPr lvl="1"/>
            <a:r>
              <a:rPr lang="en-US" b="1" dirty="0">
                <a:latin typeface="Arial Narrow"/>
                <a:cs typeface="Arial Narrow"/>
              </a:rPr>
              <a:t>Indirection through </a:t>
            </a:r>
            <a:r>
              <a:rPr lang="en-US" b="1" dirty="0" smtClean="0">
                <a:latin typeface="Arial Narrow"/>
                <a:cs typeface="Arial Narrow"/>
              </a:rPr>
              <a:t>directory</a:t>
            </a:r>
            <a:endParaRPr lang="en-US" b="1" dirty="0">
              <a:latin typeface="Arial Narrow"/>
              <a:cs typeface="Arial Narrow"/>
            </a:endParaRP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False sharing (cache-line based coherence)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Network traffic (cache-line based communication)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Results for Deterministic Codes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6" name="Wave 5"/>
          <p:cNvSpPr/>
          <p:nvPr/>
        </p:nvSpPr>
        <p:spPr>
          <a:xfrm>
            <a:off x="5249142" y="1411707"/>
            <a:ext cx="3590058" cy="1067440"/>
          </a:xfrm>
          <a:prstGeom prst="wave">
            <a:avLst>
              <a:gd name="adj1" fmla="val 9175"/>
              <a:gd name="adj2" fmla="val 0"/>
            </a:avLst>
          </a:prstGeom>
          <a:solidFill>
            <a:srgbClr val="CCFFCC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sz="2400" b="1" dirty="0" smtClean="0">
                <a:solidFill>
                  <a:srgbClr val="003900"/>
                </a:solidFill>
                <a:latin typeface="Arial Narrow"/>
                <a:cs typeface="Arial Narrow"/>
              </a:rPr>
              <a:t>Base </a:t>
            </a:r>
            <a:r>
              <a:rPr lang="en-US" sz="2400" b="1" dirty="0" err="1" smtClean="0">
                <a:solidFill>
                  <a:srgbClr val="003900"/>
                </a:solidFill>
                <a:latin typeface="Arial Narrow"/>
                <a:cs typeface="Arial Narrow"/>
              </a:rPr>
              <a:t>DeNovo</a:t>
            </a:r>
            <a:r>
              <a:rPr lang="en-US" sz="2400" b="1" dirty="0" smtClean="0">
                <a:solidFill>
                  <a:srgbClr val="003900"/>
                </a:solidFill>
                <a:latin typeface="Arial Narrow"/>
                <a:cs typeface="Arial Narrow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sz="2400" b="1" i="1" dirty="0" smtClean="0">
                <a:solidFill>
                  <a:srgbClr val="003900"/>
                </a:solidFill>
                <a:latin typeface="Arial Narrow"/>
                <a:cs typeface="Arial Narrow"/>
              </a:rPr>
              <a:t>20X faster to verify vs. MESI</a:t>
            </a:r>
          </a:p>
        </p:txBody>
      </p:sp>
    </p:spTree>
    <p:extLst>
      <p:ext uri="{BB962C8B-B14F-4D97-AF65-F5344CB8AC3E}">
        <p14:creationId xmlns:p14="http://schemas.microsoft.com/office/powerpoint/2010/main" val="3183542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>
                <a:solidFill>
                  <a:srgbClr val="D25000"/>
                </a:solidFill>
                <a:latin typeface="Arial Narrow"/>
                <a:cs typeface="Arial Narrow"/>
              </a:rPr>
              <a:t>C</a:t>
            </a:r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omplexity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 transient states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Simple to extend for 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optimizations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>
              <a:solidFill>
                <a:srgbClr val="006600"/>
              </a:solidFill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Storage overhead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 storage overhead for directory information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 smtClean="0"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Performance and power inefficiencies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Invalidation, </a:t>
            </a:r>
            <a:r>
              <a:rPr lang="en-US" b="1" dirty="0" err="1" smtClean="0">
                <a:latin typeface="Arial Narrow"/>
                <a:cs typeface="Arial Narrow"/>
              </a:rPr>
              <a:t>ack</a:t>
            </a:r>
            <a:r>
              <a:rPr lang="en-US" b="1" dirty="0" smtClean="0">
                <a:latin typeface="Arial Narrow"/>
                <a:cs typeface="Arial Narrow"/>
              </a:rPr>
              <a:t> messages</a:t>
            </a:r>
          </a:p>
          <a:p>
            <a:pPr lvl="1"/>
            <a:r>
              <a:rPr lang="en-US" b="1" dirty="0">
                <a:latin typeface="Arial Narrow"/>
                <a:cs typeface="Arial Narrow"/>
              </a:rPr>
              <a:t>Indirection through </a:t>
            </a:r>
            <a:r>
              <a:rPr lang="en-US" b="1" dirty="0" smtClean="0">
                <a:latin typeface="Arial Narrow"/>
                <a:cs typeface="Arial Narrow"/>
              </a:rPr>
              <a:t>directory</a:t>
            </a:r>
            <a:endParaRPr lang="en-US" b="1" dirty="0">
              <a:latin typeface="Arial Narrow"/>
              <a:cs typeface="Arial Narrow"/>
            </a:endParaRP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False sharing (cache-line based coherence)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Network traffic (cache-line based communication)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65" charset="-128"/>
              </a:rPr>
              <a:t>Results for Deterministic </a:t>
            </a:r>
            <a:r>
              <a:rPr lang="en-US" dirty="0" smtClean="0">
                <a:ea typeface="ＭＳ Ｐゴシック" pitchFamily="-65" charset="-128"/>
              </a:rPr>
              <a:t>Codes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6" name="Wave 5"/>
          <p:cNvSpPr/>
          <p:nvPr/>
        </p:nvSpPr>
        <p:spPr>
          <a:xfrm>
            <a:off x="5249142" y="1411707"/>
            <a:ext cx="3590058" cy="1067440"/>
          </a:xfrm>
          <a:prstGeom prst="wave">
            <a:avLst>
              <a:gd name="adj1" fmla="val 9175"/>
              <a:gd name="adj2" fmla="val 0"/>
            </a:avLst>
          </a:prstGeom>
          <a:solidFill>
            <a:srgbClr val="CCFFCC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sz="2400" b="1" dirty="0">
                <a:solidFill>
                  <a:srgbClr val="003900"/>
                </a:solidFill>
                <a:latin typeface="Arial Narrow"/>
                <a:cs typeface="Arial Narrow"/>
              </a:rPr>
              <a:t>Base </a:t>
            </a:r>
            <a:r>
              <a:rPr lang="en-US" sz="2400" b="1" dirty="0" err="1">
                <a:solidFill>
                  <a:srgbClr val="003900"/>
                </a:solidFill>
                <a:latin typeface="Arial Narrow"/>
                <a:cs typeface="Arial Narrow"/>
              </a:rPr>
              <a:t>DeNovo</a:t>
            </a:r>
            <a:r>
              <a:rPr lang="en-US" sz="2400" b="1" dirty="0">
                <a:solidFill>
                  <a:srgbClr val="003900"/>
                </a:solidFill>
                <a:latin typeface="Arial Narrow"/>
                <a:cs typeface="Arial Narrow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sz="2400" b="1" i="1" dirty="0">
                <a:solidFill>
                  <a:srgbClr val="003900"/>
                </a:solidFill>
                <a:latin typeface="Arial Narrow"/>
                <a:cs typeface="Arial Narrow"/>
              </a:rPr>
              <a:t>20X faster to verify vs. MESI</a:t>
            </a:r>
          </a:p>
        </p:txBody>
      </p:sp>
    </p:spTree>
    <p:extLst>
      <p:ext uri="{BB962C8B-B14F-4D97-AF65-F5344CB8AC3E}">
        <p14:creationId xmlns:p14="http://schemas.microsoft.com/office/powerpoint/2010/main" val="3183542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>
                <a:solidFill>
                  <a:srgbClr val="D25000"/>
                </a:solidFill>
                <a:latin typeface="Arial Narrow"/>
                <a:cs typeface="Arial Narrow"/>
              </a:rPr>
              <a:t>C</a:t>
            </a:r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omplexity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 transient states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Simple to extend for 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optimizations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 smtClean="0">
              <a:solidFill>
                <a:srgbClr val="006600"/>
              </a:solidFill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Storage overhead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 storage overhead for directory 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information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>
              <a:solidFill>
                <a:srgbClr val="006600"/>
              </a:solidFill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Performance and power inefficiencies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 invalidation, </a:t>
            </a:r>
            <a:r>
              <a:rPr lang="en-US" b="1" dirty="0" err="1" smtClean="0">
                <a:solidFill>
                  <a:srgbClr val="006600"/>
                </a:solidFill>
                <a:latin typeface="Arial Narrow"/>
                <a:cs typeface="Arial Narrow"/>
              </a:rPr>
              <a:t>ack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 messages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 indirection through directory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 false sharing: region based coherence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65" charset="-128"/>
              </a:rPr>
              <a:t>Results for Deterministic </a:t>
            </a:r>
            <a:r>
              <a:rPr lang="en-US" dirty="0" smtClean="0">
                <a:ea typeface="ＭＳ Ｐゴシック" pitchFamily="-65" charset="-128"/>
              </a:rPr>
              <a:t>Codes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5" name="Wave 4"/>
          <p:cNvSpPr/>
          <p:nvPr/>
        </p:nvSpPr>
        <p:spPr>
          <a:xfrm>
            <a:off x="4648200" y="3810000"/>
            <a:ext cx="4399977" cy="1605171"/>
          </a:xfrm>
          <a:prstGeom prst="wave">
            <a:avLst>
              <a:gd name="adj1" fmla="val 9175"/>
              <a:gd name="adj2" fmla="val 0"/>
            </a:avLst>
          </a:prstGeom>
          <a:solidFill>
            <a:srgbClr val="CCFFCC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sz="2400" b="1" dirty="0" smtClean="0">
                <a:solidFill>
                  <a:srgbClr val="003900"/>
                </a:solidFill>
                <a:latin typeface="Arial Narrow"/>
                <a:cs typeface="Arial Narrow"/>
              </a:rPr>
              <a:t> </a:t>
            </a:r>
            <a:r>
              <a:rPr lang="en-US" sz="2400" b="1" i="1" dirty="0" smtClean="0">
                <a:solidFill>
                  <a:srgbClr val="003900"/>
                </a:solidFill>
                <a:latin typeface="Arial Narrow"/>
                <a:cs typeface="Arial Narrow"/>
              </a:rPr>
              <a:t>Up </a:t>
            </a:r>
            <a:r>
              <a:rPr lang="en-US" sz="2400" b="1" i="1" dirty="0">
                <a:solidFill>
                  <a:srgbClr val="003900"/>
                </a:solidFill>
                <a:latin typeface="Arial Narrow"/>
                <a:cs typeface="Arial Narrow"/>
              </a:rPr>
              <a:t>to </a:t>
            </a:r>
            <a:r>
              <a:rPr lang="en-US" sz="2400" b="1" i="1" dirty="0" smtClean="0">
                <a:solidFill>
                  <a:srgbClr val="003900"/>
                </a:solidFill>
                <a:latin typeface="Arial Narrow"/>
                <a:cs typeface="Arial Narrow"/>
              </a:rPr>
              <a:t>77% lower memory stall time</a:t>
            </a:r>
          </a:p>
          <a:p>
            <a:pPr algn="ctr">
              <a:lnSpc>
                <a:spcPct val="110000"/>
              </a:lnSpc>
            </a:pPr>
            <a:r>
              <a:rPr lang="en-US" sz="2400" b="1" i="1" dirty="0" smtClean="0">
                <a:solidFill>
                  <a:srgbClr val="003900"/>
                </a:solidFill>
                <a:latin typeface="Arial Narrow"/>
                <a:cs typeface="Arial Narrow"/>
              </a:rPr>
              <a:t>Up to 71% lower traffic</a:t>
            </a:r>
            <a:endParaRPr lang="en-US" sz="2400" b="1" i="1" dirty="0">
              <a:solidFill>
                <a:srgbClr val="003900"/>
              </a:solidFill>
              <a:latin typeface="Arial Narrow"/>
              <a:cs typeface="Arial Narrow"/>
            </a:endParaRPr>
          </a:p>
        </p:txBody>
      </p:sp>
      <p:sp>
        <p:nvSpPr>
          <p:cNvPr id="7" name="Wave 6"/>
          <p:cNvSpPr/>
          <p:nvPr/>
        </p:nvSpPr>
        <p:spPr>
          <a:xfrm>
            <a:off x="5249142" y="1447160"/>
            <a:ext cx="3590058" cy="1067440"/>
          </a:xfrm>
          <a:prstGeom prst="wave">
            <a:avLst>
              <a:gd name="adj1" fmla="val 9175"/>
              <a:gd name="adj2" fmla="val 0"/>
            </a:avLst>
          </a:prstGeom>
          <a:solidFill>
            <a:srgbClr val="CCFFCC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sz="2400" b="1" dirty="0">
                <a:solidFill>
                  <a:srgbClr val="003900"/>
                </a:solidFill>
                <a:latin typeface="Arial Narrow"/>
                <a:cs typeface="Arial Narrow"/>
              </a:rPr>
              <a:t>Base </a:t>
            </a:r>
            <a:r>
              <a:rPr lang="en-US" sz="2400" b="1" dirty="0" err="1">
                <a:solidFill>
                  <a:srgbClr val="003900"/>
                </a:solidFill>
                <a:latin typeface="Arial Narrow"/>
                <a:cs typeface="Arial Narrow"/>
              </a:rPr>
              <a:t>DeNovo</a:t>
            </a:r>
            <a:r>
              <a:rPr lang="en-US" sz="2400" b="1" dirty="0">
                <a:solidFill>
                  <a:srgbClr val="003900"/>
                </a:solidFill>
                <a:latin typeface="Arial Narrow"/>
                <a:cs typeface="Arial Narrow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sz="2400" b="1" i="1" dirty="0">
                <a:solidFill>
                  <a:srgbClr val="003900"/>
                </a:solidFill>
                <a:latin typeface="Arial Narrow"/>
                <a:cs typeface="Arial Narrow"/>
              </a:rPr>
              <a:t>20X faster to verify vs. MESI</a:t>
            </a:r>
          </a:p>
        </p:txBody>
      </p:sp>
    </p:spTree>
    <p:extLst>
      <p:ext uri="{BB962C8B-B14F-4D97-AF65-F5344CB8AC3E}">
        <p14:creationId xmlns:p14="http://schemas.microsoft.com/office/powerpoint/2010/main" val="22575145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Parallel Java (DPJ)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21" y="1143000"/>
            <a:ext cx="7621779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Structured parallel control</a:t>
            </a:r>
          </a:p>
          <a:p>
            <a:pPr lvl="1"/>
            <a:r>
              <a:rPr lang="en-US" sz="2200" dirty="0" smtClean="0"/>
              <a:t>Fork-join parallelism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600" dirty="0" smtClean="0"/>
              <a:t>Region: name for set of memory locations</a:t>
            </a:r>
          </a:p>
          <a:p>
            <a:pPr lvl="1"/>
            <a:r>
              <a:rPr lang="en-US" sz="2200" dirty="0" smtClean="0"/>
              <a:t>Assign region to each field, array cell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600" dirty="0" smtClean="0"/>
              <a:t>Effect: read or write on a region</a:t>
            </a:r>
          </a:p>
          <a:p>
            <a:pPr lvl="1"/>
            <a:r>
              <a:rPr lang="en-US" sz="2200" dirty="0" smtClean="0"/>
              <a:t>Summarize effects of method bodies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600" dirty="0" smtClean="0"/>
              <a:t>Compiler: simple type check</a:t>
            </a:r>
          </a:p>
          <a:p>
            <a:pPr lvl="1"/>
            <a:r>
              <a:rPr lang="en-US" sz="2200" dirty="0" smtClean="0"/>
              <a:t>Region types consistent</a:t>
            </a:r>
          </a:p>
          <a:p>
            <a:pPr lvl="1"/>
            <a:r>
              <a:rPr lang="en-US" sz="2200" dirty="0"/>
              <a:t>E</a:t>
            </a:r>
            <a:r>
              <a:rPr lang="en-US" sz="2200" dirty="0" smtClean="0"/>
              <a:t>ffect summaries correct</a:t>
            </a:r>
          </a:p>
          <a:p>
            <a:pPr lvl="1"/>
            <a:r>
              <a:rPr lang="en-US" sz="2200" dirty="0" smtClean="0"/>
              <a:t>Parallel tasks don’t interfere (race-free)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marL="382588"/>
            <a:endParaRPr lang="en-US" dirty="0" smtClean="0">
              <a:solidFill>
                <a:srgbClr val="D25000"/>
              </a:solidFill>
              <a:ea typeface="ヒラギノ角ゴ ProN W3"/>
              <a:cs typeface="ヒラギノ角ゴ ProN W3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986307" y="4280031"/>
            <a:ext cx="2618321" cy="1282569"/>
            <a:chOff x="6220879" y="1232031"/>
            <a:chExt cx="2618321" cy="1282569"/>
          </a:xfrm>
        </p:grpSpPr>
        <p:grpSp>
          <p:nvGrpSpPr>
            <p:cNvPr id="4" name="Group 3"/>
            <p:cNvGrpSpPr/>
            <p:nvPr/>
          </p:nvGrpSpPr>
          <p:grpSpPr>
            <a:xfrm>
              <a:off x="6220879" y="1232031"/>
              <a:ext cx="2618321" cy="1282569"/>
              <a:chOff x="5116824" y="4807745"/>
              <a:chExt cx="2618321" cy="1282569"/>
            </a:xfrm>
          </p:grpSpPr>
          <p:sp>
            <p:nvSpPr>
              <p:cNvPr id="5" name="Card 29"/>
              <p:cNvSpPr/>
              <p:nvPr/>
            </p:nvSpPr>
            <p:spPr>
              <a:xfrm>
                <a:off x="5116824" y="4807745"/>
                <a:ext cx="2618321" cy="975957"/>
              </a:xfrm>
              <a:prstGeom prst="flowChartPunchedCar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15241" y="5720982"/>
                <a:ext cx="588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heap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43530" y="1367714"/>
              <a:ext cx="1922627" cy="711339"/>
              <a:chOff x="5546826" y="4977705"/>
              <a:chExt cx="1922627" cy="71133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546826" y="4993741"/>
                <a:ext cx="488760" cy="320835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134816" y="4985723"/>
                <a:ext cx="488760" cy="320835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80693" y="4977705"/>
                <a:ext cx="488760" cy="320835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74325" y="5368209"/>
                <a:ext cx="488760" cy="320835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6343497" y="1806962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1487" y="1798944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62697" y="1806962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70895" y="1749662"/>
            <a:ext cx="3262333" cy="1984138"/>
            <a:chOff x="5076796" y="2023892"/>
            <a:chExt cx="3262333" cy="1984138"/>
          </a:xfrm>
        </p:grpSpPr>
        <p:sp>
          <p:nvSpPr>
            <p:cNvPr id="34" name="Rectangle 33"/>
            <p:cNvSpPr/>
            <p:nvPr/>
          </p:nvSpPr>
          <p:spPr>
            <a:xfrm>
              <a:off x="5076796" y="2376565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50880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24964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99049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076796" y="2023892"/>
              <a:ext cx="3262333" cy="352673"/>
              <a:chOff x="5076796" y="2023892"/>
              <a:chExt cx="3262333" cy="35267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76796" y="2023892"/>
                <a:ext cx="3262333" cy="145741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2"/>
                <a:endCxn id="34" idx="0"/>
              </p:cNvCxnSpPr>
              <p:nvPr/>
            </p:nvCxnSpPr>
            <p:spPr>
              <a:xfrm flipH="1">
                <a:off x="5396836" y="2169633"/>
                <a:ext cx="1311127" cy="206932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2"/>
                <a:endCxn id="35" idx="0"/>
              </p:cNvCxnSpPr>
              <p:nvPr/>
            </p:nvCxnSpPr>
            <p:spPr>
              <a:xfrm flipH="1">
                <a:off x="6270920" y="2169633"/>
                <a:ext cx="437043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7" idx="2"/>
                <a:endCxn id="36" idx="0"/>
              </p:cNvCxnSpPr>
              <p:nvPr/>
            </p:nvCxnSpPr>
            <p:spPr>
              <a:xfrm>
                <a:off x="6707963" y="2169633"/>
                <a:ext cx="437041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7" idx="2"/>
                <a:endCxn id="37" idx="0"/>
              </p:cNvCxnSpPr>
              <p:nvPr/>
            </p:nvCxnSpPr>
            <p:spPr>
              <a:xfrm>
                <a:off x="6707963" y="2169633"/>
                <a:ext cx="1311126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076796" y="3656723"/>
              <a:ext cx="3262333" cy="351307"/>
              <a:chOff x="5076796" y="3656723"/>
              <a:chExt cx="3262333" cy="35130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076796" y="3851231"/>
                <a:ext cx="3262333" cy="156799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34" idx="2"/>
                <a:endCxn id="42" idx="0"/>
              </p:cNvCxnSpPr>
              <p:nvPr/>
            </p:nvCxnSpPr>
            <p:spPr>
              <a:xfrm>
                <a:off x="5396836" y="3656725"/>
                <a:ext cx="1311127" cy="194506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5" idx="2"/>
                <a:endCxn id="42" idx="0"/>
              </p:cNvCxnSpPr>
              <p:nvPr/>
            </p:nvCxnSpPr>
            <p:spPr>
              <a:xfrm>
                <a:off x="6270920" y="3656723"/>
                <a:ext cx="437043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6" idx="2"/>
                <a:endCxn id="42" idx="0"/>
              </p:cNvCxnSpPr>
              <p:nvPr/>
            </p:nvCxnSpPr>
            <p:spPr>
              <a:xfrm flipH="1">
                <a:off x="6707963" y="3656723"/>
                <a:ext cx="437041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7" idx="2"/>
                <a:endCxn id="42" idx="0"/>
              </p:cNvCxnSpPr>
              <p:nvPr/>
            </p:nvCxnSpPr>
            <p:spPr>
              <a:xfrm flipH="1">
                <a:off x="6707963" y="3656723"/>
                <a:ext cx="1311126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/>
          <p:cNvCxnSpPr/>
          <p:nvPr/>
        </p:nvCxnSpPr>
        <p:spPr>
          <a:xfrm flipH="1">
            <a:off x="6704493" y="2561196"/>
            <a:ext cx="772393" cy="307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>
          <a:xfrm>
            <a:off x="6874861" y="2484073"/>
            <a:ext cx="626056" cy="404915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562600" y="2760058"/>
            <a:ext cx="603628" cy="400110"/>
            <a:chOff x="5096978" y="2725488"/>
            <a:chExt cx="603628" cy="400110"/>
          </a:xfrm>
        </p:grpSpPr>
        <p:sp>
          <p:nvSpPr>
            <p:cNvPr id="56" name="TextBox 55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400800" y="2783881"/>
            <a:ext cx="603628" cy="400110"/>
            <a:chOff x="5096978" y="2725488"/>
            <a:chExt cx="603628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15200" y="2768877"/>
            <a:ext cx="603628" cy="400110"/>
            <a:chOff x="5096978" y="2725488"/>
            <a:chExt cx="603628" cy="400110"/>
          </a:xfrm>
        </p:grpSpPr>
        <p:sp>
          <p:nvSpPr>
            <p:cNvPr id="62" name="TextBox 61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229600" y="2674840"/>
            <a:ext cx="603628" cy="400110"/>
            <a:chOff x="5096978" y="2725488"/>
            <a:chExt cx="603628" cy="400110"/>
          </a:xfrm>
        </p:grpSpPr>
        <p:sp>
          <p:nvSpPr>
            <p:cNvPr id="65" name="TextBox 64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315200" y="2200770"/>
            <a:ext cx="603628" cy="400110"/>
            <a:chOff x="5096978" y="2725488"/>
            <a:chExt cx="603628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</a:t>
              </a:r>
              <a:endParaRPr lang="en-US" sz="20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28600" y="5966936"/>
            <a:ext cx="88865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000"/>
                </a:solidFill>
                <a:latin typeface="Arial Narrow" pitchFamily="34" charset="0"/>
                <a:ea typeface="ヒラギノ角ゴ ProN W3"/>
                <a:cs typeface="ヒラギノ角ゴ ProN W3"/>
              </a:rPr>
              <a:t>Type-checked programs guaranteed determinism (sequential semantics)</a:t>
            </a:r>
            <a:endParaRPr lang="en-US" sz="2400" b="1" dirty="0">
              <a:solidFill>
                <a:srgbClr val="D25000"/>
              </a:solidFill>
              <a:latin typeface="Arial Narrow" pitchFamily="34" charset="0"/>
              <a:ea typeface="ヒラギノ角ゴ ProN W3"/>
              <a:cs typeface="ヒラギノ角ゴ ProN W3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4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943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dirty="0" smtClean="0"/>
              <a:t>Parallelism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dirty="0" smtClean="0"/>
              <a:t>Specialization, heterogeneity, …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dirty="0" smtClean="0"/>
              <a:t>BUT large impact on </a:t>
            </a:r>
          </a:p>
          <a:p>
            <a:pPr lvl="1" indent="-342900">
              <a:spcBef>
                <a:spcPts val="1200"/>
              </a:spcBef>
            </a:pPr>
            <a:r>
              <a:rPr lang="en-US" sz="3400" dirty="0" smtClean="0"/>
              <a:t>Software</a:t>
            </a:r>
          </a:p>
          <a:p>
            <a:pPr lvl="1" indent="-342900">
              <a:spcBef>
                <a:spcPts val="1200"/>
              </a:spcBef>
            </a:pPr>
            <a:r>
              <a:rPr lang="en-US" sz="3400" dirty="0" smtClean="0"/>
              <a:t>Hardware</a:t>
            </a:r>
          </a:p>
          <a:p>
            <a:pPr lvl="1" indent="-342900">
              <a:spcBef>
                <a:spcPts val="1200"/>
              </a:spcBef>
            </a:pPr>
            <a:r>
              <a:rPr lang="en-US" sz="3400" dirty="0" smtClean="0"/>
              <a:t>Hardware-Software </a:t>
            </a:r>
            <a:r>
              <a:rPr lang="en-US" sz="3400" dirty="0"/>
              <a:t>I</a:t>
            </a:r>
            <a:r>
              <a:rPr lang="en-US" sz="3400" dirty="0" smtClean="0"/>
              <a:t>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Bullets for the Energy Crisis?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14400"/>
            <a:ext cx="3476223" cy="185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07" y="3048000"/>
            <a:ext cx="2643589" cy="258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6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Memory</a:t>
            </a:r>
            <a:r>
              <a:rPr dirty="0" smtClean="0">
                <a:ea typeface="ＭＳ Ｐゴシック" charset="-128"/>
              </a:rPr>
              <a:t> Consistency</a:t>
            </a:r>
            <a:r>
              <a:rPr lang="en-US" dirty="0" smtClean="0">
                <a:ea typeface="ＭＳ Ｐゴシック" charset="-128"/>
              </a:rPr>
              <a:t> Model</a:t>
            </a:r>
            <a:endParaRPr dirty="0" smtClean="0">
              <a:ea typeface="ＭＳ Ｐゴシック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17601"/>
            <a:ext cx="8229600" cy="3022600"/>
          </a:xfrm>
        </p:spPr>
        <p:txBody>
          <a:bodyPr/>
          <a:lstStyle/>
          <a:p>
            <a:pPr eaLnBrk="1" hangingPunct="1"/>
            <a:r>
              <a:rPr lang="en-US" sz="2600" b="1" dirty="0" smtClean="0">
                <a:latin typeface="Arial Narrow" charset="0"/>
              </a:rPr>
              <a:t>Guaranteed determinism </a:t>
            </a:r>
            <a:br>
              <a:rPr lang="en-US" sz="2600" b="1" dirty="0" smtClean="0">
                <a:latin typeface="Arial Narrow" charset="0"/>
              </a:rPr>
            </a:br>
            <a:r>
              <a:rPr lang="en-US" sz="2600" b="1" dirty="0" err="1" smtClean="0">
                <a:latin typeface="Arial Narrow" charset="0"/>
                <a:sym typeface="Symbol" charset="2"/>
              </a:rPr>
              <a:t></a:t>
            </a:r>
            <a:r>
              <a:rPr lang="en-US" sz="2600" b="1" dirty="0" smtClean="0">
                <a:latin typeface="Arial Narrow" charset="0"/>
                <a:sym typeface="Symbol" charset="2"/>
              </a:rPr>
              <a:t> </a:t>
            </a:r>
            <a:r>
              <a:rPr lang="en-US" sz="2600" b="1" dirty="0" smtClean="0">
                <a:latin typeface="Arial Narrow" charset="0"/>
              </a:rPr>
              <a:t>Read returns value of </a:t>
            </a:r>
            <a:r>
              <a:rPr lang="en-US" sz="2600" b="1" dirty="0" smtClean="0">
                <a:solidFill>
                  <a:srgbClr val="D25000"/>
                </a:solidFill>
                <a:latin typeface="Arial Narrow" charset="0"/>
              </a:rPr>
              <a:t>last </a:t>
            </a:r>
            <a:r>
              <a:rPr lang="en-US" sz="2600" b="1" dirty="0" smtClean="0">
                <a:latin typeface="Arial Narrow" charset="0"/>
              </a:rPr>
              <a:t>write in sequential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Same task in this parallel phase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Or before this parallel phase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08300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52554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96808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78200" y="3225800"/>
            <a:ext cx="24257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220244" y="33853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452144" y="33853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633244" y="33980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98044" y="6130786"/>
            <a:ext cx="24257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240088" y="59855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71988" y="59855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653088" y="59982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470400" y="6295886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452144" y="31059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15413" y="51297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LD 0xa</a:t>
            </a:r>
            <a:endParaRPr lang="en-US" b="1" dirty="0">
              <a:latin typeface="Arial Narrow" pitchFamily="34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728383" y="3955535"/>
            <a:ext cx="976930" cy="1403865"/>
            <a:chOff x="2728383" y="3955535"/>
            <a:chExt cx="976930" cy="1403865"/>
          </a:xfrm>
        </p:grpSpPr>
        <p:sp>
          <p:nvSpPr>
            <p:cNvPr id="25" name="TextBox 24"/>
            <p:cNvSpPr txBox="1"/>
            <p:nvPr/>
          </p:nvSpPr>
          <p:spPr>
            <a:xfrm>
              <a:off x="2908300" y="3955535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 Narrow" pitchFamily="34" charset="0"/>
                </a:rPr>
                <a:t>ST 0xa</a:t>
              </a:r>
              <a:endParaRPr lang="en-US" b="1" dirty="0">
                <a:latin typeface="Arial Narrow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728383" y="4165600"/>
              <a:ext cx="243417" cy="1193800"/>
            </a:xfrm>
            <a:custGeom>
              <a:avLst/>
              <a:gdLst>
                <a:gd name="connsiteX0" fmla="*/ 243417 w 243417"/>
                <a:gd name="connsiteY0" fmla="*/ 0 h 1193800"/>
                <a:gd name="connsiteX1" fmla="*/ 2117 w 243417"/>
                <a:gd name="connsiteY1" fmla="*/ 685800 h 1193800"/>
                <a:gd name="connsiteX2" fmla="*/ 230717 w 243417"/>
                <a:gd name="connsiteY2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17" h="1193800">
                  <a:moveTo>
                    <a:pt x="243417" y="0"/>
                  </a:moveTo>
                  <a:cubicBezTo>
                    <a:pt x="123825" y="243416"/>
                    <a:pt x="4234" y="486833"/>
                    <a:pt x="2117" y="685800"/>
                  </a:cubicBezTo>
                  <a:cubicBezTo>
                    <a:pt x="0" y="884767"/>
                    <a:pt x="230717" y="1193800"/>
                    <a:pt x="230717" y="1193800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31"/>
          <p:cNvGrpSpPr/>
          <p:nvPr/>
        </p:nvGrpSpPr>
        <p:grpSpPr>
          <a:xfrm>
            <a:off x="6527108" y="3374003"/>
            <a:ext cx="1609504" cy="2587486"/>
            <a:chOff x="2117651" y="3454400"/>
            <a:chExt cx="1609504" cy="2587486"/>
          </a:xfrm>
        </p:grpSpPr>
        <p:sp>
          <p:nvSpPr>
            <p:cNvPr id="28" name="Left Bracket 27"/>
            <p:cNvSpPr/>
            <p:nvPr/>
          </p:nvSpPr>
          <p:spPr>
            <a:xfrm rot="10800000">
              <a:off x="2117651" y="3454400"/>
              <a:ext cx="473150" cy="2587486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41601" y="4321909"/>
              <a:ext cx="108555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 Narrow" pitchFamily="34" charset="0"/>
                </a:rPr>
                <a:t>Parallel</a:t>
              </a:r>
            </a:p>
            <a:p>
              <a:r>
                <a:rPr lang="en-US" sz="2400" b="1" dirty="0" smtClean="0">
                  <a:latin typeface="Arial Narrow" pitchFamily="34" charset="0"/>
                </a:rPr>
                <a:t>Phase</a:t>
              </a:r>
              <a:endParaRPr lang="en-US" sz="2400" b="1" dirty="0">
                <a:latin typeface="Arial Narrow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2389717" y="2971800"/>
            <a:ext cx="607483" cy="2311400"/>
          </a:xfrm>
          <a:custGeom>
            <a:avLst/>
            <a:gdLst>
              <a:gd name="connsiteX0" fmla="*/ 607483 w 607483"/>
              <a:gd name="connsiteY0" fmla="*/ 0 h 2311400"/>
              <a:gd name="connsiteX1" fmla="*/ 23283 w 607483"/>
              <a:gd name="connsiteY1" fmla="*/ 1600200 h 2311400"/>
              <a:gd name="connsiteX2" fmla="*/ 467783 w 607483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483" h="2311400">
                <a:moveTo>
                  <a:pt x="607483" y="0"/>
                </a:moveTo>
                <a:cubicBezTo>
                  <a:pt x="327024" y="607483"/>
                  <a:pt x="46566" y="1214967"/>
                  <a:pt x="23283" y="1600200"/>
                </a:cubicBezTo>
                <a:cubicBezTo>
                  <a:pt x="0" y="1985433"/>
                  <a:pt x="467783" y="2311400"/>
                  <a:pt x="467783" y="2311400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37"/>
          <p:cNvGrpSpPr/>
          <p:nvPr/>
        </p:nvGrpSpPr>
        <p:grpSpPr>
          <a:xfrm>
            <a:off x="3722045" y="3955535"/>
            <a:ext cx="2456587" cy="1358898"/>
            <a:chOff x="3722045" y="3955535"/>
            <a:chExt cx="2456587" cy="1358898"/>
          </a:xfrm>
        </p:grpSpPr>
        <p:sp>
          <p:nvSpPr>
            <p:cNvPr id="34" name="TextBox 33"/>
            <p:cNvSpPr txBox="1"/>
            <p:nvPr/>
          </p:nvSpPr>
          <p:spPr>
            <a:xfrm>
              <a:off x="5381619" y="3955535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Narrow" pitchFamily="34" charset="0"/>
                </a:rPr>
                <a:t>ST 0xa</a:t>
              </a:r>
              <a:endParaRPr lang="en-US" b="1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37" name="Straight Arrow Connector 36"/>
            <p:cNvCxnSpPr>
              <a:stCxn id="34" idx="1"/>
              <a:endCxn id="24" idx="3"/>
            </p:cNvCxnSpPr>
            <p:nvPr/>
          </p:nvCxnSpPr>
          <p:spPr>
            <a:xfrm rot="10800000" flipV="1">
              <a:off x="3722045" y="4140200"/>
              <a:ext cx="1659575" cy="117423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Multiply 38"/>
          <p:cNvSpPr/>
          <p:nvPr/>
        </p:nvSpPr>
        <p:spPr>
          <a:xfrm>
            <a:off x="5138738" y="3810000"/>
            <a:ext cx="1346200" cy="6858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0842" y="3998532"/>
            <a:ext cx="1561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Narrow" pitchFamily="34" charset="0"/>
              </a:rPr>
              <a:t>Coherence</a:t>
            </a:r>
          </a:p>
          <a:p>
            <a:r>
              <a:rPr lang="en-US" sz="2400" b="1" dirty="0" smtClean="0">
                <a:latin typeface="Arial Narrow" pitchFamily="34" charset="0"/>
              </a:rPr>
              <a:t>Mechanism</a:t>
            </a:r>
            <a:endParaRPr lang="en-US" sz="2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Cache </a:t>
            </a:r>
            <a:r>
              <a:rPr dirty="0" smtClean="0">
                <a:ea typeface="ＭＳ Ｐゴシック" charset="-128"/>
              </a:rPr>
              <a:t>Coherence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b="1" dirty="0" smtClean="0">
                <a:latin typeface="Arial Narrow" charset="0"/>
              </a:rPr>
              <a:t>Coherence Enforcement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Invalidate stale copies in caches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Track one up-to-date copy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Explicit effects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Compiler knows all writeable regions in this parallel phase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Cache can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self-invalidate</a:t>
            </a:r>
            <a:r>
              <a:rPr lang="en-US" b="1" dirty="0" smtClean="0">
                <a:latin typeface="Arial Narrow" charset="0"/>
              </a:rPr>
              <a:t> before next parallel phase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Invalidates data in writeable regions not accessed by itself</a:t>
            </a:r>
          </a:p>
          <a:p>
            <a:r>
              <a:rPr lang="en-US" b="1" dirty="0" smtClean="0">
                <a:latin typeface="Arial Narrow" charset="0"/>
              </a:rPr>
              <a:t>Registration</a:t>
            </a:r>
          </a:p>
          <a:p>
            <a:pPr lvl="1"/>
            <a:r>
              <a:rPr lang="en-US" b="1" dirty="0" smtClean="0">
                <a:latin typeface="Arial Narrow" charset="0"/>
              </a:rPr>
              <a:t>Directory keeps track of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one</a:t>
            </a:r>
            <a:r>
              <a:rPr lang="en-US" b="1" dirty="0" smtClean="0">
                <a:latin typeface="Arial Narrow" charset="0"/>
              </a:rPr>
              <a:t> up-to-date copy</a:t>
            </a:r>
          </a:p>
          <a:p>
            <a:pPr lvl="1"/>
            <a:r>
              <a:rPr lang="en-US" b="1" dirty="0" smtClean="0">
                <a:latin typeface="Arial Narrow" charset="0"/>
              </a:rPr>
              <a:t>Writer updates before next parallel phase</a:t>
            </a:r>
          </a:p>
          <a:p>
            <a:pPr lvl="1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8208" y="2146300"/>
            <a:ext cx="3366192" cy="365760"/>
          </a:xfrm>
          <a:prstGeom prst="rect">
            <a:avLst/>
          </a:prstGeom>
          <a:noFill/>
          <a:ln w="38100" cap="flat" cmpd="sng" algn="ctr">
            <a:solidFill>
              <a:srgbClr val="D25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8207" y="1714500"/>
            <a:ext cx="4013893" cy="365760"/>
          </a:xfrm>
          <a:prstGeom prst="rect">
            <a:avLst/>
          </a:prstGeom>
          <a:noFill/>
          <a:ln w="38100" cap="flat" cmpd="sng" algn="ctr">
            <a:solidFill>
              <a:srgbClr val="D25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6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6" grpId="0" animBg="1"/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smtClean="0">
                <a:ea typeface="ＭＳ Ｐゴシック" charset="-128"/>
              </a:rPr>
              <a:t>Bas</a:t>
            </a:r>
            <a:r>
              <a:rPr lang="en-US" dirty="0" smtClean="0">
                <a:ea typeface="ＭＳ Ｐゴシック" charset="-128"/>
              </a:rPr>
              <a:t>ic</a:t>
            </a:r>
            <a:r>
              <a:rPr dirty="0" smtClean="0">
                <a:ea typeface="ＭＳ Ｐゴシック" charset="-128"/>
              </a:rPr>
              <a:t> </a:t>
            </a:r>
            <a:r>
              <a:rPr dirty="0" err="1" smtClean="0">
                <a:ea typeface="ＭＳ Ｐゴシック" charset="-128"/>
              </a:rPr>
              <a:t>DeNovo</a:t>
            </a:r>
            <a:r>
              <a:rPr dirty="0" smtClean="0">
                <a:ea typeface="ＭＳ Ｐゴシック" charset="-128"/>
              </a:rPr>
              <a:t> Coherence</a:t>
            </a:r>
            <a:r>
              <a:rPr lang="en-US" dirty="0" smtClean="0">
                <a:ea typeface="ＭＳ Ｐゴシック" charset="-128"/>
              </a:rPr>
              <a:t> [PACT’11]</a:t>
            </a:r>
            <a:endParaRPr dirty="0" smtClean="0">
              <a:ea typeface="ＭＳ Ｐゴシック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638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b="1" dirty="0" smtClean="0">
                <a:latin typeface="Arial Narrow" charset="0"/>
              </a:rPr>
              <a:t>Assume (for now): Private L1, shared L2; single word line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Data-race freedom at word granularity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b="1" dirty="0" smtClean="0">
              <a:latin typeface="Arial Narrow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latin typeface="Arial Narrow" charset="0"/>
              </a:rPr>
              <a:t>No transient </a:t>
            </a:r>
            <a:r>
              <a:rPr lang="en-US" sz="2600" dirty="0" smtClean="0">
                <a:latin typeface="Arial Narrow" charset="0"/>
              </a:rPr>
              <a:t>states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600" b="1" dirty="0" smtClean="0">
              <a:latin typeface="Arial Narrow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latin typeface="Arial Narrow" charset="0"/>
              </a:rPr>
              <a:t>No invalidation traffic, no false sharing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600" dirty="0">
              <a:latin typeface="Arial Narrow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b="1" dirty="0" smtClean="0">
                <a:latin typeface="Arial Narrow" charset="0"/>
              </a:rPr>
              <a:t>No directory storage overhead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L2 data arrays double as </a:t>
            </a:r>
            <a:r>
              <a:rPr lang="en-US" b="1" dirty="0" smtClean="0">
                <a:solidFill>
                  <a:srgbClr val="000000"/>
                </a:solidFill>
                <a:latin typeface="Arial Narrow" charset="0"/>
              </a:rPr>
              <a:t>directory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Keep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valid</a:t>
            </a:r>
            <a:r>
              <a:rPr lang="en-US" b="1" dirty="0" smtClean="0">
                <a:latin typeface="Arial Narrow" charset="0"/>
              </a:rPr>
              <a:t> data or </a:t>
            </a:r>
            <a:r>
              <a:rPr lang="en-US" b="1" dirty="0" smtClean="0">
                <a:solidFill>
                  <a:srgbClr val="D45A0F"/>
                </a:solidFill>
                <a:latin typeface="Arial Narrow" charset="0"/>
              </a:rPr>
              <a:t>registered</a:t>
            </a:r>
            <a:r>
              <a:rPr lang="en-US" b="1" dirty="0" smtClean="0">
                <a:latin typeface="Arial Narrow" charset="0"/>
              </a:rPr>
              <a:t> core id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b="1" dirty="0" smtClean="0">
              <a:latin typeface="Arial Narrow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>
                <a:latin typeface="Arial Narrow" charset="0"/>
              </a:rPr>
              <a:t>Touched bit: set if word read in the phase</a:t>
            </a:r>
            <a:endParaRPr lang="en-US" sz="2600" b="1" dirty="0" smtClean="0">
              <a:latin typeface="Arial Narrow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b="1" dirty="0" smtClean="0">
              <a:latin typeface="Arial Narrow" charset="0"/>
            </a:endParaRPr>
          </a:p>
          <a:p>
            <a:pPr>
              <a:spcAft>
                <a:spcPts val="600"/>
              </a:spcAft>
              <a:buNone/>
            </a:pPr>
            <a:endParaRPr lang="en-US" b="1" dirty="0" smtClean="0">
              <a:latin typeface="Arial Narro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4800600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D45A0F"/>
                </a:solidFill>
                <a:latin typeface="Arial Narrow"/>
                <a:cs typeface="Arial Narrow"/>
              </a:rPr>
              <a:t>registry</a:t>
            </a:r>
            <a:endParaRPr lang="en-US" sz="2200" b="1" dirty="0">
              <a:solidFill>
                <a:srgbClr val="D45A0F"/>
              </a:solidFill>
              <a:latin typeface="Arial Narrow"/>
              <a:cs typeface="Arial Narrow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4953000" y="2460919"/>
            <a:ext cx="3962400" cy="2111081"/>
            <a:chOff x="3304102" y="3595279"/>
            <a:chExt cx="4603857" cy="2148275"/>
          </a:xfrm>
        </p:grpSpPr>
        <p:sp>
          <p:nvSpPr>
            <p:cNvPr id="6" name="Oval 5"/>
            <p:cNvSpPr/>
            <p:nvPr/>
          </p:nvSpPr>
          <p:spPr>
            <a:xfrm>
              <a:off x="3304102" y="3595279"/>
              <a:ext cx="1344288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Invalid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685062" y="3595279"/>
              <a:ext cx="1222897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Valid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603662" y="4977404"/>
              <a:ext cx="1976261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Registered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7" idx="2"/>
            </p:cNvCxnSpPr>
            <p:nvPr/>
          </p:nvCxnSpPr>
          <p:spPr>
            <a:xfrm>
              <a:off x="4632137" y="3978353"/>
              <a:ext cx="2052925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44291" y="4249229"/>
              <a:ext cx="616776" cy="80932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7"/>
              <a:endCxn id="7" idx="3"/>
            </p:cNvCxnSpPr>
            <p:nvPr/>
          </p:nvCxnSpPr>
          <p:spPr>
            <a:xfrm flipV="1">
              <a:off x="6290507" y="4249229"/>
              <a:ext cx="573645" cy="840375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61066" y="3613957"/>
              <a:ext cx="749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Read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5747" y="4502874"/>
              <a:ext cx="761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Write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18176" y="4270246"/>
              <a:ext cx="761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Write</a:t>
              </a:r>
              <a:endParaRPr lang="en-US" b="1" dirty="0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038600" y="5029200"/>
            <a:ext cx="1185644" cy="0"/>
          </a:xfrm>
          <a:prstGeom prst="line">
            <a:avLst/>
          </a:prstGeom>
          <a:ln w="38100">
            <a:solidFill>
              <a:srgbClr val="D25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2714513">
            <a:off x="6671902" y="4202341"/>
            <a:ext cx="661754" cy="653005"/>
          </a:xfrm>
          <a:prstGeom prst="arc">
            <a:avLst>
              <a:gd name="adj1" fmla="val 19103066"/>
              <a:gd name="adj2" fmla="val 7658367"/>
            </a:avLst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13313963">
            <a:off x="8043998" y="2257507"/>
            <a:ext cx="661754" cy="653005"/>
          </a:xfrm>
          <a:prstGeom prst="arc">
            <a:avLst>
              <a:gd name="adj1" fmla="val 19103066"/>
              <a:gd name="adj2" fmla="val 7658367"/>
            </a:avLst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45387" y="4419600"/>
            <a:ext cx="13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Read, Write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023029" y="1905000"/>
            <a:ext cx="66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259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8" grpId="0" animBg="1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</a:t>
            </a:r>
            <a:endParaRPr lang="en-US" dirty="0"/>
          </a:p>
        </p:txBody>
      </p:sp>
      <p:graphicFrame>
        <p:nvGraphicFramePr>
          <p:cNvPr id="4" name="표 73"/>
          <p:cNvGraphicFramePr>
            <a:graphicFrameLocks noGrp="1"/>
          </p:cNvGraphicFramePr>
          <p:nvPr/>
        </p:nvGraphicFramePr>
        <p:xfrm>
          <a:off x="3958735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22060" y="1404689"/>
            <a:ext cx="3338555" cy="428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S_type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X in DeNovo-region       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455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Y in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DeNovo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-region    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 _type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S[size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];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...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Phase1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writes 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{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//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DeNovo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effect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foreach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in 0, size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	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S[i].X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= …;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self_invalidate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(      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1811904" y="1752600"/>
            <a:ext cx="916056" cy="2631083"/>
            <a:chOff x="1296792" y="1888035"/>
            <a:chExt cx="916056" cy="2631083"/>
          </a:xfrm>
        </p:grpSpPr>
        <p:grpSp>
          <p:nvGrpSpPr>
            <p:cNvPr id="6" name="Group 30"/>
            <p:cNvGrpSpPr/>
            <p:nvPr/>
          </p:nvGrpSpPr>
          <p:grpSpPr>
            <a:xfrm>
              <a:off x="2075688" y="1888035"/>
              <a:ext cx="137160" cy="457200"/>
              <a:chOff x="2075688" y="1888035"/>
              <a:chExt cx="137160" cy="457200"/>
            </a:xfrm>
          </p:grpSpPr>
          <p:sp>
            <p:nvSpPr>
              <p:cNvPr id="11" name="직사각형 26"/>
              <p:cNvSpPr/>
              <p:nvPr/>
            </p:nvSpPr>
            <p:spPr>
              <a:xfrm>
                <a:off x="2075688" y="1888035"/>
                <a:ext cx="137160" cy="137160"/>
              </a:xfrm>
              <a:prstGeom prst="rect">
                <a:avLst/>
              </a:prstGeom>
              <a:solidFill>
                <a:srgbClr val="306CFF"/>
              </a:solidFill>
              <a:ln>
                <a:solidFill>
                  <a:srgbClr val="306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직사각형 27"/>
              <p:cNvSpPr/>
              <p:nvPr/>
            </p:nvSpPr>
            <p:spPr>
              <a:xfrm>
                <a:off x="2075688" y="2208075"/>
                <a:ext cx="137160" cy="1371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직사각형 30"/>
            <p:cNvSpPr/>
            <p:nvPr/>
          </p:nvSpPr>
          <p:spPr>
            <a:xfrm>
              <a:off x="1709928" y="4381958"/>
              <a:ext cx="137160" cy="13716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96792" y="3276383"/>
              <a:ext cx="137160" cy="13716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60615" y="1382998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of Core 1 </a:t>
            </a:r>
            <a:endParaRPr lang="en-US" dirty="0"/>
          </a:p>
        </p:txBody>
      </p:sp>
      <p:graphicFrame>
        <p:nvGraphicFramePr>
          <p:cNvPr id="21" name="표 73"/>
          <p:cNvGraphicFramePr>
            <a:graphicFrameLocks noGrp="1"/>
          </p:cNvGraphicFramePr>
          <p:nvPr/>
        </p:nvGraphicFramePr>
        <p:xfrm>
          <a:off x="3958735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807200" y="1382998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of Core 2 </a:t>
            </a:r>
            <a:endParaRPr lang="en-US" dirty="0"/>
          </a:p>
        </p:txBody>
      </p:sp>
      <p:graphicFrame>
        <p:nvGraphicFramePr>
          <p:cNvPr id="27" name="표 54"/>
          <p:cNvGraphicFramePr>
            <a:graphicFrameLocks noGrp="1"/>
          </p:cNvGraphicFramePr>
          <p:nvPr/>
        </p:nvGraphicFramePr>
        <p:xfrm>
          <a:off x="6995922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+mn-lt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D9D9D9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94165" y="3743325"/>
            <a:ext cx="13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L2</a:t>
            </a:r>
            <a:endParaRPr lang="en-US" dirty="0"/>
          </a:p>
        </p:txBody>
      </p:sp>
      <p:graphicFrame>
        <p:nvGraphicFramePr>
          <p:cNvPr id="32" name="표 63"/>
          <p:cNvGraphicFramePr>
            <a:graphicFrameLocks noGrp="1"/>
          </p:cNvGraphicFramePr>
          <p:nvPr/>
        </p:nvGraphicFramePr>
        <p:xfrm>
          <a:off x="5587492" y="4289195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400" b="1" i="0" u="none" strike="noStrike" baseline="-10000" dirty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C1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C1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94"/>
          <p:cNvSpPr/>
          <p:nvPr/>
        </p:nvSpPr>
        <p:spPr>
          <a:xfrm>
            <a:off x="3581401" y="4968602"/>
            <a:ext cx="1564568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 = R</a:t>
            </a:r>
            <a:r>
              <a:rPr lang="en-US" sz="16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 = V</a:t>
            </a:r>
            <a:r>
              <a:rPr lang="en-US" sz="16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 = I</a:t>
            </a:r>
            <a:r>
              <a:rPr lang="en-US" sz="1600" dirty="0" smtClean="0">
                <a:solidFill>
                  <a:schemeClr val="tx1"/>
                </a:solidFill>
              </a:rPr>
              <a:t>nvalid</a:t>
            </a:r>
          </a:p>
        </p:txBody>
      </p:sp>
      <p:graphicFrame>
        <p:nvGraphicFramePr>
          <p:cNvPr id="37" name="표 73"/>
          <p:cNvGraphicFramePr>
            <a:graphicFrameLocks noGrp="1"/>
          </p:cNvGraphicFramePr>
          <p:nvPr/>
        </p:nvGraphicFramePr>
        <p:xfrm>
          <a:off x="3958735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63"/>
          <p:cNvGraphicFramePr>
            <a:graphicFrameLocks noGrp="1"/>
          </p:cNvGraphicFramePr>
          <p:nvPr/>
        </p:nvGraphicFramePr>
        <p:xfrm>
          <a:off x="5587492" y="4289195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54"/>
          <p:cNvGraphicFramePr>
            <a:graphicFrameLocks noGrp="1"/>
          </p:cNvGraphicFramePr>
          <p:nvPr/>
        </p:nvGraphicFramePr>
        <p:xfrm>
          <a:off x="6995922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54"/>
          <p:cNvGraphicFramePr>
            <a:graphicFrameLocks noGrp="1"/>
          </p:cNvGraphicFramePr>
          <p:nvPr/>
        </p:nvGraphicFramePr>
        <p:xfrm>
          <a:off x="6995922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4" name="Right Arrow 43"/>
          <p:cNvSpPr/>
          <p:nvPr/>
        </p:nvSpPr>
        <p:spPr>
          <a:xfrm>
            <a:off x="4614" y="1474283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786015" y="1780400"/>
            <a:ext cx="798685" cy="9096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863279" y="2502543"/>
            <a:ext cx="798685" cy="9096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58"/>
          <p:cNvGrpSpPr/>
          <p:nvPr/>
        </p:nvGrpSpPr>
        <p:grpSpPr>
          <a:xfrm>
            <a:off x="4047635" y="3278107"/>
            <a:ext cx="4010007" cy="1056301"/>
            <a:chOff x="4047635" y="3278107"/>
            <a:chExt cx="4010007" cy="1056301"/>
          </a:xfrm>
        </p:grpSpPr>
        <p:cxnSp>
          <p:nvCxnSpPr>
            <p:cNvPr id="53" name="Straight Arrow Connector 52"/>
            <p:cNvCxnSpPr/>
            <p:nvPr/>
          </p:nvCxnSpPr>
          <p:spPr>
            <a:xfrm rot="16200000" flipH="1">
              <a:off x="4785730" y="3487432"/>
              <a:ext cx="1011087" cy="5924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6304323" y="3642809"/>
              <a:ext cx="1011088" cy="3721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047635" y="3561348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78125" y="3641725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</p:grpSp>
      <p:grpSp>
        <p:nvGrpSpPr>
          <p:cNvPr id="9" name="Group 77"/>
          <p:cNvGrpSpPr/>
          <p:nvPr/>
        </p:nvGrpSpPr>
        <p:grpSpPr>
          <a:xfrm>
            <a:off x="4419600" y="3323320"/>
            <a:ext cx="3242364" cy="1451880"/>
            <a:chOff x="4419600" y="3323320"/>
            <a:chExt cx="3242364" cy="1451880"/>
          </a:xfrm>
        </p:grpSpPr>
        <p:cxnSp>
          <p:nvCxnSpPr>
            <p:cNvPr id="61" name="Curved Connector 60"/>
            <p:cNvCxnSpPr/>
            <p:nvPr/>
          </p:nvCxnSpPr>
          <p:spPr>
            <a:xfrm rot="16200000" flipV="1">
              <a:off x="4283957" y="3458963"/>
              <a:ext cx="1439180" cy="1167894"/>
            </a:xfrm>
            <a:prstGeom prst="curvedConnector3">
              <a:avLst>
                <a:gd name="adj1" fmla="val 583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/>
            <p:nvPr/>
          </p:nvCxnSpPr>
          <p:spPr>
            <a:xfrm rot="5400000" flipH="1" flipV="1">
              <a:off x="6423298" y="3523834"/>
              <a:ext cx="1439180" cy="1038152"/>
            </a:xfrm>
            <a:prstGeom prst="curvedConnector3">
              <a:avLst>
                <a:gd name="adj1" fmla="val -299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910922" y="4393168"/>
              <a:ext cx="58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Ack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05600" y="4405868"/>
              <a:ext cx="58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Ack</a:t>
              </a:r>
              <a:endParaRPr lang="en-US" dirty="0"/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3786015" y="2502543"/>
            <a:ext cx="798685" cy="9096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863279" y="1780400"/>
            <a:ext cx="798685" cy="9096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0.00035 0.16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625 L 0.00034 0.281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28125 L -2.77778E-6 0.3201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32014 L -2.77778E-6 0.36552 " pathEditMode="relative" ptsTypes="AA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36552 L -2.77778E-6 0.40186 " pathEditMode="relative" ptsTypes="AA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44" grpId="6" animBg="1"/>
      <p:bldP spid="50" grpId="0" animBg="1"/>
      <p:bldP spid="50" grpId="1" animBg="1"/>
      <p:bldP spid="46" grpId="0" animBg="1"/>
      <p:bldP spid="46" grpId="1" animBg="1"/>
      <p:bldP spid="85" grpId="0" animBg="1"/>
      <p:bldP spid="85" grpId="1" animBg="1"/>
      <p:bldP spid="86" grpId="0" animBg="1"/>
      <p:bldP spid="8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Coherence and Tag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76699"/>
          </a:xfrm>
        </p:spPr>
        <p:txBody>
          <a:bodyPr/>
          <a:lstStyle/>
          <a:p>
            <a:r>
              <a:rPr lang="en-US" sz="2600" b="1" dirty="0" smtClean="0">
                <a:latin typeface="Arial Narrow" charset="0"/>
              </a:rPr>
              <a:t>Basic protocol has tag per word</a:t>
            </a:r>
          </a:p>
          <a:p>
            <a:r>
              <a:rPr lang="en-US" sz="2600" b="1" dirty="0" err="1" smtClean="0"/>
              <a:t>DeNovo</a:t>
            </a:r>
            <a:r>
              <a:rPr lang="en-US" sz="2600" b="1" dirty="0" smtClean="0"/>
              <a:t> Line-based protocol</a:t>
            </a:r>
          </a:p>
          <a:p>
            <a:pPr lvl="1"/>
            <a:r>
              <a:rPr lang="en-US" sz="2200" dirty="0" smtClean="0"/>
              <a:t>Allocation/Transfer </a:t>
            </a:r>
            <a:r>
              <a:rPr lang="en-US" sz="2200" dirty="0"/>
              <a:t>granularity &gt; Coherence </a:t>
            </a:r>
            <a:r>
              <a:rPr lang="en-US" sz="2200" dirty="0" smtClean="0"/>
              <a:t>granularity</a:t>
            </a:r>
            <a:endParaRPr lang="en-US" sz="2600" b="1" dirty="0" smtClean="0"/>
          </a:p>
          <a:p>
            <a:pPr lvl="2"/>
            <a:r>
              <a:rPr lang="en-US" b="1" dirty="0" smtClean="0"/>
              <a:t>Allocate, transfer cache line at a time</a:t>
            </a:r>
          </a:p>
          <a:p>
            <a:pPr lvl="2"/>
            <a:r>
              <a:rPr lang="en-US" b="1" dirty="0" smtClean="0"/>
              <a:t>Coherence granularity still at word</a:t>
            </a:r>
          </a:p>
          <a:p>
            <a:pPr lvl="2"/>
            <a:r>
              <a:rPr lang="en-US" dirty="0"/>
              <a:t>N</a:t>
            </a:r>
            <a:r>
              <a:rPr lang="en-US" b="1" dirty="0" smtClean="0"/>
              <a:t>o word-level false-sharing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400" y="4651345"/>
            <a:ext cx="2037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“Line Merging”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114800" y="4594255"/>
            <a:ext cx="4445000" cy="103184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65700" y="5067299"/>
          <a:ext cx="3441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Freeform 9"/>
          <p:cNvSpPr/>
          <p:nvPr/>
        </p:nvSpPr>
        <p:spPr>
          <a:xfrm>
            <a:off x="266700" y="5626100"/>
            <a:ext cx="1536700" cy="1143000"/>
          </a:xfrm>
          <a:custGeom>
            <a:avLst/>
            <a:gdLst>
              <a:gd name="connsiteX0" fmla="*/ 0 w 1536700"/>
              <a:gd name="connsiteY0" fmla="*/ 1117600 h 1117600"/>
              <a:gd name="connsiteX1" fmla="*/ 457200 w 1536700"/>
              <a:gd name="connsiteY1" fmla="*/ 393700 h 1117600"/>
              <a:gd name="connsiteX2" fmla="*/ 1536700 w 1536700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6700" h="1117600">
                <a:moveTo>
                  <a:pt x="0" y="1117600"/>
                </a:moveTo>
                <a:cubicBezTo>
                  <a:pt x="100541" y="848783"/>
                  <a:pt x="201083" y="579967"/>
                  <a:pt x="457200" y="393700"/>
                </a:cubicBezTo>
                <a:cubicBezTo>
                  <a:pt x="713317" y="207433"/>
                  <a:pt x="1536700" y="0"/>
                  <a:pt x="1536700" y="0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67200" y="5067299"/>
            <a:ext cx="698500" cy="370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-1593852" y="7035800"/>
          <a:ext cx="3441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B7537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B7537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B7537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065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13"/>
    </mc:Choice>
    <mc:Fallback xmlns="">
      <p:transition xmlns:p14="http://schemas.microsoft.com/office/powerpoint/2010/main" spd="slow" advTm="689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C 0.01007 -0.05509 0.02066 -0.10949 0.05677 -0.15324 C 0.09253 -0.19699 0.15382 -0.23009 0.21528 -0.26296 " pathEditMode="relative" rAng="0" ptsTypes="aaA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28 -0.26296 C 0.27118 -0.27593 0.3276 -0.28866 0.41128 -0.29259 C 0.49479 -0.29653 0.6059 -0.2919 0.71736 -0.28704 " pathEditMode="relative" rAng="0" ptsTypes="aaA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0" y="-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>
                <a:ea typeface="ＭＳ Ｐゴシック" pitchFamily="-65" charset="-128"/>
              </a:rPr>
              <a:t>Current Hardware Limitations</a:t>
            </a:r>
            <a:endParaRPr dirty="0" smtClean="0">
              <a:ea typeface="ＭＳ Ｐゴシック" pitchFamily="-65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3913"/>
            <a:ext cx="9128656" cy="51482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Complexity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Subtle races and numerous transient sates in the protocol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Hard to extend for optimizations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Storage overhead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Directory overhead for sharer lists (makes up for new bits at ~20 cores)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Performance and power inefficiencies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Invalidation, </a:t>
            </a:r>
            <a:r>
              <a:rPr lang="en-US" dirty="0" err="1" smtClean="0">
                <a:latin typeface="Arial Narrow" pitchFamily="-65" charset="0"/>
              </a:rPr>
              <a:t>ack</a:t>
            </a:r>
            <a:r>
              <a:rPr lang="en-US" dirty="0" smtClean="0">
                <a:latin typeface="Arial Narrow" pitchFamily="-65" charset="0"/>
              </a:rPr>
              <a:t> messages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Indirection through directory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arrow" pitchFamily="-65" charset="0"/>
              </a:rPr>
              <a:t>False sharing (cache-line based coherence)</a:t>
            </a:r>
          </a:p>
          <a:p>
            <a:pPr lvl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Network traffic </a:t>
            </a:r>
            <a:r>
              <a:rPr lang="en-US" dirty="0">
                <a:latin typeface="Arial Narrow" pitchFamily="-65" charset="0"/>
              </a:rPr>
              <a:t>(cache-line based communication)</a:t>
            </a:r>
          </a:p>
          <a:p>
            <a:pPr marL="457200" lvl="1" indent="0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  <a:buNone/>
            </a:pPr>
            <a:r>
              <a:rPr lang="en-US" dirty="0" smtClean="0">
                <a:latin typeface="Arial Narrow" pitchFamily="-65" charset="0"/>
              </a:rPr>
              <a:t>     </a:t>
            </a:r>
          </a:p>
          <a:p>
            <a:pPr>
              <a:lnSpc>
                <a:spcPct val="90000"/>
              </a:lnSpc>
            </a:pPr>
            <a:endParaRPr lang="en-US" b="1" dirty="0" smtClean="0">
              <a:latin typeface="Arial Narrow" pitchFamily="-65" charset="0"/>
            </a:endParaRPr>
          </a:p>
          <a:p>
            <a:pPr lvl="2">
              <a:lnSpc>
                <a:spcPct val="90000"/>
              </a:lnSpc>
              <a:buNone/>
            </a:pPr>
            <a:endParaRPr lang="en-US" b="1" dirty="0" smtClean="0">
              <a:latin typeface="Arial Narrow" pitchFamily="-65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5866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7432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77" y="38862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1" y="5181600"/>
            <a:ext cx="7010400" cy="382369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47244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0" y="4419600"/>
            <a:ext cx="7010400" cy="382369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1752600"/>
            <a:ext cx="7010400" cy="382369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4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9" grpId="0"/>
      <p:bldP spid="11" grpId="0" animBg="1"/>
      <p:bldP spid="12" grpId="0" animBg="1"/>
      <p:bldP spid="1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Flexible, Direct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9037"/>
            <a:ext cx="84582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Insights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1. Traditional directory must be updated at every transfer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D25000"/>
                </a:solidFill>
              </a:rPr>
              <a:t>     </a:t>
            </a:r>
            <a:r>
              <a:rPr lang="en-US" dirty="0" err="1" smtClean="0">
                <a:solidFill>
                  <a:srgbClr val="D25000"/>
                </a:solidFill>
              </a:rPr>
              <a:t>DeNovo</a:t>
            </a:r>
            <a:r>
              <a:rPr lang="en-US" dirty="0" smtClean="0">
                <a:solidFill>
                  <a:srgbClr val="D25000"/>
                </a:solidFill>
              </a:rPr>
              <a:t> can copy valid data around freely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2.</a:t>
            </a:r>
            <a:r>
              <a:rPr lang="en-US" dirty="0"/>
              <a:t> </a:t>
            </a:r>
            <a:r>
              <a:rPr lang="en-US" dirty="0" smtClean="0"/>
              <a:t>Traditional systems send cache line at a time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D25000"/>
                </a:solidFill>
              </a:rPr>
              <a:t>     </a:t>
            </a:r>
            <a:r>
              <a:rPr lang="en-US" dirty="0" err="1" smtClean="0">
                <a:solidFill>
                  <a:srgbClr val="D25000"/>
                </a:solidFill>
              </a:rPr>
              <a:t>DeNovo</a:t>
            </a:r>
            <a:r>
              <a:rPr lang="en-US" dirty="0" smtClean="0">
                <a:solidFill>
                  <a:srgbClr val="D25000"/>
                </a:solidFill>
              </a:rPr>
              <a:t> uses regions to transfer only relevant data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dirty="0" smtClean="0"/>
              <a:t>Effect </a:t>
            </a:r>
            <a:r>
              <a:rPr lang="en-US" sz="2400" dirty="0"/>
              <a:t>of </a:t>
            </a:r>
            <a:r>
              <a:rPr lang="en-US" sz="2400" dirty="0" err="1"/>
              <a:t>AoS</a:t>
            </a:r>
            <a:r>
              <a:rPr lang="en-US" sz="2400" dirty="0"/>
              <a:t>-to-</a:t>
            </a:r>
            <a:r>
              <a:rPr lang="en-US" sz="2400" dirty="0" err="1"/>
              <a:t>SoA</a:t>
            </a:r>
            <a:r>
              <a:rPr lang="en-US" sz="2400" dirty="0"/>
              <a:t> transformation w/o programmer/compiler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2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Flexible, Direct Communication</a:t>
            </a:r>
            <a:endParaRPr lang="en-US" dirty="0"/>
          </a:p>
        </p:txBody>
      </p:sp>
      <p:cxnSp>
        <p:nvCxnSpPr>
          <p:cNvPr id="5" name="직선 화살표 연결선 74"/>
          <p:cNvCxnSpPr/>
          <p:nvPr/>
        </p:nvCxnSpPr>
        <p:spPr>
          <a:xfrm rot="10800000">
            <a:off x="3329711" y="2385884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2912" y="178344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1 </a:t>
            </a:r>
            <a:endParaRPr lang="en-US" sz="1200" dirty="0"/>
          </a:p>
        </p:txBody>
      </p:sp>
      <p:sp>
        <p:nvSpPr>
          <p:cNvPr id="8" name="Rectangle 6"/>
          <p:cNvSpPr/>
          <p:nvPr/>
        </p:nvSpPr>
        <p:spPr>
          <a:xfrm>
            <a:off x="2186712" y="2057400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599680" y="198120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599680" y="320040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1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54211"/>
              </p:ext>
            </p:extLst>
          </p:nvPr>
        </p:nvGraphicFramePr>
        <p:xfrm>
          <a:off x="2186712" y="2205534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91912" y="178344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2 </a:t>
            </a:r>
            <a:endParaRPr lang="en-US" sz="1200" dirty="0"/>
          </a:p>
        </p:txBody>
      </p:sp>
      <p:sp>
        <p:nvSpPr>
          <p:cNvPr id="14" name="Rectangle 6"/>
          <p:cNvSpPr/>
          <p:nvPr/>
        </p:nvSpPr>
        <p:spPr>
          <a:xfrm>
            <a:off x="5615712" y="2057400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8680" y="198120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8680" y="320040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7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45134"/>
              </p:ext>
            </p:extLst>
          </p:nvPr>
        </p:nvGraphicFramePr>
        <p:xfrm>
          <a:off x="5615712" y="2209800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D9D9D9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91712" y="325897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L2</a:t>
            </a:r>
            <a:endParaRPr lang="en-US" sz="1200" dirty="0"/>
          </a:p>
        </p:txBody>
      </p:sp>
      <p:sp>
        <p:nvSpPr>
          <p:cNvPr id="19" name="Rectangle 6"/>
          <p:cNvSpPr/>
          <p:nvPr/>
        </p:nvSpPr>
        <p:spPr>
          <a:xfrm>
            <a:off x="3939312" y="3487579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2280" y="3411379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2280" y="4630579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22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52954"/>
              </p:ext>
            </p:extLst>
          </p:nvPr>
        </p:nvGraphicFramePr>
        <p:xfrm>
          <a:off x="3939312" y="3639979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050" b="1" i="0" u="none" strike="noStrike" baseline="-1000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94"/>
          <p:cNvSpPr/>
          <p:nvPr/>
        </p:nvSpPr>
        <p:spPr>
          <a:xfrm>
            <a:off x="5571479" y="4103401"/>
            <a:ext cx="1187233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nvalid</a:t>
            </a:r>
          </a:p>
        </p:txBody>
      </p:sp>
      <p:graphicFrame>
        <p:nvGraphicFramePr>
          <p:cNvPr id="25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54592"/>
              </p:ext>
            </p:extLst>
          </p:nvPr>
        </p:nvGraphicFramePr>
        <p:xfrm>
          <a:off x="5777855" y="2749746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3"/>
          <p:cNvGrpSpPr/>
          <p:nvPr/>
        </p:nvGrpSpPr>
        <p:grpSpPr>
          <a:xfrm>
            <a:off x="3329710" y="3023840"/>
            <a:ext cx="734008" cy="792699"/>
            <a:chOff x="3513645" y="4182533"/>
            <a:chExt cx="734008" cy="792699"/>
          </a:xfrm>
        </p:grpSpPr>
        <p:cxnSp>
          <p:nvCxnSpPr>
            <p:cNvPr id="35" name="직선 화살표 연결선 74"/>
            <p:cNvCxnSpPr/>
            <p:nvPr/>
          </p:nvCxnSpPr>
          <p:spPr>
            <a:xfrm rot="16200000" flipH="1">
              <a:off x="3422096" y="4274082"/>
              <a:ext cx="792699" cy="6096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729562" y="4394922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LD X</a:t>
              </a:r>
              <a:r>
                <a:rPr lang="en-US" sz="1000" baseline="-25000" dirty="0" smtClean="0"/>
                <a:t>3</a:t>
              </a:r>
              <a:endParaRPr lang="en-US" sz="1000" baseline="-25000" dirty="0"/>
            </a:p>
          </p:txBody>
        </p:sp>
      </p:grpSp>
      <p:cxnSp>
        <p:nvCxnSpPr>
          <p:cNvPr id="37" name="직선 화살표 연결선 74"/>
          <p:cNvCxnSpPr/>
          <p:nvPr/>
        </p:nvCxnSpPr>
        <p:spPr>
          <a:xfrm rot="5400000" flipH="1" flipV="1">
            <a:off x="4961472" y="3160975"/>
            <a:ext cx="77508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5124647" y="2770816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87019"/>
              </p:ext>
            </p:extLst>
          </p:nvPr>
        </p:nvGraphicFramePr>
        <p:xfrm>
          <a:off x="6163705" y="2756083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51844"/>
              </p:ext>
            </p:extLst>
          </p:nvPr>
        </p:nvGraphicFramePr>
        <p:xfrm>
          <a:off x="6537225" y="2756083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46" name="Right Arrow 45"/>
          <p:cNvSpPr/>
          <p:nvPr/>
        </p:nvSpPr>
        <p:spPr>
          <a:xfrm>
            <a:off x="1699305" y="2767419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C -0.01059 -0.00995 -0.02431 -0.0493 -0.06216 -0.06018 C -0.09983 -0.07106 -0.19549 -0.06481 -0.22674 -0.06574 C -0.25782 -0.06667 -0.24549 -0.06574 -0.24914 -0.06574 " pathEditMode="relative" rAng="0" ptsTypes="aaaA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0" y="-36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C -0.01146 -0.00996 -0.02621 -0.04931 -0.06701 -0.06019 C -0.10764 -0.07107 -0.21076 -0.06482 -0.24461 -0.06574 C -0.27795 -0.06667 -0.26475 -0.06574 -0.26875 -0.06574 " pathEditMode="relative" rAng="0" ptsTypes="aaaA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0" y="-36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C -0.01232 -0.00996 -0.0283 -0.04931 -0.07187 -0.06019 C -0.11528 -0.07107 -0.22552 -0.06482 -0.26163 -0.06574 C -0.29739 -0.06667 -0.28333 -0.06574 -0.28767 -0.06574 " pathEditMode="relative" rAng="0" ptsTypes="aaaA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00" y="-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74"/>
          <p:cNvCxnSpPr/>
          <p:nvPr/>
        </p:nvCxnSpPr>
        <p:spPr>
          <a:xfrm rot="10800000">
            <a:off x="3329711" y="2355044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2912" y="17526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1 </a:t>
            </a:r>
            <a:endParaRPr lang="en-US" sz="1200" dirty="0"/>
          </a:p>
        </p:txBody>
      </p:sp>
      <p:sp>
        <p:nvSpPr>
          <p:cNvPr id="8" name="Rectangle 6"/>
          <p:cNvSpPr/>
          <p:nvPr/>
        </p:nvSpPr>
        <p:spPr>
          <a:xfrm>
            <a:off x="2186712" y="2026560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599680" y="195036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599680" y="316956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1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2466"/>
              </p:ext>
            </p:extLst>
          </p:nvPr>
        </p:nvGraphicFramePr>
        <p:xfrm>
          <a:off x="2186712" y="2174694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91912" y="17526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2 </a:t>
            </a:r>
            <a:endParaRPr lang="en-US" sz="1200" dirty="0"/>
          </a:p>
        </p:txBody>
      </p:sp>
      <p:sp>
        <p:nvSpPr>
          <p:cNvPr id="14" name="Rectangle 6"/>
          <p:cNvSpPr/>
          <p:nvPr/>
        </p:nvSpPr>
        <p:spPr>
          <a:xfrm>
            <a:off x="5615712" y="2026560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8680" y="195036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8680" y="316956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7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66806"/>
              </p:ext>
            </p:extLst>
          </p:nvPr>
        </p:nvGraphicFramePr>
        <p:xfrm>
          <a:off x="5615712" y="2178960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91712" y="322813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L2</a:t>
            </a:r>
            <a:endParaRPr lang="en-US" sz="1200" dirty="0"/>
          </a:p>
        </p:txBody>
      </p:sp>
      <p:sp>
        <p:nvSpPr>
          <p:cNvPr id="19" name="Rectangle 6"/>
          <p:cNvSpPr/>
          <p:nvPr/>
        </p:nvSpPr>
        <p:spPr>
          <a:xfrm>
            <a:off x="3939312" y="3456739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2280" y="3380539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2280" y="4599739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22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90628"/>
              </p:ext>
            </p:extLst>
          </p:nvPr>
        </p:nvGraphicFramePr>
        <p:xfrm>
          <a:off x="3939312" y="3609139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050" b="1" i="0" u="none" strike="noStrike" baseline="-1000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94"/>
          <p:cNvSpPr/>
          <p:nvPr/>
        </p:nvSpPr>
        <p:spPr>
          <a:xfrm>
            <a:off x="5571479" y="4072561"/>
            <a:ext cx="1187233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nvalid</a:t>
            </a:r>
          </a:p>
        </p:txBody>
      </p:sp>
      <p:graphicFrame>
        <p:nvGraphicFramePr>
          <p:cNvPr id="25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81934"/>
              </p:ext>
            </p:extLst>
          </p:nvPr>
        </p:nvGraphicFramePr>
        <p:xfrm>
          <a:off x="5777855" y="2718906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04308"/>
              </p:ext>
            </p:extLst>
          </p:nvPr>
        </p:nvGraphicFramePr>
        <p:xfrm>
          <a:off x="5777855" y="2903368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35462"/>
              </p:ext>
            </p:extLst>
          </p:nvPr>
        </p:nvGraphicFramePr>
        <p:xfrm>
          <a:off x="5777855" y="3089550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79896"/>
              </p:ext>
            </p:extLst>
          </p:nvPr>
        </p:nvGraphicFramePr>
        <p:xfrm>
          <a:off x="2186712" y="2161815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V </a:t>
                      </a:r>
                      <a:endParaRPr lang="en-US" sz="10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V </a:t>
                      </a:r>
                      <a:endParaRPr lang="en-US" sz="10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V </a:t>
                      </a:r>
                      <a:endParaRPr lang="en-US" sz="10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27" name="Right Arrow 26"/>
          <p:cNvSpPr/>
          <p:nvPr/>
        </p:nvSpPr>
        <p:spPr>
          <a:xfrm>
            <a:off x="1699305" y="2736579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124647" y="2739976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직선 화살표 연결선 74"/>
          <p:cNvCxnSpPr/>
          <p:nvPr/>
        </p:nvCxnSpPr>
        <p:spPr>
          <a:xfrm rot="10800000">
            <a:off x="3352800" y="3170236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78814" y="295417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LD X</a:t>
            </a:r>
            <a:r>
              <a:rPr lang="en-US" sz="1000" baseline="-25000" dirty="0" smtClean="0"/>
              <a:t>3</a:t>
            </a:r>
            <a:endParaRPr lang="en-US" sz="1000" baseline="-250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 Narrow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Flexible, Direct Communication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Flexible, Direct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962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-0.09271 -0.06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" y="-33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46 L -0.06806 -0.0921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0" y="-46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-0.04445 -0.1194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" y="-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71 -0.0662 L -0.25105 -0.0662 " pathEditMode="relative" ptsTypes="AA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06 -0.09212 L -0.22848 -0.09212 " pathEditMode="relative" ptsTypes="AA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5 -0.11945 L -0.20348 -0.11898 " pathEditMode="relative" ptsTypes="AA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>
                <a:ea typeface="ＭＳ Ｐゴシック" pitchFamily="-65" charset="-128"/>
              </a:rPr>
              <a:t>Current Hardware Limitations</a:t>
            </a:r>
            <a:endParaRPr dirty="0" smtClean="0">
              <a:ea typeface="ＭＳ Ｐゴシック" pitchFamily="-65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0113"/>
            <a:ext cx="9128656" cy="51482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Complexity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Subtle races and numerous transient sates in the protocol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Hard to extend for optimizations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Storage overhead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Directory overhead for sharer </a:t>
            </a:r>
            <a:r>
              <a:rPr lang="en-US" dirty="0">
                <a:latin typeface="Arial Narrow" pitchFamily="-65" charset="0"/>
              </a:rPr>
              <a:t>lists (makes up for new bits at ~20 cores</a:t>
            </a:r>
            <a:r>
              <a:rPr lang="en-US" dirty="0" smtClean="0">
                <a:latin typeface="Arial Narrow" pitchFamily="-65" charset="0"/>
              </a:rPr>
              <a:t>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Performance and power inefficiencies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Invalidation, </a:t>
            </a:r>
            <a:r>
              <a:rPr lang="en-US" dirty="0" err="1" smtClean="0">
                <a:latin typeface="Arial Narrow" pitchFamily="-65" charset="0"/>
              </a:rPr>
              <a:t>ack</a:t>
            </a:r>
            <a:r>
              <a:rPr lang="en-US" dirty="0" smtClean="0">
                <a:latin typeface="Arial Narrow" pitchFamily="-65" charset="0"/>
              </a:rPr>
              <a:t> messages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Indirection through directory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arrow" pitchFamily="-65" charset="0"/>
              </a:rPr>
              <a:t>False sharing (cache-line based coherence)</a:t>
            </a:r>
          </a:p>
          <a:p>
            <a:pPr lvl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Network traffic </a:t>
            </a:r>
            <a:r>
              <a:rPr lang="en-US" dirty="0">
                <a:latin typeface="Arial Narrow" pitchFamily="-65" charset="0"/>
              </a:rPr>
              <a:t>(cache-line based communication</a:t>
            </a:r>
            <a:r>
              <a:rPr lang="en-US" dirty="0" smtClean="0">
                <a:latin typeface="Arial Narrow" pitchFamily="-65" charset="0"/>
              </a:rPr>
              <a:t>)</a:t>
            </a:r>
            <a:endParaRPr lang="en-US" dirty="0">
              <a:latin typeface="Arial Narrow" pitchFamily="-65" charset="0"/>
            </a:endParaRPr>
          </a:p>
          <a:p>
            <a:pPr marL="457200" lvl="1" indent="0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  <a:buNone/>
            </a:pPr>
            <a:r>
              <a:rPr lang="en-US" dirty="0" smtClean="0">
                <a:latin typeface="Arial Narrow" pitchFamily="-65" charset="0"/>
              </a:rPr>
              <a:t>         </a:t>
            </a:r>
            <a:endParaRPr lang="en-US" i="1" dirty="0" smtClean="0">
              <a:solidFill>
                <a:srgbClr val="006600"/>
              </a:solidFill>
              <a:latin typeface="Arial Narrow" pitchFamily="-65" charset="0"/>
            </a:endParaRPr>
          </a:p>
          <a:p>
            <a:pPr>
              <a:lnSpc>
                <a:spcPct val="90000"/>
              </a:lnSpc>
            </a:pPr>
            <a:endParaRPr lang="en-US" b="1" dirty="0" smtClean="0">
              <a:latin typeface="Arial Narrow" pitchFamily="-65" charset="0"/>
            </a:endParaRPr>
          </a:p>
          <a:p>
            <a:pPr lvl="2">
              <a:lnSpc>
                <a:spcPct val="90000"/>
              </a:lnSpc>
              <a:buNone/>
            </a:pPr>
            <a:endParaRPr lang="en-US" b="1" dirty="0" smtClean="0">
              <a:latin typeface="Arial Narrow" pitchFamily="-65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849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769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77" y="391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7901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069" y="1626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269" y="43329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069" y="5131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  <a:buNone/>
            </a:pPr>
            <a:endParaRPr lang="en-US" b="1" dirty="0">
              <a:latin typeface="Arial Narrow" pitchFamily="-65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0400" dirty="0" smtClean="0">
                <a:latin typeface="Arial Narrow" pitchFamily="-65" charset="0"/>
              </a:rPr>
              <a:t>Multicore parallelism t</a:t>
            </a:r>
            <a:r>
              <a:rPr lang="en-US" sz="10400" b="1" dirty="0" smtClean="0">
                <a:latin typeface="Arial Narrow" pitchFamily="-65" charset="0"/>
              </a:rPr>
              <a:t>oday</a:t>
            </a:r>
            <a:r>
              <a:rPr lang="en-US" sz="10400" b="1" dirty="0">
                <a:latin typeface="Arial Narrow" pitchFamily="-65" charset="0"/>
              </a:rPr>
              <a:t>: shared-memory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9600" b="1" dirty="0" smtClean="0">
                <a:latin typeface="Arial Narrow" charset="0"/>
              </a:rPr>
              <a:t>Complexity-, power-, </a:t>
            </a:r>
            <a:r>
              <a:rPr lang="en-US" sz="9600" b="1" dirty="0">
                <a:latin typeface="Arial Narrow" charset="0"/>
              </a:rPr>
              <a:t>and performance-</a:t>
            </a:r>
            <a:r>
              <a:rPr lang="en-US" sz="9600" b="1" dirty="0">
                <a:solidFill>
                  <a:srgbClr val="D25000"/>
                </a:solidFill>
                <a:latin typeface="Arial Narrow" charset="0"/>
              </a:rPr>
              <a:t>inefficient hardware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sz="9600" b="1" dirty="0">
                <a:latin typeface="Arial Narrow" charset="0"/>
              </a:rPr>
              <a:t>Complex directory coherence, unnecessary traffic, ... 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9600" b="1" dirty="0">
                <a:solidFill>
                  <a:srgbClr val="D25000"/>
                </a:solidFill>
                <a:latin typeface="Arial Narrow" pitchFamily="-65" charset="0"/>
              </a:rPr>
              <a:t>Difficult programming model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sz="9600" b="1" dirty="0">
                <a:latin typeface="Arial Narrow" pitchFamily="-65" charset="0"/>
              </a:rPr>
              <a:t>Data races, non-determinism, </a:t>
            </a:r>
            <a:r>
              <a:rPr lang="en-US" sz="9600" b="1" dirty="0" err="1" smtClean="0">
                <a:latin typeface="Arial Narrow" pitchFamily="-65" charset="0"/>
              </a:rPr>
              <a:t>composability</a:t>
            </a:r>
            <a:r>
              <a:rPr lang="en-US" sz="9600" b="1" dirty="0" smtClean="0">
                <a:latin typeface="Arial Narrow" pitchFamily="-65" charset="0"/>
              </a:rPr>
              <a:t>?, </a:t>
            </a:r>
            <a:r>
              <a:rPr lang="en-US" sz="9600" b="1" dirty="0">
                <a:latin typeface="Arial Narrow" pitchFamily="-65" charset="0"/>
              </a:rPr>
              <a:t>testing</a:t>
            </a:r>
            <a:r>
              <a:rPr lang="en-US" sz="9600" b="1" dirty="0" smtClean="0">
                <a:latin typeface="Arial Narrow" pitchFamily="-65" charset="0"/>
              </a:rPr>
              <a:t>?</a:t>
            </a:r>
            <a:endParaRPr lang="en-US" sz="9600" b="1" dirty="0">
              <a:latin typeface="Arial Narrow" pitchFamily="-65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sz="9600" b="1" dirty="0">
                <a:solidFill>
                  <a:srgbClr val="D25000"/>
                </a:solidFill>
                <a:latin typeface="Arial Narrow" pitchFamily="-65" charset="0"/>
              </a:rPr>
              <a:t>Mismatched interface </a:t>
            </a:r>
            <a:r>
              <a:rPr lang="en-US" sz="9600" b="1" dirty="0">
                <a:latin typeface="Arial Narrow" pitchFamily="-65" charset="0"/>
              </a:rPr>
              <a:t>between HW and SW, </a:t>
            </a:r>
            <a:r>
              <a:rPr lang="en-US" sz="9600" b="1" dirty="0" err="1">
                <a:latin typeface="Arial Narrow" pitchFamily="-65" charset="0"/>
              </a:rPr>
              <a:t>a.k.a</a:t>
            </a:r>
            <a:r>
              <a:rPr lang="en-US" sz="9600" b="1" dirty="0">
                <a:latin typeface="Arial Narrow" pitchFamily="-65" charset="0"/>
              </a:rPr>
              <a:t> memory model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9600" b="1" dirty="0">
                <a:latin typeface="Arial Narrow" pitchFamily="-65" charset="0"/>
              </a:rPr>
              <a:t>Can’t specify “what value can read return”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9600" b="1" dirty="0">
                <a:latin typeface="Arial Narrow" pitchFamily="-65" charset="0"/>
              </a:rPr>
              <a:t>Data races defy acceptable semantics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Multicore Parallelism: Current Practice</a:t>
            </a:r>
            <a:endParaRPr lang="en-US" sz="3200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" y="5404247"/>
            <a:ext cx="8915400" cy="61555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rgbClr val="C95000"/>
                </a:solidFill>
                <a:latin typeface="+mj-lt"/>
                <a:cs typeface="Helvetica" pitchFamily="34" charset="0"/>
              </a:rPr>
              <a:t>Fundamentally broken for hardware &amp; software</a:t>
            </a:r>
            <a:endParaRPr lang="en-US" sz="3400" b="1" dirty="0">
              <a:solidFill>
                <a:srgbClr val="D25000"/>
              </a:solidFill>
              <a:latin typeface="+mj-lt"/>
              <a:cs typeface="Helvetic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3087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982200" cy="5638800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latin typeface="Arial Narrow" pitchFamily="34" charset="0"/>
              </a:rPr>
              <a:t>Verification: </a:t>
            </a:r>
            <a:r>
              <a:rPr lang="en-US" sz="2600" b="1" dirty="0" err="1" smtClean="0">
                <a:latin typeface="Arial Narrow" pitchFamily="34" charset="0"/>
              </a:rPr>
              <a:t>DeNovo</a:t>
            </a:r>
            <a:r>
              <a:rPr lang="en-US" sz="2600" b="1" dirty="0" smtClean="0">
                <a:latin typeface="Arial Narrow" pitchFamily="34" charset="0"/>
              </a:rPr>
              <a:t> vs. MESI word w/ </a:t>
            </a:r>
            <a:r>
              <a:rPr lang="en-US" sz="2600" b="1" dirty="0" err="1" smtClean="0">
                <a:latin typeface="Arial Narrow" pitchFamily="34" charset="0"/>
              </a:rPr>
              <a:t>Murphi</a:t>
            </a:r>
            <a:r>
              <a:rPr lang="en-US" sz="2600" b="1" dirty="0" smtClean="0">
                <a:latin typeface="Arial Narrow" pitchFamily="34" charset="0"/>
              </a:rPr>
              <a:t> model checker </a:t>
            </a:r>
          </a:p>
          <a:p>
            <a:pPr lvl="1"/>
            <a:r>
              <a:rPr lang="en-US" b="1" dirty="0" smtClean="0">
                <a:latin typeface="Arial Narrow" pitchFamily="34" charset="0"/>
              </a:rPr>
              <a:t>Correctness</a:t>
            </a:r>
          </a:p>
          <a:p>
            <a:pPr lvl="2"/>
            <a:r>
              <a:rPr lang="en-US" dirty="0" smtClean="0"/>
              <a:t>Six </a:t>
            </a:r>
            <a:r>
              <a:rPr lang="en-US" dirty="0"/>
              <a:t>bugs in MESI </a:t>
            </a:r>
            <a:r>
              <a:rPr lang="en-US" dirty="0" smtClean="0"/>
              <a:t>protocol: Difficult to find and fix</a:t>
            </a:r>
            <a:endParaRPr lang="en-US" b="1" dirty="0" smtClean="0"/>
          </a:p>
          <a:p>
            <a:pPr lvl="2"/>
            <a:r>
              <a:rPr lang="en-US" b="1" dirty="0" smtClean="0">
                <a:latin typeface="Arial Narrow" pitchFamily="34" charset="0"/>
              </a:rPr>
              <a:t>Three bugs in </a:t>
            </a:r>
            <a:r>
              <a:rPr lang="en-US" b="1" dirty="0" err="1" smtClean="0">
                <a:latin typeface="Arial Narrow" pitchFamily="34" charset="0"/>
              </a:rPr>
              <a:t>DeNovo</a:t>
            </a:r>
            <a:r>
              <a:rPr lang="en-US" b="1" dirty="0" smtClean="0">
                <a:latin typeface="Arial Narrow" pitchFamily="34" charset="0"/>
              </a:rPr>
              <a:t> protocol:</a:t>
            </a:r>
            <a:r>
              <a:rPr lang="en-US" dirty="0"/>
              <a:t> </a:t>
            </a:r>
            <a:r>
              <a:rPr lang="en-US" b="1" dirty="0" smtClean="0">
                <a:latin typeface="Arial Narrow" pitchFamily="34" charset="0"/>
              </a:rPr>
              <a:t>Simple to fix</a:t>
            </a:r>
          </a:p>
          <a:p>
            <a:pPr lvl="1"/>
            <a:r>
              <a:rPr lang="en-US" b="1" dirty="0" smtClean="0">
                <a:latin typeface="Arial Narrow" pitchFamily="34" charset="0"/>
              </a:rPr>
              <a:t>Complexity</a:t>
            </a:r>
          </a:p>
          <a:p>
            <a:pPr lvl="2"/>
            <a:r>
              <a:rPr lang="en-US" b="1" dirty="0" smtClean="0">
                <a:latin typeface="Arial Narrow" pitchFamily="34" charset="0"/>
              </a:rPr>
              <a:t>15x fewer reachable states for DeNovo</a:t>
            </a:r>
          </a:p>
          <a:p>
            <a:pPr lvl="2"/>
            <a:r>
              <a:rPr lang="en-US" b="1" dirty="0" smtClean="0">
                <a:latin typeface="Arial Narrow" pitchFamily="34" charset="0"/>
              </a:rPr>
              <a:t>20x difference in the runtime</a:t>
            </a:r>
          </a:p>
          <a:p>
            <a:r>
              <a:rPr lang="en-US" sz="2600" dirty="0" smtClean="0"/>
              <a:t>Performance: </a:t>
            </a:r>
            <a:r>
              <a:rPr lang="en-US" sz="2600" dirty="0" err="1" smtClean="0"/>
              <a:t>Simics</a:t>
            </a:r>
            <a:r>
              <a:rPr lang="en-US" sz="2600" dirty="0" smtClean="0"/>
              <a:t> </a:t>
            </a:r>
            <a:r>
              <a:rPr lang="en-US" sz="2600" dirty="0"/>
              <a:t>+ GEMS + Garnet </a:t>
            </a:r>
          </a:p>
          <a:p>
            <a:pPr lvl="1"/>
            <a:r>
              <a:rPr lang="en-US" dirty="0" smtClean="0"/>
              <a:t>64 cores, simple </a:t>
            </a:r>
            <a:r>
              <a:rPr lang="en-US" dirty="0"/>
              <a:t>in-order core model</a:t>
            </a:r>
          </a:p>
          <a:p>
            <a:pPr lvl="1"/>
            <a:r>
              <a:rPr lang="en-US" dirty="0"/>
              <a:t>Workloads</a:t>
            </a:r>
          </a:p>
          <a:p>
            <a:pPr lvl="2"/>
            <a:r>
              <a:rPr lang="en-US" dirty="0"/>
              <a:t>FFT, LU, Barnes-Hut, and radix from SPLASH-2</a:t>
            </a:r>
          </a:p>
          <a:p>
            <a:pPr lvl="2"/>
            <a:r>
              <a:rPr lang="en-US" dirty="0" err="1"/>
              <a:t>bodytrack</a:t>
            </a:r>
            <a:r>
              <a:rPr lang="en-US" dirty="0"/>
              <a:t> and </a:t>
            </a:r>
            <a:r>
              <a:rPr lang="en-US" dirty="0" err="1"/>
              <a:t>fluidanimate</a:t>
            </a:r>
            <a:r>
              <a:rPr lang="en-US" dirty="0"/>
              <a:t> from PARSEC 2.1</a:t>
            </a:r>
          </a:p>
          <a:p>
            <a:pPr lvl="2"/>
            <a:r>
              <a:rPr lang="en-US" dirty="0" err="1"/>
              <a:t>kd</a:t>
            </a:r>
            <a:r>
              <a:rPr lang="en-US" dirty="0"/>
              <a:t>-Tree (two versions) [HPG 09]</a:t>
            </a:r>
          </a:p>
          <a:p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1"/>
    </mc:Choice>
    <mc:Fallback xmlns="">
      <p:transition xmlns:p14="http://schemas.microsoft.com/office/powerpoint/2010/main" spd="slow" advTm="108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 txBox="1">
            <a:spLocks/>
          </p:cNvSpPr>
          <p:nvPr/>
        </p:nvSpPr>
        <p:spPr>
          <a:xfrm>
            <a:off x="76200" y="5257800"/>
            <a:ext cx="9220201" cy="167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DeNovo</a:t>
            </a:r>
            <a:r>
              <a:rPr lang="en-US" sz="2400" dirty="0" smtClean="0"/>
              <a:t> is comparable to or better than MESI</a:t>
            </a:r>
          </a:p>
          <a:p>
            <a:r>
              <a:rPr lang="en-US" sz="2400" dirty="0" err="1" smtClean="0"/>
              <a:t>DeNovo</a:t>
            </a:r>
            <a:r>
              <a:rPr lang="en-US" sz="2400" dirty="0" smtClean="0"/>
              <a:t> + opts shows 32% lower memory stalls vs. MESI (max 77%)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1" y="0"/>
            <a:ext cx="9144001" cy="7620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1F497D"/>
                </a:solidFill>
                <a:latin typeface="Arial Narrow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Memory Stall Time for MESI vs. </a:t>
            </a:r>
            <a:r>
              <a:rPr lang="en-US" dirty="0" err="1" smtClean="0">
                <a:solidFill>
                  <a:schemeClr val="bg1"/>
                </a:solidFill>
              </a:rPr>
              <a:t>DeNovo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811384"/>
              </p:ext>
            </p:extLst>
          </p:nvPr>
        </p:nvGraphicFramePr>
        <p:xfrm>
          <a:off x="228600" y="1143000"/>
          <a:ext cx="8763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0600" y="4843046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FFT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1200" y="4843045"/>
            <a:ext cx="400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LU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3200" y="4843045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Barnes-Hut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2226" y="4843045"/>
            <a:ext cx="848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+mn-lt"/>
              </a:rPr>
              <a:t>kd</a:t>
            </a:r>
            <a:r>
              <a:rPr lang="en-US" sz="1600" b="1" dirty="0" smtClean="0">
                <a:latin typeface="+mn-lt"/>
              </a:rPr>
              <a:t>-false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6633" y="4843045"/>
            <a:ext cx="109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+mn-lt"/>
              </a:rPr>
              <a:t>kd</a:t>
            </a:r>
            <a:r>
              <a:rPr lang="en-US" sz="1600" b="1" dirty="0" smtClean="0">
                <a:latin typeface="+mn-lt"/>
              </a:rPr>
              <a:t>-padded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93787" y="4843045"/>
            <a:ext cx="1040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+mn-lt"/>
              </a:rPr>
              <a:t>bodytrack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4719" y="4843045"/>
            <a:ext cx="1268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+mn-lt"/>
              </a:rPr>
              <a:t>fluidanimate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53218" y="4843045"/>
            <a:ext cx="609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radix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1181100"/>
            <a:ext cx="3720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M=MESI  D=</a:t>
            </a:r>
            <a:r>
              <a:rPr lang="en-US" sz="1600" b="1" dirty="0" err="1" smtClean="0">
                <a:latin typeface="+mn-lt"/>
              </a:rPr>
              <a:t>DeNovo</a:t>
            </a:r>
            <a:r>
              <a:rPr lang="en-US" sz="1600" b="1" dirty="0" smtClean="0">
                <a:latin typeface="+mn-lt"/>
              </a:rPr>
              <a:t>  </a:t>
            </a:r>
            <a:r>
              <a:rPr lang="en-US" sz="1600" b="1" dirty="0" err="1" smtClean="0">
                <a:latin typeface="+mn-lt"/>
              </a:rPr>
              <a:t>Dopt</a:t>
            </a:r>
            <a:r>
              <a:rPr lang="en-US" sz="1600" b="1" dirty="0" smtClean="0">
                <a:latin typeface="+mn-lt"/>
              </a:rPr>
              <a:t>=</a:t>
            </a:r>
            <a:r>
              <a:rPr lang="en-US" sz="1600" b="1" dirty="0" err="1" smtClean="0">
                <a:latin typeface="+mn-lt"/>
              </a:rPr>
              <a:t>DeNovo+Opt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71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26"/>
    </mc:Choice>
    <mc:Fallback xmlns="">
      <p:transition xmlns:p14="http://schemas.microsoft.com/office/powerpoint/2010/main" spd="slow" advTm="39026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5633156"/>
            <a:ext cx="8229600" cy="76764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err="1" smtClean="0"/>
              <a:t>DeNovo</a:t>
            </a:r>
            <a:r>
              <a:rPr lang="en-US" sz="2400" dirty="0" smtClean="0"/>
              <a:t> has 36% less traffic than MESI (max 71%)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1" y="0"/>
            <a:ext cx="9144001" cy="7620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1F497D"/>
                </a:solidFill>
                <a:latin typeface="Arial Narrow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Network Traffic for MESI vs. </a:t>
            </a:r>
            <a:r>
              <a:rPr lang="en-US" dirty="0" err="1" smtClean="0">
                <a:solidFill>
                  <a:schemeClr val="bg1"/>
                </a:solidFill>
              </a:rPr>
              <a:t>DeNovo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205874"/>
              </p:ext>
            </p:extLst>
          </p:nvPr>
        </p:nvGraphicFramePr>
        <p:xfrm>
          <a:off x="177800" y="1261645"/>
          <a:ext cx="8759952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6800" y="4919246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FFT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5734" y="4919245"/>
            <a:ext cx="400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LU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76204" y="4919245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Barnes-Hut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6200" y="4919245"/>
            <a:ext cx="848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+mn-lt"/>
              </a:rPr>
              <a:t>kd</a:t>
            </a:r>
            <a:r>
              <a:rPr lang="en-US" sz="1600" b="1" dirty="0" smtClean="0">
                <a:latin typeface="+mn-lt"/>
              </a:rPr>
              <a:t>-false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57404" y="4919245"/>
            <a:ext cx="109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+mn-lt"/>
              </a:rPr>
              <a:t>kd</a:t>
            </a:r>
            <a:r>
              <a:rPr lang="en-US" sz="1600" b="1" dirty="0" smtClean="0">
                <a:latin typeface="+mn-lt"/>
              </a:rPr>
              <a:t>-padded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8004" y="4919245"/>
            <a:ext cx="1040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+mn-lt"/>
              </a:rPr>
              <a:t>bodytrack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5600" y="4919245"/>
            <a:ext cx="1268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+mn-lt"/>
              </a:rPr>
              <a:t>fluidanimate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7804" y="4919245"/>
            <a:ext cx="609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radix</a:t>
            </a:r>
            <a:endParaRPr lang="en-US" sz="1200" b="1" dirty="0" smtClean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1193800"/>
            <a:ext cx="3720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M=MESI  D=</a:t>
            </a:r>
            <a:r>
              <a:rPr lang="en-US" sz="1600" b="1" dirty="0" err="1" smtClean="0">
                <a:latin typeface="+mn-lt"/>
              </a:rPr>
              <a:t>DeNovo</a:t>
            </a:r>
            <a:r>
              <a:rPr lang="en-US" sz="1600" b="1" dirty="0" smtClean="0">
                <a:latin typeface="+mn-lt"/>
              </a:rPr>
              <a:t>  </a:t>
            </a:r>
            <a:r>
              <a:rPr lang="en-US" sz="1600" b="1" dirty="0" err="1" smtClean="0">
                <a:latin typeface="+mn-lt"/>
              </a:rPr>
              <a:t>Dopt</a:t>
            </a:r>
            <a:r>
              <a:rPr lang="en-US" sz="1600" b="1" dirty="0" smtClean="0">
                <a:latin typeface="+mn-lt"/>
              </a:rPr>
              <a:t>=</a:t>
            </a:r>
            <a:r>
              <a:rPr lang="en-US" sz="1600" b="1" dirty="0" err="1" smtClean="0">
                <a:latin typeface="+mn-lt"/>
              </a:rPr>
              <a:t>DeNovo+Opt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4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99"/>
    </mc:Choice>
    <mc:Fallback xmlns="">
      <p:transition xmlns:p14="http://schemas.microsoft.com/office/powerpoint/2010/main" spd="slow" advTm="33699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24400" y="937558"/>
            <a:ext cx="4800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latin typeface="Arial Narrow" panose="020B0606020202030204" pitchFamily="34" charset="0"/>
              </a:rPr>
              <a:t>Hardware</a:t>
            </a:r>
          </a:p>
          <a:p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: </a:t>
            </a:r>
            <a:r>
              <a:rPr lang="en-US" sz="2600" b="1" dirty="0" smtClean="0">
                <a:solidFill>
                  <a:srgbClr val="926F00"/>
                </a:solidFill>
                <a:latin typeface="Arial Narrow" panose="020B0606020202030204" pitchFamily="34" charset="0"/>
              </a:rPr>
              <a:t>Coherence</a:t>
            </a:r>
            <a:r>
              <a:rPr lang="en-US" sz="2600" b="1" dirty="0" smtClean="0">
                <a:latin typeface="Arial Narrow" panose="020B0606020202030204" pitchFamily="34" charset="0"/>
              </a:rPr>
              <a:t>, </a:t>
            </a:r>
            <a:r>
              <a:rPr lang="en-US" sz="2600" b="1" dirty="0" err="1" smtClean="0">
                <a:solidFill>
                  <a:srgbClr val="6E3232"/>
                </a:solidFill>
                <a:latin typeface="Arial Narrow" panose="020B0606020202030204" pitchFamily="34" charset="0"/>
              </a:rPr>
              <a:t>Comm</a:t>
            </a:r>
            <a:endParaRPr lang="en-US" sz="2600" b="1" dirty="0">
              <a:solidFill>
                <a:srgbClr val="6E3232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  </a:t>
            </a:r>
            <a:r>
              <a:rPr lang="en-US" sz="2600" b="1" dirty="0" smtClean="0">
                <a:latin typeface="Arial Narrow" panose="020B0606020202030204" pitchFamily="34" charset="0"/>
              </a:rPr>
              <a:t>PACT’11 best paper, TACO’14</a:t>
            </a:r>
          </a:p>
          <a:p>
            <a:pPr lvl="2"/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DeNovoND</a:t>
            </a:r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    ASPLOS’13,</a:t>
            </a:r>
            <a:r>
              <a:rPr lang="en-US" sz="2600" b="1" dirty="0">
                <a:latin typeface="Arial Narrow" panose="020B0606020202030204" pitchFamily="34" charset="0"/>
              </a:rPr>
              <a:t> T</a:t>
            </a:r>
            <a:r>
              <a:rPr lang="en-US" sz="2600" b="1" dirty="0" smtClean="0">
                <a:latin typeface="Arial Narrow" panose="020B0606020202030204" pitchFamily="34" charset="0"/>
              </a:rPr>
              <a:t>op picks’14</a:t>
            </a:r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DeNovoSync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(in review)</a:t>
            </a:r>
          </a:p>
          <a:p>
            <a:endParaRPr lang="en-US" sz="2600" b="1" dirty="0">
              <a:latin typeface="Arial Narrow" panose="020B0606020202030204" pitchFamily="34" charset="0"/>
            </a:endParaRPr>
          </a:p>
          <a:p>
            <a:endParaRPr lang="en-US" sz="2600" b="1" dirty="0" smtClean="0"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DeNovo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96000" y="838200"/>
            <a:ext cx="1207602" cy="293488"/>
          </a:xfrm>
          <a:custGeom>
            <a:avLst/>
            <a:gdLst>
              <a:gd name="connsiteX0" fmla="*/ 0 w 2147859"/>
              <a:gd name="connsiteY0" fmla="*/ 88844 h 888438"/>
              <a:gd name="connsiteX1" fmla="*/ 88844 w 2147859"/>
              <a:gd name="connsiteY1" fmla="*/ 0 h 888438"/>
              <a:gd name="connsiteX2" fmla="*/ 2059015 w 2147859"/>
              <a:gd name="connsiteY2" fmla="*/ 0 h 888438"/>
              <a:gd name="connsiteX3" fmla="*/ 2147859 w 2147859"/>
              <a:gd name="connsiteY3" fmla="*/ 88844 h 888438"/>
              <a:gd name="connsiteX4" fmla="*/ 2147859 w 2147859"/>
              <a:gd name="connsiteY4" fmla="*/ 799594 h 888438"/>
              <a:gd name="connsiteX5" fmla="*/ 2059015 w 2147859"/>
              <a:gd name="connsiteY5" fmla="*/ 888438 h 888438"/>
              <a:gd name="connsiteX6" fmla="*/ 88844 w 2147859"/>
              <a:gd name="connsiteY6" fmla="*/ 888438 h 888438"/>
              <a:gd name="connsiteX7" fmla="*/ 0 w 2147859"/>
              <a:gd name="connsiteY7" fmla="*/ 799594 h 888438"/>
              <a:gd name="connsiteX8" fmla="*/ 0 w 2147859"/>
              <a:gd name="connsiteY8" fmla="*/ 88844 h 8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59" h="888438">
                <a:moveTo>
                  <a:pt x="0" y="88844"/>
                </a:moveTo>
                <a:cubicBezTo>
                  <a:pt x="0" y="39777"/>
                  <a:pt x="39777" y="0"/>
                  <a:pt x="88844" y="0"/>
                </a:cubicBezTo>
                <a:lnTo>
                  <a:pt x="2059015" y="0"/>
                </a:lnTo>
                <a:cubicBezTo>
                  <a:pt x="2108082" y="0"/>
                  <a:pt x="2147859" y="39777"/>
                  <a:pt x="2147859" y="88844"/>
                </a:cubicBezTo>
                <a:lnTo>
                  <a:pt x="2147859" y="799594"/>
                </a:lnTo>
                <a:cubicBezTo>
                  <a:pt x="2147859" y="848661"/>
                  <a:pt x="2108082" y="888438"/>
                  <a:pt x="2059015" y="888438"/>
                </a:cubicBezTo>
                <a:lnTo>
                  <a:pt x="88844" y="888438"/>
                </a:lnTo>
                <a:cubicBezTo>
                  <a:pt x="39777" y="888438"/>
                  <a:pt x="0" y="848661"/>
                  <a:pt x="0" y="799594"/>
                </a:cubicBezTo>
                <a:lnTo>
                  <a:pt x="0" y="88844"/>
                </a:lnTo>
                <a:close/>
              </a:path>
            </a:pathLst>
          </a:custGeom>
          <a:solidFill>
            <a:srgbClr val="926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1" tIns="102221" rIns="102221" bIns="1022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latin typeface="Arial Narrow" panose="020B0606020202030204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Coherence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kern="1200" dirty="0">
              <a:latin typeface="Arial Narrow" panose="020B0606020202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 rot="21599997">
            <a:off x="7286807" y="921050"/>
            <a:ext cx="498478" cy="146744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0" y="122828"/>
                </a:moveTo>
                <a:lnTo>
                  <a:pt x="122828" y="0"/>
                </a:lnTo>
                <a:lnTo>
                  <a:pt x="122828" y="49131"/>
                </a:lnTo>
                <a:lnTo>
                  <a:pt x="388359" y="49131"/>
                </a:lnTo>
                <a:lnTo>
                  <a:pt x="388359" y="0"/>
                </a:lnTo>
                <a:lnTo>
                  <a:pt x="511186" y="122828"/>
                </a:lnTo>
                <a:lnTo>
                  <a:pt x="388359" y="245655"/>
                </a:lnTo>
                <a:lnTo>
                  <a:pt x="388359" y="196524"/>
                </a:lnTo>
                <a:lnTo>
                  <a:pt x="122828" y="196524"/>
                </a:lnTo>
                <a:lnTo>
                  <a:pt x="122828" y="245655"/>
                </a:lnTo>
                <a:lnTo>
                  <a:pt x="0" y="1228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1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9" name="Freeform 8"/>
          <p:cNvSpPr/>
          <p:nvPr/>
        </p:nvSpPr>
        <p:spPr>
          <a:xfrm>
            <a:off x="7785284" y="838200"/>
            <a:ext cx="1206316" cy="293488"/>
          </a:xfrm>
          <a:custGeom>
            <a:avLst/>
            <a:gdLst>
              <a:gd name="connsiteX0" fmla="*/ 0 w 1403746"/>
              <a:gd name="connsiteY0" fmla="*/ 70187 h 701873"/>
              <a:gd name="connsiteX1" fmla="*/ 70187 w 1403746"/>
              <a:gd name="connsiteY1" fmla="*/ 0 h 701873"/>
              <a:gd name="connsiteX2" fmla="*/ 1333559 w 1403746"/>
              <a:gd name="connsiteY2" fmla="*/ 0 h 701873"/>
              <a:gd name="connsiteX3" fmla="*/ 1403746 w 1403746"/>
              <a:gd name="connsiteY3" fmla="*/ 70187 h 701873"/>
              <a:gd name="connsiteX4" fmla="*/ 1403746 w 1403746"/>
              <a:gd name="connsiteY4" fmla="*/ 631686 h 701873"/>
              <a:gd name="connsiteX5" fmla="*/ 1333559 w 1403746"/>
              <a:gd name="connsiteY5" fmla="*/ 701873 h 701873"/>
              <a:gd name="connsiteX6" fmla="*/ 70187 w 1403746"/>
              <a:gd name="connsiteY6" fmla="*/ 701873 h 701873"/>
              <a:gd name="connsiteX7" fmla="*/ 0 w 1403746"/>
              <a:gd name="connsiteY7" fmla="*/ 631686 h 701873"/>
              <a:gd name="connsiteX8" fmla="*/ 0 w 1403746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3746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1333559" y="0"/>
                </a:lnTo>
                <a:cubicBezTo>
                  <a:pt x="1372322" y="0"/>
                  <a:pt x="1403746" y="31424"/>
                  <a:pt x="1403746" y="70187"/>
                </a:cubicBezTo>
                <a:lnTo>
                  <a:pt x="1403746" y="631686"/>
                </a:lnTo>
                <a:cubicBezTo>
                  <a:pt x="1403746" y="670449"/>
                  <a:pt x="1372322" y="701873"/>
                  <a:pt x="1333559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9632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Storage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18600000">
            <a:off x="7793705" y="1213856"/>
            <a:ext cx="454588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5" tIns="49130" rIns="73697" bIns="491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1" name="Freeform 10"/>
          <p:cNvSpPr/>
          <p:nvPr/>
        </p:nvSpPr>
        <p:spPr>
          <a:xfrm>
            <a:off x="6982182" y="1459112"/>
            <a:ext cx="1206316" cy="293488"/>
          </a:xfrm>
          <a:custGeom>
            <a:avLst/>
            <a:gdLst>
              <a:gd name="connsiteX0" fmla="*/ 0 w 2097043"/>
              <a:gd name="connsiteY0" fmla="*/ 70187 h 701873"/>
              <a:gd name="connsiteX1" fmla="*/ 70187 w 2097043"/>
              <a:gd name="connsiteY1" fmla="*/ 0 h 701873"/>
              <a:gd name="connsiteX2" fmla="*/ 2026856 w 2097043"/>
              <a:gd name="connsiteY2" fmla="*/ 0 h 701873"/>
              <a:gd name="connsiteX3" fmla="*/ 2097043 w 2097043"/>
              <a:gd name="connsiteY3" fmla="*/ 70187 h 701873"/>
              <a:gd name="connsiteX4" fmla="*/ 2097043 w 2097043"/>
              <a:gd name="connsiteY4" fmla="*/ 631686 h 701873"/>
              <a:gd name="connsiteX5" fmla="*/ 2026856 w 2097043"/>
              <a:gd name="connsiteY5" fmla="*/ 701873 h 701873"/>
              <a:gd name="connsiteX6" fmla="*/ 70187 w 2097043"/>
              <a:gd name="connsiteY6" fmla="*/ 701873 h 701873"/>
              <a:gd name="connsiteX7" fmla="*/ 0 w 2097043"/>
              <a:gd name="connsiteY7" fmla="*/ 631686 h 701873"/>
              <a:gd name="connsiteX8" fmla="*/ 0 w 2097043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043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2026856" y="0"/>
                </a:lnTo>
                <a:cubicBezTo>
                  <a:pt x="2065619" y="0"/>
                  <a:pt x="2097043" y="31424"/>
                  <a:pt x="2097043" y="70187"/>
                </a:cubicBezTo>
                <a:lnTo>
                  <a:pt x="2097043" y="631686"/>
                </a:lnTo>
                <a:cubicBezTo>
                  <a:pt x="2097043" y="670449"/>
                  <a:pt x="2065619" y="701873"/>
                  <a:pt x="2026856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6E32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err="1" smtClean="0">
                <a:latin typeface="Arial Narrow" panose="020B0606020202030204" pitchFamily="34" charset="0"/>
              </a:rPr>
              <a:t>Comm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 rot="2991933">
            <a:off x="6873483" y="1209429"/>
            <a:ext cx="454907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2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3" name="TextBox 12"/>
          <p:cNvSpPr txBox="1"/>
          <p:nvPr/>
        </p:nvSpPr>
        <p:spPr>
          <a:xfrm>
            <a:off x="39568" y="914400"/>
            <a:ext cx="406874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dirty="0" smtClean="0">
                <a:latin typeface="Arial Narrow" panose="020B0606020202030204" pitchFamily="34" charset="0"/>
              </a:rPr>
              <a:t>Software</a:t>
            </a:r>
          </a:p>
          <a:p>
            <a:endParaRPr lang="en-US" sz="2600" b="1" dirty="0" smtClean="0"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latin typeface="Arial Narrow" panose="020B0606020202030204" pitchFamily="34" charset="0"/>
              </a:rPr>
              <a:t>DPJ: Determinism </a:t>
            </a:r>
          </a:p>
          <a:p>
            <a:r>
              <a:rPr lang="en-US" sz="2600" b="1" dirty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                  </a:t>
            </a:r>
            <a:r>
              <a:rPr lang="en-US" sz="2600" b="1" dirty="0" smtClean="0">
                <a:latin typeface="Arial Narrow" panose="020B0606020202030204" pitchFamily="34" charset="0"/>
              </a:rPr>
              <a:t>OOPSLA’09</a:t>
            </a:r>
            <a:endParaRPr lang="en-US" sz="2600" b="1" dirty="0">
              <a:latin typeface="Arial Narrow" panose="020B0606020202030204" pitchFamily="34" charset="0"/>
            </a:endParaRPr>
          </a:p>
          <a:p>
            <a:endParaRPr lang="en-US" sz="2600" b="1" dirty="0" smtClean="0"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latin typeface="Arial Narrow" panose="020B0606020202030204" pitchFamily="34" charset="0"/>
              </a:rPr>
              <a:t>Disciplined non-determinism </a:t>
            </a:r>
          </a:p>
          <a:p>
            <a:pPr lvl="3"/>
            <a:r>
              <a:rPr lang="en-US" sz="2600" b="1" dirty="0" smtClean="0">
                <a:latin typeface="Arial Narrow" panose="020B0606020202030204" pitchFamily="34" charset="0"/>
              </a:rPr>
              <a:t>		POPL’11</a:t>
            </a:r>
          </a:p>
          <a:p>
            <a:endParaRPr lang="en-US" sz="2600" b="1" dirty="0" smtClean="0"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latin typeface="Arial Narrow" panose="020B0606020202030204" pitchFamily="34" charset="0"/>
              </a:rPr>
              <a:t>Unstructured synchronization</a:t>
            </a:r>
          </a:p>
          <a:p>
            <a:r>
              <a:rPr lang="en-US" sz="2600" b="1" dirty="0">
                <a:latin typeface="Arial Narrow" panose="020B0606020202030204" pitchFamily="34" charset="0"/>
              </a:rPr>
              <a:t>	</a:t>
            </a:r>
            <a:r>
              <a:rPr lang="en-US" sz="2600" b="1" dirty="0" smtClean="0">
                <a:latin typeface="Arial Narrow" panose="020B0606020202030204" pitchFamily="34" charset="0"/>
                <a:sym typeface="Symbol" panose="05050102010706020507" pitchFamily="18" charset="2"/>
              </a:rPr>
              <a:t> OS, L</a:t>
            </a:r>
            <a:r>
              <a:rPr lang="en-US" sz="2600" b="1" dirty="0" smtClean="0">
                <a:latin typeface="Arial Narrow" panose="020B0606020202030204" pitchFamily="34" charset="0"/>
              </a:rPr>
              <a:t>egacy</a:t>
            </a:r>
          </a:p>
          <a:p>
            <a:endParaRPr lang="en-US" sz="2600" b="1" dirty="0" smtClean="0">
              <a:latin typeface="Arial Narrow" panose="020B0606020202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19600" y="990600"/>
            <a:ext cx="0" cy="4244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00" y="5486400"/>
            <a:ext cx="8915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DeNovoH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for heterogeneous systems: </a:t>
            </a:r>
            <a:r>
              <a:rPr lang="en-US" sz="2600" b="1" dirty="0">
                <a:solidFill>
                  <a:srgbClr val="926F00"/>
                </a:solidFill>
                <a:latin typeface="Arial Narrow" panose="020B0606020202030204" pitchFamily="34" charset="0"/>
              </a:rPr>
              <a:t>Coherence</a:t>
            </a:r>
            <a:r>
              <a:rPr lang="en-US" sz="2600" b="1" dirty="0">
                <a:latin typeface="Arial Narrow" panose="020B0606020202030204" pitchFamily="34" charset="0"/>
              </a:rPr>
              <a:t>, </a:t>
            </a:r>
            <a:r>
              <a:rPr lang="en-US" sz="2600" b="1" dirty="0" err="1" smtClean="0">
                <a:solidFill>
                  <a:srgbClr val="6E3232"/>
                </a:solidFill>
                <a:latin typeface="Arial Narrow" panose="020B0606020202030204" pitchFamily="34" charset="0"/>
              </a:rPr>
              <a:t>Comm</a:t>
            </a:r>
            <a:r>
              <a:rPr lang="en-US" sz="2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, </a:t>
            </a:r>
            <a:r>
              <a:rPr lang="en-US" sz="2600" b="1" dirty="0" smtClean="0">
                <a:solidFill>
                  <a:srgbClr val="96328C"/>
                </a:solidFill>
                <a:latin typeface="Arial Narrow" panose="020B0606020202030204" pitchFamily="34" charset="0"/>
              </a:rPr>
              <a:t>Storage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endParaRPr lang="en-US" sz="2600" b="1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600" b="1" dirty="0" smtClean="0">
                <a:solidFill>
                  <a:srgbClr val="96328C"/>
                </a:solidFill>
                <a:latin typeface="Arial Narrow" panose="020B0606020202030204" pitchFamily="34" charset="0"/>
              </a:rPr>
              <a:t>Stash: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Have your scratchpad and cache it too (in review)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754971" y="2895600"/>
            <a:ext cx="4236629" cy="897891"/>
          </a:xfrm>
          <a:prstGeom prst="roundRect">
            <a:avLst/>
          </a:prstGeom>
          <a:noFill/>
          <a:ln w="476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7059" y="2895600"/>
            <a:ext cx="4153941" cy="838200"/>
          </a:xfrm>
          <a:prstGeom prst="roundRect">
            <a:avLst/>
          </a:prstGeom>
          <a:noFill/>
          <a:ln w="476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DPJ Support for Disciplined Non-Determinism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-15240" y="1295399"/>
            <a:ext cx="9143999" cy="5562601"/>
          </a:xfrm>
        </p:spPr>
        <p:txBody>
          <a:bodyPr>
            <a:normAutofit/>
          </a:bodyPr>
          <a:lstStyle/>
          <a:p>
            <a:r>
              <a:rPr lang="en-US" sz="2600" dirty="0" smtClean="0">
                <a:sym typeface="Wingdings"/>
              </a:rPr>
              <a:t>Non-determinism comes from conflicting concurrent accesses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600" dirty="0">
                <a:sym typeface="Wingdings"/>
              </a:rPr>
              <a:t>Isolate interfering accesses as </a:t>
            </a:r>
            <a:r>
              <a:rPr lang="en-US" sz="2600" dirty="0" smtClean="0">
                <a:solidFill>
                  <a:srgbClr val="E37222"/>
                </a:solidFill>
                <a:sym typeface="Wingdings"/>
              </a:rPr>
              <a:t>atomic</a:t>
            </a:r>
            <a:endParaRPr lang="en-US" sz="2600" dirty="0">
              <a:sym typeface="Wingdings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/>
              </a:rPr>
              <a:t>Enclosed in </a:t>
            </a:r>
            <a:r>
              <a:rPr lang="en-US" dirty="0" smtClean="0">
                <a:solidFill>
                  <a:srgbClr val="E37222"/>
                </a:solidFill>
                <a:sym typeface="Wingdings"/>
              </a:rPr>
              <a:t>atomic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sections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E37222"/>
                </a:solidFill>
              </a:rPr>
              <a:t>Atomic</a:t>
            </a:r>
            <a:r>
              <a:rPr lang="en-US" dirty="0" smtClean="0"/>
              <a:t> </a:t>
            </a:r>
            <a:r>
              <a:rPr lang="en-US" dirty="0"/>
              <a:t>regions and effects </a:t>
            </a:r>
            <a:endParaRPr lang="en-US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600" dirty="0" smtClean="0"/>
              <a:t>Disciplined non-determinism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Race </a:t>
            </a:r>
            <a:r>
              <a:rPr lang="en-US" dirty="0"/>
              <a:t>freedom, strong </a:t>
            </a:r>
            <a:r>
              <a:rPr lang="en-US" dirty="0" smtClean="0"/>
              <a:t>isolation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Determinism-by-default semantics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600" dirty="0" err="1" smtClean="0"/>
              <a:t>DeNovoND</a:t>
            </a:r>
            <a:r>
              <a:rPr lang="en-US" sz="2600" dirty="0" smtClean="0"/>
              <a:t> </a:t>
            </a:r>
            <a:r>
              <a:rPr lang="en-US" sz="2600" dirty="0"/>
              <a:t>converts </a:t>
            </a:r>
            <a:r>
              <a:rPr lang="en-US" sz="2600" dirty="0" smtClean="0"/>
              <a:t>atomic </a:t>
            </a:r>
            <a:r>
              <a:rPr lang="en-US" sz="2600" dirty="0"/>
              <a:t>statements into </a:t>
            </a:r>
            <a:r>
              <a:rPr lang="en-US" sz="2600" dirty="0" smtClean="0"/>
              <a:t>locks</a:t>
            </a:r>
            <a:endParaRPr lang="en-US" sz="26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0817" y="5564961"/>
            <a:ext cx="9143999" cy="1170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sym typeface="Wingding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48383" y="1683497"/>
            <a:ext cx="3262333" cy="3498103"/>
            <a:chOff x="5076796" y="1249321"/>
            <a:chExt cx="3262333" cy="3498103"/>
          </a:xfrm>
        </p:grpSpPr>
        <p:sp>
          <p:nvSpPr>
            <p:cNvPr id="31" name="Rectangle 30"/>
            <p:cNvSpPr/>
            <p:nvPr/>
          </p:nvSpPr>
          <p:spPr>
            <a:xfrm>
              <a:off x="5076796" y="2376565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50880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24964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99049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076796" y="2023892"/>
              <a:ext cx="3262333" cy="352673"/>
              <a:chOff x="5076796" y="2023892"/>
              <a:chExt cx="3262333" cy="35267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076796" y="2023892"/>
                <a:ext cx="3262333" cy="145741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>
                <a:stCxn id="45" idx="2"/>
                <a:endCxn id="31" idx="0"/>
              </p:cNvCxnSpPr>
              <p:nvPr/>
            </p:nvCxnSpPr>
            <p:spPr>
              <a:xfrm flipH="1">
                <a:off x="5396836" y="2169633"/>
                <a:ext cx="1311127" cy="206932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5" idx="2"/>
                <a:endCxn id="32" idx="0"/>
              </p:cNvCxnSpPr>
              <p:nvPr/>
            </p:nvCxnSpPr>
            <p:spPr>
              <a:xfrm flipH="1">
                <a:off x="6270920" y="2169633"/>
                <a:ext cx="437043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5" idx="2"/>
                <a:endCxn id="34" idx="0"/>
              </p:cNvCxnSpPr>
              <p:nvPr/>
            </p:nvCxnSpPr>
            <p:spPr>
              <a:xfrm>
                <a:off x="6707963" y="2169633"/>
                <a:ext cx="437041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5" idx="2"/>
                <a:endCxn id="35" idx="0"/>
              </p:cNvCxnSpPr>
              <p:nvPr/>
            </p:nvCxnSpPr>
            <p:spPr>
              <a:xfrm>
                <a:off x="6707963" y="2169633"/>
                <a:ext cx="1311126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076796" y="3656723"/>
              <a:ext cx="3262333" cy="351307"/>
              <a:chOff x="5076796" y="3656723"/>
              <a:chExt cx="3262333" cy="35130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076796" y="3851231"/>
                <a:ext cx="3262333" cy="156799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1" idx="2"/>
                <a:endCxn id="40" idx="0"/>
              </p:cNvCxnSpPr>
              <p:nvPr/>
            </p:nvCxnSpPr>
            <p:spPr>
              <a:xfrm>
                <a:off x="5396836" y="3656725"/>
                <a:ext cx="1311127" cy="194506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2" idx="2"/>
                <a:endCxn id="40" idx="0"/>
              </p:cNvCxnSpPr>
              <p:nvPr/>
            </p:nvCxnSpPr>
            <p:spPr>
              <a:xfrm>
                <a:off x="6270920" y="3656723"/>
                <a:ext cx="437043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4" idx="2"/>
                <a:endCxn id="40" idx="0"/>
              </p:cNvCxnSpPr>
              <p:nvPr/>
            </p:nvCxnSpPr>
            <p:spPr>
              <a:xfrm flipH="1">
                <a:off x="6707963" y="3656723"/>
                <a:ext cx="437041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5" idx="2"/>
                <a:endCxn id="40" idx="0"/>
              </p:cNvCxnSpPr>
              <p:nvPr/>
            </p:nvCxnSpPr>
            <p:spPr>
              <a:xfrm flipH="1">
                <a:off x="6707963" y="3656723"/>
                <a:ext cx="1311126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6581589" y="1249321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00868" y="3972853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</p:txBody>
        </p:sp>
      </p:grpSp>
      <p:sp>
        <p:nvSpPr>
          <p:cNvPr id="69" name="Double Brace 68"/>
          <p:cNvSpPr/>
          <p:nvPr/>
        </p:nvSpPr>
        <p:spPr>
          <a:xfrm rot="5400000">
            <a:off x="6737186" y="3415253"/>
            <a:ext cx="420571" cy="630150"/>
          </a:xfrm>
          <a:prstGeom prst="bracePair">
            <a:avLst/>
          </a:prstGeom>
          <a:solidFill>
            <a:schemeClr val="accent6">
              <a:alpha val="30000"/>
            </a:schemeClr>
          </a:solidFill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583114" y="3492287"/>
            <a:ext cx="603628" cy="400110"/>
            <a:chOff x="5096978" y="2725488"/>
            <a:chExt cx="603628" cy="400110"/>
          </a:xfrm>
        </p:grpSpPr>
        <p:sp>
          <p:nvSpPr>
            <p:cNvPr id="58" name="Rectangle 57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447809" y="2909176"/>
            <a:ext cx="603628" cy="400110"/>
            <a:chOff x="5096978" y="2725488"/>
            <a:chExt cx="603628" cy="400110"/>
          </a:xfrm>
        </p:grpSpPr>
        <p:sp>
          <p:nvSpPr>
            <p:cNvPr id="66" name="TextBox 65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</a:t>
              </a:r>
              <a:endParaRPr lang="en-US" sz="20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0" name="Double Brace 69"/>
          <p:cNvSpPr/>
          <p:nvPr/>
        </p:nvSpPr>
        <p:spPr>
          <a:xfrm rot="5400000">
            <a:off x="7640566" y="2784679"/>
            <a:ext cx="381151" cy="630150"/>
          </a:xfrm>
          <a:prstGeom prst="bracePair">
            <a:avLst/>
          </a:prstGeom>
          <a:solidFill>
            <a:srgbClr val="F79646">
              <a:alpha val="19000"/>
            </a:srgbClr>
          </a:solidFill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6934788" y="3251999"/>
            <a:ext cx="772393" cy="30795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4680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29" grpId="0" build="p"/>
      <p:bldP spid="69" grpId="0" animBg="1"/>
      <p:bldP spid="7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817073" y="3091747"/>
            <a:ext cx="3379336" cy="3666684"/>
            <a:chOff x="5051233" y="1249321"/>
            <a:chExt cx="3379336" cy="3666684"/>
          </a:xfrm>
        </p:grpSpPr>
        <p:sp>
          <p:nvSpPr>
            <p:cNvPr id="34" name="Rectangle 33"/>
            <p:cNvSpPr/>
            <p:nvPr/>
          </p:nvSpPr>
          <p:spPr>
            <a:xfrm>
              <a:off x="5076796" y="2376565"/>
              <a:ext cx="731520" cy="1463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50880" y="2376563"/>
              <a:ext cx="731520" cy="1463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24964" y="2376563"/>
              <a:ext cx="731520" cy="1463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99049" y="2376563"/>
              <a:ext cx="731520" cy="1463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076796" y="2023892"/>
              <a:ext cx="3262333" cy="352673"/>
              <a:chOff x="5076796" y="2023892"/>
              <a:chExt cx="3262333" cy="35267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76796" y="2023892"/>
                <a:ext cx="3262333" cy="145741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2"/>
                <a:endCxn id="34" idx="0"/>
              </p:cNvCxnSpPr>
              <p:nvPr/>
            </p:nvCxnSpPr>
            <p:spPr>
              <a:xfrm flipH="1">
                <a:off x="5442556" y="2169633"/>
                <a:ext cx="1265407" cy="206932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2" idx="2"/>
                <a:endCxn id="38" idx="0"/>
              </p:cNvCxnSpPr>
              <p:nvPr/>
            </p:nvCxnSpPr>
            <p:spPr>
              <a:xfrm flipH="1">
                <a:off x="6316640" y="2169633"/>
                <a:ext cx="391323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2" idx="2"/>
                <a:endCxn id="41" idx="0"/>
              </p:cNvCxnSpPr>
              <p:nvPr/>
            </p:nvCxnSpPr>
            <p:spPr>
              <a:xfrm>
                <a:off x="6707963" y="2169633"/>
                <a:ext cx="482761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2" idx="2"/>
                <a:endCxn id="42" idx="0"/>
              </p:cNvCxnSpPr>
              <p:nvPr/>
            </p:nvCxnSpPr>
            <p:spPr>
              <a:xfrm>
                <a:off x="6707963" y="2169633"/>
                <a:ext cx="1356846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051233" y="3839603"/>
              <a:ext cx="3262333" cy="361478"/>
              <a:chOff x="5051233" y="3839603"/>
              <a:chExt cx="3262333" cy="36147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51233" y="4044282"/>
                <a:ext cx="3262333" cy="156799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34" idx="2"/>
                <a:endCxn id="47" idx="0"/>
              </p:cNvCxnSpPr>
              <p:nvPr/>
            </p:nvCxnSpPr>
            <p:spPr>
              <a:xfrm>
                <a:off x="5442556" y="3839605"/>
                <a:ext cx="1239844" cy="204677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38" idx="2"/>
                <a:endCxn id="47" idx="0"/>
              </p:cNvCxnSpPr>
              <p:nvPr/>
            </p:nvCxnSpPr>
            <p:spPr>
              <a:xfrm>
                <a:off x="6316640" y="3839603"/>
                <a:ext cx="365760" cy="204679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1" idx="2"/>
                <a:endCxn id="47" idx="0"/>
              </p:cNvCxnSpPr>
              <p:nvPr/>
            </p:nvCxnSpPr>
            <p:spPr>
              <a:xfrm flipH="1">
                <a:off x="6682400" y="3839603"/>
                <a:ext cx="508324" cy="204679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2" idx="2"/>
                <a:endCxn id="47" idx="0"/>
              </p:cNvCxnSpPr>
              <p:nvPr/>
            </p:nvCxnSpPr>
            <p:spPr>
              <a:xfrm flipH="1">
                <a:off x="6682400" y="3839603"/>
                <a:ext cx="1382409" cy="204679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6581589" y="1249321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81912" y="4141434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endParaRPr lang="en-US" sz="2800" b="1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434"/>
            <a:ext cx="8229600" cy="2223999"/>
          </a:xfrm>
        </p:spPr>
        <p:txBody>
          <a:bodyPr>
            <a:normAutofit/>
          </a:bodyPr>
          <a:lstStyle/>
          <a:p>
            <a:r>
              <a:rPr lang="en-US" dirty="0" smtClean="0"/>
              <a:t>Non-deterministic read returns value of last write from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6600"/>
                </a:solidFill>
                <a:latin typeface="Arial Narrow" charset="0"/>
              </a:rPr>
              <a:t>B</a:t>
            </a:r>
            <a:r>
              <a:rPr lang="en-US" dirty="0" smtClean="0">
                <a:solidFill>
                  <a:srgbClr val="006600"/>
                </a:solidFill>
                <a:latin typeface="Arial Narrow" charset="0"/>
              </a:rPr>
              <a:t>efore </a:t>
            </a:r>
            <a:r>
              <a:rPr lang="en-US" dirty="0">
                <a:solidFill>
                  <a:srgbClr val="006600"/>
                </a:solidFill>
                <a:latin typeface="Arial Narrow" charset="0"/>
              </a:rPr>
              <a:t>this parallel </a:t>
            </a:r>
            <a:r>
              <a:rPr lang="en-US" dirty="0" smtClean="0">
                <a:solidFill>
                  <a:srgbClr val="006600"/>
                </a:solidFill>
                <a:latin typeface="Arial Narrow" charset="0"/>
              </a:rPr>
              <a:t>phase      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Narrow" charset="0"/>
              </a:rPr>
              <a:t>Or same task in this phase  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E37222"/>
                </a:solidFill>
                <a:latin typeface="Arial Narrow" charset="0"/>
              </a:rPr>
              <a:t>Or in preceding critical section of same lock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latin typeface="Arial Narrow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39321" y="5097215"/>
            <a:ext cx="80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000"/>
                </a:solidFill>
              </a:rPr>
              <a:t>LD 0xa</a:t>
            </a:r>
            <a:endParaRPr lang="en-US" dirty="0">
              <a:solidFill>
                <a:srgbClr val="D25000"/>
              </a:solidFill>
            </a:endParaRPr>
          </a:p>
        </p:txBody>
      </p:sp>
      <p:sp>
        <p:nvSpPr>
          <p:cNvPr id="29" name="Double Brace 28"/>
          <p:cNvSpPr/>
          <p:nvPr/>
        </p:nvSpPr>
        <p:spPr>
          <a:xfrm rot="5400000">
            <a:off x="2857519" y="4928130"/>
            <a:ext cx="701754" cy="731520"/>
          </a:xfrm>
          <a:prstGeom prst="bracePair">
            <a:avLst/>
          </a:prstGeom>
          <a:ln w="19050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Double Brace 34"/>
          <p:cNvSpPr/>
          <p:nvPr/>
        </p:nvSpPr>
        <p:spPr>
          <a:xfrm rot="5400000">
            <a:off x="5479771" y="4246944"/>
            <a:ext cx="701754" cy="731519"/>
          </a:xfrm>
          <a:prstGeom prst="bracePair">
            <a:avLst/>
          </a:prstGeom>
          <a:ln w="19050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00266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5303" y="4412358"/>
            <a:ext cx="78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000"/>
                </a:solidFill>
              </a:rPr>
              <a:t>ST 0xa</a:t>
            </a:r>
            <a:endParaRPr lang="en-US" dirty="0">
              <a:solidFill>
                <a:srgbClr val="D25000"/>
              </a:solidFill>
            </a:endParaRPr>
          </a:p>
        </p:txBody>
      </p:sp>
      <p:cxnSp>
        <p:nvCxnSpPr>
          <p:cNvPr id="37" name="Straight Arrow Connector 36"/>
          <p:cNvCxnSpPr>
            <a:stCxn id="36" idx="1"/>
            <a:endCxn id="17" idx="3"/>
          </p:cNvCxnSpPr>
          <p:nvPr/>
        </p:nvCxnSpPr>
        <p:spPr>
          <a:xfrm flipH="1">
            <a:off x="3642771" y="4597024"/>
            <a:ext cx="1792532" cy="6848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2256757" y="3462713"/>
            <a:ext cx="607483" cy="1787934"/>
          </a:xfrm>
          <a:custGeom>
            <a:avLst/>
            <a:gdLst>
              <a:gd name="connsiteX0" fmla="*/ 607483 w 607483"/>
              <a:gd name="connsiteY0" fmla="*/ 0 h 2311400"/>
              <a:gd name="connsiteX1" fmla="*/ 23283 w 607483"/>
              <a:gd name="connsiteY1" fmla="*/ 1600200 h 2311400"/>
              <a:gd name="connsiteX2" fmla="*/ 467783 w 607483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483" h="2311400">
                <a:moveTo>
                  <a:pt x="607483" y="0"/>
                </a:moveTo>
                <a:cubicBezTo>
                  <a:pt x="327024" y="607483"/>
                  <a:pt x="46566" y="1214967"/>
                  <a:pt x="23283" y="1600200"/>
                </a:cubicBezTo>
                <a:cubicBezTo>
                  <a:pt x="0" y="1985433"/>
                  <a:pt x="467783" y="2311400"/>
                  <a:pt x="467783" y="2311400"/>
                </a:cubicBezTo>
              </a:path>
            </a:pathLst>
          </a:custGeom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3366FF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5423" y="4226188"/>
            <a:ext cx="1019722" cy="1100658"/>
            <a:chOff x="2595423" y="4226188"/>
            <a:chExt cx="1019722" cy="1100658"/>
          </a:xfrm>
        </p:grpSpPr>
        <p:sp>
          <p:nvSpPr>
            <p:cNvPr id="31" name="TextBox 30"/>
            <p:cNvSpPr txBox="1"/>
            <p:nvPr/>
          </p:nvSpPr>
          <p:spPr>
            <a:xfrm>
              <a:off x="2832208" y="4226188"/>
              <a:ext cx="78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 0xa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595423" y="4374693"/>
              <a:ext cx="268817" cy="952153"/>
            </a:xfrm>
            <a:custGeom>
              <a:avLst/>
              <a:gdLst>
                <a:gd name="connsiteX0" fmla="*/ 243417 w 243417"/>
                <a:gd name="connsiteY0" fmla="*/ 0 h 1193800"/>
                <a:gd name="connsiteX1" fmla="*/ 2117 w 243417"/>
                <a:gd name="connsiteY1" fmla="*/ 685800 h 1193800"/>
                <a:gd name="connsiteX2" fmla="*/ 230717 w 243417"/>
                <a:gd name="connsiteY2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17" h="1193800">
                  <a:moveTo>
                    <a:pt x="243417" y="0"/>
                  </a:moveTo>
                  <a:cubicBezTo>
                    <a:pt x="123825" y="243416"/>
                    <a:pt x="4234" y="486833"/>
                    <a:pt x="2117" y="685800"/>
                  </a:cubicBezTo>
                  <a:cubicBezTo>
                    <a:pt x="0" y="884767"/>
                    <a:pt x="230717" y="1193800"/>
                    <a:pt x="230717" y="1193800"/>
                  </a:cubicBezTo>
                </a:path>
              </a:pathLst>
            </a:cu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62247" y="4943013"/>
            <a:ext cx="1317557" cy="701754"/>
            <a:chOff x="1362247" y="4943013"/>
            <a:chExt cx="1317557" cy="701754"/>
          </a:xfrm>
        </p:grpSpPr>
        <p:sp>
          <p:nvSpPr>
            <p:cNvPr id="39" name="Left Bracket 38"/>
            <p:cNvSpPr/>
            <p:nvPr/>
          </p:nvSpPr>
          <p:spPr>
            <a:xfrm>
              <a:off x="2206654" y="4943013"/>
              <a:ext cx="473150" cy="701754"/>
            </a:xfrm>
            <a:prstGeom prst="leftBracket">
              <a:avLst/>
            </a:prstGeom>
            <a:ln>
              <a:solidFill>
                <a:srgbClr val="D25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2247" y="4980692"/>
              <a:ext cx="8747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D25000"/>
                  </a:solidFill>
                </a:rPr>
                <a:t>Critical</a:t>
              </a:r>
            </a:p>
            <a:p>
              <a:r>
                <a:rPr lang="en-US" dirty="0" smtClean="0">
                  <a:solidFill>
                    <a:srgbClr val="D25000"/>
                  </a:solidFill>
                </a:rPr>
                <a:t>Section</a:t>
              </a:r>
              <a:endParaRPr lang="en-US" dirty="0">
                <a:solidFill>
                  <a:srgbClr val="D25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94148" y="3922983"/>
            <a:ext cx="1478433" cy="2060877"/>
            <a:chOff x="2117651" y="3454400"/>
            <a:chExt cx="1478433" cy="2587486"/>
          </a:xfrm>
        </p:grpSpPr>
        <p:sp>
          <p:nvSpPr>
            <p:cNvPr id="69" name="Left Bracket 68"/>
            <p:cNvSpPr/>
            <p:nvPr/>
          </p:nvSpPr>
          <p:spPr>
            <a:xfrm rot="10800000">
              <a:off x="2117651" y="3454400"/>
              <a:ext cx="473150" cy="2587486"/>
            </a:xfrm>
            <a:prstGeom prst="leftBracket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41601" y="4321909"/>
              <a:ext cx="9544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Parallel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Phase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2832208" y="4418096"/>
            <a:ext cx="782937" cy="1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0" y="1828800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6600"/>
                </a:solidFill>
                <a:latin typeface="Arial Narrow" charset="0"/>
              </a:rPr>
              <a:t>self-invalidations as before</a:t>
            </a:r>
            <a:endParaRPr lang="en-US" sz="2400" b="1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5715000" y="22098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  <a:latin typeface="Arial Narrow" charset="0"/>
              </a:rPr>
              <a:t>single core</a:t>
            </a:r>
            <a:endParaRPr lang="en-US" sz="24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5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7" grpId="0"/>
      <p:bldP spid="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Coherence for Non-Deterministic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49" y="2868514"/>
            <a:ext cx="8955868" cy="368468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E37222"/>
                </a:solidFill>
              </a:rPr>
              <a:t>When to invalidate?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Between </a:t>
            </a:r>
            <a:r>
              <a:rPr lang="en-US" dirty="0" smtClean="0"/>
              <a:t>start </a:t>
            </a:r>
            <a:r>
              <a:rPr lang="en-US" dirty="0"/>
              <a:t>of critical section and </a:t>
            </a:r>
            <a:r>
              <a:rPr lang="en-US" dirty="0" smtClean="0"/>
              <a:t>read</a:t>
            </a:r>
            <a:endParaRPr lang="en-US" dirty="0" smtClean="0">
              <a:solidFill>
                <a:srgbClr val="E37222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E37222"/>
                </a:solidFill>
              </a:rPr>
              <a:t>What to invalidate?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Regions with “atomic” effects written in preceding critical sections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Track writes w/ small (256b) Bloom filter signature, </a:t>
            </a:r>
            <a:r>
              <a:rPr lang="en-US" dirty="0" err="1" smtClean="0"/>
              <a:t>Xfer</a:t>
            </a:r>
            <a:r>
              <a:rPr lang="en-US" dirty="0" smtClean="0"/>
              <a:t> with lock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E37222"/>
                </a:solidFill>
              </a:rPr>
              <a:t>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Writer updates registry before next critical section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65762" y="1293698"/>
            <a:ext cx="8229600" cy="1329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Coherence Enforcement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Invalidate stale copies in private cache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Track up-to-date copy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5160" y="2170306"/>
            <a:ext cx="3044162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5154" y="1748357"/>
            <a:ext cx="5091437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2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MESI vs. </a:t>
            </a:r>
            <a:r>
              <a:rPr lang="en-US" dirty="0" err="1" smtClean="0"/>
              <a:t>DeNovoND</a:t>
            </a:r>
            <a:r>
              <a:rPr lang="en-US" dirty="0" smtClean="0"/>
              <a:t> (16 cores)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0125" y="1066800"/>
            <a:ext cx="8619699" cy="169943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DeNovoND</a:t>
            </a:r>
            <a:r>
              <a:rPr lang="en-US" dirty="0" smtClean="0"/>
              <a:t> execution time comparable or better than MESI</a:t>
            </a:r>
          </a:p>
          <a:p>
            <a:r>
              <a:rPr lang="en-US" dirty="0" err="1" smtClean="0"/>
              <a:t>DeNovoND</a:t>
            </a:r>
            <a:r>
              <a:rPr lang="en-US" dirty="0" smtClean="0"/>
              <a:t> has 33% less traffic than MESI (67% max)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invalidation traffic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educed load misses due to lack of false sharing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5165"/>
            <a:ext cx="9144000" cy="280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24400" y="937558"/>
            <a:ext cx="4800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latin typeface="Arial Narrow" panose="020B0606020202030204" pitchFamily="34" charset="0"/>
              </a:rPr>
              <a:t>Hardware</a:t>
            </a:r>
          </a:p>
          <a:p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: </a:t>
            </a:r>
            <a:r>
              <a:rPr lang="en-US" sz="2600" b="1" dirty="0" smtClean="0">
                <a:solidFill>
                  <a:srgbClr val="926F00"/>
                </a:solidFill>
                <a:latin typeface="Arial Narrow" panose="020B0606020202030204" pitchFamily="34" charset="0"/>
              </a:rPr>
              <a:t>Coherence</a:t>
            </a:r>
            <a:r>
              <a:rPr lang="en-US" sz="2600" b="1" dirty="0" smtClean="0">
                <a:latin typeface="Arial Narrow" panose="020B0606020202030204" pitchFamily="34" charset="0"/>
              </a:rPr>
              <a:t>, </a:t>
            </a:r>
            <a:r>
              <a:rPr lang="en-US" sz="2600" b="1" dirty="0" err="1" smtClean="0">
                <a:solidFill>
                  <a:srgbClr val="6E3232"/>
                </a:solidFill>
                <a:latin typeface="Arial Narrow" panose="020B0606020202030204" pitchFamily="34" charset="0"/>
              </a:rPr>
              <a:t>Comm</a:t>
            </a:r>
            <a:endParaRPr lang="en-US" sz="2600" b="1" dirty="0">
              <a:solidFill>
                <a:srgbClr val="6E3232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  </a:t>
            </a:r>
            <a:r>
              <a:rPr lang="en-US" sz="2600" b="1" dirty="0" smtClean="0">
                <a:latin typeface="Arial Narrow" panose="020B0606020202030204" pitchFamily="34" charset="0"/>
              </a:rPr>
              <a:t>PACT’11 best paper, TACO’14</a:t>
            </a:r>
          </a:p>
          <a:p>
            <a:pPr lvl="2"/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DeNovoND</a:t>
            </a:r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    ASPLOS’13,</a:t>
            </a:r>
            <a:r>
              <a:rPr lang="en-US" sz="2600" b="1" dirty="0">
                <a:latin typeface="Arial Narrow" panose="020B0606020202030204" pitchFamily="34" charset="0"/>
              </a:rPr>
              <a:t> T</a:t>
            </a:r>
            <a:r>
              <a:rPr lang="en-US" sz="2600" b="1" dirty="0" smtClean="0">
                <a:latin typeface="Arial Narrow" panose="020B0606020202030204" pitchFamily="34" charset="0"/>
              </a:rPr>
              <a:t>op picks’14</a:t>
            </a:r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DeNovoSync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(in review)</a:t>
            </a:r>
          </a:p>
          <a:p>
            <a:endParaRPr lang="en-US" sz="2600" b="1" dirty="0">
              <a:latin typeface="Arial Narrow" panose="020B0606020202030204" pitchFamily="34" charset="0"/>
            </a:endParaRPr>
          </a:p>
          <a:p>
            <a:endParaRPr lang="en-US" sz="2600" b="1" dirty="0" smtClean="0"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DeNovo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96000" y="838200"/>
            <a:ext cx="1207602" cy="293488"/>
          </a:xfrm>
          <a:custGeom>
            <a:avLst/>
            <a:gdLst>
              <a:gd name="connsiteX0" fmla="*/ 0 w 2147859"/>
              <a:gd name="connsiteY0" fmla="*/ 88844 h 888438"/>
              <a:gd name="connsiteX1" fmla="*/ 88844 w 2147859"/>
              <a:gd name="connsiteY1" fmla="*/ 0 h 888438"/>
              <a:gd name="connsiteX2" fmla="*/ 2059015 w 2147859"/>
              <a:gd name="connsiteY2" fmla="*/ 0 h 888438"/>
              <a:gd name="connsiteX3" fmla="*/ 2147859 w 2147859"/>
              <a:gd name="connsiteY3" fmla="*/ 88844 h 888438"/>
              <a:gd name="connsiteX4" fmla="*/ 2147859 w 2147859"/>
              <a:gd name="connsiteY4" fmla="*/ 799594 h 888438"/>
              <a:gd name="connsiteX5" fmla="*/ 2059015 w 2147859"/>
              <a:gd name="connsiteY5" fmla="*/ 888438 h 888438"/>
              <a:gd name="connsiteX6" fmla="*/ 88844 w 2147859"/>
              <a:gd name="connsiteY6" fmla="*/ 888438 h 888438"/>
              <a:gd name="connsiteX7" fmla="*/ 0 w 2147859"/>
              <a:gd name="connsiteY7" fmla="*/ 799594 h 888438"/>
              <a:gd name="connsiteX8" fmla="*/ 0 w 2147859"/>
              <a:gd name="connsiteY8" fmla="*/ 88844 h 8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59" h="888438">
                <a:moveTo>
                  <a:pt x="0" y="88844"/>
                </a:moveTo>
                <a:cubicBezTo>
                  <a:pt x="0" y="39777"/>
                  <a:pt x="39777" y="0"/>
                  <a:pt x="88844" y="0"/>
                </a:cubicBezTo>
                <a:lnTo>
                  <a:pt x="2059015" y="0"/>
                </a:lnTo>
                <a:cubicBezTo>
                  <a:pt x="2108082" y="0"/>
                  <a:pt x="2147859" y="39777"/>
                  <a:pt x="2147859" y="88844"/>
                </a:cubicBezTo>
                <a:lnTo>
                  <a:pt x="2147859" y="799594"/>
                </a:lnTo>
                <a:cubicBezTo>
                  <a:pt x="2147859" y="848661"/>
                  <a:pt x="2108082" y="888438"/>
                  <a:pt x="2059015" y="888438"/>
                </a:cubicBezTo>
                <a:lnTo>
                  <a:pt x="88844" y="888438"/>
                </a:lnTo>
                <a:cubicBezTo>
                  <a:pt x="39777" y="888438"/>
                  <a:pt x="0" y="848661"/>
                  <a:pt x="0" y="799594"/>
                </a:cubicBezTo>
                <a:lnTo>
                  <a:pt x="0" y="88844"/>
                </a:lnTo>
                <a:close/>
              </a:path>
            </a:pathLst>
          </a:custGeom>
          <a:solidFill>
            <a:srgbClr val="926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1" tIns="102221" rIns="102221" bIns="1022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latin typeface="Arial Narrow" panose="020B0606020202030204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Coherence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kern="1200" dirty="0">
              <a:latin typeface="Arial Narrow" panose="020B0606020202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 rot="21599997">
            <a:off x="7286807" y="921050"/>
            <a:ext cx="498478" cy="146744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0" y="122828"/>
                </a:moveTo>
                <a:lnTo>
                  <a:pt x="122828" y="0"/>
                </a:lnTo>
                <a:lnTo>
                  <a:pt x="122828" y="49131"/>
                </a:lnTo>
                <a:lnTo>
                  <a:pt x="388359" y="49131"/>
                </a:lnTo>
                <a:lnTo>
                  <a:pt x="388359" y="0"/>
                </a:lnTo>
                <a:lnTo>
                  <a:pt x="511186" y="122828"/>
                </a:lnTo>
                <a:lnTo>
                  <a:pt x="388359" y="245655"/>
                </a:lnTo>
                <a:lnTo>
                  <a:pt x="388359" y="196524"/>
                </a:lnTo>
                <a:lnTo>
                  <a:pt x="122828" y="196524"/>
                </a:lnTo>
                <a:lnTo>
                  <a:pt x="122828" y="245655"/>
                </a:lnTo>
                <a:lnTo>
                  <a:pt x="0" y="1228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1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9" name="Freeform 8"/>
          <p:cNvSpPr/>
          <p:nvPr/>
        </p:nvSpPr>
        <p:spPr>
          <a:xfrm>
            <a:off x="7785284" y="838200"/>
            <a:ext cx="1206316" cy="293488"/>
          </a:xfrm>
          <a:custGeom>
            <a:avLst/>
            <a:gdLst>
              <a:gd name="connsiteX0" fmla="*/ 0 w 1403746"/>
              <a:gd name="connsiteY0" fmla="*/ 70187 h 701873"/>
              <a:gd name="connsiteX1" fmla="*/ 70187 w 1403746"/>
              <a:gd name="connsiteY1" fmla="*/ 0 h 701873"/>
              <a:gd name="connsiteX2" fmla="*/ 1333559 w 1403746"/>
              <a:gd name="connsiteY2" fmla="*/ 0 h 701873"/>
              <a:gd name="connsiteX3" fmla="*/ 1403746 w 1403746"/>
              <a:gd name="connsiteY3" fmla="*/ 70187 h 701873"/>
              <a:gd name="connsiteX4" fmla="*/ 1403746 w 1403746"/>
              <a:gd name="connsiteY4" fmla="*/ 631686 h 701873"/>
              <a:gd name="connsiteX5" fmla="*/ 1333559 w 1403746"/>
              <a:gd name="connsiteY5" fmla="*/ 701873 h 701873"/>
              <a:gd name="connsiteX6" fmla="*/ 70187 w 1403746"/>
              <a:gd name="connsiteY6" fmla="*/ 701873 h 701873"/>
              <a:gd name="connsiteX7" fmla="*/ 0 w 1403746"/>
              <a:gd name="connsiteY7" fmla="*/ 631686 h 701873"/>
              <a:gd name="connsiteX8" fmla="*/ 0 w 1403746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3746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1333559" y="0"/>
                </a:lnTo>
                <a:cubicBezTo>
                  <a:pt x="1372322" y="0"/>
                  <a:pt x="1403746" y="31424"/>
                  <a:pt x="1403746" y="70187"/>
                </a:cubicBezTo>
                <a:lnTo>
                  <a:pt x="1403746" y="631686"/>
                </a:lnTo>
                <a:cubicBezTo>
                  <a:pt x="1403746" y="670449"/>
                  <a:pt x="1372322" y="701873"/>
                  <a:pt x="1333559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9632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Storage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18600000">
            <a:off x="7793705" y="1213856"/>
            <a:ext cx="454588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5" tIns="49130" rIns="73697" bIns="491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1" name="Freeform 10"/>
          <p:cNvSpPr/>
          <p:nvPr/>
        </p:nvSpPr>
        <p:spPr>
          <a:xfrm>
            <a:off x="6982182" y="1459112"/>
            <a:ext cx="1206316" cy="293488"/>
          </a:xfrm>
          <a:custGeom>
            <a:avLst/>
            <a:gdLst>
              <a:gd name="connsiteX0" fmla="*/ 0 w 2097043"/>
              <a:gd name="connsiteY0" fmla="*/ 70187 h 701873"/>
              <a:gd name="connsiteX1" fmla="*/ 70187 w 2097043"/>
              <a:gd name="connsiteY1" fmla="*/ 0 h 701873"/>
              <a:gd name="connsiteX2" fmla="*/ 2026856 w 2097043"/>
              <a:gd name="connsiteY2" fmla="*/ 0 h 701873"/>
              <a:gd name="connsiteX3" fmla="*/ 2097043 w 2097043"/>
              <a:gd name="connsiteY3" fmla="*/ 70187 h 701873"/>
              <a:gd name="connsiteX4" fmla="*/ 2097043 w 2097043"/>
              <a:gd name="connsiteY4" fmla="*/ 631686 h 701873"/>
              <a:gd name="connsiteX5" fmla="*/ 2026856 w 2097043"/>
              <a:gd name="connsiteY5" fmla="*/ 701873 h 701873"/>
              <a:gd name="connsiteX6" fmla="*/ 70187 w 2097043"/>
              <a:gd name="connsiteY6" fmla="*/ 701873 h 701873"/>
              <a:gd name="connsiteX7" fmla="*/ 0 w 2097043"/>
              <a:gd name="connsiteY7" fmla="*/ 631686 h 701873"/>
              <a:gd name="connsiteX8" fmla="*/ 0 w 2097043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043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2026856" y="0"/>
                </a:lnTo>
                <a:cubicBezTo>
                  <a:pt x="2065619" y="0"/>
                  <a:pt x="2097043" y="31424"/>
                  <a:pt x="2097043" y="70187"/>
                </a:cubicBezTo>
                <a:lnTo>
                  <a:pt x="2097043" y="631686"/>
                </a:lnTo>
                <a:cubicBezTo>
                  <a:pt x="2097043" y="670449"/>
                  <a:pt x="2065619" y="701873"/>
                  <a:pt x="2026856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6E32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err="1" smtClean="0">
                <a:latin typeface="Arial Narrow" panose="020B0606020202030204" pitchFamily="34" charset="0"/>
              </a:rPr>
              <a:t>Comm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 rot="2991933">
            <a:off x="6873483" y="1209429"/>
            <a:ext cx="454907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2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3" name="TextBox 12"/>
          <p:cNvSpPr txBox="1"/>
          <p:nvPr/>
        </p:nvSpPr>
        <p:spPr>
          <a:xfrm>
            <a:off x="39568" y="914400"/>
            <a:ext cx="406874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dirty="0" smtClean="0">
                <a:latin typeface="Arial Narrow" panose="020B0606020202030204" pitchFamily="34" charset="0"/>
              </a:rPr>
              <a:t>Software</a:t>
            </a:r>
          </a:p>
          <a:p>
            <a:endParaRPr lang="en-US" sz="2600" b="1" dirty="0" smtClean="0"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latin typeface="Arial Narrow" panose="020B0606020202030204" pitchFamily="34" charset="0"/>
              </a:rPr>
              <a:t>DPJ: Determinism </a:t>
            </a:r>
          </a:p>
          <a:p>
            <a:r>
              <a:rPr lang="en-US" sz="2600" b="1" dirty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                  </a:t>
            </a:r>
            <a:r>
              <a:rPr lang="en-US" sz="2600" b="1" dirty="0" smtClean="0">
                <a:latin typeface="Arial Narrow" panose="020B0606020202030204" pitchFamily="34" charset="0"/>
              </a:rPr>
              <a:t>OOPSLA’09</a:t>
            </a:r>
            <a:endParaRPr lang="en-US" sz="2600" b="1" dirty="0">
              <a:latin typeface="Arial Narrow" panose="020B0606020202030204" pitchFamily="34" charset="0"/>
            </a:endParaRPr>
          </a:p>
          <a:p>
            <a:endParaRPr lang="en-US" sz="2600" b="1" dirty="0" smtClean="0"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latin typeface="Arial Narrow" panose="020B0606020202030204" pitchFamily="34" charset="0"/>
              </a:rPr>
              <a:t>Disciplined non-determinism </a:t>
            </a:r>
          </a:p>
          <a:p>
            <a:pPr lvl="3"/>
            <a:r>
              <a:rPr lang="en-US" sz="2600" b="1" dirty="0" smtClean="0">
                <a:latin typeface="Arial Narrow" panose="020B0606020202030204" pitchFamily="34" charset="0"/>
              </a:rPr>
              <a:t>		POPL’11</a:t>
            </a:r>
          </a:p>
          <a:p>
            <a:endParaRPr lang="en-US" sz="2600" b="1" dirty="0" smtClean="0"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latin typeface="Arial Narrow" panose="020B0606020202030204" pitchFamily="34" charset="0"/>
              </a:rPr>
              <a:t>Unstructured synchronization</a:t>
            </a:r>
          </a:p>
          <a:p>
            <a:r>
              <a:rPr lang="en-US" sz="2600" b="1" dirty="0">
                <a:latin typeface="Arial Narrow" panose="020B0606020202030204" pitchFamily="34" charset="0"/>
              </a:rPr>
              <a:t>	</a:t>
            </a:r>
            <a:r>
              <a:rPr lang="en-US" sz="2600" b="1" dirty="0" smtClean="0">
                <a:latin typeface="Arial Narrow" panose="020B0606020202030204" pitchFamily="34" charset="0"/>
                <a:sym typeface="Symbol" panose="05050102010706020507" pitchFamily="18" charset="2"/>
              </a:rPr>
              <a:t> OS, L</a:t>
            </a:r>
            <a:r>
              <a:rPr lang="en-US" sz="2600" b="1" dirty="0" smtClean="0">
                <a:latin typeface="Arial Narrow" panose="020B0606020202030204" pitchFamily="34" charset="0"/>
              </a:rPr>
              <a:t>egacy</a:t>
            </a:r>
          </a:p>
          <a:p>
            <a:endParaRPr lang="en-US" sz="2600" b="1" dirty="0" smtClean="0">
              <a:latin typeface="Arial Narrow" panose="020B0606020202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19600" y="990600"/>
            <a:ext cx="0" cy="4244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00" y="5486400"/>
            <a:ext cx="8915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DeNovoH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for heterogeneous systems: </a:t>
            </a:r>
            <a:r>
              <a:rPr lang="en-US" sz="2600" b="1" dirty="0">
                <a:solidFill>
                  <a:srgbClr val="926F00"/>
                </a:solidFill>
                <a:latin typeface="Arial Narrow" panose="020B0606020202030204" pitchFamily="34" charset="0"/>
              </a:rPr>
              <a:t>Coherence</a:t>
            </a:r>
            <a:r>
              <a:rPr lang="en-US" sz="2600" b="1" dirty="0">
                <a:latin typeface="Arial Narrow" panose="020B0606020202030204" pitchFamily="34" charset="0"/>
              </a:rPr>
              <a:t>, </a:t>
            </a:r>
            <a:r>
              <a:rPr lang="en-US" sz="2600" b="1" dirty="0" err="1" smtClean="0">
                <a:solidFill>
                  <a:srgbClr val="6E3232"/>
                </a:solidFill>
                <a:latin typeface="Arial Narrow" panose="020B0606020202030204" pitchFamily="34" charset="0"/>
              </a:rPr>
              <a:t>Comm</a:t>
            </a:r>
            <a:r>
              <a:rPr lang="en-US" sz="2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, </a:t>
            </a:r>
            <a:r>
              <a:rPr lang="en-US" sz="2600" b="1" dirty="0" smtClean="0">
                <a:solidFill>
                  <a:srgbClr val="96328C"/>
                </a:solidFill>
                <a:latin typeface="Arial Narrow" panose="020B0606020202030204" pitchFamily="34" charset="0"/>
              </a:rPr>
              <a:t>Storage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endParaRPr lang="en-US" sz="2600" b="1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600" b="1" dirty="0" smtClean="0">
                <a:solidFill>
                  <a:srgbClr val="96328C"/>
                </a:solidFill>
                <a:latin typeface="Arial Narrow" panose="020B0606020202030204" pitchFamily="34" charset="0"/>
              </a:rPr>
              <a:t>Stash: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Have your scratchpad and cache it too (in review)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724400" y="4131309"/>
            <a:ext cx="4236629" cy="897891"/>
          </a:xfrm>
          <a:prstGeom prst="roundRect">
            <a:avLst/>
          </a:prstGeom>
          <a:noFill/>
          <a:ln w="476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7059" y="4114800"/>
            <a:ext cx="4153941" cy="838200"/>
          </a:xfrm>
          <a:prstGeom prst="roundRect">
            <a:avLst/>
          </a:prstGeom>
          <a:noFill/>
          <a:ln w="476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Synchronization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0784" y="1840939"/>
            <a:ext cx="4006588" cy="31393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queue.enqueue</a:t>
            </a:r>
            <a:r>
              <a:rPr lang="en-US" dirty="0" smtClean="0"/>
              <a:t>(value v):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008000"/>
                </a:solidFill>
              </a:rPr>
              <a:t>node *w := new node(v, null)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ptr</a:t>
            </a:r>
            <a:r>
              <a:rPr lang="en-US" dirty="0" smtClean="0"/>
              <a:t> t, n</a:t>
            </a:r>
          </a:p>
          <a:p>
            <a:r>
              <a:rPr lang="en-US" dirty="0"/>
              <a:t> </a:t>
            </a:r>
            <a:r>
              <a:rPr lang="en-US" dirty="0" smtClean="0"/>
              <a:t>   loop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t := tail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n := t-&gt;next</a:t>
            </a:r>
          </a:p>
          <a:p>
            <a:r>
              <a:rPr lang="en-US" dirty="0"/>
              <a:t> </a:t>
            </a:r>
            <a:r>
              <a:rPr lang="en-US" dirty="0" smtClean="0"/>
              <a:t>       if t == tail</a:t>
            </a:r>
          </a:p>
          <a:p>
            <a:r>
              <a:rPr lang="en-US" dirty="0"/>
              <a:t> </a:t>
            </a:r>
            <a:r>
              <a:rPr lang="en-US" dirty="0" smtClean="0"/>
              <a:t>           if n == null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if (</a:t>
            </a:r>
            <a:r>
              <a:rPr lang="en-US" b="1" dirty="0" smtClean="0">
                <a:solidFill>
                  <a:srgbClr val="FF0000"/>
                </a:solidFill>
              </a:rPr>
              <a:t>CAS(&amp;t-&gt;next, n, w)</a:t>
            </a:r>
            <a:r>
              <a:rPr lang="en-US" dirty="0" smtClean="0"/>
              <a:t>) break;</a:t>
            </a:r>
          </a:p>
          <a:p>
            <a:r>
              <a:rPr lang="en-US" dirty="0"/>
              <a:t> </a:t>
            </a:r>
            <a:r>
              <a:rPr lang="en-US" dirty="0" smtClean="0"/>
              <a:t>           else </a:t>
            </a:r>
            <a:r>
              <a:rPr lang="en-US" b="1" dirty="0" smtClean="0">
                <a:solidFill>
                  <a:srgbClr val="FF0000"/>
                </a:solidFill>
              </a:rPr>
              <a:t>CAS(&amp;tail, t, n)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CAS(&amp;tail, t, 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77" y="5257800"/>
            <a:ext cx="8975923" cy="144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Accesses to </a:t>
            </a:r>
            <a:r>
              <a:rPr lang="en-US" dirty="0" smtClean="0">
                <a:solidFill>
                  <a:srgbClr val="008000"/>
                </a:solidFill>
              </a:rPr>
              <a:t>data </a:t>
            </a:r>
            <a:r>
              <a:rPr lang="en-US" dirty="0" smtClean="0"/>
              <a:t>still ordered by synchronization (data-race-free) </a:t>
            </a:r>
          </a:p>
          <a:p>
            <a:pPr lvl="1"/>
            <a:r>
              <a:rPr lang="en-US" sz="2600" dirty="0" smtClean="0"/>
              <a:t>Can use </a:t>
            </a:r>
            <a:r>
              <a:rPr lang="en-US" sz="2600" dirty="0" smtClean="0">
                <a:sym typeface="Wingdings"/>
              </a:rPr>
              <a:t>static self-invalidation</a:t>
            </a:r>
            <a:r>
              <a:rPr lang="en-US" sz="2600" dirty="0">
                <a:sym typeface="Wingdings"/>
              </a:rPr>
              <a:t> </a:t>
            </a:r>
            <a:r>
              <a:rPr lang="en-US" sz="2600" dirty="0" smtClean="0">
                <a:sym typeface="Wingdings"/>
              </a:rPr>
              <a:t>or signatures</a:t>
            </a:r>
            <a:endParaRPr lang="en-US" sz="2600" dirty="0" smtClean="0"/>
          </a:p>
          <a:p>
            <a:r>
              <a:rPr lang="en-US" dirty="0" smtClean="0"/>
              <a:t>But what about </a:t>
            </a:r>
            <a:r>
              <a:rPr lang="en-US" dirty="0" smtClean="0">
                <a:solidFill>
                  <a:srgbClr val="FF0000"/>
                </a:solidFill>
              </a:rPr>
              <a:t>synchronization accesses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06363" y="1447800"/>
            <a:ext cx="344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Michael-Scott non-blocking queue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67552" y="3187901"/>
            <a:ext cx="87774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67552" y="3414996"/>
            <a:ext cx="888219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21" y="2896272"/>
            <a:ext cx="1868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Synchronization</a:t>
            </a:r>
          </a:p>
          <a:p>
            <a:pPr algn="ctr"/>
            <a:r>
              <a:rPr lang="en-US" b="1" dirty="0" smtClean="0"/>
              <a:t>Reads to</a:t>
            </a:r>
          </a:p>
          <a:p>
            <a:pPr algn="ctr"/>
            <a:r>
              <a:rPr lang="en-US" b="1" dirty="0"/>
              <a:t>t</a:t>
            </a:r>
            <a:r>
              <a:rPr lang="en-US" b="1" dirty="0" smtClean="0"/>
              <a:t>ail</a:t>
            </a:r>
            <a:r>
              <a:rPr lang="en-US" dirty="0" smtClean="0"/>
              <a:t> and </a:t>
            </a:r>
            <a:r>
              <a:rPr lang="en-US" b="1" dirty="0" smtClean="0"/>
              <a:t>tail-&gt;next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784643" y="2331909"/>
            <a:ext cx="87774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9851" y="2008743"/>
            <a:ext cx="151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New node</a:t>
            </a:r>
          </a:p>
          <a:p>
            <a:pPr algn="ctr"/>
            <a:r>
              <a:rPr lang="en-US" b="1" dirty="0"/>
              <a:t>t</a:t>
            </a:r>
            <a:r>
              <a:rPr lang="en-US" b="1" dirty="0" smtClean="0"/>
              <a:t>o be inserted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67552" y="4255323"/>
            <a:ext cx="765692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3"/>
          </p:cNvCxnSpPr>
          <p:nvPr/>
        </p:nvCxnSpPr>
        <p:spPr>
          <a:xfrm>
            <a:off x="1935328" y="4494493"/>
            <a:ext cx="719584" cy="66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67552" y="4765537"/>
            <a:ext cx="790352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645" y="4171327"/>
            <a:ext cx="186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CAS to</a:t>
            </a:r>
          </a:p>
          <a:p>
            <a:pPr algn="ctr"/>
            <a:r>
              <a:rPr lang="en-US" b="1" dirty="0"/>
              <a:t>t</a:t>
            </a:r>
            <a:r>
              <a:rPr lang="en-US" b="1" dirty="0" smtClean="0"/>
              <a:t>ail</a:t>
            </a:r>
            <a:r>
              <a:rPr lang="en-US" dirty="0" smtClean="0"/>
              <a:t> and </a:t>
            </a:r>
            <a:r>
              <a:rPr lang="en-US" b="1" dirty="0" smtClean="0"/>
              <a:t>tail-&gt;next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47" y="914400"/>
            <a:ext cx="82213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 Narrow" panose="020B0606020202030204" pitchFamily="34" charset="0"/>
              </a:rPr>
              <a:t>Many programs use arbitrary, unstructured synchronization</a:t>
            </a:r>
            <a:endParaRPr lang="en-US" sz="2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Specialization/Heterogeneity: Current Practice</a:t>
            </a:r>
            <a:endParaRPr lang="en-US" dirty="0"/>
          </a:p>
        </p:txBody>
      </p:sp>
      <p:pic>
        <p:nvPicPr>
          <p:cNvPr id="5" name="Content Placeholder 4" descr="Qualcomm_S4-5_processor_68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 b="13889"/>
          <a:stretch>
            <a:fillRect/>
          </a:stretch>
        </p:blipFill>
        <p:spPr>
          <a:xfrm>
            <a:off x="1920248" y="2445603"/>
            <a:ext cx="5303504" cy="3001964"/>
          </a:xfrm>
        </p:spPr>
      </p:pic>
      <p:grpSp>
        <p:nvGrpSpPr>
          <p:cNvPr id="39" name="Group 38"/>
          <p:cNvGrpSpPr/>
          <p:nvPr/>
        </p:nvGrpSpPr>
        <p:grpSpPr>
          <a:xfrm>
            <a:off x="4191000" y="1759803"/>
            <a:ext cx="4724400" cy="2200870"/>
            <a:chOff x="4191000" y="1600200"/>
            <a:chExt cx="4724400" cy="2200870"/>
          </a:xfrm>
        </p:grpSpPr>
        <p:sp>
          <p:nvSpPr>
            <p:cNvPr id="6" name="TextBox 5"/>
            <p:cNvSpPr txBox="1"/>
            <p:nvPr/>
          </p:nvSpPr>
          <p:spPr>
            <a:xfrm>
              <a:off x="6781800" y="16002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baseline="0" dirty="0" smtClean="0">
                  <a:solidFill>
                    <a:srgbClr val="0000FF"/>
                  </a:solidFill>
                  <a:latin typeface="Arial Narrow"/>
                  <a:cs typeface="Arial Narrow"/>
                </a:rPr>
                <a:t>6 different ISAs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 bwMode="auto">
            <a:xfrm flipH="1">
              <a:off x="4191000" y="2061865"/>
              <a:ext cx="3657600" cy="45273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6" idx="2"/>
            </p:cNvCxnSpPr>
            <p:nvPr/>
          </p:nvCxnSpPr>
          <p:spPr bwMode="auto">
            <a:xfrm flipH="1">
              <a:off x="4343400" y="2061865"/>
              <a:ext cx="3505200" cy="83373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6" idx="2"/>
            </p:cNvCxnSpPr>
            <p:nvPr/>
          </p:nvCxnSpPr>
          <p:spPr bwMode="auto">
            <a:xfrm flipH="1">
              <a:off x="6629400" y="2061865"/>
              <a:ext cx="1219200" cy="45273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6" idx="2"/>
            </p:cNvCxnSpPr>
            <p:nvPr/>
          </p:nvCxnSpPr>
          <p:spPr bwMode="auto">
            <a:xfrm flipH="1">
              <a:off x="6324600" y="2061865"/>
              <a:ext cx="1524000" cy="128647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6" idx="2"/>
            </p:cNvCxnSpPr>
            <p:nvPr/>
          </p:nvCxnSpPr>
          <p:spPr bwMode="auto">
            <a:xfrm flipH="1">
              <a:off x="6324600" y="2061865"/>
              <a:ext cx="1524000" cy="173920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6" idx="2"/>
            </p:cNvCxnSpPr>
            <p:nvPr/>
          </p:nvCxnSpPr>
          <p:spPr bwMode="auto">
            <a:xfrm flipH="1">
              <a:off x="6705600" y="2061865"/>
              <a:ext cx="1143000" cy="17347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3810000" y="2902803"/>
            <a:ext cx="5105400" cy="3497997"/>
            <a:chOff x="3810000" y="3124200"/>
            <a:chExt cx="5105400" cy="3497997"/>
          </a:xfrm>
        </p:grpSpPr>
        <p:sp>
          <p:nvSpPr>
            <p:cNvPr id="21" name="TextBox 20"/>
            <p:cNvSpPr txBox="1"/>
            <p:nvPr/>
          </p:nvSpPr>
          <p:spPr>
            <a:xfrm>
              <a:off x="6400800" y="5791200"/>
              <a:ext cx="2514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baseline="0" dirty="0" smtClean="0">
                  <a:solidFill>
                    <a:srgbClr val="660066"/>
                  </a:solidFill>
                  <a:latin typeface="Arial Narrow"/>
                  <a:cs typeface="Arial Narrow"/>
                </a:rPr>
                <a:t>7 different parallelism models</a:t>
              </a:r>
            </a:p>
          </p:txBody>
        </p:sp>
        <p:cxnSp>
          <p:nvCxnSpPr>
            <p:cNvPr id="24" name="Straight Arrow Connector 23"/>
            <p:cNvCxnSpPr>
              <a:stCxn id="21" idx="0"/>
            </p:cNvCxnSpPr>
            <p:nvPr/>
          </p:nvCxnSpPr>
          <p:spPr bwMode="auto">
            <a:xfrm flipH="1" flipV="1">
              <a:off x="6705600" y="4419600"/>
              <a:ext cx="952500" cy="13716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>
              <a:stCxn id="21" idx="0"/>
            </p:cNvCxnSpPr>
            <p:nvPr/>
          </p:nvCxnSpPr>
          <p:spPr bwMode="auto">
            <a:xfrm flipH="1" flipV="1">
              <a:off x="4343400" y="3429000"/>
              <a:ext cx="3314700" cy="23622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1" idx="0"/>
            </p:cNvCxnSpPr>
            <p:nvPr/>
          </p:nvCxnSpPr>
          <p:spPr bwMode="auto">
            <a:xfrm flipH="1" flipV="1">
              <a:off x="6858000" y="3962400"/>
              <a:ext cx="800100" cy="18288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1" idx="0"/>
            </p:cNvCxnSpPr>
            <p:nvPr/>
          </p:nvCxnSpPr>
          <p:spPr bwMode="auto">
            <a:xfrm flipH="1" flipV="1">
              <a:off x="6705600" y="3124200"/>
              <a:ext cx="952500" cy="26670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21" idx="0"/>
            </p:cNvCxnSpPr>
            <p:nvPr/>
          </p:nvCxnSpPr>
          <p:spPr bwMode="auto">
            <a:xfrm flipH="1" flipV="1">
              <a:off x="3810000" y="3429000"/>
              <a:ext cx="3848100" cy="23622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21" idx="0"/>
            </p:cNvCxnSpPr>
            <p:nvPr/>
          </p:nvCxnSpPr>
          <p:spPr bwMode="auto">
            <a:xfrm flipH="1" flipV="1">
              <a:off x="6324600" y="4419600"/>
              <a:ext cx="1333500" cy="13716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533400" y="3207603"/>
            <a:ext cx="6096000" cy="3269397"/>
            <a:chOff x="533400" y="3429000"/>
            <a:chExt cx="6096000" cy="3269397"/>
          </a:xfrm>
        </p:grpSpPr>
        <p:sp>
          <p:nvSpPr>
            <p:cNvPr id="46" name="TextBox 45"/>
            <p:cNvSpPr txBox="1"/>
            <p:nvPr/>
          </p:nvSpPr>
          <p:spPr>
            <a:xfrm>
              <a:off x="533400" y="5867400"/>
              <a:ext cx="22468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baseline="0" dirty="0">
                  <a:solidFill>
                    <a:srgbClr val="800000"/>
                  </a:solidFill>
                  <a:latin typeface="Arial Narrow"/>
                  <a:cs typeface="Arial Narrow"/>
                </a:rPr>
                <a:t>I</a:t>
              </a:r>
              <a:r>
                <a:rPr lang="en-US" sz="2400" b="1" baseline="0" dirty="0" smtClean="0">
                  <a:solidFill>
                    <a:srgbClr val="800000"/>
                  </a:solidFill>
                  <a:latin typeface="Arial Narrow"/>
                  <a:cs typeface="Arial Narrow"/>
                </a:rPr>
                <a:t>ncompatible </a:t>
              </a:r>
            </a:p>
            <a:p>
              <a:r>
                <a:rPr lang="en-US" sz="2400" b="1" baseline="0" dirty="0" smtClean="0">
                  <a:solidFill>
                    <a:srgbClr val="800000"/>
                  </a:solidFill>
                  <a:latin typeface="Arial Narrow"/>
                  <a:cs typeface="Arial Narrow"/>
                </a:rPr>
                <a:t>memory systems</a:t>
              </a:r>
            </a:p>
          </p:txBody>
        </p:sp>
        <p:cxnSp>
          <p:nvCxnSpPr>
            <p:cNvPr id="58" name="Straight Arrow Connector 57"/>
            <p:cNvCxnSpPr>
              <a:stCxn id="46" idx="0"/>
            </p:cNvCxnSpPr>
            <p:nvPr/>
          </p:nvCxnSpPr>
          <p:spPr bwMode="auto">
            <a:xfrm flipV="1">
              <a:off x="1656815" y="4419600"/>
              <a:ext cx="2534185" cy="14478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6" idx="0"/>
            </p:cNvCxnSpPr>
            <p:nvPr/>
          </p:nvCxnSpPr>
          <p:spPr bwMode="auto">
            <a:xfrm flipV="1">
              <a:off x="1656815" y="4419600"/>
              <a:ext cx="1353085" cy="14478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46" idx="0"/>
            </p:cNvCxnSpPr>
            <p:nvPr/>
          </p:nvCxnSpPr>
          <p:spPr bwMode="auto">
            <a:xfrm flipV="1">
              <a:off x="1656815" y="4495800"/>
              <a:ext cx="4972585" cy="13716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46" idx="0"/>
            </p:cNvCxnSpPr>
            <p:nvPr/>
          </p:nvCxnSpPr>
          <p:spPr bwMode="auto">
            <a:xfrm flipV="1">
              <a:off x="1656815" y="3429000"/>
              <a:ext cx="4743985" cy="24384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>
              <a:stCxn id="46" idx="0"/>
            </p:cNvCxnSpPr>
            <p:nvPr/>
          </p:nvCxnSpPr>
          <p:spPr bwMode="auto">
            <a:xfrm flipV="1">
              <a:off x="1656815" y="3962400"/>
              <a:ext cx="4477285" cy="19050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304800" y="838200"/>
            <a:ext cx="88392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Arial Narrow" pitchFamily="34" charset="0"/>
              </a:rPr>
              <a:t>A modern smartphone</a:t>
            </a:r>
          </a:p>
          <a:p>
            <a:pPr marL="457200" lvl="2">
              <a:lnSpc>
                <a:spcPct val="150000"/>
              </a:lnSpc>
            </a:pPr>
            <a:r>
              <a:rPr lang="en-IN" sz="2200" b="1" dirty="0" smtClean="0">
                <a:latin typeface="Arial Narrow" pitchFamily="34" charset="0"/>
              </a:rPr>
              <a:t>CPU, GPU, DSP, Vector Units, Multimedia, Audio-Video accelerators</a:t>
            </a:r>
            <a:endParaRPr lang="en-US" sz="2200" b="1" dirty="0">
              <a:latin typeface="Arial Narrow" pitchFamily="34" charset="0"/>
            </a:endParaRPr>
          </a:p>
          <a:p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2648" y="3261578"/>
            <a:ext cx="8001000" cy="7080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25000"/>
                </a:solidFill>
              </a:rPr>
              <a:t>Even more broken</a:t>
            </a:r>
            <a:endParaRPr lang="en-US" sz="4000" b="1" dirty="0">
              <a:solidFill>
                <a:srgbClr val="D2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6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Problem: Synchronization accesses are inherently racy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ely on writer-initiated invalidations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600" dirty="0" smtClean="0"/>
              <a:t>Reader-initiated invalidations</a:t>
            </a:r>
          </a:p>
          <a:p>
            <a:pPr lvl="1"/>
            <a:r>
              <a:rPr lang="en-US" dirty="0" smtClean="0"/>
              <a:t>What to invalidate, when to invalidate?</a:t>
            </a:r>
            <a:endParaRPr lang="en-US" dirty="0"/>
          </a:p>
          <a:p>
            <a:pPr lvl="2"/>
            <a:r>
              <a:rPr lang="en-US" dirty="0" smtClean="0"/>
              <a:t>Every read? </a:t>
            </a:r>
          </a:p>
          <a:p>
            <a:pPr lvl="2"/>
            <a:r>
              <a:rPr lang="en-US" dirty="0" smtClean="0"/>
              <a:t>Every read to non-registered state</a:t>
            </a:r>
          </a:p>
          <a:p>
            <a:pPr lvl="2"/>
            <a:r>
              <a:rPr lang="en-US" dirty="0" smtClean="0"/>
              <a:t>Register all sync reads (to enable future hits)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Concurrent readers?</a:t>
            </a:r>
          </a:p>
          <a:p>
            <a:pPr lvl="2"/>
            <a:r>
              <a:rPr lang="en-US" dirty="0" smtClean="0"/>
              <a:t>Back off (delay) read registration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Synchronization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45391" y="1828800"/>
            <a:ext cx="893809" cy="2751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87970" y="1670029"/>
            <a:ext cx="858817" cy="2478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286742" y="2498499"/>
            <a:ext cx="603628" cy="400110"/>
            <a:chOff x="5096978" y="2725488"/>
            <a:chExt cx="603628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5096978" y="2725488"/>
              <a:ext cx="430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</a:t>
              </a: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79287" y="1828800"/>
            <a:ext cx="716280" cy="400110"/>
            <a:chOff x="5924404" y="1593917"/>
            <a:chExt cx="716280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924404" y="1593917"/>
              <a:ext cx="597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CAS </a:t>
              </a:r>
              <a:endParaRPr lang="en-US" sz="20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57804" y="1715837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90131" y="3058400"/>
            <a:ext cx="603628" cy="400110"/>
            <a:chOff x="5096978" y="2725488"/>
            <a:chExt cx="603628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5096978" y="2725488"/>
              <a:ext cx="430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</a:t>
              </a:r>
              <a:endParaRPr lang="en-US" sz="20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077216" y="2209800"/>
            <a:ext cx="603628" cy="400110"/>
            <a:chOff x="5096978" y="2279903"/>
            <a:chExt cx="603628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5096978" y="2279903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7726" y="2401823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77212" y="2590800"/>
            <a:ext cx="603628" cy="400110"/>
            <a:chOff x="5096978" y="2725488"/>
            <a:chExt cx="603628" cy="400110"/>
          </a:xfrm>
        </p:grpSpPr>
        <p:sp>
          <p:nvSpPr>
            <p:cNvPr id="26" name="TextBox 25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50487" y="3505200"/>
            <a:ext cx="748258" cy="400110"/>
            <a:chOff x="4952348" y="2490039"/>
            <a:chExt cx="748258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4952348" y="2490039"/>
              <a:ext cx="620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REL </a:t>
              </a:r>
              <a:endParaRPr lang="en-US" sz="20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17726" y="2642439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924815" y="3943290"/>
            <a:ext cx="748258" cy="400110"/>
            <a:chOff x="4952348" y="2848338"/>
            <a:chExt cx="748258" cy="400110"/>
          </a:xfrm>
        </p:grpSpPr>
        <p:sp>
          <p:nvSpPr>
            <p:cNvPr id="32" name="TextBox 31"/>
            <p:cNvSpPr txBox="1"/>
            <p:nvPr/>
          </p:nvSpPr>
          <p:spPr>
            <a:xfrm>
              <a:off x="4952348" y="2848338"/>
              <a:ext cx="597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CAS </a:t>
              </a:r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17726" y="2971358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77802" y="3562290"/>
            <a:ext cx="603628" cy="400110"/>
            <a:chOff x="5096978" y="2599260"/>
            <a:chExt cx="603628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5096978" y="2599260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17726" y="2721180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416161" y="1663332"/>
            <a:ext cx="395162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93725" y="2806829"/>
            <a:ext cx="395162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219200" y="3505200"/>
            <a:ext cx="1447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Synch: Execution Time on 64 Cores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181600"/>
            <a:ext cx="890339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>
                <a:latin typeface="Arial Narrow" panose="020B0606020202030204" pitchFamily="34" charset="0"/>
              </a:rPr>
              <a:t>DeNovoSync</a:t>
            </a:r>
            <a:r>
              <a:rPr lang="en-US" sz="2600" b="1" dirty="0" smtClean="0">
                <a:latin typeface="Arial Narrow" panose="020B0606020202030204" pitchFamily="34" charset="0"/>
              </a:rPr>
              <a:t> reduces execution time by 28% over MESI (max 49%)</a:t>
            </a:r>
            <a:r>
              <a:rPr lang="en-US" sz="2600" b="1" dirty="0" smtClean="0">
                <a:latin typeface="Arial Narrow"/>
                <a:cs typeface="Arial Narrow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400" b="1" dirty="0" smtClean="0">
                <a:latin typeface="Arial Narrow"/>
                <a:cs typeface="Arial Narrow"/>
              </a:rPr>
              <a:t>MESI’s high invalidation overhead vs.</a:t>
            </a:r>
          </a:p>
          <a:p>
            <a:pPr lvl="2"/>
            <a:r>
              <a:rPr lang="en-US" sz="2400" b="1" dirty="0" err="1" smtClean="0">
                <a:latin typeface="Arial Narrow"/>
                <a:cs typeface="Arial Narrow"/>
              </a:rPr>
              <a:t>DeNovo’s</a:t>
            </a:r>
            <a:r>
              <a:rPr lang="en-US" sz="2400" b="1" dirty="0" smtClean="0">
                <a:latin typeface="Arial Narrow"/>
                <a:cs typeface="Arial Narrow"/>
              </a:rPr>
              <a:t> </a:t>
            </a:r>
            <a:r>
              <a:rPr lang="en-US" sz="2400" b="1" dirty="0">
                <a:latin typeface="Arial Narrow"/>
                <a:cs typeface="Arial Narrow"/>
              </a:rPr>
              <a:t>fast point-to-point registration transfer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1" y="910070"/>
            <a:ext cx="8357933" cy="41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Synch: Network Traffic on 64 Cores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930" y="4491097"/>
            <a:ext cx="91812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>
                <a:latin typeface="Arial Narrow" panose="020B0606020202030204" pitchFamily="34" charset="0"/>
              </a:rPr>
              <a:t>DeNovo</a:t>
            </a:r>
            <a:r>
              <a:rPr lang="en-US" sz="2600" b="1" dirty="0" smtClean="0">
                <a:latin typeface="Arial Narrow" panose="020B0606020202030204" pitchFamily="34" charset="0"/>
              </a:rPr>
              <a:t> reduces traffic by 44% vs. MESI (max 61%) for 11 of 12 cases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1" dirty="0" smtClean="0">
                <a:latin typeface="Arial Narrow" panose="020B0606020202030204" pitchFamily="34" charset="0"/>
              </a:rPr>
              <a:t>Centralized barrier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n-US" sz="2400" b="1" dirty="0" smtClean="0">
                <a:latin typeface="Arial Narrow" panose="020B0606020202030204" pitchFamily="34" charset="0"/>
              </a:rPr>
              <a:t>Many concurrent readers hurt </a:t>
            </a:r>
            <a:r>
              <a:rPr lang="en-US" sz="2400" b="1" dirty="0" err="1" smtClean="0">
                <a:latin typeface="Arial Narrow" panose="020B0606020202030204" pitchFamily="34" charset="0"/>
              </a:rPr>
              <a:t>DeNovo</a:t>
            </a:r>
            <a:r>
              <a:rPr lang="en-US" sz="2400" b="1" dirty="0" smtClean="0">
                <a:latin typeface="Arial Narrow" panose="020B0606020202030204" pitchFamily="34" charset="0"/>
              </a:rPr>
              <a:t> (and MESI)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n-US" sz="2400" b="1" dirty="0" smtClean="0">
                <a:latin typeface="Arial Narrow" panose="020B0606020202030204" pitchFamily="34" charset="0"/>
              </a:rPr>
              <a:t>Should use tree barrier even with MESI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61" y="819023"/>
            <a:ext cx="6811214" cy="36005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43400" y="9144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24400" y="937558"/>
            <a:ext cx="4800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latin typeface="Arial Narrow" panose="020B0606020202030204" pitchFamily="34" charset="0"/>
              </a:rPr>
              <a:t>Hardware</a:t>
            </a:r>
          </a:p>
          <a:p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: </a:t>
            </a:r>
            <a:r>
              <a:rPr lang="en-US" sz="2600" b="1" dirty="0" smtClean="0">
                <a:solidFill>
                  <a:srgbClr val="926F00"/>
                </a:solidFill>
                <a:latin typeface="Arial Narrow" panose="020B0606020202030204" pitchFamily="34" charset="0"/>
              </a:rPr>
              <a:t>Coherence</a:t>
            </a:r>
            <a:r>
              <a:rPr lang="en-US" sz="2600" b="1" dirty="0" smtClean="0">
                <a:latin typeface="Arial Narrow" panose="020B0606020202030204" pitchFamily="34" charset="0"/>
              </a:rPr>
              <a:t>, </a:t>
            </a:r>
            <a:r>
              <a:rPr lang="en-US" sz="2600" b="1" dirty="0" err="1" smtClean="0">
                <a:solidFill>
                  <a:srgbClr val="6E3232"/>
                </a:solidFill>
                <a:latin typeface="Arial Narrow" panose="020B0606020202030204" pitchFamily="34" charset="0"/>
              </a:rPr>
              <a:t>Comm</a:t>
            </a:r>
            <a:endParaRPr lang="en-US" sz="2600" b="1" dirty="0" smtClean="0">
              <a:solidFill>
                <a:srgbClr val="6E3232"/>
              </a:solidFill>
              <a:latin typeface="Arial Narrow" panose="020B0606020202030204" pitchFamily="34" charset="0"/>
            </a:endParaRPr>
          </a:p>
          <a:p>
            <a:pPr lvl="2"/>
            <a:r>
              <a:rPr lang="en-US" sz="2600" b="1" dirty="0" smtClean="0">
                <a:latin typeface="Arial Narrow" panose="020B0606020202030204" pitchFamily="34" charset="0"/>
              </a:rPr>
              <a:t>PACT’11 best paper</a:t>
            </a:r>
          </a:p>
          <a:p>
            <a:pPr lvl="2"/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DeNovoND</a:t>
            </a:r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           ASPLOS’13,</a:t>
            </a:r>
            <a:r>
              <a:rPr lang="en-US" sz="2600" b="1" dirty="0">
                <a:latin typeface="Arial Narrow" panose="020B0606020202030204" pitchFamily="34" charset="0"/>
              </a:rPr>
              <a:t> T</a:t>
            </a:r>
            <a:r>
              <a:rPr lang="en-US" sz="2600" b="1" dirty="0" smtClean="0">
                <a:latin typeface="Arial Narrow" panose="020B0606020202030204" pitchFamily="34" charset="0"/>
              </a:rPr>
              <a:t>op picks’14</a:t>
            </a:r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endParaRPr lang="en-US" sz="26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DeNovoSync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(in review)</a:t>
            </a:r>
          </a:p>
          <a:p>
            <a:endParaRPr lang="en-US" sz="2600" b="1" dirty="0">
              <a:latin typeface="Arial Narrow" panose="020B0606020202030204" pitchFamily="34" charset="0"/>
            </a:endParaRPr>
          </a:p>
          <a:p>
            <a:endParaRPr lang="en-US" sz="2600" b="1" dirty="0" smtClean="0"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DeNovo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96000" y="838200"/>
            <a:ext cx="1207602" cy="293488"/>
          </a:xfrm>
          <a:custGeom>
            <a:avLst/>
            <a:gdLst>
              <a:gd name="connsiteX0" fmla="*/ 0 w 2147859"/>
              <a:gd name="connsiteY0" fmla="*/ 88844 h 888438"/>
              <a:gd name="connsiteX1" fmla="*/ 88844 w 2147859"/>
              <a:gd name="connsiteY1" fmla="*/ 0 h 888438"/>
              <a:gd name="connsiteX2" fmla="*/ 2059015 w 2147859"/>
              <a:gd name="connsiteY2" fmla="*/ 0 h 888438"/>
              <a:gd name="connsiteX3" fmla="*/ 2147859 w 2147859"/>
              <a:gd name="connsiteY3" fmla="*/ 88844 h 888438"/>
              <a:gd name="connsiteX4" fmla="*/ 2147859 w 2147859"/>
              <a:gd name="connsiteY4" fmla="*/ 799594 h 888438"/>
              <a:gd name="connsiteX5" fmla="*/ 2059015 w 2147859"/>
              <a:gd name="connsiteY5" fmla="*/ 888438 h 888438"/>
              <a:gd name="connsiteX6" fmla="*/ 88844 w 2147859"/>
              <a:gd name="connsiteY6" fmla="*/ 888438 h 888438"/>
              <a:gd name="connsiteX7" fmla="*/ 0 w 2147859"/>
              <a:gd name="connsiteY7" fmla="*/ 799594 h 888438"/>
              <a:gd name="connsiteX8" fmla="*/ 0 w 2147859"/>
              <a:gd name="connsiteY8" fmla="*/ 88844 h 8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59" h="888438">
                <a:moveTo>
                  <a:pt x="0" y="88844"/>
                </a:moveTo>
                <a:cubicBezTo>
                  <a:pt x="0" y="39777"/>
                  <a:pt x="39777" y="0"/>
                  <a:pt x="88844" y="0"/>
                </a:cubicBezTo>
                <a:lnTo>
                  <a:pt x="2059015" y="0"/>
                </a:lnTo>
                <a:cubicBezTo>
                  <a:pt x="2108082" y="0"/>
                  <a:pt x="2147859" y="39777"/>
                  <a:pt x="2147859" y="88844"/>
                </a:cubicBezTo>
                <a:lnTo>
                  <a:pt x="2147859" y="799594"/>
                </a:lnTo>
                <a:cubicBezTo>
                  <a:pt x="2147859" y="848661"/>
                  <a:pt x="2108082" y="888438"/>
                  <a:pt x="2059015" y="888438"/>
                </a:cubicBezTo>
                <a:lnTo>
                  <a:pt x="88844" y="888438"/>
                </a:lnTo>
                <a:cubicBezTo>
                  <a:pt x="39777" y="888438"/>
                  <a:pt x="0" y="848661"/>
                  <a:pt x="0" y="799594"/>
                </a:cubicBezTo>
                <a:lnTo>
                  <a:pt x="0" y="88844"/>
                </a:lnTo>
                <a:close/>
              </a:path>
            </a:pathLst>
          </a:custGeom>
          <a:solidFill>
            <a:srgbClr val="926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1" tIns="102221" rIns="102221" bIns="1022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latin typeface="Arial Narrow" panose="020B0606020202030204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Coherence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kern="1200" dirty="0">
              <a:latin typeface="Arial Narrow" panose="020B0606020202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 rot="21599997">
            <a:off x="7286807" y="921050"/>
            <a:ext cx="498478" cy="146744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0" y="122828"/>
                </a:moveTo>
                <a:lnTo>
                  <a:pt x="122828" y="0"/>
                </a:lnTo>
                <a:lnTo>
                  <a:pt x="122828" y="49131"/>
                </a:lnTo>
                <a:lnTo>
                  <a:pt x="388359" y="49131"/>
                </a:lnTo>
                <a:lnTo>
                  <a:pt x="388359" y="0"/>
                </a:lnTo>
                <a:lnTo>
                  <a:pt x="511186" y="122828"/>
                </a:lnTo>
                <a:lnTo>
                  <a:pt x="388359" y="245655"/>
                </a:lnTo>
                <a:lnTo>
                  <a:pt x="388359" y="196524"/>
                </a:lnTo>
                <a:lnTo>
                  <a:pt x="122828" y="196524"/>
                </a:lnTo>
                <a:lnTo>
                  <a:pt x="122828" y="245655"/>
                </a:lnTo>
                <a:lnTo>
                  <a:pt x="0" y="1228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1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9" name="Freeform 8"/>
          <p:cNvSpPr/>
          <p:nvPr/>
        </p:nvSpPr>
        <p:spPr>
          <a:xfrm>
            <a:off x="7785284" y="838200"/>
            <a:ext cx="1206316" cy="293488"/>
          </a:xfrm>
          <a:custGeom>
            <a:avLst/>
            <a:gdLst>
              <a:gd name="connsiteX0" fmla="*/ 0 w 1403746"/>
              <a:gd name="connsiteY0" fmla="*/ 70187 h 701873"/>
              <a:gd name="connsiteX1" fmla="*/ 70187 w 1403746"/>
              <a:gd name="connsiteY1" fmla="*/ 0 h 701873"/>
              <a:gd name="connsiteX2" fmla="*/ 1333559 w 1403746"/>
              <a:gd name="connsiteY2" fmla="*/ 0 h 701873"/>
              <a:gd name="connsiteX3" fmla="*/ 1403746 w 1403746"/>
              <a:gd name="connsiteY3" fmla="*/ 70187 h 701873"/>
              <a:gd name="connsiteX4" fmla="*/ 1403746 w 1403746"/>
              <a:gd name="connsiteY4" fmla="*/ 631686 h 701873"/>
              <a:gd name="connsiteX5" fmla="*/ 1333559 w 1403746"/>
              <a:gd name="connsiteY5" fmla="*/ 701873 h 701873"/>
              <a:gd name="connsiteX6" fmla="*/ 70187 w 1403746"/>
              <a:gd name="connsiteY6" fmla="*/ 701873 h 701873"/>
              <a:gd name="connsiteX7" fmla="*/ 0 w 1403746"/>
              <a:gd name="connsiteY7" fmla="*/ 631686 h 701873"/>
              <a:gd name="connsiteX8" fmla="*/ 0 w 1403746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3746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1333559" y="0"/>
                </a:lnTo>
                <a:cubicBezTo>
                  <a:pt x="1372322" y="0"/>
                  <a:pt x="1403746" y="31424"/>
                  <a:pt x="1403746" y="70187"/>
                </a:cubicBezTo>
                <a:lnTo>
                  <a:pt x="1403746" y="631686"/>
                </a:lnTo>
                <a:cubicBezTo>
                  <a:pt x="1403746" y="670449"/>
                  <a:pt x="1372322" y="701873"/>
                  <a:pt x="1333559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9632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Storage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18600000">
            <a:off x="7793705" y="1213856"/>
            <a:ext cx="454588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5" tIns="49130" rIns="73697" bIns="491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1" name="Freeform 10"/>
          <p:cNvSpPr/>
          <p:nvPr/>
        </p:nvSpPr>
        <p:spPr>
          <a:xfrm>
            <a:off x="6982182" y="1459112"/>
            <a:ext cx="1206316" cy="293488"/>
          </a:xfrm>
          <a:custGeom>
            <a:avLst/>
            <a:gdLst>
              <a:gd name="connsiteX0" fmla="*/ 0 w 2097043"/>
              <a:gd name="connsiteY0" fmla="*/ 70187 h 701873"/>
              <a:gd name="connsiteX1" fmla="*/ 70187 w 2097043"/>
              <a:gd name="connsiteY1" fmla="*/ 0 h 701873"/>
              <a:gd name="connsiteX2" fmla="*/ 2026856 w 2097043"/>
              <a:gd name="connsiteY2" fmla="*/ 0 h 701873"/>
              <a:gd name="connsiteX3" fmla="*/ 2097043 w 2097043"/>
              <a:gd name="connsiteY3" fmla="*/ 70187 h 701873"/>
              <a:gd name="connsiteX4" fmla="*/ 2097043 w 2097043"/>
              <a:gd name="connsiteY4" fmla="*/ 631686 h 701873"/>
              <a:gd name="connsiteX5" fmla="*/ 2026856 w 2097043"/>
              <a:gd name="connsiteY5" fmla="*/ 701873 h 701873"/>
              <a:gd name="connsiteX6" fmla="*/ 70187 w 2097043"/>
              <a:gd name="connsiteY6" fmla="*/ 701873 h 701873"/>
              <a:gd name="connsiteX7" fmla="*/ 0 w 2097043"/>
              <a:gd name="connsiteY7" fmla="*/ 631686 h 701873"/>
              <a:gd name="connsiteX8" fmla="*/ 0 w 2097043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043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2026856" y="0"/>
                </a:lnTo>
                <a:cubicBezTo>
                  <a:pt x="2065619" y="0"/>
                  <a:pt x="2097043" y="31424"/>
                  <a:pt x="2097043" y="70187"/>
                </a:cubicBezTo>
                <a:lnTo>
                  <a:pt x="2097043" y="631686"/>
                </a:lnTo>
                <a:cubicBezTo>
                  <a:pt x="2097043" y="670449"/>
                  <a:pt x="2065619" y="701873"/>
                  <a:pt x="2026856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6E32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err="1" smtClean="0">
                <a:latin typeface="Arial Narrow" panose="020B0606020202030204" pitchFamily="34" charset="0"/>
              </a:rPr>
              <a:t>Comm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 rot="2991933">
            <a:off x="6873483" y="1209429"/>
            <a:ext cx="454907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2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3" name="TextBox 12"/>
          <p:cNvSpPr txBox="1"/>
          <p:nvPr/>
        </p:nvSpPr>
        <p:spPr>
          <a:xfrm>
            <a:off x="39568" y="914400"/>
            <a:ext cx="406874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dirty="0" smtClean="0">
                <a:latin typeface="Arial Narrow" panose="020B0606020202030204" pitchFamily="34" charset="0"/>
              </a:rPr>
              <a:t>Software</a:t>
            </a:r>
          </a:p>
          <a:p>
            <a:endParaRPr lang="en-US" sz="2600" b="1" dirty="0" smtClean="0"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latin typeface="Arial Narrow" panose="020B0606020202030204" pitchFamily="34" charset="0"/>
              </a:rPr>
              <a:t>DPJ: Determinism </a:t>
            </a:r>
          </a:p>
          <a:p>
            <a:r>
              <a:rPr lang="en-US" sz="2600" b="1" dirty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                  </a:t>
            </a:r>
            <a:r>
              <a:rPr lang="en-US" sz="2600" b="1" dirty="0" smtClean="0">
                <a:latin typeface="Arial Narrow" panose="020B0606020202030204" pitchFamily="34" charset="0"/>
              </a:rPr>
              <a:t>OOPSLA’09</a:t>
            </a:r>
            <a:endParaRPr lang="en-US" sz="2600" b="1" dirty="0">
              <a:latin typeface="Arial Narrow" panose="020B0606020202030204" pitchFamily="34" charset="0"/>
            </a:endParaRPr>
          </a:p>
          <a:p>
            <a:endParaRPr lang="en-US" sz="2600" b="1" dirty="0" smtClean="0"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latin typeface="Arial Narrow" panose="020B0606020202030204" pitchFamily="34" charset="0"/>
              </a:rPr>
              <a:t>Disciplined non-determinism </a:t>
            </a:r>
          </a:p>
          <a:p>
            <a:pPr lvl="3"/>
            <a:r>
              <a:rPr lang="en-US" sz="2600" b="1" dirty="0" smtClean="0">
                <a:latin typeface="Arial Narrow" panose="020B0606020202030204" pitchFamily="34" charset="0"/>
              </a:rPr>
              <a:t>		POPL’11</a:t>
            </a:r>
          </a:p>
          <a:p>
            <a:endParaRPr lang="en-US" sz="2600" b="1" dirty="0" smtClean="0">
              <a:latin typeface="Arial Narrow" panose="020B0606020202030204" pitchFamily="34" charset="0"/>
            </a:endParaRPr>
          </a:p>
          <a:p>
            <a:r>
              <a:rPr lang="en-US" sz="2600" b="1" dirty="0" smtClean="0">
                <a:latin typeface="Arial Narrow" panose="020B0606020202030204" pitchFamily="34" charset="0"/>
              </a:rPr>
              <a:t>Unstructured synchronization</a:t>
            </a:r>
          </a:p>
          <a:p>
            <a:r>
              <a:rPr lang="en-US" sz="2600" b="1" dirty="0">
                <a:latin typeface="Arial Narrow" panose="020B0606020202030204" pitchFamily="34" charset="0"/>
              </a:rPr>
              <a:t>	</a:t>
            </a:r>
            <a:r>
              <a:rPr lang="en-US" sz="2600" b="1" dirty="0" smtClean="0">
                <a:latin typeface="Arial Narrow" panose="020B0606020202030204" pitchFamily="34" charset="0"/>
                <a:sym typeface="Symbol" panose="05050102010706020507" pitchFamily="18" charset="2"/>
              </a:rPr>
              <a:t> OS, L</a:t>
            </a:r>
            <a:r>
              <a:rPr lang="en-US" sz="2600" b="1" dirty="0" smtClean="0">
                <a:latin typeface="Arial Narrow" panose="020B0606020202030204" pitchFamily="34" charset="0"/>
              </a:rPr>
              <a:t>egacy</a:t>
            </a:r>
          </a:p>
          <a:p>
            <a:endParaRPr lang="en-US" sz="2600" b="1" dirty="0" smtClean="0">
              <a:latin typeface="Arial Narrow" panose="020B0606020202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19600" y="990600"/>
            <a:ext cx="0" cy="4244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00" y="5486400"/>
            <a:ext cx="8915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 err="1" smtClean="0">
                <a:solidFill>
                  <a:srgbClr val="D25000"/>
                </a:solidFill>
                <a:latin typeface="Arial Narrow" panose="020B0606020202030204" pitchFamily="34" charset="0"/>
              </a:rPr>
              <a:t>DeNovoH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for heterogeneous systems: </a:t>
            </a:r>
            <a:r>
              <a:rPr lang="en-US" sz="2600" b="1" dirty="0">
                <a:solidFill>
                  <a:srgbClr val="926F00"/>
                </a:solidFill>
                <a:latin typeface="Arial Narrow" panose="020B0606020202030204" pitchFamily="34" charset="0"/>
              </a:rPr>
              <a:t>Coherence</a:t>
            </a:r>
            <a:r>
              <a:rPr lang="en-US" sz="2600" b="1" dirty="0">
                <a:latin typeface="Arial Narrow" panose="020B0606020202030204" pitchFamily="34" charset="0"/>
              </a:rPr>
              <a:t>, </a:t>
            </a:r>
            <a:r>
              <a:rPr lang="en-US" sz="2600" b="1" dirty="0" err="1" smtClean="0">
                <a:solidFill>
                  <a:srgbClr val="6E3232"/>
                </a:solidFill>
                <a:latin typeface="Arial Narrow" panose="020B0606020202030204" pitchFamily="34" charset="0"/>
              </a:rPr>
              <a:t>Comm</a:t>
            </a:r>
            <a:r>
              <a:rPr lang="en-US" sz="2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, </a:t>
            </a:r>
            <a:r>
              <a:rPr lang="en-US" sz="2600" b="1" dirty="0" smtClean="0">
                <a:solidFill>
                  <a:srgbClr val="96328C"/>
                </a:solidFill>
                <a:latin typeface="Arial Narrow" panose="020B0606020202030204" pitchFamily="34" charset="0"/>
              </a:rPr>
              <a:t>Storage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endParaRPr lang="en-US" sz="2600" b="1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600" b="1" dirty="0" smtClean="0">
                <a:solidFill>
                  <a:srgbClr val="96328C"/>
                </a:solidFill>
                <a:latin typeface="Arial Narrow" panose="020B0606020202030204" pitchFamily="34" charset="0"/>
              </a:rPr>
              <a:t>Stash:</a:t>
            </a: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2600" b="1" dirty="0" smtClean="0">
                <a:latin typeface="Arial Narrow" panose="020B0606020202030204" pitchFamily="34" charset="0"/>
              </a:rPr>
              <a:t>Have your scratchpad and cache it too (in review)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46659" y="6096000"/>
            <a:ext cx="7735341" cy="561469"/>
          </a:xfrm>
          <a:prstGeom prst="roundRect">
            <a:avLst/>
          </a:prstGeom>
          <a:noFill/>
          <a:ln w="476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60" y="895059"/>
            <a:ext cx="8964247" cy="61915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/>
              <a:t>DeNovo</a:t>
            </a:r>
            <a:r>
              <a:rPr lang="en-US" sz="2400" b="1" dirty="0" smtClean="0"/>
              <a:t> </a:t>
            </a:r>
            <a:r>
              <a:rPr lang="en-US" sz="2400" b="1" dirty="0"/>
              <a:t>rethinks </a:t>
            </a:r>
            <a:r>
              <a:rPr lang="en-US" sz="2400" b="1" dirty="0" smtClean="0"/>
              <a:t>memory hierarchy </a:t>
            </a:r>
          </a:p>
          <a:p>
            <a:pPr marL="0" indent="0">
              <a:buNone/>
            </a:pPr>
            <a:r>
              <a:rPr lang="en-US" sz="2400" b="1" dirty="0" smtClean="0"/>
              <a:t>for </a:t>
            </a:r>
            <a:r>
              <a:rPr lang="en-US" sz="2400" b="1" dirty="0"/>
              <a:t>disciplined </a:t>
            </a:r>
            <a:r>
              <a:rPr lang="en-US" sz="2400" b="1" dirty="0" smtClean="0"/>
              <a:t>models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400" dirty="0" smtClean="0"/>
              <a:t>For deterministic codes</a:t>
            </a:r>
            <a:endParaRPr lang="en-US" sz="2400" dirty="0"/>
          </a:p>
          <a:p>
            <a:pPr lvl="1" indent="-342900">
              <a:spcBef>
                <a:spcPts val="600"/>
              </a:spcBef>
            </a:pPr>
            <a:r>
              <a:rPr lang="en-US" sz="2200" dirty="0" smtClean="0">
                <a:solidFill>
                  <a:srgbClr val="E46C0A"/>
                </a:solidFill>
                <a:latin typeface="Arial Narrow" pitchFamily="-65" charset="0"/>
              </a:rPr>
              <a:t>Complexity: </a:t>
            </a:r>
            <a:r>
              <a:rPr lang="en-US" sz="2200" dirty="0"/>
              <a:t>n</a:t>
            </a:r>
            <a:r>
              <a:rPr lang="en-US" sz="2200" dirty="0" smtClean="0"/>
              <a:t>o transients, 20X faster to verify, extensible </a:t>
            </a:r>
          </a:p>
          <a:p>
            <a:pPr lvl="1" indent="-342900">
              <a:spcBef>
                <a:spcPts val="600"/>
              </a:spcBef>
            </a:pPr>
            <a:r>
              <a:rPr lang="en-US" sz="2200" dirty="0" smtClean="0">
                <a:solidFill>
                  <a:srgbClr val="E46C0A"/>
                </a:solidFill>
                <a:latin typeface="Arial Narrow" pitchFamily="-65" charset="0"/>
              </a:rPr>
              <a:t>Storage overhead: </a:t>
            </a:r>
            <a:r>
              <a:rPr lang="en-US" sz="2200" dirty="0"/>
              <a:t>n</a:t>
            </a:r>
            <a:r>
              <a:rPr lang="en-US" sz="2200" dirty="0" smtClean="0"/>
              <a:t>o directory overhead</a:t>
            </a:r>
            <a:endParaRPr lang="en-US" sz="2200" dirty="0"/>
          </a:p>
          <a:p>
            <a:pPr lvl="1" indent="-342900">
              <a:spcBef>
                <a:spcPts val="600"/>
              </a:spcBef>
            </a:pPr>
            <a:r>
              <a:rPr lang="en-US" sz="2200" dirty="0" smtClean="0">
                <a:solidFill>
                  <a:srgbClr val="E46C0A"/>
                </a:solidFill>
                <a:latin typeface="Arial Narrow" pitchFamily="-65" charset="0"/>
              </a:rPr>
              <a:t>Performance, power:</a:t>
            </a:r>
            <a:r>
              <a:rPr lang="en-US" sz="2200" dirty="0">
                <a:solidFill>
                  <a:srgbClr val="E46C0A"/>
                </a:solidFill>
                <a:latin typeface="Arial Narrow" pitchFamily="-65" charset="0"/>
              </a:rPr>
              <a:t> </a:t>
            </a:r>
            <a:r>
              <a:rPr lang="en-US" sz="2200" dirty="0" smtClean="0"/>
              <a:t>No </a:t>
            </a:r>
            <a:r>
              <a:rPr lang="en-US" sz="2200" dirty="0" err="1" smtClean="0"/>
              <a:t>inv</a:t>
            </a:r>
            <a:r>
              <a:rPr lang="en-US" sz="2200" dirty="0" smtClean="0"/>
              <a:t>/</a:t>
            </a:r>
            <a:r>
              <a:rPr lang="en-US" sz="2200" dirty="0" err="1" smtClean="0"/>
              <a:t>acks</a:t>
            </a:r>
            <a:r>
              <a:rPr lang="en-US" sz="2200" dirty="0" smtClean="0"/>
              <a:t>, false sharing, indirection, …</a:t>
            </a:r>
          </a:p>
          <a:p>
            <a:pPr marL="800100" lvl="2" indent="0">
              <a:buNone/>
            </a:pPr>
            <a:r>
              <a:rPr lang="en-US" dirty="0" smtClean="0"/>
              <a:t>	         Up to 77% lower memory stall time, up to 71% lower traffic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Benefits even for non-determinism and unstructured synchs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6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Future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/>
              <a:t>Run full OS, legacy codes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/>
              <a:t>Heterogeneous memory structures and consistency models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/>
              <a:t>Virtual ISA for heterogeneous systems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Freeform 3"/>
          <p:cNvSpPr/>
          <p:nvPr/>
        </p:nvSpPr>
        <p:spPr>
          <a:xfrm>
            <a:off x="5029200" y="990600"/>
            <a:ext cx="1652508" cy="489147"/>
          </a:xfrm>
          <a:custGeom>
            <a:avLst/>
            <a:gdLst>
              <a:gd name="connsiteX0" fmla="*/ 0 w 2147859"/>
              <a:gd name="connsiteY0" fmla="*/ 88844 h 888438"/>
              <a:gd name="connsiteX1" fmla="*/ 88844 w 2147859"/>
              <a:gd name="connsiteY1" fmla="*/ 0 h 888438"/>
              <a:gd name="connsiteX2" fmla="*/ 2059015 w 2147859"/>
              <a:gd name="connsiteY2" fmla="*/ 0 h 888438"/>
              <a:gd name="connsiteX3" fmla="*/ 2147859 w 2147859"/>
              <a:gd name="connsiteY3" fmla="*/ 88844 h 888438"/>
              <a:gd name="connsiteX4" fmla="*/ 2147859 w 2147859"/>
              <a:gd name="connsiteY4" fmla="*/ 799594 h 888438"/>
              <a:gd name="connsiteX5" fmla="*/ 2059015 w 2147859"/>
              <a:gd name="connsiteY5" fmla="*/ 888438 h 888438"/>
              <a:gd name="connsiteX6" fmla="*/ 88844 w 2147859"/>
              <a:gd name="connsiteY6" fmla="*/ 888438 h 888438"/>
              <a:gd name="connsiteX7" fmla="*/ 0 w 2147859"/>
              <a:gd name="connsiteY7" fmla="*/ 799594 h 888438"/>
              <a:gd name="connsiteX8" fmla="*/ 0 w 2147859"/>
              <a:gd name="connsiteY8" fmla="*/ 88844 h 8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59" h="888438">
                <a:moveTo>
                  <a:pt x="0" y="88844"/>
                </a:moveTo>
                <a:cubicBezTo>
                  <a:pt x="0" y="39777"/>
                  <a:pt x="39777" y="0"/>
                  <a:pt x="88844" y="0"/>
                </a:cubicBezTo>
                <a:lnTo>
                  <a:pt x="2059015" y="0"/>
                </a:lnTo>
                <a:cubicBezTo>
                  <a:pt x="2108082" y="0"/>
                  <a:pt x="2147859" y="39777"/>
                  <a:pt x="2147859" y="88844"/>
                </a:cubicBezTo>
                <a:lnTo>
                  <a:pt x="2147859" y="799594"/>
                </a:lnTo>
                <a:cubicBezTo>
                  <a:pt x="2147859" y="848661"/>
                  <a:pt x="2108082" y="888438"/>
                  <a:pt x="2059015" y="888438"/>
                </a:cubicBezTo>
                <a:lnTo>
                  <a:pt x="88844" y="888438"/>
                </a:lnTo>
                <a:cubicBezTo>
                  <a:pt x="39777" y="888438"/>
                  <a:pt x="0" y="848661"/>
                  <a:pt x="0" y="799594"/>
                </a:cubicBezTo>
                <a:lnTo>
                  <a:pt x="0" y="88844"/>
                </a:lnTo>
                <a:close/>
              </a:path>
            </a:pathLst>
          </a:custGeom>
          <a:solidFill>
            <a:srgbClr val="926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1" tIns="102221" rIns="102221" bIns="1022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latin typeface="Arial Narrow" panose="020B0606020202030204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Coherence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kern="1200" dirty="0">
              <a:latin typeface="Arial Narrow" panose="020B060602020203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 rot="21599997">
            <a:off x="6658725" y="1128683"/>
            <a:ext cx="682128" cy="244573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0" y="122828"/>
                </a:moveTo>
                <a:lnTo>
                  <a:pt x="122828" y="0"/>
                </a:lnTo>
                <a:lnTo>
                  <a:pt x="122828" y="49131"/>
                </a:lnTo>
                <a:lnTo>
                  <a:pt x="388359" y="49131"/>
                </a:lnTo>
                <a:lnTo>
                  <a:pt x="388359" y="0"/>
                </a:lnTo>
                <a:lnTo>
                  <a:pt x="511186" y="122828"/>
                </a:lnTo>
                <a:lnTo>
                  <a:pt x="388359" y="245655"/>
                </a:lnTo>
                <a:lnTo>
                  <a:pt x="388359" y="196524"/>
                </a:lnTo>
                <a:lnTo>
                  <a:pt x="122828" y="196524"/>
                </a:lnTo>
                <a:lnTo>
                  <a:pt x="122828" y="245655"/>
                </a:lnTo>
                <a:lnTo>
                  <a:pt x="0" y="1228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1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6" name="Freeform 5"/>
          <p:cNvSpPr/>
          <p:nvPr/>
        </p:nvSpPr>
        <p:spPr>
          <a:xfrm>
            <a:off x="7340852" y="990600"/>
            <a:ext cx="1650748" cy="489147"/>
          </a:xfrm>
          <a:custGeom>
            <a:avLst/>
            <a:gdLst>
              <a:gd name="connsiteX0" fmla="*/ 0 w 1403746"/>
              <a:gd name="connsiteY0" fmla="*/ 70187 h 701873"/>
              <a:gd name="connsiteX1" fmla="*/ 70187 w 1403746"/>
              <a:gd name="connsiteY1" fmla="*/ 0 h 701873"/>
              <a:gd name="connsiteX2" fmla="*/ 1333559 w 1403746"/>
              <a:gd name="connsiteY2" fmla="*/ 0 h 701873"/>
              <a:gd name="connsiteX3" fmla="*/ 1403746 w 1403746"/>
              <a:gd name="connsiteY3" fmla="*/ 70187 h 701873"/>
              <a:gd name="connsiteX4" fmla="*/ 1403746 w 1403746"/>
              <a:gd name="connsiteY4" fmla="*/ 631686 h 701873"/>
              <a:gd name="connsiteX5" fmla="*/ 1333559 w 1403746"/>
              <a:gd name="connsiteY5" fmla="*/ 701873 h 701873"/>
              <a:gd name="connsiteX6" fmla="*/ 70187 w 1403746"/>
              <a:gd name="connsiteY6" fmla="*/ 701873 h 701873"/>
              <a:gd name="connsiteX7" fmla="*/ 0 w 1403746"/>
              <a:gd name="connsiteY7" fmla="*/ 631686 h 701873"/>
              <a:gd name="connsiteX8" fmla="*/ 0 w 1403746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3746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1333559" y="0"/>
                </a:lnTo>
                <a:cubicBezTo>
                  <a:pt x="1372322" y="0"/>
                  <a:pt x="1403746" y="31424"/>
                  <a:pt x="1403746" y="70187"/>
                </a:cubicBezTo>
                <a:lnTo>
                  <a:pt x="1403746" y="631686"/>
                </a:lnTo>
                <a:cubicBezTo>
                  <a:pt x="1403746" y="670449"/>
                  <a:pt x="1372322" y="701873"/>
                  <a:pt x="1333559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9632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Storage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 rot="18600000">
            <a:off x="7284586" y="1641471"/>
            <a:ext cx="757647" cy="227375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5" tIns="49130" rIns="73697" bIns="491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8" name="Freeform 7"/>
          <p:cNvSpPr/>
          <p:nvPr/>
        </p:nvSpPr>
        <p:spPr>
          <a:xfrm>
            <a:off x="6241870" y="2025453"/>
            <a:ext cx="1650748" cy="489147"/>
          </a:xfrm>
          <a:custGeom>
            <a:avLst/>
            <a:gdLst>
              <a:gd name="connsiteX0" fmla="*/ 0 w 2097043"/>
              <a:gd name="connsiteY0" fmla="*/ 70187 h 701873"/>
              <a:gd name="connsiteX1" fmla="*/ 70187 w 2097043"/>
              <a:gd name="connsiteY1" fmla="*/ 0 h 701873"/>
              <a:gd name="connsiteX2" fmla="*/ 2026856 w 2097043"/>
              <a:gd name="connsiteY2" fmla="*/ 0 h 701873"/>
              <a:gd name="connsiteX3" fmla="*/ 2097043 w 2097043"/>
              <a:gd name="connsiteY3" fmla="*/ 70187 h 701873"/>
              <a:gd name="connsiteX4" fmla="*/ 2097043 w 2097043"/>
              <a:gd name="connsiteY4" fmla="*/ 631686 h 701873"/>
              <a:gd name="connsiteX5" fmla="*/ 2026856 w 2097043"/>
              <a:gd name="connsiteY5" fmla="*/ 701873 h 701873"/>
              <a:gd name="connsiteX6" fmla="*/ 70187 w 2097043"/>
              <a:gd name="connsiteY6" fmla="*/ 701873 h 701873"/>
              <a:gd name="connsiteX7" fmla="*/ 0 w 2097043"/>
              <a:gd name="connsiteY7" fmla="*/ 631686 h 701873"/>
              <a:gd name="connsiteX8" fmla="*/ 0 w 2097043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043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2026856" y="0"/>
                </a:lnTo>
                <a:cubicBezTo>
                  <a:pt x="2065619" y="0"/>
                  <a:pt x="2097043" y="31424"/>
                  <a:pt x="2097043" y="70187"/>
                </a:cubicBezTo>
                <a:lnTo>
                  <a:pt x="2097043" y="631686"/>
                </a:lnTo>
                <a:cubicBezTo>
                  <a:pt x="2097043" y="670449"/>
                  <a:pt x="2065619" y="701873"/>
                  <a:pt x="2026856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6E32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err="1" smtClean="0">
                <a:latin typeface="Arial Narrow" panose="020B0606020202030204" pitchFamily="34" charset="0"/>
              </a:rPr>
              <a:t>Comm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 rot="2991933">
            <a:off x="6025287" y="1634093"/>
            <a:ext cx="758178" cy="227375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2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9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95"/>
    </mc:Choice>
    <mc:Fallback xmlns="">
      <p:transition xmlns:p14="http://schemas.microsoft.com/office/powerpoint/2010/main" spd="slow" advTm="599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762000"/>
            <a:ext cx="8839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How to (co-)design</a:t>
            </a:r>
          </a:p>
          <a:p>
            <a:pPr lvl="1" indent="-342900">
              <a:spcBef>
                <a:spcPts val="1200"/>
              </a:spcBef>
            </a:pPr>
            <a:r>
              <a:rPr lang="en-US" sz="2600" dirty="0" smtClean="0"/>
              <a:t>Software?</a:t>
            </a:r>
          </a:p>
          <a:p>
            <a:pPr lvl="1" indent="-342900">
              <a:spcBef>
                <a:spcPts val="1200"/>
              </a:spcBef>
            </a:pPr>
            <a:r>
              <a:rPr lang="en-US" sz="2600" dirty="0" smtClean="0"/>
              <a:t>Hardware?</a:t>
            </a:r>
          </a:p>
          <a:p>
            <a:pPr lvl="1" indent="-342900">
              <a:spcBef>
                <a:spcPts val="1200"/>
              </a:spcBef>
            </a:pPr>
            <a:r>
              <a:rPr lang="en-US" sz="2600" dirty="0" smtClean="0"/>
              <a:t>HW / SW Interface?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Energy Crisis Demands Rethinking HW, SW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" y="2362200"/>
            <a:ext cx="5638800" cy="609600"/>
          </a:xfrm>
          <a:prstGeom prst="ellipse">
            <a:avLst/>
          </a:prstGeom>
          <a:noFill/>
          <a:ln w="57150">
            <a:solidFill>
              <a:srgbClr val="D2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1828562"/>
            <a:ext cx="54284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600" b="1" i="1" dirty="0" smtClean="0">
                <a:solidFill>
                  <a:srgbClr val="D25000"/>
                </a:solidFill>
                <a:latin typeface="Arial Narrow" pitchFamily="34" charset="0"/>
              </a:rPr>
              <a:t>Deterministic Parallel Java (DPJ)</a:t>
            </a:r>
          </a:p>
          <a:p>
            <a:pPr>
              <a:spcBef>
                <a:spcPts val="1200"/>
              </a:spcBef>
            </a:pPr>
            <a:r>
              <a:rPr lang="en-US" sz="2600" b="1" i="1" dirty="0" err="1" smtClean="0">
                <a:solidFill>
                  <a:srgbClr val="D25000"/>
                </a:solidFill>
                <a:latin typeface="Arial Narrow" pitchFamily="34" charset="0"/>
              </a:rPr>
              <a:t>DeNovo</a:t>
            </a:r>
            <a:endParaRPr lang="en-US" sz="2600" b="1" i="1" dirty="0" smtClean="0">
              <a:solidFill>
                <a:srgbClr val="D25000"/>
              </a:solidFill>
              <a:latin typeface="Arial Narrow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dirty="0" smtClean="0">
                <a:solidFill>
                  <a:srgbClr val="D25000"/>
                </a:solidFill>
                <a:latin typeface="Arial Narrow" pitchFamily="34" charset="0"/>
              </a:rPr>
              <a:t>Virtual Instruction Set Computing (VISC)</a:t>
            </a:r>
            <a:endParaRPr lang="en-US" sz="2600" b="1" i="1" dirty="0">
              <a:solidFill>
                <a:srgbClr val="D25000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4648200"/>
            <a:ext cx="7620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Arial Narrow" panose="020B0606020202030204" pitchFamily="34" charset="0"/>
              </a:rPr>
              <a:t>Other implications of energy crisis (another talk)</a:t>
            </a:r>
          </a:p>
          <a:p>
            <a:pPr lvl="1">
              <a:lnSpc>
                <a:spcPct val="150000"/>
              </a:lnSpc>
            </a:pPr>
            <a:r>
              <a:rPr lang="en-US" sz="26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SWAT: </a:t>
            </a:r>
            <a:r>
              <a:rPr lang="en-US" sz="2600" b="1" dirty="0" err="1" smtClean="0">
                <a:latin typeface="Arial Narrow" panose="020B0606020202030204" pitchFamily="34" charset="0"/>
              </a:rPr>
              <a:t>SoftWare</a:t>
            </a:r>
            <a:r>
              <a:rPr lang="en-US" sz="2600" b="1" dirty="0" smtClean="0">
                <a:latin typeface="Arial Narrow" panose="020B0606020202030204" pitchFamily="34" charset="0"/>
              </a:rPr>
              <a:t> Anomaly Treatment</a:t>
            </a:r>
          </a:p>
          <a:p>
            <a:pPr lvl="2">
              <a:lnSpc>
                <a:spcPct val="150000"/>
              </a:lnSpc>
            </a:pPr>
            <a:r>
              <a:rPr lang="en-US" sz="2400" b="1" dirty="0" smtClean="0">
                <a:latin typeface="Arial Narrow" panose="020B0606020202030204" pitchFamily="34" charset="0"/>
              </a:rPr>
              <a:t>A software-driven </a:t>
            </a:r>
            <a:r>
              <a:rPr lang="en-US" sz="2400" b="1" dirty="0">
                <a:latin typeface="Arial Narrow" panose="020B0606020202030204" pitchFamily="34" charset="0"/>
              </a:rPr>
              <a:t>a</a:t>
            </a:r>
            <a:r>
              <a:rPr lang="en-US" sz="2400" b="1" dirty="0" smtClean="0">
                <a:latin typeface="Arial Narrow" panose="020B0606020202030204" pitchFamily="34" charset="0"/>
              </a:rPr>
              <a:t>pproach to hardware </a:t>
            </a:r>
            <a:r>
              <a:rPr lang="en-US" sz="2400" b="1" dirty="0">
                <a:latin typeface="Arial Narrow" panose="020B0606020202030204" pitchFamily="34" charset="0"/>
              </a:rPr>
              <a:t>r</a:t>
            </a:r>
            <a:r>
              <a:rPr lang="en-US" sz="2400" b="1" dirty="0" smtClean="0">
                <a:latin typeface="Arial Narrow" panose="020B0606020202030204" pitchFamily="34" charset="0"/>
              </a:rPr>
              <a:t>eliability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8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Inefficiencies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120914"/>
            <a:ext cx="3322814" cy="1600438"/>
          </a:xfrm>
          <a:prstGeom prst="rect">
            <a:avLst/>
          </a:prstGeom>
          <a:solidFill>
            <a:srgbClr val="926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 Narrow" panose="020B0606020202030204" pitchFamily="34" charset="0"/>
              </a:rPr>
              <a:t>Complex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 Narrow" panose="020B0606020202030204" pitchFamily="34" charset="0"/>
              </a:rPr>
              <a:t>Directory storage</a:t>
            </a:r>
            <a:endParaRPr lang="en-US" sz="2000" b="1" dirty="0" smtClean="0">
              <a:solidFill>
                <a:srgbClr val="FFFF99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 Narrow" panose="020B0606020202030204" pitchFamily="34" charset="0"/>
              </a:rPr>
              <a:t>Traffic: Invalidation, </a:t>
            </a:r>
            <a:r>
              <a:rPr lang="en-US" sz="2000" b="1" dirty="0" err="1" smtClean="0">
                <a:latin typeface="Arial Narrow" panose="020B0606020202030204" pitchFamily="34" charset="0"/>
              </a:rPr>
              <a:t>Acks</a:t>
            </a:r>
            <a:r>
              <a:rPr lang="en-US" sz="2000" b="1" dirty="0" smtClean="0">
                <a:latin typeface="Arial Narrow" panose="020B0606020202030204" pitchFamily="34" charset="0"/>
              </a:rPr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 Narrow" panose="020B0606020202030204" pitchFamily="34" charset="0"/>
              </a:rPr>
              <a:t>Cache lines </a:t>
            </a:r>
            <a:r>
              <a:rPr lang="en-US" sz="2000" dirty="0" smtClean="0">
                <a:latin typeface="Arial Narrow" panose="020B0606020202030204" pitchFamily="34" charset="0"/>
                <a:sym typeface="Symbol" panose="05050102010706020507" pitchFamily="18" charset="2"/>
              </a:rPr>
              <a:t></a:t>
            </a:r>
            <a:r>
              <a:rPr lang="en-US" sz="2000" b="1" dirty="0" smtClean="0">
                <a:latin typeface="Arial Narrow" panose="020B0606020202030204" pitchFamily="34" charset="0"/>
              </a:rPr>
              <a:t> false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938986"/>
            <a:ext cx="3319272" cy="1631216"/>
          </a:xfrm>
          <a:prstGeom prst="rect">
            <a:avLst/>
          </a:prstGeom>
          <a:solidFill>
            <a:srgbClr val="96328C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 Narrow" panose="020B0606020202030204" pitchFamily="34" charset="0"/>
              </a:rPr>
              <a:t>Caches: SW-oblivious</a:t>
            </a:r>
            <a:endParaRPr lang="en-US" sz="2000" b="1" dirty="0">
              <a:latin typeface="Arial Narrow" panose="020B0606020202030204" pitchFamily="34" charset="0"/>
            </a:endParaRPr>
          </a:p>
          <a:p>
            <a:pPr marL="742950" lvl="1" indent="-285750">
              <a:buFont typeface="Arial Narrow" panose="020B0606020202030204" pitchFamily="34" charset="0"/>
              <a:buChar char="–"/>
            </a:pPr>
            <a:r>
              <a:rPr lang="en-US" sz="2000" b="1" dirty="0" smtClean="0">
                <a:latin typeface="Arial Narrow" panose="020B0606020202030204" pitchFamily="34" charset="0"/>
              </a:rPr>
              <a:t>Power: TLB/Tags</a:t>
            </a:r>
            <a:endParaRPr lang="en-US" sz="2000" b="1" dirty="0">
              <a:latin typeface="Arial Narrow" panose="020B0606020202030204" pitchFamily="34" charset="0"/>
            </a:endParaRPr>
          </a:p>
          <a:p>
            <a:pPr marL="742950" lvl="1" indent="-285750">
              <a:buFont typeface="Arial Narrow" panose="020B0606020202030204" pitchFamily="34" charset="0"/>
              <a:buChar char="–"/>
            </a:pPr>
            <a:r>
              <a:rPr lang="en-US" sz="2000" b="1" dirty="0" smtClean="0">
                <a:latin typeface="Arial Narrow" panose="020B0606020202030204" pitchFamily="34" charset="0"/>
              </a:rPr>
              <a:t>Cache lines sub-optimal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 Narrow" panose="020B0606020202030204" pitchFamily="34" charset="0"/>
              </a:rPr>
              <a:t>Scratchpads, FIFOs, … </a:t>
            </a:r>
          </a:p>
          <a:p>
            <a:pPr marL="742950" lvl="1" indent="-285750">
              <a:buFont typeface="Arial Narrow" panose="020B0606020202030204" pitchFamily="34" charset="0"/>
              <a:buChar char="–"/>
            </a:pPr>
            <a:r>
              <a:rPr lang="en-US" sz="2000" b="1" dirty="0" smtClean="0">
                <a:latin typeface="Arial Narrow" panose="020B0606020202030204" pitchFamily="34" charset="0"/>
              </a:rPr>
              <a:t>Explicit data movement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7431" y="5311914"/>
            <a:ext cx="3319272" cy="707886"/>
          </a:xfrm>
          <a:prstGeom prst="rect">
            <a:avLst/>
          </a:prstGeom>
          <a:solidFill>
            <a:srgbClr val="6E3232">
              <a:alpha val="14902"/>
            </a:srgb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 Narrow" panose="020B0606020202030204" pitchFamily="34" charset="0"/>
              </a:rPr>
              <a:t>Indirection through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 Narrow" panose="020B0606020202030204" pitchFamily="34" charset="0"/>
              </a:rPr>
              <a:t>Cache lines sub-optimal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09602" y="2539186"/>
            <a:ext cx="3322812" cy="914400"/>
          </a:xfrm>
          <a:custGeom>
            <a:avLst/>
            <a:gdLst>
              <a:gd name="connsiteX0" fmla="*/ 0 w 2147859"/>
              <a:gd name="connsiteY0" fmla="*/ 88844 h 888438"/>
              <a:gd name="connsiteX1" fmla="*/ 88844 w 2147859"/>
              <a:gd name="connsiteY1" fmla="*/ 0 h 888438"/>
              <a:gd name="connsiteX2" fmla="*/ 2059015 w 2147859"/>
              <a:gd name="connsiteY2" fmla="*/ 0 h 888438"/>
              <a:gd name="connsiteX3" fmla="*/ 2147859 w 2147859"/>
              <a:gd name="connsiteY3" fmla="*/ 88844 h 888438"/>
              <a:gd name="connsiteX4" fmla="*/ 2147859 w 2147859"/>
              <a:gd name="connsiteY4" fmla="*/ 799594 h 888438"/>
              <a:gd name="connsiteX5" fmla="*/ 2059015 w 2147859"/>
              <a:gd name="connsiteY5" fmla="*/ 888438 h 888438"/>
              <a:gd name="connsiteX6" fmla="*/ 88844 w 2147859"/>
              <a:gd name="connsiteY6" fmla="*/ 888438 h 888438"/>
              <a:gd name="connsiteX7" fmla="*/ 0 w 2147859"/>
              <a:gd name="connsiteY7" fmla="*/ 799594 h 888438"/>
              <a:gd name="connsiteX8" fmla="*/ 0 w 2147859"/>
              <a:gd name="connsiteY8" fmla="*/ 88844 h 8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59" h="888438">
                <a:moveTo>
                  <a:pt x="0" y="88844"/>
                </a:moveTo>
                <a:cubicBezTo>
                  <a:pt x="0" y="39777"/>
                  <a:pt x="39777" y="0"/>
                  <a:pt x="88844" y="0"/>
                </a:cubicBezTo>
                <a:lnTo>
                  <a:pt x="2059015" y="0"/>
                </a:lnTo>
                <a:cubicBezTo>
                  <a:pt x="2108082" y="0"/>
                  <a:pt x="2147859" y="39777"/>
                  <a:pt x="2147859" y="88844"/>
                </a:cubicBezTo>
                <a:lnTo>
                  <a:pt x="2147859" y="799594"/>
                </a:lnTo>
                <a:cubicBezTo>
                  <a:pt x="2147859" y="848661"/>
                  <a:pt x="2108082" y="888438"/>
                  <a:pt x="2059015" y="888438"/>
                </a:cubicBezTo>
                <a:lnTo>
                  <a:pt x="88844" y="888438"/>
                </a:lnTo>
                <a:cubicBezTo>
                  <a:pt x="39777" y="888438"/>
                  <a:pt x="0" y="848661"/>
                  <a:pt x="0" y="799594"/>
                </a:cubicBezTo>
                <a:lnTo>
                  <a:pt x="0" y="88844"/>
                </a:lnTo>
                <a:close/>
              </a:path>
            </a:pathLst>
          </a:custGeom>
          <a:solidFill>
            <a:srgbClr val="926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1" tIns="102221" rIns="102221" bIns="1022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latin typeface="Arial Narrow" panose="020B0606020202030204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latin typeface="Arial Narrow" panose="020B0606020202030204" pitchFamily="34" charset="0"/>
              </a:rPr>
              <a:t>Coherence &amp; Consistency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kern="1200" dirty="0">
              <a:latin typeface="Arial Narrow" panose="020B0606020202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 rot="21599997">
            <a:off x="3886201" y="2797315"/>
            <a:ext cx="1371600" cy="457200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0" y="122828"/>
                </a:moveTo>
                <a:lnTo>
                  <a:pt x="122828" y="0"/>
                </a:lnTo>
                <a:lnTo>
                  <a:pt x="122828" y="49131"/>
                </a:lnTo>
                <a:lnTo>
                  <a:pt x="388359" y="49131"/>
                </a:lnTo>
                <a:lnTo>
                  <a:pt x="388359" y="0"/>
                </a:lnTo>
                <a:lnTo>
                  <a:pt x="511186" y="122828"/>
                </a:lnTo>
                <a:lnTo>
                  <a:pt x="388359" y="245655"/>
                </a:lnTo>
                <a:lnTo>
                  <a:pt x="388359" y="196524"/>
                </a:lnTo>
                <a:lnTo>
                  <a:pt x="122828" y="196524"/>
                </a:lnTo>
                <a:lnTo>
                  <a:pt x="122828" y="245655"/>
                </a:lnTo>
                <a:lnTo>
                  <a:pt x="0" y="1228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1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9" name="Freeform 8"/>
          <p:cNvSpPr/>
          <p:nvPr/>
        </p:nvSpPr>
        <p:spPr>
          <a:xfrm>
            <a:off x="5257800" y="2539186"/>
            <a:ext cx="3319272" cy="914400"/>
          </a:xfrm>
          <a:custGeom>
            <a:avLst/>
            <a:gdLst>
              <a:gd name="connsiteX0" fmla="*/ 0 w 1403746"/>
              <a:gd name="connsiteY0" fmla="*/ 70187 h 701873"/>
              <a:gd name="connsiteX1" fmla="*/ 70187 w 1403746"/>
              <a:gd name="connsiteY1" fmla="*/ 0 h 701873"/>
              <a:gd name="connsiteX2" fmla="*/ 1333559 w 1403746"/>
              <a:gd name="connsiteY2" fmla="*/ 0 h 701873"/>
              <a:gd name="connsiteX3" fmla="*/ 1403746 w 1403746"/>
              <a:gd name="connsiteY3" fmla="*/ 70187 h 701873"/>
              <a:gd name="connsiteX4" fmla="*/ 1403746 w 1403746"/>
              <a:gd name="connsiteY4" fmla="*/ 631686 h 701873"/>
              <a:gd name="connsiteX5" fmla="*/ 1333559 w 1403746"/>
              <a:gd name="connsiteY5" fmla="*/ 701873 h 701873"/>
              <a:gd name="connsiteX6" fmla="*/ 70187 w 1403746"/>
              <a:gd name="connsiteY6" fmla="*/ 701873 h 701873"/>
              <a:gd name="connsiteX7" fmla="*/ 0 w 1403746"/>
              <a:gd name="connsiteY7" fmla="*/ 631686 h 701873"/>
              <a:gd name="connsiteX8" fmla="*/ 0 w 1403746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3746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1333559" y="0"/>
                </a:lnTo>
                <a:cubicBezTo>
                  <a:pt x="1372322" y="0"/>
                  <a:pt x="1403746" y="31424"/>
                  <a:pt x="1403746" y="70187"/>
                </a:cubicBezTo>
                <a:lnTo>
                  <a:pt x="1403746" y="631686"/>
                </a:lnTo>
                <a:cubicBezTo>
                  <a:pt x="1403746" y="670449"/>
                  <a:pt x="1372322" y="701873"/>
                  <a:pt x="1333559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9632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latin typeface="Arial Narrow" panose="020B0606020202030204" pitchFamily="34" charset="0"/>
              </a:rPr>
              <a:t>Storage</a:t>
            </a:r>
            <a:endParaRPr lang="en-US" sz="2200" b="1" kern="1200" dirty="0">
              <a:latin typeface="Arial Narrow" panose="020B0606020202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18600000">
            <a:off x="5198223" y="3739833"/>
            <a:ext cx="1416327" cy="457200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5" tIns="49130" rIns="73697" bIns="491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1" name="Freeform 10"/>
          <p:cNvSpPr/>
          <p:nvPr/>
        </p:nvSpPr>
        <p:spPr>
          <a:xfrm>
            <a:off x="3048000" y="4473714"/>
            <a:ext cx="3319272" cy="914400"/>
          </a:xfrm>
          <a:custGeom>
            <a:avLst/>
            <a:gdLst>
              <a:gd name="connsiteX0" fmla="*/ 0 w 2097043"/>
              <a:gd name="connsiteY0" fmla="*/ 70187 h 701873"/>
              <a:gd name="connsiteX1" fmla="*/ 70187 w 2097043"/>
              <a:gd name="connsiteY1" fmla="*/ 0 h 701873"/>
              <a:gd name="connsiteX2" fmla="*/ 2026856 w 2097043"/>
              <a:gd name="connsiteY2" fmla="*/ 0 h 701873"/>
              <a:gd name="connsiteX3" fmla="*/ 2097043 w 2097043"/>
              <a:gd name="connsiteY3" fmla="*/ 70187 h 701873"/>
              <a:gd name="connsiteX4" fmla="*/ 2097043 w 2097043"/>
              <a:gd name="connsiteY4" fmla="*/ 631686 h 701873"/>
              <a:gd name="connsiteX5" fmla="*/ 2026856 w 2097043"/>
              <a:gd name="connsiteY5" fmla="*/ 701873 h 701873"/>
              <a:gd name="connsiteX6" fmla="*/ 70187 w 2097043"/>
              <a:gd name="connsiteY6" fmla="*/ 701873 h 701873"/>
              <a:gd name="connsiteX7" fmla="*/ 0 w 2097043"/>
              <a:gd name="connsiteY7" fmla="*/ 631686 h 701873"/>
              <a:gd name="connsiteX8" fmla="*/ 0 w 2097043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043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2026856" y="0"/>
                </a:lnTo>
                <a:cubicBezTo>
                  <a:pt x="2065619" y="0"/>
                  <a:pt x="2097043" y="31424"/>
                  <a:pt x="2097043" y="70187"/>
                </a:cubicBezTo>
                <a:lnTo>
                  <a:pt x="2097043" y="631686"/>
                </a:lnTo>
                <a:cubicBezTo>
                  <a:pt x="2097043" y="670449"/>
                  <a:pt x="2065619" y="701873"/>
                  <a:pt x="2026856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6E32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latin typeface="Arial Narrow" panose="020B0606020202030204" pitchFamily="34" charset="0"/>
              </a:rPr>
              <a:t>Communication</a:t>
            </a:r>
            <a:endParaRPr lang="en-US" sz="2200" b="1" kern="1200" dirty="0">
              <a:latin typeface="Arial Narrow" panose="020B0606020202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 rot="2991933">
            <a:off x="2666103" y="3726042"/>
            <a:ext cx="1417320" cy="457200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2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2" name="TextBox 1"/>
          <p:cNvSpPr txBox="1"/>
          <p:nvPr/>
        </p:nvSpPr>
        <p:spPr>
          <a:xfrm>
            <a:off x="533400" y="61677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Complexity-, power-, and performance-inefficient hardware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0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Inefficiencies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120914"/>
            <a:ext cx="3322814" cy="1600438"/>
          </a:xfrm>
          <a:prstGeom prst="rect">
            <a:avLst/>
          </a:prstGeom>
          <a:solidFill>
            <a:schemeClr val="bg1">
              <a:lumMod val="95000"/>
              <a:alpha val="14902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Complex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Directory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Traffic: Invalidation,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Acks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Cache lines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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 false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938986"/>
            <a:ext cx="3319272" cy="1631216"/>
          </a:xfrm>
          <a:prstGeom prst="rect">
            <a:avLst/>
          </a:prstGeom>
          <a:solidFill>
            <a:schemeClr val="bg1">
              <a:lumMod val="95000"/>
              <a:alpha val="14902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Caches: SW-oblivious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  <a:p>
            <a:pPr marL="742950" lvl="1" indent="-285750">
              <a:buFont typeface="Arial Narrow" panose="020B0606020202030204" pitchFamily="34" charset="0"/>
              <a:buChar char="–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Power: TLB/Tags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  <a:p>
            <a:pPr marL="742950" lvl="1" indent="-285750">
              <a:buFont typeface="Arial Narrow" panose="020B0606020202030204" pitchFamily="34" charset="0"/>
              <a:buChar char="–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Cache lines sub-optimal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Scratchpads, FIFOs, … </a:t>
            </a:r>
          </a:p>
          <a:p>
            <a:pPr marL="742950" lvl="1" indent="-285750">
              <a:buFont typeface="Arial Narrow" panose="020B0606020202030204" pitchFamily="34" charset="0"/>
              <a:buChar char="–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Explicit data movement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7431" y="5311914"/>
            <a:ext cx="3353803" cy="707886"/>
          </a:xfrm>
          <a:prstGeom prst="rect">
            <a:avLst/>
          </a:prstGeom>
          <a:solidFill>
            <a:schemeClr val="bg1">
              <a:lumMod val="95000"/>
              <a:alpha val="14902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Indirection through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Cache lines sub-optimal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09602" y="2539186"/>
            <a:ext cx="3322812" cy="914400"/>
          </a:xfrm>
          <a:custGeom>
            <a:avLst/>
            <a:gdLst>
              <a:gd name="connsiteX0" fmla="*/ 0 w 2147859"/>
              <a:gd name="connsiteY0" fmla="*/ 88844 h 888438"/>
              <a:gd name="connsiteX1" fmla="*/ 88844 w 2147859"/>
              <a:gd name="connsiteY1" fmla="*/ 0 h 888438"/>
              <a:gd name="connsiteX2" fmla="*/ 2059015 w 2147859"/>
              <a:gd name="connsiteY2" fmla="*/ 0 h 888438"/>
              <a:gd name="connsiteX3" fmla="*/ 2147859 w 2147859"/>
              <a:gd name="connsiteY3" fmla="*/ 88844 h 888438"/>
              <a:gd name="connsiteX4" fmla="*/ 2147859 w 2147859"/>
              <a:gd name="connsiteY4" fmla="*/ 799594 h 888438"/>
              <a:gd name="connsiteX5" fmla="*/ 2059015 w 2147859"/>
              <a:gd name="connsiteY5" fmla="*/ 888438 h 888438"/>
              <a:gd name="connsiteX6" fmla="*/ 88844 w 2147859"/>
              <a:gd name="connsiteY6" fmla="*/ 888438 h 888438"/>
              <a:gd name="connsiteX7" fmla="*/ 0 w 2147859"/>
              <a:gd name="connsiteY7" fmla="*/ 799594 h 888438"/>
              <a:gd name="connsiteX8" fmla="*/ 0 w 2147859"/>
              <a:gd name="connsiteY8" fmla="*/ 88844 h 8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59" h="888438">
                <a:moveTo>
                  <a:pt x="0" y="88844"/>
                </a:moveTo>
                <a:cubicBezTo>
                  <a:pt x="0" y="39777"/>
                  <a:pt x="39777" y="0"/>
                  <a:pt x="88844" y="0"/>
                </a:cubicBezTo>
                <a:lnTo>
                  <a:pt x="2059015" y="0"/>
                </a:lnTo>
                <a:cubicBezTo>
                  <a:pt x="2108082" y="0"/>
                  <a:pt x="2147859" y="39777"/>
                  <a:pt x="2147859" y="88844"/>
                </a:cubicBezTo>
                <a:lnTo>
                  <a:pt x="2147859" y="799594"/>
                </a:lnTo>
                <a:cubicBezTo>
                  <a:pt x="2147859" y="848661"/>
                  <a:pt x="2108082" y="888438"/>
                  <a:pt x="2059015" y="888438"/>
                </a:cubicBezTo>
                <a:lnTo>
                  <a:pt x="88844" y="888438"/>
                </a:lnTo>
                <a:cubicBezTo>
                  <a:pt x="39777" y="888438"/>
                  <a:pt x="0" y="848661"/>
                  <a:pt x="0" y="799594"/>
                </a:cubicBezTo>
                <a:lnTo>
                  <a:pt x="0" y="888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1" tIns="102221" rIns="102221" bIns="1022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latin typeface="Arial Narrow" panose="020B0606020202030204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Coherence &amp; Consistency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kern="1200" dirty="0">
              <a:latin typeface="Arial Narrow" panose="020B0606020202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 rot="21599997">
            <a:off x="3886201" y="2797315"/>
            <a:ext cx="1371600" cy="457200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0" y="122828"/>
                </a:moveTo>
                <a:lnTo>
                  <a:pt x="122828" y="0"/>
                </a:lnTo>
                <a:lnTo>
                  <a:pt x="122828" y="49131"/>
                </a:lnTo>
                <a:lnTo>
                  <a:pt x="388359" y="49131"/>
                </a:lnTo>
                <a:lnTo>
                  <a:pt x="388359" y="0"/>
                </a:lnTo>
                <a:lnTo>
                  <a:pt x="511186" y="122828"/>
                </a:lnTo>
                <a:lnTo>
                  <a:pt x="388359" y="245655"/>
                </a:lnTo>
                <a:lnTo>
                  <a:pt x="388359" y="196524"/>
                </a:lnTo>
                <a:lnTo>
                  <a:pt x="122828" y="196524"/>
                </a:lnTo>
                <a:lnTo>
                  <a:pt x="122828" y="245655"/>
                </a:lnTo>
                <a:lnTo>
                  <a:pt x="0" y="1228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1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9" name="Freeform 8"/>
          <p:cNvSpPr/>
          <p:nvPr/>
        </p:nvSpPr>
        <p:spPr>
          <a:xfrm>
            <a:off x="5257800" y="2539186"/>
            <a:ext cx="3319272" cy="914400"/>
          </a:xfrm>
          <a:custGeom>
            <a:avLst/>
            <a:gdLst>
              <a:gd name="connsiteX0" fmla="*/ 0 w 1403746"/>
              <a:gd name="connsiteY0" fmla="*/ 70187 h 701873"/>
              <a:gd name="connsiteX1" fmla="*/ 70187 w 1403746"/>
              <a:gd name="connsiteY1" fmla="*/ 0 h 701873"/>
              <a:gd name="connsiteX2" fmla="*/ 1333559 w 1403746"/>
              <a:gd name="connsiteY2" fmla="*/ 0 h 701873"/>
              <a:gd name="connsiteX3" fmla="*/ 1403746 w 1403746"/>
              <a:gd name="connsiteY3" fmla="*/ 70187 h 701873"/>
              <a:gd name="connsiteX4" fmla="*/ 1403746 w 1403746"/>
              <a:gd name="connsiteY4" fmla="*/ 631686 h 701873"/>
              <a:gd name="connsiteX5" fmla="*/ 1333559 w 1403746"/>
              <a:gd name="connsiteY5" fmla="*/ 701873 h 701873"/>
              <a:gd name="connsiteX6" fmla="*/ 70187 w 1403746"/>
              <a:gd name="connsiteY6" fmla="*/ 701873 h 701873"/>
              <a:gd name="connsiteX7" fmla="*/ 0 w 1403746"/>
              <a:gd name="connsiteY7" fmla="*/ 631686 h 701873"/>
              <a:gd name="connsiteX8" fmla="*/ 0 w 1403746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3746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1333559" y="0"/>
                </a:lnTo>
                <a:cubicBezTo>
                  <a:pt x="1372322" y="0"/>
                  <a:pt x="1403746" y="31424"/>
                  <a:pt x="1403746" y="70187"/>
                </a:cubicBezTo>
                <a:lnTo>
                  <a:pt x="1403746" y="631686"/>
                </a:lnTo>
                <a:cubicBezTo>
                  <a:pt x="1403746" y="670449"/>
                  <a:pt x="1372322" y="701873"/>
                  <a:pt x="1333559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Storage</a:t>
            </a:r>
            <a:endParaRPr lang="en-US" sz="2200" b="1" kern="1200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18600000">
            <a:off x="5198223" y="3739833"/>
            <a:ext cx="1416327" cy="457200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5" tIns="49130" rIns="73697" bIns="491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1" name="Freeform 10"/>
          <p:cNvSpPr/>
          <p:nvPr/>
        </p:nvSpPr>
        <p:spPr>
          <a:xfrm>
            <a:off x="3048000" y="4473714"/>
            <a:ext cx="3319272" cy="914400"/>
          </a:xfrm>
          <a:custGeom>
            <a:avLst/>
            <a:gdLst>
              <a:gd name="connsiteX0" fmla="*/ 0 w 2097043"/>
              <a:gd name="connsiteY0" fmla="*/ 70187 h 701873"/>
              <a:gd name="connsiteX1" fmla="*/ 70187 w 2097043"/>
              <a:gd name="connsiteY1" fmla="*/ 0 h 701873"/>
              <a:gd name="connsiteX2" fmla="*/ 2026856 w 2097043"/>
              <a:gd name="connsiteY2" fmla="*/ 0 h 701873"/>
              <a:gd name="connsiteX3" fmla="*/ 2097043 w 2097043"/>
              <a:gd name="connsiteY3" fmla="*/ 70187 h 701873"/>
              <a:gd name="connsiteX4" fmla="*/ 2097043 w 2097043"/>
              <a:gd name="connsiteY4" fmla="*/ 631686 h 701873"/>
              <a:gd name="connsiteX5" fmla="*/ 2026856 w 2097043"/>
              <a:gd name="connsiteY5" fmla="*/ 701873 h 701873"/>
              <a:gd name="connsiteX6" fmla="*/ 70187 w 2097043"/>
              <a:gd name="connsiteY6" fmla="*/ 701873 h 701873"/>
              <a:gd name="connsiteX7" fmla="*/ 0 w 2097043"/>
              <a:gd name="connsiteY7" fmla="*/ 631686 h 701873"/>
              <a:gd name="connsiteX8" fmla="*/ 0 w 2097043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043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2026856" y="0"/>
                </a:lnTo>
                <a:cubicBezTo>
                  <a:pt x="2065619" y="0"/>
                  <a:pt x="2097043" y="31424"/>
                  <a:pt x="2097043" y="70187"/>
                </a:cubicBezTo>
                <a:lnTo>
                  <a:pt x="2097043" y="631686"/>
                </a:lnTo>
                <a:cubicBezTo>
                  <a:pt x="2097043" y="670449"/>
                  <a:pt x="2065619" y="701873"/>
                  <a:pt x="2026856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Communication</a:t>
            </a:r>
            <a:endParaRPr lang="en-US" sz="2200" b="1" kern="1200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 rot="2991933">
            <a:off x="2666103" y="3726042"/>
            <a:ext cx="1417320" cy="457200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2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2" name="TextBox 1"/>
          <p:cNvSpPr txBox="1"/>
          <p:nvPr/>
        </p:nvSpPr>
        <p:spPr>
          <a:xfrm>
            <a:off x="533400" y="61677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Complexity-, power-, and performance-inefficient hardware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12648" y="25146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>
                <a:latin typeface="Arial Narrow" pitchFamily="34" charset="0"/>
              </a:rPr>
              <a:t>Banish shared memory?</a:t>
            </a:r>
          </a:p>
        </p:txBody>
      </p:sp>
    </p:spTree>
    <p:extLst>
      <p:ext uri="{BB962C8B-B14F-4D97-AF65-F5344CB8AC3E}">
        <p14:creationId xmlns:p14="http://schemas.microsoft.com/office/powerpoint/2010/main" val="25923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Inefficiencies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120914"/>
            <a:ext cx="3322814" cy="1600438"/>
          </a:xfrm>
          <a:prstGeom prst="rect">
            <a:avLst/>
          </a:prstGeom>
          <a:solidFill>
            <a:schemeClr val="bg1">
              <a:lumMod val="95000"/>
              <a:alpha val="14902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Complex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Directory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Traffic: Invalidation,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Acks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Cache lines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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 false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938986"/>
            <a:ext cx="3319272" cy="1631216"/>
          </a:xfrm>
          <a:prstGeom prst="rect">
            <a:avLst/>
          </a:prstGeom>
          <a:solidFill>
            <a:schemeClr val="bg1">
              <a:lumMod val="95000"/>
              <a:alpha val="14902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Caches: SW-oblivious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  <a:p>
            <a:pPr marL="742950" lvl="1" indent="-285750">
              <a:buFont typeface="Arial Narrow" panose="020B0606020202030204" pitchFamily="34" charset="0"/>
              <a:buChar char="–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Power: TLB/Tags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  <a:p>
            <a:pPr marL="742950" lvl="1" indent="-285750">
              <a:buFont typeface="Arial Narrow" panose="020B0606020202030204" pitchFamily="34" charset="0"/>
              <a:buChar char="–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Cache lines sub-optimal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Scratchpads, FIFOs, … </a:t>
            </a:r>
          </a:p>
          <a:p>
            <a:pPr marL="742950" lvl="1" indent="-285750">
              <a:buFont typeface="Arial Narrow" panose="020B0606020202030204" pitchFamily="34" charset="0"/>
              <a:buChar char="–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Explicit data movement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7431" y="5311914"/>
            <a:ext cx="3353803" cy="707886"/>
          </a:xfrm>
          <a:prstGeom prst="rect">
            <a:avLst/>
          </a:prstGeom>
          <a:solidFill>
            <a:schemeClr val="bg1">
              <a:lumMod val="95000"/>
              <a:alpha val="14902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Indirection through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Cache lines sub-optimal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09602" y="2539186"/>
            <a:ext cx="3322812" cy="914400"/>
          </a:xfrm>
          <a:custGeom>
            <a:avLst/>
            <a:gdLst>
              <a:gd name="connsiteX0" fmla="*/ 0 w 2147859"/>
              <a:gd name="connsiteY0" fmla="*/ 88844 h 888438"/>
              <a:gd name="connsiteX1" fmla="*/ 88844 w 2147859"/>
              <a:gd name="connsiteY1" fmla="*/ 0 h 888438"/>
              <a:gd name="connsiteX2" fmla="*/ 2059015 w 2147859"/>
              <a:gd name="connsiteY2" fmla="*/ 0 h 888438"/>
              <a:gd name="connsiteX3" fmla="*/ 2147859 w 2147859"/>
              <a:gd name="connsiteY3" fmla="*/ 88844 h 888438"/>
              <a:gd name="connsiteX4" fmla="*/ 2147859 w 2147859"/>
              <a:gd name="connsiteY4" fmla="*/ 799594 h 888438"/>
              <a:gd name="connsiteX5" fmla="*/ 2059015 w 2147859"/>
              <a:gd name="connsiteY5" fmla="*/ 888438 h 888438"/>
              <a:gd name="connsiteX6" fmla="*/ 88844 w 2147859"/>
              <a:gd name="connsiteY6" fmla="*/ 888438 h 888438"/>
              <a:gd name="connsiteX7" fmla="*/ 0 w 2147859"/>
              <a:gd name="connsiteY7" fmla="*/ 799594 h 888438"/>
              <a:gd name="connsiteX8" fmla="*/ 0 w 2147859"/>
              <a:gd name="connsiteY8" fmla="*/ 88844 h 8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59" h="888438">
                <a:moveTo>
                  <a:pt x="0" y="88844"/>
                </a:moveTo>
                <a:cubicBezTo>
                  <a:pt x="0" y="39777"/>
                  <a:pt x="39777" y="0"/>
                  <a:pt x="88844" y="0"/>
                </a:cubicBezTo>
                <a:lnTo>
                  <a:pt x="2059015" y="0"/>
                </a:lnTo>
                <a:cubicBezTo>
                  <a:pt x="2108082" y="0"/>
                  <a:pt x="2147859" y="39777"/>
                  <a:pt x="2147859" y="88844"/>
                </a:cubicBezTo>
                <a:lnTo>
                  <a:pt x="2147859" y="799594"/>
                </a:lnTo>
                <a:cubicBezTo>
                  <a:pt x="2147859" y="848661"/>
                  <a:pt x="2108082" y="888438"/>
                  <a:pt x="2059015" y="888438"/>
                </a:cubicBezTo>
                <a:lnTo>
                  <a:pt x="88844" y="888438"/>
                </a:lnTo>
                <a:cubicBezTo>
                  <a:pt x="39777" y="888438"/>
                  <a:pt x="0" y="848661"/>
                  <a:pt x="0" y="799594"/>
                </a:cubicBezTo>
                <a:lnTo>
                  <a:pt x="0" y="888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1" tIns="102221" rIns="102221" bIns="1022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latin typeface="Arial Narrow" panose="020B0606020202030204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Coherence &amp; Consistency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kern="1200" dirty="0">
              <a:latin typeface="Arial Narrow" panose="020B0606020202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 rot="21599997">
            <a:off x="3886201" y="2797315"/>
            <a:ext cx="1371600" cy="457200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0" y="122828"/>
                </a:moveTo>
                <a:lnTo>
                  <a:pt x="122828" y="0"/>
                </a:lnTo>
                <a:lnTo>
                  <a:pt x="122828" y="49131"/>
                </a:lnTo>
                <a:lnTo>
                  <a:pt x="388359" y="49131"/>
                </a:lnTo>
                <a:lnTo>
                  <a:pt x="388359" y="0"/>
                </a:lnTo>
                <a:lnTo>
                  <a:pt x="511186" y="122828"/>
                </a:lnTo>
                <a:lnTo>
                  <a:pt x="388359" y="245655"/>
                </a:lnTo>
                <a:lnTo>
                  <a:pt x="388359" y="196524"/>
                </a:lnTo>
                <a:lnTo>
                  <a:pt x="122828" y="196524"/>
                </a:lnTo>
                <a:lnTo>
                  <a:pt x="122828" y="245655"/>
                </a:lnTo>
                <a:lnTo>
                  <a:pt x="0" y="1228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1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9" name="Freeform 8"/>
          <p:cNvSpPr/>
          <p:nvPr/>
        </p:nvSpPr>
        <p:spPr>
          <a:xfrm>
            <a:off x="5257800" y="2539186"/>
            <a:ext cx="3319272" cy="914400"/>
          </a:xfrm>
          <a:custGeom>
            <a:avLst/>
            <a:gdLst>
              <a:gd name="connsiteX0" fmla="*/ 0 w 1403746"/>
              <a:gd name="connsiteY0" fmla="*/ 70187 h 701873"/>
              <a:gd name="connsiteX1" fmla="*/ 70187 w 1403746"/>
              <a:gd name="connsiteY1" fmla="*/ 0 h 701873"/>
              <a:gd name="connsiteX2" fmla="*/ 1333559 w 1403746"/>
              <a:gd name="connsiteY2" fmla="*/ 0 h 701873"/>
              <a:gd name="connsiteX3" fmla="*/ 1403746 w 1403746"/>
              <a:gd name="connsiteY3" fmla="*/ 70187 h 701873"/>
              <a:gd name="connsiteX4" fmla="*/ 1403746 w 1403746"/>
              <a:gd name="connsiteY4" fmla="*/ 631686 h 701873"/>
              <a:gd name="connsiteX5" fmla="*/ 1333559 w 1403746"/>
              <a:gd name="connsiteY5" fmla="*/ 701873 h 701873"/>
              <a:gd name="connsiteX6" fmla="*/ 70187 w 1403746"/>
              <a:gd name="connsiteY6" fmla="*/ 701873 h 701873"/>
              <a:gd name="connsiteX7" fmla="*/ 0 w 1403746"/>
              <a:gd name="connsiteY7" fmla="*/ 631686 h 701873"/>
              <a:gd name="connsiteX8" fmla="*/ 0 w 1403746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3746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1333559" y="0"/>
                </a:lnTo>
                <a:cubicBezTo>
                  <a:pt x="1372322" y="0"/>
                  <a:pt x="1403746" y="31424"/>
                  <a:pt x="1403746" y="70187"/>
                </a:cubicBezTo>
                <a:lnTo>
                  <a:pt x="1403746" y="631686"/>
                </a:lnTo>
                <a:cubicBezTo>
                  <a:pt x="1403746" y="670449"/>
                  <a:pt x="1372322" y="701873"/>
                  <a:pt x="1333559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Storage</a:t>
            </a:r>
            <a:endParaRPr lang="en-US" sz="2200" b="1" kern="1200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18600000">
            <a:off x="5198223" y="3739833"/>
            <a:ext cx="1416327" cy="457200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5" tIns="49130" rIns="73697" bIns="491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1" name="Freeform 10"/>
          <p:cNvSpPr/>
          <p:nvPr/>
        </p:nvSpPr>
        <p:spPr>
          <a:xfrm>
            <a:off x="3048000" y="4473714"/>
            <a:ext cx="3319272" cy="914400"/>
          </a:xfrm>
          <a:custGeom>
            <a:avLst/>
            <a:gdLst>
              <a:gd name="connsiteX0" fmla="*/ 0 w 2097043"/>
              <a:gd name="connsiteY0" fmla="*/ 70187 h 701873"/>
              <a:gd name="connsiteX1" fmla="*/ 70187 w 2097043"/>
              <a:gd name="connsiteY1" fmla="*/ 0 h 701873"/>
              <a:gd name="connsiteX2" fmla="*/ 2026856 w 2097043"/>
              <a:gd name="connsiteY2" fmla="*/ 0 h 701873"/>
              <a:gd name="connsiteX3" fmla="*/ 2097043 w 2097043"/>
              <a:gd name="connsiteY3" fmla="*/ 70187 h 701873"/>
              <a:gd name="connsiteX4" fmla="*/ 2097043 w 2097043"/>
              <a:gd name="connsiteY4" fmla="*/ 631686 h 701873"/>
              <a:gd name="connsiteX5" fmla="*/ 2026856 w 2097043"/>
              <a:gd name="connsiteY5" fmla="*/ 701873 h 701873"/>
              <a:gd name="connsiteX6" fmla="*/ 70187 w 2097043"/>
              <a:gd name="connsiteY6" fmla="*/ 701873 h 701873"/>
              <a:gd name="connsiteX7" fmla="*/ 0 w 2097043"/>
              <a:gd name="connsiteY7" fmla="*/ 631686 h 701873"/>
              <a:gd name="connsiteX8" fmla="*/ 0 w 2097043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043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2026856" y="0"/>
                </a:lnTo>
                <a:cubicBezTo>
                  <a:pt x="2065619" y="0"/>
                  <a:pt x="2097043" y="31424"/>
                  <a:pt x="2097043" y="70187"/>
                </a:cubicBezTo>
                <a:lnTo>
                  <a:pt x="2097043" y="631686"/>
                </a:lnTo>
                <a:cubicBezTo>
                  <a:pt x="2097043" y="670449"/>
                  <a:pt x="2065619" y="701873"/>
                  <a:pt x="2026856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Communication</a:t>
            </a:r>
            <a:endParaRPr lang="en-US" sz="2200" b="1" kern="1200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 rot="2991933">
            <a:off x="2666103" y="3726042"/>
            <a:ext cx="1417320" cy="457200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2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2" name="TextBox 1"/>
          <p:cNvSpPr txBox="1"/>
          <p:nvPr/>
        </p:nvSpPr>
        <p:spPr>
          <a:xfrm>
            <a:off x="533400" y="61677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Complexity-, power-, and performance-inefficient hardware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12648" y="25146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>
                <a:latin typeface="Arial Narrow" pitchFamily="34" charset="0"/>
              </a:rPr>
              <a:t>Banish </a:t>
            </a:r>
            <a:r>
              <a:rPr lang="en-US" sz="4800" b="1" dirty="0" smtClean="0">
                <a:solidFill>
                  <a:srgbClr val="C00000"/>
                </a:solidFill>
                <a:latin typeface="Arial Narrow" pitchFamily="34" charset="0"/>
              </a:rPr>
              <a:t>wild</a:t>
            </a:r>
            <a:r>
              <a:rPr lang="en-US" sz="4800" b="1" dirty="0" smtClean="0">
                <a:latin typeface="Arial Narrow" pitchFamily="34" charset="0"/>
              </a:rPr>
              <a:t> shared memory!</a:t>
            </a:r>
            <a:endParaRPr lang="en-US" sz="4800" b="1" dirty="0">
              <a:latin typeface="Arial Narrow" pitchFamily="34" charset="0"/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304800" y="3757027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 smtClean="0">
                <a:latin typeface="Arial Narrow" pitchFamily="34" charset="0"/>
              </a:rPr>
              <a:t>Need </a:t>
            </a:r>
            <a:r>
              <a:rPr lang="en-US" sz="4800" b="1" dirty="0" smtClean="0">
                <a:solidFill>
                  <a:srgbClr val="006600"/>
                </a:solidFill>
                <a:latin typeface="Arial Narrow" pitchFamily="34" charset="0"/>
              </a:rPr>
              <a:t>disciplined </a:t>
            </a:r>
            <a:r>
              <a:rPr lang="en-US" sz="4800" b="1" dirty="0" smtClean="0">
                <a:latin typeface="Arial Narrow" pitchFamily="34" charset="0"/>
              </a:rPr>
              <a:t>shared memory!</a:t>
            </a:r>
            <a:endParaRPr lang="en-US" sz="48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6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Shared-Memory = </a:t>
            </a:r>
          </a:p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Implicit, anywhere communication, synchronization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 smtClean="0">
                <a:ea typeface="ＭＳ Ｐゴシック" pitchFamily="-65" charset="-128"/>
              </a:rPr>
              <a:t>What is Shared-Memory?</a:t>
            </a:r>
          </a:p>
        </p:txBody>
      </p:sp>
      <p:sp>
        <p:nvSpPr>
          <p:cNvPr id="4" name="Freeform 3"/>
          <p:cNvSpPr/>
          <p:nvPr/>
        </p:nvSpPr>
        <p:spPr>
          <a:xfrm>
            <a:off x="6096000" y="838200"/>
            <a:ext cx="1207602" cy="293488"/>
          </a:xfrm>
          <a:custGeom>
            <a:avLst/>
            <a:gdLst>
              <a:gd name="connsiteX0" fmla="*/ 0 w 2147859"/>
              <a:gd name="connsiteY0" fmla="*/ 88844 h 888438"/>
              <a:gd name="connsiteX1" fmla="*/ 88844 w 2147859"/>
              <a:gd name="connsiteY1" fmla="*/ 0 h 888438"/>
              <a:gd name="connsiteX2" fmla="*/ 2059015 w 2147859"/>
              <a:gd name="connsiteY2" fmla="*/ 0 h 888438"/>
              <a:gd name="connsiteX3" fmla="*/ 2147859 w 2147859"/>
              <a:gd name="connsiteY3" fmla="*/ 88844 h 888438"/>
              <a:gd name="connsiteX4" fmla="*/ 2147859 w 2147859"/>
              <a:gd name="connsiteY4" fmla="*/ 799594 h 888438"/>
              <a:gd name="connsiteX5" fmla="*/ 2059015 w 2147859"/>
              <a:gd name="connsiteY5" fmla="*/ 888438 h 888438"/>
              <a:gd name="connsiteX6" fmla="*/ 88844 w 2147859"/>
              <a:gd name="connsiteY6" fmla="*/ 888438 h 888438"/>
              <a:gd name="connsiteX7" fmla="*/ 0 w 2147859"/>
              <a:gd name="connsiteY7" fmla="*/ 799594 h 888438"/>
              <a:gd name="connsiteX8" fmla="*/ 0 w 2147859"/>
              <a:gd name="connsiteY8" fmla="*/ 88844 h 8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59" h="888438">
                <a:moveTo>
                  <a:pt x="0" y="88844"/>
                </a:moveTo>
                <a:cubicBezTo>
                  <a:pt x="0" y="39777"/>
                  <a:pt x="39777" y="0"/>
                  <a:pt x="88844" y="0"/>
                </a:cubicBezTo>
                <a:lnTo>
                  <a:pt x="2059015" y="0"/>
                </a:lnTo>
                <a:cubicBezTo>
                  <a:pt x="2108082" y="0"/>
                  <a:pt x="2147859" y="39777"/>
                  <a:pt x="2147859" y="88844"/>
                </a:cubicBezTo>
                <a:lnTo>
                  <a:pt x="2147859" y="799594"/>
                </a:lnTo>
                <a:cubicBezTo>
                  <a:pt x="2147859" y="848661"/>
                  <a:pt x="2108082" y="888438"/>
                  <a:pt x="2059015" y="888438"/>
                </a:cubicBezTo>
                <a:lnTo>
                  <a:pt x="88844" y="888438"/>
                </a:lnTo>
                <a:cubicBezTo>
                  <a:pt x="39777" y="888438"/>
                  <a:pt x="0" y="848661"/>
                  <a:pt x="0" y="799594"/>
                </a:cubicBezTo>
                <a:lnTo>
                  <a:pt x="0" y="88844"/>
                </a:lnTo>
                <a:close/>
              </a:path>
            </a:pathLst>
          </a:custGeom>
          <a:solidFill>
            <a:srgbClr val="926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1" tIns="102221" rIns="102221" bIns="1022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latin typeface="Arial Narrow" panose="020B0606020202030204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Coherence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kern="1200" dirty="0">
              <a:latin typeface="Arial Narrow" panose="020B060602020203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 rot="21599997">
            <a:off x="7286807" y="921050"/>
            <a:ext cx="498478" cy="146744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0" y="122828"/>
                </a:moveTo>
                <a:lnTo>
                  <a:pt x="122828" y="0"/>
                </a:lnTo>
                <a:lnTo>
                  <a:pt x="122828" y="49131"/>
                </a:lnTo>
                <a:lnTo>
                  <a:pt x="388359" y="49131"/>
                </a:lnTo>
                <a:lnTo>
                  <a:pt x="388359" y="0"/>
                </a:lnTo>
                <a:lnTo>
                  <a:pt x="511186" y="122828"/>
                </a:lnTo>
                <a:lnTo>
                  <a:pt x="388359" y="245655"/>
                </a:lnTo>
                <a:lnTo>
                  <a:pt x="388359" y="196524"/>
                </a:lnTo>
                <a:lnTo>
                  <a:pt x="122828" y="196524"/>
                </a:lnTo>
                <a:lnTo>
                  <a:pt x="122828" y="245655"/>
                </a:lnTo>
                <a:lnTo>
                  <a:pt x="0" y="1228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1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6" name="Freeform 5"/>
          <p:cNvSpPr/>
          <p:nvPr/>
        </p:nvSpPr>
        <p:spPr>
          <a:xfrm>
            <a:off x="7785284" y="838200"/>
            <a:ext cx="1206316" cy="293488"/>
          </a:xfrm>
          <a:custGeom>
            <a:avLst/>
            <a:gdLst>
              <a:gd name="connsiteX0" fmla="*/ 0 w 1403746"/>
              <a:gd name="connsiteY0" fmla="*/ 70187 h 701873"/>
              <a:gd name="connsiteX1" fmla="*/ 70187 w 1403746"/>
              <a:gd name="connsiteY1" fmla="*/ 0 h 701873"/>
              <a:gd name="connsiteX2" fmla="*/ 1333559 w 1403746"/>
              <a:gd name="connsiteY2" fmla="*/ 0 h 701873"/>
              <a:gd name="connsiteX3" fmla="*/ 1403746 w 1403746"/>
              <a:gd name="connsiteY3" fmla="*/ 70187 h 701873"/>
              <a:gd name="connsiteX4" fmla="*/ 1403746 w 1403746"/>
              <a:gd name="connsiteY4" fmla="*/ 631686 h 701873"/>
              <a:gd name="connsiteX5" fmla="*/ 1333559 w 1403746"/>
              <a:gd name="connsiteY5" fmla="*/ 701873 h 701873"/>
              <a:gd name="connsiteX6" fmla="*/ 70187 w 1403746"/>
              <a:gd name="connsiteY6" fmla="*/ 701873 h 701873"/>
              <a:gd name="connsiteX7" fmla="*/ 0 w 1403746"/>
              <a:gd name="connsiteY7" fmla="*/ 631686 h 701873"/>
              <a:gd name="connsiteX8" fmla="*/ 0 w 1403746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3746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1333559" y="0"/>
                </a:lnTo>
                <a:cubicBezTo>
                  <a:pt x="1372322" y="0"/>
                  <a:pt x="1403746" y="31424"/>
                  <a:pt x="1403746" y="70187"/>
                </a:cubicBezTo>
                <a:lnTo>
                  <a:pt x="1403746" y="631686"/>
                </a:lnTo>
                <a:cubicBezTo>
                  <a:pt x="1403746" y="670449"/>
                  <a:pt x="1372322" y="701873"/>
                  <a:pt x="1333559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9632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>
                <a:latin typeface="Arial Narrow" panose="020B0606020202030204" pitchFamily="34" charset="0"/>
              </a:rPr>
              <a:t>Storage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 rot="18600000">
            <a:off x="7793705" y="1213856"/>
            <a:ext cx="454588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5" tIns="49130" rIns="73697" bIns="491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8" name="Freeform 7"/>
          <p:cNvSpPr/>
          <p:nvPr/>
        </p:nvSpPr>
        <p:spPr>
          <a:xfrm>
            <a:off x="6982182" y="1459112"/>
            <a:ext cx="1206316" cy="293488"/>
          </a:xfrm>
          <a:custGeom>
            <a:avLst/>
            <a:gdLst>
              <a:gd name="connsiteX0" fmla="*/ 0 w 2097043"/>
              <a:gd name="connsiteY0" fmla="*/ 70187 h 701873"/>
              <a:gd name="connsiteX1" fmla="*/ 70187 w 2097043"/>
              <a:gd name="connsiteY1" fmla="*/ 0 h 701873"/>
              <a:gd name="connsiteX2" fmla="*/ 2026856 w 2097043"/>
              <a:gd name="connsiteY2" fmla="*/ 0 h 701873"/>
              <a:gd name="connsiteX3" fmla="*/ 2097043 w 2097043"/>
              <a:gd name="connsiteY3" fmla="*/ 70187 h 701873"/>
              <a:gd name="connsiteX4" fmla="*/ 2097043 w 2097043"/>
              <a:gd name="connsiteY4" fmla="*/ 631686 h 701873"/>
              <a:gd name="connsiteX5" fmla="*/ 2026856 w 2097043"/>
              <a:gd name="connsiteY5" fmla="*/ 701873 h 701873"/>
              <a:gd name="connsiteX6" fmla="*/ 70187 w 2097043"/>
              <a:gd name="connsiteY6" fmla="*/ 701873 h 701873"/>
              <a:gd name="connsiteX7" fmla="*/ 0 w 2097043"/>
              <a:gd name="connsiteY7" fmla="*/ 631686 h 701873"/>
              <a:gd name="connsiteX8" fmla="*/ 0 w 2097043"/>
              <a:gd name="connsiteY8" fmla="*/ 70187 h 7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043" h="701873">
                <a:moveTo>
                  <a:pt x="0" y="70187"/>
                </a:moveTo>
                <a:cubicBezTo>
                  <a:pt x="0" y="31424"/>
                  <a:pt x="31424" y="0"/>
                  <a:pt x="70187" y="0"/>
                </a:cubicBezTo>
                <a:lnTo>
                  <a:pt x="2026856" y="0"/>
                </a:lnTo>
                <a:cubicBezTo>
                  <a:pt x="2065619" y="0"/>
                  <a:pt x="2097043" y="31424"/>
                  <a:pt x="2097043" y="70187"/>
                </a:cubicBezTo>
                <a:lnTo>
                  <a:pt x="2097043" y="631686"/>
                </a:lnTo>
                <a:cubicBezTo>
                  <a:pt x="2097043" y="670449"/>
                  <a:pt x="2065619" y="701873"/>
                  <a:pt x="2026856" y="701873"/>
                </a:cubicBezTo>
                <a:lnTo>
                  <a:pt x="70187" y="701873"/>
                </a:lnTo>
                <a:cubicBezTo>
                  <a:pt x="31424" y="701873"/>
                  <a:pt x="0" y="670449"/>
                  <a:pt x="0" y="631686"/>
                </a:cubicBezTo>
                <a:lnTo>
                  <a:pt x="0" y="70187"/>
                </a:lnTo>
                <a:close/>
              </a:path>
            </a:pathLst>
          </a:custGeom>
          <a:solidFill>
            <a:srgbClr val="6E32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57" tIns="96757" rIns="96757" bIns="9675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err="1" smtClean="0">
                <a:latin typeface="Arial Narrow" panose="020B0606020202030204" pitchFamily="34" charset="0"/>
              </a:rPr>
              <a:t>Comm</a:t>
            </a:r>
            <a:endParaRPr lang="en-US" sz="1500" b="1" kern="1200" dirty="0">
              <a:latin typeface="Arial Narrow" panose="020B0606020202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 rot="2991933">
            <a:off x="6873483" y="1209429"/>
            <a:ext cx="454907" cy="166159"/>
          </a:xfrm>
          <a:custGeom>
            <a:avLst/>
            <a:gdLst>
              <a:gd name="connsiteX0" fmla="*/ 0 w 511186"/>
              <a:gd name="connsiteY0" fmla="*/ 122828 h 245655"/>
              <a:gd name="connsiteX1" fmla="*/ 122828 w 511186"/>
              <a:gd name="connsiteY1" fmla="*/ 0 h 245655"/>
              <a:gd name="connsiteX2" fmla="*/ 122828 w 511186"/>
              <a:gd name="connsiteY2" fmla="*/ 49131 h 245655"/>
              <a:gd name="connsiteX3" fmla="*/ 388359 w 511186"/>
              <a:gd name="connsiteY3" fmla="*/ 49131 h 245655"/>
              <a:gd name="connsiteX4" fmla="*/ 388359 w 511186"/>
              <a:gd name="connsiteY4" fmla="*/ 0 h 245655"/>
              <a:gd name="connsiteX5" fmla="*/ 511186 w 511186"/>
              <a:gd name="connsiteY5" fmla="*/ 122828 h 245655"/>
              <a:gd name="connsiteX6" fmla="*/ 388359 w 511186"/>
              <a:gd name="connsiteY6" fmla="*/ 245655 h 245655"/>
              <a:gd name="connsiteX7" fmla="*/ 388359 w 511186"/>
              <a:gd name="connsiteY7" fmla="*/ 196524 h 245655"/>
              <a:gd name="connsiteX8" fmla="*/ 122828 w 511186"/>
              <a:gd name="connsiteY8" fmla="*/ 196524 h 245655"/>
              <a:gd name="connsiteX9" fmla="*/ 122828 w 511186"/>
              <a:gd name="connsiteY9" fmla="*/ 245655 h 245655"/>
              <a:gd name="connsiteX10" fmla="*/ 0 w 511186"/>
              <a:gd name="connsiteY10" fmla="*/ 122828 h 2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186" h="245655">
                <a:moveTo>
                  <a:pt x="511186" y="122827"/>
                </a:moveTo>
                <a:lnTo>
                  <a:pt x="388358" y="245654"/>
                </a:lnTo>
                <a:lnTo>
                  <a:pt x="388358" y="196523"/>
                </a:lnTo>
                <a:lnTo>
                  <a:pt x="122827" y="196523"/>
                </a:lnTo>
                <a:lnTo>
                  <a:pt x="122827" y="245654"/>
                </a:lnTo>
                <a:lnTo>
                  <a:pt x="0" y="122827"/>
                </a:lnTo>
                <a:lnTo>
                  <a:pt x="122827" y="1"/>
                </a:lnTo>
                <a:lnTo>
                  <a:pt x="122827" y="49132"/>
                </a:lnTo>
                <a:lnTo>
                  <a:pt x="388358" y="49132"/>
                </a:lnTo>
                <a:lnTo>
                  <a:pt x="388358" y="1"/>
                </a:lnTo>
                <a:lnTo>
                  <a:pt x="511186" y="1228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696" tIns="49132" rIns="73696" bIns="491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</p:spTree>
    <p:extLst>
      <p:ext uri="{BB962C8B-B14F-4D97-AF65-F5344CB8AC3E}">
        <p14:creationId xmlns:p14="http://schemas.microsoft.com/office/powerpoint/2010/main" val="36283488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8.7|14.2|1.4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5.6|22.6|17.1|8.1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4.2|2|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5.8|1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Master Title and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9198</TotalTime>
  <Words>2690</Words>
  <Application>Microsoft Office PowerPoint</Application>
  <PresentationFormat>On-screen Show (4:3)</PresentationFormat>
  <Paragraphs>1177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ＭＳ Ｐゴシック</vt:lpstr>
      <vt:lpstr>Arial</vt:lpstr>
      <vt:lpstr>Arial Narrow</vt:lpstr>
      <vt:lpstr>Calibri</vt:lpstr>
      <vt:lpstr>Helvetica</vt:lpstr>
      <vt:lpstr>Lucida Grande</vt:lpstr>
      <vt:lpstr>Symbol</vt:lpstr>
      <vt:lpstr>Wingdings</vt:lpstr>
      <vt:lpstr>Zapf Dingbats</vt:lpstr>
      <vt:lpstr>ヒラギノ角ゴ ProN W3</vt:lpstr>
      <vt:lpstr>Office Theme</vt:lpstr>
      <vt:lpstr>Custom Master Title and Content</vt:lpstr>
      <vt:lpstr>DeNovo: A Software-Driven Rethinking  of the Memory Hierarchy</vt:lpstr>
      <vt:lpstr>Silver Bullets for the Energy Crisis?</vt:lpstr>
      <vt:lpstr>Multicore Parallelism: Current Practice</vt:lpstr>
      <vt:lpstr>Specialization/Heterogeneity: Current Practice</vt:lpstr>
      <vt:lpstr>Energy Crisis Demands Rethinking HW, SW</vt:lpstr>
      <vt:lpstr>Memory Hierarchy Inefficiencies</vt:lpstr>
      <vt:lpstr>Memory Hierarchy Inefficiencies</vt:lpstr>
      <vt:lpstr>Memory Hierarchy Inefficiencies</vt:lpstr>
      <vt:lpstr>What is Shared-Memory?</vt:lpstr>
      <vt:lpstr>What is Shared-Memory?</vt:lpstr>
      <vt:lpstr>What is Shared-Memory?</vt:lpstr>
      <vt:lpstr>What is Shared-Memory?</vt:lpstr>
      <vt:lpstr>What is Shared-Memory?</vt:lpstr>
      <vt:lpstr>The DeNovo Approach</vt:lpstr>
      <vt:lpstr>Coherence/Communication Inefficiencies</vt:lpstr>
      <vt:lpstr>Results for Deterministic Codes</vt:lpstr>
      <vt:lpstr>Results for Deterministic Codes</vt:lpstr>
      <vt:lpstr>Results for Deterministic Codes</vt:lpstr>
      <vt:lpstr>Deterministic Parallel Java (DPJ) Overview</vt:lpstr>
      <vt:lpstr>Memory Consistency Model</vt:lpstr>
      <vt:lpstr>Cache Coherence</vt:lpstr>
      <vt:lpstr>Basic DeNovo Coherence [PACT’11]</vt:lpstr>
      <vt:lpstr>Example Run</vt:lpstr>
      <vt:lpstr>Decoupling Coherence and Tag Granularity</vt:lpstr>
      <vt:lpstr>Current Hardware Limitations</vt:lpstr>
      <vt:lpstr>Flexible, Direct Communication</vt:lpstr>
      <vt:lpstr>Flexible, Direct Communication</vt:lpstr>
      <vt:lpstr>Flexible, Direct Communication</vt:lpstr>
      <vt:lpstr>Current Hardware Limitations</vt:lpstr>
      <vt:lpstr>Evaluation</vt:lpstr>
      <vt:lpstr>PowerPoint Presentation</vt:lpstr>
      <vt:lpstr>PowerPoint Presentation</vt:lpstr>
      <vt:lpstr>The DeNovo Approach</vt:lpstr>
      <vt:lpstr>DPJ Support for Disciplined Non-Determinism</vt:lpstr>
      <vt:lpstr>Memory Consistency Model</vt:lpstr>
      <vt:lpstr>Coherence for Non-Deterministic Data</vt:lpstr>
      <vt:lpstr>Evaluation of MESI vs. DeNovoND (16 cores)</vt:lpstr>
      <vt:lpstr>The DeNovo Approach</vt:lpstr>
      <vt:lpstr>Unstructured Synchronization</vt:lpstr>
      <vt:lpstr>Unstructured Synchronization</vt:lpstr>
      <vt:lpstr>Unstructured Synch: Execution Time on 64 Cores</vt:lpstr>
      <vt:lpstr>Unstructured Synch: Network Traffic on 64 Cores</vt:lpstr>
      <vt:lpstr>The DeNovo Approach</vt:lpstr>
      <vt:lpstr>Conclusions and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Hetero-DeNovo 2012 I2PC Summit Slides</dc:title>
  <dc:creator>sadve@illinois.edu</dc:creator>
  <cp:lastModifiedBy>Adve, Sarita V</cp:lastModifiedBy>
  <cp:revision>689</cp:revision>
  <cp:lastPrinted>2012-11-05T16:56:17Z</cp:lastPrinted>
  <dcterms:created xsi:type="dcterms:W3CDTF">2012-08-03T16:56:00Z</dcterms:created>
  <dcterms:modified xsi:type="dcterms:W3CDTF">2015-04-29T12:25:16Z</dcterms:modified>
</cp:coreProperties>
</file>