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notesMasterIdLst>
    <p:notesMasterId r:id="rId43"/>
  </p:notesMasterIdLst>
  <p:sldIdLst>
    <p:sldId id="542" r:id="rId3"/>
    <p:sldId id="506" r:id="rId4"/>
    <p:sldId id="553" r:id="rId5"/>
    <p:sldId id="554" r:id="rId6"/>
    <p:sldId id="555" r:id="rId7"/>
    <p:sldId id="561" r:id="rId8"/>
    <p:sldId id="562" r:id="rId9"/>
    <p:sldId id="573" r:id="rId10"/>
    <p:sldId id="613" r:id="rId11"/>
    <p:sldId id="610" r:id="rId12"/>
    <p:sldId id="510" r:id="rId13"/>
    <p:sldId id="580" r:id="rId14"/>
    <p:sldId id="587" r:id="rId15"/>
    <p:sldId id="588" r:id="rId16"/>
    <p:sldId id="584" r:id="rId17"/>
    <p:sldId id="621" r:id="rId18"/>
    <p:sldId id="525" r:id="rId19"/>
    <p:sldId id="622" r:id="rId20"/>
    <p:sldId id="593" r:id="rId21"/>
    <p:sldId id="528" r:id="rId22"/>
    <p:sldId id="529" r:id="rId23"/>
    <p:sldId id="606" r:id="rId24"/>
    <p:sldId id="530" r:id="rId25"/>
    <p:sldId id="603" r:id="rId26"/>
    <p:sldId id="604" r:id="rId27"/>
    <p:sldId id="594" r:id="rId28"/>
    <p:sldId id="585" r:id="rId29"/>
    <p:sldId id="532" r:id="rId30"/>
    <p:sldId id="533" r:id="rId31"/>
    <p:sldId id="597" r:id="rId32"/>
    <p:sldId id="598" r:id="rId33"/>
    <p:sldId id="599" r:id="rId34"/>
    <p:sldId id="600" r:id="rId35"/>
    <p:sldId id="618" r:id="rId36"/>
    <p:sldId id="619" r:id="rId37"/>
    <p:sldId id="617" r:id="rId38"/>
    <p:sldId id="534" r:id="rId39"/>
    <p:sldId id="589" r:id="rId40"/>
    <p:sldId id="591" r:id="rId41"/>
    <p:sldId id="626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D25000"/>
    <a:srgbClr val="B00004"/>
    <a:srgbClr val="003300"/>
    <a:srgbClr val="006000"/>
    <a:srgbClr val="003200"/>
    <a:srgbClr val="000000"/>
    <a:srgbClr val="6E3232"/>
    <a:srgbClr val="702E34"/>
    <a:srgbClr val="963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58" autoAdjust="0"/>
  </p:normalViewPr>
  <p:slideViewPr>
    <p:cSldViewPr>
      <p:cViewPr varScale="1">
        <p:scale>
          <a:sx n="104" d="100"/>
          <a:sy n="104" d="100"/>
        </p:scale>
        <p:origin x="18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7784" d="390625"/>
        <a:sy n="377784" d="390625"/>
      </p:scale>
      <p:origin x="0" y="-4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asplos%202015:exec_graphs_asplos_2015_sli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asplos%202015:exp-apps-post-submiss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yojinsung:Documents:asplos%202015:exp-apps-post-submis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464432330574"/>
          <c:y val="5.1470089676290499E-2"/>
          <c:w val="0.94667867767925795"/>
          <c:h val="0.648761756342956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overall!$A$13</c:f>
              <c:strCache>
                <c:ptCount val="1"/>
              </c:strCache>
            </c:strRef>
          </c:tx>
          <c:spPr>
            <a:solidFill>
              <a:schemeClr val="accent2"/>
            </a:solidFill>
            <a:ln w="6350" cmpd="sng">
              <a:solidFill>
                <a:schemeClr val="tx1"/>
              </a:solidFill>
            </a:ln>
            <a:effectLst/>
          </c:spPr>
          <c:invertIfNegative val="0"/>
          <c:cat>
            <c:multiLvlStrRef>
              <c:f>overall!$B$5:$AN$6</c:f>
              <c:multiLvlStrCache>
                <c:ptCount val="33"/>
                <c:lvl>
                  <c:pt idx="0">
                    <c:v>M</c:v>
                  </c:pt>
                  <c:pt idx="1">
                    <c:v>DS0</c:v>
                  </c:pt>
                  <c:pt idx="2">
                    <c:v>DS</c:v>
                  </c:pt>
                  <c:pt idx="3">
                    <c:v>M</c:v>
                  </c:pt>
                  <c:pt idx="4">
                    <c:v>DS0</c:v>
                  </c:pt>
                  <c:pt idx="5">
                    <c:v>DS</c:v>
                  </c:pt>
                  <c:pt idx="6">
                    <c:v>M</c:v>
                  </c:pt>
                  <c:pt idx="7">
                    <c:v>DS0</c:v>
                  </c:pt>
                  <c:pt idx="8">
                    <c:v>DS</c:v>
                  </c:pt>
                  <c:pt idx="9">
                    <c:v>M</c:v>
                  </c:pt>
                  <c:pt idx="10">
                    <c:v>DS0</c:v>
                  </c:pt>
                  <c:pt idx="11">
                    <c:v>DS</c:v>
                  </c:pt>
                  <c:pt idx="12">
                    <c:v>M</c:v>
                  </c:pt>
                  <c:pt idx="13">
                    <c:v>DS0</c:v>
                  </c:pt>
                  <c:pt idx="14">
                    <c:v>DS</c:v>
                  </c:pt>
                  <c:pt idx="15">
                    <c:v>M</c:v>
                  </c:pt>
                  <c:pt idx="16">
                    <c:v>DS0</c:v>
                  </c:pt>
                  <c:pt idx="17">
                    <c:v>DS</c:v>
                  </c:pt>
                  <c:pt idx="18">
                    <c:v>M</c:v>
                  </c:pt>
                  <c:pt idx="19">
                    <c:v>DS0</c:v>
                  </c:pt>
                  <c:pt idx="20">
                    <c:v>DS</c:v>
                  </c:pt>
                  <c:pt idx="21">
                    <c:v>M</c:v>
                  </c:pt>
                  <c:pt idx="22">
                    <c:v>DS0</c:v>
                  </c:pt>
                  <c:pt idx="23">
                    <c:v>DS</c:v>
                  </c:pt>
                  <c:pt idx="24">
                    <c:v>M</c:v>
                  </c:pt>
                  <c:pt idx="25">
                    <c:v>DS0</c:v>
                  </c:pt>
                  <c:pt idx="26">
                    <c:v>DS</c:v>
                  </c:pt>
                  <c:pt idx="27">
                    <c:v>M</c:v>
                  </c:pt>
                  <c:pt idx="28">
                    <c:v>DS0</c:v>
                  </c:pt>
                  <c:pt idx="29">
                    <c:v>DS</c:v>
                  </c:pt>
                  <c:pt idx="30">
                    <c:v>M</c:v>
                  </c:pt>
                  <c:pt idx="31">
                    <c:v>DS0</c:v>
                  </c:pt>
                  <c:pt idx="32">
                    <c:v>DS</c:v>
                  </c:pt>
                </c:lvl>
                <c:lvl>
                  <c:pt idx="0">
                    <c:v>single Q</c:v>
                  </c:pt>
                  <c:pt idx="3">
                    <c:v>stack</c:v>
                  </c:pt>
                  <c:pt idx="6">
                    <c:v>heap</c:v>
                  </c:pt>
                  <c:pt idx="9">
                    <c:v>single Q</c:v>
                  </c:pt>
                  <c:pt idx="12">
                    <c:v>stack</c:v>
                  </c:pt>
                  <c:pt idx="15">
                    <c:v>heap</c:v>
                  </c:pt>
                  <c:pt idx="18">
                    <c:v>M-S queue</c:v>
                  </c:pt>
                  <c:pt idx="21">
                    <c:v>Herlihy stack</c:v>
                  </c:pt>
                  <c:pt idx="24">
                    <c:v>Herlihy heap</c:v>
                  </c:pt>
                  <c:pt idx="27">
                    <c:v>tree (UB)</c:v>
                  </c:pt>
                  <c:pt idx="30">
                    <c:v>central (UB)</c:v>
                  </c:pt>
                </c:lvl>
              </c:multiLvlStrCache>
            </c:multiLvlStrRef>
          </c:cat>
          <c:val>
            <c:numRef>
              <c:f>overall!$B$13:$AN$13</c:f>
              <c:numCache>
                <c:formatCode>General</c:formatCode>
                <c:ptCount val="33"/>
                <c:pt idx="0">
                  <c:v>1</c:v>
                </c:pt>
                <c:pt idx="3">
                  <c:v>1</c:v>
                </c:pt>
                <c:pt idx="6">
                  <c:v>1</c:v>
                </c:pt>
                <c:pt idx="9">
                  <c:v>1</c:v>
                </c:pt>
                <c:pt idx="12">
                  <c:v>1</c:v>
                </c:pt>
                <c:pt idx="15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0.999959661190159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30">
                  <c:v>1</c:v>
                </c:pt>
              </c:numCache>
            </c:numRef>
          </c:val>
        </c:ser>
        <c:ser>
          <c:idx val="1"/>
          <c:order val="1"/>
          <c:tx>
            <c:strRef>
              <c:f>overall!$A$14</c:f>
              <c:strCache>
                <c:ptCount val="1"/>
              </c:strCache>
            </c:strRef>
          </c:tx>
          <c:spPr>
            <a:solidFill>
              <a:srgbClr val="9BBB59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overall!$B$5:$AN$6</c:f>
              <c:multiLvlStrCache>
                <c:ptCount val="33"/>
                <c:lvl>
                  <c:pt idx="0">
                    <c:v>M</c:v>
                  </c:pt>
                  <c:pt idx="1">
                    <c:v>DS0</c:v>
                  </c:pt>
                  <c:pt idx="2">
                    <c:v>DS</c:v>
                  </c:pt>
                  <c:pt idx="3">
                    <c:v>M</c:v>
                  </c:pt>
                  <c:pt idx="4">
                    <c:v>DS0</c:v>
                  </c:pt>
                  <c:pt idx="5">
                    <c:v>DS</c:v>
                  </c:pt>
                  <c:pt idx="6">
                    <c:v>M</c:v>
                  </c:pt>
                  <c:pt idx="7">
                    <c:v>DS0</c:v>
                  </c:pt>
                  <c:pt idx="8">
                    <c:v>DS</c:v>
                  </c:pt>
                  <c:pt idx="9">
                    <c:v>M</c:v>
                  </c:pt>
                  <c:pt idx="10">
                    <c:v>DS0</c:v>
                  </c:pt>
                  <c:pt idx="11">
                    <c:v>DS</c:v>
                  </c:pt>
                  <c:pt idx="12">
                    <c:v>M</c:v>
                  </c:pt>
                  <c:pt idx="13">
                    <c:v>DS0</c:v>
                  </c:pt>
                  <c:pt idx="14">
                    <c:v>DS</c:v>
                  </c:pt>
                  <c:pt idx="15">
                    <c:v>M</c:v>
                  </c:pt>
                  <c:pt idx="16">
                    <c:v>DS0</c:v>
                  </c:pt>
                  <c:pt idx="17">
                    <c:v>DS</c:v>
                  </c:pt>
                  <c:pt idx="18">
                    <c:v>M</c:v>
                  </c:pt>
                  <c:pt idx="19">
                    <c:v>DS0</c:v>
                  </c:pt>
                  <c:pt idx="20">
                    <c:v>DS</c:v>
                  </c:pt>
                  <c:pt idx="21">
                    <c:v>M</c:v>
                  </c:pt>
                  <c:pt idx="22">
                    <c:v>DS0</c:v>
                  </c:pt>
                  <c:pt idx="23">
                    <c:v>DS</c:v>
                  </c:pt>
                  <c:pt idx="24">
                    <c:v>M</c:v>
                  </c:pt>
                  <c:pt idx="25">
                    <c:v>DS0</c:v>
                  </c:pt>
                  <c:pt idx="26">
                    <c:v>DS</c:v>
                  </c:pt>
                  <c:pt idx="27">
                    <c:v>M</c:v>
                  </c:pt>
                  <c:pt idx="28">
                    <c:v>DS0</c:v>
                  </c:pt>
                  <c:pt idx="29">
                    <c:v>DS</c:v>
                  </c:pt>
                  <c:pt idx="30">
                    <c:v>M</c:v>
                  </c:pt>
                  <c:pt idx="31">
                    <c:v>DS0</c:v>
                  </c:pt>
                  <c:pt idx="32">
                    <c:v>DS</c:v>
                  </c:pt>
                </c:lvl>
                <c:lvl>
                  <c:pt idx="0">
                    <c:v>single Q</c:v>
                  </c:pt>
                  <c:pt idx="3">
                    <c:v>stack</c:v>
                  </c:pt>
                  <c:pt idx="6">
                    <c:v>heap</c:v>
                  </c:pt>
                  <c:pt idx="9">
                    <c:v>single Q</c:v>
                  </c:pt>
                  <c:pt idx="12">
                    <c:v>stack</c:v>
                  </c:pt>
                  <c:pt idx="15">
                    <c:v>heap</c:v>
                  </c:pt>
                  <c:pt idx="18">
                    <c:v>M-S queue</c:v>
                  </c:pt>
                  <c:pt idx="21">
                    <c:v>Herlihy stack</c:v>
                  </c:pt>
                  <c:pt idx="24">
                    <c:v>Herlihy heap</c:v>
                  </c:pt>
                  <c:pt idx="27">
                    <c:v>tree (UB)</c:v>
                  </c:pt>
                  <c:pt idx="30">
                    <c:v>central (UB)</c:v>
                  </c:pt>
                </c:lvl>
              </c:multiLvlStrCache>
            </c:multiLvlStrRef>
          </c:cat>
          <c:val>
            <c:numRef>
              <c:f>overall!$B$14:$AN$14</c:f>
              <c:numCache>
                <c:formatCode>General</c:formatCode>
                <c:ptCount val="33"/>
                <c:pt idx="1">
                  <c:v>0.54805881917133603</c:v>
                </c:pt>
                <c:pt idx="4">
                  <c:v>0.54961314539829598</c:v>
                </c:pt>
                <c:pt idx="7">
                  <c:v>0.59196786718931405</c:v>
                </c:pt>
                <c:pt idx="10">
                  <c:v>0.71761078225521402</c:v>
                </c:pt>
                <c:pt idx="13">
                  <c:v>0.76735521491216196</c:v>
                </c:pt>
                <c:pt idx="16">
                  <c:v>1.1305878208931071</c:v>
                </c:pt>
                <c:pt idx="18">
                  <c:v>0</c:v>
                </c:pt>
                <c:pt idx="19">
                  <c:v>1.617843165566982</c:v>
                </c:pt>
                <c:pt idx="20">
                  <c:v>0</c:v>
                </c:pt>
                <c:pt idx="21">
                  <c:v>0</c:v>
                </c:pt>
                <c:pt idx="22">
                  <c:v>1.127041189759217</c:v>
                </c:pt>
                <c:pt idx="23">
                  <c:v>0</c:v>
                </c:pt>
                <c:pt idx="24">
                  <c:v>0</c:v>
                </c:pt>
                <c:pt idx="25">
                  <c:v>2.1769837328676869</c:v>
                </c:pt>
                <c:pt idx="26">
                  <c:v>0</c:v>
                </c:pt>
                <c:pt idx="28">
                  <c:v>0.95229922022468205</c:v>
                </c:pt>
                <c:pt idx="31">
                  <c:v>1.1445479508040619</c:v>
                </c:pt>
              </c:numCache>
            </c:numRef>
          </c:val>
        </c:ser>
        <c:ser>
          <c:idx val="2"/>
          <c:order val="2"/>
          <c:tx>
            <c:strRef>
              <c:f>overall!$A$15</c:f>
              <c:strCache>
                <c:ptCount val="1"/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overall!$B$5:$AN$6</c:f>
              <c:multiLvlStrCache>
                <c:ptCount val="33"/>
                <c:lvl>
                  <c:pt idx="0">
                    <c:v>M</c:v>
                  </c:pt>
                  <c:pt idx="1">
                    <c:v>DS0</c:v>
                  </c:pt>
                  <c:pt idx="2">
                    <c:v>DS</c:v>
                  </c:pt>
                  <c:pt idx="3">
                    <c:v>M</c:v>
                  </c:pt>
                  <c:pt idx="4">
                    <c:v>DS0</c:v>
                  </c:pt>
                  <c:pt idx="5">
                    <c:v>DS</c:v>
                  </c:pt>
                  <c:pt idx="6">
                    <c:v>M</c:v>
                  </c:pt>
                  <c:pt idx="7">
                    <c:v>DS0</c:v>
                  </c:pt>
                  <c:pt idx="8">
                    <c:v>DS</c:v>
                  </c:pt>
                  <c:pt idx="9">
                    <c:v>M</c:v>
                  </c:pt>
                  <c:pt idx="10">
                    <c:v>DS0</c:v>
                  </c:pt>
                  <c:pt idx="11">
                    <c:v>DS</c:v>
                  </c:pt>
                  <c:pt idx="12">
                    <c:v>M</c:v>
                  </c:pt>
                  <c:pt idx="13">
                    <c:v>DS0</c:v>
                  </c:pt>
                  <c:pt idx="14">
                    <c:v>DS</c:v>
                  </c:pt>
                  <c:pt idx="15">
                    <c:v>M</c:v>
                  </c:pt>
                  <c:pt idx="16">
                    <c:v>DS0</c:v>
                  </c:pt>
                  <c:pt idx="17">
                    <c:v>DS</c:v>
                  </c:pt>
                  <c:pt idx="18">
                    <c:v>M</c:v>
                  </c:pt>
                  <c:pt idx="19">
                    <c:v>DS0</c:v>
                  </c:pt>
                  <c:pt idx="20">
                    <c:v>DS</c:v>
                  </c:pt>
                  <c:pt idx="21">
                    <c:v>M</c:v>
                  </c:pt>
                  <c:pt idx="22">
                    <c:v>DS0</c:v>
                  </c:pt>
                  <c:pt idx="23">
                    <c:v>DS</c:v>
                  </c:pt>
                  <c:pt idx="24">
                    <c:v>M</c:v>
                  </c:pt>
                  <c:pt idx="25">
                    <c:v>DS0</c:v>
                  </c:pt>
                  <c:pt idx="26">
                    <c:v>DS</c:v>
                  </c:pt>
                  <c:pt idx="27">
                    <c:v>M</c:v>
                  </c:pt>
                  <c:pt idx="28">
                    <c:v>DS0</c:v>
                  </c:pt>
                  <c:pt idx="29">
                    <c:v>DS</c:v>
                  </c:pt>
                  <c:pt idx="30">
                    <c:v>M</c:v>
                  </c:pt>
                  <c:pt idx="31">
                    <c:v>DS0</c:v>
                  </c:pt>
                  <c:pt idx="32">
                    <c:v>DS</c:v>
                  </c:pt>
                </c:lvl>
                <c:lvl>
                  <c:pt idx="0">
                    <c:v>single Q</c:v>
                  </c:pt>
                  <c:pt idx="3">
                    <c:v>stack</c:v>
                  </c:pt>
                  <c:pt idx="6">
                    <c:v>heap</c:v>
                  </c:pt>
                  <c:pt idx="9">
                    <c:v>single Q</c:v>
                  </c:pt>
                  <c:pt idx="12">
                    <c:v>stack</c:v>
                  </c:pt>
                  <c:pt idx="15">
                    <c:v>heap</c:v>
                  </c:pt>
                  <c:pt idx="18">
                    <c:v>M-S queue</c:v>
                  </c:pt>
                  <c:pt idx="21">
                    <c:v>Herlihy stack</c:v>
                  </c:pt>
                  <c:pt idx="24">
                    <c:v>Herlihy heap</c:v>
                  </c:pt>
                  <c:pt idx="27">
                    <c:v>tree (UB)</c:v>
                  </c:pt>
                  <c:pt idx="30">
                    <c:v>central (UB)</c:v>
                  </c:pt>
                </c:lvl>
              </c:multiLvlStrCache>
            </c:multiLvlStrRef>
          </c:cat>
          <c:val>
            <c:numRef>
              <c:f>overall!$B$15:$AN$15</c:f>
              <c:numCache>
                <c:formatCode>General</c:formatCode>
                <c:ptCount val="33"/>
                <c:pt idx="2">
                  <c:v>0.49037139285291698</c:v>
                </c:pt>
                <c:pt idx="5">
                  <c:v>0.47662543645441002</c:v>
                </c:pt>
                <c:pt idx="8">
                  <c:v>0.50699726869961703</c:v>
                </c:pt>
                <c:pt idx="11">
                  <c:v>0.71753443186628196</c:v>
                </c:pt>
                <c:pt idx="14">
                  <c:v>0.76687615035781898</c:v>
                </c:pt>
                <c:pt idx="17">
                  <c:v>1.130586185099647</c:v>
                </c:pt>
                <c:pt idx="18">
                  <c:v>0</c:v>
                </c:pt>
                <c:pt idx="19">
                  <c:v>0</c:v>
                </c:pt>
                <c:pt idx="20">
                  <c:v>0.89198021788220705</c:v>
                </c:pt>
                <c:pt idx="21">
                  <c:v>0</c:v>
                </c:pt>
                <c:pt idx="22">
                  <c:v>0</c:v>
                </c:pt>
                <c:pt idx="23">
                  <c:v>0.60635559458922506</c:v>
                </c:pt>
                <c:pt idx="24">
                  <c:v>0</c:v>
                </c:pt>
                <c:pt idx="25">
                  <c:v>0</c:v>
                </c:pt>
                <c:pt idx="26">
                  <c:v>0.87986875067842596</c:v>
                </c:pt>
                <c:pt idx="29">
                  <c:v>0.95229922022468205</c:v>
                </c:pt>
                <c:pt idx="32">
                  <c:v>1.1445479508040619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676076400"/>
        <c:axId val="-676081296"/>
      </c:barChart>
      <c:catAx>
        <c:axId val="-67607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-676081296"/>
        <c:crosses val="autoZero"/>
        <c:auto val="1"/>
        <c:lblAlgn val="ctr"/>
        <c:lblOffset val="100"/>
        <c:noMultiLvlLbl val="0"/>
      </c:catAx>
      <c:valAx>
        <c:axId val="-676081296"/>
        <c:scaling>
          <c:orientation val="minMax"/>
          <c:max val="2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-676076400"/>
        <c:crosses val="autoZero"/>
        <c:crossBetween val="between"/>
        <c:majorUnit val="0.2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78480738205428E-2"/>
          <c:y val="4.8596868705365302E-2"/>
          <c:w val="0.93384369969479997"/>
          <c:h val="0.654440585611208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'16+64 cores'!$A$34</c:f>
              <c:strCache>
                <c:ptCount val="1"/>
              </c:strCache>
            </c:strRef>
          </c:tx>
          <c:spPr>
            <a:solidFill>
              <a:schemeClr val="accent2"/>
            </a:solidFill>
            <a:ln w="6350" cmpd="sng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chemeClr val="tx1"/>
                </a:solidFill>
              </a:ln>
              <a:effectLst/>
            </c:spPr>
          </c:dPt>
          <c:cat>
            <c:multiLvlStrRef>
              <c:f>'16+64 cores'!$B$25:$AA$26</c:f>
              <c:multiLvlStrCache>
                <c:ptCount val="26"/>
                <c:lvl>
                  <c:pt idx="0">
                    <c:v>M</c:v>
                  </c:pt>
                  <c:pt idx="1">
                    <c:v>DS</c:v>
                  </c:pt>
                  <c:pt idx="2">
                    <c:v>M</c:v>
                  </c:pt>
                  <c:pt idx="3">
                    <c:v>DS</c:v>
                  </c:pt>
                  <c:pt idx="4">
                    <c:v>M</c:v>
                  </c:pt>
                  <c:pt idx="5">
                    <c:v>DS</c:v>
                  </c:pt>
                  <c:pt idx="6">
                    <c:v>M</c:v>
                  </c:pt>
                  <c:pt idx="7">
                    <c:v>DS</c:v>
                  </c:pt>
                  <c:pt idx="8">
                    <c:v>M</c:v>
                  </c:pt>
                  <c:pt idx="9">
                    <c:v>DS</c:v>
                  </c:pt>
                  <c:pt idx="10">
                    <c:v>M</c:v>
                  </c:pt>
                  <c:pt idx="11">
                    <c:v>DS</c:v>
                  </c:pt>
                  <c:pt idx="12">
                    <c:v>M</c:v>
                  </c:pt>
                  <c:pt idx="13">
                    <c:v>DS</c:v>
                  </c:pt>
                  <c:pt idx="14">
                    <c:v>M</c:v>
                  </c:pt>
                  <c:pt idx="15">
                    <c:v>DS</c:v>
                  </c:pt>
                  <c:pt idx="16">
                    <c:v>M</c:v>
                  </c:pt>
                  <c:pt idx="17">
                    <c:v>DS</c:v>
                  </c:pt>
                  <c:pt idx="18">
                    <c:v>M</c:v>
                  </c:pt>
                  <c:pt idx="19">
                    <c:v>DS</c:v>
                  </c:pt>
                  <c:pt idx="20">
                    <c:v>M</c:v>
                  </c:pt>
                  <c:pt idx="21">
                    <c:v>DS</c:v>
                  </c:pt>
                  <c:pt idx="22">
                    <c:v>M</c:v>
                  </c:pt>
                  <c:pt idx="23">
                    <c:v>DS</c:v>
                  </c:pt>
                  <c:pt idx="24">
                    <c:v>M</c:v>
                  </c:pt>
                  <c:pt idx="25">
                    <c:v>DS</c:v>
                  </c:pt>
                </c:lvl>
                <c:lvl>
                  <c:pt idx="0">
                    <c:v>FFT</c:v>
                  </c:pt>
                  <c:pt idx="2">
                    <c:v>LU</c:v>
                  </c:pt>
                  <c:pt idx="4">
                    <c:v>black scholes</c:v>
                  </c:pt>
                  <c:pt idx="6">
                    <c:v>swaptions</c:v>
                  </c:pt>
                  <c:pt idx="8">
                    <c:v>radix</c:v>
                  </c:pt>
                  <c:pt idx="10">
                    <c:v>bodytrack</c:v>
                  </c:pt>
                  <c:pt idx="12">
                    <c:v>barnes</c:v>
                  </c:pt>
                  <c:pt idx="14">
                    <c:v>water</c:v>
                  </c:pt>
                  <c:pt idx="16">
                    <c:v>ocean</c:v>
                  </c:pt>
                  <c:pt idx="18">
                    <c:v>fluid animate</c:v>
                  </c:pt>
                  <c:pt idx="20">
                    <c:v>canneal</c:v>
                  </c:pt>
                  <c:pt idx="22">
                    <c:v>ferret</c:v>
                  </c:pt>
                  <c:pt idx="24">
                    <c:v>x264</c:v>
                  </c:pt>
                </c:lvl>
              </c:multiLvlStrCache>
            </c:multiLvlStrRef>
          </c:cat>
          <c:val>
            <c:numRef>
              <c:f>'16+64 cores'!$B$34:$AA$34</c:f>
              <c:numCache>
                <c:formatCode>General</c:formatCode>
                <c:ptCount val="26"/>
                <c:pt idx="0">
                  <c:v>1</c:v>
                </c:pt>
                <c:pt idx="1">
                  <c:v>1.013970038365976</c:v>
                </c:pt>
                <c:pt idx="2">
                  <c:v>1</c:v>
                </c:pt>
                <c:pt idx="3">
                  <c:v>0.95723706755163895</c:v>
                </c:pt>
                <c:pt idx="4">
                  <c:v>1</c:v>
                </c:pt>
                <c:pt idx="5">
                  <c:v>0.99233773904408196</c:v>
                </c:pt>
                <c:pt idx="6">
                  <c:v>1</c:v>
                </c:pt>
                <c:pt idx="7">
                  <c:v>0.99889827621837901</c:v>
                </c:pt>
                <c:pt idx="8">
                  <c:v>1</c:v>
                </c:pt>
                <c:pt idx="9">
                  <c:v>1.0226094849259471</c:v>
                </c:pt>
                <c:pt idx="10">
                  <c:v>0.99999949661596599</c:v>
                </c:pt>
                <c:pt idx="11">
                  <c:v>1.0146258756120929</c:v>
                </c:pt>
                <c:pt idx="12">
                  <c:v>1</c:v>
                </c:pt>
                <c:pt idx="13">
                  <c:v>1.002068977966811</c:v>
                </c:pt>
                <c:pt idx="14">
                  <c:v>1</c:v>
                </c:pt>
                <c:pt idx="15">
                  <c:v>0.864506013138024</c:v>
                </c:pt>
                <c:pt idx="16">
                  <c:v>1</c:v>
                </c:pt>
                <c:pt idx="17">
                  <c:v>0.67628827259008295</c:v>
                </c:pt>
                <c:pt idx="18">
                  <c:v>1</c:v>
                </c:pt>
                <c:pt idx="19">
                  <c:v>1.06962586932476</c:v>
                </c:pt>
                <c:pt idx="20">
                  <c:v>1</c:v>
                </c:pt>
                <c:pt idx="21">
                  <c:v>1.0099410604385399</c:v>
                </c:pt>
                <c:pt idx="22">
                  <c:v>1</c:v>
                </c:pt>
                <c:pt idx="23">
                  <c:v>0.90198936391798501</c:v>
                </c:pt>
                <c:pt idx="24">
                  <c:v>1</c:v>
                </c:pt>
                <c:pt idx="25">
                  <c:v>0.99656593475192001</c:v>
                </c:pt>
              </c:numCache>
            </c:numRef>
          </c:val>
        </c:ser>
        <c:ser>
          <c:idx val="2"/>
          <c:order val="1"/>
          <c:tx>
            <c:strRef>
              <c:f>'16 cores'!$A$30</c:f>
              <c:strCache>
                <c:ptCount val="1"/>
                <c:pt idx="0">
                  <c:v>sw backoff stall cycles</c:v>
                </c:pt>
              </c:strCache>
            </c:strRef>
          </c:tx>
          <c:spPr>
            <a:solidFill>
              <a:schemeClr val="accent2"/>
            </a:solidFill>
            <a:effectLst/>
          </c:spPr>
          <c:invertIfNegative val="0"/>
          <c:cat>
            <c:multiLvlStrRef>
              <c:f>'16 cores'!$B$25:$AA$26</c:f>
              <c:multiLvlStrCache>
                <c:ptCount val="26"/>
                <c:lvl>
                  <c:pt idx="0">
                    <c:v>MESI</c:v>
                  </c:pt>
                  <c:pt idx="1">
                    <c:v>DeNovo</c:v>
                  </c:pt>
                  <c:pt idx="2">
                    <c:v>MESI</c:v>
                  </c:pt>
                  <c:pt idx="3">
                    <c:v>DeNovo</c:v>
                  </c:pt>
                  <c:pt idx="4">
                    <c:v>MESI</c:v>
                  </c:pt>
                  <c:pt idx="5">
                    <c:v>DeNovo</c:v>
                  </c:pt>
                  <c:pt idx="6">
                    <c:v>MESI</c:v>
                  </c:pt>
                  <c:pt idx="7">
                    <c:v>DeNovo</c:v>
                  </c:pt>
                  <c:pt idx="8">
                    <c:v>MESI</c:v>
                  </c:pt>
                  <c:pt idx="9">
                    <c:v>DeNovo</c:v>
                  </c:pt>
                  <c:pt idx="10">
                    <c:v>MESI</c:v>
                  </c:pt>
                  <c:pt idx="11">
                    <c:v>DeNovo</c:v>
                  </c:pt>
                  <c:pt idx="12">
                    <c:v>MESI</c:v>
                  </c:pt>
                  <c:pt idx="13">
                    <c:v>DeNovo</c:v>
                  </c:pt>
                  <c:pt idx="14">
                    <c:v>MESI</c:v>
                  </c:pt>
                  <c:pt idx="15">
                    <c:v>DeNovo</c:v>
                  </c:pt>
                  <c:pt idx="16">
                    <c:v>MESI</c:v>
                  </c:pt>
                  <c:pt idx="17">
                    <c:v>DeNovo</c:v>
                  </c:pt>
                  <c:pt idx="18">
                    <c:v>MESI</c:v>
                  </c:pt>
                  <c:pt idx="19">
                    <c:v>DeNovo</c:v>
                  </c:pt>
                  <c:pt idx="20">
                    <c:v>MESI</c:v>
                  </c:pt>
                  <c:pt idx="21">
                    <c:v>DeNovo</c:v>
                  </c:pt>
                  <c:pt idx="22">
                    <c:v>MESI</c:v>
                  </c:pt>
                  <c:pt idx="23">
                    <c:v>DeNovo</c:v>
                  </c:pt>
                  <c:pt idx="24">
                    <c:v>MESI</c:v>
                  </c:pt>
                  <c:pt idx="25">
                    <c:v>DeNovo</c:v>
                  </c:pt>
                </c:lvl>
                <c:lvl>
                  <c:pt idx="0">
                    <c:v>FFT</c:v>
                  </c:pt>
                  <c:pt idx="2">
                    <c:v>LU</c:v>
                  </c:pt>
                  <c:pt idx="4">
                    <c:v>black scholes</c:v>
                  </c:pt>
                  <c:pt idx="6">
                    <c:v>swaptions</c:v>
                  </c:pt>
                  <c:pt idx="8">
                    <c:v>radix</c:v>
                  </c:pt>
                  <c:pt idx="10">
                    <c:v>bodytrack</c:v>
                  </c:pt>
                  <c:pt idx="12">
                    <c:v>barnes</c:v>
                  </c:pt>
                  <c:pt idx="14">
                    <c:v>water</c:v>
                  </c:pt>
                  <c:pt idx="16">
                    <c:v>ocean</c:v>
                  </c:pt>
                  <c:pt idx="18">
                    <c:v>fluid animate</c:v>
                  </c:pt>
                  <c:pt idx="20">
                    <c:v>canneal</c:v>
                  </c:pt>
                  <c:pt idx="22">
                    <c:v>ferret</c:v>
                  </c:pt>
                  <c:pt idx="24">
                    <c:v>x264</c:v>
                  </c:pt>
                </c:lvl>
              </c:multiLvlStrCache>
            </c:multiLvlStrRef>
          </c:cat>
          <c:val>
            <c:numRef>
              <c:f>'16 cores'!$B$30:$AA$30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676078576"/>
        <c:axId val="-676075312"/>
      </c:barChart>
      <c:catAx>
        <c:axId val="-67607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676075312"/>
        <c:crosses val="autoZero"/>
        <c:auto val="1"/>
        <c:lblAlgn val="ctr"/>
        <c:lblOffset val="100"/>
        <c:noMultiLvlLbl val="0"/>
      </c:catAx>
      <c:valAx>
        <c:axId val="-676075312"/>
        <c:scaling>
          <c:orientation val="minMax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676078576"/>
        <c:crosses val="autoZero"/>
        <c:crossBetween val="between"/>
      </c:valAx>
      <c:spPr>
        <a:ln>
          <a:solidFill>
            <a:srgbClr val="000000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5899388269261299E-3"/>
          <c:y val="4.0776238352719603E-2"/>
          <c:w val="0.996164040955688"/>
          <c:h val="0.642643627879847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'16+64 cores_net'!$A$28</c:f>
              <c:strCache>
                <c:ptCount val="1"/>
              </c:strCache>
            </c:strRef>
          </c:tx>
          <c:spPr>
            <a:solidFill>
              <a:schemeClr val="accent2"/>
            </a:solidFill>
            <a:ln w="6350" cmpd="sng">
              <a:solidFill>
                <a:srgbClr val="00000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rgbClr val="4F6228"/>
              </a:solidFill>
              <a:ln w="6350" cmpd="sng">
                <a:solidFill>
                  <a:srgbClr val="000000"/>
                </a:solidFill>
              </a:ln>
              <a:effectLst/>
            </c:spPr>
          </c:dPt>
          <c:cat>
            <c:multiLvlStrRef>
              <c:f>'16+64 cores_net'!$B$21:$AA$22</c:f>
              <c:multiLvlStrCache>
                <c:ptCount val="26"/>
                <c:lvl>
                  <c:pt idx="0">
                    <c:v>M</c:v>
                  </c:pt>
                  <c:pt idx="1">
                    <c:v>DS</c:v>
                  </c:pt>
                  <c:pt idx="2">
                    <c:v>M</c:v>
                  </c:pt>
                  <c:pt idx="3">
                    <c:v>DS</c:v>
                  </c:pt>
                  <c:pt idx="4">
                    <c:v>M</c:v>
                  </c:pt>
                  <c:pt idx="5">
                    <c:v>DS</c:v>
                  </c:pt>
                  <c:pt idx="6">
                    <c:v>M</c:v>
                  </c:pt>
                  <c:pt idx="7">
                    <c:v>DS</c:v>
                  </c:pt>
                  <c:pt idx="8">
                    <c:v>M</c:v>
                  </c:pt>
                  <c:pt idx="9">
                    <c:v>DS</c:v>
                  </c:pt>
                  <c:pt idx="10">
                    <c:v>M</c:v>
                  </c:pt>
                  <c:pt idx="11">
                    <c:v>DS</c:v>
                  </c:pt>
                  <c:pt idx="12">
                    <c:v>M</c:v>
                  </c:pt>
                  <c:pt idx="13">
                    <c:v>DS</c:v>
                  </c:pt>
                  <c:pt idx="14">
                    <c:v>M</c:v>
                  </c:pt>
                  <c:pt idx="15">
                    <c:v>DS</c:v>
                  </c:pt>
                  <c:pt idx="16">
                    <c:v>M</c:v>
                  </c:pt>
                  <c:pt idx="17">
                    <c:v>DS</c:v>
                  </c:pt>
                  <c:pt idx="18">
                    <c:v>M</c:v>
                  </c:pt>
                  <c:pt idx="19">
                    <c:v>DS</c:v>
                  </c:pt>
                  <c:pt idx="20">
                    <c:v>M</c:v>
                  </c:pt>
                  <c:pt idx="21">
                    <c:v>DS</c:v>
                  </c:pt>
                  <c:pt idx="22">
                    <c:v>M</c:v>
                  </c:pt>
                  <c:pt idx="23">
                    <c:v>DS</c:v>
                  </c:pt>
                  <c:pt idx="24">
                    <c:v>M</c:v>
                  </c:pt>
                  <c:pt idx="25">
                    <c:v>DS</c:v>
                  </c:pt>
                </c:lvl>
                <c:lvl>
                  <c:pt idx="0">
                    <c:v>FFT</c:v>
                  </c:pt>
                  <c:pt idx="2">
                    <c:v>LU</c:v>
                  </c:pt>
                  <c:pt idx="4">
                    <c:v>black scholes</c:v>
                  </c:pt>
                  <c:pt idx="6">
                    <c:v>swaptions</c:v>
                  </c:pt>
                  <c:pt idx="8">
                    <c:v>radix</c:v>
                  </c:pt>
                  <c:pt idx="10">
                    <c:v>bodytrack</c:v>
                  </c:pt>
                  <c:pt idx="12">
                    <c:v>barnes</c:v>
                  </c:pt>
                  <c:pt idx="14">
                    <c:v>water</c:v>
                  </c:pt>
                  <c:pt idx="16">
                    <c:v>ocean</c:v>
                  </c:pt>
                  <c:pt idx="18">
                    <c:v>fluid animate</c:v>
                  </c:pt>
                  <c:pt idx="20">
                    <c:v>canneal</c:v>
                  </c:pt>
                  <c:pt idx="22">
                    <c:v>ferret</c:v>
                  </c:pt>
                  <c:pt idx="24">
                    <c:v>x264</c:v>
                  </c:pt>
                </c:lvl>
              </c:multiLvlStrCache>
            </c:multiLvlStrRef>
          </c:cat>
          <c:val>
            <c:numRef>
              <c:f>'16+64 cores_net'!$B$28:$AA$28</c:f>
              <c:numCache>
                <c:formatCode>0.00%</c:formatCode>
                <c:ptCount val="26"/>
                <c:pt idx="0">
                  <c:v>1</c:v>
                </c:pt>
                <c:pt idx="1">
                  <c:v>0.56379367978177297</c:v>
                </c:pt>
                <c:pt idx="2">
                  <c:v>1</c:v>
                </c:pt>
                <c:pt idx="3">
                  <c:v>0.70528203514298704</c:v>
                </c:pt>
                <c:pt idx="4">
                  <c:v>1</c:v>
                </c:pt>
                <c:pt idx="5">
                  <c:v>0.56316402236895502</c:v>
                </c:pt>
                <c:pt idx="6">
                  <c:v>1</c:v>
                </c:pt>
                <c:pt idx="7">
                  <c:v>0.50397737239946705</c:v>
                </c:pt>
                <c:pt idx="8">
                  <c:v>1</c:v>
                </c:pt>
                <c:pt idx="9">
                  <c:v>0.96761875579144097</c:v>
                </c:pt>
                <c:pt idx="10">
                  <c:v>1</c:v>
                </c:pt>
                <c:pt idx="11">
                  <c:v>0.83092760531078902</c:v>
                </c:pt>
                <c:pt idx="12">
                  <c:v>1</c:v>
                </c:pt>
                <c:pt idx="13">
                  <c:v>0.85929464056002203</c:v>
                </c:pt>
                <c:pt idx="14">
                  <c:v>1</c:v>
                </c:pt>
                <c:pt idx="15">
                  <c:v>0.81978115582468203</c:v>
                </c:pt>
                <c:pt idx="16">
                  <c:v>1</c:v>
                </c:pt>
                <c:pt idx="17">
                  <c:v>0.78586110585105495</c:v>
                </c:pt>
                <c:pt idx="18">
                  <c:v>1</c:v>
                </c:pt>
                <c:pt idx="19">
                  <c:v>0.96101462560878004</c:v>
                </c:pt>
                <c:pt idx="20">
                  <c:v>1</c:v>
                </c:pt>
                <c:pt idx="21">
                  <c:v>0.84715996026969798</c:v>
                </c:pt>
                <c:pt idx="22">
                  <c:v>1</c:v>
                </c:pt>
                <c:pt idx="23">
                  <c:v>0.64378038190666298</c:v>
                </c:pt>
                <c:pt idx="24">
                  <c:v>1</c:v>
                </c:pt>
                <c:pt idx="25">
                  <c:v>0.79053172433880403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676077488"/>
        <c:axId val="-676075856"/>
      </c:barChart>
      <c:catAx>
        <c:axId val="-67607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 rot="-5400000" vert="horz"/>
          <a:lstStyle/>
          <a:p>
            <a:pPr>
              <a:defRPr sz="1200" b="1"/>
            </a:pPr>
            <a:endParaRPr lang="en-US"/>
          </a:p>
        </c:txPr>
        <c:crossAx val="-676075856"/>
        <c:crosses val="autoZero"/>
        <c:auto val="1"/>
        <c:lblAlgn val="ctr"/>
        <c:lblOffset val="100"/>
        <c:noMultiLvlLbl val="0"/>
      </c:catAx>
      <c:valAx>
        <c:axId val="-676075856"/>
        <c:scaling>
          <c:orientation val="minMax"/>
          <c:max val="1.2"/>
        </c:scaling>
        <c:delete val="0"/>
        <c:axPos val="l"/>
        <c:majorGridlines>
          <c:spPr>
            <a:ln>
              <a:solidFill>
                <a:srgbClr val="000000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-676077488"/>
        <c:crosses val="autoZero"/>
        <c:crossBetween val="between"/>
      </c:valAx>
      <c:spPr>
        <a:ln>
          <a:solidFill>
            <a:srgbClr val="000000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CA563B7-25CD-4BE4-85C4-3838EC30CA2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3DAC8C-99C0-436C-BA68-2EA1F2FD1F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911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what’s the challenge? Conventional coherence protocols</a:t>
            </a:r>
            <a:r>
              <a:rPr lang="en-US" baseline="0" dirty="0" smtClean="0"/>
              <a:t> such as MESI rely on writer-initiated invalidations to all cached copies to remove stale data. This requires supporting a directory, extra messages, transient states, etc. leading to complexity and inefficiency.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8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0481C-DF75-B64D-B000-68A6AC871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6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DAC8C-99C0-436C-BA68-2EA1F2FD1F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23E2-6D8A-D244-A4A6-92A1CB863E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8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23E2-6D8A-D244-A4A6-92A1CB863E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7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23E2-6D8A-D244-A4A6-92A1CB863E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23E2-6D8A-D244-A4A6-92A1CB863E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23E2-6D8A-D244-A4A6-92A1CB863E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23E2-6D8A-D244-A4A6-92A1CB863E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55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75A79-BA55-9D4C-8CDE-6F3659D173D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363E1-858F-9144-9E9E-9743DB30C6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26F96-9265-4EB5-B974-E43E5E9F3D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333399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5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E65B7-D141-46D0-8E79-910D08BCB3AE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D484FB-D475-4503-8AAC-DF911C87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BB9F-9772-4BF5-AA15-13445CD42EFE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C014-532B-435B-A599-3B79AB213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1F497D"/>
          </a:solidFill>
          <a:latin typeface="Arial Narrow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900" b="1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201845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DeNovoSync: </a:t>
            </a:r>
            <a:br>
              <a:rPr lang="en-US" sz="3600" b="1" dirty="0" smtClean="0">
                <a:latin typeface="Arial Narrow" panose="020B0606020202030204" pitchFamily="34" charset="0"/>
              </a:rPr>
            </a:br>
            <a:r>
              <a:rPr lang="en-US" sz="3600" b="1" dirty="0" smtClean="0">
                <a:latin typeface="Arial Narrow" panose="020B0606020202030204" pitchFamily="34" charset="0"/>
              </a:rPr>
              <a:t>Efficient Support for Arbitrary Synchronization </a:t>
            </a:r>
            <a:br>
              <a:rPr lang="en-US" sz="3600" b="1" dirty="0" smtClean="0">
                <a:latin typeface="Arial Narrow" panose="020B0606020202030204" pitchFamily="34" charset="0"/>
              </a:rPr>
            </a:br>
            <a:r>
              <a:rPr lang="en-US" sz="3600" b="1" dirty="0" smtClean="0">
                <a:latin typeface="Arial Narrow" panose="020B0606020202030204" pitchFamily="34" charset="0"/>
              </a:rPr>
              <a:t>without Writer-Initiated Invalidations</a:t>
            </a:r>
            <a:endParaRPr lang="en-US" sz="36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8262132" cy="1593777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Hyojin Sung </a:t>
            </a:r>
            <a:r>
              <a:rPr lang="en-US" sz="3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and</a:t>
            </a:r>
            <a:r>
              <a:rPr lang="en-US" sz="30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Sarita Adve</a:t>
            </a:r>
          </a:p>
          <a:p>
            <a:pPr marL="0" lvl="1"/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pPr marL="0" lvl="1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Department of Computer Science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rPr>
              <a:t>University of Illinois, EPFL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39610"/>
            <a:ext cx="2959493" cy="30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1"/>
    </mc:Choice>
    <mc:Fallback xmlns="">
      <p:transition spd="slow" advTm="22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MESI: Writer sends invalidations to cached copies to avoid stale data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 smtClean="0"/>
              <a:t>Prior </a:t>
            </a:r>
            <a:r>
              <a:rPr lang="en-US" sz="2400" dirty="0" err="1" smtClean="0"/>
              <a:t>DeNovo</a:t>
            </a:r>
            <a:r>
              <a:rPr lang="en-US" sz="2400" dirty="0" smtClean="0"/>
              <a:t> assumptions</a:t>
            </a:r>
          </a:p>
          <a:p>
            <a:pPr lvl="1">
              <a:spcBef>
                <a:spcPts val="800"/>
              </a:spcBef>
            </a:pPr>
            <a:r>
              <a:rPr lang="en-US" sz="2200" dirty="0" smtClean="0"/>
              <a:t>Race-freedom</a:t>
            </a:r>
          </a:p>
          <a:p>
            <a:pPr lvl="1">
              <a:spcBef>
                <a:spcPts val="800"/>
              </a:spcBef>
            </a:pPr>
            <a:r>
              <a:rPr lang="en-US" sz="2200" dirty="0" smtClean="0"/>
              <a:t>Restricted synchronization with special hardware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sz="2200" i="1" dirty="0" smtClean="0">
                <a:solidFill>
                  <a:srgbClr val="006400"/>
                </a:solidFill>
                <a:sym typeface="Symbol" panose="05050102010706020507" pitchFamily="18" charset="2"/>
              </a:rPr>
              <a:t> </a:t>
            </a:r>
            <a:r>
              <a:rPr lang="en-US" sz="2200" i="1" dirty="0" smtClean="0">
                <a:solidFill>
                  <a:srgbClr val="006400"/>
                </a:solidFill>
              </a:rPr>
              <a:t>Reader self-invalidates stale data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400" dirty="0" smtClean="0"/>
          </a:p>
          <a:p>
            <a:pPr>
              <a:spcBef>
                <a:spcPts val="1200"/>
              </a:spcBef>
            </a:pPr>
            <a:endParaRPr lang="en-US" sz="2400" dirty="0" smtClean="0"/>
          </a:p>
          <a:p>
            <a:pPr lvl="1"/>
            <a:endParaRPr lang="en-US" sz="2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Arbitrary Synchronization: The Challenge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3278" y="2902897"/>
            <a:ext cx="85121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Cache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6921" y="2910219"/>
            <a:ext cx="926774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Cache 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307113"/>
            <a:ext cx="0" cy="368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9782" y="230601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Read A</a:t>
            </a:r>
            <a:endParaRPr lang="en-US" b="1" dirty="0"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5600" y="2295445"/>
            <a:ext cx="0" cy="368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08003" y="2286000"/>
            <a:ext cx="8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Write A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413418" y="3716644"/>
            <a:ext cx="1752600" cy="374445"/>
          </a:xfrm>
          <a:custGeom>
            <a:avLst/>
            <a:gdLst>
              <a:gd name="connsiteX0" fmla="*/ 2026920 w 2026920"/>
              <a:gd name="connsiteY0" fmla="*/ 0 h 939697"/>
              <a:gd name="connsiteX1" fmla="*/ 1325880 w 2026920"/>
              <a:gd name="connsiteY1" fmla="*/ 914400 h 939697"/>
              <a:gd name="connsiteX2" fmla="*/ 320040 w 2026920"/>
              <a:gd name="connsiteY2" fmla="*/ 624840 h 939697"/>
              <a:gd name="connsiteX3" fmla="*/ 0 w 2026920"/>
              <a:gd name="connsiteY3" fmla="*/ 0 h 9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6920" h="939697">
                <a:moveTo>
                  <a:pt x="2026920" y="0"/>
                </a:moveTo>
                <a:cubicBezTo>
                  <a:pt x="1818640" y="405130"/>
                  <a:pt x="1610360" y="810260"/>
                  <a:pt x="1325880" y="914400"/>
                </a:cubicBezTo>
                <a:cubicBezTo>
                  <a:pt x="1041400" y="1018540"/>
                  <a:pt x="541020" y="777240"/>
                  <a:pt x="320040" y="624840"/>
                </a:cubicBezTo>
                <a:cubicBezTo>
                  <a:pt x="99060" y="472440"/>
                  <a:pt x="49530" y="236220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3929" y="3196352"/>
            <a:ext cx="997181" cy="268240"/>
          </a:xfrm>
          <a:prstGeom prst="rect">
            <a:avLst/>
          </a:prstGeom>
          <a:solidFill>
            <a:srgbClr val="FFFFFF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endParaRPr lang="en-US" sz="22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02215" y="40063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INV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271367" y="3320388"/>
            <a:ext cx="475034" cy="19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638" y="1519535"/>
            <a:ext cx="715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 </a:t>
            </a: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Directory storage, </a:t>
            </a:r>
            <a:r>
              <a:rPr lang="en-US" sz="24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inv</a:t>
            </a: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/</a:t>
            </a:r>
            <a:r>
              <a:rPr lang="en-US" sz="24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ack</a:t>
            </a: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msgs</a:t>
            </a:r>
            <a:r>
              <a:rPr lang="en-US" sz="24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, transient states, …</a:t>
            </a:r>
            <a:endParaRPr lang="en-US" sz="24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87548" y="3196352"/>
            <a:ext cx="997181" cy="268240"/>
          </a:xfrm>
          <a:prstGeom prst="rect">
            <a:avLst/>
          </a:prstGeom>
          <a:solidFill>
            <a:srgbClr val="FFFFFF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endParaRPr lang="en-US" sz="22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51275" y="2835597"/>
            <a:ext cx="1012420" cy="89843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2855616"/>
            <a:ext cx="1014984" cy="8961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96393" y="3981189"/>
            <a:ext cx="455117" cy="179762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55136" y="3981189"/>
            <a:ext cx="381785" cy="216074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" y="1752600"/>
            <a:ext cx="6934200" cy="4465"/>
          </a:xfrm>
          <a:prstGeom prst="line">
            <a:avLst/>
          </a:prstGeom>
          <a:ln w="381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5800" y="5257800"/>
            <a:ext cx="2103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9599" y="5638800"/>
            <a:ext cx="5852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24401" y="2971800"/>
            <a:ext cx="4030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i="1" dirty="0">
                <a:solidFill>
                  <a:srgbClr val="D25000"/>
                </a:solidFill>
                <a:latin typeface="Arial Narrow" panose="020B0606020202030204" pitchFamily="34" charset="0"/>
              </a:rPr>
              <a:t>BUT Synchronization</a:t>
            </a:r>
            <a:r>
              <a:rPr lang="en-US" sz="2800" b="1" i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?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latin typeface="Arial Narrow" panose="020B0606020202030204" pitchFamily="34" charset="0"/>
              </a:rPr>
              <a:t>Naïve: Don’t cache synch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"/>
    </mc:Choice>
    <mc:Fallback xmlns="">
      <p:transition spd="slow" advTm="1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86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D25000"/>
                </a:solidFill>
              </a:rPr>
              <a:t>DeNovoSync</a:t>
            </a:r>
            <a:r>
              <a:rPr lang="en-US" sz="2400" dirty="0" smtClean="0">
                <a:solidFill>
                  <a:srgbClr val="D25000"/>
                </a:solidFill>
              </a:rPr>
              <a:t>: </a:t>
            </a:r>
            <a:r>
              <a:rPr lang="en-US" sz="2400" dirty="0">
                <a:solidFill>
                  <a:srgbClr val="D25000"/>
                </a:solidFill>
              </a:rPr>
              <a:t>C</a:t>
            </a:r>
            <a:r>
              <a:rPr lang="en-US" sz="2400" dirty="0" smtClean="0">
                <a:solidFill>
                  <a:srgbClr val="D25000"/>
                </a:solidFill>
              </a:rPr>
              <a:t>ache arbitrary synch w/o writer invalidations</a:t>
            </a:r>
          </a:p>
          <a:p>
            <a:pPr lvl="1"/>
            <a:endParaRPr lang="en-US" dirty="0" smtClean="0"/>
          </a:p>
          <a:p>
            <a:r>
              <a:rPr lang="en-US" sz="2400" dirty="0" smtClean="0">
                <a:solidFill>
                  <a:srgbClr val="D25000"/>
                </a:solidFill>
              </a:rPr>
              <a:t>Simplicity, </a:t>
            </a:r>
            <a:r>
              <a:rPr lang="en-US" sz="2400" dirty="0" err="1" smtClean="0">
                <a:solidFill>
                  <a:srgbClr val="D25000"/>
                </a:solidFill>
              </a:rPr>
              <a:t>perf</a:t>
            </a:r>
            <a:r>
              <a:rPr lang="en-US" sz="2400" dirty="0" smtClean="0">
                <a:solidFill>
                  <a:srgbClr val="D25000"/>
                </a:solidFill>
              </a:rPr>
              <a:t>, energy advantages of </a:t>
            </a:r>
            <a:r>
              <a:rPr lang="en-US" sz="2400" dirty="0" err="1" smtClean="0">
                <a:solidFill>
                  <a:srgbClr val="D25000"/>
                </a:solidFill>
              </a:rPr>
              <a:t>DeNovo</a:t>
            </a:r>
            <a:r>
              <a:rPr lang="en-US" sz="2400" dirty="0" smtClean="0">
                <a:solidFill>
                  <a:srgbClr val="D25000"/>
                </a:solidFill>
              </a:rPr>
              <a:t> w/o </a:t>
            </a:r>
            <a:r>
              <a:rPr lang="en-US" sz="2400" dirty="0" err="1" smtClean="0">
                <a:solidFill>
                  <a:srgbClr val="D25000"/>
                </a:solidFill>
              </a:rPr>
              <a:t>sw</a:t>
            </a:r>
            <a:r>
              <a:rPr lang="en-US" sz="2400" dirty="0" smtClean="0">
                <a:solidFill>
                  <a:srgbClr val="D25000"/>
                </a:solidFill>
              </a:rPr>
              <a:t> restrictions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err="1" smtClean="0"/>
              <a:t>DeNovoSync</a:t>
            </a:r>
            <a:r>
              <a:rPr lang="en-US" sz="2400" dirty="0" smtClean="0"/>
              <a:t> vs. MESI for 24 kernels (16 &amp; 64 cores), 13 apps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Kernels: </a:t>
            </a:r>
            <a:r>
              <a:rPr lang="en-US" sz="2200" dirty="0" smtClean="0">
                <a:solidFill>
                  <a:srgbClr val="D25000"/>
                </a:solidFill>
              </a:rPr>
              <a:t>22% lower exec time, 58% lower traffic </a:t>
            </a:r>
            <a:r>
              <a:rPr lang="en-US" sz="2200" dirty="0" smtClean="0"/>
              <a:t>for 44 of 48 cases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Apps:     4% lower exec time, 24% lower traffic for 12 of 13 cases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of </a:t>
            </a:r>
            <a:r>
              <a:rPr lang="en-US" dirty="0" err="1" smtClean="0"/>
              <a:t>DeNovoSync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8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9"/>
    </mc:Choice>
    <mc:Fallback xmlns="">
      <p:transition spd="slow" advTm="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Motivation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D25000"/>
                </a:solidFill>
              </a:rPr>
              <a:t>Background: </a:t>
            </a:r>
            <a:r>
              <a:rPr lang="en-US" sz="2400" dirty="0" err="1" smtClean="0">
                <a:solidFill>
                  <a:srgbClr val="D25000"/>
                </a:solidFill>
              </a:rPr>
              <a:t>DeNovo</a:t>
            </a:r>
            <a:r>
              <a:rPr lang="en-US" sz="2400" dirty="0" smtClean="0">
                <a:solidFill>
                  <a:srgbClr val="D25000"/>
                </a:solidFill>
              </a:rPr>
              <a:t> Coherence for Data</a:t>
            </a:r>
          </a:p>
          <a:p>
            <a:pPr>
              <a:spcBef>
                <a:spcPts val="1800"/>
              </a:spcBef>
            </a:pPr>
            <a:r>
              <a:rPr lang="en-US" sz="2400" dirty="0" err="1" smtClean="0"/>
              <a:t>DeNovoSync</a:t>
            </a:r>
            <a:r>
              <a:rPr lang="en-US" sz="2400" dirty="0" smtClean="0"/>
              <a:t> Design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Experiments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"/>
    </mc:Choice>
    <mc:Fallback xmlns="">
      <p:transition spd="slow" advTm="16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charset="-128"/>
              </a:rPr>
              <a:t>DeNovo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dirty="0" smtClean="0">
                <a:ea typeface="ＭＳ Ｐゴシック" charset="-128"/>
              </a:rPr>
              <a:t>Coherence</a:t>
            </a:r>
            <a:r>
              <a:rPr lang="en-US" dirty="0" smtClean="0">
                <a:ea typeface="ＭＳ Ｐゴシック" charset="-128"/>
              </a:rPr>
              <a:t> for Data (1 of 2)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 Narrow" charset="0"/>
              </a:rPr>
              <a:t>Original </a:t>
            </a:r>
            <a:r>
              <a:rPr lang="en-US" sz="2400" b="1" dirty="0" err="1" smtClean="0">
                <a:latin typeface="Arial Narrow" charset="0"/>
              </a:rPr>
              <a:t>DeNovo</a:t>
            </a:r>
            <a:r>
              <a:rPr lang="en-US" sz="2400" b="1" dirty="0" smtClean="0">
                <a:latin typeface="Arial Narrow" charset="0"/>
              </a:rPr>
              <a:t> software </a:t>
            </a:r>
            <a:r>
              <a:rPr lang="en-US" sz="2400" dirty="0">
                <a:latin typeface="Arial Narrow" charset="0"/>
              </a:rPr>
              <a:t>a</a:t>
            </a:r>
            <a:r>
              <a:rPr lang="en-US" sz="2400" b="1" dirty="0" smtClean="0">
                <a:latin typeface="Arial Narrow" charset="0"/>
              </a:rPr>
              <a:t>ssumptions [PACT’11]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latin typeface="Arial Narrow" charset="0"/>
              </a:rPr>
              <a:t>Data-race-free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latin typeface="Arial Narrow" charset="0"/>
              </a:rPr>
              <a:t>Synchronization: Barriers demarcate parallel phases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latin typeface="Arial Narrow" charset="0"/>
              </a:rPr>
              <a:t>W</a:t>
            </a:r>
            <a:r>
              <a:rPr lang="en-US" sz="2200" dirty="0" smtClean="0">
                <a:latin typeface="Arial Narrow" charset="0"/>
              </a:rPr>
              <a:t>riteable data regions in parallel phase are explicit</a:t>
            </a:r>
          </a:p>
          <a:p>
            <a:pPr marL="457200" lvl="1" indent="0">
              <a:buNone/>
            </a:pPr>
            <a:endParaRPr lang="en-US" sz="2200" b="1" dirty="0" smtClean="0">
              <a:latin typeface="Arial Narrow" charset="0"/>
            </a:endParaRPr>
          </a:p>
          <a:p>
            <a:r>
              <a:rPr lang="en-US" sz="2400" b="1" dirty="0" smtClean="0">
                <a:latin typeface="Arial Narrow" charset="0"/>
              </a:rPr>
              <a:t> Coherence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latin typeface="Arial Narrow" charset="0"/>
              </a:rPr>
              <a:t>Read hit: Don’t return stale data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 Narrow" charset="0"/>
              </a:rPr>
              <a:t>Before next parallel phase, cache selectively </a:t>
            </a:r>
            <a:r>
              <a:rPr lang="en-US" dirty="0" smtClean="0">
                <a:solidFill>
                  <a:srgbClr val="D25000"/>
                </a:solidFill>
                <a:latin typeface="Arial Narrow" charset="0"/>
              </a:rPr>
              <a:t>self-invalidates</a:t>
            </a:r>
            <a:r>
              <a:rPr lang="en-US" dirty="0" smtClean="0">
                <a:latin typeface="Arial Narrow" charset="0"/>
              </a:rPr>
              <a:t> </a:t>
            </a:r>
          </a:p>
          <a:p>
            <a:pPr lvl="3">
              <a:spcBef>
                <a:spcPts val="600"/>
              </a:spcBef>
            </a:pPr>
            <a:r>
              <a:rPr lang="en-US" dirty="0" smtClean="0">
                <a:latin typeface="Arial Narrow" charset="0"/>
              </a:rPr>
              <a:t>Needn’t invalidate data it accessed in previous phase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Arial Narrow" charset="0"/>
              </a:rPr>
              <a:t>Read m</a:t>
            </a:r>
            <a:r>
              <a:rPr lang="en-US" sz="2200" b="1" dirty="0" smtClean="0">
                <a:latin typeface="Arial Narrow" charset="0"/>
              </a:rPr>
              <a:t>iss: Find </a:t>
            </a:r>
            <a:r>
              <a:rPr lang="en-US" sz="2200" b="1" i="1" dirty="0" smtClean="0">
                <a:latin typeface="Arial Narrow" charset="0"/>
              </a:rPr>
              <a:t>one</a:t>
            </a:r>
            <a:r>
              <a:rPr lang="en-US" sz="2200" b="1" dirty="0" smtClean="0">
                <a:latin typeface="Arial Narrow" charset="0"/>
              </a:rPr>
              <a:t> up-to-date copy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latin typeface="Arial Narrow" charset="0"/>
              </a:rPr>
              <a:t>Write miss registers at “directory”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 Narrow" charset="0"/>
              </a:rPr>
              <a:t>Shared LLC data arrays double as registry</a:t>
            </a:r>
          </a:p>
          <a:p>
            <a:pPr lvl="3">
              <a:spcBef>
                <a:spcPts val="600"/>
              </a:spcBef>
            </a:pPr>
            <a:r>
              <a:rPr lang="en-US" b="1" dirty="0" smtClean="0">
                <a:latin typeface="Arial Narrow" charset="0"/>
              </a:rPr>
              <a:t>Keep valid data or registered core id</a:t>
            </a:r>
          </a:p>
          <a:p>
            <a:pPr lvl="2">
              <a:spcBef>
                <a:spcPts val="600"/>
              </a:spcBef>
            </a:pPr>
            <a:endParaRPr lang="en-US" b="1" dirty="0" smtClean="0">
              <a:latin typeface="Arial Narrow" charset="0"/>
            </a:endParaRPr>
          </a:p>
          <a:p>
            <a:pPr marL="457200" lvl="1" indent="0">
              <a:buNone/>
            </a:pPr>
            <a:endParaRPr lang="en-US" b="1" dirty="0" smtClean="0">
              <a:latin typeface="Arial Narrow" charset="0"/>
            </a:endParaRP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0" y="2209800"/>
            <a:ext cx="838200" cy="304800"/>
          </a:xfrm>
          <a:prstGeom prst="rect">
            <a:avLst/>
          </a:prstGeom>
          <a:solidFill>
            <a:srgbClr val="D2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W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8001000" y="3962400"/>
            <a:ext cx="914400" cy="381000"/>
          </a:xfrm>
          <a:prstGeom prst="rect">
            <a:avLst/>
          </a:prstGeom>
          <a:solidFill>
            <a:srgbClr val="D2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W</a:t>
            </a:r>
            <a:endParaRPr lang="en-US" sz="22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45749" y="5486400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17349" y="525780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registry</a:t>
            </a:r>
            <a:endParaRPr lang="en-US" sz="2200" b="1" dirty="0">
              <a:solidFill>
                <a:srgbClr val="D25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581400"/>
            <a:ext cx="3810000" cy="304800"/>
          </a:xfrm>
          <a:prstGeom prst="rect">
            <a:avLst/>
          </a:prstGeom>
          <a:noFill/>
          <a:ln w="38100">
            <a:solidFill>
              <a:srgbClr val="D2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4800600"/>
            <a:ext cx="4267200" cy="381000"/>
          </a:xfrm>
          <a:prstGeom prst="rect">
            <a:avLst/>
          </a:prstGeom>
          <a:noFill/>
          <a:ln w="38100">
            <a:solidFill>
              <a:srgbClr val="D2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151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"/>
    </mc:Choice>
    <mc:Fallback xmlns="">
      <p:transition spd="slow" advTm="32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2" grpId="0" animBg="1"/>
      <p:bldP spid="5" grpId="0" animBg="1"/>
      <p:bldP spid="6" grpId="0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err="1" smtClean="0">
                <a:ea typeface="ＭＳ Ｐゴシック" charset="-128"/>
              </a:rPr>
              <a:t>DeNovo</a:t>
            </a:r>
            <a:r>
              <a:rPr dirty="0" smtClean="0">
                <a:ea typeface="ＭＳ Ｐゴシック" charset="-128"/>
              </a:rPr>
              <a:t> Coherence</a:t>
            </a:r>
            <a:r>
              <a:rPr lang="en-US" dirty="0" smtClean="0">
                <a:ea typeface="ＭＳ Ｐゴシック" charset="-128"/>
              </a:rPr>
              <a:t> for Data (2 of 2)</a:t>
            </a:r>
            <a:endParaRPr dirty="0" smtClean="0">
              <a:ea typeface="ＭＳ Ｐゴシック" charset="-128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0452" y="4346368"/>
            <a:ext cx="8756560" cy="2359232"/>
          </a:xfrm>
        </p:spPr>
        <p:txBody>
          <a:bodyPr>
            <a:normAutofit fontScale="85000" lnSpcReduction="20000"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US" i="1" dirty="0">
                <a:solidFill>
                  <a:srgbClr val="D25000"/>
                </a:solidFill>
                <a:latin typeface="Arial Narrow" charset="0"/>
              </a:rPr>
              <a:t>More complexity-, performance-, and energy-efficient than MESI</a:t>
            </a:r>
          </a:p>
          <a:p>
            <a:pPr>
              <a:spcAft>
                <a:spcPts val="600"/>
              </a:spcAft>
              <a:buNone/>
            </a:pPr>
            <a:endParaRPr lang="en-US" sz="2400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r>
              <a:rPr lang="en-US" sz="2600" dirty="0" err="1" smtClean="0">
                <a:latin typeface="Arial Narrow" charset="0"/>
              </a:rPr>
              <a:t>DeNovoND</a:t>
            </a:r>
            <a:r>
              <a:rPr lang="en-US" sz="2600" dirty="0" smtClean="0">
                <a:latin typeface="Arial Narrow" charset="0"/>
              </a:rPr>
              <a:t> adds structured locks [ASPLOS’13, Top Picks’14]</a:t>
            </a:r>
          </a:p>
          <a:p>
            <a:pPr lvl="1">
              <a:spcAft>
                <a:spcPts val="600"/>
              </a:spcAft>
              <a:buFont typeface="Arial Narrow" panose="020B0606020202030204" pitchFamily="34" charset="0"/>
              <a:buChar char="–"/>
            </a:pPr>
            <a:r>
              <a:rPr lang="en-US" b="1" dirty="0" smtClean="0">
                <a:latin typeface="Arial Narrow" charset="0"/>
              </a:rPr>
              <a:t>When to self-invalidate: at lock acquire</a:t>
            </a:r>
          </a:p>
          <a:p>
            <a:pPr lvl="1">
              <a:spcAft>
                <a:spcPts val="600"/>
              </a:spcAft>
              <a:buFont typeface="Arial Narrow" panose="020B0606020202030204" pitchFamily="34" charset="0"/>
              <a:buChar char="–"/>
            </a:pPr>
            <a:r>
              <a:rPr lang="en-US" dirty="0" smtClean="0">
                <a:latin typeface="Arial Narrow" charset="0"/>
              </a:rPr>
              <a:t>What data to self-invalidate: dynamically collected modified data signatures</a:t>
            </a:r>
          </a:p>
          <a:p>
            <a:pPr lvl="1">
              <a:spcAft>
                <a:spcPts val="600"/>
              </a:spcAft>
              <a:buFont typeface="Arial Narrow" panose="020B0606020202030204" pitchFamily="34" charset="0"/>
              <a:buChar char="–"/>
            </a:pPr>
            <a:r>
              <a:rPr lang="en-US" b="1" dirty="0" smtClean="0">
                <a:latin typeface="Arial Narrow" charset="0"/>
              </a:rPr>
              <a:t>Special hardware support for locks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152400" y="1546519"/>
            <a:ext cx="3962400" cy="2111081"/>
            <a:chOff x="3304102" y="3595279"/>
            <a:chExt cx="4603857" cy="2148275"/>
          </a:xfrm>
        </p:grpSpPr>
        <p:sp>
          <p:nvSpPr>
            <p:cNvPr id="6" name="Oval 5"/>
            <p:cNvSpPr/>
            <p:nvPr/>
          </p:nvSpPr>
          <p:spPr>
            <a:xfrm>
              <a:off x="3304102" y="3595279"/>
              <a:ext cx="1344288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685062" y="3595279"/>
              <a:ext cx="1222897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Valid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603662" y="4977404"/>
              <a:ext cx="1976261" cy="766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Registered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7" idx="2"/>
            </p:cNvCxnSpPr>
            <p:nvPr/>
          </p:nvCxnSpPr>
          <p:spPr>
            <a:xfrm>
              <a:off x="4632137" y="3978353"/>
              <a:ext cx="2052925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44291" y="4249229"/>
              <a:ext cx="616776" cy="80932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7"/>
              <a:endCxn id="7" idx="3"/>
            </p:cNvCxnSpPr>
            <p:nvPr/>
          </p:nvCxnSpPr>
          <p:spPr>
            <a:xfrm flipV="1">
              <a:off x="6290507" y="4249229"/>
              <a:ext cx="573645" cy="840375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61066" y="3613957"/>
              <a:ext cx="74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5747" y="4502874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8176" y="4270246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Write</a:t>
              </a:r>
              <a:endParaRPr lang="en-US" b="1" dirty="0"/>
            </a:p>
          </p:txBody>
        </p:sp>
      </p:grpSp>
      <p:sp>
        <p:nvSpPr>
          <p:cNvPr id="25" name="Arc 24"/>
          <p:cNvSpPr/>
          <p:nvPr/>
        </p:nvSpPr>
        <p:spPr>
          <a:xfrm rot="2714513">
            <a:off x="1871302" y="3287941"/>
            <a:ext cx="661754" cy="653005"/>
          </a:xfrm>
          <a:prstGeom prst="arc">
            <a:avLst>
              <a:gd name="adj1" fmla="val 19103066"/>
              <a:gd name="adj2" fmla="val 7658367"/>
            </a:avLst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13313963">
            <a:off x="3243398" y="1343107"/>
            <a:ext cx="661754" cy="653005"/>
          </a:xfrm>
          <a:prstGeom prst="arc">
            <a:avLst>
              <a:gd name="adj1" fmla="val 19103066"/>
              <a:gd name="adj2" fmla="val 7658367"/>
            </a:avLst>
          </a:prstGeom>
          <a:ln w="254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44787" y="3505200"/>
            <a:ext cx="13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Read, Write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22429" y="990600"/>
            <a:ext cx="6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27279" y="926336"/>
            <a:ext cx="474973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Arial Narrow" charset="0"/>
              </a:rPr>
              <a:t>No </a:t>
            </a:r>
            <a:r>
              <a:rPr lang="en-US" sz="2400" b="1" dirty="0">
                <a:latin typeface="Arial Narrow" charset="0"/>
              </a:rPr>
              <a:t>transient states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Arial Narrow" charset="0"/>
              </a:rPr>
              <a:t>No </a:t>
            </a:r>
            <a:r>
              <a:rPr lang="en-US" sz="2400" b="1" dirty="0">
                <a:latin typeface="Arial Narrow" charset="0"/>
              </a:rPr>
              <a:t>invalidation traffic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Arial Narrow" charset="0"/>
              </a:rPr>
              <a:t>No </a:t>
            </a:r>
            <a:r>
              <a:rPr lang="en-US" sz="2400" b="1" dirty="0">
                <a:latin typeface="Arial Narrow" charset="0"/>
              </a:rPr>
              <a:t>directory storage overhead</a:t>
            </a:r>
          </a:p>
          <a:p>
            <a:pPr>
              <a:spcAft>
                <a:spcPts val="600"/>
              </a:spcAft>
            </a:pPr>
            <a:endParaRPr lang="en-US" sz="2400" b="1" dirty="0" smtClean="0">
              <a:latin typeface="Arial Narrow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Arial Narrow" charset="0"/>
              </a:rPr>
              <a:t>No </a:t>
            </a:r>
            <a:r>
              <a:rPr lang="en-US" sz="2400" b="1" dirty="0">
                <a:latin typeface="Arial Narrow" charset="0"/>
              </a:rPr>
              <a:t>false </a:t>
            </a:r>
            <a:r>
              <a:rPr lang="en-US" sz="2400" b="1" dirty="0" smtClean="0">
                <a:latin typeface="Arial Narrow" charset="0"/>
              </a:rPr>
              <a:t>sharing (word coherence)</a:t>
            </a:r>
            <a:endParaRPr lang="en-US" sz="2400" b="1" dirty="0">
              <a:latin typeface="Arial Narrow" charset="0"/>
            </a:endParaRP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32" y="2642251"/>
            <a:ext cx="9144000" cy="2514600"/>
          </a:xfrm>
          <a:prstGeom prst="rect">
            <a:avLst/>
          </a:prstGeom>
          <a:solidFill>
            <a:srgbClr val="D2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But how to handle arbitrary synchronization?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5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"/>
    </mc:Choice>
    <mc:Fallback xmlns="">
      <p:transition spd="slow" advTm="1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/>
      <p:bldP spid="30" grpId="0"/>
      <p:bldP spid="3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Motivation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Background: </a:t>
            </a:r>
            <a:r>
              <a:rPr lang="en-US" sz="2400" dirty="0" err="1" smtClean="0"/>
              <a:t>DeNovo</a:t>
            </a:r>
            <a:r>
              <a:rPr lang="en-US" sz="2400" dirty="0" smtClean="0"/>
              <a:t> Coherence for Data</a:t>
            </a:r>
          </a:p>
          <a:p>
            <a:pPr>
              <a:spcBef>
                <a:spcPts val="1800"/>
              </a:spcBef>
            </a:pPr>
            <a:r>
              <a:rPr lang="en-US" sz="2400" dirty="0" err="1" smtClean="0">
                <a:solidFill>
                  <a:srgbClr val="D25000"/>
                </a:solidFill>
              </a:rPr>
              <a:t>DeNovoSync</a:t>
            </a:r>
            <a:r>
              <a:rPr lang="en-US" sz="2400" dirty="0" smtClean="0">
                <a:solidFill>
                  <a:srgbClr val="D25000"/>
                </a:solidFill>
              </a:rPr>
              <a:t> Design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Experiments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"/>
    </mc:Choice>
    <mc:Fallback xmlns="">
      <p:transition spd="slow" advTm="42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Synchronization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7044" y="1536139"/>
            <a:ext cx="4006588" cy="31393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queue.enqueue</a:t>
            </a:r>
            <a:r>
              <a:rPr lang="en-US" dirty="0" smtClean="0"/>
              <a:t>(value v):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006400"/>
                </a:solidFill>
              </a:rPr>
              <a:t>node *w := new node(v, null)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ptr</a:t>
            </a:r>
            <a:r>
              <a:rPr lang="en-US" dirty="0" smtClean="0"/>
              <a:t> t, n</a:t>
            </a:r>
          </a:p>
          <a:p>
            <a:r>
              <a:rPr lang="en-US" dirty="0"/>
              <a:t> </a:t>
            </a:r>
            <a:r>
              <a:rPr lang="en-US" dirty="0" smtClean="0"/>
              <a:t>   loop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 := tail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n := t-&gt;next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b="1" dirty="0" smtClean="0">
                <a:solidFill>
                  <a:srgbClr val="B00004"/>
                </a:solidFill>
              </a:rPr>
              <a:t>t == tail</a:t>
            </a:r>
          </a:p>
          <a:p>
            <a:r>
              <a:rPr lang="en-US" dirty="0"/>
              <a:t> </a:t>
            </a:r>
            <a:r>
              <a:rPr lang="en-US" dirty="0" smtClean="0"/>
              <a:t>           if n == null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if (</a:t>
            </a:r>
            <a:r>
              <a:rPr lang="en-US" b="1" dirty="0" smtClean="0">
                <a:solidFill>
                  <a:srgbClr val="C00000"/>
                </a:solidFill>
              </a:rPr>
              <a:t>CAS(&amp;t-&gt;next, n, w)</a:t>
            </a:r>
            <a:r>
              <a:rPr lang="en-US" dirty="0" smtClean="0"/>
              <a:t>) break;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 </a:t>
            </a:r>
            <a:r>
              <a:rPr lang="en-US" b="1" dirty="0" smtClean="0">
                <a:solidFill>
                  <a:srgbClr val="C00000"/>
                </a:solidFill>
              </a:rPr>
              <a:t>CAS(&amp;tail, t, n)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CAS(&amp;tail, t, 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57" y="5029200"/>
            <a:ext cx="8882543" cy="15139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6400"/>
                </a:solidFill>
              </a:rPr>
              <a:t>D</a:t>
            </a:r>
            <a:r>
              <a:rPr lang="en-US" sz="2400" dirty="0" smtClean="0">
                <a:solidFill>
                  <a:srgbClr val="006400"/>
                </a:solidFill>
              </a:rPr>
              <a:t>ata</a:t>
            </a:r>
            <a:r>
              <a:rPr lang="en-US" sz="2400" dirty="0" smtClean="0"/>
              <a:t> accesses ordered by synchronization </a:t>
            </a:r>
          </a:p>
          <a:p>
            <a:pPr lvl="1"/>
            <a:r>
              <a:rPr lang="en-US" sz="2200" dirty="0" smtClean="0">
                <a:sym typeface="Wingdings"/>
              </a:rPr>
              <a:t>Self-invalidate at synch using static regions or dynamic signatures</a:t>
            </a:r>
            <a:endParaRPr lang="en-US" sz="2200" dirty="0" smtClean="0"/>
          </a:p>
          <a:p>
            <a:r>
              <a:rPr lang="en-US" sz="2400" dirty="0" smtClean="0"/>
              <a:t>But what about </a:t>
            </a:r>
            <a:r>
              <a:rPr lang="en-US" sz="2400" dirty="0" smtClean="0">
                <a:solidFill>
                  <a:srgbClr val="C00000"/>
                </a:solidFill>
              </a:rPr>
              <a:t>synchronization</a:t>
            </a:r>
            <a:r>
              <a:rPr lang="en-US" sz="2400" dirty="0" smtClean="0"/>
              <a:t>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909935"/>
            <a:ext cx="429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Michael-Scott non-blocking queue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920903" y="2027109"/>
            <a:ext cx="87774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1703943"/>
            <a:ext cx="149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node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 be inserted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DeNovoSync</a:t>
            </a:r>
            <a:r>
              <a:rPr lang="en-US" dirty="0" smtClean="0"/>
              <a:t>: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219200"/>
            <a:ext cx="9143999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oftware requirement: </a:t>
            </a:r>
            <a:r>
              <a:rPr lang="en-US" sz="2400" dirty="0" smtClean="0">
                <a:solidFill>
                  <a:srgbClr val="D25000"/>
                </a:solidFill>
              </a:rPr>
              <a:t>Data-race-free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Distinguish synchronization vs. data accesses to hardware</a:t>
            </a:r>
          </a:p>
          <a:p>
            <a:pPr lvl="1"/>
            <a:r>
              <a:rPr lang="en-US" dirty="0"/>
              <a:t>Obeyed by C++, C, Java, 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smtClean="0"/>
              <a:t>Semantics: Sequential consistency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Optional software information for data consistency performance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17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"/>
    </mc:Choice>
    <mc:Fallback xmlns="">
      <p:transition spd="slow" advTm="1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DeNovoSync0 Protocol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18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47368" y="351284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70414" y="2550588"/>
            <a:ext cx="816797" cy="19751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174601" y="1219200"/>
            <a:ext cx="6883154" cy="49157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Key: Synch read should not return stale data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When to self-invalidate synch location?</a:t>
            </a:r>
          </a:p>
          <a:p>
            <a:pPr lvl="1"/>
            <a:r>
              <a:rPr lang="en-US" sz="2200" dirty="0" smtClean="0"/>
              <a:t>Every synch read? </a:t>
            </a:r>
          </a:p>
          <a:p>
            <a:pPr lvl="1"/>
            <a:r>
              <a:rPr lang="en-US" sz="2200" dirty="0" smtClean="0"/>
              <a:t>Every synch read to non-registered state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DeNovoSync0 registers (serializes) synch reads</a:t>
            </a:r>
          </a:p>
          <a:p>
            <a:pPr lvl="1"/>
            <a:r>
              <a:rPr lang="en-US" sz="2200" dirty="0">
                <a:solidFill>
                  <a:srgbClr val="006400"/>
                </a:solidFill>
              </a:rPr>
              <a:t>S</a:t>
            </a:r>
            <a:r>
              <a:rPr lang="en-US" sz="2200" dirty="0" smtClean="0">
                <a:solidFill>
                  <a:srgbClr val="006400"/>
                </a:solidFill>
              </a:rPr>
              <a:t>uccessive reads hit</a:t>
            </a:r>
            <a:endParaRPr lang="en-US" sz="2200" dirty="0">
              <a:solidFill>
                <a:srgbClr val="006400"/>
              </a:solidFill>
            </a:endParaRPr>
          </a:p>
          <a:p>
            <a:pPr lvl="1"/>
            <a:r>
              <a:rPr lang="en-US" sz="2200" dirty="0" smtClean="0">
                <a:solidFill>
                  <a:srgbClr val="006400"/>
                </a:solidFill>
              </a:rPr>
              <a:t>Updates propagate to readers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6332420" y="4121346"/>
            <a:ext cx="748258" cy="400110"/>
            <a:chOff x="4952348" y="2742421"/>
            <a:chExt cx="748258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8605" y="2555645"/>
            <a:ext cx="603628" cy="400110"/>
            <a:chOff x="5096978" y="2725488"/>
            <a:chExt cx="603628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279193" y="3452427"/>
            <a:ext cx="603628" cy="400110"/>
            <a:chOff x="5096978" y="2725488"/>
            <a:chExt cx="603628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345029" y="1650529"/>
            <a:ext cx="85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8279192" y="1654701"/>
            <a:ext cx="864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80734" y="3676942"/>
            <a:ext cx="603628" cy="400110"/>
            <a:chOff x="5096978" y="2725488"/>
            <a:chExt cx="603628" cy="400110"/>
          </a:xfrm>
        </p:grpSpPr>
        <p:sp>
          <p:nvSpPr>
            <p:cNvPr id="102" name="TextBox 101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477000" y="2133600"/>
            <a:ext cx="64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ACQ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305800" y="30480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REL</a:t>
            </a:r>
            <a:endParaRPr lang="en-US" sz="2000" b="1" dirty="0"/>
          </a:p>
        </p:txBody>
      </p:sp>
      <p:sp>
        <p:nvSpPr>
          <p:cNvPr id="107" name="Rectangle 106"/>
          <p:cNvSpPr/>
          <p:nvPr/>
        </p:nvSpPr>
        <p:spPr>
          <a:xfrm>
            <a:off x="6380651" y="2918593"/>
            <a:ext cx="800173" cy="599635"/>
          </a:xfrm>
          <a:prstGeom prst="rect">
            <a:avLst/>
          </a:prstGeom>
          <a:solidFill>
            <a:srgbClr val="006400">
              <a:alpha val="25098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6457903" y="2837118"/>
            <a:ext cx="603628" cy="400110"/>
            <a:chOff x="5096978" y="2725488"/>
            <a:chExt cx="603628" cy="400110"/>
          </a:xfrm>
        </p:grpSpPr>
        <p:sp>
          <p:nvSpPr>
            <p:cNvPr id="111" name="TextBox 11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65610" y="3118118"/>
            <a:ext cx="603628" cy="400110"/>
            <a:chOff x="5096978" y="2725488"/>
            <a:chExt cx="603628" cy="400110"/>
          </a:xfrm>
        </p:grpSpPr>
        <p:sp>
          <p:nvSpPr>
            <p:cNvPr id="114" name="TextBox 1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7084362" y="3729553"/>
            <a:ext cx="1240333" cy="216710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80824" y="3405507"/>
            <a:ext cx="1098369" cy="246975"/>
          </a:xfrm>
          <a:prstGeom prst="line">
            <a:avLst/>
          </a:prstGeom>
          <a:ln>
            <a:solidFill>
              <a:srgbClr val="008000"/>
            </a:solidFill>
            <a:tailEnd type="triangle" w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74413" y="1109246"/>
            <a:ext cx="2264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Test&amp;Test&amp;Set</a:t>
            </a:r>
            <a:r>
              <a:rPr lang="en-US" sz="2000" b="1" dirty="0" smtClean="0"/>
              <a:t> Lock</a:t>
            </a:r>
            <a:endParaRPr lang="en-US" sz="2000" b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914400" y="2819400"/>
            <a:ext cx="2133600" cy="177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1"/>
          <p:cNvSpPr txBox="1">
            <a:spLocks/>
          </p:cNvSpPr>
          <p:nvPr/>
        </p:nvSpPr>
        <p:spPr>
          <a:xfrm>
            <a:off x="174601" y="685800"/>
            <a:ext cx="722203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600"/>
              </a:spcBef>
              <a:buFont typeface="Arial" pitchFamily="34" charset="0"/>
              <a:buNone/>
            </a:pPr>
            <a:endParaRPr lang="en-US" sz="22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Key: Synch read should not return stale data</a:t>
            </a:r>
          </a:p>
          <a:p>
            <a:pPr>
              <a:spcBef>
                <a:spcPts val="4000"/>
              </a:spcBef>
            </a:pPr>
            <a:r>
              <a:rPr lang="en-US" sz="2400" dirty="0" smtClean="0"/>
              <a:t>When to self-invalidate synch location?</a:t>
            </a:r>
          </a:p>
          <a:p>
            <a:pPr lvl="1"/>
            <a:r>
              <a:rPr lang="en-US" sz="2200" dirty="0" smtClean="0"/>
              <a:t>Every synch read? </a:t>
            </a:r>
          </a:p>
          <a:p>
            <a:pPr lvl="1"/>
            <a:r>
              <a:rPr lang="en-US" sz="2200" dirty="0" smtClean="0"/>
              <a:t>Every synch read to non-registered state</a:t>
            </a:r>
          </a:p>
          <a:p>
            <a:pPr marL="457200" lvl="1" indent="0">
              <a:buFont typeface="Arial" pitchFamily="34" charset="0"/>
              <a:buNone/>
            </a:pP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DeNovoSync0 registers (serializes) synch reads</a:t>
            </a:r>
          </a:p>
          <a:p>
            <a:pPr lvl="1"/>
            <a:r>
              <a:rPr lang="en-US" sz="2200" dirty="0" smtClean="0">
                <a:solidFill>
                  <a:srgbClr val="006400"/>
                </a:solidFill>
              </a:rPr>
              <a:t>Successive reads hit</a:t>
            </a:r>
          </a:p>
          <a:p>
            <a:pPr lvl="1"/>
            <a:r>
              <a:rPr lang="en-US" sz="2200" dirty="0" smtClean="0">
                <a:solidFill>
                  <a:srgbClr val="006400"/>
                </a:solidFill>
              </a:rPr>
              <a:t>Updates propagate to readers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</a:rPr>
              <a:t>BUT many registration transfers for Read-Read races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DeNovoSync0 Protocol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19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47368" y="351284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370414" y="2550588"/>
            <a:ext cx="816797" cy="19751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79239" y="2842940"/>
            <a:ext cx="816797" cy="23166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332420" y="4121346"/>
            <a:ext cx="748258" cy="400110"/>
            <a:chOff x="4952348" y="2742421"/>
            <a:chExt cx="748258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418883" y="2842940"/>
            <a:ext cx="603628" cy="400110"/>
            <a:chOff x="5096978" y="2725488"/>
            <a:chExt cx="603628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58605" y="2555645"/>
            <a:ext cx="603628" cy="400110"/>
            <a:chOff x="5096978" y="2725488"/>
            <a:chExt cx="603628" cy="400110"/>
          </a:xfrm>
        </p:grpSpPr>
        <p:sp>
          <p:nvSpPr>
            <p:cNvPr id="66" name="TextBox 65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279193" y="3452427"/>
            <a:ext cx="603628" cy="400110"/>
            <a:chOff x="5096978" y="2725488"/>
            <a:chExt cx="603628" cy="400110"/>
          </a:xfrm>
        </p:grpSpPr>
        <p:sp>
          <p:nvSpPr>
            <p:cNvPr id="69" name="TextBox 68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279239" y="4478927"/>
            <a:ext cx="748258" cy="400110"/>
            <a:chOff x="4952348" y="2742421"/>
            <a:chExt cx="748258" cy="400110"/>
          </a:xfrm>
        </p:grpSpPr>
        <p:sp>
          <p:nvSpPr>
            <p:cNvPr id="75" name="TextBox 74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327557" y="1654701"/>
            <a:ext cx="85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7349046" y="1668070"/>
            <a:ext cx="751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79192" y="1654701"/>
            <a:ext cx="864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429859" y="4754747"/>
            <a:ext cx="603628" cy="400110"/>
            <a:chOff x="5096978" y="2725488"/>
            <a:chExt cx="603628" cy="400110"/>
          </a:xfrm>
        </p:grpSpPr>
        <p:sp>
          <p:nvSpPr>
            <p:cNvPr id="96" name="TextBox 95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435943" y="3119017"/>
            <a:ext cx="603628" cy="400110"/>
            <a:chOff x="5096978" y="2725488"/>
            <a:chExt cx="603628" cy="400110"/>
          </a:xfrm>
        </p:grpSpPr>
        <p:sp>
          <p:nvSpPr>
            <p:cNvPr id="99" name="TextBox 98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480734" y="3676942"/>
            <a:ext cx="603628" cy="400110"/>
            <a:chOff x="5096978" y="2725488"/>
            <a:chExt cx="603628" cy="400110"/>
          </a:xfrm>
        </p:grpSpPr>
        <p:sp>
          <p:nvSpPr>
            <p:cNvPr id="102" name="TextBox 101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477000" y="2057400"/>
            <a:ext cx="64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ACQ</a:t>
            </a:r>
            <a:endParaRPr lang="en-US" sz="2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315200" y="2362200"/>
            <a:ext cx="64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ACQ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321076" y="30480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REL</a:t>
            </a:r>
            <a:endParaRPr lang="en-US" sz="20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6457903" y="2837118"/>
            <a:ext cx="603628" cy="400110"/>
            <a:chOff x="5096978" y="2725488"/>
            <a:chExt cx="603628" cy="400110"/>
          </a:xfrm>
        </p:grpSpPr>
        <p:sp>
          <p:nvSpPr>
            <p:cNvPr id="111" name="TextBox 11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65610" y="3118118"/>
            <a:ext cx="603628" cy="400110"/>
            <a:chOff x="5096978" y="2725488"/>
            <a:chExt cx="603628" cy="400110"/>
          </a:xfrm>
        </p:grpSpPr>
        <p:sp>
          <p:nvSpPr>
            <p:cNvPr id="114" name="TextBox 1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406973" y="3849100"/>
            <a:ext cx="603628" cy="400110"/>
            <a:chOff x="5096978" y="2725488"/>
            <a:chExt cx="603628" cy="400110"/>
          </a:xfrm>
        </p:grpSpPr>
        <p:sp>
          <p:nvSpPr>
            <p:cNvPr id="123" name="TextBox 122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574413" y="1109246"/>
            <a:ext cx="2264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Test&amp;Test&amp;Set</a:t>
            </a:r>
            <a:r>
              <a:rPr lang="en-US" sz="2000" b="1" dirty="0" smtClean="0"/>
              <a:t> Lock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6198808" y="2903357"/>
            <a:ext cx="1954592" cy="601843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914400" y="2819400"/>
            <a:ext cx="2133600" cy="177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58"/>
    </mc:Choice>
    <mc:Fallback xmlns="">
      <p:transition spd="slow" advTm="12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639724"/>
            <a:ext cx="8839200" cy="761075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5562" y="2514600"/>
            <a:ext cx="7212638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Complex 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Data races, non-determinism, implicit communication,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D25000"/>
                </a:solidFill>
                <a:latin typeface="Arial Narrow" pitchFamily="-65" charset="0"/>
                <a:ea typeface="ＭＳ Ｐゴシック" pitchFamily="-65" charset="-128"/>
              </a:rPr>
              <a:t>Complex, inefficient 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Complex coherence, consistency, unnecessary traffic,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480226"/>
      </p:ext>
    </p:extLst>
  </p:cSld>
  <p:clrMapOvr>
    <a:masterClrMapping/>
  </p:clrMapOvr>
  <p:transition spd="slow" advTm="6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DeNovoSync</a:t>
            </a:r>
            <a:r>
              <a:rPr lang="en-US" dirty="0" smtClean="0"/>
              <a:t> = DeNovoSync0 + Hardware 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D25000"/>
                </a:solidFill>
              </a:rPr>
              <a:t>Hardware </a:t>
            </a:r>
            <a:r>
              <a:rPr lang="en-US" sz="2400" dirty="0" err="1" smtClean="0">
                <a:solidFill>
                  <a:srgbClr val="D25000"/>
                </a:solidFill>
              </a:rPr>
              <a:t>backoff</a:t>
            </a:r>
            <a:r>
              <a:rPr lang="en-US" sz="2400" dirty="0" smtClean="0">
                <a:solidFill>
                  <a:srgbClr val="D25000"/>
                </a:solidFill>
              </a:rPr>
              <a:t> </a:t>
            </a:r>
            <a:r>
              <a:rPr lang="en-US" sz="2400" dirty="0" smtClean="0"/>
              <a:t>to reduce Read-Read races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R</a:t>
            </a:r>
            <a:r>
              <a:rPr lang="en-US" sz="2200" dirty="0" smtClean="0"/>
              <a:t>emote synch read requests = hint for contention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Delay next (local) synch read miss for </a:t>
            </a:r>
            <a:r>
              <a:rPr lang="en-US" sz="2200" dirty="0" err="1" smtClean="0"/>
              <a:t>backoff</a:t>
            </a:r>
            <a:r>
              <a:rPr lang="en-US" sz="2200" dirty="0" smtClean="0"/>
              <a:t> cycles</a:t>
            </a:r>
            <a:endParaRPr lang="en-US" sz="2200" dirty="0"/>
          </a:p>
          <a:p>
            <a:pPr>
              <a:spcBef>
                <a:spcPts val="3000"/>
              </a:spcBef>
            </a:pPr>
            <a:r>
              <a:rPr lang="en-US" sz="2400" dirty="0" smtClean="0"/>
              <a:t>Two-level </a:t>
            </a:r>
            <a:r>
              <a:rPr lang="en-US" sz="2400" dirty="0" smtClean="0">
                <a:solidFill>
                  <a:srgbClr val="D25000"/>
                </a:solidFill>
              </a:rPr>
              <a:t>adaptive counters </a:t>
            </a:r>
            <a:r>
              <a:rPr lang="en-US" sz="2400" dirty="0" smtClean="0"/>
              <a:t>for </a:t>
            </a:r>
            <a:r>
              <a:rPr lang="en-US" sz="2400" dirty="0" err="1" smtClean="0"/>
              <a:t>backoff</a:t>
            </a:r>
            <a:r>
              <a:rPr lang="en-US" sz="2400" dirty="0" smtClean="0"/>
              <a:t> cycles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B = Per-core </a:t>
            </a:r>
            <a:r>
              <a:rPr lang="en-US" sz="2200" dirty="0" err="1" smtClean="0"/>
              <a:t>backoff</a:t>
            </a:r>
            <a:r>
              <a:rPr lang="en-US" sz="2200" dirty="0" smtClean="0"/>
              <a:t> counter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On remote synch read request, B </a:t>
            </a:r>
            <a:r>
              <a:rPr lang="en-US" dirty="0"/>
              <a:t>← B </a:t>
            </a:r>
            <a:r>
              <a:rPr lang="en-US" dirty="0" smtClean="0"/>
              <a:t>+ I 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I = Per-core increment counter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D = Default increment value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N</a:t>
            </a:r>
            <a:r>
              <a:rPr lang="en-US" dirty="0" smtClean="0"/>
              <a:t>th remote synch read request, I ← I + D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N</a:t>
            </a:r>
            <a:r>
              <a:rPr lang="en-US" dirty="0" smtClean="0"/>
              <a:t> determined by system configuration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20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Wave 6"/>
          <p:cNvSpPr/>
          <p:nvPr/>
        </p:nvSpPr>
        <p:spPr>
          <a:xfrm>
            <a:off x="1447800" y="3276600"/>
            <a:ext cx="5943600" cy="707634"/>
          </a:xfrm>
          <a:prstGeom prst="wave">
            <a:avLst>
              <a:gd name="adj1" fmla="val 6555"/>
              <a:gd name="adj2" fmla="val 102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</a:rPr>
              <a:t>Read-Read races </a:t>
            </a:r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Symbol" panose="05050102010706020507" pitchFamily="18" charset="2"/>
              </a:rPr>
              <a:t>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ontention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Symbol" panose="05050102010706020507" pitchFamily="18" charset="2"/>
              </a:rPr>
              <a:t> </a:t>
            </a:r>
            <a:r>
              <a:rPr lang="en-US" sz="24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Backoff</a:t>
            </a:r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! 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  <a:cs typeface="PT Sans Narrow"/>
            </a:endParaRPr>
          </a:p>
        </p:txBody>
      </p:sp>
      <p:sp>
        <p:nvSpPr>
          <p:cNvPr id="9" name="Wave 8"/>
          <p:cNvSpPr/>
          <p:nvPr/>
        </p:nvSpPr>
        <p:spPr>
          <a:xfrm>
            <a:off x="838200" y="4365235"/>
            <a:ext cx="7924800" cy="914222"/>
          </a:xfrm>
          <a:prstGeom prst="wave">
            <a:avLst>
              <a:gd name="adj1" fmla="val 6555"/>
              <a:gd name="adj2" fmla="val 102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</a:rPr>
              <a:t>More Read-Read races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Symbol" panose="05050102010706020507" pitchFamily="18" charset="2"/>
              </a:rPr>
              <a:t> </a:t>
            </a:r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More contention </a:t>
            </a:r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Symbol" panose="05050102010706020507" pitchFamily="18" charset="2"/>
              </a:rPr>
              <a:t> </a:t>
            </a:r>
            <a:r>
              <a:rPr lang="en-US" sz="2400" b="1" dirty="0" err="1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Backoff</a:t>
            </a:r>
            <a:r>
              <a:rPr lang="en-US" sz="2400" b="1" dirty="0" smtClean="0">
                <a:solidFill>
                  <a:schemeClr val="tx1"/>
                </a:solidFill>
                <a:latin typeface="Arial Narrow" panose="020B0606020202030204" pitchFamily="34" charset="0"/>
                <a:cs typeface="PT Sans Narrow"/>
                <a:sym typeface="Wingdings"/>
              </a:rPr>
              <a:t> longer! 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  <a:cs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985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21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416" y="2658845"/>
            <a:ext cx="1814947" cy="875878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5364" y="354439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410" y="2215499"/>
            <a:ext cx="816797" cy="256672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7235" y="2518323"/>
            <a:ext cx="816797" cy="19835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56879" y="2895600"/>
            <a:ext cx="603628" cy="400110"/>
            <a:chOff x="5096978" y="2725488"/>
            <a:chExt cx="603628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6601" y="2258735"/>
            <a:ext cx="603628" cy="400110"/>
            <a:chOff x="5096978" y="2725488"/>
            <a:chExt cx="60362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41191" y="187694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80" y="217976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9072" y="3200400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5899" y="2589693"/>
            <a:ext cx="603628" cy="400110"/>
            <a:chOff x="5096978" y="2725488"/>
            <a:chExt cx="603628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03606" y="3184098"/>
            <a:ext cx="603628" cy="400110"/>
            <a:chOff x="5096978" y="2725488"/>
            <a:chExt cx="603628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5809" y="1620325"/>
            <a:ext cx="109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758195" y="1621371"/>
            <a:ext cx="9601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8224" y="1624497"/>
            <a:ext cx="94375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36953" y="2814046"/>
            <a:ext cx="1270058" cy="10308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13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787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26" y="4553321"/>
            <a:ext cx="1438826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7930" y="2012040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72975" y="2029581"/>
            <a:ext cx="75128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1992" y="2012040"/>
            <a:ext cx="864808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436953" y="3117416"/>
            <a:ext cx="1264909" cy="259927"/>
            <a:chOff x="4442102" y="2839866"/>
            <a:chExt cx="1264909" cy="259927"/>
          </a:xfrm>
        </p:grpSpPr>
        <p:sp>
          <p:nvSpPr>
            <p:cNvPr id="53" name="Rectangle 52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996820" y="3118104"/>
            <a:ext cx="1264909" cy="259927"/>
            <a:chOff x="4442102" y="2839866"/>
            <a:chExt cx="1264909" cy="259927"/>
          </a:xfrm>
        </p:grpSpPr>
        <p:sp>
          <p:nvSpPr>
            <p:cNvPr id="57" name="Rectangle 56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4442102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00081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78764" y="2349046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87490" y="4956916"/>
            <a:ext cx="1447543" cy="259926"/>
            <a:chOff x="4442102" y="2839867"/>
            <a:chExt cx="1447543" cy="259926"/>
          </a:xfrm>
        </p:grpSpPr>
        <p:sp>
          <p:nvSpPr>
            <p:cNvPr id="63" name="Rectangle 62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C1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94497" y="2332551"/>
            <a:ext cx="525407" cy="3033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887490" y="4968187"/>
            <a:ext cx="235827" cy="251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500" b="1"/>
          </a:p>
        </p:txBody>
      </p:sp>
      <p:sp>
        <p:nvSpPr>
          <p:cNvPr id="81" name="Rectangle 80"/>
          <p:cNvSpPr/>
          <p:nvPr/>
        </p:nvSpPr>
        <p:spPr>
          <a:xfrm>
            <a:off x="4446526" y="3125294"/>
            <a:ext cx="235827" cy="251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500" b="1"/>
          </a:p>
        </p:txBody>
      </p:sp>
      <p:sp>
        <p:nvSpPr>
          <p:cNvPr id="83" name="16-Point Star 82"/>
          <p:cNvSpPr/>
          <p:nvPr/>
        </p:nvSpPr>
        <p:spPr>
          <a:xfrm>
            <a:off x="3876652" y="2972163"/>
            <a:ext cx="626528" cy="497952"/>
          </a:xfrm>
          <a:prstGeom prst="star16">
            <a:avLst/>
          </a:prstGeom>
          <a:solidFill>
            <a:srgbClr val="006400">
              <a:alpha val="5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HIT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76382" y="2405505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Backoff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48309" y="5643783"/>
            <a:ext cx="136755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Shared Cache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817189" y="3483977"/>
            <a:ext cx="603628" cy="400110"/>
            <a:chOff x="5096978" y="2725488"/>
            <a:chExt cx="603628" cy="400110"/>
          </a:xfrm>
        </p:grpSpPr>
        <p:sp>
          <p:nvSpPr>
            <p:cNvPr id="113" name="TextBox 112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138314" y="1015487"/>
            <a:ext cx="2264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Test&amp;Test&amp;Set</a:t>
            </a:r>
            <a:r>
              <a:rPr lang="en-US" sz="2000" b="1" dirty="0" smtClean="0"/>
              <a:t> Lock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7574291" y="3124200"/>
            <a:ext cx="1264909" cy="259927"/>
            <a:chOff x="4442102" y="2839866"/>
            <a:chExt cx="1264909" cy="259927"/>
          </a:xfrm>
        </p:grpSpPr>
        <p:sp>
          <p:nvSpPr>
            <p:cNvPr id="82" name="Rectangle 81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</p:spTree>
    <p:extLst>
      <p:ext uri="{BB962C8B-B14F-4D97-AF65-F5344CB8AC3E}">
        <p14:creationId xmlns:p14="http://schemas.microsoft.com/office/powerpoint/2010/main" val="36007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8749E-6 2.40574E-7 L 1.98749E-6 0.048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0.04884 L -4.16667E-6 0.096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19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6" grpId="0" animBg="1"/>
      <p:bldP spid="66" grpId="1" animBg="1"/>
      <p:bldP spid="83" grpId="0" animBg="1"/>
      <p:bldP spid="8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22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416" y="2658845"/>
            <a:ext cx="1814947" cy="875878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5364" y="354439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410" y="2215499"/>
            <a:ext cx="816797" cy="256672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7235" y="2518323"/>
            <a:ext cx="816797" cy="19835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56879" y="2895600"/>
            <a:ext cx="603628" cy="400110"/>
            <a:chOff x="5096978" y="2725488"/>
            <a:chExt cx="603628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6601" y="2258735"/>
            <a:ext cx="603628" cy="400110"/>
            <a:chOff x="5096978" y="2725488"/>
            <a:chExt cx="60362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41191" y="187694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80" y="217976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9072" y="3200400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5899" y="2589693"/>
            <a:ext cx="603628" cy="400110"/>
            <a:chOff x="5096978" y="2725488"/>
            <a:chExt cx="603628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03606" y="3184098"/>
            <a:ext cx="603628" cy="400110"/>
            <a:chOff x="5096978" y="2725488"/>
            <a:chExt cx="603628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5809" y="1620325"/>
            <a:ext cx="109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758195" y="1621371"/>
            <a:ext cx="9601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8224" y="1624497"/>
            <a:ext cx="94375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36953" y="2814046"/>
            <a:ext cx="1270058" cy="10308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13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787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26" y="4553321"/>
            <a:ext cx="1438826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7930" y="2012040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72975" y="2029581"/>
            <a:ext cx="75128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1992" y="2012040"/>
            <a:ext cx="864808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436953" y="3117416"/>
            <a:ext cx="1264909" cy="259927"/>
            <a:chOff x="4442102" y="2839866"/>
            <a:chExt cx="1264909" cy="259927"/>
          </a:xfrm>
        </p:grpSpPr>
        <p:sp>
          <p:nvSpPr>
            <p:cNvPr id="53" name="Rectangle 52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996820" y="3126235"/>
            <a:ext cx="235827" cy="251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500" b="1"/>
          </a:p>
        </p:txBody>
      </p:sp>
      <p:sp>
        <p:nvSpPr>
          <p:cNvPr id="59" name="Rectangle 58"/>
          <p:cNvSpPr/>
          <p:nvPr/>
        </p:nvSpPr>
        <p:spPr>
          <a:xfrm>
            <a:off x="4442102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00081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78764" y="2349046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87490" y="4956916"/>
            <a:ext cx="1447543" cy="259926"/>
            <a:chOff x="4442102" y="2839867"/>
            <a:chExt cx="1447543" cy="259926"/>
          </a:xfrm>
        </p:grpSpPr>
        <p:sp>
          <p:nvSpPr>
            <p:cNvPr id="63" name="Rectangle 62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C1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94497" y="2973231"/>
            <a:ext cx="525407" cy="3033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887490" y="4960057"/>
            <a:ext cx="1447543" cy="259926"/>
            <a:chOff x="4442102" y="2839867"/>
            <a:chExt cx="1447543" cy="259926"/>
          </a:xfrm>
        </p:grpSpPr>
        <p:sp>
          <p:nvSpPr>
            <p:cNvPr id="68" name="Rectangle 67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cxnSp>
        <p:nvCxnSpPr>
          <p:cNvPr id="70" name="Straight Connector 69"/>
          <p:cNvCxnSpPr>
            <a:endCxn id="49" idx="0"/>
          </p:cNvCxnSpPr>
          <p:nvPr/>
        </p:nvCxnSpPr>
        <p:spPr>
          <a:xfrm>
            <a:off x="6612781" y="3816248"/>
            <a:ext cx="5458" cy="737073"/>
          </a:xfrm>
          <a:prstGeom prst="line">
            <a:avLst/>
          </a:prstGeom>
          <a:ln w="28575" cmpd="sng"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9" idx="0"/>
            <a:endCxn id="46" idx="2"/>
          </p:cNvCxnSpPr>
          <p:nvPr/>
        </p:nvCxnSpPr>
        <p:spPr>
          <a:xfrm flipH="1" flipV="1">
            <a:off x="5071982" y="3844862"/>
            <a:ext cx="1546257" cy="70845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0" idx="3"/>
            <a:endCxn id="58" idx="1"/>
          </p:cNvCxnSpPr>
          <p:nvPr/>
        </p:nvCxnSpPr>
        <p:spPr>
          <a:xfrm>
            <a:off x="5711435" y="3247127"/>
            <a:ext cx="285385" cy="500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446526" y="3117163"/>
            <a:ext cx="1264909" cy="259927"/>
            <a:chOff x="4442102" y="2839866"/>
            <a:chExt cx="1264909" cy="259927"/>
          </a:xfrm>
        </p:grpSpPr>
        <p:sp>
          <p:nvSpPr>
            <p:cNvPr id="80" name="Rectangle 79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4448298" y="233255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76382" y="2405505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Backoff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48309" y="5643783"/>
            <a:ext cx="136755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Shared Cache</a:t>
            </a:r>
          </a:p>
        </p:txBody>
      </p:sp>
      <p:sp>
        <p:nvSpPr>
          <p:cNvPr id="111" name="16-Point Star 110"/>
          <p:cNvSpPr/>
          <p:nvPr/>
        </p:nvSpPr>
        <p:spPr>
          <a:xfrm>
            <a:off x="637434" y="3766762"/>
            <a:ext cx="1345998" cy="522065"/>
          </a:xfrm>
          <a:prstGeom prst="star16">
            <a:avLst/>
          </a:prstGeom>
          <a:solidFill>
            <a:srgbClr val="006400">
              <a:alpha val="5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BACKOFF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817189" y="3483977"/>
            <a:ext cx="603628" cy="400110"/>
            <a:chOff x="5096978" y="2725488"/>
            <a:chExt cx="603628" cy="400110"/>
          </a:xfrm>
        </p:grpSpPr>
        <p:sp>
          <p:nvSpPr>
            <p:cNvPr id="113" name="TextBox 112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138314" y="1015487"/>
            <a:ext cx="2264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Test&amp;Test&amp;Set</a:t>
            </a:r>
            <a:r>
              <a:rPr lang="en-US" sz="2000" b="1" dirty="0" smtClean="0"/>
              <a:t> Lock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7574291" y="3124200"/>
            <a:ext cx="1264909" cy="259927"/>
            <a:chOff x="4442102" y="2839866"/>
            <a:chExt cx="1264909" cy="259927"/>
          </a:xfrm>
        </p:grpSpPr>
        <p:sp>
          <p:nvSpPr>
            <p:cNvPr id="82" name="Rectangle 81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11809" y="3124200"/>
            <a:ext cx="1249613" cy="259927"/>
            <a:chOff x="4479820" y="2839866"/>
            <a:chExt cx="1249613" cy="259927"/>
          </a:xfrm>
        </p:grpSpPr>
        <p:sp>
          <p:nvSpPr>
            <p:cNvPr id="74" name="Rectangle 73"/>
            <p:cNvSpPr/>
            <p:nvPr/>
          </p:nvSpPr>
          <p:spPr>
            <a:xfrm>
              <a:off x="4700658" y="2839866"/>
              <a:ext cx="1028775" cy="25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79820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</p:spTree>
    <p:extLst>
      <p:ext uri="{BB962C8B-B14F-4D97-AF65-F5344CB8AC3E}">
        <p14:creationId xmlns:p14="http://schemas.microsoft.com/office/powerpoint/2010/main" val="29412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3.88889E-6 0.0425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9479E-6 3.96484E-6 L 2.49479E-6 0.1718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4259 L -0.00035 0.0937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2" animBg="1"/>
      <p:bldP spid="66" grpId="3" animBg="1"/>
      <p:bldP spid="84" grpId="0" animBg="1"/>
      <p:bldP spid="111" grpId="0" animBg="1"/>
      <p:bldP spid="1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109" name="Rectangle 108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23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416" y="2658845"/>
            <a:ext cx="1814947" cy="875878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5364" y="354787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410" y="2215499"/>
            <a:ext cx="816797" cy="256672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7235" y="2518323"/>
            <a:ext cx="816797" cy="19835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96601" y="2258735"/>
            <a:ext cx="603628" cy="400110"/>
            <a:chOff x="5096978" y="2725488"/>
            <a:chExt cx="60362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7189" y="3483864"/>
            <a:ext cx="603628" cy="400110"/>
            <a:chOff x="5096978" y="2725488"/>
            <a:chExt cx="603628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41191" y="187694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80" y="217976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9072" y="3200400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5899" y="2589693"/>
            <a:ext cx="603628" cy="400110"/>
            <a:chOff x="5096978" y="2725488"/>
            <a:chExt cx="603628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0347" y="4379409"/>
            <a:ext cx="603628" cy="400110"/>
            <a:chOff x="5096978" y="2725488"/>
            <a:chExt cx="603628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13590" y="4101772"/>
            <a:ext cx="748258" cy="400110"/>
            <a:chOff x="4952348" y="2742421"/>
            <a:chExt cx="748258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57297" y="3802351"/>
            <a:ext cx="603628" cy="400110"/>
            <a:chOff x="5096978" y="2725488"/>
            <a:chExt cx="603628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5809" y="1620325"/>
            <a:ext cx="109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758195" y="1621371"/>
            <a:ext cx="9601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8224" y="1624497"/>
            <a:ext cx="94375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36953" y="2814046"/>
            <a:ext cx="1270058" cy="10308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59913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Rectangle 47"/>
          <p:cNvSpPr/>
          <p:nvPr/>
        </p:nvSpPr>
        <p:spPr>
          <a:xfrm>
            <a:off x="75787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Rectangle 48"/>
          <p:cNvSpPr/>
          <p:nvPr/>
        </p:nvSpPr>
        <p:spPr>
          <a:xfrm>
            <a:off x="5898826" y="4553321"/>
            <a:ext cx="1438826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7930" y="2012040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72975" y="2029581"/>
            <a:ext cx="75128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1992" y="2012040"/>
            <a:ext cx="864808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98464" y="3118104"/>
            <a:ext cx="1264909" cy="259927"/>
            <a:chOff x="4442102" y="2839866"/>
            <a:chExt cx="1264909" cy="259927"/>
          </a:xfrm>
        </p:grpSpPr>
        <p:sp>
          <p:nvSpPr>
            <p:cNvPr id="57" name="Rectangle 56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4442102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00081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78764" y="2349046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194496" y="3597594"/>
            <a:ext cx="525407" cy="3033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43984" y="3118104"/>
            <a:ext cx="1264909" cy="259927"/>
            <a:chOff x="4442102" y="2839866"/>
            <a:chExt cx="1264909" cy="259927"/>
          </a:xfrm>
        </p:grpSpPr>
        <p:sp>
          <p:nvSpPr>
            <p:cNvPr id="80" name="Rectangle 79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580376" y="3118104"/>
            <a:ext cx="1264909" cy="259927"/>
            <a:chOff x="4442102" y="2839866"/>
            <a:chExt cx="1264909" cy="259927"/>
          </a:xfrm>
        </p:grpSpPr>
        <p:sp>
          <p:nvSpPr>
            <p:cNvPr id="87" name="Rectangle 86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90" name="Rectangle 89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C3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cxnSp>
        <p:nvCxnSpPr>
          <p:cNvPr id="92" name="Straight Connector 91"/>
          <p:cNvCxnSpPr>
            <a:stCxn id="49" idx="0"/>
            <a:endCxn id="47" idx="2"/>
          </p:cNvCxnSpPr>
          <p:nvPr/>
        </p:nvCxnSpPr>
        <p:spPr>
          <a:xfrm flipV="1">
            <a:off x="6632401" y="3849464"/>
            <a:ext cx="8154" cy="708459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8" idx="2"/>
            <a:endCxn id="49" idx="0"/>
          </p:cNvCxnSpPr>
          <p:nvPr/>
        </p:nvCxnSpPr>
        <p:spPr>
          <a:xfrm flipH="1">
            <a:off x="6632401" y="3849464"/>
            <a:ext cx="1595554" cy="7084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88" idx="1"/>
          </p:cNvCxnSpPr>
          <p:nvPr/>
        </p:nvCxnSpPr>
        <p:spPr>
          <a:xfrm>
            <a:off x="7263373" y="3248068"/>
            <a:ext cx="317003" cy="4065"/>
          </a:xfrm>
          <a:prstGeom prst="line">
            <a:avLst/>
          </a:prstGeom>
          <a:ln>
            <a:solidFill>
              <a:srgbClr val="00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998464" y="3118104"/>
            <a:ext cx="1264909" cy="259927"/>
            <a:chOff x="4442102" y="2839866"/>
            <a:chExt cx="1264909" cy="259927"/>
          </a:xfrm>
        </p:grpSpPr>
        <p:sp>
          <p:nvSpPr>
            <p:cNvPr id="106" name="Rectangle 105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5998464" y="3126235"/>
            <a:ext cx="235827" cy="251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500" b="1"/>
          </a:p>
        </p:txBody>
      </p:sp>
      <p:sp>
        <p:nvSpPr>
          <p:cNvPr id="114" name="TextBox 113"/>
          <p:cNvSpPr txBox="1"/>
          <p:nvPr/>
        </p:nvSpPr>
        <p:spPr>
          <a:xfrm>
            <a:off x="5948309" y="5643783"/>
            <a:ext cx="136755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Shared Cache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76382" y="2405505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Backoff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68" name="Rectangle 67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C3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56879" y="2895600"/>
            <a:ext cx="603628" cy="400110"/>
            <a:chOff x="5096978" y="2725488"/>
            <a:chExt cx="603628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5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9813E-6 -1.62613E-6 L 4.69813E-6 0.042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109" name="Rectangle 108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24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416" y="2658845"/>
            <a:ext cx="1814947" cy="875878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5364" y="354787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410" y="2215499"/>
            <a:ext cx="816797" cy="256672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7235" y="2518323"/>
            <a:ext cx="816797" cy="19835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96601" y="2258735"/>
            <a:ext cx="603628" cy="400110"/>
            <a:chOff x="5096978" y="2725488"/>
            <a:chExt cx="60362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7189" y="3483864"/>
            <a:ext cx="603628" cy="400110"/>
            <a:chOff x="5096978" y="2725488"/>
            <a:chExt cx="603628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41191" y="187694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80" y="217976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9072" y="3200400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5899" y="2589693"/>
            <a:ext cx="603628" cy="400110"/>
            <a:chOff x="5096978" y="2725488"/>
            <a:chExt cx="603628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0347" y="4379409"/>
            <a:ext cx="603628" cy="400110"/>
            <a:chOff x="5096978" y="2725488"/>
            <a:chExt cx="603628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13590" y="4101772"/>
            <a:ext cx="748258" cy="400110"/>
            <a:chOff x="4952348" y="2742421"/>
            <a:chExt cx="748258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57297" y="3802351"/>
            <a:ext cx="603628" cy="400110"/>
            <a:chOff x="5096978" y="2725488"/>
            <a:chExt cx="603628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5809" y="1620325"/>
            <a:ext cx="109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758195" y="1621371"/>
            <a:ext cx="9601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8224" y="1624497"/>
            <a:ext cx="94375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36953" y="2814046"/>
            <a:ext cx="1270058" cy="10308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59913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Rectangle 47"/>
          <p:cNvSpPr/>
          <p:nvPr/>
        </p:nvSpPr>
        <p:spPr>
          <a:xfrm>
            <a:off x="75787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Rectangle 48"/>
          <p:cNvSpPr/>
          <p:nvPr/>
        </p:nvSpPr>
        <p:spPr>
          <a:xfrm>
            <a:off x="5898826" y="4553321"/>
            <a:ext cx="1438826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7930" y="2012040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72975" y="2029581"/>
            <a:ext cx="75128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1992" y="2012040"/>
            <a:ext cx="864808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42102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00081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78764" y="2349046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194496" y="3887631"/>
            <a:ext cx="525407" cy="3033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43984" y="3118104"/>
            <a:ext cx="1264909" cy="259927"/>
            <a:chOff x="4442102" y="2839866"/>
            <a:chExt cx="1264909" cy="259927"/>
          </a:xfrm>
        </p:grpSpPr>
        <p:sp>
          <p:nvSpPr>
            <p:cNvPr id="80" name="Rectangle 79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580376" y="3118104"/>
            <a:ext cx="1264909" cy="259927"/>
            <a:chOff x="4442102" y="2839866"/>
            <a:chExt cx="1264909" cy="259927"/>
          </a:xfrm>
        </p:grpSpPr>
        <p:sp>
          <p:nvSpPr>
            <p:cNvPr id="87" name="Rectangle 86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90" name="Rectangle 89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C3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998464" y="3126235"/>
            <a:ext cx="235827" cy="251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500" b="1"/>
          </a:p>
        </p:txBody>
      </p:sp>
      <p:grpSp>
        <p:nvGrpSpPr>
          <p:cNvPr id="101" name="Group 100"/>
          <p:cNvGrpSpPr/>
          <p:nvPr/>
        </p:nvGrpSpPr>
        <p:grpSpPr>
          <a:xfrm>
            <a:off x="5998464" y="3124200"/>
            <a:ext cx="1264909" cy="259927"/>
            <a:chOff x="4442102" y="2845962"/>
            <a:chExt cx="1264909" cy="259927"/>
          </a:xfrm>
        </p:grpSpPr>
        <p:sp>
          <p:nvSpPr>
            <p:cNvPr id="103" name="Rectangle 102"/>
            <p:cNvSpPr/>
            <p:nvPr/>
          </p:nvSpPr>
          <p:spPr>
            <a:xfrm>
              <a:off x="4677929" y="2845962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948309" y="5643783"/>
            <a:ext cx="136755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Shared Cache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76382" y="2405505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Backoff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68" name="Rectangle 67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56879" y="2895600"/>
            <a:ext cx="603628" cy="400110"/>
            <a:chOff x="5096978" y="2725488"/>
            <a:chExt cx="603628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84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109" name="Rectangle 108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25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416" y="2658845"/>
            <a:ext cx="1814947" cy="875878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85364" y="354787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8410" y="2215499"/>
            <a:ext cx="816797" cy="256672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7235" y="2518323"/>
            <a:ext cx="816797" cy="19835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96601" y="2258735"/>
            <a:ext cx="603628" cy="400110"/>
            <a:chOff x="5096978" y="2725488"/>
            <a:chExt cx="60362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7189" y="3483864"/>
            <a:ext cx="603628" cy="400110"/>
            <a:chOff x="5096978" y="2725488"/>
            <a:chExt cx="603628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41191" y="187694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8780" y="217976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9072" y="3200400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95899" y="2589693"/>
            <a:ext cx="603628" cy="400110"/>
            <a:chOff x="5096978" y="2725488"/>
            <a:chExt cx="603628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0347" y="4379409"/>
            <a:ext cx="603628" cy="400110"/>
            <a:chOff x="5096978" y="2725488"/>
            <a:chExt cx="603628" cy="400110"/>
          </a:xfrm>
        </p:grpSpPr>
        <p:sp>
          <p:nvSpPr>
            <p:cNvPr id="34" name="TextBox 3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13590" y="4101772"/>
            <a:ext cx="748258" cy="400110"/>
            <a:chOff x="4952348" y="2742421"/>
            <a:chExt cx="748258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57297" y="3802351"/>
            <a:ext cx="603628" cy="400110"/>
            <a:chOff x="5096978" y="2725488"/>
            <a:chExt cx="603628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05809" y="1620325"/>
            <a:ext cx="109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758195" y="1621371"/>
            <a:ext cx="9601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8224" y="1624497"/>
            <a:ext cx="94375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36953" y="2814046"/>
            <a:ext cx="1270058" cy="10308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59913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Rectangle 47"/>
          <p:cNvSpPr/>
          <p:nvPr/>
        </p:nvSpPr>
        <p:spPr>
          <a:xfrm>
            <a:off x="75787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" name="Rectangle 48"/>
          <p:cNvSpPr/>
          <p:nvPr/>
        </p:nvSpPr>
        <p:spPr>
          <a:xfrm>
            <a:off x="5898826" y="4553321"/>
            <a:ext cx="1438826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677930" y="2012040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72975" y="2029581"/>
            <a:ext cx="75128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21992" y="2012040"/>
            <a:ext cx="864808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42102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00081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578764" y="2349046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194496" y="4114800"/>
            <a:ext cx="525407" cy="3033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43984" y="3118104"/>
            <a:ext cx="1264909" cy="259927"/>
            <a:chOff x="4442102" y="2839866"/>
            <a:chExt cx="1264909" cy="259927"/>
          </a:xfrm>
        </p:grpSpPr>
        <p:sp>
          <p:nvSpPr>
            <p:cNvPr id="80" name="Rectangle 79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580376" y="3118104"/>
            <a:ext cx="1264909" cy="259927"/>
            <a:chOff x="4442102" y="2839866"/>
            <a:chExt cx="1264909" cy="259927"/>
          </a:xfrm>
        </p:grpSpPr>
        <p:sp>
          <p:nvSpPr>
            <p:cNvPr id="87" name="Rectangle 86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90" name="Rectangle 89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C3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5998464" y="3126235"/>
            <a:ext cx="235827" cy="25179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500" b="1"/>
          </a:p>
        </p:txBody>
      </p:sp>
      <p:grpSp>
        <p:nvGrpSpPr>
          <p:cNvPr id="101" name="Group 100"/>
          <p:cNvGrpSpPr/>
          <p:nvPr/>
        </p:nvGrpSpPr>
        <p:grpSpPr>
          <a:xfrm>
            <a:off x="5998464" y="3124200"/>
            <a:ext cx="1264909" cy="259927"/>
            <a:chOff x="4442102" y="2845962"/>
            <a:chExt cx="1264909" cy="259927"/>
          </a:xfrm>
        </p:grpSpPr>
        <p:sp>
          <p:nvSpPr>
            <p:cNvPr id="103" name="Rectangle 102"/>
            <p:cNvSpPr/>
            <p:nvPr/>
          </p:nvSpPr>
          <p:spPr>
            <a:xfrm>
              <a:off x="4677929" y="2845962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948309" y="5643783"/>
            <a:ext cx="136755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Shared Cache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76382" y="2405505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Backoff </a:t>
            </a:r>
          </a:p>
        </p:txBody>
      </p:sp>
      <p:sp>
        <p:nvSpPr>
          <p:cNvPr id="97" name="16-Point Star 96"/>
          <p:cNvSpPr/>
          <p:nvPr/>
        </p:nvSpPr>
        <p:spPr>
          <a:xfrm>
            <a:off x="5432527" y="3019492"/>
            <a:ext cx="626528" cy="497952"/>
          </a:xfrm>
          <a:prstGeom prst="star16">
            <a:avLst/>
          </a:prstGeom>
          <a:solidFill>
            <a:srgbClr val="006400">
              <a:alpha val="5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sz="1500" b="1" dirty="0" smtClean="0">
                <a:solidFill>
                  <a:srgbClr val="000000"/>
                </a:solidFill>
              </a:rPr>
              <a:t>HIT</a:t>
            </a:r>
            <a:endParaRPr lang="en-US" sz="1500" b="1" dirty="0">
              <a:solidFill>
                <a:srgbClr val="00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68" name="Rectangle 67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56879" y="2895600"/>
            <a:ext cx="603628" cy="400110"/>
            <a:chOff x="5096978" y="2725488"/>
            <a:chExt cx="603628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4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26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598151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6400"/>
                </a:solidFill>
                <a:latin typeface="Arial Narrow" panose="020B0606020202030204" pitchFamily="34" charset="0"/>
              </a:rPr>
              <a:t>Hardware </a:t>
            </a:r>
            <a:r>
              <a:rPr lang="en-US" sz="2400" b="1" dirty="0" err="1" smtClean="0">
                <a:solidFill>
                  <a:srgbClr val="006400"/>
                </a:solidFill>
                <a:latin typeface="Arial Narrow" panose="020B0606020202030204" pitchFamily="34" charset="0"/>
              </a:rPr>
              <a:t>backoff</a:t>
            </a:r>
            <a:r>
              <a:rPr lang="en-US" sz="2400" b="1" dirty="0" smtClean="0">
                <a:solidFill>
                  <a:srgbClr val="006400"/>
                </a:solidFill>
                <a:latin typeface="Arial Narrow" panose="020B0606020202030204" pitchFamily="34" charset="0"/>
              </a:rPr>
              <a:t> reduces cache misses from Read-Read races</a:t>
            </a:r>
            <a:endParaRPr lang="en-US" sz="2400" b="1" dirty="0">
              <a:solidFill>
                <a:srgbClr val="0064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98" name="Rectangle 97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870416" y="2658845"/>
            <a:ext cx="1814947" cy="875878"/>
          </a:xfrm>
          <a:prstGeom prst="rect">
            <a:avLst/>
          </a:prstGeom>
          <a:solidFill>
            <a:schemeClr val="accent2">
              <a:alpha val="43000"/>
            </a:scheme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685364" y="3547872"/>
            <a:ext cx="816797" cy="433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908410" y="2215499"/>
            <a:ext cx="816797" cy="256672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17235" y="2518323"/>
            <a:ext cx="816797" cy="19835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996601" y="2258735"/>
            <a:ext cx="603628" cy="400110"/>
            <a:chOff x="5096978" y="2725488"/>
            <a:chExt cx="603628" cy="400110"/>
          </a:xfrm>
        </p:grpSpPr>
        <p:sp>
          <p:nvSpPr>
            <p:cNvPr id="122" name="TextBox 121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817189" y="3483864"/>
            <a:ext cx="603628" cy="400110"/>
            <a:chOff x="5096978" y="2725488"/>
            <a:chExt cx="603628" cy="400110"/>
          </a:xfrm>
        </p:grpSpPr>
        <p:sp>
          <p:nvSpPr>
            <p:cNvPr id="125" name="TextBox 124"/>
            <p:cNvSpPr txBox="1"/>
            <p:nvPr/>
          </p:nvSpPr>
          <p:spPr>
            <a:xfrm>
              <a:off x="5096978" y="27254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ST </a:t>
              </a:r>
              <a:endParaRPr lang="en-US" sz="2000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041191" y="1876945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8780" y="217976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859072" y="3200400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</a:t>
            </a:r>
            <a:endParaRPr lang="en-US" sz="16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995899" y="2589693"/>
            <a:ext cx="603628" cy="400110"/>
            <a:chOff x="5096978" y="2725488"/>
            <a:chExt cx="603628" cy="400110"/>
          </a:xfrm>
        </p:grpSpPr>
        <p:sp>
          <p:nvSpPr>
            <p:cNvPr id="131" name="TextBox 130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90347" y="4379409"/>
            <a:ext cx="603628" cy="400110"/>
            <a:chOff x="5096978" y="2725488"/>
            <a:chExt cx="603628" cy="400110"/>
          </a:xfrm>
        </p:grpSpPr>
        <p:sp>
          <p:nvSpPr>
            <p:cNvPr id="134" name="TextBox 13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813590" y="4101772"/>
            <a:ext cx="748258" cy="400110"/>
            <a:chOff x="4952348" y="2742421"/>
            <a:chExt cx="748258" cy="400110"/>
          </a:xfrm>
        </p:grpSpPr>
        <p:sp>
          <p:nvSpPr>
            <p:cNvPr id="137" name="TextBox 136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957297" y="3802351"/>
            <a:ext cx="603628" cy="400110"/>
            <a:chOff x="5096978" y="2725488"/>
            <a:chExt cx="603628" cy="400110"/>
          </a:xfrm>
        </p:grpSpPr>
        <p:sp>
          <p:nvSpPr>
            <p:cNvPr id="140" name="TextBox 139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805809" y="1620325"/>
            <a:ext cx="109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1</a:t>
            </a:r>
          </a:p>
          <a:p>
            <a:pPr>
              <a:lnSpc>
                <a:spcPct val="50000"/>
              </a:lnSpc>
            </a:pPr>
            <a:endParaRPr lang="en-US" sz="2800" b="1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758195" y="1621371"/>
            <a:ext cx="960157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718224" y="1624497"/>
            <a:ext cx="94375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Thread 3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436953" y="2814046"/>
            <a:ext cx="1270058" cy="103081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6" name="Rectangle 145"/>
          <p:cNvSpPr/>
          <p:nvPr/>
        </p:nvSpPr>
        <p:spPr>
          <a:xfrm>
            <a:off x="59913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Rectangle 146"/>
          <p:cNvSpPr/>
          <p:nvPr/>
        </p:nvSpPr>
        <p:spPr>
          <a:xfrm>
            <a:off x="7578764" y="2814046"/>
            <a:ext cx="1270058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8" name="Rectangle 147"/>
          <p:cNvSpPr/>
          <p:nvPr/>
        </p:nvSpPr>
        <p:spPr>
          <a:xfrm>
            <a:off x="5898826" y="4553321"/>
            <a:ext cx="1438826" cy="103081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677930" y="2012040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72975" y="2029581"/>
            <a:ext cx="75128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21992" y="2012040"/>
            <a:ext cx="864808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Core 3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5998464" y="3118104"/>
            <a:ext cx="1264909" cy="259927"/>
            <a:chOff x="4442102" y="2839866"/>
            <a:chExt cx="1264909" cy="259927"/>
          </a:xfrm>
        </p:grpSpPr>
        <p:sp>
          <p:nvSpPr>
            <p:cNvPr id="153" name="Rectangle 152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4442102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000081" y="2328981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578764" y="2349046"/>
            <a:ext cx="1270058" cy="4125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4443984" y="3118104"/>
            <a:ext cx="1264909" cy="259927"/>
            <a:chOff x="4442102" y="2839866"/>
            <a:chExt cx="1264909" cy="259927"/>
          </a:xfrm>
        </p:grpSpPr>
        <p:sp>
          <p:nvSpPr>
            <p:cNvPr id="160" name="Rectangle 159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580376" y="3118104"/>
            <a:ext cx="1264909" cy="259927"/>
            <a:chOff x="4442102" y="2839866"/>
            <a:chExt cx="1264909" cy="259927"/>
          </a:xfrm>
        </p:grpSpPr>
        <p:sp>
          <p:nvSpPr>
            <p:cNvPr id="163" name="Rectangle 162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166" name="Rectangle 165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C3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998464" y="3118104"/>
            <a:ext cx="1264909" cy="259927"/>
            <a:chOff x="4442102" y="2839866"/>
            <a:chExt cx="1264909" cy="259927"/>
          </a:xfrm>
        </p:grpSpPr>
        <p:sp>
          <p:nvSpPr>
            <p:cNvPr id="172" name="Rectangle 171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Invalid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998464" y="3118104"/>
            <a:ext cx="1264909" cy="259927"/>
            <a:chOff x="4442102" y="2839866"/>
            <a:chExt cx="1264909" cy="259927"/>
          </a:xfrm>
        </p:grpSpPr>
        <p:sp>
          <p:nvSpPr>
            <p:cNvPr id="175" name="Rectangle 174"/>
            <p:cNvSpPr/>
            <p:nvPr/>
          </p:nvSpPr>
          <p:spPr>
            <a:xfrm>
              <a:off x="4677929" y="2839866"/>
              <a:ext cx="1029082" cy="25992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Registered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948309" y="5643783"/>
            <a:ext cx="1367556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Shared Cache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576382" y="2405505"/>
            <a:ext cx="851212" cy="2359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600" b="1" dirty="0" smtClean="0"/>
              <a:t>Backoff </a:t>
            </a:r>
          </a:p>
        </p:txBody>
      </p:sp>
      <p:sp>
        <p:nvSpPr>
          <p:cNvPr id="179" name="16-Point Star 178"/>
          <p:cNvSpPr/>
          <p:nvPr/>
        </p:nvSpPr>
        <p:spPr>
          <a:xfrm>
            <a:off x="5432527" y="3019492"/>
            <a:ext cx="626528" cy="497952"/>
          </a:xfrm>
          <a:prstGeom prst="star16">
            <a:avLst/>
          </a:prstGeom>
          <a:solidFill>
            <a:srgbClr val="006400">
              <a:alpha val="5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/>
          <a:lstStyle/>
          <a:p>
            <a:r>
              <a:rPr lang="en-US" sz="1500" b="1" dirty="0" smtClean="0">
                <a:solidFill>
                  <a:srgbClr val="000000"/>
                </a:solidFill>
              </a:rPr>
              <a:t>HIT</a:t>
            </a:r>
            <a:endParaRPr lang="en-US" sz="1500" b="1" dirty="0">
              <a:solidFill>
                <a:srgbClr val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888736" y="4956048"/>
            <a:ext cx="1447543" cy="259926"/>
            <a:chOff x="4442102" y="2839867"/>
            <a:chExt cx="1447543" cy="259926"/>
          </a:xfrm>
        </p:grpSpPr>
        <p:sp>
          <p:nvSpPr>
            <p:cNvPr id="181" name="Rectangle 180"/>
            <p:cNvSpPr/>
            <p:nvPr/>
          </p:nvSpPr>
          <p:spPr>
            <a:xfrm>
              <a:off x="4677929" y="2839867"/>
              <a:ext cx="1211716" cy="25992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 smtClean="0">
                  <a:solidFill>
                    <a:srgbClr val="000000"/>
                  </a:solidFill>
                </a:rPr>
                <a:t>C2</a:t>
              </a:r>
              <a:endParaRPr lang="en-US" sz="1500" b="1" dirty="0">
                <a:solidFill>
                  <a:srgbClr val="000000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442102" y="2847997"/>
              <a:ext cx="235827" cy="25179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500" b="1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956879" y="2895600"/>
            <a:ext cx="603628" cy="400110"/>
            <a:chOff x="5096978" y="2725488"/>
            <a:chExt cx="603628" cy="400110"/>
          </a:xfrm>
        </p:grpSpPr>
        <p:sp>
          <p:nvSpPr>
            <p:cNvPr id="184" name="TextBox 18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4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Motivation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Background: </a:t>
            </a:r>
            <a:r>
              <a:rPr lang="en-US" sz="2400" dirty="0" err="1" smtClean="0"/>
              <a:t>DeNovo</a:t>
            </a:r>
            <a:r>
              <a:rPr lang="en-US" sz="2400" dirty="0" smtClean="0"/>
              <a:t> Coherence for Data</a:t>
            </a:r>
          </a:p>
          <a:p>
            <a:pPr>
              <a:spcBef>
                <a:spcPts val="1800"/>
              </a:spcBef>
            </a:pPr>
            <a:r>
              <a:rPr lang="en-US" sz="2400" dirty="0" err="1" smtClean="0"/>
              <a:t>DeNovoSync</a:t>
            </a:r>
            <a:r>
              <a:rPr lang="en-US" sz="2400" dirty="0" smtClean="0"/>
              <a:t> Design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D25000"/>
                </a:solidFill>
              </a:rPr>
              <a:t>Experiments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D25000"/>
                </a:solidFill>
              </a:rPr>
              <a:t>Methodology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D25000"/>
                </a:solidFill>
              </a:rPr>
              <a:t>Qualitative Analysis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D25000"/>
                </a:solidFill>
              </a:rPr>
              <a:t>Results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47" y="1143000"/>
            <a:ext cx="8472853" cy="536077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Compared MESI vs. DeNovoSync0 vs. </a:t>
            </a:r>
            <a:r>
              <a:rPr lang="en-US" sz="2600" dirty="0" err="1" smtClean="0"/>
              <a:t>DeNovoSync</a:t>
            </a:r>
            <a:endParaRPr lang="en-US" sz="2600" dirty="0" smtClean="0"/>
          </a:p>
          <a:p>
            <a:pPr>
              <a:spcBef>
                <a:spcPts val="1200"/>
              </a:spcBef>
            </a:pPr>
            <a:r>
              <a:rPr lang="en-US" sz="2600" dirty="0" err="1" smtClean="0"/>
              <a:t>Simics</a:t>
            </a:r>
            <a:r>
              <a:rPr lang="en-US" sz="2600" dirty="0" smtClean="0"/>
              <a:t> full-system simulator	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GEMS and Garnet for memory and network simulation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16 and 64 cores (in-order)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Metrics: Execution time, network traffic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Workloads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D25000"/>
                </a:solidFill>
              </a:rPr>
              <a:t>24 synchronization kernels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Lock-based: </a:t>
            </a:r>
            <a:r>
              <a:rPr lang="en-US" dirty="0" err="1" smtClean="0"/>
              <a:t>Test&amp;Test&amp;Set</a:t>
            </a:r>
            <a:r>
              <a:rPr lang="en-US" dirty="0" smtClean="0"/>
              <a:t> and array locks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Non-blocking data structures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Barriers: centralized and tree barriers, balanced and unbalanced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rgbClr val="D25000"/>
                </a:solidFill>
              </a:rPr>
              <a:t>13 application benchmarks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From SPLASH-2 and PARSEC 3.1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Annotated data sharing statically (choice orthogonal to this paper)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28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9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919213" y="2330974"/>
            <a:ext cx="787235" cy="1565701"/>
          </a:xfrm>
          <a:prstGeom prst="rect">
            <a:avLst/>
          </a:prstGeom>
          <a:solidFill>
            <a:schemeClr val="accent6">
              <a:alpha val="48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15642" y="3896676"/>
            <a:ext cx="787235" cy="411480"/>
          </a:xfrm>
          <a:prstGeom prst="rect">
            <a:avLst/>
          </a:prstGeom>
          <a:solidFill>
            <a:srgbClr val="006400">
              <a:alpha val="40000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6" y="2027237"/>
            <a:ext cx="766890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Analyze costs (execution time, traffic) in two parts</a:t>
            </a:r>
          </a:p>
          <a:p>
            <a:pPr lvl="1">
              <a:spcBef>
                <a:spcPts val="1800"/>
              </a:spcBef>
            </a:pPr>
            <a:r>
              <a:rPr lang="en-US" dirty="0" smtClean="0">
                <a:solidFill>
                  <a:srgbClr val="006400"/>
                </a:solidFill>
              </a:rPr>
              <a:t>Linearization point</a:t>
            </a:r>
          </a:p>
          <a:p>
            <a:pPr lvl="2"/>
            <a:r>
              <a:rPr lang="en-US" dirty="0" smtClean="0"/>
              <a:t>Ordering of linearization instruction = ordering of method</a:t>
            </a:r>
          </a:p>
          <a:p>
            <a:pPr lvl="2"/>
            <a:r>
              <a:rPr lang="en-US" dirty="0" smtClean="0"/>
              <a:t>Usually on critical path</a:t>
            </a:r>
          </a:p>
          <a:p>
            <a:pPr lvl="1">
              <a:spcBef>
                <a:spcPts val="1800"/>
              </a:spcBef>
            </a:pPr>
            <a:r>
              <a:rPr lang="en-US" dirty="0" smtClean="0">
                <a:solidFill>
                  <a:srgbClr val="D25000"/>
                </a:solidFill>
              </a:rPr>
              <a:t>Pre-linearization points</a:t>
            </a:r>
          </a:p>
          <a:p>
            <a:pPr lvl="2"/>
            <a:r>
              <a:rPr lang="en-US" dirty="0" smtClean="0"/>
              <a:t>Non-linearization instructions (do not determine ordering)</a:t>
            </a:r>
          </a:p>
          <a:p>
            <a:pPr lvl="2"/>
            <a:r>
              <a:rPr lang="en-US" dirty="0" smtClean="0"/>
              <a:t>Usually checks, not on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29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5728" y="2325918"/>
            <a:ext cx="816797" cy="197513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67734" y="3896676"/>
            <a:ext cx="748258" cy="400110"/>
            <a:chOff x="4952348" y="2742421"/>
            <a:chExt cx="748258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4952348" y="2742421"/>
              <a:ext cx="597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 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93919" y="2330975"/>
            <a:ext cx="603628" cy="400110"/>
            <a:chOff x="5096978" y="2725488"/>
            <a:chExt cx="60362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53452" y="1066800"/>
            <a:ext cx="395162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16048" y="3452272"/>
            <a:ext cx="603628" cy="400110"/>
            <a:chOff x="5096978" y="2725488"/>
            <a:chExt cx="603628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38509" y="198120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ACQ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993217" y="2612448"/>
            <a:ext cx="603628" cy="400110"/>
            <a:chOff x="5096978" y="2725488"/>
            <a:chExt cx="603628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0924" y="2893448"/>
            <a:ext cx="603628" cy="400110"/>
            <a:chOff x="5096978" y="2725488"/>
            <a:chExt cx="603628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5096978" y="2725488"/>
              <a:ext cx="45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LD </a:t>
              </a:r>
              <a:endParaRPr lang="en-US" sz="20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17726" y="2865441"/>
              <a:ext cx="182880" cy="18288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61159" y="4365351"/>
            <a:ext cx="395162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1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639724"/>
            <a:ext cx="8839200" cy="761075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5562" y="2514600"/>
            <a:ext cx="7212638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WILD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 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Data races, non-determinism, implicit communication,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Complex coherence, consistency, unnecessary traffic,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086626"/>
      </p:ext>
    </p:extLst>
  </p:cSld>
  <p:clrMapOvr>
    <a:masterClrMapping/>
  </p:clrMapOvr>
  <p:transition spd="slow" advTm="166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Multiple readers, one succeeds: </a:t>
            </a:r>
            <a:r>
              <a:rPr lang="en-US" sz="2400" dirty="0" err="1" smtClean="0"/>
              <a:t>Test&amp;Test&amp;Set</a:t>
            </a:r>
            <a:r>
              <a:rPr lang="en-US" sz="2400" dirty="0" smtClean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86355"/>
              </p:ext>
            </p:extLst>
          </p:nvPr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Multiple readers, one succeeds: </a:t>
            </a:r>
            <a:r>
              <a:rPr lang="en-US" sz="2400" dirty="0" err="1"/>
              <a:t>Test&amp;Test&amp;Set</a:t>
            </a:r>
            <a:r>
              <a:rPr lang="en-US" sz="2400" dirty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52481"/>
              </p:ext>
            </p:extLst>
          </p:nvPr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Release has high </a:t>
                      </a:r>
                      <a:r>
                        <a:rPr lang="en-US" sz="2200" b="1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overhead, on critical path to next acquire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Multiple readers, one succeeds: </a:t>
            </a:r>
            <a:r>
              <a:rPr lang="en-US" sz="2400" dirty="0" err="1"/>
              <a:t>Test&amp;Test&amp;Set</a:t>
            </a:r>
            <a:r>
              <a:rPr lang="en-US" sz="2400" dirty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05331"/>
              </p:ext>
            </p:extLst>
          </p:nvPr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Release has high </a:t>
                      </a:r>
                      <a:r>
                        <a:rPr lang="en-US" sz="2200" b="1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overhead, on critical path to next acquire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Multiple readers, one succeeds: </a:t>
            </a:r>
            <a:r>
              <a:rPr lang="en-US" sz="2400" dirty="0" err="1"/>
              <a:t>Test&amp;Test&amp;Set</a:t>
            </a:r>
            <a:r>
              <a:rPr lang="en-US" sz="2400" dirty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80107"/>
              </p:ext>
            </p:extLst>
          </p:nvPr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Release has high </a:t>
                      </a:r>
                      <a:r>
                        <a:rPr lang="en-US" sz="2200" b="1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overhead, on critical path to next acquire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Multiple readers, one succeeds: </a:t>
            </a:r>
            <a:r>
              <a:rPr lang="en-US" sz="2400" dirty="0" err="1"/>
              <a:t>Test&amp;Test&amp;Set</a:t>
            </a:r>
            <a:r>
              <a:rPr lang="en-US" sz="2400" dirty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07999"/>
              </p:ext>
            </p:extLst>
          </p:nvPr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Release has high </a:t>
                      </a:r>
                      <a:r>
                        <a:rPr lang="en-US" sz="2200" b="1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overhead, on critical path to next acquire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Local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spinning</a:t>
                      </a:r>
                      <a:endParaRPr lang="en-US" sz="2200" b="1" dirty="0" smtClean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Multiple readers, one succeeds: </a:t>
            </a:r>
            <a:r>
              <a:rPr lang="en-US" sz="2400" dirty="0" err="1"/>
              <a:t>Test&amp;Test&amp;Set</a:t>
            </a:r>
            <a:r>
              <a:rPr lang="en-US" sz="2400" dirty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Release has high </a:t>
                      </a:r>
                      <a:r>
                        <a:rPr lang="en-US" sz="2200" b="1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overhead, on critical path to next acquire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Local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spinning</a:t>
                      </a:r>
                      <a:endParaRPr lang="en-US" sz="2200" b="1" dirty="0" smtClean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Read-Read races,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but </a:t>
                      </a:r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not on critical path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112837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Multiple readers, one succeeds: </a:t>
            </a:r>
            <a:r>
              <a:rPr lang="en-US" sz="2400" dirty="0" err="1"/>
              <a:t>Test&amp;Test&amp;Set</a:t>
            </a:r>
            <a:r>
              <a:rPr lang="en-US" sz="2400" dirty="0"/>
              <a:t> locks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798637"/>
          <a:ext cx="7696200" cy="384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2819400"/>
              </a:tblGrid>
              <a:tr h="462796">
                <a:tc>
                  <a:txBody>
                    <a:bodyPr/>
                    <a:lstStyle/>
                    <a:p>
                      <a:endParaRPr lang="en-US" sz="22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Pre-linearization</a:t>
                      </a:r>
                      <a:endParaRPr lang="en-US" sz="2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48348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MESI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Release has high </a:t>
                      </a:r>
                      <a:r>
                        <a:rPr lang="en-US" sz="2200" b="1" dirty="0" err="1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overhead, on critical path to next acquire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Local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spinning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117702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Arial Narrow" panose="020B0606020202030204" pitchFamily="34" charset="0"/>
                        </a:rPr>
                        <a:t>DeNovoSync0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Read-Read races,</a:t>
                      </a:r>
                      <a:r>
                        <a:rPr lang="en-US" sz="2200" b="1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but </a:t>
                      </a:r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not on critical path</a:t>
                      </a:r>
                      <a:endParaRPr lang="en-US" sz="22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776182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latin typeface="Arial Narrow" panose="020B0606020202030204" pitchFamily="34" charset="0"/>
                        </a:rPr>
                        <a:t>DeNovoSync</a:t>
                      </a:r>
                      <a:endParaRPr lang="en-US" sz="22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No </a:t>
                      </a:r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inv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overhead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Backoff</a:t>
                      </a:r>
                      <a:r>
                        <a:rPr lang="en-US" sz="2200" b="1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mitigates</a:t>
                      </a:r>
                      <a:r>
                        <a:rPr lang="en-US" sz="2200" b="1" baseline="0" dirty="0" smtClean="0">
                          <a:solidFill>
                            <a:srgbClr val="006400"/>
                          </a:solidFill>
                          <a:latin typeface="Arial Narrow" panose="020B0606020202030204" pitchFamily="34" charset="0"/>
                        </a:rPr>
                        <a:t> Read-Read races</a:t>
                      </a:r>
                      <a:endParaRPr lang="en-US" sz="2200" b="1" dirty="0">
                        <a:solidFill>
                          <a:srgbClr val="0064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01040" y="22558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" y="3703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1040" y="4846637"/>
            <a:ext cx="768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5715000"/>
            <a:ext cx="70866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 smtClean="0">
                <a:solidFill>
                  <a:srgbClr val="006400"/>
                </a:solidFill>
                <a:latin typeface="Arial Narrow" panose="020B0606020202030204" pitchFamily="34" charset="0"/>
              </a:rPr>
              <a:t>DeNovo</a:t>
            </a:r>
            <a:r>
              <a:rPr lang="en-US" sz="2200" b="1" dirty="0" smtClean="0">
                <a:solidFill>
                  <a:srgbClr val="006400"/>
                </a:solidFill>
                <a:latin typeface="Arial Narrow" panose="020B0606020202030204" pitchFamily="34" charset="0"/>
              </a:rPr>
              <a:t> expected to be better than MESI</a:t>
            </a:r>
          </a:p>
          <a:p>
            <a:pPr algn="ctr">
              <a:spcBef>
                <a:spcPts val="6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Similar analysis holds for </a:t>
            </a:r>
            <a:r>
              <a:rPr lang="en-US" sz="2200" b="1" dirty="0" smtClean="0">
                <a:solidFill>
                  <a:srgbClr val="006400"/>
                </a:solidFill>
                <a:latin typeface="Arial Narrow" panose="020B0606020202030204" pitchFamily="34" charset="0"/>
              </a:rPr>
              <a:t>non-blocking constructs</a:t>
            </a:r>
            <a:endParaRPr lang="en-US" sz="2200" b="1" dirty="0">
              <a:solidFill>
                <a:srgbClr val="0064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Analysis Example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1" y="1600200"/>
            <a:ext cx="9348149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Many readers, all succeed: Centralized barriers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MESI: high linearization due to invalidations</a:t>
            </a:r>
          </a:p>
          <a:p>
            <a:pPr lvl="1">
              <a:spcBef>
                <a:spcPts val="600"/>
              </a:spcBef>
            </a:pPr>
            <a:r>
              <a:rPr lang="en-US" sz="2200" dirty="0" err="1">
                <a:solidFill>
                  <a:srgbClr val="D25000"/>
                </a:solidFill>
              </a:rPr>
              <a:t>DeNovo</a:t>
            </a:r>
            <a:r>
              <a:rPr lang="en-US" sz="2200" dirty="0">
                <a:solidFill>
                  <a:srgbClr val="D25000"/>
                </a:solidFill>
              </a:rPr>
              <a:t>: </a:t>
            </a:r>
            <a:r>
              <a:rPr lang="en-US" sz="2200" dirty="0" smtClean="0">
                <a:solidFill>
                  <a:srgbClr val="D25000"/>
                </a:solidFill>
              </a:rPr>
              <a:t>high linearization due to serialized read registrations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One writer, one reader: Tree barriers, array locks</a:t>
            </a:r>
          </a:p>
          <a:p>
            <a:pPr lvl="1">
              <a:spcBef>
                <a:spcPts val="600"/>
              </a:spcBef>
            </a:pPr>
            <a:r>
              <a:rPr lang="en-US" sz="2200" dirty="0" err="1" smtClean="0"/>
              <a:t>DeNovo</a:t>
            </a:r>
            <a:r>
              <a:rPr lang="en-US" sz="2200" dirty="0" smtClean="0"/>
              <a:t>, MESI comparable to first order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Qualitative analysis only considers synchronization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Data effects: Self-invalidation, coherence granularity, …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Orthogonal to this work, but affect experimental results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503770"/>
            <a:ext cx="457200" cy="365125"/>
          </a:xfrm>
          <a:prstGeom prst="rect">
            <a:avLst/>
          </a:prstGeom>
        </p:spPr>
        <p:txBody>
          <a:bodyPr/>
          <a:lstStyle/>
          <a:p>
            <a:fld id="{C96794D0-F71D-A14F-B371-110930CBEA8D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37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4800600"/>
            <a:ext cx="93726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94C22"/>
                </a:solidFill>
                <a:latin typeface="Arial Narrow"/>
                <a:cs typeface="Arial Narrow"/>
              </a:rPr>
              <a:t>For 44 of 48 cases, 22% lower </a:t>
            </a:r>
            <a:r>
              <a:rPr lang="en-US" sz="2400" b="1" dirty="0" smtClean="0">
                <a:solidFill>
                  <a:srgbClr val="C94C22"/>
                </a:solidFill>
                <a:latin typeface="Arial Narrow"/>
                <a:cs typeface="Arial Narrow"/>
              </a:rPr>
              <a:t>exec time, 58% lower traffic (not shown)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latin typeface="Arial Narrow"/>
                <a:cs typeface="Arial Narrow"/>
              </a:rPr>
              <a:t>Remaining 4 cases: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latin typeface="Arial Narrow"/>
                <a:cs typeface="Arial Narrow"/>
              </a:rPr>
              <a:t>Centralized unbalanced barriers: But tree barriers better for MESI too</a:t>
            </a:r>
          </a:p>
          <a:p>
            <a:pPr lvl="1">
              <a:spcBef>
                <a:spcPts val="600"/>
              </a:spcBef>
            </a:pPr>
            <a:r>
              <a:rPr lang="en-US" sz="2200" b="1" dirty="0" smtClean="0">
                <a:latin typeface="Arial Narrow"/>
                <a:cs typeface="Arial Narrow"/>
              </a:rPr>
              <a:t>Heap with array locks: Need dynamic data signatures for self-invalidation  </a:t>
            </a:r>
            <a:endParaRPr lang="en-US" sz="2200" b="1" dirty="0">
              <a:latin typeface="Arial Narrow"/>
              <a:cs typeface="Arial Narrow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Kernels: </a:t>
            </a:r>
            <a:r>
              <a:rPr lang="en-US" dirty="0"/>
              <a:t>Execution Time (64 cores)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214336"/>
            <a:ext cx="209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Test&amp;Test&amp;Set</a:t>
            </a:r>
            <a:r>
              <a:rPr lang="en-US" b="1" dirty="0" smtClean="0"/>
              <a:t> locks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849868"/>
            <a:ext cx="0" cy="3722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849868"/>
            <a:ext cx="0" cy="3722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82648" y="850392"/>
            <a:ext cx="0" cy="3722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4512" y="4217908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Array locks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4202668"/>
            <a:ext cx="20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Non-blocking </a:t>
            </a:r>
            <a:r>
              <a:rPr lang="en-US" b="1" dirty="0" err="1" smtClean="0"/>
              <a:t>struct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29346" y="4202668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Barriers</a:t>
            </a:r>
            <a:endParaRPr lang="en-US" b="1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705153"/>
              </p:ext>
            </p:extLst>
          </p:nvPr>
        </p:nvGraphicFramePr>
        <p:xfrm>
          <a:off x="-19979" y="762000"/>
          <a:ext cx="9163979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83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1" y="5733871"/>
            <a:ext cx="8610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94C22"/>
                </a:solidFill>
                <a:latin typeface="Arial Narrow"/>
                <a:cs typeface="Arial Narrow"/>
              </a:rPr>
              <a:t>For 12 of 13 cases, 4% lower exec time, 24% lower traffic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/>
                <a:cs typeface="Arial Narrow"/>
              </a:rPr>
              <a:t>Memory time dominated by data (vs. sync) accesses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0" y="990600"/>
          <a:ext cx="9140646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02520"/>
              </p:ext>
            </p:extLst>
          </p:nvPr>
        </p:nvGraphicFramePr>
        <p:xfrm>
          <a:off x="0" y="3048000"/>
          <a:ext cx="9076301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838200"/>
            <a:ext cx="2365116" cy="2718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 b="1" dirty="0" smtClean="0"/>
              <a:t>Execution Time</a:t>
            </a: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 Narrow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Barriers (64 cores)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(64 cores)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3284" y="2852331"/>
            <a:ext cx="2365116" cy="2718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 b="1" dirty="0" smtClean="0"/>
              <a:t>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3736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639724"/>
            <a:ext cx="8839200" cy="761075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5562" y="2514600"/>
            <a:ext cx="7212638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WILD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 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Data races, non-determinism, implicit communication,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Complex coherence, consistency, unnecessary traffic, ...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3124200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2514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Disciplined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341309"/>
      </p:ext>
    </p:extLst>
  </p:cSld>
  <p:clrMapOvr>
    <a:masterClrMapping/>
  </p:clrMapOvr>
  <p:transition spd="slow" advTm="1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D25000"/>
                </a:solidFill>
              </a:rPr>
              <a:t>DeNovoSync</a:t>
            </a:r>
            <a:r>
              <a:rPr lang="en-US" sz="2400" dirty="0" smtClean="0">
                <a:solidFill>
                  <a:srgbClr val="D25000"/>
                </a:solidFill>
              </a:rPr>
              <a:t>: First to cache arbitrary synch w/o writer-initiated </a:t>
            </a:r>
            <a:r>
              <a:rPr lang="en-US" sz="2400" dirty="0" err="1" smtClean="0">
                <a:solidFill>
                  <a:srgbClr val="D25000"/>
                </a:solidFill>
              </a:rPr>
              <a:t>inv</a:t>
            </a:r>
            <a:endParaRPr lang="en-US" sz="2400" dirty="0" smtClean="0">
              <a:solidFill>
                <a:srgbClr val="D25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Registered reads + hardware </a:t>
            </a:r>
            <a:r>
              <a:rPr lang="en-US" sz="2200" dirty="0" err="1" smtClean="0"/>
              <a:t>backoff</a:t>
            </a:r>
            <a:endParaRPr lang="en-US" sz="2200" dirty="0" smtClean="0"/>
          </a:p>
          <a:p>
            <a:pPr lvl="1"/>
            <a:endParaRPr lang="en-US" dirty="0" smtClean="0"/>
          </a:p>
          <a:p>
            <a:r>
              <a:rPr lang="en-US" sz="2400" dirty="0" smtClean="0"/>
              <a:t>With simplicity, performance, energy advantages of </a:t>
            </a:r>
            <a:r>
              <a:rPr lang="en-US" sz="2400" dirty="0" err="1" smtClean="0"/>
              <a:t>DeNovo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200" dirty="0" smtClean="0"/>
              <a:t>No transient states, no directory storage, no </a:t>
            </a:r>
            <a:r>
              <a:rPr lang="en-US" sz="2200" dirty="0" err="1" smtClean="0"/>
              <a:t>inv</a:t>
            </a:r>
            <a:r>
              <a:rPr lang="en-US" sz="2200" dirty="0" smtClean="0"/>
              <a:t>/</a:t>
            </a:r>
            <a:r>
              <a:rPr lang="en-US" sz="2200" dirty="0" err="1" smtClean="0"/>
              <a:t>acks</a:t>
            </a:r>
            <a:r>
              <a:rPr lang="en-US" sz="2200" dirty="0" smtClean="0"/>
              <a:t>, no false sharing,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err="1" smtClean="0"/>
              <a:t>DeNovoSync</a:t>
            </a:r>
            <a:r>
              <a:rPr lang="en-US" sz="2400" dirty="0" smtClean="0"/>
              <a:t> vs. MESI 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Kernels: For 44 of 48 cases, 22% lower exec time, 58% lower traffic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Apps:     For 12 of 13 cases, 4% lower exec time, 24% lower traffic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D25000"/>
                </a:solidFill>
                <a:sym typeface="Symbol" panose="05050102010706020507" pitchFamily="18" charset="2"/>
              </a:rPr>
              <a:t> </a:t>
            </a:r>
            <a:r>
              <a:rPr lang="en-US" sz="2400" dirty="0" smtClean="0">
                <a:solidFill>
                  <a:srgbClr val="D25000"/>
                </a:solidFill>
              </a:rPr>
              <a:t>Complexity-, performance-, energy-efficiency w/o s/w restrictions</a:t>
            </a:r>
          </a:p>
          <a:p>
            <a:endParaRPr lang="en-US" sz="2400" dirty="0">
              <a:solidFill>
                <a:srgbClr val="D25000"/>
              </a:solidFill>
            </a:endParaRPr>
          </a:p>
          <a:p>
            <a:r>
              <a:rPr lang="en-US" sz="2400" dirty="0" smtClean="0"/>
              <a:t>Future: </a:t>
            </a:r>
            <a:r>
              <a:rPr lang="en-US" sz="2400" dirty="0" err="1" smtClean="0"/>
              <a:t>DeNovo</a:t>
            </a:r>
            <a:r>
              <a:rPr lang="en-US" sz="2400" dirty="0" smtClean="0"/>
              <a:t> w/ heterogeneity [ISCA’15], dynamic data signatures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210" y="1727397"/>
            <a:ext cx="3238790" cy="33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639724"/>
            <a:ext cx="8839200" cy="761075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514600"/>
            <a:ext cx="5638800" cy="1197864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</a:rPr>
              <a:t>Disciplined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software</a:t>
            </a:r>
            <a:endParaRPr lang="en-US" sz="2400" b="1" dirty="0" smtClean="0">
              <a:solidFill>
                <a:srgbClr val="006000"/>
              </a:solidFill>
              <a:latin typeface="Arial Narrow" pitchFamily="-65" charset="0"/>
              <a:ea typeface="ＭＳ Ｐゴシック" pitchFamily="-65" charset="-128"/>
            </a:endParaRPr>
          </a:p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Data races, non-determinism, implicit communication,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Complex coherence, consistency, unnecessary traffic,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514600"/>
            <a:ext cx="2590800" cy="1200329"/>
          </a:xfrm>
          <a:prstGeom prst="rect">
            <a:avLst/>
          </a:prstGeom>
          <a:solidFill>
            <a:srgbClr val="0064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Structured synch +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Explicit memory side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effects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074653"/>
      </p:ext>
    </p:extLst>
  </p:cSld>
  <p:clrMapOvr>
    <a:masterClrMapping/>
  </p:clrMapOvr>
  <p:transition spd="slow" advTm="15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639724"/>
            <a:ext cx="8839200" cy="761075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514600"/>
            <a:ext cx="5638800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</a:rPr>
              <a:t>Disciplined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</a:t>
            </a:r>
            <a:r>
              <a:rPr lang="en-US" sz="2400" b="1" dirty="0" smtClean="0">
                <a:solidFill>
                  <a:srgbClr val="006000"/>
                </a:solidFill>
                <a:latin typeface="Arial Narrow" pitchFamily="-65" charset="0"/>
                <a:ea typeface="ＭＳ Ｐゴシック" pitchFamily="-65" charset="-128"/>
              </a:rPr>
              <a:t>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No data races, safe non-determinism, explicit sharing,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Complex coherence, consistency, unnecessary traffic,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514600"/>
            <a:ext cx="2590800" cy="1200329"/>
          </a:xfrm>
          <a:prstGeom prst="rect">
            <a:avLst/>
          </a:prstGeom>
          <a:solidFill>
            <a:srgbClr val="006400">
              <a:alpha val="4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Structured synch +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Explicit memory side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effects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57600" y="1439957"/>
            <a:ext cx="1219200" cy="7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/>
          <p:cNvSpPr/>
          <p:nvPr/>
        </p:nvSpPr>
        <p:spPr>
          <a:xfrm>
            <a:off x="304800" y="1439957"/>
            <a:ext cx="822960" cy="1074643"/>
          </a:xfrm>
          <a:prstGeom prst="bentArrow">
            <a:avLst/>
          </a:prstGeom>
          <a:solidFill>
            <a:srgbClr val="006400">
              <a:alpha val="50196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733800" y="9144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000"/>
                </a:solidFill>
                <a:latin typeface="Arial Narrow" panose="020B0606020202030204" pitchFamily="34" charset="0"/>
              </a:rPr>
              <a:t>Simpler</a:t>
            </a:r>
            <a:endParaRPr lang="en-US" sz="2400" b="1" dirty="0">
              <a:solidFill>
                <a:srgbClr val="006000"/>
              </a:solidFill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628348"/>
      </p:ext>
    </p:extLst>
  </p:cSld>
  <p:clrMapOvr>
    <a:masterClrMapping/>
  </p:clrMapOvr>
  <p:transition spd="slow" advTm="14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639724"/>
            <a:ext cx="8839200" cy="761075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514600"/>
            <a:ext cx="5638800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</a:rPr>
              <a:t>Disciplined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</a:t>
            </a:r>
            <a:r>
              <a:rPr lang="en-US" sz="2400" b="1" dirty="0" smtClean="0">
                <a:solidFill>
                  <a:srgbClr val="006000"/>
                </a:solidFill>
                <a:latin typeface="Arial Narrow" pitchFamily="-65" charset="0"/>
                <a:ea typeface="ＭＳ Ｐゴシック" pitchFamily="-65" charset="-128"/>
              </a:rPr>
              <a:t>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No data races, safe non-determinism, explicit sharing,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883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Arial Narrow" pitchFamily="-65" charset="0"/>
                <a:ea typeface="ＭＳ Ｐゴシック" pitchFamily="-65" charset="-128"/>
              </a:rPr>
              <a:t>Complex coherence, consistency, unnecessary traffic,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514600"/>
            <a:ext cx="2590800" cy="1200329"/>
          </a:xfrm>
          <a:prstGeom prst="rect">
            <a:avLst/>
          </a:prstGeom>
          <a:solidFill>
            <a:srgbClr val="0064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Structured synch +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Explicit memory side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effects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57600" y="1439957"/>
            <a:ext cx="1219200" cy="7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/>
          <p:cNvSpPr/>
          <p:nvPr/>
        </p:nvSpPr>
        <p:spPr>
          <a:xfrm>
            <a:off x="304800" y="1439957"/>
            <a:ext cx="822960" cy="1074643"/>
          </a:xfrm>
          <a:prstGeom prst="bentArrow">
            <a:avLst/>
          </a:prstGeom>
          <a:solidFill>
            <a:srgbClr val="006400">
              <a:alpha val="49804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733800" y="9144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000"/>
                </a:solidFill>
                <a:latin typeface="Arial Narrow" panose="020B0606020202030204" pitchFamily="34" charset="0"/>
              </a:rPr>
              <a:t>Simpler</a:t>
            </a:r>
            <a:endParaRPr lang="en-US" sz="2400" b="1" dirty="0">
              <a:solidFill>
                <a:srgbClr val="006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304801" y="3714105"/>
            <a:ext cx="815108" cy="1162693"/>
          </a:xfrm>
          <a:prstGeom prst="bentArrow">
            <a:avLst/>
          </a:prstGeom>
          <a:solidFill>
            <a:srgbClr val="006400">
              <a:alpha val="50196"/>
            </a:srgb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552922858"/>
      </p:ext>
    </p:extLst>
  </p:cSld>
  <p:clrMapOvr>
    <a:masterClrMapping/>
  </p:clrMapOvr>
  <p:transition spd="slow" advTm="13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</a:t>
            </a:r>
            <a:r>
              <a:rPr lang="en-US" sz="2400" b="1" dirty="0" smtClean="0">
                <a:solidFill>
                  <a:srgbClr val="006000"/>
                </a:solidFill>
                <a:latin typeface="Arial Narrow" pitchFamily="-65" charset="0"/>
                <a:ea typeface="ＭＳ Ｐゴシック" pitchFamily="-65" charset="-128"/>
              </a:rPr>
              <a:t>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No data races, safe non-determinism, explicit sharing,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776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</a:t>
            </a:r>
            <a:r>
              <a:rPr lang="en-US" sz="2400" b="1" dirty="0" smtClean="0">
                <a:solidFill>
                  <a:srgbClr val="006000"/>
                </a:solidFill>
                <a:latin typeface="Arial Narrow" pitchFamily="-65" charset="0"/>
                <a:ea typeface="ＭＳ Ｐゴシック" pitchFamily="-65" charset="-128"/>
              </a:rPr>
              <a:t>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[PACT11], </a:t>
            </a:r>
            <a:r>
              <a:rPr lang="en-US" sz="2400" b="1" dirty="0" err="1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DeNovoND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[ASPLOS13, Top Picks 14]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57600" y="1439957"/>
            <a:ext cx="1219200" cy="7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/>
          <p:cNvSpPr/>
          <p:nvPr/>
        </p:nvSpPr>
        <p:spPr>
          <a:xfrm>
            <a:off x="304800" y="1439957"/>
            <a:ext cx="822960" cy="1074643"/>
          </a:xfrm>
          <a:prstGeom prst="bentArrow">
            <a:avLst/>
          </a:prstGeom>
          <a:solidFill>
            <a:srgbClr val="006400">
              <a:alpha val="50196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733800" y="9144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000"/>
                </a:solidFill>
                <a:latin typeface="Arial Narrow" panose="020B0606020202030204" pitchFamily="34" charset="0"/>
              </a:rPr>
              <a:t>Simpler</a:t>
            </a:r>
            <a:endParaRPr lang="en-US" sz="2400" b="1" dirty="0">
              <a:solidFill>
                <a:srgbClr val="006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1800" y="44958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886200"/>
            <a:ext cx="289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000"/>
                </a:solidFill>
                <a:latin typeface="Arial Narrow" panose="020B0606020202030204" pitchFamily="34" charset="0"/>
              </a:rPr>
              <a:t>Simpler, more efficient</a:t>
            </a:r>
            <a:endParaRPr lang="en-US" sz="2400" b="1" dirty="0">
              <a:solidFill>
                <a:srgbClr val="006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2514600"/>
            <a:ext cx="5638800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</a:rPr>
              <a:t>Disciplined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514600"/>
            <a:ext cx="2590800" cy="1200329"/>
          </a:xfrm>
          <a:prstGeom prst="rect">
            <a:avLst/>
          </a:prstGeom>
          <a:solidFill>
            <a:srgbClr val="0064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Structured synch +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Explicit memory side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effects</a:t>
            </a: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304801" y="3714105"/>
            <a:ext cx="815108" cy="1162693"/>
          </a:xfrm>
          <a:prstGeom prst="bentArrow">
            <a:avLst/>
          </a:prstGeom>
          <a:solidFill>
            <a:srgbClr val="006400">
              <a:alpha val="50196"/>
            </a:srgb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457200" y="55536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BUT focus </a:t>
            </a:r>
            <a:r>
              <a:rPr lang="en-US" sz="2200" b="1" dirty="0">
                <a:latin typeface="Arial Narrow" panose="020B0606020202030204" pitchFamily="34" charset="0"/>
              </a:rPr>
              <a:t>on </a:t>
            </a:r>
            <a:r>
              <a:rPr lang="en-US" sz="2200" b="1" dirty="0" smtClean="0">
                <a:latin typeface="Arial Narrow" panose="020B0606020202030204" pitchFamily="34" charset="0"/>
              </a:rPr>
              <a:t>data accesses, </a:t>
            </a:r>
            <a:r>
              <a:rPr lang="en-US" sz="22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synchronization </a:t>
            </a:r>
            <a:r>
              <a:rPr lang="en-US" sz="2200" b="1" dirty="0" smtClean="0">
                <a:latin typeface="Arial Narrow" panose="020B0606020202030204" pitchFamily="34" charset="0"/>
              </a:rPr>
              <a:t>restricted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BUT much software (runtime, OS, …) uses unstructured synch</a:t>
            </a:r>
            <a:endParaRPr lang="en-US" sz="2200" b="1" dirty="0"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259692"/>
      </p:ext>
    </p:extLst>
  </p:cSld>
  <p:clrMapOvr>
    <a:masterClrMapping/>
  </p:clrMapOvr>
  <p:transition spd="slow" advTm="2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ea typeface="ＭＳ Ｐゴシック" pitchFamily="-65" charset="-128"/>
              </a:rPr>
              <a:t>Motivation</a:t>
            </a:r>
            <a:endParaRPr sz="3200" b="1" dirty="0" smtClean="0">
              <a:ea typeface="ＭＳ Ｐゴシック" pitchFamily="-65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7710" y="934811"/>
            <a:ext cx="7220490" cy="1397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 </a:t>
            </a:r>
            <a:r>
              <a:rPr lang="en-US" sz="2400" b="1" dirty="0" smtClean="0">
                <a:solidFill>
                  <a:srgbClr val="006000"/>
                </a:solidFill>
                <a:latin typeface="Arial Narrow" pitchFamily="-65" charset="0"/>
                <a:ea typeface="ＭＳ Ｐゴシック" pitchFamily="-65" charset="-128"/>
              </a:rPr>
              <a:t>software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No data races, safe non-determinism, explicit sharing, 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5562" y="3962400"/>
            <a:ext cx="7287768" cy="14290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Complex, inefficient </a:t>
            </a:r>
            <a:r>
              <a:rPr lang="en-US" sz="2400" b="1" dirty="0" smtClean="0">
                <a:solidFill>
                  <a:srgbClr val="006000"/>
                </a:solidFill>
                <a:latin typeface="Arial Narrow" pitchFamily="-65" charset="0"/>
                <a:ea typeface="ＭＳ Ｐゴシック" pitchFamily="-65" charset="-128"/>
              </a:rPr>
              <a:t>hardware</a:t>
            </a:r>
          </a:p>
          <a:p>
            <a:pPr algn="ctr">
              <a:spcBef>
                <a:spcPts val="60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DeNovo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[PACT11], </a:t>
            </a:r>
            <a:r>
              <a:rPr lang="en-US" sz="2400" b="1" dirty="0" err="1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DeNovoND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-65" charset="0"/>
                <a:ea typeface="ＭＳ Ｐゴシック" pitchFamily="-65" charset="-128"/>
              </a:rPr>
              <a:t> [ASPLOS13, Top Picks 14]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57600" y="1439957"/>
            <a:ext cx="1219200" cy="7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/>
          <p:cNvSpPr/>
          <p:nvPr/>
        </p:nvSpPr>
        <p:spPr>
          <a:xfrm>
            <a:off x="304800" y="1439957"/>
            <a:ext cx="822960" cy="1074643"/>
          </a:xfrm>
          <a:prstGeom prst="bentArrow">
            <a:avLst/>
          </a:prstGeom>
          <a:solidFill>
            <a:srgbClr val="006400">
              <a:alpha val="50196"/>
            </a:srgbClr>
          </a:solidFill>
          <a:ln>
            <a:noFill/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733800" y="91440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000"/>
                </a:solidFill>
                <a:latin typeface="Arial Narrow" panose="020B0606020202030204" pitchFamily="34" charset="0"/>
              </a:rPr>
              <a:t>Simpler</a:t>
            </a:r>
            <a:endParaRPr lang="en-US" sz="2400" b="1" dirty="0">
              <a:solidFill>
                <a:srgbClr val="006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1800" y="4495800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886200"/>
            <a:ext cx="289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6000"/>
                </a:solidFill>
                <a:latin typeface="Arial Narrow" panose="020B0606020202030204" pitchFamily="34" charset="0"/>
              </a:rPr>
              <a:t>Simpler, more efficient</a:t>
            </a:r>
            <a:endParaRPr lang="en-US" sz="2400" b="1" dirty="0">
              <a:solidFill>
                <a:srgbClr val="00600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2514600"/>
            <a:ext cx="5638800" cy="1199506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</a:rPr>
              <a:t>Disciplined</a:t>
            </a:r>
            <a:r>
              <a:rPr lang="en-US" sz="2800" b="1" dirty="0" smtClean="0">
                <a:solidFill>
                  <a:srgbClr val="C00000"/>
                </a:solidFill>
                <a:latin typeface="Arial Narrow" pitchFamily="-65" charset="0"/>
                <a:ea typeface="ＭＳ Ｐゴシック" pitchFamily="-65" charset="-128"/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Shared </a:t>
            </a:r>
            <a:r>
              <a:rPr lang="en-US" sz="2800" b="1" dirty="0">
                <a:solidFill>
                  <a:srgbClr val="FFFFFF"/>
                </a:solidFill>
                <a:latin typeface="Arial Narrow" pitchFamily="-65" charset="0"/>
                <a:ea typeface="ＭＳ Ｐゴシック" pitchFamily="-65" charset="-128"/>
              </a:rPr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514600"/>
            <a:ext cx="2590800" cy="1200329"/>
          </a:xfrm>
          <a:prstGeom prst="rect">
            <a:avLst/>
          </a:prstGeom>
          <a:solidFill>
            <a:srgbClr val="0064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Structured synch +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Explicit memory side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effects</a:t>
            </a: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304801" y="3714105"/>
            <a:ext cx="815108" cy="1162693"/>
          </a:xfrm>
          <a:prstGeom prst="bentArrow">
            <a:avLst/>
          </a:prstGeom>
          <a:solidFill>
            <a:srgbClr val="006400">
              <a:alpha val="50196"/>
            </a:srgb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457200" y="55536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BUT focus </a:t>
            </a:r>
            <a:r>
              <a:rPr lang="en-US" sz="2200" b="1" dirty="0">
                <a:latin typeface="Arial Narrow" panose="020B0606020202030204" pitchFamily="34" charset="0"/>
              </a:rPr>
              <a:t>on </a:t>
            </a:r>
            <a:r>
              <a:rPr lang="en-US" sz="2200" b="1" dirty="0" smtClean="0">
                <a:latin typeface="Arial Narrow" panose="020B0606020202030204" pitchFamily="34" charset="0"/>
              </a:rPr>
              <a:t>data accesses, </a:t>
            </a:r>
            <a:r>
              <a:rPr lang="en-US" sz="22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synchronization </a:t>
            </a:r>
            <a:r>
              <a:rPr lang="en-US" sz="2200" b="1" dirty="0" smtClean="0">
                <a:latin typeface="Arial Narrow" panose="020B0606020202030204" pitchFamily="34" charset="0"/>
              </a:rPr>
              <a:t>restricted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BUT much software (runtime, OS, …) uses unstructured synch</a:t>
            </a:r>
            <a:endParaRPr lang="en-US" sz="2200" b="1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133600"/>
            <a:ext cx="9144000" cy="2514600"/>
          </a:xfrm>
          <a:prstGeom prst="rect">
            <a:avLst/>
          </a:prstGeom>
          <a:solidFill>
            <a:srgbClr val="D2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DeNovoSync</a:t>
            </a:r>
            <a:r>
              <a:rPr lang="en-US" sz="2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: </a:t>
            </a:r>
          </a:p>
          <a:p>
            <a:pPr algn="ctr"/>
            <a:r>
              <a:rPr lang="en-US" sz="2600" b="1" dirty="0">
                <a:solidFill>
                  <a:schemeClr val="bg1"/>
                </a:solidFill>
                <a:latin typeface="Arial Narrow" panose="020B0606020202030204" pitchFamily="34" charset="0"/>
              </a:rPr>
              <a:t>S</a:t>
            </a:r>
            <a:r>
              <a:rPr lang="en-US" sz="2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upport arbitrary synchronization with advantages of </a:t>
            </a:r>
            <a:r>
              <a:rPr lang="en-US" sz="2600" b="1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DeNovo</a:t>
            </a:r>
            <a:endParaRPr lang="en-US" sz="2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9860375"/>
      </p:ext>
    </p:extLst>
  </p:cSld>
  <p:clrMapOvr>
    <a:masterClrMapping/>
  </p:clrMapOvr>
  <p:transition spd="slow" advTm="15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3|0.3|0.2|0.1|0.4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0.1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4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Master 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13044</TotalTime>
  <Words>1992</Words>
  <Application>Microsoft Office PowerPoint</Application>
  <PresentationFormat>On-screen Show (4:3)</PresentationFormat>
  <Paragraphs>682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Arial Narrow</vt:lpstr>
      <vt:lpstr>Calibri</vt:lpstr>
      <vt:lpstr>PT Sans Narrow</vt:lpstr>
      <vt:lpstr>Symbol</vt:lpstr>
      <vt:lpstr>Wingdings</vt:lpstr>
      <vt:lpstr>Office Theme</vt:lpstr>
      <vt:lpstr>Custom Master Title and Content</vt:lpstr>
      <vt:lpstr>DeNovoSync:  Efficient Support for Arbitrary Synchronization  without Writer-Initiated Invalidations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Supporting Arbitrary Synchronization: The Challenge</vt:lpstr>
      <vt:lpstr>Contributions of DeNovoSync</vt:lpstr>
      <vt:lpstr>Outline</vt:lpstr>
      <vt:lpstr>DeNovo Coherence for Data (1 of 2)</vt:lpstr>
      <vt:lpstr>DeNovo Coherence for Data (2 of 2)</vt:lpstr>
      <vt:lpstr>Outline</vt:lpstr>
      <vt:lpstr>Unstructured Synchronization</vt:lpstr>
      <vt:lpstr>DeNovoSync: Software Requirements</vt:lpstr>
      <vt:lpstr>DeNovoSync0 Protocol </vt:lpstr>
      <vt:lpstr>DeNovoSync0 Protocol </vt:lpstr>
      <vt:lpstr>DeNovoSync = DeNovoSync0 + Hardware Backoff</vt:lpstr>
      <vt:lpstr>Example</vt:lpstr>
      <vt:lpstr>Example</vt:lpstr>
      <vt:lpstr>Example</vt:lpstr>
      <vt:lpstr>Example</vt:lpstr>
      <vt:lpstr>Example</vt:lpstr>
      <vt:lpstr>Example</vt:lpstr>
      <vt:lpstr>Outline</vt:lpstr>
      <vt:lpstr>Methodology</vt:lpstr>
      <vt:lpstr>Qualitative Analysis</vt:lpstr>
      <vt:lpstr>Qualitative Analysis Example (1 of 2)</vt:lpstr>
      <vt:lpstr>Qualitative Analysis Example (1 of 2)</vt:lpstr>
      <vt:lpstr>Qualitative Analysis Example (1 of 2)</vt:lpstr>
      <vt:lpstr>Qualitative Analysis Example (1 of 2)</vt:lpstr>
      <vt:lpstr>Qualitative Analysis Example (1 of 2)</vt:lpstr>
      <vt:lpstr>Qualitative Analysis Example (1 of 2)</vt:lpstr>
      <vt:lpstr>Qualitative Analysis Example (1 of 2)</vt:lpstr>
      <vt:lpstr>Qualitative Analysis Example (2 of 2)</vt:lpstr>
      <vt:lpstr>Synchronization Kernels: Execution Time (64 cores)</vt:lpstr>
      <vt:lpstr>Applications (64 cores)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Hetero-DeNovo 2012 I2PC Summit Slides</dc:title>
  <dc:creator>sadve@illinois.edu</dc:creator>
  <cp:lastModifiedBy>Sarita Adve</cp:lastModifiedBy>
  <cp:revision>988</cp:revision>
  <cp:lastPrinted>2012-11-05T16:56:17Z</cp:lastPrinted>
  <dcterms:created xsi:type="dcterms:W3CDTF">2012-08-03T16:56:00Z</dcterms:created>
  <dcterms:modified xsi:type="dcterms:W3CDTF">2015-04-29T12:15:09Z</dcterms:modified>
</cp:coreProperties>
</file>