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26"/>
  </p:notesMasterIdLst>
  <p:sldIdLst>
    <p:sldId id="279" r:id="rId3"/>
    <p:sldId id="257" r:id="rId4"/>
    <p:sldId id="282" r:id="rId5"/>
    <p:sldId id="258" r:id="rId6"/>
    <p:sldId id="283" r:id="rId7"/>
    <p:sldId id="264" r:id="rId8"/>
    <p:sldId id="259" r:id="rId9"/>
    <p:sldId id="260" r:id="rId10"/>
    <p:sldId id="261" r:id="rId11"/>
    <p:sldId id="262" r:id="rId12"/>
    <p:sldId id="285" r:id="rId13"/>
    <p:sldId id="284" r:id="rId14"/>
    <p:sldId id="266" r:id="rId15"/>
    <p:sldId id="277" r:id="rId16"/>
    <p:sldId id="287" r:id="rId17"/>
    <p:sldId id="270" r:id="rId18"/>
    <p:sldId id="271" r:id="rId19"/>
    <p:sldId id="288" r:id="rId20"/>
    <p:sldId id="289" r:id="rId21"/>
    <p:sldId id="275" r:id="rId22"/>
    <p:sldId id="274" r:id="rId23"/>
    <p:sldId id="276" r:id="rId24"/>
    <p:sldId id="286" r:id="rId2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92819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outlineViewPr>
    <p:cViewPr>
      <p:scale>
        <a:sx n="33" d="100"/>
        <a:sy n="33" d="100"/>
      </p:scale>
      <p:origin x="0" y="-5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papers:11-ISCA: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papers:11-ISCA: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papers:11-ISCA: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papers:11-HPCA: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36510279965005"/>
          <c:y val="5.4938271604938298E-2"/>
          <c:w val="0.82741697652376789"/>
          <c:h val="0.7530380153470011"/>
        </c:manualLayout>
      </c:layout>
      <c:lineChart>
        <c:grouping val="standard"/>
        <c:varyColors val="0"/>
        <c:ser>
          <c:idx val="2"/>
          <c:order val="0"/>
          <c:tx>
            <c:strRef>
              <c:f>'io overheads'!$B$40</c:f>
              <c:strCache>
                <c:ptCount val="1"/>
                <c:pt idx="0">
                  <c:v>apache</c:v>
                </c:pt>
              </c:strCache>
            </c:strRef>
          </c:tx>
          <c:spPr>
            <a:ln w="31750" cmpd="sng">
              <a:solidFill>
                <a:srgbClr val="0000FF"/>
              </a:solidFill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25400" cmpd="sng">
                <a:solidFill>
                  <a:srgbClr val="0000FF"/>
                </a:solidFill>
              </a:ln>
              <a:effectLst/>
            </c:spPr>
          </c:marker>
          <c:cat>
            <c:strRef>
              <c:f>'io overheads'!$A$41:$A$46</c:f>
              <c:strCache>
                <c:ptCount val="6"/>
                <c:pt idx="0">
                  <c:v>10K</c:v>
                </c:pt>
                <c:pt idx="1">
                  <c:v>100K</c:v>
                </c:pt>
                <c:pt idx="2">
                  <c:v>1M</c:v>
                </c:pt>
                <c:pt idx="3">
                  <c:v>2M</c:v>
                </c:pt>
                <c:pt idx="4">
                  <c:v>5M</c:v>
                </c:pt>
                <c:pt idx="5">
                  <c:v>10M</c:v>
                </c:pt>
              </c:strCache>
            </c:strRef>
          </c:cat>
          <c:val>
            <c:numRef>
              <c:f>'io overheads'!$B$41:$B$46</c:f>
              <c:numCache>
                <c:formatCode>0.00</c:formatCode>
                <c:ptCount val="6"/>
                <c:pt idx="0">
                  <c:v>1.000023430364104</c:v>
                </c:pt>
                <c:pt idx="1">
                  <c:v>1.0000780691078339</c:v>
                </c:pt>
                <c:pt idx="2">
                  <c:v>1.5697596157529079</c:v>
                </c:pt>
                <c:pt idx="3">
                  <c:v>3.186443234223157</c:v>
                </c:pt>
                <c:pt idx="4">
                  <c:v>15.238700578092381</c:v>
                </c:pt>
                <c:pt idx="5">
                  <c:v>18.992412547355482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'io overheads'!$C$40</c:f>
              <c:strCache>
                <c:ptCount val="1"/>
                <c:pt idx="0">
                  <c:v>sshd</c:v>
                </c:pt>
              </c:strCache>
            </c:strRef>
          </c:tx>
          <c:spPr>
            <a:ln w="31750" cmpd="sng">
              <a:solidFill>
                <a:srgbClr val="008000"/>
              </a:solidFill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25400" cmpd="sng">
                <a:solidFill>
                  <a:srgbClr val="008000"/>
                </a:solidFill>
              </a:ln>
              <a:effectLst/>
            </c:spPr>
          </c:marker>
          <c:cat>
            <c:strRef>
              <c:f>'io overheads'!$A$41:$A$46</c:f>
              <c:strCache>
                <c:ptCount val="6"/>
                <c:pt idx="0">
                  <c:v>10K</c:v>
                </c:pt>
                <c:pt idx="1">
                  <c:v>100K</c:v>
                </c:pt>
                <c:pt idx="2">
                  <c:v>1M</c:v>
                </c:pt>
                <c:pt idx="3">
                  <c:v>2M</c:v>
                </c:pt>
                <c:pt idx="4">
                  <c:v>5M</c:v>
                </c:pt>
                <c:pt idx="5">
                  <c:v>10M</c:v>
                </c:pt>
              </c:strCache>
            </c:strRef>
          </c:cat>
          <c:val>
            <c:numRef>
              <c:f>'io overheads'!$C$41:$C$46</c:f>
              <c:numCache>
                <c:formatCode>0.00</c:formatCode>
                <c:ptCount val="6"/>
                <c:pt idx="0">
                  <c:v>0.80438856690555105</c:v>
                </c:pt>
                <c:pt idx="1">
                  <c:v>1.0089423811315441</c:v>
                </c:pt>
                <c:pt idx="2">
                  <c:v>1.2021638844541449</c:v>
                </c:pt>
                <c:pt idx="3">
                  <c:v>1.413504475863143</c:v>
                </c:pt>
                <c:pt idx="4">
                  <c:v>2.37741994602088</c:v>
                </c:pt>
                <c:pt idx="5">
                  <c:v>4.0914143160865759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'io overheads'!$D$40</c:f>
              <c:strCache>
                <c:ptCount val="1"/>
                <c:pt idx="0">
                  <c:v>squid</c:v>
                </c:pt>
              </c:strCache>
            </c:strRef>
          </c:tx>
          <c:spPr>
            <a:ln w="31750" cmpd="sng">
              <a:solidFill>
                <a:srgbClr val="FF0000"/>
              </a:solidFill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 cmpd="sng">
                <a:solidFill>
                  <a:srgbClr val="FF0000"/>
                </a:solidFill>
              </a:ln>
              <a:effectLst/>
            </c:spPr>
          </c:marker>
          <c:cat>
            <c:strRef>
              <c:f>'io overheads'!$A$41:$A$46</c:f>
              <c:strCache>
                <c:ptCount val="6"/>
                <c:pt idx="0">
                  <c:v>10K</c:v>
                </c:pt>
                <c:pt idx="1">
                  <c:v>100K</c:v>
                </c:pt>
                <c:pt idx="2">
                  <c:v>1M</c:v>
                </c:pt>
                <c:pt idx="3">
                  <c:v>2M</c:v>
                </c:pt>
                <c:pt idx="4">
                  <c:v>5M</c:v>
                </c:pt>
                <c:pt idx="5">
                  <c:v>10M</c:v>
                </c:pt>
              </c:strCache>
            </c:strRef>
          </c:cat>
          <c:val>
            <c:numRef>
              <c:f>'io overheads'!$D$41:$D$46</c:f>
              <c:numCache>
                <c:formatCode>0.00</c:formatCode>
                <c:ptCount val="6"/>
                <c:pt idx="0">
                  <c:v>0.99524402701206505</c:v>
                </c:pt>
                <c:pt idx="1">
                  <c:v>1.039156225329579</c:v>
                </c:pt>
                <c:pt idx="2">
                  <c:v>5.4588944221498261</c:v>
                </c:pt>
                <c:pt idx="3">
                  <c:v>11.692474680937501</c:v>
                </c:pt>
                <c:pt idx="4">
                  <c:v>31.330951651715239</c:v>
                </c:pt>
                <c:pt idx="5">
                  <c:v>62.622790468561178</c:v>
                </c:pt>
              </c:numCache>
            </c:numRef>
          </c:val>
          <c:smooth val="0"/>
        </c:ser>
        <c:ser>
          <c:idx val="5"/>
          <c:order val="3"/>
          <c:tx>
            <c:strRef>
              <c:f>'io overheads'!$E$40</c:f>
              <c:strCache>
                <c:ptCount val="1"/>
                <c:pt idx="0">
                  <c:v>mysql</c:v>
                </c:pt>
              </c:strCache>
            </c:strRef>
          </c:tx>
          <c:spPr>
            <a:ln w="31750" cmpd="sng">
              <a:solidFill>
                <a:srgbClr val="FF6600"/>
              </a:solidFill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25400" cmpd="sng">
                <a:solidFill>
                  <a:srgbClr val="FF6600"/>
                </a:solidFill>
              </a:ln>
              <a:effectLst/>
            </c:spPr>
          </c:marker>
          <c:cat>
            <c:strRef>
              <c:f>'io overheads'!$A$41:$A$46</c:f>
              <c:strCache>
                <c:ptCount val="6"/>
                <c:pt idx="0">
                  <c:v>10K</c:v>
                </c:pt>
                <c:pt idx="1">
                  <c:v>100K</c:v>
                </c:pt>
                <c:pt idx="2">
                  <c:v>1M</c:v>
                </c:pt>
                <c:pt idx="3">
                  <c:v>2M</c:v>
                </c:pt>
                <c:pt idx="4">
                  <c:v>5M</c:v>
                </c:pt>
                <c:pt idx="5">
                  <c:v>10M</c:v>
                </c:pt>
              </c:strCache>
            </c:strRef>
          </c:cat>
          <c:val>
            <c:numRef>
              <c:f>'io overheads'!$E$41:$E$46</c:f>
              <c:numCache>
                <c:formatCode>0.00</c:formatCode>
                <c:ptCount val="6"/>
                <c:pt idx="0">
                  <c:v>0.91912962511720897</c:v>
                </c:pt>
                <c:pt idx="1">
                  <c:v>1.010554835611698</c:v>
                </c:pt>
                <c:pt idx="2">
                  <c:v>1.500774278911476</c:v>
                </c:pt>
                <c:pt idx="3">
                  <c:v>2.127277633821111</c:v>
                </c:pt>
                <c:pt idx="4">
                  <c:v>3.922469599910837</c:v>
                </c:pt>
                <c:pt idx="5">
                  <c:v>7.3893926778393801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8334928"/>
        <c:axId val="228336104"/>
      </c:lineChart>
      <c:catAx>
        <c:axId val="228334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Checkpoint Interval (in instructions)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9050" cmpd="sng">
            <a:solidFill>
              <a:schemeClr val="tx1"/>
            </a:solidFill>
          </a:ln>
        </c:spPr>
        <c:crossAx val="228336104"/>
        <c:crossesAt val="0.1"/>
        <c:auto val="1"/>
        <c:lblAlgn val="ctr"/>
        <c:lblOffset val="100"/>
        <c:tickLblSkip val="1"/>
        <c:tickMarkSkip val="1"/>
        <c:noMultiLvlLbl val="0"/>
      </c:catAx>
      <c:valAx>
        <c:axId val="228336104"/>
        <c:scaling>
          <c:logBase val="10"/>
          <c:orientation val="minMax"/>
          <c:min val="1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Client Execution time</a:t>
                </a:r>
              </a:p>
              <a:p>
                <a:pPr>
                  <a:defRPr/>
                </a:pPr>
                <a:r>
                  <a:rPr lang="en-US"/>
                  <a:t>with buffering/without buffering</a:t>
                </a:r>
              </a:p>
            </c:rich>
          </c:tx>
          <c:layout>
            <c:manualLayout>
              <c:xMode val="edge"/>
              <c:yMode val="edge"/>
              <c:x val="0"/>
              <c:y val="0.15720180810732001"/>
            </c:manualLayout>
          </c:layout>
          <c:overlay val="0"/>
        </c:title>
        <c:numFmt formatCode="0" sourceLinked="0"/>
        <c:majorTickMark val="in"/>
        <c:minorTickMark val="in"/>
        <c:tickLblPos val="nextTo"/>
        <c:spPr>
          <a:ln w="19050" cmpd="sng">
            <a:solidFill>
              <a:schemeClr val="tx1"/>
            </a:solidFill>
          </a:ln>
        </c:spPr>
        <c:crossAx val="228334928"/>
        <c:crosses val="autoZero"/>
        <c:crossBetween val="midCat"/>
        <c:majorUnit val="10"/>
        <c:minorUnit val="10"/>
      </c:valAx>
    </c:plotArea>
    <c:legend>
      <c:legendPos val="r"/>
      <c:layout>
        <c:manualLayout>
          <c:xMode val="edge"/>
          <c:yMode val="edge"/>
          <c:x val="0.15043503937007899"/>
          <c:y val="5.9855895416919047E-2"/>
          <c:w val="0.12083114610673666"/>
          <c:h val="0.39292095699576013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 b="0">
          <a:latin typeface="+mj-lt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Permanent Faults</a:t>
            </a:r>
          </a:p>
        </c:rich>
      </c:tx>
      <c:layout>
        <c:manualLayout>
          <c:xMode val="edge"/>
          <c:yMode val="edge"/>
          <c:x val="0.32799096800032496"/>
          <c:y val="4.242434770060035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8290944881889801"/>
          <c:y val="0.156704943132108"/>
          <c:w val="0.53931277340332495"/>
          <c:h val="0.6639542322834649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'server-rec win'!$AW$150</c:f>
              <c:strCache>
                <c:ptCount val="1"/>
                <c:pt idx="0">
                  <c:v>Masked</c:v>
                </c:pt>
              </c:strCache>
            </c:strRef>
          </c:tx>
          <c:spPr>
            <a:solidFill>
              <a:srgbClr val="FFFF66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'server-rec win'!$AV$151:$AV$154</c:f>
              <c:strCache>
                <c:ptCount val="4"/>
                <c:pt idx="0">
                  <c:v>10K</c:v>
                </c:pt>
                <c:pt idx="1">
                  <c:v>100K</c:v>
                </c:pt>
                <c:pt idx="2">
                  <c:v>1M</c:v>
                </c:pt>
                <c:pt idx="3">
                  <c:v>10M</c:v>
                </c:pt>
              </c:strCache>
            </c:strRef>
          </c:cat>
          <c:val>
            <c:numRef>
              <c:f>'server-rec win'!$AW$151:$AW$154</c:f>
              <c:numCache>
                <c:formatCode>General</c:formatCode>
                <c:ptCount val="4"/>
                <c:pt idx="0">
                  <c:v>317</c:v>
                </c:pt>
                <c:pt idx="1">
                  <c:v>338</c:v>
                </c:pt>
                <c:pt idx="2">
                  <c:v>614</c:v>
                </c:pt>
                <c:pt idx="3">
                  <c:v>1919</c:v>
                </c:pt>
              </c:numCache>
            </c:numRef>
          </c:val>
        </c:ser>
        <c:ser>
          <c:idx val="1"/>
          <c:order val="1"/>
          <c:tx>
            <c:strRef>
              <c:f>'server-rec win'!$AX$150</c:f>
              <c:strCache>
                <c:ptCount val="1"/>
                <c:pt idx="0">
                  <c:v>Detected + Recovered</c:v>
                </c:pt>
              </c:strCache>
            </c:strRef>
          </c:tx>
          <c:spPr>
            <a:solidFill>
              <a:srgbClr val="00C237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'server-rec win'!$AV$151:$AV$154</c:f>
              <c:strCache>
                <c:ptCount val="4"/>
                <c:pt idx="0">
                  <c:v>10K</c:v>
                </c:pt>
                <c:pt idx="1">
                  <c:v>100K</c:v>
                </c:pt>
                <c:pt idx="2">
                  <c:v>1M</c:v>
                </c:pt>
                <c:pt idx="3">
                  <c:v>10M</c:v>
                </c:pt>
              </c:strCache>
            </c:strRef>
          </c:cat>
          <c:val>
            <c:numRef>
              <c:f>'server-rec win'!$AX$151:$AX$154</c:f>
              <c:numCache>
                <c:formatCode>General</c:formatCode>
                <c:ptCount val="4"/>
                <c:pt idx="0">
                  <c:v>7521</c:v>
                </c:pt>
                <c:pt idx="1">
                  <c:v>7834</c:v>
                </c:pt>
                <c:pt idx="2">
                  <c:v>7638</c:v>
                </c:pt>
                <c:pt idx="3">
                  <c:v>6704</c:v>
                </c:pt>
              </c:numCache>
            </c:numRef>
          </c:val>
        </c:ser>
        <c:ser>
          <c:idx val="2"/>
          <c:order val="2"/>
          <c:tx>
            <c:strRef>
              <c:f>'server-rec win'!$AY$150</c:f>
              <c:strCache>
                <c:ptCount val="1"/>
                <c:pt idx="0">
                  <c:v>Detected + Unrecovered</c:v>
                </c:pt>
              </c:strCache>
            </c:strRef>
          </c:tx>
          <c:spPr>
            <a:solidFill>
              <a:srgbClr val="66CCFF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'server-rec win'!$AV$151:$AV$154</c:f>
              <c:strCache>
                <c:ptCount val="4"/>
                <c:pt idx="0">
                  <c:v>10K</c:v>
                </c:pt>
                <c:pt idx="1">
                  <c:v>100K</c:v>
                </c:pt>
                <c:pt idx="2">
                  <c:v>1M</c:v>
                </c:pt>
                <c:pt idx="3">
                  <c:v>10M</c:v>
                </c:pt>
              </c:strCache>
            </c:strRef>
          </c:cat>
          <c:val>
            <c:numRef>
              <c:f>'server-rec win'!$AY$151:$AY$154</c:f>
              <c:numCache>
                <c:formatCode>General</c:formatCode>
                <c:ptCount val="4"/>
                <c:pt idx="0">
                  <c:v>833</c:v>
                </c:pt>
                <c:pt idx="1">
                  <c:v>693</c:v>
                </c:pt>
                <c:pt idx="2">
                  <c:v>643</c:v>
                </c:pt>
                <c:pt idx="3">
                  <c:v>300</c:v>
                </c:pt>
              </c:numCache>
            </c:numRef>
          </c:val>
        </c:ser>
        <c:ser>
          <c:idx val="3"/>
          <c:order val="3"/>
          <c:tx>
            <c:strRef>
              <c:f>'server-rec win'!$AZ$150</c:f>
              <c:strCache>
                <c:ptCount val="1"/>
                <c:pt idx="0">
                  <c:v>Potential SDC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'server-rec win'!$AV$151:$AV$154</c:f>
              <c:strCache>
                <c:ptCount val="4"/>
                <c:pt idx="0">
                  <c:v>10K</c:v>
                </c:pt>
                <c:pt idx="1">
                  <c:v>100K</c:v>
                </c:pt>
                <c:pt idx="2">
                  <c:v>1M</c:v>
                </c:pt>
                <c:pt idx="3">
                  <c:v>10M</c:v>
                </c:pt>
              </c:strCache>
            </c:strRef>
          </c:cat>
          <c:val>
            <c:numRef>
              <c:f>'server-rec win'!$AZ$151:$AZ$154</c:f>
              <c:numCache>
                <c:formatCode>General</c:formatCode>
                <c:ptCount val="4"/>
                <c:pt idx="0">
                  <c:v>267</c:v>
                </c:pt>
                <c:pt idx="1">
                  <c:v>82</c:v>
                </c:pt>
                <c:pt idx="2">
                  <c:v>40</c:v>
                </c:pt>
                <c:pt idx="3">
                  <c:v>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28336496"/>
        <c:axId val="229184952"/>
      </c:barChart>
      <c:catAx>
        <c:axId val="228336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9050" cmpd="sng">
            <a:solidFill>
              <a:schemeClr val="tx1"/>
            </a:solidFill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229184952"/>
        <c:crosses val="autoZero"/>
        <c:auto val="1"/>
        <c:lblAlgn val="ctr"/>
        <c:lblOffset val="100"/>
        <c:noMultiLvlLbl val="0"/>
      </c:catAx>
      <c:valAx>
        <c:axId val="22918495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Injected</a:t>
                </a:r>
                <a:r>
                  <a:rPr lang="en-US" baseline="0"/>
                  <a:t> </a:t>
                </a:r>
                <a:r>
                  <a:rPr lang="en-US"/>
                  <a:t>Faults 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spPr>
          <a:ln w="19050" cmpd="sng">
            <a:solidFill>
              <a:schemeClr val="tx1"/>
            </a:solidFill>
          </a:ln>
        </c:spPr>
        <c:crossAx val="228336496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68711964129483805"/>
          <c:y val="0.16646790244969401"/>
          <c:w val="0.31288035870516201"/>
          <c:h val="0.645535870516185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Transient Faults</a:t>
            </a:r>
          </a:p>
        </c:rich>
      </c:tx>
      <c:layout>
        <c:manualLayout>
          <c:xMode val="edge"/>
          <c:yMode val="edge"/>
          <c:x val="0.33475237979687589"/>
          <c:y val="4.794055460049463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8290944881889801"/>
          <c:y val="0.156704943132108"/>
          <c:w val="0.53931277340332495"/>
          <c:h val="0.6639542322834649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'server-rec win'!$AW$155</c:f>
              <c:strCache>
                <c:ptCount val="1"/>
                <c:pt idx="0">
                  <c:v>Masked</c:v>
                </c:pt>
              </c:strCache>
            </c:strRef>
          </c:tx>
          <c:spPr>
            <a:solidFill>
              <a:srgbClr val="FFFF66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'server-rec win'!$AV$156:$AV$159</c:f>
              <c:strCache>
                <c:ptCount val="4"/>
                <c:pt idx="0">
                  <c:v>10K</c:v>
                </c:pt>
                <c:pt idx="1">
                  <c:v>100K</c:v>
                </c:pt>
                <c:pt idx="2">
                  <c:v>1M</c:v>
                </c:pt>
                <c:pt idx="3">
                  <c:v>10M</c:v>
                </c:pt>
              </c:strCache>
            </c:strRef>
          </c:cat>
          <c:val>
            <c:numRef>
              <c:f>'server-rec win'!$AW$156:$AW$159</c:f>
              <c:numCache>
                <c:formatCode>General</c:formatCode>
                <c:ptCount val="4"/>
                <c:pt idx="0">
                  <c:v>7731</c:v>
                </c:pt>
                <c:pt idx="1">
                  <c:v>7724</c:v>
                </c:pt>
                <c:pt idx="2">
                  <c:v>7750</c:v>
                </c:pt>
                <c:pt idx="3">
                  <c:v>7858</c:v>
                </c:pt>
              </c:numCache>
            </c:numRef>
          </c:val>
        </c:ser>
        <c:ser>
          <c:idx val="1"/>
          <c:order val="1"/>
          <c:tx>
            <c:strRef>
              <c:f>'server-rec win'!$AX$155</c:f>
              <c:strCache>
                <c:ptCount val="1"/>
                <c:pt idx="0">
                  <c:v>Detected + Recovered</c:v>
                </c:pt>
              </c:strCache>
            </c:strRef>
          </c:tx>
          <c:spPr>
            <a:solidFill>
              <a:srgbClr val="00C237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'server-rec win'!$AV$156:$AV$159</c:f>
              <c:strCache>
                <c:ptCount val="4"/>
                <c:pt idx="0">
                  <c:v>10K</c:v>
                </c:pt>
                <c:pt idx="1">
                  <c:v>100K</c:v>
                </c:pt>
                <c:pt idx="2">
                  <c:v>1M</c:v>
                </c:pt>
                <c:pt idx="3">
                  <c:v>10M</c:v>
                </c:pt>
              </c:strCache>
            </c:strRef>
          </c:cat>
          <c:val>
            <c:numRef>
              <c:f>'server-rec win'!$AX$156:$AX$159</c:f>
              <c:numCache>
                <c:formatCode>General</c:formatCode>
                <c:ptCount val="4"/>
                <c:pt idx="0">
                  <c:v>924</c:v>
                </c:pt>
                <c:pt idx="1">
                  <c:v>938</c:v>
                </c:pt>
                <c:pt idx="2">
                  <c:v>965</c:v>
                </c:pt>
                <c:pt idx="3">
                  <c:v>936</c:v>
                </c:pt>
              </c:numCache>
            </c:numRef>
          </c:val>
        </c:ser>
        <c:ser>
          <c:idx val="2"/>
          <c:order val="2"/>
          <c:tx>
            <c:strRef>
              <c:f>'server-rec win'!$AY$155</c:f>
              <c:strCache>
                <c:ptCount val="1"/>
                <c:pt idx="0">
                  <c:v>Detected + Unrecovered</c:v>
                </c:pt>
              </c:strCache>
            </c:strRef>
          </c:tx>
          <c:spPr>
            <a:solidFill>
              <a:srgbClr val="66CCFF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'server-rec win'!$AV$156:$AV$159</c:f>
              <c:strCache>
                <c:ptCount val="4"/>
                <c:pt idx="0">
                  <c:v>10K</c:v>
                </c:pt>
                <c:pt idx="1">
                  <c:v>100K</c:v>
                </c:pt>
                <c:pt idx="2">
                  <c:v>1M</c:v>
                </c:pt>
                <c:pt idx="3">
                  <c:v>10M</c:v>
                </c:pt>
              </c:strCache>
            </c:strRef>
          </c:cat>
          <c:val>
            <c:numRef>
              <c:f>'server-rec win'!$AY$156:$AY$159</c:f>
              <c:numCache>
                <c:formatCode>General</c:formatCode>
                <c:ptCount val="4"/>
                <c:pt idx="0">
                  <c:v>205</c:v>
                </c:pt>
                <c:pt idx="1">
                  <c:v>212</c:v>
                </c:pt>
                <c:pt idx="2">
                  <c:v>151</c:v>
                </c:pt>
                <c:pt idx="3">
                  <c:v>95</c:v>
                </c:pt>
              </c:numCache>
            </c:numRef>
          </c:val>
        </c:ser>
        <c:ser>
          <c:idx val="3"/>
          <c:order val="3"/>
          <c:tx>
            <c:strRef>
              <c:f>'server-rec win'!$AZ$155</c:f>
              <c:strCache>
                <c:ptCount val="1"/>
                <c:pt idx="0">
                  <c:v>Potential SDC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'server-rec win'!$AV$156:$AV$159</c:f>
              <c:strCache>
                <c:ptCount val="4"/>
                <c:pt idx="0">
                  <c:v>10K</c:v>
                </c:pt>
                <c:pt idx="1">
                  <c:v>100K</c:v>
                </c:pt>
                <c:pt idx="2">
                  <c:v>1M</c:v>
                </c:pt>
                <c:pt idx="3">
                  <c:v>10M</c:v>
                </c:pt>
              </c:strCache>
            </c:strRef>
          </c:cat>
          <c:val>
            <c:numRef>
              <c:f>'server-rec win'!$AZ$156:$AZ$159</c:f>
              <c:numCache>
                <c:formatCode>General</c:formatCode>
                <c:ptCount val="4"/>
                <c:pt idx="0">
                  <c:v>70</c:v>
                </c:pt>
                <c:pt idx="1">
                  <c:v>46</c:v>
                </c:pt>
                <c:pt idx="2">
                  <c:v>59</c:v>
                </c:pt>
                <c:pt idx="3">
                  <c:v>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29187304"/>
        <c:axId val="318707072"/>
      </c:barChart>
      <c:catAx>
        <c:axId val="229187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9050" cmpd="sng">
            <a:solidFill>
              <a:schemeClr val="tx1"/>
            </a:solidFill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318707072"/>
        <c:crosses val="autoZero"/>
        <c:auto val="1"/>
        <c:lblAlgn val="ctr"/>
        <c:lblOffset val="100"/>
        <c:noMultiLvlLbl val="0"/>
      </c:catAx>
      <c:valAx>
        <c:axId val="318707072"/>
        <c:scaling>
          <c:orientation val="minMax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Injected Faults 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spPr>
          <a:ln w="19050" cmpd="sng">
            <a:solidFill>
              <a:schemeClr val="tx1"/>
            </a:solidFill>
          </a:ln>
        </c:spPr>
        <c:crossAx val="229187304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68711964129483805"/>
          <c:y val="0.16299568022747199"/>
          <c:w val="0.31288035870516201"/>
          <c:h val="0.66636920384951903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Permanent Faults</a:t>
            </a:r>
          </a:p>
        </c:rich>
      </c:tx>
      <c:layout>
        <c:manualLayout>
          <c:xMode val="edge"/>
          <c:yMode val="edge"/>
          <c:x val="0.38832036952827698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086961204317499"/>
          <c:y val="7.8654570352618997E-2"/>
          <c:w val="0.589110017497813"/>
          <c:h val="0.5442744656917879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'server-rec win'!$Q$111</c:f>
              <c:strCache>
                <c:ptCount val="1"/>
                <c:pt idx="0">
                  <c:v>Masked</c:v>
                </c:pt>
              </c:strCache>
            </c:strRef>
          </c:tx>
          <c:spPr>
            <a:solidFill>
              <a:srgbClr val="FFFF66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'server-rec win'!$O$112:$P$126</c:f>
              <c:multiLvlStrCache>
                <c:ptCount val="15"/>
                <c:lvl>
                  <c:pt idx="0">
                    <c:v>Full</c:v>
                  </c:pt>
                  <c:pt idx="1">
                    <c:v>No Dev</c:v>
                  </c:pt>
                  <c:pt idx="2">
                    <c:v>No I/O</c:v>
                  </c:pt>
                  <c:pt idx="4">
                    <c:v>Full</c:v>
                  </c:pt>
                  <c:pt idx="5">
                    <c:v>No Dev</c:v>
                  </c:pt>
                  <c:pt idx="6">
                    <c:v>No I/O</c:v>
                  </c:pt>
                  <c:pt idx="8">
                    <c:v>Full</c:v>
                  </c:pt>
                  <c:pt idx="9">
                    <c:v>No Dev</c:v>
                  </c:pt>
                  <c:pt idx="10">
                    <c:v>No I/O</c:v>
                  </c:pt>
                  <c:pt idx="12">
                    <c:v>Full</c:v>
                  </c:pt>
                  <c:pt idx="13">
                    <c:v>No Dev</c:v>
                  </c:pt>
                  <c:pt idx="14">
                    <c:v>No I/O</c:v>
                  </c:pt>
                </c:lvl>
                <c:lvl>
                  <c:pt idx="0">
                    <c:v>10K</c:v>
                  </c:pt>
                  <c:pt idx="4">
                    <c:v>100K</c:v>
                  </c:pt>
                  <c:pt idx="8">
                    <c:v>1M</c:v>
                  </c:pt>
                  <c:pt idx="12">
                    <c:v>10M</c:v>
                  </c:pt>
                </c:lvl>
              </c:multiLvlStrCache>
            </c:multiLvlStrRef>
          </c:cat>
          <c:val>
            <c:numRef>
              <c:f>'server-rec win'!$Q$112:$Q$126</c:f>
              <c:numCache>
                <c:formatCode>General</c:formatCode>
                <c:ptCount val="15"/>
                <c:pt idx="0">
                  <c:v>317</c:v>
                </c:pt>
                <c:pt idx="1">
                  <c:v>317</c:v>
                </c:pt>
                <c:pt idx="2">
                  <c:v>318</c:v>
                </c:pt>
                <c:pt idx="4">
                  <c:v>338</c:v>
                </c:pt>
                <c:pt idx="5">
                  <c:v>336</c:v>
                </c:pt>
                <c:pt idx="6">
                  <c:v>335</c:v>
                </c:pt>
                <c:pt idx="8">
                  <c:v>614</c:v>
                </c:pt>
                <c:pt idx="9">
                  <c:v>613</c:v>
                </c:pt>
                <c:pt idx="10">
                  <c:v>342</c:v>
                </c:pt>
                <c:pt idx="12">
                  <c:v>1919</c:v>
                </c:pt>
                <c:pt idx="13">
                  <c:v>1919</c:v>
                </c:pt>
                <c:pt idx="14">
                  <c:v>353</c:v>
                </c:pt>
              </c:numCache>
            </c:numRef>
          </c:val>
        </c:ser>
        <c:ser>
          <c:idx val="1"/>
          <c:order val="1"/>
          <c:tx>
            <c:strRef>
              <c:f>'server-rec win'!$R$111</c:f>
              <c:strCache>
                <c:ptCount val="1"/>
                <c:pt idx="0">
                  <c:v>Recovered</c:v>
                </c:pt>
              </c:strCache>
            </c:strRef>
          </c:tx>
          <c:spPr>
            <a:solidFill>
              <a:srgbClr val="00C237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'server-rec win'!$O$112:$P$126</c:f>
              <c:multiLvlStrCache>
                <c:ptCount val="15"/>
                <c:lvl>
                  <c:pt idx="0">
                    <c:v>Full</c:v>
                  </c:pt>
                  <c:pt idx="1">
                    <c:v>No Dev</c:v>
                  </c:pt>
                  <c:pt idx="2">
                    <c:v>No I/O</c:v>
                  </c:pt>
                  <c:pt idx="4">
                    <c:v>Full</c:v>
                  </c:pt>
                  <c:pt idx="5">
                    <c:v>No Dev</c:v>
                  </c:pt>
                  <c:pt idx="6">
                    <c:v>No I/O</c:v>
                  </c:pt>
                  <c:pt idx="8">
                    <c:v>Full</c:v>
                  </c:pt>
                  <c:pt idx="9">
                    <c:v>No Dev</c:v>
                  </c:pt>
                  <c:pt idx="10">
                    <c:v>No I/O</c:v>
                  </c:pt>
                  <c:pt idx="12">
                    <c:v>Full</c:v>
                  </c:pt>
                  <c:pt idx="13">
                    <c:v>No Dev</c:v>
                  </c:pt>
                  <c:pt idx="14">
                    <c:v>No I/O</c:v>
                  </c:pt>
                </c:lvl>
                <c:lvl>
                  <c:pt idx="0">
                    <c:v>10K</c:v>
                  </c:pt>
                  <c:pt idx="4">
                    <c:v>100K</c:v>
                  </c:pt>
                  <c:pt idx="8">
                    <c:v>1M</c:v>
                  </c:pt>
                  <c:pt idx="12">
                    <c:v>10M</c:v>
                  </c:pt>
                </c:lvl>
              </c:multiLvlStrCache>
            </c:multiLvlStrRef>
          </c:cat>
          <c:val>
            <c:numRef>
              <c:f>'server-rec win'!$R$112:$R$126</c:f>
              <c:numCache>
                <c:formatCode>General</c:formatCode>
                <c:ptCount val="15"/>
                <c:pt idx="0">
                  <c:v>7621</c:v>
                </c:pt>
                <c:pt idx="1">
                  <c:v>5938</c:v>
                </c:pt>
                <c:pt idx="2">
                  <c:v>5525</c:v>
                </c:pt>
                <c:pt idx="4">
                  <c:v>7934</c:v>
                </c:pt>
                <c:pt idx="5">
                  <c:v>4885</c:v>
                </c:pt>
                <c:pt idx="6">
                  <c:v>4467</c:v>
                </c:pt>
                <c:pt idx="8">
                  <c:v>7738</c:v>
                </c:pt>
                <c:pt idx="9">
                  <c:v>4177</c:v>
                </c:pt>
                <c:pt idx="10">
                  <c:v>4160</c:v>
                </c:pt>
                <c:pt idx="12">
                  <c:v>6804</c:v>
                </c:pt>
                <c:pt idx="13">
                  <c:v>4292</c:v>
                </c:pt>
                <c:pt idx="14">
                  <c:v>4276</c:v>
                </c:pt>
              </c:numCache>
            </c:numRef>
          </c:val>
        </c:ser>
        <c:ser>
          <c:idx val="2"/>
          <c:order val="2"/>
          <c:tx>
            <c:strRef>
              <c:f>'server-rec win'!$S$111</c:f>
              <c:strCache>
                <c:ptCount val="1"/>
                <c:pt idx="0">
                  <c:v>DUE</c:v>
                </c:pt>
              </c:strCache>
            </c:strRef>
          </c:tx>
          <c:spPr>
            <a:solidFill>
              <a:srgbClr val="3366FF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'server-rec win'!$O$112:$P$126</c:f>
              <c:multiLvlStrCache>
                <c:ptCount val="15"/>
                <c:lvl>
                  <c:pt idx="0">
                    <c:v>Full</c:v>
                  </c:pt>
                  <c:pt idx="1">
                    <c:v>No Dev</c:v>
                  </c:pt>
                  <c:pt idx="2">
                    <c:v>No I/O</c:v>
                  </c:pt>
                  <c:pt idx="4">
                    <c:v>Full</c:v>
                  </c:pt>
                  <c:pt idx="5">
                    <c:v>No Dev</c:v>
                  </c:pt>
                  <c:pt idx="6">
                    <c:v>No I/O</c:v>
                  </c:pt>
                  <c:pt idx="8">
                    <c:v>Full</c:v>
                  </c:pt>
                  <c:pt idx="9">
                    <c:v>No Dev</c:v>
                  </c:pt>
                  <c:pt idx="10">
                    <c:v>No I/O</c:v>
                  </c:pt>
                  <c:pt idx="12">
                    <c:v>Full</c:v>
                  </c:pt>
                  <c:pt idx="13">
                    <c:v>No Dev</c:v>
                  </c:pt>
                  <c:pt idx="14">
                    <c:v>No I/O</c:v>
                  </c:pt>
                </c:lvl>
                <c:lvl>
                  <c:pt idx="0">
                    <c:v>10K</c:v>
                  </c:pt>
                  <c:pt idx="4">
                    <c:v>100K</c:v>
                  </c:pt>
                  <c:pt idx="8">
                    <c:v>1M</c:v>
                  </c:pt>
                  <c:pt idx="12">
                    <c:v>10M</c:v>
                  </c:pt>
                </c:lvl>
              </c:multiLvlStrCache>
            </c:multiLvlStrRef>
          </c:cat>
          <c:val>
            <c:numRef>
              <c:f>'server-rec win'!$S$112:$S$126</c:f>
              <c:numCache>
                <c:formatCode>General</c:formatCode>
                <c:ptCount val="15"/>
                <c:pt idx="0">
                  <c:v>733</c:v>
                </c:pt>
                <c:pt idx="1">
                  <c:v>2413</c:v>
                </c:pt>
                <c:pt idx="2">
                  <c:v>2848</c:v>
                </c:pt>
                <c:pt idx="4">
                  <c:v>593</c:v>
                </c:pt>
                <c:pt idx="5">
                  <c:v>3644</c:v>
                </c:pt>
                <c:pt idx="6">
                  <c:v>4083</c:v>
                </c:pt>
                <c:pt idx="8">
                  <c:v>543</c:v>
                </c:pt>
                <c:pt idx="9">
                  <c:v>4089</c:v>
                </c:pt>
                <c:pt idx="10">
                  <c:v>4418</c:v>
                </c:pt>
                <c:pt idx="12">
                  <c:v>200</c:v>
                </c:pt>
                <c:pt idx="13">
                  <c:v>2715</c:v>
                </c:pt>
                <c:pt idx="14">
                  <c:v>4307</c:v>
                </c:pt>
              </c:numCache>
            </c:numRef>
          </c:val>
        </c:ser>
        <c:ser>
          <c:idx val="3"/>
          <c:order val="3"/>
          <c:tx>
            <c:strRef>
              <c:f>'server-rec win'!$T$111</c:f>
              <c:strCache>
                <c:ptCount val="1"/>
                <c:pt idx="0">
                  <c:v>Potential SDC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'server-rec win'!$O$112:$P$126</c:f>
              <c:multiLvlStrCache>
                <c:ptCount val="15"/>
                <c:lvl>
                  <c:pt idx="0">
                    <c:v>Full</c:v>
                  </c:pt>
                  <c:pt idx="1">
                    <c:v>No Dev</c:v>
                  </c:pt>
                  <c:pt idx="2">
                    <c:v>No I/O</c:v>
                  </c:pt>
                  <c:pt idx="4">
                    <c:v>Full</c:v>
                  </c:pt>
                  <c:pt idx="5">
                    <c:v>No Dev</c:v>
                  </c:pt>
                  <c:pt idx="6">
                    <c:v>No I/O</c:v>
                  </c:pt>
                  <c:pt idx="8">
                    <c:v>Full</c:v>
                  </c:pt>
                  <c:pt idx="9">
                    <c:v>No Dev</c:v>
                  </c:pt>
                  <c:pt idx="10">
                    <c:v>No I/O</c:v>
                  </c:pt>
                  <c:pt idx="12">
                    <c:v>Full</c:v>
                  </c:pt>
                  <c:pt idx="13">
                    <c:v>No Dev</c:v>
                  </c:pt>
                  <c:pt idx="14">
                    <c:v>No I/O</c:v>
                  </c:pt>
                </c:lvl>
                <c:lvl>
                  <c:pt idx="0">
                    <c:v>10K</c:v>
                  </c:pt>
                  <c:pt idx="4">
                    <c:v>100K</c:v>
                  </c:pt>
                  <c:pt idx="8">
                    <c:v>1M</c:v>
                  </c:pt>
                  <c:pt idx="12">
                    <c:v>10M</c:v>
                  </c:pt>
                </c:lvl>
              </c:multiLvlStrCache>
            </c:multiLvlStrRef>
          </c:cat>
          <c:val>
            <c:numRef>
              <c:f>'server-rec win'!$T$112:$T$126</c:f>
              <c:numCache>
                <c:formatCode>General</c:formatCode>
                <c:ptCount val="15"/>
                <c:pt idx="0">
                  <c:v>267</c:v>
                </c:pt>
                <c:pt idx="1">
                  <c:v>271</c:v>
                </c:pt>
                <c:pt idx="2">
                  <c:v>265</c:v>
                </c:pt>
                <c:pt idx="4">
                  <c:v>82</c:v>
                </c:pt>
                <c:pt idx="5">
                  <c:v>82</c:v>
                </c:pt>
                <c:pt idx="6">
                  <c:v>70</c:v>
                </c:pt>
                <c:pt idx="8">
                  <c:v>40</c:v>
                </c:pt>
                <c:pt idx="9">
                  <c:v>37</c:v>
                </c:pt>
                <c:pt idx="10">
                  <c:v>36</c:v>
                </c:pt>
                <c:pt idx="12">
                  <c:v>36</c:v>
                </c:pt>
                <c:pt idx="13">
                  <c:v>34</c:v>
                </c:pt>
                <c:pt idx="14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321468840"/>
        <c:axId val="321469624"/>
      </c:barChart>
      <c:catAx>
        <c:axId val="321468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9050" cmpd="sng">
            <a:solidFill>
              <a:schemeClr val="tx1"/>
            </a:solidFill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321469624"/>
        <c:crosses val="autoZero"/>
        <c:auto val="1"/>
        <c:lblAlgn val="ctr"/>
        <c:lblOffset val="100"/>
        <c:noMultiLvlLbl val="0"/>
      </c:catAx>
      <c:valAx>
        <c:axId val="32146962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Injected Faults 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spPr>
          <a:ln w="19050" cmpd="sng">
            <a:solidFill>
              <a:schemeClr val="tx1"/>
            </a:solidFill>
          </a:ln>
        </c:spPr>
        <c:crossAx val="321468840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75074256342957102"/>
          <c:y val="0.17377241907261601"/>
          <c:w val="0.24647965879265099"/>
          <c:h val="0.40621473097112898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F72C14-9447-4265-A702-08F6358F131E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7BE3B23-CD36-47DE-B3E9-B9B57CD52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6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59A686-975F-6E4E-8F59-94428413B853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90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1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3B23-CD36-47DE-B3E9-B9B57CD52D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94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59A686-975F-6E4E-8F59-94428413B853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83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3B23-CD36-47DE-B3E9-B9B57CD52D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5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say anything about challenges.</a:t>
            </a:r>
            <a:r>
              <a:rPr lang="en-US" baseline="0" dirty="0" smtClean="0"/>
              <a:t> These are just key questions that need to be answered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1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Rely</a:t>
            </a:r>
            <a:r>
              <a:rPr lang="en-US" baseline="0" dirty="0" smtClean="0"/>
              <a:t> on the fact that device outputs are idempotent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23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that here</a:t>
            </a:r>
            <a:r>
              <a:rPr lang="en-US" baseline="0" dirty="0" smtClean="0"/>
              <a:t> there is no opal/ruby. Practicality of this is limited.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8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6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Although our</a:t>
            </a:r>
            <a:r>
              <a:rPr lang="en-US" baseline="0" dirty="0" smtClean="0"/>
              <a:t> evaluation of new latency is using periodic rollbacks, a real system does not have to do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46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3B23-CD36-47DE-B3E9-B9B57CD52D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4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how we can implement</a:t>
            </a:r>
            <a:r>
              <a:rPr lang="en-US" baseline="0" dirty="0" smtClean="0"/>
              <a:t> device restoration and how we do it in our implementation. Should we instead put a separate slide for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Pradeep Ramachandran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6E02-2853-4BE0-9796-53FB969C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14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Pradeep Ramachandran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6E02-2853-4BE0-9796-53FB969C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8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Pradeep Ramachandran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6E02-2853-4BE0-9796-53FB969C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28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Pradeep Ramachandran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6E02-2853-4BE0-9796-53FB969C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38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6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762003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6670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946400" y="5638800"/>
            <a:ext cx="863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8" tIns="45709" rIns="91418" bIns="45709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charset="0"/>
            </a:endParaRPr>
          </a:p>
        </p:txBody>
      </p:sp>
      <p:pic>
        <p:nvPicPr>
          <p:cNvPr id="14" name="Picture 13" descr="imark_bold.t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464895"/>
            <a:ext cx="406400" cy="39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37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042400" y="6492876"/>
            <a:ext cx="28448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6471-F93B-D741-B000-186E77E7949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29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92" indent="0">
              <a:buNone/>
              <a:defRPr sz="1800"/>
            </a:lvl2pPr>
            <a:lvl3pPr marL="914186" indent="0">
              <a:buNone/>
              <a:defRPr sz="1600"/>
            </a:lvl3pPr>
            <a:lvl4pPr marL="1371279" indent="0">
              <a:buNone/>
              <a:defRPr sz="1400"/>
            </a:lvl4pPr>
            <a:lvl5pPr marL="1828373" indent="0">
              <a:buNone/>
              <a:defRPr sz="1400"/>
            </a:lvl5pPr>
            <a:lvl6pPr marL="2285466" indent="0">
              <a:buNone/>
              <a:defRPr sz="1400"/>
            </a:lvl6pPr>
            <a:lvl7pPr marL="2742558" indent="0">
              <a:buNone/>
              <a:defRPr sz="1400"/>
            </a:lvl7pPr>
            <a:lvl8pPr marL="3199652" indent="0">
              <a:buNone/>
              <a:defRPr sz="1400"/>
            </a:lvl8pPr>
            <a:lvl9pPr marL="365674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3688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990600"/>
            <a:ext cx="5638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990600"/>
            <a:ext cx="5638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09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2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78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32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Pradeep Ramachandran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6E02-2853-4BE0-9796-53FB969C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77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461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92" indent="0">
              <a:buNone/>
              <a:defRPr sz="2800"/>
            </a:lvl2pPr>
            <a:lvl3pPr marL="914186" indent="0">
              <a:buNone/>
              <a:defRPr sz="2400"/>
            </a:lvl3pPr>
            <a:lvl4pPr marL="1371279" indent="0">
              <a:buNone/>
              <a:defRPr sz="2000"/>
            </a:lvl4pPr>
            <a:lvl5pPr marL="1828373" indent="0">
              <a:buNone/>
              <a:defRPr sz="2000"/>
            </a:lvl5pPr>
            <a:lvl6pPr marL="2285466" indent="0">
              <a:buNone/>
              <a:defRPr sz="2000"/>
            </a:lvl6pPr>
            <a:lvl7pPr marL="2742558" indent="0">
              <a:buNone/>
              <a:defRPr sz="2000"/>
            </a:lvl7pPr>
            <a:lvl8pPr marL="3199652" indent="0">
              <a:buNone/>
              <a:defRPr sz="2000"/>
            </a:lvl8pPr>
            <a:lvl9pPr marL="365674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596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86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2400"/>
            <a:ext cx="30480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8940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35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990600"/>
            <a:ext cx="56388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990600"/>
            <a:ext cx="56388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993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990600"/>
            <a:ext cx="11480800" cy="270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3848100"/>
            <a:ext cx="11480800" cy="270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7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267200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Pradeep Ramachandran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6E02-2853-4BE0-9796-53FB969C0A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5715000"/>
            <a:ext cx="10972800" cy="53340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531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Pradeep Ramachandran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6E02-2853-4BE0-9796-53FB969C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4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Pradeep Ramachandran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6E02-2853-4BE0-9796-53FB969C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3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Pradeep Ramachandran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6E02-2853-4BE0-9796-53FB969C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Pradeep Ramachandran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6E02-2853-4BE0-9796-53FB969C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7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Pradeep Ramachandran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6E02-2853-4BE0-9796-53FB969C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Pradeep Ramachandran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6E02-2853-4BE0-9796-53FB969C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0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Pradeep Ramachandran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6E02-2853-4BE0-9796-53FB969C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4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12192000" cy="762000"/>
          </a:xfrm>
          <a:prstGeom prst="rect">
            <a:avLst/>
          </a:prstGeom>
          <a:solidFill>
            <a:srgbClr val="00266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8" tIns="45709" rIns="91418" bIns="45709" numCol="1" rtlCol="0" anchor="t" anchorCtr="0" compatLnSpc="1">
            <a:prstTxWarp prst="textNoShape">
              <a:avLst/>
            </a:prstTxWarp>
          </a:bodyPr>
          <a:lstStyle/>
          <a:p>
            <a:pPr defTabSz="9141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914400"/>
            <a:ext cx="11480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946400" y="5638800"/>
            <a:ext cx="863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8" tIns="45709" rIns="91418" bIns="45709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042400" y="6492876"/>
            <a:ext cx="28448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64A6471-F93B-D741-B000-186E77E7949B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Times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4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5pPr>
      <a:lvl6pPr marL="457092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6pPr>
      <a:lvl7pPr marL="914186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7pPr>
      <a:lvl8pPr marL="1371279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8pPr>
      <a:lvl9pPr marL="1828373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9pPr>
    </p:titleStyle>
    <p:bodyStyle>
      <a:lvl1pPr marL="342820" indent="-342820" algn="l" rtl="0" fontAlgn="base">
        <a:lnSpc>
          <a:spcPct val="120000"/>
        </a:lnSpc>
        <a:spcBef>
          <a:spcPts val="1224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776" indent="-285684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+mn-lt"/>
          <a:ea typeface="ＭＳ Ｐゴシック" charset="-128"/>
        </a:defRPr>
      </a:lvl2pPr>
      <a:lvl3pPr marL="1142733" indent="-228546" algn="l" rtl="0" fontAlgn="base">
        <a:lnSpc>
          <a:spcPct val="120000"/>
        </a:lnSpc>
        <a:spcBef>
          <a:spcPct val="20000"/>
        </a:spcBef>
        <a:spcAft>
          <a:spcPct val="0"/>
        </a:spcAft>
        <a:buFont typeface="Symbol" charset="2"/>
        <a:buChar char="*"/>
        <a:defRPr sz="2000" b="1">
          <a:solidFill>
            <a:schemeClr val="tx1"/>
          </a:solidFill>
          <a:latin typeface="+mn-lt"/>
          <a:ea typeface="ＭＳ Ｐゴシック" charset="-128"/>
        </a:defRPr>
      </a:lvl3pPr>
      <a:lvl4pPr marL="1599825" indent="-228546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4pPr>
      <a:lvl5pPr marL="2056919" indent="-228546" algn="l" rtl="0" fontAlgn="base">
        <a:lnSpc>
          <a:spcPct val="120000"/>
        </a:lnSpc>
        <a:spcBef>
          <a:spcPct val="20000"/>
        </a:spcBef>
        <a:spcAft>
          <a:spcPts val="60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5pPr>
      <a:lvl6pPr marL="2514012" indent="-228546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6pPr>
      <a:lvl7pPr marL="2971106" indent="-228546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7pPr>
      <a:lvl8pPr marL="3428198" indent="-228546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8pPr>
      <a:lvl9pPr marL="3885292" indent="-228546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2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6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9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3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66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58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2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44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d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wat_logo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10200" cy="326108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295400"/>
            <a:ext cx="8305800" cy="1981200"/>
          </a:xfrm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4000" dirty="0"/>
              <a:t>Hardware Fault Recovery for</a:t>
            </a:r>
            <a:br>
              <a:rPr lang="en-US" sz="4000" dirty="0"/>
            </a:br>
            <a:r>
              <a:rPr lang="en-US" sz="4000" dirty="0"/>
              <a:t>I/O Intensive Applications</a:t>
            </a:r>
            <a:endParaRPr lang="en-US" sz="38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61088"/>
            <a:ext cx="9144000" cy="35969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 smtClean="0"/>
              <a:t>Pradeep Ramachandran, Intel Corporation,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</a:rPr>
              <a:t>Siva Kumar </a:t>
            </a:r>
            <a:r>
              <a:rPr lang="en-US" sz="2000" dirty="0" smtClean="0">
                <a:solidFill>
                  <a:schemeClr val="bg1"/>
                </a:solidFill>
              </a:rPr>
              <a:t>Sastry </a:t>
            </a:r>
            <a:r>
              <a:rPr lang="en-US" sz="2000" dirty="0">
                <a:solidFill>
                  <a:schemeClr val="bg1"/>
                </a:solidFill>
              </a:rPr>
              <a:t>Hari, NVDIA</a:t>
            </a:r>
          </a:p>
          <a:p>
            <a:pPr>
              <a:lnSpc>
                <a:spcPct val="11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Manlap</a:t>
            </a:r>
            <a:r>
              <a:rPr lang="en-US" sz="2000" dirty="0">
                <a:solidFill>
                  <a:schemeClr val="bg1"/>
                </a:solidFill>
              </a:rPr>
              <a:t> (Alex) Li, Latham and Watkins LLP</a:t>
            </a:r>
          </a:p>
          <a:p>
            <a:pPr>
              <a:lnSpc>
                <a:spcPct val="11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Sarita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V. </a:t>
            </a:r>
            <a:r>
              <a:rPr lang="en-US" sz="2000" dirty="0" err="1" smtClean="0">
                <a:solidFill>
                  <a:schemeClr val="bg1"/>
                </a:solidFill>
              </a:rPr>
              <a:t>Adve</a:t>
            </a:r>
            <a:r>
              <a:rPr lang="en-US" sz="2000" dirty="0">
                <a:solidFill>
                  <a:schemeClr val="bg1"/>
                </a:solidFill>
              </a:rPr>
              <a:t>, University of Illinois at Urbana </a:t>
            </a:r>
            <a:r>
              <a:rPr lang="en-US" sz="2000" dirty="0" smtClean="0">
                <a:solidFill>
                  <a:schemeClr val="bg1"/>
                </a:solidFill>
              </a:rPr>
              <a:t>Champaign</a:t>
            </a:r>
          </a:p>
          <a:p>
            <a:pPr>
              <a:lnSpc>
                <a:spcPct val="11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*This work was done when Pradeep, Siva, and </a:t>
            </a:r>
            <a:r>
              <a:rPr lang="en-US" sz="1600" dirty="0" smtClean="0">
                <a:solidFill>
                  <a:schemeClr val="bg1"/>
                </a:solidFill>
              </a:rPr>
              <a:t>Alex were</a:t>
            </a:r>
            <a:endParaRPr lang="en-US" sz="1600"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at the </a:t>
            </a:r>
            <a:r>
              <a:rPr lang="en-US" sz="1600" dirty="0">
                <a:solidFill>
                  <a:schemeClr val="bg1"/>
                </a:solidFill>
              </a:rPr>
              <a:t>University of Illinois at Urbana Champaign</a:t>
            </a:r>
          </a:p>
        </p:txBody>
      </p:sp>
    </p:spTree>
    <p:extLst>
      <p:ext uri="{BB962C8B-B14F-4D97-AF65-F5344CB8AC3E}">
        <p14:creationId xmlns:p14="http://schemas.microsoft.com/office/powerpoint/2010/main" val="1904732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862145"/>
              </p:ext>
            </p:extLst>
          </p:nvPr>
        </p:nvGraphicFramePr>
        <p:xfrm>
          <a:off x="609600" y="1295400"/>
          <a:ext cx="10972800" cy="3719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Overhead from Output Buffering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5237018"/>
            <a:ext cx="10972800" cy="1011382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Chkpt</a:t>
            </a:r>
            <a:r>
              <a:rPr lang="en-US" dirty="0" smtClean="0">
                <a:solidFill>
                  <a:srgbClr val="FFFF00"/>
                </a:solidFill>
              </a:rPr>
              <a:t> interval of 1M </a:t>
            </a:r>
            <a:r>
              <a:rPr lang="en-US" dirty="0" err="1" smtClean="0">
                <a:solidFill>
                  <a:srgbClr val="FFFF00"/>
                </a:solidFill>
              </a:rPr>
              <a:t>inst</a:t>
            </a:r>
            <a:r>
              <a:rPr lang="en-US" dirty="0" smtClean="0">
                <a:solidFill>
                  <a:srgbClr val="FFFF00"/>
                </a:solidFill>
              </a:rPr>
              <a:t> (~1ms) =&gt; </a:t>
            </a:r>
            <a:r>
              <a:rPr lang="en-US" dirty="0" err="1" smtClean="0">
                <a:solidFill>
                  <a:srgbClr val="FFFF00"/>
                </a:solidFill>
              </a:rPr>
              <a:t>perf</a:t>
            </a:r>
            <a:r>
              <a:rPr lang="en-US" dirty="0" smtClean="0">
                <a:solidFill>
                  <a:srgbClr val="FFFF00"/>
                </a:solidFill>
              </a:rPr>
              <a:t> impact of 5X! Grows with </a:t>
            </a:r>
            <a:r>
              <a:rPr lang="en-US" dirty="0" err="1" smtClean="0">
                <a:solidFill>
                  <a:srgbClr val="FFFF00"/>
                </a:solidFill>
              </a:rPr>
              <a:t>chkpt</a:t>
            </a:r>
            <a:r>
              <a:rPr lang="en-US" dirty="0" smtClean="0">
                <a:solidFill>
                  <a:srgbClr val="FFFF00"/>
                </a:solidFill>
              </a:rPr>
              <a:t> interval!</a:t>
            </a:r>
          </a:p>
          <a:p>
            <a:r>
              <a:rPr lang="en-US" dirty="0" smtClean="0"/>
              <a:t>Practical </a:t>
            </a:r>
            <a:r>
              <a:rPr lang="en-US" dirty="0" err="1" smtClean="0"/>
              <a:t>chkpt</a:t>
            </a:r>
            <a:r>
              <a:rPr lang="en-US" dirty="0" smtClean="0"/>
              <a:t> interval &lt;100K </a:t>
            </a:r>
            <a:r>
              <a:rPr lang="en-US" dirty="0" err="1" smtClean="0"/>
              <a:t>inst</a:t>
            </a:r>
            <a:r>
              <a:rPr lang="en-US" dirty="0" smtClean="0"/>
              <a:t> (~100us); </a:t>
            </a:r>
            <a:r>
              <a:rPr lang="en-US" dirty="0" err="1" smtClean="0"/>
              <a:t>perf</a:t>
            </a:r>
            <a:r>
              <a:rPr lang="en-US" dirty="0" smtClean="0"/>
              <a:t> overhead of &lt;5% on fault-free exec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007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Detection and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 interval determined by maximum detection latency</a:t>
            </a:r>
          </a:p>
          <a:p>
            <a:r>
              <a:rPr lang="en-US" dirty="0" smtClean="0"/>
              <a:t>Recovery results </a:t>
            </a:r>
            <a:r>
              <a:rPr lang="en-US" dirty="0" smtClean="0">
                <a:sym typeface="Symbol" charset="2"/>
              </a:rPr>
              <a:t></a:t>
            </a:r>
            <a:r>
              <a:rPr lang="en-US" dirty="0" smtClean="0"/>
              <a:t> checkpoint interval ≤100K instructions</a:t>
            </a:r>
          </a:p>
          <a:p>
            <a:pPr lvl="1"/>
            <a:r>
              <a:rPr lang="en-US" dirty="0" smtClean="0"/>
              <a:t>&lt;5% performance overhead, &lt;2KB area overhead</a:t>
            </a:r>
          </a:p>
          <a:p>
            <a:r>
              <a:rPr lang="en-US" dirty="0" smtClean="0"/>
              <a:t>SWAT detection results </a:t>
            </a:r>
            <a:r>
              <a:rPr lang="en-US" dirty="0" smtClean="0">
                <a:sym typeface="Symbol" charset="2"/>
              </a:rPr>
              <a:t></a:t>
            </a:r>
            <a:r>
              <a:rPr lang="en-US" dirty="0" smtClean="0"/>
              <a:t> only 80% detected in 100K instructions</a:t>
            </a:r>
          </a:p>
          <a:p>
            <a:r>
              <a:rPr lang="en-US" dirty="0" smtClean="0">
                <a:solidFill>
                  <a:srgbClr val="D15100"/>
                </a:solidFill>
              </a:rPr>
              <a:t>Need to reduce latency to enable practical solution</a:t>
            </a:r>
          </a:p>
          <a:p>
            <a:pPr lvl="1"/>
            <a:r>
              <a:rPr lang="en-US" dirty="0" smtClean="0"/>
              <a:t>Shortcoming identified only when components combined, ignored in prior work</a:t>
            </a:r>
            <a:endParaRPr lang="en-US" dirty="0" smtClean="0">
              <a:solidFill>
                <a:srgbClr val="D15100"/>
              </a:solidFill>
            </a:endParaRPr>
          </a:p>
          <a:p>
            <a:r>
              <a:rPr lang="en-US" dirty="0" smtClean="0">
                <a:solidFill>
                  <a:srgbClr val="D15100"/>
                </a:solidFill>
              </a:rPr>
              <a:t>Strategy</a:t>
            </a:r>
          </a:p>
          <a:p>
            <a:pPr lvl="1"/>
            <a:r>
              <a:rPr lang="en-US" dirty="0" smtClean="0"/>
              <a:t>New low-cost HW detector for out-of-bounds accesses (details in paper)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Re-look at detection latency for recovery; previous definitions too conservative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22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Motivation and Contributions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Recovery in the presence of external IO</a:t>
            </a:r>
          </a:p>
          <a:p>
            <a:r>
              <a:rPr lang="en-US" dirty="0" smtClean="0"/>
              <a:t>A new definition of detection latency</a:t>
            </a:r>
          </a:p>
          <a:p>
            <a:r>
              <a:rPr lang="en-US" dirty="0" smtClean="0"/>
              <a:t>Combined evaluation of detection and recovery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9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Definition for Detection Latency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</a:t>
            </a:r>
            <a:r>
              <a:rPr lang="en-US" dirty="0" err="1" smtClean="0"/>
              <a:t>def</a:t>
            </a:r>
            <a:r>
              <a:rPr lang="en-US" dirty="0" smtClean="0"/>
              <a:t>: Hard latency = arch state corruption to detection</a:t>
            </a:r>
          </a:p>
          <a:p>
            <a:r>
              <a:rPr lang="en-US" dirty="0" smtClean="0"/>
              <a:t>But do all faults that corrupt arch state </a:t>
            </a:r>
            <a:r>
              <a:rPr lang="en-US" dirty="0" smtClean="0">
                <a:sym typeface="Symbol" charset="2"/>
              </a:rPr>
              <a:t>make system </a:t>
            </a:r>
            <a:r>
              <a:rPr lang="en-US" dirty="0" smtClean="0"/>
              <a:t>unrecoverable?</a:t>
            </a:r>
          </a:p>
          <a:p>
            <a:r>
              <a:rPr lang="en-US" dirty="0" smtClean="0"/>
              <a:t>Key observation: </a:t>
            </a:r>
            <a:r>
              <a:rPr lang="en-US" dirty="0">
                <a:solidFill>
                  <a:srgbClr val="D15100"/>
                </a:solidFill>
              </a:rPr>
              <a:t>S</a:t>
            </a:r>
            <a:r>
              <a:rPr lang="en-US" dirty="0" smtClean="0">
                <a:solidFill>
                  <a:srgbClr val="D15100"/>
                </a:solidFill>
              </a:rPr>
              <a:t>oftware may tolerate some corruptions!</a:t>
            </a:r>
          </a:p>
          <a:p>
            <a:pPr lvl="1"/>
            <a:r>
              <a:rPr lang="en-US" dirty="0" smtClean="0"/>
              <a:t>E.g., </a:t>
            </a:r>
            <a:r>
              <a:rPr lang="en-US" i="1" dirty="0" smtClean="0"/>
              <a:t>a </a:t>
            </a:r>
            <a:r>
              <a:rPr lang="en-US" dirty="0" smtClean="0"/>
              <a:t>used only for </a:t>
            </a:r>
            <a:r>
              <a:rPr lang="en-US" i="1" dirty="0" smtClean="0"/>
              <a:t>a&gt;0</a:t>
            </a:r>
            <a:r>
              <a:rPr lang="en-US" dirty="0" smtClean="0"/>
              <a:t> changes from </a:t>
            </a:r>
            <a:r>
              <a:rPr lang="en-US" i="1" dirty="0" smtClean="0"/>
              <a:t>5 </a:t>
            </a:r>
            <a:r>
              <a:rPr lang="en-US" dirty="0" smtClean="0"/>
              <a:t>to </a:t>
            </a:r>
            <a:r>
              <a:rPr lang="en-US" i="1" dirty="0" smtClean="0"/>
              <a:t>10</a:t>
            </a:r>
          </a:p>
          <a:p>
            <a:r>
              <a:rPr lang="en-US" dirty="0" smtClean="0"/>
              <a:t>New definition: Soft latency = SW state corruption to detection</a:t>
            </a:r>
          </a:p>
          <a:p>
            <a:pPr lvl="1"/>
            <a:r>
              <a:rPr lang="en-US" dirty="0" smtClean="0"/>
              <a:t>Checkpoint interval should be based on new definition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pSp>
        <p:nvGrpSpPr>
          <p:cNvPr id="4" name="Group 36"/>
          <p:cNvGrpSpPr/>
          <p:nvPr/>
        </p:nvGrpSpPr>
        <p:grpSpPr>
          <a:xfrm>
            <a:off x="5552353" y="4359276"/>
            <a:ext cx="3754584" cy="2362200"/>
            <a:chOff x="4627416" y="4343400"/>
            <a:chExt cx="3754584" cy="2362200"/>
          </a:xfrm>
        </p:grpSpPr>
        <p:sp>
          <p:nvSpPr>
            <p:cNvPr id="19" name="Text Box 52"/>
            <p:cNvSpPr txBox="1">
              <a:spLocks noChangeArrowheads="1"/>
            </p:cNvSpPr>
            <p:nvPr/>
          </p:nvSpPr>
          <p:spPr bwMode="auto">
            <a:xfrm>
              <a:off x="4627416" y="4343400"/>
              <a:ext cx="33250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Arial" charset="0"/>
                </a:rPr>
                <a:t>Bad SW state</a:t>
              </a:r>
            </a:p>
          </p:txBody>
        </p:sp>
        <p:sp>
          <p:nvSpPr>
            <p:cNvPr id="14" name="Line 53"/>
            <p:cNvSpPr>
              <a:spLocks noChangeShapeType="1"/>
            </p:cNvSpPr>
            <p:nvPr/>
          </p:nvSpPr>
          <p:spPr bwMode="auto">
            <a:xfrm>
              <a:off x="6090456" y="4724400"/>
              <a:ext cx="0" cy="3837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5971308" y="6227068"/>
              <a:ext cx="1436439" cy="222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stealth" w="lg" len="med"/>
              <a:tailEnd type="stealth" w="lg" len="med"/>
            </a:ln>
            <a:effectLst/>
          </p:spPr>
        </p:cxnSp>
        <p:sp>
          <p:nvSpPr>
            <p:cNvPr id="22" name="Text Box 52"/>
            <p:cNvSpPr txBox="1">
              <a:spLocks noChangeArrowheads="1"/>
            </p:cNvSpPr>
            <p:nvPr/>
          </p:nvSpPr>
          <p:spPr bwMode="auto">
            <a:xfrm>
              <a:off x="5056908" y="6305490"/>
              <a:ext cx="33250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Arial" charset="0"/>
                </a:rPr>
                <a:t>Soft Latency</a:t>
              </a: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3441325" y="4359276"/>
            <a:ext cx="4904107" cy="2057400"/>
            <a:chOff x="2516386" y="4343400"/>
            <a:chExt cx="4904106" cy="2057400"/>
          </a:xfrm>
        </p:grpSpPr>
        <p:sp>
          <p:nvSpPr>
            <p:cNvPr id="11" name="Text Box 50"/>
            <p:cNvSpPr txBox="1">
              <a:spLocks noChangeArrowheads="1"/>
            </p:cNvSpPr>
            <p:nvPr/>
          </p:nvSpPr>
          <p:spPr bwMode="auto">
            <a:xfrm>
              <a:off x="2516386" y="4343400"/>
              <a:ext cx="19522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8000"/>
                  </a:solidFill>
                  <a:latin typeface="Arial" charset="0"/>
                </a:rPr>
                <a:t>Bad arch state</a:t>
              </a:r>
            </a:p>
          </p:txBody>
        </p:sp>
        <p:sp>
          <p:nvSpPr>
            <p:cNvPr id="12" name="Line 51"/>
            <p:cNvSpPr>
              <a:spLocks noChangeShapeType="1"/>
            </p:cNvSpPr>
            <p:nvPr/>
          </p:nvSpPr>
          <p:spPr bwMode="auto">
            <a:xfrm>
              <a:off x="3430383" y="4753063"/>
              <a:ext cx="0" cy="383763"/>
            </a:xfrm>
            <a:prstGeom prst="line">
              <a:avLst/>
            </a:prstGeom>
            <a:noFill/>
            <a:ln w="28575">
              <a:solidFill>
                <a:srgbClr val="FF8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52"/>
            <p:cNvSpPr txBox="1">
              <a:spLocks noChangeArrowheads="1"/>
            </p:cNvSpPr>
            <p:nvPr/>
          </p:nvSpPr>
          <p:spPr bwMode="auto">
            <a:xfrm>
              <a:off x="3164374" y="6000690"/>
              <a:ext cx="33250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8000"/>
                  </a:solidFill>
                  <a:latin typeface="Arial" charset="0"/>
                </a:rPr>
                <a:t>Hard latency</a:t>
              </a:r>
              <a:endParaRPr lang="en-US" sz="2000" b="1" dirty="0">
                <a:latin typeface="Arial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3430383" y="6020430"/>
              <a:ext cx="3990109" cy="222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7600"/>
              </a:solidFill>
              <a:prstDash val="sysDash"/>
              <a:round/>
              <a:headEnd type="stealth" w="lg" len="med"/>
              <a:tailEnd type="stealth" w="lg" len="med"/>
            </a:ln>
            <a:effectLst/>
          </p:spPr>
        </p:cxnSp>
      </p:grpSp>
      <p:grpSp>
        <p:nvGrpSpPr>
          <p:cNvPr id="7" name="Group 37"/>
          <p:cNvGrpSpPr/>
          <p:nvPr/>
        </p:nvGrpSpPr>
        <p:grpSpPr>
          <a:xfrm>
            <a:off x="2224705" y="4359276"/>
            <a:ext cx="7892724" cy="1046603"/>
            <a:chOff x="1299768" y="4343400"/>
            <a:chExt cx="7892724" cy="1046603"/>
          </a:xfrm>
        </p:grpSpPr>
        <p:sp>
          <p:nvSpPr>
            <p:cNvPr id="9" name="Text Box 47"/>
            <p:cNvSpPr txBox="1">
              <a:spLocks noChangeArrowheads="1"/>
            </p:cNvSpPr>
            <p:nvPr/>
          </p:nvSpPr>
          <p:spPr bwMode="auto">
            <a:xfrm>
              <a:off x="1299768" y="4343400"/>
              <a:ext cx="7973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40"/>
                  </a:solidFill>
                  <a:latin typeface="Arial" charset="0"/>
                </a:rPr>
                <a:t>Fault</a:t>
              </a:r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auto">
            <a:xfrm>
              <a:off x="1399308" y="5136826"/>
              <a:ext cx="2031075" cy="0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1806631" y="4753063"/>
              <a:ext cx="0" cy="383763"/>
            </a:xfrm>
            <a:prstGeom prst="line">
              <a:avLst/>
            </a:prstGeom>
            <a:noFill/>
            <a:ln w="28575">
              <a:solidFill>
                <a:srgbClr val="00804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69"/>
            <p:cNvSpPr>
              <a:spLocks noChangeShapeType="1"/>
            </p:cNvSpPr>
            <p:nvPr/>
          </p:nvSpPr>
          <p:spPr bwMode="auto">
            <a:xfrm>
              <a:off x="3430383" y="5136826"/>
              <a:ext cx="2713274" cy="0"/>
            </a:xfrm>
            <a:prstGeom prst="line">
              <a:avLst/>
            </a:prstGeom>
            <a:noFill/>
            <a:ln w="28575">
              <a:solidFill>
                <a:srgbClr val="FF8000"/>
              </a:solidFill>
              <a:prstDash val="solid"/>
              <a:round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52"/>
            <p:cNvSpPr txBox="1">
              <a:spLocks noChangeArrowheads="1"/>
            </p:cNvSpPr>
            <p:nvPr/>
          </p:nvSpPr>
          <p:spPr bwMode="auto">
            <a:xfrm>
              <a:off x="7162800" y="4648200"/>
              <a:ext cx="20296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Arial" charset="0"/>
                </a:rPr>
                <a:t>Detection</a:t>
              </a:r>
            </a:p>
          </p:txBody>
        </p:sp>
        <p:sp>
          <p:nvSpPr>
            <p:cNvPr id="21" name="Line 69"/>
            <p:cNvSpPr>
              <a:spLocks noChangeShapeType="1"/>
            </p:cNvSpPr>
            <p:nvPr/>
          </p:nvSpPr>
          <p:spPr bwMode="auto">
            <a:xfrm>
              <a:off x="6123708" y="5136826"/>
              <a:ext cx="127683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54"/>
            <p:cNvSpPr>
              <a:spLocks noChangeArrowheads="1"/>
            </p:cNvSpPr>
            <p:nvPr/>
          </p:nvSpPr>
          <p:spPr bwMode="auto">
            <a:xfrm>
              <a:off x="7154486" y="4963600"/>
              <a:ext cx="532014" cy="426403"/>
            </a:xfrm>
            <a:prstGeom prst="irregularSeal2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3"/>
          <p:cNvGrpSpPr/>
          <p:nvPr/>
        </p:nvGrpSpPr>
        <p:grpSpPr>
          <a:xfrm>
            <a:off x="3406087" y="4816478"/>
            <a:ext cx="1405052" cy="1194374"/>
            <a:chOff x="2356812" y="4800600"/>
            <a:chExt cx="1405052" cy="1194374"/>
          </a:xfrm>
        </p:grpSpPr>
        <p:sp>
          <p:nvSpPr>
            <p:cNvPr id="27" name="Rectangle 44"/>
            <p:cNvSpPr>
              <a:spLocks noChangeArrowheads="1"/>
            </p:cNvSpPr>
            <p:nvPr/>
          </p:nvSpPr>
          <p:spPr bwMode="auto">
            <a:xfrm>
              <a:off x="2895600" y="4800600"/>
              <a:ext cx="360217" cy="639605"/>
            </a:xfrm>
            <a:prstGeom prst="rect">
              <a:avLst/>
            </a:prstGeom>
            <a:solidFill>
              <a:srgbClr val="009023"/>
            </a:solidFill>
            <a:ln w="9525">
              <a:noFill/>
              <a:miter lim="800000"/>
              <a:headEnd/>
              <a:tailEnd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66"/>
            <p:cNvSpPr txBox="1">
              <a:spLocks noChangeArrowheads="1"/>
            </p:cNvSpPr>
            <p:nvPr/>
          </p:nvSpPr>
          <p:spPr bwMode="auto">
            <a:xfrm>
              <a:off x="2356812" y="5410198"/>
              <a:ext cx="140505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Arial" charset="0"/>
                </a:rPr>
                <a:t>Recoverable</a:t>
              </a:r>
            </a:p>
            <a:p>
              <a:pPr algn="ctr"/>
              <a:r>
                <a:rPr lang="en-US" sz="1600" b="1" dirty="0" err="1">
                  <a:latin typeface="Arial" charset="0"/>
                </a:rPr>
                <a:t>chkpt</a:t>
              </a:r>
              <a:endParaRPr lang="en-US" sz="1600" b="1" dirty="0">
                <a:latin typeface="Arial" charset="0"/>
              </a:endParaRPr>
            </a:p>
          </p:txBody>
        </p:sp>
      </p:grpSp>
      <p:grpSp>
        <p:nvGrpSpPr>
          <p:cNvPr id="16" name="Group 34"/>
          <p:cNvGrpSpPr/>
          <p:nvPr/>
        </p:nvGrpSpPr>
        <p:grpSpPr>
          <a:xfrm>
            <a:off x="6073087" y="4816477"/>
            <a:ext cx="1405052" cy="1160622"/>
            <a:chOff x="5100012" y="4800600"/>
            <a:chExt cx="1405052" cy="1160620"/>
          </a:xfrm>
        </p:grpSpPr>
        <p:sp>
          <p:nvSpPr>
            <p:cNvPr id="28" name="Rectangle 44"/>
            <p:cNvSpPr>
              <a:spLocks noChangeArrowheads="1"/>
            </p:cNvSpPr>
            <p:nvPr/>
          </p:nvSpPr>
          <p:spPr bwMode="auto">
            <a:xfrm>
              <a:off x="5638800" y="4800600"/>
              <a:ext cx="360217" cy="639605"/>
            </a:xfrm>
            <a:prstGeom prst="rect">
              <a:avLst/>
            </a:prstGeom>
            <a:solidFill>
              <a:srgbClr val="009023"/>
            </a:solidFill>
            <a:ln w="9525">
              <a:noFill/>
              <a:miter lim="800000"/>
              <a:headEnd/>
              <a:tailEnd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Text Box 66"/>
            <p:cNvSpPr txBox="1">
              <a:spLocks noChangeArrowheads="1"/>
            </p:cNvSpPr>
            <p:nvPr/>
          </p:nvSpPr>
          <p:spPr bwMode="auto">
            <a:xfrm>
              <a:off x="5100012" y="5376445"/>
              <a:ext cx="140505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Arial" charset="0"/>
                </a:rPr>
                <a:t>Recoverable</a:t>
              </a:r>
            </a:p>
            <a:p>
              <a:pPr algn="ctr"/>
              <a:r>
                <a:rPr lang="en-US" sz="1600" b="1" dirty="0" err="1">
                  <a:latin typeface="Arial" charset="0"/>
                </a:rPr>
                <a:t>chkpt</a:t>
              </a:r>
              <a:endParaRPr lang="en-US" sz="1600" b="1" dirty="0">
                <a:latin typeface="Arial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46173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Hard-Latency vs Soft-Latency to Determine Checkpoint Interval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0887" y="1322080"/>
            <a:ext cx="4680610" cy="40297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322080"/>
            <a:ext cx="4539575" cy="4021359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5250873"/>
            <a:ext cx="10972800" cy="997527"/>
          </a:xfrm>
        </p:spPr>
        <p:txBody>
          <a:bodyPr>
            <a:noAutofit/>
          </a:bodyPr>
          <a:lstStyle/>
          <a:p>
            <a:r>
              <a:rPr lang="en-US" dirty="0" smtClean="0"/>
              <a:t>For any targeted detection rate, detection latency w/ Hard-latency &gt;&gt; w/ Soft-latency</a:t>
            </a:r>
          </a:p>
          <a:p>
            <a:r>
              <a:rPr lang="en-US" dirty="0" smtClean="0">
                <a:solidFill>
                  <a:srgbClr val="FFFF00"/>
                </a:solidFill>
                <a:sym typeface="Symbol" charset="2"/>
              </a:rPr>
              <a:t></a:t>
            </a:r>
            <a:r>
              <a:rPr lang="en-US" dirty="0" smtClean="0">
                <a:solidFill>
                  <a:srgbClr val="FFFF00"/>
                </a:solidFill>
              </a:rPr>
              <a:t> Hard-latency may result in unnecessarily high </a:t>
            </a:r>
            <a:r>
              <a:rPr lang="en-US" dirty="0" err="1" smtClean="0">
                <a:solidFill>
                  <a:srgbClr val="FFFF00"/>
                </a:solidFill>
              </a:rPr>
              <a:t>chkpt</a:t>
            </a:r>
            <a:r>
              <a:rPr lang="en-US" dirty="0" smtClean="0">
                <a:solidFill>
                  <a:srgbClr val="FFFF00"/>
                </a:solidFill>
              </a:rPr>
              <a:t> intervals, high overheads</a:t>
            </a:r>
            <a:endParaRPr lang="en-US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375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Motivation and Contributions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Recovery in the presence of external IO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new definition of detection latency</a:t>
            </a:r>
          </a:p>
          <a:p>
            <a:r>
              <a:rPr lang="en-US" dirty="0" smtClean="0"/>
              <a:t>Combined evaluation of detection and recovery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4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SWAT Detection + Recovery with IO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15100"/>
                </a:solidFill>
              </a:rPr>
              <a:t>µarch-level fault injections </a:t>
            </a:r>
            <a:r>
              <a:rPr lang="en-US" dirty="0" smtClean="0"/>
              <a:t>into simulated server CPU</a:t>
            </a:r>
          </a:p>
          <a:p>
            <a:pPr lvl="1"/>
            <a:r>
              <a:rPr lang="en-US" dirty="0" smtClean="0"/>
              <a:t>Focused on server workloads due to heavy I/O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D35100"/>
                </a:solidFill>
              </a:rPr>
              <a:t>Detection</a:t>
            </a:r>
            <a:r>
              <a:rPr lang="en-US" dirty="0" smtClean="0"/>
              <a:t>: Simulate faults for 10M instructions with SWAT detectors</a:t>
            </a:r>
          </a:p>
          <a:p>
            <a:r>
              <a:rPr lang="en-US" dirty="0" smtClean="0">
                <a:solidFill>
                  <a:srgbClr val="D35100"/>
                </a:solidFill>
              </a:rPr>
              <a:t>Recovery</a:t>
            </a:r>
            <a:r>
              <a:rPr lang="en-US" dirty="0" smtClean="0"/>
              <a:t>: Restore system after detection with different </a:t>
            </a:r>
            <a:r>
              <a:rPr lang="en-US" dirty="0" err="1" smtClean="0"/>
              <a:t>chkpt</a:t>
            </a:r>
            <a:r>
              <a:rPr lang="en-US" dirty="0" smtClean="0"/>
              <a:t> intervals</a:t>
            </a:r>
          </a:p>
          <a:p>
            <a:pPr lvl="1"/>
            <a:r>
              <a:rPr lang="en-US" dirty="0" smtClean="0"/>
              <a:t>Rollback CPU &amp; memory, </a:t>
            </a:r>
            <a:r>
              <a:rPr lang="en-US" dirty="0"/>
              <a:t>restore devices, </a:t>
            </a:r>
            <a:r>
              <a:rPr lang="en-US" dirty="0" smtClean="0"/>
              <a:t>replay buffer outputs</a:t>
            </a:r>
          </a:p>
        </p:txBody>
      </p:sp>
      <p:grpSp>
        <p:nvGrpSpPr>
          <p:cNvPr id="4" name="Group 45"/>
          <p:cNvGrpSpPr/>
          <p:nvPr/>
        </p:nvGrpSpPr>
        <p:grpSpPr>
          <a:xfrm>
            <a:off x="2286000" y="2173939"/>
            <a:ext cx="7620000" cy="2057402"/>
            <a:chOff x="457200" y="1981198"/>
            <a:chExt cx="7620000" cy="2057402"/>
          </a:xfrm>
        </p:grpSpPr>
        <p:grpSp>
          <p:nvGrpSpPr>
            <p:cNvPr id="5" name="Group 23"/>
            <p:cNvGrpSpPr/>
            <p:nvPr/>
          </p:nvGrpSpPr>
          <p:grpSpPr>
            <a:xfrm>
              <a:off x="651410" y="1981198"/>
              <a:ext cx="7425790" cy="2057402"/>
              <a:chOff x="651410" y="2895598"/>
              <a:chExt cx="7425790" cy="2057402"/>
            </a:xfrm>
          </p:grpSpPr>
          <p:grpSp>
            <p:nvGrpSpPr>
              <p:cNvPr id="6" name="Group 25"/>
              <p:cNvGrpSpPr/>
              <p:nvPr/>
            </p:nvGrpSpPr>
            <p:grpSpPr>
              <a:xfrm>
                <a:off x="651410" y="2895598"/>
                <a:ext cx="7425790" cy="2057402"/>
                <a:chOff x="651410" y="2895598"/>
                <a:chExt cx="7425790" cy="2057402"/>
              </a:xfrm>
            </p:grpSpPr>
            <p:grpSp>
              <p:nvGrpSpPr>
                <p:cNvPr id="7" name="Group 21"/>
                <p:cNvGrpSpPr/>
                <p:nvPr/>
              </p:nvGrpSpPr>
              <p:grpSpPr>
                <a:xfrm>
                  <a:off x="651410" y="2895598"/>
                  <a:ext cx="7425790" cy="2057402"/>
                  <a:chOff x="651410" y="2895598"/>
                  <a:chExt cx="7425790" cy="2057402"/>
                </a:xfrm>
              </p:grpSpPr>
              <p:sp>
                <p:nvSpPr>
                  <p:cNvPr id="29" name="Rectangle 28"/>
                  <p:cNvSpPr/>
                  <p:nvPr/>
                </p:nvSpPr>
                <p:spPr bwMode="auto">
                  <a:xfrm>
                    <a:off x="1676400" y="3276600"/>
                    <a:ext cx="6400800" cy="16764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186"/>
                    <a:endParaRPr lang="en-US" dirty="0"/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 bwMode="auto">
                  <a:xfrm>
                    <a:off x="2026269" y="3638490"/>
                    <a:ext cx="1600200" cy="1066800"/>
                  </a:xfrm>
                  <a:prstGeom prst="roundRect">
                    <a:avLst/>
                  </a:prstGeom>
                  <a:solidFill>
                    <a:srgbClr val="CCFFCC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glow rad="101600">
                      <a:schemeClr val="bg1">
                        <a:lumMod val="65000"/>
                        <a:alpha val="75000"/>
                      </a:schemeClr>
                    </a:glow>
                  </a:effectLst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186"/>
                    <a:endParaRPr lang="en-US" sz="2000" b="1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31" name="Cloud 30"/>
                  <p:cNvSpPr/>
                  <p:nvPr/>
                </p:nvSpPr>
                <p:spPr bwMode="auto">
                  <a:xfrm>
                    <a:off x="4083669" y="3867090"/>
                    <a:ext cx="1524000" cy="685800"/>
                  </a:xfrm>
                  <a:prstGeom prst="cloud">
                    <a:avLst/>
                  </a:prstGeom>
                  <a:solidFill>
                    <a:srgbClr val="FFA673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glow rad="101600">
                      <a:schemeClr val="bg1">
                        <a:lumMod val="65000"/>
                        <a:alpha val="75000"/>
                      </a:schemeClr>
                    </a:glo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186"/>
                    <a:r>
                      <a:rPr lang="en-US" sz="1600" b="1" dirty="0">
                        <a:latin typeface="Helvetica"/>
                        <a:cs typeface="Helvetica"/>
                      </a:rPr>
                      <a:t>Network</a:t>
                    </a:r>
                  </a:p>
                </p:txBody>
              </p:sp>
              <p:sp>
                <p:nvSpPr>
                  <p:cNvPr id="32" name="Left-Right Arrow 31"/>
                  <p:cNvSpPr/>
                  <p:nvPr/>
                </p:nvSpPr>
                <p:spPr bwMode="auto">
                  <a:xfrm>
                    <a:off x="5607669" y="4019490"/>
                    <a:ext cx="457200" cy="304800"/>
                  </a:xfrm>
                  <a:prstGeom prst="leftRightArrow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186"/>
                    <a:endParaRPr lang="en-US" dirty="0"/>
                  </a:p>
                </p:txBody>
              </p:sp>
              <p:sp>
                <p:nvSpPr>
                  <p:cNvPr id="33" name="Left-Right Arrow 32"/>
                  <p:cNvSpPr/>
                  <p:nvPr/>
                </p:nvSpPr>
                <p:spPr bwMode="auto">
                  <a:xfrm>
                    <a:off x="3626469" y="4019490"/>
                    <a:ext cx="457200" cy="304800"/>
                  </a:xfrm>
                  <a:prstGeom prst="leftRightArrow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186"/>
                    <a:endParaRPr lang="en-US" dirty="0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 bwMode="auto">
                  <a:xfrm>
                    <a:off x="2286000" y="3714690"/>
                    <a:ext cx="1066800" cy="304800"/>
                  </a:xfrm>
                  <a:prstGeom prst="rect">
                    <a:avLst/>
                  </a:prstGeom>
                  <a:solidFill>
                    <a:srgbClr val="E1B98A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186"/>
                    <a:r>
                      <a:rPr lang="en-US" sz="2000" b="1" dirty="0"/>
                      <a:t>CPU</a:t>
                    </a: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 bwMode="auto">
                  <a:xfrm>
                    <a:off x="2102469" y="4324290"/>
                    <a:ext cx="1447800" cy="304800"/>
                  </a:xfrm>
                  <a:prstGeom prst="rect">
                    <a:avLst/>
                  </a:prstGeom>
                  <a:solidFill>
                    <a:srgbClr val="E1B98A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186"/>
                    <a:r>
                      <a:rPr lang="en-US" sz="2000" b="1" dirty="0"/>
                      <a:t>Devices</a:t>
                    </a: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 bwMode="auto">
                  <a:xfrm>
                    <a:off x="2559669" y="4038600"/>
                    <a:ext cx="533400" cy="152400"/>
                  </a:xfrm>
                  <a:prstGeom prst="rect">
                    <a:avLst/>
                  </a:prstGeom>
                  <a:solidFill>
                    <a:srgbClr val="E15ECE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186"/>
                    <a:endParaRPr lang="en-US" sz="2000" b="1" dirty="0"/>
                  </a:p>
                </p:txBody>
              </p:sp>
              <p:sp>
                <p:nvSpPr>
                  <p:cNvPr id="37" name="Rounded Rectangle 36"/>
                  <p:cNvSpPr/>
                  <p:nvPr/>
                </p:nvSpPr>
                <p:spPr bwMode="auto">
                  <a:xfrm>
                    <a:off x="6064869" y="3638490"/>
                    <a:ext cx="1600200" cy="1066800"/>
                  </a:xfrm>
                  <a:prstGeom prst="roundRect">
                    <a:avLst/>
                  </a:prstGeom>
                  <a:solidFill>
                    <a:srgbClr val="C2DFFC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glow rad="101600">
                      <a:schemeClr val="bg1">
                        <a:lumMod val="65000"/>
                        <a:alpha val="75000"/>
                      </a:schemeClr>
                    </a:glow>
                  </a:effectLst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186"/>
                    <a:endParaRPr lang="en-US" sz="2000" b="1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 bwMode="auto">
                  <a:xfrm>
                    <a:off x="6293469" y="3714690"/>
                    <a:ext cx="1066800" cy="304800"/>
                  </a:xfrm>
                  <a:prstGeom prst="rect">
                    <a:avLst/>
                  </a:prstGeom>
                  <a:solidFill>
                    <a:srgbClr val="E1B98A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186"/>
                    <a:r>
                      <a:rPr lang="en-US" sz="2000" b="1" dirty="0"/>
                      <a:t>CPU</a:t>
                    </a: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 bwMode="auto">
                  <a:xfrm>
                    <a:off x="6141069" y="4324290"/>
                    <a:ext cx="1447800" cy="304800"/>
                  </a:xfrm>
                  <a:prstGeom prst="rect">
                    <a:avLst/>
                  </a:prstGeom>
                  <a:solidFill>
                    <a:srgbClr val="E1B98A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186"/>
                    <a:r>
                      <a:rPr lang="en-US" sz="2000" b="1" dirty="0"/>
                      <a:t>Devices</a:t>
                    </a: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51410" y="3566010"/>
                    <a:ext cx="1024990" cy="104644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rgbClr val="FF0000"/>
                        </a:solidFill>
                        <a:latin typeface="Arial"/>
                        <a:cs typeface="Arial"/>
                      </a:rPr>
                      <a:t>HW</a:t>
                    </a:r>
                  </a:p>
                  <a:p>
                    <a:pPr algn="ctr"/>
                    <a:r>
                      <a:rPr lang="en-US" sz="2000" b="1" dirty="0">
                        <a:solidFill>
                          <a:srgbClr val="FF0000"/>
                        </a:solidFill>
                        <a:latin typeface="Arial"/>
                        <a:cs typeface="Arial"/>
                      </a:rPr>
                      <a:t>Output</a:t>
                    </a:r>
                  </a:p>
                  <a:p>
                    <a:pPr algn="ctr"/>
                    <a:r>
                      <a:rPr lang="en-US" sz="2000" b="1" dirty="0">
                        <a:solidFill>
                          <a:srgbClr val="FF0000"/>
                        </a:solidFill>
                        <a:latin typeface="Arial"/>
                        <a:cs typeface="Arial"/>
                      </a:rPr>
                      <a:t>Buffer</a:t>
                    </a:r>
                  </a:p>
                </p:txBody>
              </p:sp>
              <p:cxnSp>
                <p:nvCxnSpPr>
                  <p:cNvPr id="41" name="Straight Arrow Connector 40"/>
                  <p:cNvCxnSpPr>
                    <a:endCxn id="36" idx="1"/>
                  </p:cNvCxnSpPr>
                  <p:nvPr/>
                </p:nvCxnSpPr>
                <p:spPr bwMode="auto">
                  <a:xfrm>
                    <a:off x="1676400" y="4114800"/>
                    <a:ext cx="883269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  <a:effectLst/>
                </p:spPr>
              </p:cxn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750794" y="3257488"/>
                    <a:ext cx="228780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latin typeface="Arial"/>
                        <a:cs typeface="Arial"/>
                      </a:rPr>
                      <a:t>Simulated Server</a:t>
                    </a: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806945" y="3257488"/>
                    <a:ext cx="219405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latin typeface="Arial"/>
                        <a:cs typeface="Arial"/>
                      </a:rPr>
                      <a:t>Simulated Client</a:t>
                    </a: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939254" y="2895598"/>
                    <a:ext cx="372409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rgbClr val="FF0000"/>
                        </a:solidFill>
                        <a:latin typeface="Arial"/>
                        <a:cs typeface="Arial"/>
                      </a:rPr>
                      <a:t>SIMICS full-system simulator</a:t>
                    </a: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008641" y="4419602"/>
                    <a:ext cx="17315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Latency = 0.1ms</a:t>
                    </a:r>
                  </a:p>
                </p:txBody>
              </p:sp>
            </p:grpSp>
            <p:cxnSp>
              <p:nvCxnSpPr>
                <p:cNvPr id="28" name="Straight Arrow Connector 27"/>
                <p:cNvCxnSpPr>
                  <a:stCxn id="34" idx="2"/>
                  <a:endCxn id="35" idx="0"/>
                </p:cNvCxnSpPr>
                <p:nvPr/>
              </p:nvCxnSpPr>
              <p:spPr bwMode="auto">
                <a:xfrm rot="16200000" flipH="1">
                  <a:off x="2670484" y="4168405"/>
                  <a:ext cx="304800" cy="696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med" len="lg"/>
                </a:ln>
                <a:effectLst/>
              </p:spPr>
            </p:cxnSp>
          </p:grpSp>
          <p:cxnSp>
            <p:nvCxnSpPr>
              <p:cNvPr id="26" name="Straight Arrow Connector 25"/>
              <p:cNvCxnSpPr/>
              <p:nvPr/>
            </p:nvCxnSpPr>
            <p:spPr bwMode="auto">
              <a:xfrm rot="16200000" flipH="1">
                <a:off x="6709085" y="4187516"/>
                <a:ext cx="304800" cy="696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</p:grpSp>
        <p:sp>
          <p:nvSpPr>
            <p:cNvPr id="21" name="Lightning Bolt 20"/>
            <p:cNvSpPr/>
            <p:nvPr/>
          </p:nvSpPr>
          <p:spPr bwMode="auto">
            <a:xfrm rot="20859496">
              <a:off x="1558390" y="2590800"/>
              <a:ext cx="838200" cy="304800"/>
            </a:xfrm>
            <a:prstGeom prst="lightningBol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86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7200" y="2286000"/>
              <a:ext cx="163459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Arial"/>
                  <a:cs typeface="Arial"/>
                </a:rPr>
                <a:t>Fault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7475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383017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SWAT Detection + Recovery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5354170"/>
            <a:ext cx="10972800" cy="8942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94% of </a:t>
            </a:r>
            <a:r>
              <a:rPr lang="en-US" dirty="0" smtClean="0"/>
              <a:t>faults detected and recovered at </a:t>
            </a:r>
            <a:r>
              <a:rPr lang="en-US" dirty="0" err="1" smtClean="0"/>
              <a:t>chkpt</a:t>
            </a:r>
            <a:r>
              <a:rPr lang="en-US" dirty="0" smtClean="0"/>
              <a:t> interval of 100K instructions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Only 44/18,000 injected faults (0.2%) cause Silent Data Corruptions (SDCs)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12" name="Chart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66892613"/>
              </p:ext>
            </p:extLst>
          </p:nvPr>
        </p:nvGraphicFramePr>
        <p:xfrm>
          <a:off x="609600" y="863824"/>
          <a:ext cx="5612932" cy="4490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38016853"/>
              </p:ext>
            </p:extLst>
          </p:nvPr>
        </p:nvGraphicFramePr>
        <p:xfrm>
          <a:off x="5953033" y="850676"/>
          <a:ext cx="5629367" cy="4503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2452255" y="1295399"/>
            <a:ext cx="618157" cy="383017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18" tIns="45709" rIns="91418" bIns="45709" numCol="1" rtlCol="0" anchor="t" anchorCtr="0" compatLnSpc="1">
            <a:prstTxWarp prst="textNoShape">
              <a:avLst/>
            </a:prstTxWarp>
          </a:bodyPr>
          <a:lstStyle/>
          <a:p>
            <a:pPr defTabSz="914186"/>
            <a:endParaRPr 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7827818" y="1295398"/>
            <a:ext cx="572112" cy="383017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18" tIns="45709" rIns="91418" bIns="45709" numCol="1" rtlCol="0" anchor="t" anchorCtr="0" compatLnSpc="1">
            <a:prstTxWarp prst="textNoShape">
              <a:avLst/>
            </a:prstTxWarp>
          </a:bodyPr>
          <a:lstStyle/>
          <a:p>
            <a:pPr defTabSz="914186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902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Graphic spid="12" grpId="0">
        <p:bldAsOne/>
      </p:bldGraphic>
      <p:bldGraphic spid="14" grpId="0">
        <p:bldAsOne/>
      </p:bldGraphic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536863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Key challenge: Low-cost solution for reliable exec on unreliable HW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Emerging low-cost sol. for detection, recovery, diagnosis, like SWAT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But recovery in the presence of IO ignored 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⇒</a:t>
            </a:r>
            <a:r>
              <a:rPr lang="en-US" dirty="0"/>
              <a:t> limited </a:t>
            </a:r>
            <a:r>
              <a:rPr lang="en-US" dirty="0" smtClean="0"/>
              <a:t>applicability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This paper presents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Low-cost HW solution for recovery with IO; &lt;5% </a:t>
            </a:r>
            <a:r>
              <a:rPr lang="en-US" dirty="0" err="1" smtClean="0"/>
              <a:t>perf</a:t>
            </a:r>
            <a:r>
              <a:rPr lang="en-US" dirty="0" smtClean="0"/>
              <a:t>, &lt;2KB area overhead</a:t>
            </a:r>
          </a:p>
          <a:p>
            <a:pPr lvl="1"/>
            <a:r>
              <a:rPr lang="en-US" dirty="0" smtClean="0"/>
              <a:t>New definition of detection latency that reduces overheads to fault-free exec</a:t>
            </a:r>
          </a:p>
          <a:p>
            <a:pPr lvl="1"/>
            <a:r>
              <a:rPr lang="en-US" dirty="0" err="1" smtClean="0"/>
              <a:t>Eval</a:t>
            </a:r>
            <a:r>
              <a:rPr lang="en-US" dirty="0" smtClean="0"/>
              <a:t> of detection + recovery; only 0.2% of faults cause SDC @ above overheads</a:t>
            </a:r>
          </a:p>
          <a:p>
            <a:endParaRPr lang="en-US" dirty="0" smtClean="0"/>
          </a:p>
          <a:p>
            <a:r>
              <a:rPr lang="en-US" dirty="0" smtClean="0"/>
              <a:t>On-going work: Eliminate SDCs by leveraging application properties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134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wat_logo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10200" cy="326108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295400"/>
            <a:ext cx="8305800" cy="1981200"/>
          </a:xfrm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4000" dirty="0"/>
              <a:t>Hardware Fault Recovery for</a:t>
            </a:r>
            <a:br>
              <a:rPr lang="en-US" sz="4000" dirty="0"/>
            </a:br>
            <a:r>
              <a:rPr lang="en-US" sz="4000" dirty="0"/>
              <a:t>I/O Intensive Applications</a:t>
            </a:r>
            <a:endParaRPr lang="en-US" sz="38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61088"/>
            <a:ext cx="9144000" cy="35969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 smtClean="0"/>
              <a:t>Pradeep Ramachandran, Intel Corporation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</a:rPr>
              <a:t>Siva Kumar </a:t>
            </a:r>
            <a:r>
              <a:rPr lang="en-US" sz="2000" dirty="0" smtClean="0">
                <a:solidFill>
                  <a:schemeClr val="bg1"/>
                </a:solidFill>
              </a:rPr>
              <a:t>Sastry </a:t>
            </a:r>
            <a:r>
              <a:rPr lang="en-US" sz="2000" dirty="0">
                <a:solidFill>
                  <a:schemeClr val="bg1"/>
                </a:solidFill>
              </a:rPr>
              <a:t>Hari, NVDIA</a:t>
            </a:r>
          </a:p>
          <a:p>
            <a:pPr>
              <a:lnSpc>
                <a:spcPct val="11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Manlap</a:t>
            </a:r>
            <a:r>
              <a:rPr lang="en-US" sz="2000" dirty="0">
                <a:solidFill>
                  <a:schemeClr val="bg1"/>
                </a:solidFill>
              </a:rPr>
              <a:t> (Alex) Li, Latham and Watkins LLP</a:t>
            </a:r>
          </a:p>
          <a:p>
            <a:pPr>
              <a:lnSpc>
                <a:spcPct val="11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Sarita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V. </a:t>
            </a:r>
            <a:r>
              <a:rPr lang="en-US" sz="2000" dirty="0" err="1" smtClean="0">
                <a:solidFill>
                  <a:schemeClr val="bg1"/>
                </a:solidFill>
              </a:rPr>
              <a:t>Adve</a:t>
            </a:r>
            <a:r>
              <a:rPr lang="en-US" sz="2000" dirty="0">
                <a:solidFill>
                  <a:schemeClr val="bg1"/>
                </a:solidFill>
              </a:rPr>
              <a:t>, University of Illinois at Urbana </a:t>
            </a:r>
            <a:r>
              <a:rPr lang="en-US" sz="2000" dirty="0" smtClean="0">
                <a:solidFill>
                  <a:schemeClr val="bg1"/>
                </a:solidFill>
              </a:rPr>
              <a:t>Champaign</a:t>
            </a:r>
          </a:p>
          <a:p>
            <a:pPr>
              <a:lnSpc>
                <a:spcPct val="11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*This work was done when Pradeep, Siva, and </a:t>
            </a:r>
            <a:r>
              <a:rPr lang="en-US" sz="1600" dirty="0" smtClean="0">
                <a:solidFill>
                  <a:schemeClr val="bg1"/>
                </a:solidFill>
              </a:rPr>
              <a:t>Alex were</a:t>
            </a:r>
            <a:endParaRPr lang="en-US" sz="1600"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at the </a:t>
            </a:r>
            <a:r>
              <a:rPr lang="en-US" sz="1600" dirty="0">
                <a:solidFill>
                  <a:schemeClr val="bg1"/>
                </a:solidFill>
              </a:rPr>
              <a:t>University of Illinois at Urbana Champaign</a:t>
            </a:r>
          </a:p>
        </p:txBody>
      </p:sp>
    </p:spTree>
    <p:extLst>
      <p:ext uri="{BB962C8B-B14F-4D97-AF65-F5344CB8AC3E}">
        <p14:creationId xmlns:p14="http://schemas.microsoft.com/office/powerpoint/2010/main" val="3926564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Battling the Dark Side of Moore’s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95401"/>
            <a:ext cx="11097491" cy="5401613"/>
          </a:xfrm>
        </p:spPr>
        <p:txBody>
          <a:bodyPr>
            <a:normAutofit/>
          </a:bodyPr>
          <a:lstStyle/>
          <a:p>
            <a:r>
              <a:rPr lang="en-US" dirty="0" smtClean="0"/>
              <a:t>Hardware will fail in the field for a variety of reasons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Need in-the-field solutions for detection, diagnosis, and recovery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Must incur low-cost =&gt; traditional redundancy solutions too expensive!</a:t>
            </a:r>
            <a:endParaRPr lang="en-US" dirty="0" smtClean="0"/>
          </a:p>
          <a:p>
            <a:r>
              <a:rPr lang="en-US" dirty="0" smtClean="0"/>
              <a:t>SWAT: A low-cost solution to handle unreliable HW</a:t>
            </a:r>
          </a:p>
          <a:p>
            <a:pPr lvl="1"/>
            <a:r>
              <a:rPr lang="en-US" dirty="0" smtClean="0"/>
              <a:t>Key: Handle only HW faults that affect SW, near-zero impact to fault-free exec</a:t>
            </a:r>
          </a:p>
          <a:p>
            <a:pPr lvl="1"/>
            <a:r>
              <a:rPr lang="en-US" dirty="0" smtClean="0"/>
              <a:t>Detect faults with near-zero cost monitors for SW anomaly, smart HW recovery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 paper: A closer look at fault recovery with low-cost detection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51932" y="1832705"/>
            <a:ext cx="8503772" cy="1672495"/>
            <a:chOff x="1476022" y="2551936"/>
            <a:chExt cx="8503772" cy="1750058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990622" y="2656769"/>
              <a:ext cx="3505200" cy="1514475"/>
              <a:chOff x="4146" y="1574"/>
              <a:chExt cx="2496" cy="954"/>
            </a:xfrm>
          </p:grpSpPr>
          <p:pic>
            <p:nvPicPr>
              <p:cNvPr id="15" name="Picture 1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962" y="1582"/>
                <a:ext cx="912" cy="5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6" name="Picture 13" descr="MCED00214_0000[1]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970" y="1574"/>
                <a:ext cx="192" cy="192"/>
              </a:xfrm>
              <a:prstGeom prst="rect">
                <a:avLst/>
              </a:prstGeom>
              <a:noFill/>
            </p:spPr>
          </p:pic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flipH="1">
                <a:off x="5586" y="1718"/>
                <a:ext cx="384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4146" y="2160"/>
                <a:ext cx="2496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3366FF"/>
                    </a:solidFill>
                    <a:latin typeface="Times New Roman"/>
                    <a:cs typeface="Times New Roman"/>
                  </a:rPr>
                  <a:t>Transient </a:t>
                </a:r>
                <a:r>
                  <a:rPr lang="en-US" sz="1600" b="1" dirty="0" smtClean="0">
                    <a:solidFill>
                      <a:srgbClr val="3366FF"/>
                    </a:solidFill>
                    <a:latin typeface="Times New Roman"/>
                    <a:cs typeface="Times New Roman"/>
                  </a:rPr>
                  <a:t>errors</a:t>
                </a:r>
              </a:p>
              <a:p>
                <a:pPr algn="ctr"/>
                <a:r>
                  <a:rPr lang="en-US" sz="1600" b="1" dirty="0" smtClean="0">
                    <a:solidFill>
                      <a:srgbClr val="3366FF"/>
                    </a:solidFill>
                    <a:latin typeface="Times New Roman"/>
                    <a:cs typeface="Times New Roman"/>
                  </a:rPr>
                  <a:t>(High-energy particles </a:t>
                </a:r>
                <a:r>
                  <a:rPr lang="en-US" sz="1600" b="1" dirty="0">
                    <a:solidFill>
                      <a:srgbClr val="3366FF"/>
                    </a:solidFill>
                    <a:latin typeface="Times New Roman"/>
                    <a:cs typeface="Times New Roman"/>
                  </a:rPr>
                  <a:t>)</a:t>
                </a:r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1476022" y="2571048"/>
              <a:ext cx="2819400" cy="1630363"/>
              <a:chOff x="2160" y="1536"/>
              <a:chExt cx="1776" cy="1027"/>
            </a:xfrm>
          </p:grpSpPr>
          <p:sp>
            <p:nvSpPr>
              <p:cNvPr id="13" name="Text Box 23"/>
              <p:cNvSpPr txBox="1">
                <a:spLocks noChangeArrowheads="1"/>
              </p:cNvSpPr>
              <p:nvPr/>
            </p:nvSpPr>
            <p:spPr bwMode="auto">
              <a:xfrm>
                <a:off x="2377" y="2195"/>
                <a:ext cx="126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3366FF"/>
                    </a:solidFill>
                    <a:latin typeface="Times New Roman"/>
                    <a:cs typeface="Times New Roman"/>
                  </a:rPr>
                  <a:t>Wear-out failures</a:t>
                </a:r>
                <a:endParaRPr lang="en-US" sz="1600" b="1" dirty="0">
                  <a:solidFill>
                    <a:srgbClr val="3366FF"/>
                  </a:solidFill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1600" b="1" dirty="0">
                    <a:solidFill>
                      <a:srgbClr val="3366FF"/>
                    </a:solidFill>
                    <a:latin typeface="Times New Roman"/>
                    <a:cs typeface="Times New Roman"/>
                  </a:rPr>
                  <a:t>(Devices are weaker)</a:t>
                </a:r>
              </a:p>
            </p:txBody>
          </p:sp>
          <p:pic>
            <p:nvPicPr>
              <p:cNvPr id="14" name="Picture 24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160" y="1536"/>
                <a:ext cx="1776" cy="6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7" name="Group 20"/>
            <p:cNvGrpSpPr/>
            <p:nvPr/>
          </p:nvGrpSpPr>
          <p:grpSpPr>
            <a:xfrm>
              <a:off x="8705086" y="2551936"/>
              <a:ext cx="1274708" cy="1481554"/>
              <a:chOff x="7610066" y="1600200"/>
              <a:chExt cx="1274708" cy="1481554"/>
            </a:xfrm>
          </p:grpSpPr>
          <p:sp>
            <p:nvSpPr>
              <p:cNvPr id="11" name="Text Box 21"/>
              <p:cNvSpPr txBox="1">
                <a:spLocks noChangeArrowheads="1"/>
              </p:cNvSpPr>
              <p:nvPr/>
            </p:nvSpPr>
            <p:spPr bwMode="auto">
              <a:xfrm>
                <a:off x="7610066" y="2743200"/>
                <a:ext cx="1274708" cy="3385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3366FF"/>
                    </a:solidFill>
                    <a:latin typeface="Times New Roman"/>
                    <a:cs typeface="Times New Roman"/>
                  </a:rPr>
                  <a:t>… and so on</a:t>
                </a:r>
                <a:endParaRPr lang="en-US" sz="1600" b="1" dirty="0">
                  <a:solidFill>
                    <a:srgbClr val="3366FF"/>
                  </a:solidFill>
                  <a:latin typeface="Times New Roman"/>
                  <a:cs typeface="Times New Roman"/>
                </a:endParaRPr>
              </a:p>
            </p:txBody>
          </p:sp>
          <p:pic>
            <p:nvPicPr>
              <p:cNvPr id="12" name="Picture 11" descr="question_mark_3d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01000" y="1600200"/>
                <a:ext cx="599032" cy="1158209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7114822" y="2647244"/>
              <a:ext cx="1328135" cy="1654750"/>
              <a:chOff x="6019800" y="1676400"/>
              <a:chExt cx="1328135" cy="1654750"/>
            </a:xfrm>
          </p:grpSpPr>
          <p:sp>
            <p:nvSpPr>
              <p:cNvPr id="9" name="Text Box 21"/>
              <p:cNvSpPr txBox="1">
                <a:spLocks noChangeArrowheads="1"/>
              </p:cNvSpPr>
              <p:nvPr/>
            </p:nvSpPr>
            <p:spPr bwMode="auto">
              <a:xfrm>
                <a:off x="6080741" y="2746374"/>
                <a:ext cx="1267194" cy="5847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3366FF"/>
                    </a:solidFill>
                  </a:rPr>
                  <a:t>Intermittent</a:t>
                </a:r>
              </a:p>
              <a:p>
                <a:pPr algn="ctr"/>
                <a:r>
                  <a:rPr lang="en-US" sz="1600" b="1" dirty="0">
                    <a:solidFill>
                      <a:srgbClr val="3366FF"/>
                    </a:solidFill>
                    <a:latin typeface="Times" charset="0"/>
                  </a:rPr>
                  <a:t>f</a:t>
                </a:r>
                <a:r>
                  <a:rPr lang="en-US" sz="1600" b="1" dirty="0" smtClean="0">
                    <a:solidFill>
                      <a:srgbClr val="3366FF"/>
                    </a:solidFill>
                    <a:latin typeface="Times" charset="0"/>
                  </a:rPr>
                  <a:t>ault</a:t>
                </a:r>
                <a:endParaRPr lang="en-US" sz="1600" b="1" dirty="0">
                  <a:solidFill>
                    <a:srgbClr val="3366FF"/>
                  </a:solidFill>
                  <a:latin typeface="Times" charset="0"/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800" y="1676400"/>
                <a:ext cx="1320800" cy="990600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6694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3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Characteristics of Server Workloads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828800" y="914400"/>
          <a:ext cx="8610600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52650"/>
                <a:gridCol w="2152650"/>
                <a:gridCol w="2152650"/>
                <a:gridCol w="2152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 Transferred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 Rate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I/O wait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apache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38MB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9.5MBps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76.5%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sshd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19MB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2.5MBps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24.3%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squid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20MB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11.6MBps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69.5%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mysql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7.5MBps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1.05MBps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71.1%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 descr="io_profile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971801" y="2286001"/>
            <a:ext cx="6190129" cy="47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I/O for Fault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5666704"/>
            <a:ext cx="10972800" cy="581696"/>
          </a:xfrm>
        </p:spPr>
        <p:txBody>
          <a:bodyPr>
            <a:normAutofit/>
          </a:bodyPr>
          <a:lstStyle/>
          <a:p>
            <a:r>
              <a:rPr lang="en-US" dirty="0"/>
              <a:t>No device recovery, output </a:t>
            </a:r>
            <a:r>
              <a:rPr lang="en-US" dirty="0" smtClean="0"/>
              <a:t>buffering reduces recoverability by 89%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257738"/>
              </p:ext>
            </p:extLst>
          </p:nvPr>
        </p:nvGraphicFramePr>
        <p:xfrm>
          <a:off x="609600" y="1295400"/>
          <a:ext cx="10972800" cy="4371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141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Soft Latency vs Hard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5259945"/>
          </a:xfrm>
        </p:spPr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 err="1" smtClean="0"/>
              <a:t>uarch</a:t>
            </a:r>
            <a:r>
              <a:rPr lang="en-US" dirty="0" smtClean="0"/>
              <a:t> state corruption easy </a:t>
            </a:r>
            <a:r>
              <a:rPr lang="en-US" dirty="0">
                <a:sym typeface="Symbol" charset="2"/>
              </a:rPr>
              <a:t></a:t>
            </a:r>
            <a:r>
              <a:rPr lang="en-US" dirty="0"/>
              <a:t> hard </a:t>
            </a:r>
            <a:r>
              <a:rPr lang="en-US" dirty="0" smtClean="0"/>
              <a:t>latency easily measurable</a:t>
            </a:r>
          </a:p>
          <a:p>
            <a:r>
              <a:rPr lang="en-US" dirty="0" smtClean="0"/>
              <a:t>Measuring soft latency </a:t>
            </a:r>
            <a:r>
              <a:rPr lang="en-US" dirty="0">
                <a:sym typeface="Symbol" charset="2"/>
              </a:rPr>
              <a:t></a:t>
            </a:r>
            <a:r>
              <a:rPr lang="en-US" dirty="0"/>
              <a:t> need </a:t>
            </a:r>
            <a:r>
              <a:rPr lang="en-US" dirty="0" smtClean="0"/>
              <a:t>to identify when SW state is corrupted</a:t>
            </a:r>
          </a:p>
          <a:p>
            <a:r>
              <a:rPr lang="en-US" dirty="0" smtClean="0"/>
              <a:t>But </a:t>
            </a:r>
            <a:r>
              <a:rPr lang="en-US" dirty="0" smtClean="0">
                <a:solidFill>
                  <a:srgbClr val="D15100"/>
                </a:solidFill>
              </a:rPr>
              <a:t>identifying SW state corruption is hard!</a:t>
            </a:r>
            <a:endParaRPr lang="en-US" dirty="0" smtClean="0"/>
          </a:p>
          <a:p>
            <a:pPr lvl="1"/>
            <a:r>
              <a:rPr lang="en-US" dirty="0" smtClean="0"/>
              <a:t>Need to know how faulty value used by application, and if it affects output</a:t>
            </a:r>
          </a:p>
          <a:p>
            <a:r>
              <a:rPr lang="en-US" dirty="0" smtClean="0"/>
              <a:t>Measure soft latency by rolling back to older checkpoints</a:t>
            </a:r>
          </a:p>
          <a:p>
            <a:pPr lvl="1"/>
            <a:endParaRPr lang="en-US" dirty="0" smtClean="0">
              <a:solidFill>
                <a:srgbClr val="D15100"/>
              </a:solidFill>
            </a:endParaRPr>
          </a:p>
          <a:p>
            <a:pPr lvl="1"/>
            <a:endParaRPr lang="en-US" dirty="0">
              <a:solidFill>
                <a:srgbClr val="D15100"/>
              </a:solidFill>
            </a:endParaRPr>
          </a:p>
          <a:p>
            <a:pPr lvl="1"/>
            <a:endParaRPr lang="en-US" dirty="0" smtClean="0">
              <a:solidFill>
                <a:srgbClr val="D15100"/>
              </a:solidFill>
            </a:endParaRPr>
          </a:p>
          <a:p>
            <a:pPr lvl="1"/>
            <a:endParaRPr lang="en-US" dirty="0">
              <a:solidFill>
                <a:srgbClr val="D15100"/>
              </a:solidFill>
            </a:endParaRPr>
          </a:p>
          <a:p>
            <a:pPr lvl="1"/>
            <a:endParaRPr lang="en-US" dirty="0" smtClean="0">
              <a:solidFill>
                <a:srgbClr val="D15100"/>
              </a:solidFill>
            </a:endParaRPr>
          </a:p>
          <a:p>
            <a:pPr lvl="1"/>
            <a:r>
              <a:rPr lang="en-US" dirty="0" smtClean="0">
                <a:solidFill>
                  <a:srgbClr val="D15100"/>
                </a:solidFill>
              </a:rPr>
              <a:t>Only for analysis, not required in reality</a:t>
            </a:r>
            <a:endParaRPr lang="en-US" dirty="0">
              <a:solidFill>
                <a:srgbClr val="D15100"/>
              </a:solidFill>
            </a:endParaRPr>
          </a:p>
        </p:txBody>
      </p:sp>
      <p:grpSp>
        <p:nvGrpSpPr>
          <p:cNvPr id="4" name="Group 51"/>
          <p:cNvGrpSpPr/>
          <p:nvPr/>
        </p:nvGrpSpPr>
        <p:grpSpPr>
          <a:xfrm>
            <a:off x="2413000" y="3806400"/>
            <a:ext cx="8125692" cy="1046603"/>
            <a:chOff x="1066800" y="4157246"/>
            <a:chExt cx="8125692" cy="1046603"/>
          </a:xfrm>
        </p:grpSpPr>
        <p:sp>
          <p:nvSpPr>
            <p:cNvPr id="28" name="Text Box 47"/>
            <p:cNvSpPr txBox="1">
              <a:spLocks noChangeArrowheads="1"/>
            </p:cNvSpPr>
            <p:nvPr/>
          </p:nvSpPr>
          <p:spPr bwMode="auto">
            <a:xfrm>
              <a:off x="1066800" y="4157246"/>
              <a:ext cx="7973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40"/>
                  </a:solidFill>
                  <a:latin typeface="Arial" charset="0"/>
                </a:rPr>
                <a:t>Fault</a:t>
              </a:r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1399309" y="4950672"/>
              <a:ext cx="1420092" cy="0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1573663" y="4566909"/>
              <a:ext cx="0" cy="383763"/>
            </a:xfrm>
            <a:prstGeom prst="line">
              <a:avLst/>
            </a:prstGeom>
            <a:noFill/>
            <a:ln w="28575">
              <a:solidFill>
                <a:srgbClr val="00804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69"/>
            <p:cNvSpPr>
              <a:spLocks noChangeShapeType="1"/>
            </p:cNvSpPr>
            <p:nvPr/>
          </p:nvSpPr>
          <p:spPr bwMode="auto">
            <a:xfrm>
              <a:off x="2819401" y="4950672"/>
              <a:ext cx="2285999" cy="0"/>
            </a:xfrm>
            <a:prstGeom prst="line">
              <a:avLst/>
            </a:prstGeom>
            <a:noFill/>
            <a:ln w="28575">
              <a:solidFill>
                <a:srgbClr val="FF8000"/>
              </a:solidFill>
              <a:prstDash val="solid"/>
              <a:round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52"/>
            <p:cNvSpPr txBox="1">
              <a:spLocks noChangeArrowheads="1"/>
            </p:cNvSpPr>
            <p:nvPr/>
          </p:nvSpPr>
          <p:spPr bwMode="auto">
            <a:xfrm>
              <a:off x="7162800" y="4462046"/>
              <a:ext cx="20296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Arial" charset="0"/>
                </a:rPr>
                <a:t>Detection</a:t>
              </a:r>
            </a:p>
          </p:txBody>
        </p:sp>
        <p:sp>
          <p:nvSpPr>
            <p:cNvPr id="33" name="Line 69"/>
            <p:cNvSpPr>
              <a:spLocks noChangeShapeType="1"/>
            </p:cNvSpPr>
            <p:nvPr/>
          </p:nvSpPr>
          <p:spPr bwMode="auto">
            <a:xfrm>
              <a:off x="5105400" y="4950672"/>
              <a:ext cx="229514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54"/>
            <p:cNvSpPr>
              <a:spLocks noChangeArrowheads="1"/>
            </p:cNvSpPr>
            <p:nvPr/>
          </p:nvSpPr>
          <p:spPr bwMode="auto">
            <a:xfrm>
              <a:off x="7154486" y="4777446"/>
              <a:ext cx="532014" cy="426403"/>
            </a:xfrm>
            <a:prstGeom prst="irregularSeal2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50"/>
            <p:cNvSpPr txBox="1">
              <a:spLocks noChangeArrowheads="1"/>
            </p:cNvSpPr>
            <p:nvPr/>
          </p:nvSpPr>
          <p:spPr bwMode="auto">
            <a:xfrm>
              <a:off x="1904472" y="4157246"/>
              <a:ext cx="19522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8000"/>
                  </a:solidFill>
                  <a:latin typeface="Arial" charset="0"/>
                </a:rPr>
                <a:t>Bad arch state</a:t>
              </a:r>
            </a:p>
          </p:txBody>
        </p:sp>
        <p:sp>
          <p:nvSpPr>
            <p:cNvPr id="36" name="Line 51"/>
            <p:cNvSpPr>
              <a:spLocks noChangeShapeType="1"/>
            </p:cNvSpPr>
            <p:nvPr/>
          </p:nvSpPr>
          <p:spPr bwMode="auto">
            <a:xfrm>
              <a:off x="2818471" y="4566909"/>
              <a:ext cx="0" cy="383763"/>
            </a:xfrm>
            <a:prstGeom prst="line">
              <a:avLst/>
            </a:prstGeom>
            <a:noFill/>
            <a:ln w="28575">
              <a:solidFill>
                <a:srgbClr val="FF8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52"/>
            <p:cNvSpPr txBox="1">
              <a:spLocks noChangeArrowheads="1"/>
            </p:cNvSpPr>
            <p:nvPr/>
          </p:nvSpPr>
          <p:spPr bwMode="auto">
            <a:xfrm>
              <a:off x="3657600" y="4157246"/>
              <a:ext cx="33250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Arial" charset="0"/>
                </a:rPr>
                <a:t>Bad SW state</a:t>
              </a:r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>
              <a:off x="5120640" y="4538246"/>
              <a:ext cx="0" cy="3837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2"/>
          <p:cNvGrpSpPr/>
          <p:nvPr/>
        </p:nvGrpSpPr>
        <p:grpSpPr>
          <a:xfrm>
            <a:off x="6451600" y="5878455"/>
            <a:ext cx="2286000" cy="476310"/>
            <a:chOff x="5105400" y="6076890"/>
            <a:chExt cx="2286000" cy="476310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 flipV="1">
              <a:off x="5105400" y="6076890"/>
              <a:ext cx="2274639" cy="1911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stealth" w="lg" len="med"/>
              <a:tailEnd type="stealth" w="lg" len="med"/>
            </a:ln>
            <a:effectLst/>
          </p:spPr>
        </p:cxnSp>
        <p:sp>
          <p:nvSpPr>
            <p:cNvPr id="48" name="Text Box 52"/>
            <p:cNvSpPr txBox="1">
              <a:spLocks noChangeArrowheads="1"/>
            </p:cNvSpPr>
            <p:nvPr/>
          </p:nvSpPr>
          <p:spPr bwMode="auto">
            <a:xfrm>
              <a:off x="5105400" y="6153090"/>
              <a:ext cx="2286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Arial" charset="0"/>
                </a:rPr>
                <a:t>Soft latency</a:t>
              </a:r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7366000" y="4263599"/>
            <a:ext cx="2438400" cy="1456730"/>
            <a:chOff x="6019800" y="4614446"/>
            <a:chExt cx="2438400" cy="1456730"/>
          </a:xfrm>
        </p:grpSpPr>
        <p:grpSp>
          <p:nvGrpSpPr>
            <p:cNvPr id="7" name="Group 14"/>
            <p:cNvGrpSpPr/>
            <p:nvPr/>
          </p:nvGrpSpPr>
          <p:grpSpPr>
            <a:xfrm>
              <a:off x="6019800" y="4614446"/>
              <a:ext cx="765955" cy="948154"/>
              <a:chOff x="1129685" y="4800600"/>
              <a:chExt cx="765955" cy="948154"/>
            </a:xfrm>
          </p:grpSpPr>
          <p:sp>
            <p:nvSpPr>
              <p:cNvPr id="16" name="Rectangle 44"/>
              <p:cNvSpPr>
                <a:spLocks noChangeArrowheads="1"/>
              </p:cNvSpPr>
              <p:nvPr/>
            </p:nvSpPr>
            <p:spPr bwMode="auto">
              <a:xfrm>
                <a:off x="1316183" y="4800600"/>
                <a:ext cx="360217" cy="639605"/>
              </a:xfrm>
              <a:prstGeom prst="rect">
                <a:avLst/>
              </a:prstGeom>
              <a:solidFill>
                <a:srgbClr val="009023"/>
              </a:solidFill>
              <a:ln w="9525">
                <a:noFill/>
                <a:miter lim="800000"/>
                <a:headEnd/>
                <a:tailEnd/>
              </a:ln>
              <a:effectLst>
                <a:glow rad="101600">
                  <a:schemeClr val="bg1">
                    <a:lumMod val="85000"/>
                    <a:alpha val="7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66"/>
              <p:cNvSpPr txBox="1">
                <a:spLocks noChangeArrowheads="1"/>
              </p:cNvSpPr>
              <p:nvPr/>
            </p:nvSpPr>
            <p:spPr bwMode="auto">
              <a:xfrm>
                <a:off x="1129685" y="5410200"/>
                <a:ext cx="76595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err="1">
                    <a:latin typeface="Arial" charset="0"/>
                  </a:rPr>
                  <a:t>Chkpt</a:t>
                </a:r>
                <a:endParaRPr lang="en-US" sz="1600" b="1" dirty="0">
                  <a:latin typeface="Arial" charset="0"/>
                </a:endParaRPr>
              </a:p>
            </p:txBody>
          </p:sp>
        </p:grpSp>
        <p:sp>
          <p:nvSpPr>
            <p:cNvPr id="40" name="Curved Right Arrow 39"/>
            <p:cNvSpPr/>
            <p:nvPr/>
          </p:nvSpPr>
          <p:spPr bwMode="auto">
            <a:xfrm>
              <a:off x="6781800" y="5257800"/>
              <a:ext cx="609600" cy="228600"/>
            </a:xfrm>
            <a:prstGeom prst="curved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86"/>
              <a:endParaRPr lang="en-US" dirty="0"/>
            </a:p>
          </p:txBody>
        </p:sp>
        <p:sp>
          <p:nvSpPr>
            <p:cNvPr id="41" name="Text Box 66"/>
            <p:cNvSpPr txBox="1">
              <a:spLocks noChangeArrowheads="1"/>
            </p:cNvSpPr>
            <p:nvPr/>
          </p:nvSpPr>
          <p:spPr bwMode="auto">
            <a:xfrm>
              <a:off x="6629400" y="5486400"/>
              <a:ext cx="1249060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Arial" charset="0"/>
                </a:rPr>
                <a:t>Rollback &amp;</a:t>
              </a:r>
            </a:p>
            <a:p>
              <a:pPr algn="ctr"/>
              <a:r>
                <a:rPr lang="en-US" sz="1600" b="1" dirty="0">
                  <a:latin typeface="Arial" charset="0"/>
                </a:rPr>
                <a:t>Replay</a:t>
              </a:r>
            </a:p>
          </p:txBody>
        </p:sp>
        <p:sp>
          <p:nvSpPr>
            <p:cNvPr id="54" name="Text Box 66"/>
            <p:cNvSpPr txBox="1">
              <a:spLocks noChangeArrowheads="1"/>
            </p:cNvSpPr>
            <p:nvPr/>
          </p:nvSpPr>
          <p:spPr bwMode="auto">
            <a:xfrm>
              <a:off x="7338683" y="5257800"/>
              <a:ext cx="11195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Arial" charset="0"/>
                </a:rPr>
                <a:t>Symptom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838046" y="4263600"/>
            <a:ext cx="4635871" cy="1557754"/>
            <a:chOff x="4491845" y="4614447"/>
            <a:chExt cx="4635871" cy="1557754"/>
          </a:xfrm>
        </p:grpSpPr>
        <p:grpSp>
          <p:nvGrpSpPr>
            <p:cNvPr id="9" name="Group 17"/>
            <p:cNvGrpSpPr/>
            <p:nvPr/>
          </p:nvGrpSpPr>
          <p:grpSpPr>
            <a:xfrm>
              <a:off x="4491845" y="4614447"/>
              <a:ext cx="765955" cy="948155"/>
              <a:chOff x="1129685" y="4800600"/>
              <a:chExt cx="765955" cy="948154"/>
            </a:xfrm>
          </p:grpSpPr>
          <p:sp>
            <p:nvSpPr>
              <p:cNvPr id="19" name="Rectangle 44"/>
              <p:cNvSpPr>
                <a:spLocks noChangeArrowheads="1"/>
              </p:cNvSpPr>
              <p:nvPr/>
            </p:nvSpPr>
            <p:spPr bwMode="auto">
              <a:xfrm>
                <a:off x="1316183" y="4800600"/>
                <a:ext cx="360217" cy="639605"/>
              </a:xfrm>
              <a:prstGeom prst="rect">
                <a:avLst/>
              </a:prstGeom>
              <a:solidFill>
                <a:srgbClr val="009023"/>
              </a:solidFill>
              <a:ln w="9525">
                <a:noFill/>
                <a:miter lim="800000"/>
                <a:headEnd/>
                <a:tailEnd/>
              </a:ln>
              <a:effectLst>
                <a:glow rad="101600">
                  <a:schemeClr val="bg1">
                    <a:lumMod val="85000"/>
                    <a:alpha val="7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66"/>
              <p:cNvSpPr txBox="1">
                <a:spLocks noChangeArrowheads="1"/>
              </p:cNvSpPr>
              <p:nvPr/>
            </p:nvSpPr>
            <p:spPr bwMode="auto">
              <a:xfrm>
                <a:off x="1129685" y="5410200"/>
                <a:ext cx="76595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err="1">
                    <a:latin typeface="Arial" charset="0"/>
                  </a:rPr>
                  <a:t>Chkpt</a:t>
                </a:r>
                <a:endParaRPr lang="en-US" sz="1600" b="1" dirty="0">
                  <a:latin typeface="Arial" charset="0"/>
                </a:endParaRPr>
              </a:p>
            </p:txBody>
          </p:sp>
        </p:grpSp>
        <p:sp>
          <p:nvSpPr>
            <p:cNvPr id="43" name="Curved Right Arrow 42"/>
            <p:cNvSpPr/>
            <p:nvPr/>
          </p:nvSpPr>
          <p:spPr bwMode="auto">
            <a:xfrm>
              <a:off x="5181600" y="5257800"/>
              <a:ext cx="3657600" cy="304800"/>
            </a:xfrm>
            <a:prstGeom prst="curved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86"/>
              <a:endParaRPr lang="en-US" dirty="0"/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7848600" y="5511224"/>
              <a:ext cx="127911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Arial" charset="0"/>
                </a:rPr>
                <a:t>Fault effect</a:t>
              </a:r>
            </a:p>
            <a:p>
              <a:pPr algn="ctr"/>
              <a:r>
                <a:rPr lang="en-US" sz="1600" b="1" dirty="0">
                  <a:latin typeface="Arial" charset="0"/>
                </a:rPr>
                <a:t>masked</a:t>
              </a:r>
            </a:p>
          </p:txBody>
        </p:sp>
        <p:sp>
          <p:nvSpPr>
            <p:cNvPr id="39" name="Text Box 66"/>
            <p:cNvSpPr txBox="1">
              <a:spLocks noChangeArrowheads="1"/>
            </p:cNvSpPr>
            <p:nvPr/>
          </p:nvSpPr>
          <p:spPr bwMode="auto">
            <a:xfrm>
              <a:off x="6629400" y="5587425"/>
              <a:ext cx="1249060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Arial" charset="0"/>
                </a:rPr>
                <a:t>Rollback &amp;</a:t>
              </a:r>
            </a:p>
            <a:p>
              <a:pPr algn="ctr"/>
              <a:r>
                <a:rPr lang="en-US" sz="1600" b="1" dirty="0">
                  <a:latin typeface="Arial" charset="0"/>
                </a:rPr>
                <a:t>Replay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 flipV="1">
            <a:off x="8737600" y="4830753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0410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SWAT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Detection: Low-cost monitors for anomalous SW behavior</a:t>
            </a:r>
          </a:p>
          <a:p>
            <a:pPr lvl="1"/>
            <a:r>
              <a:rPr lang="en-US" dirty="0" smtClean="0"/>
              <a:t>E.g., fatal traps from protection violation, div by zero </a:t>
            </a:r>
            <a:r>
              <a:rPr lang="en-US" sz="2000" dirty="0" smtClean="0"/>
              <a:t>[ASPLOS’08, DSN‘08, ASPLOS‘12]</a:t>
            </a:r>
          </a:p>
          <a:p>
            <a:r>
              <a:rPr lang="en-US" dirty="0" smtClean="0"/>
              <a:t>Diagnosis: Identifies faulty core, </a:t>
            </a:r>
            <a:r>
              <a:rPr lang="en-US" dirty="0" err="1" smtClean="0"/>
              <a:t>uarch</a:t>
            </a:r>
            <a:r>
              <a:rPr lang="en-US" dirty="0" smtClean="0"/>
              <a:t> block </a:t>
            </a:r>
            <a:r>
              <a:rPr lang="en-US" sz="2000" dirty="0" smtClean="0"/>
              <a:t>[DSN‘08, MICRO’09]</a:t>
            </a:r>
            <a:endParaRPr lang="en-US" sz="2800" dirty="0" smtClean="0"/>
          </a:p>
          <a:p>
            <a:r>
              <a:rPr lang="en-US" dirty="0" smtClean="0"/>
              <a:t>Recovery w/o IO: Leverage existing sol for core/</a:t>
            </a:r>
            <a:r>
              <a:rPr lang="en-US" dirty="0" err="1" smtClean="0"/>
              <a:t>mem</a:t>
            </a:r>
            <a:r>
              <a:rPr lang="en-US" dirty="0" smtClean="0"/>
              <a:t> </a:t>
            </a:r>
            <a:r>
              <a:rPr lang="en-US" dirty="0" err="1" smtClean="0"/>
              <a:t>chkpt</a:t>
            </a:r>
            <a:r>
              <a:rPr lang="en-US" dirty="0" smtClean="0"/>
              <a:t>, rollback</a:t>
            </a:r>
            <a:endParaRPr lang="en-US" sz="2200" dirty="0" smtClean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Recovery with IO not handled; also ignored by most other prior work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Intricate relationship between detection and recovery not considered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Checkpoint </a:t>
            </a:r>
            <a:r>
              <a:rPr lang="en-US" dirty="0"/>
              <a:t>interval </a:t>
            </a:r>
            <a:r>
              <a:rPr lang="en-US" dirty="0" smtClean="0"/>
              <a:t>= maximum </a:t>
            </a:r>
            <a:r>
              <a:rPr lang="en-US" dirty="0"/>
              <a:t>detection latency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583874" y="5193054"/>
            <a:ext cx="4495799" cy="1494183"/>
            <a:chOff x="2698275" y="5085539"/>
            <a:chExt cx="4495799" cy="1494183"/>
          </a:xfrm>
        </p:grpSpPr>
        <p:sp>
          <p:nvSpPr>
            <p:cNvPr id="7" name="Freeform 19"/>
            <p:cNvSpPr>
              <a:spLocks/>
            </p:cNvSpPr>
            <p:nvPr/>
          </p:nvSpPr>
          <p:spPr bwMode="auto">
            <a:xfrm>
              <a:off x="4603274" y="5237940"/>
              <a:ext cx="1828800" cy="381000"/>
            </a:xfrm>
            <a:custGeom>
              <a:avLst/>
              <a:gdLst>
                <a:gd name="T0" fmla="*/ 0 w 891"/>
                <a:gd name="T1" fmla="*/ 135 h 190"/>
                <a:gd name="T2" fmla="*/ 36 w 891"/>
                <a:gd name="T3" fmla="*/ 54 h 190"/>
                <a:gd name="T4" fmla="*/ 72 w 891"/>
                <a:gd name="T5" fmla="*/ 63 h 190"/>
                <a:gd name="T6" fmla="*/ 126 w 891"/>
                <a:gd name="T7" fmla="*/ 99 h 190"/>
                <a:gd name="T8" fmla="*/ 135 w 891"/>
                <a:gd name="T9" fmla="*/ 180 h 190"/>
                <a:gd name="T10" fmla="*/ 171 w 891"/>
                <a:gd name="T11" fmla="*/ 171 h 190"/>
                <a:gd name="T12" fmla="*/ 189 w 891"/>
                <a:gd name="T13" fmla="*/ 108 h 190"/>
                <a:gd name="T14" fmla="*/ 243 w 891"/>
                <a:gd name="T15" fmla="*/ 36 h 190"/>
                <a:gd name="T16" fmla="*/ 261 w 891"/>
                <a:gd name="T17" fmla="*/ 72 h 190"/>
                <a:gd name="T18" fmla="*/ 288 w 891"/>
                <a:gd name="T19" fmla="*/ 99 h 190"/>
                <a:gd name="T20" fmla="*/ 342 w 891"/>
                <a:gd name="T21" fmla="*/ 180 h 190"/>
                <a:gd name="T22" fmla="*/ 423 w 891"/>
                <a:gd name="T23" fmla="*/ 63 h 190"/>
                <a:gd name="T24" fmla="*/ 432 w 891"/>
                <a:gd name="T25" fmla="*/ 36 h 190"/>
                <a:gd name="T26" fmla="*/ 486 w 891"/>
                <a:gd name="T27" fmla="*/ 0 h 190"/>
                <a:gd name="T28" fmla="*/ 522 w 891"/>
                <a:gd name="T29" fmla="*/ 9 h 190"/>
                <a:gd name="T30" fmla="*/ 540 w 891"/>
                <a:gd name="T31" fmla="*/ 36 h 190"/>
                <a:gd name="T32" fmla="*/ 612 w 891"/>
                <a:gd name="T33" fmla="*/ 99 h 190"/>
                <a:gd name="T34" fmla="*/ 639 w 891"/>
                <a:gd name="T35" fmla="*/ 90 h 190"/>
                <a:gd name="T36" fmla="*/ 657 w 891"/>
                <a:gd name="T37" fmla="*/ 63 h 190"/>
                <a:gd name="T38" fmla="*/ 738 w 891"/>
                <a:gd name="T39" fmla="*/ 72 h 190"/>
                <a:gd name="T40" fmla="*/ 828 w 891"/>
                <a:gd name="T41" fmla="*/ 99 h 190"/>
                <a:gd name="T42" fmla="*/ 891 w 891"/>
                <a:gd name="T43" fmla="*/ 45 h 1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91"/>
                <a:gd name="T67" fmla="*/ 0 h 190"/>
                <a:gd name="T68" fmla="*/ 891 w 891"/>
                <a:gd name="T69" fmla="*/ 190 h 19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91" h="190">
                  <a:moveTo>
                    <a:pt x="0" y="135"/>
                  </a:moveTo>
                  <a:cubicBezTo>
                    <a:pt x="21" y="71"/>
                    <a:pt x="7" y="97"/>
                    <a:pt x="36" y="54"/>
                  </a:cubicBezTo>
                  <a:cubicBezTo>
                    <a:pt x="48" y="57"/>
                    <a:pt x="61" y="57"/>
                    <a:pt x="72" y="63"/>
                  </a:cubicBezTo>
                  <a:cubicBezTo>
                    <a:pt x="91" y="73"/>
                    <a:pt x="126" y="99"/>
                    <a:pt x="126" y="99"/>
                  </a:cubicBezTo>
                  <a:cubicBezTo>
                    <a:pt x="129" y="126"/>
                    <a:pt x="121" y="157"/>
                    <a:pt x="135" y="180"/>
                  </a:cubicBezTo>
                  <a:cubicBezTo>
                    <a:pt x="142" y="190"/>
                    <a:pt x="161" y="179"/>
                    <a:pt x="171" y="171"/>
                  </a:cubicBezTo>
                  <a:cubicBezTo>
                    <a:pt x="188" y="157"/>
                    <a:pt x="183" y="129"/>
                    <a:pt x="189" y="108"/>
                  </a:cubicBezTo>
                  <a:cubicBezTo>
                    <a:pt x="199" y="72"/>
                    <a:pt x="212" y="56"/>
                    <a:pt x="243" y="36"/>
                  </a:cubicBezTo>
                  <a:cubicBezTo>
                    <a:pt x="249" y="48"/>
                    <a:pt x="253" y="61"/>
                    <a:pt x="261" y="72"/>
                  </a:cubicBezTo>
                  <a:cubicBezTo>
                    <a:pt x="268" y="82"/>
                    <a:pt x="282" y="88"/>
                    <a:pt x="288" y="99"/>
                  </a:cubicBezTo>
                  <a:cubicBezTo>
                    <a:pt x="314" y="144"/>
                    <a:pt x="288" y="144"/>
                    <a:pt x="342" y="180"/>
                  </a:cubicBezTo>
                  <a:cubicBezTo>
                    <a:pt x="385" y="152"/>
                    <a:pt x="401" y="108"/>
                    <a:pt x="423" y="63"/>
                  </a:cubicBezTo>
                  <a:cubicBezTo>
                    <a:pt x="427" y="55"/>
                    <a:pt x="425" y="43"/>
                    <a:pt x="432" y="36"/>
                  </a:cubicBezTo>
                  <a:cubicBezTo>
                    <a:pt x="447" y="21"/>
                    <a:pt x="486" y="0"/>
                    <a:pt x="486" y="0"/>
                  </a:cubicBezTo>
                  <a:cubicBezTo>
                    <a:pt x="498" y="3"/>
                    <a:pt x="512" y="2"/>
                    <a:pt x="522" y="9"/>
                  </a:cubicBezTo>
                  <a:cubicBezTo>
                    <a:pt x="531" y="15"/>
                    <a:pt x="533" y="28"/>
                    <a:pt x="540" y="36"/>
                  </a:cubicBezTo>
                  <a:cubicBezTo>
                    <a:pt x="563" y="63"/>
                    <a:pt x="579" y="88"/>
                    <a:pt x="612" y="99"/>
                  </a:cubicBezTo>
                  <a:cubicBezTo>
                    <a:pt x="621" y="96"/>
                    <a:pt x="632" y="96"/>
                    <a:pt x="639" y="90"/>
                  </a:cubicBezTo>
                  <a:cubicBezTo>
                    <a:pt x="647" y="83"/>
                    <a:pt x="646" y="65"/>
                    <a:pt x="657" y="63"/>
                  </a:cubicBezTo>
                  <a:cubicBezTo>
                    <a:pt x="684" y="58"/>
                    <a:pt x="711" y="69"/>
                    <a:pt x="738" y="72"/>
                  </a:cubicBezTo>
                  <a:cubicBezTo>
                    <a:pt x="756" y="125"/>
                    <a:pt x="783" y="110"/>
                    <a:pt x="828" y="99"/>
                  </a:cubicBezTo>
                  <a:cubicBezTo>
                    <a:pt x="852" y="63"/>
                    <a:pt x="863" y="73"/>
                    <a:pt x="891" y="4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>
              <a:outerShdw blurRad="50800" dist="38100" dir="8100000" algn="bl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22"/>
            <p:cNvSpPr>
              <a:spLocks noChangeShapeType="1"/>
            </p:cNvSpPr>
            <p:nvPr/>
          </p:nvSpPr>
          <p:spPr bwMode="auto">
            <a:xfrm rot="5400000" flipV="1">
              <a:off x="4401661" y="5820553"/>
              <a:ext cx="409575" cy="635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4215924" y="6076140"/>
              <a:ext cx="742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  <a:latin typeface="+mn-lt"/>
                </a:rPr>
                <a:t>Error</a:t>
              </a:r>
            </a:p>
          </p:txBody>
        </p: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6279676" y="5085539"/>
              <a:ext cx="685800" cy="609599"/>
            </a:xfrm>
            <a:prstGeom prst="irregularSeal1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 rot="5400000" flipV="1">
              <a:off x="6389213" y="5820551"/>
              <a:ext cx="409574" cy="635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5957700" y="5933391"/>
              <a:ext cx="123637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+mn-lt"/>
                </a:rPr>
                <a:t>Symptom</a:t>
              </a:r>
            </a:p>
            <a:p>
              <a:pPr algn="ctr"/>
              <a:r>
                <a:rPr lang="en-US" sz="1800" b="1" dirty="0" smtClean="0">
                  <a:solidFill>
                    <a:srgbClr val="0000FF"/>
                  </a:solidFill>
                  <a:latin typeface="+mn-lt"/>
                </a:rPr>
                <a:t>detection</a:t>
              </a:r>
              <a:endParaRPr lang="en-US" sz="1800" b="1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2698275" y="5314138"/>
              <a:ext cx="1905000" cy="228600"/>
            </a:xfrm>
            <a:custGeom>
              <a:avLst/>
              <a:gdLst>
                <a:gd name="T0" fmla="*/ 0 w 720"/>
                <a:gd name="T1" fmla="*/ 8 h 152"/>
                <a:gd name="T2" fmla="*/ 144 w 720"/>
                <a:gd name="T3" fmla="*/ 152 h 152"/>
                <a:gd name="T4" fmla="*/ 288 w 720"/>
                <a:gd name="T5" fmla="*/ 8 h 152"/>
                <a:gd name="T6" fmla="*/ 432 w 720"/>
                <a:gd name="T7" fmla="*/ 152 h 152"/>
                <a:gd name="T8" fmla="*/ 576 w 720"/>
                <a:gd name="T9" fmla="*/ 8 h 152"/>
                <a:gd name="T10" fmla="*/ 720 w 720"/>
                <a:gd name="T11" fmla="*/ 104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0"/>
                <a:gd name="T19" fmla="*/ 0 h 152"/>
                <a:gd name="T20" fmla="*/ 720 w 720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8000"/>
              </a:solidFill>
              <a:round/>
              <a:headEnd/>
              <a:tailEnd/>
            </a:ln>
            <a:effectLst>
              <a:outerShdw blurRad="50800" dist="38100" dir="8100000" algn="bl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rot="5400000" flipV="1">
              <a:off x="3715862" y="5820551"/>
              <a:ext cx="409575" cy="6350"/>
            </a:xfrm>
            <a:prstGeom prst="line">
              <a:avLst/>
            </a:prstGeom>
            <a:noFill/>
            <a:ln w="50800">
              <a:solidFill>
                <a:srgbClr val="80008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536475" y="6076138"/>
              <a:ext cx="730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800080"/>
                  </a:solidFill>
                  <a:latin typeface="+mn-lt"/>
                </a:rPr>
                <a:t>Fault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021654" y="4882140"/>
            <a:ext cx="838691" cy="1670845"/>
            <a:chOff x="2136055" y="5085538"/>
            <a:chExt cx="838691" cy="1359932"/>
          </a:xfrm>
        </p:grpSpPr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2241075" y="5085538"/>
              <a:ext cx="457200" cy="914399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>
              <a:outerShdw blurRad="50800" dist="38100" dir="8100000" algn="bl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34"/>
            <p:cNvSpPr txBox="1">
              <a:spLocks noChangeArrowheads="1"/>
            </p:cNvSpPr>
            <p:nvPr/>
          </p:nvSpPr>
          <p:spPr bwMode="auto">
            <a:xfrm>
              <a:off x="2136055" y="6076138"/>
              <a:ext cx="8386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 err="1" smtClean="0">
                  <a:latin typeface="+mn-lt"/>
                </a:rPr>
                <a:t>Chkpt</a:t>
              </a:r>
              <a:endParaRPr lang="en-US" sz="1800" b="1" dirty="0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79673" y="6491288"/>
            <a:ext cx="1427628" cy="366712"/>
            <a:chOff x="5519345" y="3090315"/>
            <a:chExt cx="1427628" cy="366712"/>
          </a:xfrm>
        </p:grpSpPr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5670623" y="3090315"/>
              <a:ext cx="1276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+mn-lt"/>
                </a:rPr>
                <a:t>Diagnosis</a:t>
              </a: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5519345" y="3160228"/>
              <a:ext cx="299958" cy="1260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48920" y="4882140"/>
            <a:ext cx="2421824" cy="1699638"/>
            <a:chOff x="5874697" y="1213085"/>
            <a:chExt cx="2421824" cy="1699638"/>
          </a:xfrm>
        </p:grpSpPr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5874697" y="2407900"/>
              <a:ext cx="12490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8000"/>
                  </a:solidFill>
                  <a:latin typeface="+mn-lt"/>
                </a:rPr>
                <a:t>Recovery</a:t>
              </a: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rot="5400000" flipV="1">
              <a:off x="5995924" y="2176528"/>
              <a:ext cx="390652" cy="0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 flipV="1">
              <a:off x="6191250" y="1752600"/>
              <a:ext cx="1447800" cy="228600"/>
            </a:xfrm>
            <a:custGeom>
              <a:avLst/>
              <a:gdLst>
                <a:gd name="T0" fmla="*/ 0 w 720"/>
                <a:gd name="T1" fmla="*/ 8 h 152"/>
                <a:gd name="T2" fmla="*/ 144 w 720"/>
                <a:gd name="T3" fmla="*/ 152 h 152"/>
                <a:gd name="T4" fmla="*/ 288 w 720"/>
                <a:gd name="T5" fmla="*/ 8 h 152"/>
                <a:gd name="T6" fmla="*/ 432 w 720"/>
                <a:gd name="T7" fmla="*/ 152 h 152"/>
                <a:gd name="T8" fmla="*/ 576 w 720"/>
                <a:gd name="T9" fmla="*/ 8 h 152"/>
                <a:gd name="T10" fmla="*/ 720 w 720"/>
                <a:gd name="T11" fmla="*/ 104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0"/>
                <a:gd name="T19" fmla="*/ 0 h 152"/>
                <a:gd name="T20" fmla="*/ 720 w 720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8000"/>
              </a:solidFill>
              <a:round/>
              <a:headEnd/>
              <a:tailEnd/>
            </a:ln>
            <a:effectLst>
              <a:outerShdw blurRad="50800" dist="38100" dir="8100000" algn="bl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 rot="16200000">
              <a:off x="6083300" y="2798423"/>
              <a:ext cx="2286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5"/>
            <p:cNvSpPr>
              <a:spLocks noChangeArrowheads="1"/>
            </p:cNvSpPr>
            <p:nvPr/>
          </p:nvSpPr>
          <p:spPr bwMode="auto">
            <a:xfrm>
              <a:off x="7639050" y="1213085"/>
              <a:ext cx="457200" cy="1211027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>
              <a:outerShdw blurRad="50800" dist="38100" dir="8100000" algn="bl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7457830" y="2438400"/>
              <a:ext cx="8386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 err="1" smtClean="0">
                  <a:latin typeface="+mn-lt"/>
                </a:rPr>
                <a:t>Chkpt</a:t>
              </a:r>
              <a:endParaRPr lang="en-US" sz="1800" b="1" dirty="0">
                <a:latin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4176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 of This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HW technique for fault recovery in the presence of external IOs</a:t>
            </a:r>
          </a:p>
          <a:p>
            <a:pPr lvl="1"/>
            <a:r>
              <a:rPr lang="en-US" dirty="0" smtClean="0"/>
              <a:t>Existing recovery solutions mostly ignore the “output commit” problem</a:t>
            </a:r>
          </a:p>
          <a:p>
            <a:pPr lvl="1"/>
            <a:r>
              <a:rPr lang="en-US" dirty="0" smtClean="0"/>
              <a:t>Low overhead to fault-free exec 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⇒</a:t>
            </a:r>
            <a:r>
              <a:rPr lang="en-US" dirty="0" smtClean="0"/>
              <a:t> detection latency &lt;100K instructions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New definition of detection latency to be more relevant to recovery</a:t>
            </a:r>
          </a:p>
          <a:p>
            <a:pPr lvl="1"/>
            <a:r>
              <a:rPr lang="en-US" dirty="0" smtClean="0"/>
              <a:t>@</a:t>
            </a:r>
            <a:r>
              <a:rPr lang="en-US" dirty="0"/>
              <a:t>100K instructions, only 80% of faults detected with existing definition!</a:t>
            </a:r>
          </a:p>
          <a:p>
            <a:pPr lvl="1"/>
            <a:r>
              <a:rPr lang="en-US" dirty="0" smtClean="0"/>
              <a:t>Existing definition conservative 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⇒</a:t>
            </a:r>
            <a:r>
              <a:rPr lang="en-US" dirty="0"/>
              <a:t> </a:t>
            </a:r>
            <a:r>
              <a:rPr lang="en-US" dirty="0" smtClean="0"/>
              <a:t>high-overhead to fault-free execution</a:t>
            </a:r>
          </a:p>
          <a:p>
            <a:pPr lvl="1"/>
            <a:endParaRPr lang="en-US" dirty="0"/>
          </a:p>
          <a:p>
            <a:r>
              <a:rPr lang="en-US" dirty="0" smtClean="0"/>
              <a:t>Combined evaluation of low-cost fault detection &amp; recovery solution</a:t>
            </a:r>
          </a:p>
          <a:p>
            <a:pPr lvl="1"/>
            <a:r>
              <a:rPr lang="en-US" dirty="0" smtClean="0"/>
              <a:t>SWAT recovers the system for 94% of injected faults @ 100K </a:t>
            </a:r>
            <a:r>
              <a:rPr lang="en-US" dirty="0" err="1" smtClean="0"/>
              <a:t>instr</a:t>
            </a:r>
            <a:r>
              <a:rPr lang="en-US" dirty="0" smtClean="0"/>
              <a:t>, 0.2% SDC rate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68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Motivation and Contributions</a:t>
            </a:r>
          </a:p>
          <a:p>
            <a:r>
              <a:rPr lang="en-US" dirty="0" smtClean="0"/>
              <a:t>Recovery in the presence of external IO</a:t>
            </a:r>
          </a:p>
          <a:p>
            <a:r>
              <a:rPr lang="en-US" dirty="0" smtClean="0"/>
              <a:t>A new definition of detection latency</a:t>
            </a:r>
          </a:p>
          <a:p>
            <a:r>
              <a:rPr lang="en-US" dirty="0" smtClean="0"/>
              <a:t>Combined evaluation of detection and recovery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3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External outputs need to be delayed until guaranteed to be fault-free</a:t>
            </a:r>
          </a:p>
          <a:p>
            <a:pPr lvl="1"/>
            <a:r>
              <a:rPr lang="en-US" dirty="0" smtClean="0"/>
              <a:t>Once committed, they cannot be rolled-back</a:t>
            </a:r>
          </a:p>
          <a:p>
            <a:pPr>
              <a:spcBef>
                <a:spcPts val="3022"/>
              </a:spcBef>
              <a:buFont typeface="Arial"/>
              <a:buChar char="•"/>
            </a:pPr>
            <a:r>
              <a:rPr lang="en-US" dirty="0" smtClean="0"/>
              <a:t>Previous solution: Buffer outputs in dedicated SW </a:t>
            </a:r>
            <a:r>
              <a:rPr lang="en-US" dirty="0"/>
              <a:t>[Revive I/O]</a:t>
            </a:r>
          </a:p>
          <a:p>
            <a:pPr lvl="1">
              <a:buSzPct val="100000"/>
              <a:buBlip>
                <a:blip r:embed="rId4"/>
              </a:buBlip>
            </a:pPr>
            <a:r>
              <a:rPr lang="en-US" dirty="0" smtClean="0">
                <a:solidFill>
                  <a:srgbClr val="000000"/>
                </a:solidFill>
              </a:rPr>
              <a:t>No HW changes, exploit semantics of SW-level output for efficiency</a:t>
            </a:r>
          </a:p>
          <a:p>
            <a:pPr lvl="1">
              <a:buSzPct val="100000"/>
              <a:buBlip>
                <a:blip r:embed="rId5"/>
              </a:buBlip>
            </a:pPr>
            <a:r>
              <a:rPr lang="en-US" dirty="0" smtClean="0">
                <a:solidFill>
                  <a:srgbClr val="D15100"/>
                </a:solidFill>
              </a:rPr>
              <a:t>Outputs vulnerable as buffering SW runs on faulty HW</a:t>
            </a:r>
          </a:p>
          <a:p>
            <a:pPr lvl="1">
              <a:buSzPct val="100000"/>
              <a:buNone/>
            </a:pPr>
            <a:endParaRPr lang="en-US" dirty="0" smtClean="0">
              <a:solidFill>
                <a:srgbClr val="D15100"/>
              </a:solidFill>
            </a:endParaRPr>
          </a:p>
          <a:p>
            <a:pPr>
              <a:buSzPct val="100000"/>
              <a:buFont typeface="Arial"/>
              <a:buChar char="•"/>
            </a:pPr>
            <a:r>
              <a:rPr lang="en-US" dirty="0" smtClean="0"/>
              <a:t>Our solution: </a:t>
            </a:r>
            <a:r>
              <a:rPr lang="en-US" dirty="0" smtClean="0">
                <a:solidFill>
                  <a:srgbClr val="D15100"/>
                </a:solidFill>
              </a:rPr>
              <a:t>Buffer external outputs in dedicated HW</a:t>
            </a:r>
            <a:endParaRPr lang="en-US" dirty="0" smtClean="0"/>
          </a:p>
          <a:p>
            <a:pPr lvl="1"/>
            <a:r>
              <a:rPr lang="en-US" dirty="0" smtClean="0"/>
              <a:t>SW output maps to multiple dependent HW stores 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⇒</a:t>
            </a:r>
            <a:r>
              <a:rPr lang="en-US" dirty="0" smtClean="0"/>
              <a:t> potentially high overheads</a:t>
            </a:r>
          </a:p>
          <a:p>
            <a:pPr lvl="1"/>
            <a:r>
              <a:rPr lang="en-US" dirty="0" smtClean="0"/>
              <a:t>Solution should require no changes to device HW</a:t>
            </a:r>
          </a:p>
          <a:p>
            <a:pPr lvl="1"/>
            <a:r>
              <a:rPr lang="en-US" dirty="0" smtClean="0"/>
              <a:t>Buffered outputs should not be vulnerable to HW faults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6991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HW Output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5060950"/>
          </a:xfrm>
        </p:spPr>
        <p:txBody>
          <a:bodyPr>
            <a:normAutofit/>
          </a:bodyPr>
          <a:lstStyle/>
          <a:p>
            <a:r>
              <a:rPr lang="en-US" dirty="0" smtClean="0"/>
              <a:t>CPU communicates with devices through </a:t>
            </a:r>
            <a:r>
              <a:rPr lang="en-US" dirty="0" smtClean="0">
                <a:solidFill>
                  <a:srgbClr val="D15100"/>
                </a:solidFill>
              </a:rPr>
              <a:t>I/O loads &amp; stores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HW buffer buffers outputs until next checkpoint or IO fence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ym typeface="Symbol" charset="2"/>
              </a:rPr>
              <a:t>Committed outputs verified fault-free and drained in parallel to regular execution</a:t>
            </a:r>
          </a:p>
          <a:p>
            <a:r>
              <a:rPr lang="en-US" dirty="0" smtClean="0"/>
              <a:t>Buffered outputs protected through ECC checks</a:t>
            </a:r>
          </a:p>
          <a:p>
            <a:pPr lvl="1"/>
            <a:r>
              <a:rPr lang="en-US" dirty="0" smtClean="0"/>
              <a:t>Special </a:t>
            </a:r>
            <a:r>
              <a:rPr lang="en-US" dirty="0"/>
              <a:t>handling </a:t>
            </a:r>
            <a:r>
              <a:rPr lang="en-US" dirty="0" smtClean="0"/>
              <a:t>during DMA transfer to device to protect output while draining</a:t>
            </a:r>
          </a:p>
          <a:p>
            <a:r>
              <a:rPr lang="en-US" dirty="0" smtClean="0"/>
              <a:t>CPU-centric implementation with no changes to IO devices</a:t>
            </a:r>
          </a:p>
        </p:txBody>
      </p:sp>
      <p:grpSp>
        <p:nvGrpSpPr>
          <p:cNvPr id="4" name="Group 25"/>
          <p:cNvGrpSpPr/>
          <p:nvPr/>
        </p:nvGrpSpPr>
        <p:grpSpPr>
          <a:xfrm>
            <a:off x="3879755" y="1853494"/>
            <a:ext cx="4857845" cy="2067342"/>
            <a:chOff x="2170160" y="3743980"/>
            <a:chExt cx="3544840" cy="2528477"/>
          </a:xfrm>
        </p:grpSpPr>
        <p:sp>
          <p:nvSpPr>
            <p:cNvPr id="122" name="Down Arrow 121"/>
            <p:cNvSpPr/>
            <p:nvPr/>
          </p:nvSpPr>
          <p:spPr bwMode="auto">
            <a:xfrm rot="16200000">
              <a:off x="3395862" y="3570778"/>
              <a:ext cx="292053" cy="1117600"/>
            </a:xfrm>
            <a:prstGeom prst="downArrow">
              <a:avLst>
                <a:gd name="adj1" fmla="val 50000"/>
                <a:gd name="adj2" fmla="val 6349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86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12" name="Rounded Rectangle 111"/>
            <p:cNvSpPr/>
            <p:nvPr/>
          </p:nvSpPr>
          <p:spPr bwMode="auto">
            <a:xfrm>
              <a:off x="2486378" y="4665008"/>
              <a:ext cx="993422" cy="486755"/>
            </a:xfrm>
            <a:prstGeom prst="roundRect">
              <a:avLst/>
            </a:prstGeom>
            <a:solidFill>
              <a:srgbClr val="FFA67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86"/>
              <a:r>
                <a:rPr lang="en-US" b="1" dirty="0">
                  <a:latin typeface="Helvetica"/>
                  <a:cs typeface="Helvetica"/>
                </a:rPr>
                <a:t>CPU</a:t>
              </a:r>
            </a:p>
          </p:txBody>
        </p:sp>
        <p:sp>
          <p:nvSpPr>
            <p:cNvPr id="114" name="Rounded Rectangle 113"/>
            <p:cNvSpPr/>
            <p:nvPr/>
          </p:nvSpPr>
          <p:spPr bwMode="auto">
            <a:xfrm>
              <a:off x="4100689" y="3886200"/>
              <a:ext cx="1490133" cy="584106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86"/>
              <a:r>
                <a:rPr lang="en-US" b="1" dirty="0">
                  <a:latin typeface="Helvetica"/>
                  <a:cs typeface="Helvetica"/>
                </a:rPr>
                <a:t>Memory</a:t>
              </a:r>
            </a:p>
          </p:txBody>
        </p:sp>
        <p:sp>
          <p:nvSpPr>
            <p:cNvPr id="115" name="Rounded Rectangle 114"/>
            <p:cNvSpPr/>
            <p:nvPr/>
          </p:nvSpPr>
          <p:spPr bwMode="auto">
            <a:xfrm>
              <a:off x="3355622" y="3983551"/>
              <a:ext cx="496711" cy="389404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86"/>
              <a:r>
                <a:rPr lang="en-US" b="1" dirty="0">
                  <a:latin typeface="Helvetica"/>
                  <a:cs typeface="Helvetica"/>
                </a:rPr>
                <a:t>$</a:t>
              </a:r>
            </a:p>
          </p:txBody>
        </p:sp>
        <p:grpSp>
          <p:nvGrpSpPr>
            <p:cNvPr id="5" name="Group 118"/>
            <p:cNvGrpSpPr/>
            <p:nvPr/>
          </p:nvGrpSpPr>
          <p:grpSpPr>
            <a:xfrm>
              <a:off x="3479800" y="4762359"/>
              <a:ext cx="496711" cy="292053"/>
              <a:chOff x="7010400" y="3048000"/>
              <a:chExt cx="685800" cy="228600"/>
            </a:xfrm>
          </p:grpSpPr>
          <p:sp>
            <p:nvSpPr>
              <p:cNvPr id="116" name="Rectangle 115"/>
              <p:cNvSpPr/>
              <p:nvPr/>
            </p:nvSpPr>
            <p:spPr bwMode="auto">
              <a:xfrm>
                <a:off x="7010400" y="3048000"/>
                <a:ext cx="685800" cy="76200"/>
              </a:xfrm>
              <a:prstGeom prst="rect">
                <a:avLst/>
              </a:prstGeom>
              <a:solidFill>
                <a:srgbClr val="E15EC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86"/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7010400" y="3200400"/>
                <a:ext cx="685800" cy="76200"/>
              </a:xfrm>
              <a:prstGeom prst="rect">
                <a:avLst/>
              </a:prstGeom>
              <a:solidFill>
                <a:srgbClr val="E15EC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86"/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7010400" y="3124200"/>
                <a:ext cx="685800" cy="76200"/>
              </a:xfrm>
              <a:prstGeom prst="rect">
                <a:avLst/>
              </a:prstGeom>
              <a:solidFill>
                <a:srgbClr val="E15EC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86"/>
                <a:endParaRPr lang="en-US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121" name="Down Arrow 120"/>
            <p:cNvSpPr/>
            <p:nvPr/>
          </p:nvSpPr>
          <p:spPr bwMode="auto">
            <a:xfrm>
              <a:off x="2858911" y="4080902"/>
              <a:ext cx="372533" cy="584106"/>
            </a:xfrm>
            <a:prstGeom prst="downArrow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86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25" name="Down Arrow 124"/>
            <p:cNvSpPr/>
            <p:nvPr/>
          </p:nvSpPr>
          <p:spPr bwMode="auto">
            <a:xfrm rot="16200000">
              <a:off x="4327196" y="5633540"/>
              <a:ext cx="292053" cy="496711"/>
            </a:xfrm>
            <a:prstGeom prst="downArrow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86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26" name="Down Arrow 125"/>
            <p:cNvSpPr/>
            <p:nvPr/>
          </p:nvSpPr>
          <p:spPr bwMode="auto">
            <a:xfrm rot="16200000">
              <a:off x="4327196" y="5049434"/>
              <a:ext cx="292053" cy="496711"/>
            </a:xfrm>
            <a:prstGeom prst="downArrow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86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28" name="Down Arrow 127"/>
            <p:cNvSpPr/>
            <p:nvPr/>
          </p:nvSpPr>
          <p:spPr bwMode="auto">
            <a:xfrm>
              <a:off x="4100689" y="4470306"/>
              <a:ext cx="372533" cy="1460265"/>
            </a:xfrm>
            <a:prstGeom prst="downArrow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86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0" name="Down Arrow 129"/>
            <p:cNvSpPr/>
            <p:nvPr/>
          </p:nvSpPr>
          <p:spPr bwMode="auto">
            <a:xfrm rot="16200000">
              <a:off x="4203018" y="4535852"/>
              <a:ext cx="292053" cy="745067"/>
            </a:xfrm>
            <a:prstGeom prst="downArrow">
              <a:avLst>
                <a:gd name="adj1" fmla="val 50000"/>
                <a:gd name="adj2" fmla="val 6349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86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1" name="Rounded Rectangle 130"/>
            <p:cNvSpPr/>
            <p:nvPr/>
          </p:nvSpPr>
          <p:spPr bwMode="auto">
            <a:xfrm>
              <a:off x="4473222" y="4665008"/>
              <a:ext cx="1241778" cy="389404"/>
            </a:xfrm>
            <a:prstGeom prst="round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86"/>
              <a:r>
                <a:rPr lang="en-US" b="1" dirty="0">
                  <a:latin typeface="Helvetica"/>
                  <a:cs typeface="Helvetica"/>
                </a:rPr>
                <a:t>Device</a:t>
              </a:r>
            </a:p>
          </p:txBody>
        </p:sp>
        <p:sp>
          <p:nvSpPr>
            <p:cNvPr id="132" name="Rounded Rectangle 131"/>
            <p:cNvSpPr/>
            <p:nvPr/>
          </p:nvSpPr>
          <p:spPr bwMode="auto">
            <a:xfrm>
              <a:off x="4473222" y="5151763"/>
              <a:ext cx="1241778" cy="389404"/>
            </a:xfrm>
            <a:prstGeom prst="round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86"/>
              <a:r>
                <a:rPr lang="en-US" b="1" dirty="0">
                  <a:latin typeface="Helvetica"/>
                  <a:cs typeface="Helvetica"/>
                </a:rPr>
                <a:t>Device</a:t>
              </a:r>
            </a:p>
          </p:txBody>
        </p:sp>
        <p:sp>
          <p:nvSpPr>
            <p:cNvPr id="133" name="Rounded Rectangle 132"/>
            <p:cNvSpPr/>
            <p:nvPr/>
          </p:nvSpPr>
          <p:spPr bwMode="auto">
            <a:xfrm>
              <a:off x="4473222" y="5638518"/>
              <a:ext cx="1241778" cy="389404"/>
            </a:xfrm>
            <a:prstGeom prst="round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86"/>
              <a:r>
                <a:rPr lang="en-US" b="1" dirty="0">
                  <a:latin typeface="Helvetica"/>
                  <a:cs typeface="Helvetica"/>
                </a:rPr>
                <a:t>Device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362200" y="5297268"/>
              <a:ext cx="1868440" cy="646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atin typeface="Helvetica"/>
                  <a:cs typeface="Helvetica"/>
                </a:rPr>
                <a:t>OUTPUT</a:t>
              </a:r>
            </a:p>
            <a:p>
              <a:pPr algn="ctr"/>
              <a:r>
                <a:rPr lang="en-US" b="1" dirty="0">
                  <a:latin typeface="Helvetica"/>
                  <a:cs typeface="Helvetica"/>
                </a:rPr>
                <a:t>BUFFER</a:t>
              </a:r>
            </a:p>
          </p:txBody>
        </p:sp>
        <p:cxnSp>
          <p:nvCxnSpPr>
            <p:cNvPr id="136" name="Straight Arrow Connector 135"/>
            <p:cNvCxnSpPr>
              <a:stCxn id="117" idx="2"/>
            </p:cNvCxnSpPr>
            <p:nvPr/>
          </p:nvCxnSpPr>
          <p:spPr bwMode="auto">
            <a:xfrm rot="5400000">
              <a:off x="3601749" y="5179525"/>
              <a:ext cx="251520" cy="12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2170160" y="3743980"/>
              <a:ext cx="110644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>
                  <a:latin typeface="Helvetica"/>
                  <a:cs typeface="Helvetica"/>
                </a:rPr>
                <a:t>Memory</a:t>
              </a:r>
            </a:p>
            <a:p>
              <a:pPr algn="ctr"/>
              <a:r>
                <a:rPr lang="en-US" sz="1400" b="1" dirty="0">
                  <a:latin typeface="Helvetica"/>
                  <a:cs typeface="Helvetica"/>
                </a:rPr>
                <a:t>Bus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33800" y="5922521"/>
              <a:ext cx="1106440" cy="34993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 smtClean="0">
                  <a:latin typeface="Helvetica"/>
                  <a:cs typeface="Helvetica"/>
                </a:rPr>
                <a:t>IO Bus</a:t>
              </a:r>
              <a:endParaRPr lang="en-US" sz="1400" b="1" dirty="0">
                <a:latin typeface="Helvetica"/>
                <a:cs typeface="Helvetic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14917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of HW Output Buffer</a:t>
            </a:r>
            <a:endParaRPr lang="en-US" dirty="0"/>
          </a:p>
        </p:txBody>
      </p:sp>
      <p:sp>
        <p:nvSpPr>
          <p:cNvPr id="74" name="Content Placeholder 73"/>
          <p:cNvSpPr>
            <a:spLocks noGrp="1"/>
          </p:cNvSpPr>
          <p:nvPr>
            <p:ph idx="1"/>
          </p:nvPr>
        </p:nvSpPr>
        <p:spPr>
          <a:xfrm>
            <a:off x="561769" y="1042482"/>
            <a:ext cx="10972800" cy="4830763"/>
          </a:xfrm>
        </p:spPr>
        <p:txBody>
          <a:bodyPr/>
          <a:lstStyle/>
          <a:p>
            <a:r>
              <a:rPr lang="en-US" dirty="0" smtClean="0"/>
              <a:t>Fault-free Operation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Outputs </a:t>
            </a:r>
            <a:r>
              <a:rPr lang="en-US" dirty="0"/>
              <a:t>verified as fault-free at second subsequent </a:t>
            </a:r>
            <a:r>
              <a:rPr lang="en-US" dirty="0" smtClean="0"/>
              <a:t>checkpoint</a:t>
            </a:r>
          </a:p>
          <a:p>
            <a:r>
              <a:rPr lang="en-US" dirty="0" smtClean="0"/>
              <a:t>Recovery Operation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 bwMode="auto">
          <a:xfrm>
            <a:off x="7086600" y="1777174"/>
            <a:ext cx="275469" cy="914400"/>
          </a:xfrm>
          <a:prstGeom prst="ellipse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8" tIns="45709" rIns="91418" bIns="45709" numCol="1" rtlCol="0" anchor="t" anchorCtr="0" compatLnSpc="1">
            <a:prstTxWarp prst="textNoShape">
              <a:avLst/>
            </a:prstTxWarp>
          </a:bodyPr>
          <a:lstStyle/>
          <a:p>
            <a:pPr defTabSz="914186"/>
            <a:endParaRPr lang="en-US" dirty="0"/>
          </a:p>
        </p:txBody>
      </p:sp>
      <p:grpSp>
        <p:nvGrpSpPr>
          <p:cNvPr id="3" name="Group 60"/>
          <p:cNvGrpSpPr/>
          <p:nvPr/>
        </p:nvGrpSpPr>
        <p:grpSpPr>
          <a:xfrm>
            <a:off x="7238999" y="2386774"/>
            <a:ext cx="2819400" cy="685800"/>
            <a:chOff x="5410200" y="2209800"/>
            <a:chExt cx="2819400" cy="685800"/>
          </a:xfrm>
        </p:grpSpPr>
        <p:cxnSp>
          <p:nvCxnSpPr>
            <p:cNvPr id="53" name="Straight Arrow Connector 52"/>
            <p:cNvCxnSpPr/>
            <p:nvPr/>
          </p:nvCxnSpPr>
          <p:spPr bwMode="auto">
            <a:xfrm rot="5400000">
              <a:off x="5219701" y="2670807"/>
              <a:ext cx="381000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5410200" y="2556508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stealth" w="lg" len="med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5410200" y="2785108"/>
              <a:ext cx="685800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stealth" w="lg" len="med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5715000" y="2404108"/>
              <a:ext cx="513933" cy="262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b="1" dirty="0">
                  <a:latin typeface="Helvetica"/>
                  <a:cs typeface="Helvetica"/>
                </a:rPr>
                <a:t>St 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19800" y="2632708"/>
              <a:ext cx="513933" cy="262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b="1" dirty="0">
                  <a:latin typeface="Helvetica"/>
                  <a:cs typeface="Helvetica"/>
                </a:rPr>
                <a:t>St 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54693" y="2209800"/>
              <a:ext cx="17749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D15100"/>
                  </a:solidFill>
                  <a:latin typeface="Helvetica"/>
                  <a:cs typeface="Helvetica"/>
                </a:rPr>
                <a:t>Drain Stores</a:t>
              </a:r>
            </a:p>
            <a:p>
              <a:pPr algn="ctr"/>
              <a:r>
                <a:rPr lang="en-US" b="1" dirty="0">
                  <a:solidFill>
                    <a:srgbClr val="D15100"/>
                  </a:solidFill>
                  <a:latin typeface="Helvetica"/>
                  <a:cs typeface="Helvetica"/>
                </a:rPr>
                <a:t>in background</a:t>
              </a:r>
            </a:p>
          </p:txBody>
        </p:sp>
      </p:grpSp>
      <p:grpSp>
        <p:nvGrpSpPr>
          <p:cNvPr id="4" name="Group 63"/>
          <p:cNvGrpSpPr/>
          <p:nvPr/>
        </p:nvGrpSpPr>
        <p:grpSpPr>
          <a:xfrm>
            <a:off x="3962400" y="4501059"/>
            <a:ext cx="4114800" cy="1100554"/>
            <a:chOff x="647370" y="4245114"/>
            <a:chExt cx="4114800" cy="1100554"/>
          </a:xfrm>
        </p:grpSpPr>
        <p:sp>
          <p:nvSpPr>
            <p:cNvPr id="65" name="Oval 64"/>
            <p:cNvSpPr/>
            <p:nvPr/>
          </p:nvSpPr>
          <p:spPr bwMode="auto">
            <a:xfrm>
              <a:off x="647370" y="4245114"/>
              <a:ext cx="304800" cy="914400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86"/>
              <a:endParaRPr lang="en-US" dirty="0"/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>
              <a:off x="799770" y="4702314"/>
              <a:ext cx="3962400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stealth" w="lg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1180770" y="4321314"/>
              <a:ext cx="530915" cy="424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b="1" dirty="0">
                  <a:latin typeface="Helvetica"/>
                  <a:cs typeface="Helvetica"/>
                </a:rPr>
                <a:t>Dev</a:t>
              </a:r>
            </a:p>
            <a:p>
              <a:pPr algn="ctr">
                <a:lnSpc>
                  <a:spcPct val="75000"/>
                </a:lnSpc>
              </a:pPr>
              <a:r>
                <a:rPr lang="en-US" sz="1400" b="1" dirty="0">
                  <a:latin typeface="Helvetica"/>
                  <a:cs typeface="Helvetica"/>
                </a:rPr>
                <a:t>St 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40457" y="4321314"/>
              <a:ext cx="530915" cy="424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b="1" dirty="0">
                  <a:latin typeface="Helvetica"/>
                  <a:cs typeface="Helvetica"/>
                </a:rPr>
                <a:t>Dev</a:t>
              </a:r>
            </a:p>
            <a:p>
              <a:pPr algn="ctr">
                <a:lnSpc>
                  <a:spcPct val="75000"/>
                </a:lnSpc>
              </a:pPr>
              <a:r>
                <a:rPr lang="en-US" sz="1400" b="1" dirty="0">
                  <a:latin typeface="Helvetica"/>
                  <a:cs typeface="Helvetica"/>
                </a:rPr>
                <a:t>St 2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 rot="5400000">
              <a:off x="1218871" y="4892813"/>
              <a:ext cx="381000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rot="5400000">
              <a:off x="1676071" y="4892813"/>
              <a:ext cx="381000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1256970" y="5007114"/>
              <a:ext cx="788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D15100"/>
                  </a:solidFill>
                  <a:latin typeface="Helvetica"/>
                  <a:cs typeface="Helvetica"/>
                </a:rPr>
                <a:t>Buffer</a:t>
              </a:r>
            </a:p>
          </p:txBody>
        </p:sp>
      </p:grpSp>
      <p:grpSp>
        <p:nvGrpSpPr>
          <p:cNvPr id="5" name="Group 87"/>
          <p:cNvGrpSpPr/>
          <p:nvPr/>
        </p:nvGrpSpPr>
        <p:grpSpPr>
          <a:xfrm>
            <a:off x="7010400" y="4501061"/>
            <a:ext cx="304800" cy="1800066"/>
            <a:chOff x="6553200" y="4168914"/>
            <a:chExt cx="304800" cy="1800066"/>
          </a:xfrm>
        </p:grpSpPr>
        <p:cxnSp>
          <p:nvCxnSpPr>
            <p:cNvPr id="80" name="Straight Arrow Connector 79"/>
            <p:cNvCxnSpPr/>
            <p:nvPr/>
          </p:nvCxnSpPr>
          <p:spPr bwMode="auto">
            <a:xfrm rot="5400000">
              <a:off x="6259445" y="5444241"/>
              <a:ext cx="1047891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79" name="Oval 78"/>
            <p:cNvSpPr/>
            <p:nvPr/>
          </p:nvSpPr>
          <p:spPr bwMode="auto">
            <a:xfrm>
              <a:off x="6553200" y="4168914"/>
              <a:ext cx="304800" cy="914400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86"/>
              <a:endParaRPr lang="en-US" dirty="0"/>
            </a:p>
          </p:txBody>
        </p:sp>
      </p:grpSp>
      <p:grpSp>
        <p:nvGrpSpPr>
          <p:cNvPr id="6" name="Group 86"/>
          <p:cNvGrpSpPr/>
          <p:nvPr/>
        </p:nvGrpSpPr>
        <p:grpSpPr>
          <a:xfrm>
            <a:off x="7334668" y="5555653"/>
            <a:ext cx="1123533" cy="491492"/>
            <a:chOff x="6781800" y="4842508"/>
            <a:chExt cx="1123533" cy="491492"/>
          </a:xfrm>
        </p:grpSpPr>
        <p:cxnSp>
          <p:nvCxnSpPr>
            <p:cNvPr id="81" name="Straight Arrow Connector 80"/>
            <p:cNvCxnSpPr/>
            <p:nvPr/>
          </p:nvCxnSpPr>
          <p:spPr bwMode="auto">
            <a:xfrm>
              <a:off x="6781800" y="4994908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stealth" w="lg" len="med"/>
            </a:ln>
            <a:effectLst/>
          </p:spPr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6781800" y="5223508"/>
              <a:ext cx="685800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stealth" w="lg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7086600" y="4842508"/>
              <a:ext cx="513933" cy="262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b="1" dirty="0">
                  <a:latin typeface="Helvetica"/>
                  <a:cs typeface="Helvetica"/>
                </a:rPr>
                <a:t>St 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391400" y="5071108"/>
              <a:ext cx="513933" cy="262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b="1" dirty="0">
                  <a:latin typeface="Helvetica"/>
                  <a:cs typeface="Helvetica"/>
                </a:rPr>
                <a:t>St 2</a:t>
              </a:r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7924802" y="4196259"/>
            <a:ext cx="1541772" cy="838200"/>
            <a:chOff x="7010400" y="3733800"/>
            <a:chExt cx="1541772" cy="838200"/>
          </a:xfrm>
        </p:grpSpPr>
        <p:sp>
          <p:nvSpPr>
            <p:cNvPr id="89" name="Explosion 2 88"/>
            <p:cNvSpPr/>
            <p:nvPr/>
          </p:nvSpPr>
          <p:spPr bwMode="auto">
            <a:xfrm>
              <a:off x="7010400" y="4343400"/>
              <a:ext cx="381000" cy="228600"/>
            </a:xfrm>
            <a:prstGeom prst="irregularSeal2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86"/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315798" y="3733800"/>
              <a:ext cx="12363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  <a:latin typeface="Helvetica"/>
                  <a:cs typeface="Helvetica"/>
                </a:rPr>
                <a:t>Fault</a:t>
              </a:r>
            </a:p>
            <a:p>
              <a:pPr algn="ctr"/>
              <a:r>
                <a:rPr lang="en-US" b="1" dirty="0">
                  <a:solidFill>
                    <a:srgbClr val="0000FF"/>
                  </a:solidFill>
                  <a:latin typeface="Helvetica"/>
                  <a:cs typeface="Helvetica"/>
                </a:rPr>
                <a:t>Detection</a:t>
              </a:r>
            </a:p>
          </p:txBody>
        </p:sp>
      </p:grpSp>
      <p:grpSp>
        <p:nvGrpSpPr>
          <p:cNvPr id="8" name="Group 107"/>
          <p:cNvGrpSpPr/>
          <p:nvPr/>
        </p:nvGrpSpPr>
        <p:grpSpPr>
          <a:xfrm>
            <a:off x="6096000" y="4577261"/>
            <a:ext cx="788798" cy="981908"/>
            <a:chOff x="6438570" y="4092714"/>
            <a:chExt cx="788798" cy="981908"/>
          </a:xfrm>
        </p:grpSpPr>
        <p:sp>
          <p:nvSpPr>
            <p:cNvPr id="103" name="TextBox 102"/>
            <p:cNvSpPr txBox="1"/>
            <p:nvPr/>
          </p:nvSpPr>
          <p:spPr>
            <a:xfrm>
              <a:off x="6503140" y="4092714"/>
              <a:ext cx="530915" cy="424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b="1" dirty="0">
                  <a:latin typeface="Helvetica"/>
                  <a:cs typeface="Helvetica"/>
                </a:rPr>
                <a:t>Dev</a:t>
              </a:r>
            </a:p>
            <a:p>
              <a:pPr algn="ctr">
                <a:lnSpc>
                  <a:spcPct val="75000"/>
                </a:lnSpc>
              </a:pPr>
              <a:r>
                <a:rPr lang="en-US" sz="1400" b="1" dirty="0">
                  <a:latin typeface="Helvetica"/>
                  <a:cs typeface="Helvetica"/>
                </a:rPr>
                <a:t>St 3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 bwMode="auto">
            <a:xfrm rot="5400000">
              <a:off x="6541240" y="4664213"/>
              <a:ext cx="381000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5" name="TextBox 104"/>
            <p:cNvSpPr txBox="1"/>
            <p:nvPr/>
          </p:nvSpPr>
          <p:spPr>
            <a:xfrm>
              <a:off x="6438570" y="4736068"/>
              <a:ext cx="788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D15100"/>
                  </a:solidFill>
                  <a:latin typeface="Helvetica"/>
                  <a:cs typeface="Helvetica"/>
                </a:rPr>
                <a:t>Buffer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984041" y="5778627"/>
            <a:ext cx="1429178" cy="369310"/>
          </a:xfrm>
          <a:prstGeom prst="rect">
            <a:avLst/>
          </a:prstGeom>
          <a:noFill/>
        </p:spPr>
        <p:txBody>
          <a:bodyPr wrap="none" lIns="91418" tIns="45709" rIns="91418" bIns="45709" rtlCol="0">
            <a:spAutoFit/>
          </a:bodyPr>
          <a:lstStyle/>
          <a:p>
            <a:pPr algn="ctr"/>
            <a:r>
              <a:rPr lang="en-US" b="1" dirty="0">
                <a:solidFill>
                  <a:srgbClr val="D15100"/>
                </a:solidFill>
                <a:latin typeface="Helvetica"/>
                <a:cs typeface="Helvetica"/>
              </a:rPr>
              <a:t>Discard st3</a:t>
            </a:r>
          </a:p>
        </p:txBody>
      </p:sp>
      <p:grpSp>
        <p:nvGrpSpPr>
          <p:cNvPr id="9" name="Group 62"/>
          <p:cNvGrpSpPr/>
          <p:nvPr/>
        </p:nvGrpSpPr>
        <p:grpSpPr>
          <a:xfrm>
            <a:off x="3962400" y="1853375"/>
            <a:ext cx="4085469" cy="1636932"/>
            <a:chOff x="29331" y="4321314"/>
            <a:chExt cx="4085469" cy="1636934"/>
          </a:xfrm>
        </p:grpSpPr>
        <p:sp>
          <p:nvSpPr>
            <p:cNvPr id="13" name="Oval 12"/>
            <p:cNvSpPr/>
            <p:nvPr/>
          </p:nvSpPr>
          <p:spPr bwMode="auto">
            <a:xfrm>
              <a:off x="29331" y="4321314"/>
              <a:ext cx="282493" cy="914400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86"/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83224" y="4703902"/>
              <a:ext cx="4031576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stealth" w="lg" len="med"/>
            </a:ln>
            <a:effectLst/>
          </p:spPr>
        </p:cxnSp>
        <p:grpSp>
          <p:nvGrpSpPr>
            <p:cNvPr id="10" name="Group 29"/>
            <p:cNvGrpSpPr/>
            <p:nvPr/>
          </p:nvGrpSpPr>
          <p:grpSpPr>
            <a:xfrm>
              <a:off x="791331" y="5083314"/>
              <a:ext cx="457199" cy="228600"/>
              <a:chOff x="795222" y="4800600"/>
              <a:chExt cx="253998" cy="228600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795222" y="4800600"/>
                <a:ext cx="253998" cy="152400"/>
              </a:xfrm>
              <a:prstGeom prst="rect">
                <a:avLst/>
              </a:prstGeom>
              <a:solidFill>
                <a:srgbClr val="E15EC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86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795222" y="4876800"/>
                <a:ext cx="253998" cy="152400"/>
              </a:xfrm>
              <a:prstGeom prst="rect">
                <a:avLst/>
              </a:prstGeom>
              <a:solidFill>
                <a:srgbClr val="E15EC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86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795222" y="4953000"/>
                <a:ext cx="253998" cy="76200"/>
              </a:xfrm>
              <a:prstGeom prst="rect">
                <a:avLst/>
              </a:prstGeom>
              <a:solidFill>
                <a:srgbClr val="E15EC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186"/>
                <a:endParaRPr 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562731" y="4321314"/>
              <a:ext cx="530915" cy="424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b="1" dirty="0">
                  <a:latin typeface="Helvetica"/>
                  <a:cs typeface="Helvetica"/>
                </a:rPr>
                <a:t>Dev</a:t>
              </a:r>
            </a:p>
            <a:p>
              <a:pPr algn="ctr">
                <a:lnSpc>
                  <a:spcPct val="75000"/>
                </a:lnSpc>
              </a:pPr>
              <a:r>
                <a:rPr lang="en-US" sz="1400" b="1" dirty="0">
                  <a:latin typeface="Helvetica"/>
                  <a:cs typeface="Helvetica"/>
                </a:rPr>
                <a:t>St 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19931" y="4321314"/>
              <a:ext cx="530915" cy="424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b="1" dirty="0">
                  <a:latin typeface="Helvetica"/>
                  <a:cs typeface="Helvetica"/>
                </a:rPr>
                <a:t>Dev</a:t>
              </a:r>
            </a:p>
            <a:p>
              <a:pPr algn="ctr">
                <a:lnSpc>
                  <a:spcPct val="75000"/>
                </a:lnSpc>
              </a:pPr>
              <a:r>
                <a:rPr lang="en-US" sz="1400" b="1" dirty="0">
                  <a:latin typeface="Helvetica"/>
                  <a:cs typeface="Helvetica"/>
                </a:rPr>
                <a:t>St 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rot="5400000">
              <a:off x="600832" y="4892813"/>
              <a:ext cx="381000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rot="5400000">
              <a:off x="1055547" y="4892813"/>
              <a:ext cx="381000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798557" y="5311916"/>
              <a:ext cx="1646868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D15100"/>
                  </a:solidFill>
                  <a:latin typeface="Helvetica"/>
                  <a:cs typeface="Helvetica"/>
                </a:rPr>
                <a:t>Buffer Stores</a:t>
              </a:r>
            </a:p>
            <a:p>
              <a:pPr algn="ctr"/>
              <a:r>
                <a:rPr lang="en-US" b="1" dirty="0">
                  <a:solidFill>
                    <a:srgbClr val="D15100"/>
                  </a:solidFill>
                  <a:latin typeface="Helvetica"/>
                  <a:cs typeface="Helvetica"/>
                </a:rPr>
                <a:t>to Devices</a:t>
              </a:r>
            </a:p>
          </p:txBody>
        </p:sp>
      </p:grpSp>
      <p:sp>
        <p:nvSpPr>
          <p:cNvPr id="51" name="Oval 50"/>
          <p:cNvSpPr/>
          <p:nvPr/>
        </p:nvSpPr>
        <p:spPr bwMode="auto">
          <a:xfrm>
            <a:off x="5638800" y="1777174"/>
            <a:ext cx="282493" cy="914400"/>
          </a:xfrm>
          <a:prstGeom prst="ellipse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8" tIns="45709" rIns="91418" bIns="45709" numCol="1" rtlCol="0" anchor="t" anchorCtr="0" compatLnSpc="1">
            <a:prstTxWarp prst="textNoShape">
              <a:avLst/>
            </a:prstTxWarp>
          </a:bodyPr>
          <a:lstStyle/>
          <a:p>
            <a:pPr defTabSz="914186"/>
            <a:endParaRPr lang="en-US" dirty="0"/>
          </a:p>
        </p:txBody>
      </p:sp>
      <p:sp>
        <p:nvSpPr>
          <p:cNvPr id="57" name="Oval 56"/>
          <p:cNvSpPr/>
          <p:nvPr/>
        </p:nvSpPr>
        <p:spPr bwMode="auto">
          <a:xfrm>
            <a:off x="5638803" y="4501059"/>
            <a:ext cx="282493" cy="914400"/>
          </a:xfrm>
          <a:prstGeom prst="ellipse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8" tIns="45709" rIns="91418" bIns="45709" numCol="1" rtlCol="0" anchor="t" anchorCtr="0" compatLnSpc="1">
            <a:prstTxWarp prst="textNoShape">
              <a:avLst/>
            </a:prstTxWarp>
          </a:bodyPr>
          <a:lstStyle/>
          <a:p>
            <a:pPr defTabSz="914186"/>
            <a:endParaRPr lang="en-US" dirty="0"/>
          </a:p>
        </p:txBody>
      </p:sp>
      <p:grpSp>
        <p:nvGrpSpPr>
          <p:cNvPr id="11" name="Group 72"/>
          <p:cNvGrpSpPr/>
          <p:nvPr/>
        </p:nvGrpSpPr>
        <p:grpSpPr>
          <a:xfrm>
            <a:off x="5791201" y="5012803"/>
            <a:ext cx="5105401" cy="1656845"/>
            <a:chOff x="3951246" y="4409630"/>
            <a:chExt cx="5105401" cy="1656844"/>
          </a:xfrm>
        </p:grpSpPr>
        <p:sp>
          <p:nvSpPr>
            <p:cNvPr id="97" name="TextBox 96"/>
            <p:cNvSpPr txBox="1"/>
            <p:nvPr/>
          </p:nvSpPr>
          <p:spPr>
            <a:xfrm>
              <a:off x="6618246" y="4572001"/>
              <a:ext cx="2438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  <a:latin typeface="Helvetica"/>
                  <a:cs typeface="Helvetica"/>
                </a:rPr>
                <a:t>Rollback Arch state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rot="16200000" flipH="1">
              <a:off x="3361985" y="5466060"/>
              <a:ext cx="1189675" cy="1115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67" name="Freeform 66"/>
            <p:cNvSpPr/>
            <p:nvPr/>
          </p:nvSpPr>
          <p:spPr bwMode="auto">
            <a:xfrm>
              <a:off x="3967593" y="4409630"/>
              <a:ext cx="3031653" cy="1401510"/>
            </a:xfrm>
            <a:custGeom>
              <a:avLst/>
              <a:gdLst>
                <a:gd name="connsiteX0" fmla="*/ 2508339 w 3249798"/>
                <a:gd name="connsiteY0" fmla="*/ 0 h 1401510"/>
                <a:gd name="connsiteX1" fmla="*/ 2831741 w 3249798"/>
                <a:gd name="connsiteY1" fmla="*/ 1175375 h 1401510"/>
                <a:gd name="connsiteX2" fmla="*/ 0 w 3249798"/>
                <a:gd name="connsiteY2" fmla="*/ 1356809 h 140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9798" h="1401510">
                  <a:moveTo>
                    <a:pt x="2508339" y="0"/>
                  </a:moveTo>
                  <a:cubicBezTo>
                    <a:pt x="2879068" y="474620"/>
                    <a:pt x="3249798" y="949240"/>
                    <a:pt x="2831741" y="1175375"/>
                  </a:cubicBezTo>
                  <a:cubicBezTo>
                    <a:pt x="2413684" y="1401510"/>
                    <a:pt x="0" y="1356809"/>
                    <a:pt x="0" y="1356809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86"/>
              <a:endParaRPr lang="en-US" dirty="0"/>
            </a:p>
          </p:txBody>
        </p:sp>
      </p:grpSp>
      <p:grpSp>
        <p:nvGrpSpPr>
          <p:cNvPr id="12" name="Group 86"/>
          <p:cNvGrpSpPr/>
          <p:nvPr/>
        </p:nvGrpSpPr>
        <p:grpSpPr>
          <a:xfrm>
            <a:off x="7301345" y="5559169"/>
            <a:ext cx="1123533" cy="491492"/>
            <a:chOff x="6781800" y="4842508"/>
            <a:chExt cx="1123533" cy="491492"/>
          </a:xfrm>
        </p:grpSpPr>
        <p:cxnSp>
          <p:nvCxnSpPr>
            <p:cNvPr id="76" name="Straight Arrow Connector 75"/>
            <p:cNvCxnSpPr/>
            <p:nvPr/>
          </p:nvCxnSpPr>
          <p:spPr bwMode="auto">
            <a:xfrm>
              <a:off x="6781800" y="4994908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stealth" w="lg" len="med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6781800" y="5223508"/>
              <a:ext cx="685800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stealth" w="lg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7086600" y="4842508"/>
              <a:ext cx="513933" cy="262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b="1" dirty="0">
                  <a:latin typeface="Helvetica"/>
                  <a:cs typeface="Helvetica"/>
                </a:rPr>
                <a:t>St 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91400" y="5071108"/>
              <a:ext cx="513933" cy="262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b="1" dirty="0">
                  <a:latin typeface="Helvetica"/>
                  <a:cs typeface="Helvetica"/>
                </a:rPr>
                <a:t>St 2</a:t>
              </a:r>
            </a:p>
          </p:txBody>
        </p:sp>
      </p:grpSp>
      <p:grpSp>
        <p:nvGrpSpPr>
          <p:cNvPr id="14" name="Group 93"/>
          <p:cNvGrpSpPr/>
          <p:nvPr/>
        </p:nvGrpSpPr>
        <p:grpSpPr>
          <a:xfrm>
            <a:off x="6160570" y="1853374"/>
            <a:ext cx="530915" cy="990600"/>
            <a:chOff x="4331770" y="1676400"/>
            <a:chExt cx="530913" cy="990600"/>
          </a:xfrm>
        </p:grpSpPr>
        <p:grpSp>
          <p:nvGrpSpPr>
            <p:cNvPr id="15" name="Group 107"/>
            <p:cNvGrpSpPr/>
            <p:nvPr/>
          </p:nvGrpSpPr>
          <p:grpSpPr>
            <a:xfrm>
              <a:off x="4331770" y="1676400"/>
              <a:ext cx="530913" cy="762000"/>
              <a:chOff x="6503140" y="4092714"/>
              <a:chExt cx="530913" cy="76200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6503140" y="4092714"/>
                <a:ext cx="530913" cy="424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sz="1400" b="1" dirty="0">
                    <a:latin typeface="Helvetica"/>
                    <a:cs typeface="Helvetica"/>
                  </a:rPr>
                  <a:t>Dev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sz="1400" b="1" dirty="0">
                    <a:latin typeface="Helvetica"/>
                    <a:cs typeface="Helvetica"/>
                  </a:rPr>
                  <a:t>St 3</a:t>
                </a:r>
              </a:p>
            </p:txBody>
          </p:sp>
          <p:cxnSp>
            <p:nvCxnSpPr>
              <p:cNvPr id="88" name="Straight Arrow Connector 87"/>
              <p:cNvCxnSpPr/>
              <p:nvPr/>
            </p:nvCxnSpPr>
            <p:spPr bwMode="auto">
              <a:xfrm rot="5400000">
                <a:off x="6541240" y="4664213"/>
                <a:ext cx="381000" cy="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</p:grpSp>
        <p:sp>
          <p:nvSpPr>
            <p:cNvPr id="92" name="Rectangle 91"/>
            <p:cNvSpPr/>
            <p:nvPr/>
          </p:nvSpPr>
          <p:spPr bwMode="auto">
            <a:xfrm>
              <a:off x="4343400" y="2438400"/>
              <a:ext cx="457200" cy="152400"/>
            </a:xfrm>
            <a:prstGeom prst="rect">
              <a:avLst/>
            </a:prstGeom>
            <a:solidFill>
              <a:srgbClr val="E15EC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86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4343400" y="2514600"/>
              <a:ext cx="457200" cy="152400"/>
            </a:xfrm>
            <a:prstGeom prst="rect">
              <a:avLst/>
            </a:prstGeom>
            <a:solidFill>
              <a:srgbClr val="E15EC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86"/>
              <a:endParaRPr lang="en-US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715001" y="6417727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Helvetica"/>
                <a:cs typeface="Helvetica"/>
              </a:rPr>
              <a:t>Restore Devices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25061" y="6129052"/>
            <a:ext cx="4006180" cy="369310"/>
          </a:xfrm>
          <a:prstGeom prst="rect">
            <a:avLst/>
          </a:prstGeom>
          <a:noFill/>
        </p:spPr>
        <p:txBody>
          <a:bodyPr wrap="none" lIns="91418" tIns="45709" rIns="91418" bIns="45709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D15100"/>
                </a:solidFill>
                <a:latin typeface="Helvetica"/>
                <a:cs typeface="Helvetica"/>
              </a:rPr>
              <a:t>Continue execution from this point</a:t>
            </a:r>
            <a:endParaRPr lang="en-US" b="1" dirty="0">
              <a:solidFill>
                <a:srgbClr val="D15100"/>
              </a:solidFill>
              <a:latin typeface="Helvetica"/>
              <a:cs typeface="Helvetica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24624" y="1466530"/>
            <a:ext cx="4490374" cy="646331"/>
            <a:chOff x="1176862" y="2392939"/>
            <a:chExt cx="4490374" cy="646331"/>
          </a:xfrm>
        </p:grpSpPr>
        <p:sp>
          <p:nvSpPr>
            <p:cNvPr id="17" name="Right Brace 16"/>
            <p:cNvSpPr/>
            <p:nvPr/>
          </p:nvSpPr>
          <p:spPr>
            <a:xfrm rot="16200000">
              <a:off x="4735762" y="1902560"/>
              <a:ext cx="353206" cy="1509742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6862" y="2392939"/>
              <a:ext cx="28848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Determined by</a:t>
              </a:r>
            </a:p>
            <a:p>
              <a:pPr algn="ctr"/>
              <a:r>
                <a:rPr lang="en-US" dirty="0" smtClean="0"/>
                <a:t> Maximum Detection latency</a:t>
              </a:r>
              <a:endParaRPr lang="en-US" dirty="0"/>
            </a:p>
          </p:txBody>
        </p:sp>
        <p:cxnSp>
          <p:nvCxnSpPr>
            <p:cNvPr id="91" name="Straight Arrow Connector 90"/>
            <p:cNvCxnSpPr/>
            <p:nvPr/>
          </p:nvCxnSpPr>
          <p:spPr bwMode="auto">
            <a:xfrm flipH="1">
              <a:off x="3784615" y="2478611"/>
              <a:ext cx="11146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94" name="Group 87"/>
          <p:cNvGrpSpPr/>
          <p:nvPr/>
        </p:nvGrpSpPr>
        <p:grpSpPr>
          <a:xfrm>
            <a:off x="6999570" y="4473324"/>
            <a:ext cx="304800" cy="1800066"/>
            <a:chOff x="6553200" y="4168914"/>
            <a:chExt cx="304800" cy="1800066"/>
          </a:xfrm>
        </p:grpSpPr>
        <p:cxnSp>
          <p:nvCxnSpPr>
            <p:cNvPr id="95" name="Straight Arrow Connector 94"/>
            <p:cNvCxnSpPr/>
            <p:nvPr/>
          </p:nvCxnSpPr>
          <p:spPr bwMode="auto">
            <a:xfrm rot="5400000">
              <a:off x="6259445" y="5444241"/>
              <a:ext cx="1047891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96" name="Oval 95"/>
            <p:cNvSpPr/>
            <p:nvPr/>
          </p:nvSpPr>
          <p:spPr bwMode="auto">
            <a:xfrm>
              <a:off x="6553200" y="4168914"/>
              <a:ext cx="304800" cy="914400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86"/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19442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uiExpand="1" build="p"/>
      <p:bldP spid="48" grpId="0" uiExpand="1" animBg="1"/>
      <p:bldP spid="106" grpId="0"/>
      <p:bldP spid="51" grpId="0" uiExpand="1" animBg="1"/>
      <p:bldP spid="57" grpId="0" animBg="1"/>
      <p:bldP spid="75" grpId="0"/>
      <p:bldP spid="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Fault-free Overheads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5060950"/>
          </a:xfrm>
        </p:spPr>
        <p:txBody>
          <a:bodyPr>
            <a:normAutofit/>
          </a:bodyPr>
          <a:lstStyle/>
          <a:p>
            <a:r>
              <a:rPr lang="en-US" dirty="0" smtClean="0"/>
              <a:t>Buffering outputs </a:t>
            </a:r>
            <a:r>
              <a:rPr lang="en-US" dirty="0" smtClean="0">
                <a:solidFill>
                  <a:srgbClr val="D15100"/>
                </a:solidFill>
                <a:sym typeface="Symbol" charset="2"/>
              </a:rPr>
              <a:t>imparts overheads to fault-free execution</a:t>
            </a:r>
          </a:p>
          <a:p>
            <a:pPr lvl="1"/>
            <a:r>
              <a:rPr lang="en-US" dirty="0" smtClean="0">
                <a:sym typeface="Symbol" charset="2"/>
              </a:rPr>
              <a:t>Outputs to clients delayed </a:t>
            </a:r>
            <a:r>
              <a:rPr lang="en-US" dirty="0" smtClean="0"/>
              <a:t> performance overhead</a:t>
            </a:r>
          </a:p>
          <a:p>
            <a:pPr lvl="1"/>
            <a:r>
              <a:rPr lang="en-US" dirty="0" smtClean="0"/>
              <a:t>HW to store buffered outputs </a:t>
            </a:r>
            <a:r>
              <a:rPr lang="en-US" dirty="0" err="1" smtClean="0">
                <a:sym typeface="Symbol" charset="2"/>
              </a:rPr>
              <a:t></a:t>
            </a:r>
            <a:r>
              <a:rPr lang="en-US" dirty="0" smtClean="0"/>
              <a:t> area overhead</a:t>
            </a:r>
          </a:p>
          <a:p>
            <a:r>
              <a:rPr lang="en-US" dirty="0" smtClean="0"/>
              <a:t>Simulated a fault-free client-server system to measure overheads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D35100"/>
                </a:solidFill>
              </a:rPr>
              <a:t>Focused on I/O intensive workloads to study fault free overheads</a:t>
            </a:r>
          </a:p>
          <a:p>
            <a:pPr lvl="1"/>
            <a:r>
              <a:rPr lang="en-US" dirty="0" err="1" smtClean="0"/>
              <a:t>sshd</a:t>
            </a:r>
            <a:r>
              <a:rPr lang="en-US" dirty="0" smtClean="0"/>
              <a:t>, apache, </a:t>
            </a:r>
            <a:r>
              <a:rPr lang="en-US" dirty="0" err="1" smtClean="0"/>
              <a:t>mysql</a:t>
            </a:r>
            <a:r>
              <a:rPr lang="en-US" dirty="0" smtClean="0"/>
              <a:t>, squid w/ multiple request and server threads</a:t>
            </a:r>
          </a:p>
        </p:txBody>
      </p:sp>
      <p:grpSp>
        <p:nvGrpSpPr>
          <p:cNvPr id="4" name="Group 31"/>
          <p:cNvGrpSpPr/>
          <p:nvPr/>
        </p:nvGrpSpPr>
        <p:grpSpPr>
          <a:xfrm>
            <a:off x="2175410" y="3137646"/>
            <a:ext cx="7425790" cy="2057402"/>
            <a:chOff x="651410" y="2895598"/>
            <a:chExt cx="7425790" cy="2057402"/>
          </a:xfrm>
        </p:grpSpPr>
        <p:grpSp>
          <p:nvGrpSpPr>
            <p:cNvPr id="5" name="Group 25"/>
            <p:cNvGrpSpPr/>
            <p:nvPr/>
          </p:nvGrpSpPr>
          <p:grpSpPr>
            <a:xfrm>
              <a:off x="651410" y="2895598"/>
              <a:ext cx="7425790" cy="2057402"/>
              <a:chOff x="651410" y="2895598"/>
              <a:chExt cx="7425790" cy="2057402"/>
            </a:xfrm>
          </p:grpSpPr>
          <p:grpSp>
            <p:nvGrpSpPr>
              <p:cNvPr id="6" name="Group 21"/>
              <p:cNvGrpSpPr/>
              <p:nvPr/>
            </p:nvGrpSpPr>
            <p:grpSpPr>
              <a:xfrm>
                <a:off x="651410" y="2895598"/>
                <a:ext cx="7425790" cy="2057402"/>
                <a:chOff x="651410" y="2895598"/>
                <a:chExt cx="7425790" cy="2057402"/>
              </a:xfrm>
            </p:grpSpPr>
            <p:sp>
              <p:nvSpPr>
                <p:cNvPr id="52" name="Rectangle 51"/>
                <p:cNvSpPr/>
                <p:nvPr/>
              </p:nvSpPr>
              <p:spPr bwMode="auto">
                <a:xfrm>
                  <a:off x="1676400" y="3276600"/>
                  <a:ext cx="6400800" cy="1676400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86"/>
                  <a:endParaRPr lang="en-US" dirty="0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2026269" y="3638490"/>
                  <a:ext cx="1600200" cy="1066800"/>
                </a:xfrm>
                <a:prstGeom prst="roundRect">
                  <a:avLst/>
                </a:prstGeom>
                <a:solidFill>
                  <a:srgbClr val="CC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101600">
                    <a:schemeClr val="bg1">
                      <a:lumMod val="65000"/>
                      <a:alpha val="75000"/>
                    </a:schemeClr>
                  </a:glo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186"/>
                  <a:endParaRPr lang="en-US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7" name="Cloud 26"/>
                <p:cNvSpPr/>
                <p:nvPr/>
              </p:nvSpPr>
              <p:spPr bwMode="auto">
                <a:xfrm>
                  <a:off x="4083669" y="3867090"/>
                  <a:ext cx="1524000" cy="685800"/>
                </a:xfrm>
                <a:prstGeom prst="cloud">
                  <a:avLst/>
                </a:prstGeom>
                <a:solidFill>
                  <a:srgbClr val="FFA673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101600">
                    <a:schemeClr val="bg1">
                      <a:lumMod val="65000"/>
                      <a:alpha val="75000"/>
                    </a:schemeClr>
                  </a:glo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186"/>
                  <a:r>
                    <a:rPr lang="en-US" sz="1600" b="1" dirty="0">
                      <a:latin typeface="Helvetica"/>
                      <a:cs typeface="Helvetica"/>
                    </a:rPr>
                    <a:t>Network</a:t>
                  </a:r>
                </a:p>
              </p:txBody>
            </p:sp>
            <p:sp>
              <p:nvSpPr>
                <p:cNvPr id="29" name="Left-Right Arrow 28"/>
                <p:cNvSpPr/>
                <p:nvPr/>
              </p:nvSpPr>
              <p:spPr bwMode="auto">
                <a:xfrm>
                  <a:off x="5607669" y="4019490"/>
                  <a:ext cx="457200" cy="304800"/>
                </a:xfrm>
                <a:prstGeom prst="left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86"/>
                  <a:endParaRPr lang="en-US" dirty="0"/>
                </a:p>
              </p:txBody>
            </p:sp>
            <p:sp>
              <p:nvSpPr>
                <p:cNvPr id="30" name="Left-Right Arrow 29"/>
                <p:cNvSpPr/>
                <p:nvPr/>
              </p:nvSpPr>
              <p:spPr bwMode="auto">
                <a:xfrm>
                  <a:off x="3626469" y="4019490"/>
                  <a:ext cx="457200" cy="304800"/>
                </a:xfrm>
                <a:prstGeom prst="left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86"/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2286000" y="3714690"/>
                  <a:ext cx="1066800" cy="304800"/>
                </a:xfrm>
                <a:prstGeom prst="rect">
                  <a:avLst/>
                </a:prstGeom>
                <a:solidFill>
                  <a:srgbClr val="E1B98A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186"/>
                  <a:r>
                    <a:rPr lang="en-US" sz="2000" b="1" dirty="0"/>
                    <a:t>CPU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 bwMode="auto">
                <a:xfrm>
                  <a:off x="2102469" y="4324290"/>
                  <a:ext cx="1447800" cy="304800"/>
                </a:xfrm>
                <a:prstGeom prst="rect">
                  <a:avLst/>
                </a:prstGeom>
                <a:solidFill>
                  <a:srgbClr val="E1B98A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186"/>
                  <a:r>
                    <a:rPr lang="en-US" sz="2000" b="1" dirty="0"/>
                    <a:t>Devices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2559669" y="4038600"/>
                  <a:ext cx="533400" cy="152400"/>
                </a:xfrm>
                <a:prstGeom prst="rect">
                  <a:avLst/>
                </a:prstGeom>
                <a:solidFill>
                  <a:srgbClr val="E15ECE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186"/>
                  <a:endParaRPr lang="en-US" sz="2000" b="1" dirty="0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 bwMode="auto">
                <a:xfrm>
                  <a:off x="6064869" y="3638490"/>
                  <a:ext cx="1600200" cy="1066800"/>
                </a:xfrm>
                <a:prstGeom prst="roundRect">
                  <a:avLst/>
                </a:prstGeom>
                <a:solidFill>
                  <a:srgbClr val="C2DFF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101600">
                    <a:schemeClr val="bg1">
                      <a:lumMod val="65000"/>
                      <a:alpha val="75000"/>
                    </a:schemeClr>
                  </a:glo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186"/>
                  <a:endParaRPr lang="en-US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6293469" y="3714690"/>
                  <a:ext cx="1066800" cy="304800"/>
                </a:xfrm>
                <a:prstGeom prst="rect">
                  <a:avLst/>
                </a:prstGeom>
                <a:solidFill>
                  <a:srgbClr val="E1B98A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186"/>
                  <a:r>
                    <a:rPr lang="en-US" sz="2000" b="1" dirty="0"/>
                    <a:t>CPU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6141069" y="4324290"/>
                  <a:ext cx="1447800" cy="304800"/>
                </a:xfrm>
                <a:prstGeom prst="rect">
                  <a:avLst/>
                </a:prstGeom>
                <a:solidFill>
                  <a:srgbClr val="E1B98A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186"/>
                  <a:r>
                    <a:rPr lang="en-US" sz="2000" b="1" dirty="0"/>
                    <a:t>Devices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651410" y="3566010"/>
                  <a:ext cx="1024990" cy="104644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FF0000"/>
                      </a:solidFill>
                      <a:latin typeface="Arial"/>
                      <a:cs typeface="Arial"/>
                    </a:rPr>
                    <a:t>HW</a:t>
                  </a:r>
                </a:p>
                <a:p>
                  <a:pPr algn="ctr"/>
                  <a:r>
                    <a:rPr lang="en-US" sz="2000" b="1" dirty="0">
                      <a:solidFill>
                        <a:srgbClr val="FF0000"/>
                      </a:solidFill>
                      <a:latin typeface="Arial"/>
                      <a:cs typeface="Arial"/>
                    </a:rPr>
                    <a:t>Output</a:t>
                  </a:r>
                </a:p>
                <a:p>
                  <a:pPr algn="ctr"/>
                  <a:r>
                    <a:rPr lang="en-US" sz="2000" b="1" dirty="0">
                      <a:solidFill>
                        <a:srgbClr val="FF0000"/>
                      </a:solidFill>
                      <a:latin typeface="Arial"/>
                      <a:cs typeface="Arial"/>
                    </a:rPr>
                    <a:t>Buffer</a:t>
                  </a:r>
                </a:p>
              </p:txBody>
            </p:sp>
            <p:cxnSp>
              <p:nvCxnSpPr>
                <p:cNvPr id="43" name="Straight Arrow Connector 42"/>
                <p:cNvCxnSpPr>
                  <a:endCxn id="34" idx="1"/>
                </p:cNvCxnSpPr>
                <p:nvPr/>
              </p:nvCxnSpPr>
              <p:spPr bwMode="auto">
                <a:xfrm>
                  <a:off x="1676400" y="4114800"/>
                  <a:ext cx="883269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1750794" y="3257488"/>
                  <a:ext cx="228780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Arial"/>
                      <a:cs typeface="Arial"/>
                    </a:rPr>
                    <a:t>Simulated Server</a:t>
                  </a: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806945" y="3257488"/>
                  <a:ext cx="2194055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Arial"/>
                      <a:cs typeface="Arial"/>
                    </a:rPr>
                    <a:t>Simulated Client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939254" y="2895598"/>
                  <a:ext cx="372409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FF0000"/>
                      </a:solidFill>
                      <a:latin typeface="Arial"/>
                      <a:cs typeface="Arial"/>
                    </a:rPr>
                    <a:t>SIMICS full-system simulator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008641" y="4419602"/>
                  <a:ext cx="1731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Latency = 0.1ms</a:t>
                  </a:r>
                </a:p>
              </p:txBody>
            </p:sp>
          </p:grpSp>
          <p:cxnSp>
            <p:nvCxnSpPr>
              <p:cNvPr id="24" name="Straight Arrow Connector 23"/>
              <p:cNvCxnSpPr>
                <a:stCxn id="31" idx="2"/>
                <a:endCxn id="33" idx="0"/>
              </p:cNvCxnSpPr>
              <p:nvPr/>
            </p:nvCxnSpPr>
            <p:spPr bwMode="auto">
              <a:xfrm rot="16200000" flipH="1">
                <a:off x="2670484" y="4168405"/>
                <a:ext cx="304800" cy="696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</p:grpSp>
        <p:cxnSp>
          <p:nvCxnSpPr>
            <p:cNvPr id="28" name="Straight Arrow Connector 27"/>
            <p:cNvCxnSpPr/>
            <p:nvPr/>
          </p:nvCxnSpPr>
          <p:spPr bwMode="auto">
            <a:xfrm rot="16200000" flipH="1">
              <a:off x="6709085" y="4187516"/>
              <a:ext cx="304800" cy="69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15689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9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8|13|5.9|13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26.7|3.6|11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8.9|11.9|8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2.4|11.8|3.6|7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0|10.1|10.1|1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8.9|6.1|21|7.5|8.9|9.5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27.4|9.5|1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18.7|15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5.1|27.3|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8.2|39.2|2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0.8|10|1.9|4.9|21.9|2.9|9|3.6|4.2|2.6|5.9|3.2|4.6|2.1|4.2|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11.1|1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0.3|4.4|28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12.9|17.6"/>
</p:tagLst>
</file>

<file path=ppt/theme/theme1.xml><?xml version="1.0" encoding="utf-8"?>
<a:theme xmlns:a="http://schemas.openxmlformats.org/drawingml/2006/main" name="Pradeep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deep Theme" id="{D1F1D82B-8C2B-4A9D-A248-01307A3CB01A}" vid="{A83CD215-80D4-4DDB-9C28-F597B936492A}"/>
    </a:ext>
  </a:ext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8214</TotalTime>
  <Words>1500</Words>
  <Application>Microsoft Office PowerPoint</Application>
  <PresentationFormat>Widescreen</PresentationFormat>
  <Paragraphs>331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Meiryo</vt:lpstr>
      <vt:lpstr>ＭＳ Ｐゴシック</vt:lpstr>
      <vt:lpstr>Arial</vt:lpstr>
      <vt:lpstr>Calibri</vt:lpstr>
      <vt:lpstr>Helvetica</vt:lpstr>
      <vt:lpstr>Symbol</vt:lpstr>
      <vt:lpstr>Times</vt:lpstr>
      <vt:lpstr>Times New Roman</vt:lpstr>
      <vt:lpstr>Pradeep Theme</vt:lpstr>
      <vt:lpstr>Blank Presentation</vt:lpstr>
      <vt:lpstr>Hardware Fault Recovery for I/O Intensive Applications</vt:lpstr>
      <vt:lpstr>Battling the Dark Side of Moore’s Law</vt:lpstr>
      <vt:lpstr>Components of SWAT</vt:lpstr>
      <vt:lpstr>Contributions of This Paper</vt:lpstr>
      <vt:lpstr>Agenda</vt:lpstr>
      <vt:lpstr>Output Buffering</vt:lpstr>
      <vt:lpstr>Architecture of HW Output Buffer</vt:lpstr>
      <vt:lpstr>Operations of HW Output Buffer</vt:lpstr>
      <vt:lpstr>Measuring Fault-free Overheads</vt:lpstr>
      <vt:lpstr>Performance Overhead from Output Buffering</vt:lpstr>
      <vt:lpstr>Connecting Detection and Recovery</vt:lpstr>
      <vt:lpstr>Agenda</vt:lpstr>
      <vt:lpstr>A New Definition for Detection Latency</vt:lpstr>
      <vt:lpstr>Hard-Latency vs Soft-Latency to Determine Checkpoint Interval</vt:lpstr>
      <vt:lpstr>Agenda</vt:lpstr>
      <vt:lpstr>Evaluating SWAT Detection + Recovery with IO Devices</vt:lpstr>
      <vt:lpstr>SWAT Detection + Recovery Results</vt:lpstr>
      <vt:lpstr>Conclusions</vt:lpstr>
      <vt:lpstr>Hardware Fault Recovery for I/O Intensive Applications</vt:lpstr>
      <vt:lpstr>backup</vt:lpstr>
      <vt:lpstr>I/O Characteristics of Server Workloads</vt:lpstr>
      <vt:lpstr>Importance of I/O for Fault Recovery</vt:lpstr>
      <vt:lpstr>Measuring Soft Latency vs Hard Latency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Fault Recovery for I/O Intensive Applicaions</dc:title>
  <dc:creator>Ramachandran, Pradeep</dc:creator>
  <cp:lastModifiedBy>Ramachandran, Pradeep</cp:lastModifiedBy>
  <cp:revision>515</cp:revision>
  <cp:lastPrinted>2015-01-19T16:34:02Z</cp:lastPrinted>
  <dcterms:created xsi:type="dcterms:W3CDTF">2014-12-29T08:56:03Z</dcterms:created>
  <dcterms:modified xsi:type="dcterms:W3CDTF">2015-01-19T16:34:41Z</dcterms:modified>
</cp:coreProperties>
</file>