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96" r:id="rId2"/>
    <p:sldId id="782" r:id="rId3"/>
    <p:sldId id="783" r:id="rId4"/>
    <p:sldId id="752" r:id="rId5"/>
    <p:sldId id="754" r:id="rId6"/>
    <p:sldId id="769" r:id="rId7"/>
    <p:sldId id="770" r:id="rId8"/>
    <p:sldId id="771" r:id="rId9"/>
    <p:sldId id="773" r:id="rId10"/>
    <p:sldId id="774" r:id="rId11"/>
    <p:sldId id="775" r:id="rId12"/>
    <p:sldId id="776" r:id="rId13"/>
    <p:sldId id="777" r:id="rId14"/>
    <p:sldId id="778" r:id="rId15"/>
    <p:sldId id="784" r:id="rId16"/>
    <p:sldId id="785" r:id="rId17"/>
    <p:sldId id="779" r:id="rId18"/>
    <p:sldId id="786" r:id="rId19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000"/>
    <a:srgbClr val="E46C0A"/>
    <a:srgbClr val="FCD5B5"/>
    <a:srgbClr val="7F7F7F"/>
    <a:srgbClr val="005C2A"/>
    <a:srgbClr val="D99694"/>
    <a:srgbClr val="1FEFF9"/>
    <a:srgbClr val="B5FAFD"/>
    <a:srgbClr val="388898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9" autoAdjust="0"/>
    <p:restoredTop sz="70785" autoAdjust="0"/>
  </p:normalViewPr>
  <p:slideViewPr>
    <p:cSldViewPr>
      <p:cViewPr varScale="1">
        <p:scale>
          <a:sx n="74" d="100"/>
          <a:sy n="74" d="100"/>
        </p:scale>
        <p:origin x="-1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2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93F47-FB89-4AFD-934C-CA390D13A446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A438A-395A-4C43-91F3-D7ECA3552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9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048DF2-110E-4A1D-8DD8-7539414DD7B2}" type="datetimeFigureOut">
              <a:rPr lang="en-US"/>
              <a:pPr>
                <a:defRPr/>
              </a:pPr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9D0226-1617-48C7-8AD9-B49AC6410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9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D0226-1617-48C7-8AD9-B49AC64107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2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.. In other work we have shown that </a:t>
            </a:r>
            <a:r>
              <a:rPr lang="en-US" dirty="0" err="1" smtClean="0"/>
              <a:t>DeNovo</a:t>
            </a:r>
            <a:r>
              <a:rPr lang="en-US" dirty="0" smtClean="0"/>
              <a:t> either performs similar or better compared to MESI.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D0226-1617-48C7-8AD9-B49AC641079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D0226-1617-48C7-8AD9-B49AC641079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 exactly</a:t>
            </a:r>
            <a:r>
              <a:rPr lang="en-US" baseline="0" dirty="0" smtClean="0"/>
              <a:t> follows this approach.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DeNovo</a:t>
            </a:r>
            <a:r>
              <a:rPr lang="en-US" baseline="0" dirty="0" smtClean="0"/>
              <a:t> assumes a data-race-free software. The version of </a:t>
            </a:r>
            <a:r>
              <a:rPr lang="en-US" baseline="0" dirty="0" err="1" smtClean="0"/>
              <a:t>DeNovo</a:t>
            </a:r>
            <a:r>
              <a:rPr lang="en-US" baseline="0" dirty="0" smtClean="0"/>
              <a:t> used in this work focuses on data accesses. More recent work shows how to get advantages of </a:t>
            </a:r>
            <a:r>
              <a:rPr lang="en-US" baseline="0" dirty="0" err="1" smtClean="0"/>
              <a:t>DeNovo</a:t>
            </a:r>
            <a:r>
              <a:rPr lang="en-US" baseline="0" dirty="0" smtClean="0"/>
              <a:t> even for synchronization accesses.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view coherence to consist of two aspects. First is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D0226-1617-48C7-8AD9-B49AC64107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D0226-1617-48C7-8AD9-B49AC641079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we reported</a:t>
            </a:r>
            <a:r>
              <a:rPr lang="en-US" baseline="0" dirty="0" smtClean="0"/>
              <a:t> these findings to the GEMS folks and they haven’t seen most of these bugs.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D0226-1617-48C7-8AD9-B49AC641079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7E771-23CE-47DD-BBE3-4FBBD8900FCD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507DC-8B74-447A-8BD9-4E98A31C8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A6D2C-C997-4E5C-8548-36AC25D003A2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BD350-2C32-4D60-ACFA-D6B987DEF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879-EC9A-485D-BBD1-19A603DC5288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56A10-CC7D-48A7-B403-65605AAB4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64120-FBC4-4C61-B129-64AD69001EF4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D39F8-5B81-45BE-B869-BD397697C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E8415-F82B-408F-A4DD-A5F95A039CA6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153D4-D557-415D-A6B1-867774A63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812FE-4C82-48E6-8E81-333D55213AA3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7B68C-B833-4863-A37A-01658D4BE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38F9C-22D9-41AA-A584-6716AFB9D077}" type="datetime1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15E7-BD9E-4AD7-817A-55DFAA3B0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A388C-9017-40A5-A30F-ECFBD862A82E}" type="datetime1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C62FB-3B3D-4F8B-97B8-AEF7DA0DD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574E-2FC2-44B4-989C-ECA5AFD2190A}" type="datetime1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FB85-8CE6-4151-8E06-5E945D06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DD5B2-52F7-4674-92B6-09FD750872E0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64749-61C0-4041-AE53-76176D004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D3823-F3B1-40B4-A274-05945430F445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F987D-893A-441B-A971-B4B4689F3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B1B50E-C69B-4FD5-9BCD-8168FD0C2D0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5BC683-64EC-4A6F-A02E-05C6506A9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93D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32" name="Picture 10" descr="illinoisLogo.jpe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57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6553200" y="0"/>
            <a:ext cx="2590800" cy="2921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smtClean="0">
                <a:solidFill>
                  <a:schemeClr val="bg1"/>
                </a:solidFill>
                <a:latin typeface="Calibri" charset="0"/>
              </a:rPr>
              <a:t>Department of Computer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Arial Narrow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-28136" y="1371600"/>
            <a:ext cx="9220200" cy="17716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 Narrow" pitchFamily="34" charset="0"/>
              </a:rPr>
              <a:t>Revisiting the Complexity of </a:t>
            </a:r>
            <a:br>
              <a:rPr lang="en-US" sz="3200" dirty="0" smtClean="0">
                <a:latin typeface="Arial Narrow" pitchFamily="34" charset="0"/>
              </a:rPr>
            </a:br>
            <a:r>
              <a:rPr lang="en-US" sz="3200" dirty="0" smtClean="0">
                <a:latin typeface="Arial Narrow" pitchFamily="34" charset="0"/>
              </a:rPr>
              <a:t/>
            </a:r>
            <a:br>
              <a:rPr lang="en-US" sz="3200" dirty="0" smtClean="0">
                <a:latin typeface="Arial Narrow" pitchFamily="34" charset="0"/>
              </a:rPr>
            </a:br>
            <a:r>
              <a:rPr lang="en-US" sz="3200" dirty="0" smtClean="0">
                <a:latin typeface="Arial Narrow" pitchFamily="34" charset="0"/>
              </a:rPr>
              <a:t>Hardware Cache Coherence and Some Implications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458200" cy="2743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b="1" dirty="0" smtClean="0">
                <a:solidFill>
                  <a:srgbClr val="D25000"/>
                </a:solidFill>
                <a:latin typeface="Arial Narrow" charset="0"/>
              </a:rPr>
              <a:t>Rakesh Komuravelli</a:t>
            </a:r>
            <a:br>
              <a:rPr lang="en-US" sz="3500" b="1" dirty="0" smtClean="0">
                <a:solidFill>
                  <a:srgbClr val="D25000"/>
                </a:solidFill>
                <a:latin typeface="Arial Narrow" charset="0"/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Sarita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Adve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Ching-Tsun</a:t>
            </a:r>
            <a:r>
              <a:rPr lang="en-US" dirty="0">
                <a:solidFill>
                  <a:schemeClr val="tx1"/>
                </a:solidFill>
              </a:rPr>
              <a:t> Chou</a:t>
            </a:r>
            <a:r>
              <a:rPr lang="en-US" dirty="0" smtClean="0">
                <a:solidFill>
                  <a:srgbClr val="D25000"/>
                </a:solidFill>
                <a:latin typeface="Arial Narrow" charset="0"/>
              </a:rPr>
              <a:t/>
            </a:r>
            <a:br>
              <a:rPr lang="en-US" dirty="0" smtClean="0">
                <a:solidFill>
                  <a:srgbClr val="D25000"/>
                </a:solidFill>
                <a:latin typeface="Arial Narrow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Arial Narrow" charset="0"/>
              </a:rPr>
              <a:t>University of Illinois @ Urbana-Champaign, Intel</a:t>
            </a:r>
            <a:br>
              <a:rPr lang="en-US" sz="2400" b="1" dirty="0" smtClean="0">
                <a:solidFill>
                  <a:schemeClr val="tx1"/>
                </a:solidFill>
                <a:latin typeface="Arial Narrow" charset="0"/>
              </a:rPr>
            </a:br>
            <a:r>
              <a:rPr lang="en-US" sz="2400" b="1" dirty="0" err="1" smtClean="0">
                <a:solidFill>
                  <a:schemeClr val="tx1"/>
                </a:solidFill>
                <a:latin typeface="Arial Narrow" charset="0"/>
              </a:rPr>
              <a:t>denovo@c</a:t>
            </a:r>
            <a:r>
              <a:rPr lang="en-US" sz="2400" dirty="0" err="1" smtClean="0">
                <a:solidFill>
                  <a:schemeClr val="tx1"/>
                </a:solidFill>
                <a:latin typeface="Arial Narrow" charset="0"/>
              </a:rPr>
              <a:t>s.illinois.edu</a:t>
            </a:r>
            <a:endParaRPr lang="en-US" sz="2400" b="1" dirty="0" smtClean="0">
              <a:solidFill>
                <a:schemeClr val="tx1"/>
              </a:solidFill>
              <a:latin typeface="Arial Narro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93"/>
    </mc:Choice>
    <mc:Fallback xmlns="">
      <p:transition spd="slow" advTm="181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 with zero transient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535"/>
            <a:ext cx="9144000" cy="5244465"/>
          </a:xfrm>
        </p:spPr>
        <p:txBody>
          <a:bodyPr/>
          <a:lstStyle/>
          <a:p>
            <a:r>
              <a:rPr lang="en-US" dirty="0" smtClean="0"/>
              <a:t>Assumes data-race-free software</a:t>
            </a:r>
          </a:p>
          <a:p>
            <a:pPr lvl="1"/>
            <a:r>
              <a:rPr lang="en-US" dirty="0" smtClean="0"/>
              <a:t>Completely eliminates transient states from the protocol</a:t>
            </a:r>
          </a:p>
          <a:p>
            <a:endParaRPr lang="en-US" dirty="0" smtClean="0"/>
          </a:p>
          <a:p>
            <a:r>
              <a:rPr lang="en-US" dirty="0" smtClean="0"/>
              <a:t>Exploits s/w information for simple coherence enforcement</a:t>
            </a:r>
          </a:p>
          <a:p>
            <a:r>
              <a:rPr lang="en-US" dirty="0" smtClean="0"/>
              <a:t>Invalidate stale copies in private caches</a:t>
            </a:r>
            <a:endParaRPr lang="en-US" dirty="0" smtClean="0"/>
          </a:p>
          <a:p>
            <a:pPr lvl="1"/>
            <a:r>
              <a:rPr lang="en-US" dirty="0" smtClean="0"/>
              <a:t>Caches selectively self-invalidate </a:t>
            </a:r>
            <a:br>
              <a:rPr lang="en-US" dirty="0" smtClean="0"/>
            </a:br>
            <a:r>
              <a:rPr lang="en-US" dirty="0" smtClean="0"/>
              <a:t>entries not written by self</a:t>
            </a:r>
          </a:p>
          <a:p>
            <a:pPr lvl="1"/>
            <a:r>
              <a:rPr lang="en-US" dirty="0" smtClean="0"/>
              <a:t>No sharers list</a:t>
            </a:r>
          </a:p>
          <a:p>
            <a:r>
              <a:rPr lang="en-US" dirty="0" smtClean="0"/>
              <a:t>Track up-to-date copy</a:t>
            </a:r>
            <a:endParaRPr lang="en-US" dirty="0" smtClean="0"/>
          </a:p>
          <a:p>
            <a:pPr lvl="1"/>
            <a:r>
              <a:rPr lang="en-US" dirty="0" smtClean="0"/>
              <a:t>Directory keeps track of one up-to-date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112152" y="3200400"/>
            <a:ext cx="3803248" cy="3187243"/>
            <a:chOff x="5112152" y="3200400"/>
            <a:chExt cx="3803248" cy="3187243"/>
          </a:xfrm>
        </p:grpSpPr>
        <p:sp>
          <p:nvSpPr>
            <p:cNvPr id="6" name="Oval 5"/>
            <p:cNvSpPr/>
            <p:nvPr/>
          </p:nvSpPr>
          <p:spPr>
            <a:xfrm>
              <a:off x="5112152" y="3756320"/>
              <a:ext cx="1074035" cy="715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Invalid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939090" y="3756319"/>
              <a:ext cx="976310" cy="771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Valid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147692" y="5114515"/>
              <a:ext cx="1548508" cy="72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Registered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199909" y="4132761"/>
              <a:ext cx="1766891" cy="92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10526" y="4398947"/>
              <a:ext cx="530840" cy="7953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7"/>
              <a:endCxn id="7" idx="3"/>
            </p:cNvCxnSpPr>
            <p:nvPr/>
          </p:nvCxnSpPr>
          <p:spPr>
            <a:xfrm flipV="1">
              <a:off x="7469426" y="4414673"/>
              <a:ext cx="612641" cy="80563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06597" y="3797026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Read</a:t>
              </a:r>
              <a:r>
                <a:rPr lang="en-US" sz="1600" b="1" baseline="-25000" dirty="0" err="1" smtClean="0">
                  <a:solidFill>
                    <a:prstClr val="black"/>
                  </a:solidFill>
                  <a:latin typeface="Calibri"/>
                </a:rPr>
                <a:t>i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4538246"/>
              <a:ext cx="729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Write</a:t>
              </a:r>
              <a:r>
                <a:rPr lang="en-US" sz="1600" b="1" baseline="-25000" dirty="0" err="1">
                  <a:solidFill>
                    <a:prstClr val="black"/>
                  </a:solidFill>
                  <a:latin typeface="Calibri"/>
                </a:rPr>
                <a:t>i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86600" y="4538246"/>
              <a:ext cx="729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Write</a:t>
              </a:r>
              <a:r>
                <a:rPr lang="en-US" sz="1600" b="1" baseline="-25000" dirty="0" err="1">
                  <a:solidFill>
                    <a:prstClr val="black"/>
                  </a:solidFill>
                  <a:latin typeface="Calibri"/>
                </a:rPr>
                <a:t>i</a:t>
              </a:r>
              <a:endParaRPr lang="en-US" sz="1600" b="1" dirty="0"/>
            </a:p>
          </p:txBody>
        </p:sp>
        <p:sp>
          <p:nvSpPr>
            <p:cNvPr id="15" name="Arc 14"/>
            <p:cNvSpPr/>
            <p:nvPr/>
          </p:nvSpPr>
          <p:spPr>
            <a:xfrm rot="2714513">
              <a:off x="6671902" y="5479890"/>
              <a:ext cx="661754" cy="653005"/>
            </a:xfrm>
            <a:prstGeom prst="arc">
              <a:avLst>
                <a:gd name="adj1" fmla="val 19103066"/>
                <a:gd name="adj2" fmla="val 7658367"/>
              </a:avLst>
            </a:prstGeom>
            <a:ln w="254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3313963">
              <a:off x="8120198" y="3552907"/>
              <a:ext cx="661754" cy="653005"/>
            </a:xfrm>
            <a:prstGeom prst="arc">
              <a:avLst>
                <a:gd name="adj1" fmla="val 19103066"/>
                <a:gd name="adj2" fmla="val 7658367"/>
              </a:avLst>
            </a:prstGeom>
            <a:ln w="254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9535" y="5802868"/>
              <a:ext cx="13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/>
                <a:t>Read</a:t>
              </a:r>
              <a:r>
                <a:rPr lang="en-US" sz="1600" b="1" baseline="-25000" dirty="0" err="1">
                  <a:solidFill>
                    <a:prstClr val="black"/>
                  </a:solidFill>
                  <a:latin typeface="Calibri"/>
                </a:rPr>
                <a:t>i</a:t>
              </a:r>
              <a:r>
                <a:rPr lang="en-US" sz="1600" b="1" dirty="0" smtClean="0"/>
                <a:t>, </a:t>
              </a:r>
              <a:r>
                <a:rPr lang="en-US" sz="1600" b="1" dirty="0" err="1" smtClean="0"/>
                <a:t>Write</a:t>
              </a:r>
              <a:r>
                <a:rPr lang="en-US" sz="1600" b="1" baseline="-25000" dirty="0" err="1" smtClean="0">
                  <a:solidFill>
                    <a:prstClr val="black"/>
                  </a:solidFill>
                  <a:latin typeface="Calibri"/>
                </a:rPr>
                <a:t>i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1600" b="1" baseline="-25000" dirty="0" smtClean="0">
                  <a:solidFill>
                    <a:prstClr val="black"/>
                  </a:solidFill>
                  <a:latin typeface="Calibri"/>
                </a:rPr>
              </a:br>
              <a:r>
                <a:rPr lang="en-US" sz="1600" b="1" dirty="0" err="1" smtClean="0"/>
                <a:t>Read</a:t>
              </a:r>
              <a:r>
                <a:rPr lang="en-US" sz="1600" b="1" baseline="-25000" dirty="0" err="1" smtClean="0">
                  <a:solidFill>
                    <a:prstClr val="black"/>
                  </a:solidFill>
                  <a:latin typeface="Calibri"/>
                </a:rPr>
                <a:t>k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99229" y="32004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Read</a:t>
              </a:r>
              <a:r>
                <a:rPr lang="en-US" b="1" baseline="-25000" dirty="0" err="1">
                  <a:solidFill>
                    <a:prstClr val="black"/>
                  </a:solidFill>
                  <a:latin typeface="Calibri"/>
                </a:rPr>
                <a:t>i</a:t>
              </a:r>
              <a:endParaRPr lang="en-US" b="1" dirty="0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6200000" flipV="1">
              <a:off x="5344117" y="4537971"/>
              <a:ext cx="869658" cy="737492"/>
            </a:xfrm>
            <a:prstGeom prst="curvedConnector3">
              <a:avLst>
                <a:gd name="adj1" fmla="val -8945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43026" y="4766846"/>
              <a:ext cx="761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Write</a:t>
              </a:r>
              <a:r>
                <a:rPr lang="en-US" sz="1600" b="1" baseline="-25000" dirty="0" err="1" smtClean="0">
                  <a:solidFill>
                    <a:prstClr val="black"/>
                  </a:solidFill>
                  <a:latin typeface="Calibri"/>
                </a:rPr>
                <a:t>k</a:t>
              </a:r>
              <a:endParaRPr lang="en-US" sz="16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51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42"/>
    </mc:Choice>
    <mc:Fallback xmlns="">
      <p:transition spd="slow" advTm="10164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50429" y="3606246"/>
            <a:ext cx="4733788" cy="918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52400" y="1352549"/>
            <a:ext cx="7696200" cy="918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9324" y="159644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Initial state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</a:t>
            </a:r>
            <a:r>
              <a:rPr lang="en-US" sz="1600" b="1" dirty="0" smtClean="0">
                <a:solidFill>
                  <a:schemeClr val="tx2"/>
                </a:solidFill>
              </a:rPr>
              <a:t>t L1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324" y="3764681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Initial state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</a:t>
            </a:r>
            <a:r>
              <a:rPr lang="en-US" sz="1600" b="1" dirty="0" smtClean="0">
                <a:solidFill>
                  <a:schemeClr val="tx2"/>
                </a:solidFill>
              </a:rPr>
              <a:t>t L2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r>
              <a:rPr lang="en-US" dirty="0" smtClean="0"/>
              <a:t>Example transition for </a:t>
            </a:r>
            <a:r>
              <a:rPr lang="en-US" dirty="0" err="1" smtClean="0"/>
              <a:t>DeNovo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10200"/>
            <a:ext cx="91440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D25000"/>
                </a:solidFill>
              </a:rPr>
              <a:t>  Zero transient states =&gt; a simplified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53224" y="4008120"/>
            <a:ext cx="1247775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/>
              </a:rPr>
              <a:t>L</a:t>
            </a: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</a:rPr>
              <a:t>L2/Directory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2825" y="4008120"/>
            <a:ext cx="114300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Valid (V)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4025" y="4008120"/>
            <a:ext cx="1266088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Registered (R)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2599" y="1312545"/>
            <a:ext cx="600403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12620" y="1722120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 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3502" y="1063624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Store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35577" y="1722120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Valid (V)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5577" y="2667000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 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4784217" y="2103120"/>
            <a:ext cx="0" cy="56388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6492265" y="1722120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Valid (V)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92265" y="2667000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 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7040905" y="2103120"/>
            <a:ext cx="0" cy="56388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4235576" y="1312545"/>
            <a:ext cx="600403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</a:rPr>
              <a:t>P2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23456" y="1312545"/>
            <a:ext cx="600403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</a:rPr>
              <a:t>Pn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37657" y="1722120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…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2480310" y="1352549"/>
            <a:ext cx="2667" cy="36957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5409057" y="2286000"/>
            <a:ext cx="10668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S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elf-Invalidations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73766" y="3703320"/>
            <a:ext cx="979033" cy="3619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Registration request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36420" y="2667000"/>
            <a:ext cx="12877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Registered (R)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8" name="Straight Arrow Connector 37"/>
          <p:cNvCxnSpPr>
            <a:stCxn id="23" idx="2"/>
            <a:endCxn id="37" idx="0"/>
          </p:cNvCxnSpPr>
          <p:nvPr/>
        </p:nvCxnSpPr>
        <p:spPr>
          <a:xfrm>
            <a:off x="2461260" y="2103120"/>
            <a:ext cx="19050" cy="56388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 flipH="1">
            <a:off x="4936617" y="2495550"/>
            <a:ext cx="472440" cy="3810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>
          <a:xfrm>
            <a:off x="6492265" y="2476500"/>
            <a:ext cx="460248" cy="5715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20" idx="3"/>
            <a:endCxn id="21" idx="1"/>
          </p:cNvCxnSpPr>
          <p:nvPr/>
        </p:nvCxnSpPr>
        <p:spPr>
          <a:xfrm>
            <a:off x="4695825" y="4198620"/>
            <a:ext cx="838200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Freeform 42"/>
          <p:cNvSpPr/>
          <p:nvPr/>
        </p:nvSpPr>
        <p:spPr>
          <a:xfrm>
            <a:off x="1761127" y="2103120"/>
            <a:ext cx="1791698" cy="2095500"/>
          </a:xfrm>
          <a:custGeom>
            <a:avLst/>
            <a:gdLst>
              <a:gd name="connsiteX0" fmla="*/ 686798 w 1791698"/>
              <a:gd name="connsiteY0" fmla="*/ 0 h 1562100"/>
              <a:gd name="connsiteX1" fmla="*/ 29573 w 1791698"/>
              <a:gd name="connsiteY1" fmla="*/ 485775 h 1562100"/>
              <a:gd name="connsiteX2" fmla="*/ 286748 w 1791698"/>
              <a:gd name="connsiteY2" fmla="*/ 1371600 h 1562100"/>
              <a:gd name="connsiteX3" fmla="*/ 1791698 w 1791698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1698" h="1562100">
                <a:moveTo>
                  <a:pt x="686798" y="0"/>
                </a:moveTo>
                <a:cubicBezTo>
                  <a:pt x="391523" y="128587"/>
                  <a:pt x="96248" y="257175"/>
                  <a:pt x="29573" y="485775"/>
                </a:cubicBezTo>
                <a:cubicBezTo>
                  <a:pt x="-37102" y="714375"/>
                  <a:pt x="-6940" y="1192213"/>
                  <a:pt x="286748" y="1371600"/>
                </a:cubicBezTo>
                <a:cubicBezTo>
                  <a:pt x="580435" y="1550988"/>
                  <a:pt x="1791698" y="1562100"/>
                  <a:pt x="1791698" y="156210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19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2"/>
    </mc:Choice>
    <mc:Fallback xmlns="">
      <p:transition spd="slow" advTm="1108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19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8" grpId="0" animBg="1"/>
      <p:bldP spid="29" grpId="0" animBg="1"/>
      <p:bldP spid="31" grpId="0"/>
      <p:bldP spid="32" grpId="0"/>
      <p:bldP spid="33" grpId="0"/>
      <p:bldP spid="35" grpId="0"/>
      <p:bldP spid="36" grpId="0"/>
      <p:bldP spid="37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hardware protocol complexity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D25000"/>
                </a:solidFill>
              </a:rPr>
              <a:t>Verification model and findings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Conclusions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79"/>
    </mc:Choice>
    <mc:Fallback xmlns="">
      <p:transition spd="slow" advTm="151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r>
              <a:rPr lang="en-US" dirty="0" smtClean="0"/>
              <a:t>Verification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535"/>
            <a:ext cx="9144000" cy="5244465"/>
          </a:xfrm>
        </p:spPr>
        <p:txBody>
          <a:bodyPr/>
          <a:lstStyle/>
          <a:p>
            <a:r>
              <a:rPr lang="en-US" dirty="0"/>
              <a:t>Mur</a:t>
            </a:r>
            <a:r>
              <a:rPr lang="el-GR" dirty="0"/>
              <a:t>φ</a:t>
            </a:r>
            <a:r>
              <a:rPr lang="en-US" dirty="0"/>
              <a:t> model </a:t>
            </a:r>
            <a:r>
              <a:rPr lang="en-US" dirty="0" smtClean="0"/>
              <a:t>checking tool</a:t>
            </a:r>
          </a:p>
          <a:p>
            <a:endParaRPr lang="en-US" dirty="0"/>
          </a:p>
          <a:p>
            <a:r>
              <a:rPr lang="en-US" dirty="0"/>
              <a:t>Verified </a:t>
            </a:r>
            <a:r>
              <a:rPr lang="en-US" dirty="0" err="1"/>
              <a:t>DeNovo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MESI </a:t>
            </a:r>
            <a:r>
              <a:rPr lang="en-US" dirty="0" smtClean="0"/>
              <a:t>protocols</a:t>
            </a:r>
            <a:endParaRPr lang="en-US" dirty="0"/>
          </a:p>
          <a:p>
            <a:pPr lvl="1"/>
            <a:r>
              <a:rPr lang="en-US" dirty="0"/>
              <a:t>State-of-the art GEMS </a:t>
            </a:r>
            <a:r>
              <a:rPr lang="en-US" dirty="0" smtClean="0"/>
              <a:t>implementation</a:t>
            </a:r>
          </a:p>
          <a:p>
            <a:pPr lvl="1"/>
            <a:endParaRPr lang="en-US" dirty="0"/>
          </a:p>
          <a:p>
            <a:r>
              <a:rPr lang="en-US" dirty="0"/>
              <a:t>Abstract model</a:t>
            </a:r>
          </a:p>
          <a:p>
            <a:pPr lvl="1"/>
            <a:r>
              <a:rPr lang="en-US" dirty="0"/>
              <a:t>Single </a:t>
            </a:r>
            <a:r>
              <a:rPr lang="en-US" dirty="0" smtClean="0"/>
              <a:t>address, </a:t>
            </a:r>
            <a:r>
              <a:rPr lang="en-US" dirty="0"/>
              <a:t>two data values</a:t>
            </a:r>
          </a:p>
          <a:p>
            <a:pPr lvl="1"/>
            <a:r>
              <a:rPr lang="en-US" dirty="0"/>
              <a:t>Two cores with private L1 and unified L2, unordered n/w</a:t>
            </a:r>
          </a:p>
          <a:p>
            <a:pPr lvl="1"/>
            <a:r>
              <a:rPr lang="en-US" dirty="0"/>
              <a:t>Data-race-free </a:t>
            </a:r>
            <a:r>
              <a:rPr lang="en-US" dirty="0" smtClean="0"/>
              <a:t>assumption for </a:t>
            </a:r>
            <a:r>
              <a:rPr lang="en-US" dirty="0" err="1" smtClean="0"/>
              <a:t>DeNovo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69"/>
    </mc:Choice>
    <mc:Fallback xmlns="">
      <p:transition spd="slow" advTm="631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244465"/>
          </a:xfrm>
        </p:spPr>
        <p:txBody>
          <a:bodyPr/>
          <a:lstStyle/>
          <a:p>
            <a:r>
              <a:rPr lang="en-US" dirty="0"/>
              <a:t>Correctness</a:t>
            </a:r>
          </a:p>
          <a:p>
            <a:pPr lvl="1"/>
            <a:r>
              <a:rPr lang="en-US" dirty="0"/>
              <a:t>Six bugs in MESI protocol</a:t>
            </a:r>
          </a:p>
          <a:p>
            <a:pPr lvl="2"/>
            <a:r>
              <a:rPr lang="en-US" dirty="0"/>
              <a:t>Two deadlock scenarios</a:t>
            </a:r>
          </a:p>
          <a:p>
            <a:pPr lvl="2"/>
            <a:r>
              <a:rPr lang="en-US" dirty="0"/>
              <a:t>Unhandled races due to L1 </a:t>
            </a:r>
            <a:r>
              <a:rPr lang="en-US" dirty="0" err="1"/>
              <a:t>writebacks</a:t>
            </a:r>
            <a:endParaRPr lang="en-US" dirty="0"/>
          </a:p>
          <a:p>
            <a:pPr lvl="2"/>
            <a:r>
              <a:rPr lang="en-US" dirty="0"/>
              <a:t>Several days to </a:t>
            </a:r>
            <a:r>
              <a:rPr lang="en-US" dirty="0" smtClean="0"/>
              <a:t>fix</a:t>
            </a:r>
            <a:endParaRPr lang="en-US" dirty="0" smtClean="0">
              <a:solidFill>
                <a:srgbClr val="D25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48"/>
    </mc:Choice>
    <mc:Fallback xmlns="">
      <p:transition spd="slow" advTm="34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 MESI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0"/>
            <a:ext cx="8991600" cy="1219200"/>
          </a:xfrm>
        </p:spPr>
        <p:txBody>
          <a:bodyPr/>
          <a:lstStyle/>
          <a:p>
            <a:r>
              <a:rPr lang="en-US" dirty="0" smtClean="0"/>
              <a:t>Complex to identify the cause and fix</a:t>
            </a:r>
          </a:p>
          <a:p>
            <a:r>
              <a:rPr lang="en-US" dirty="0" smtClean="0"/>
              <a:t>Required adding multiple new state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162550" y="4730028"/>
            <a:ext cx="123825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</a:t>
            </a: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L2/Directory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14599" y="4272828"/>
            <a:ext cx="1419225" cy="48577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L1Modified (MT)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Modified at:P1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19600" y="4272829"/>
            <a:ext cx="1447800" cy="485774"/>
          </a:xfrm>
          <a:prstGeom prst="rect">
            <a:avLst/>
          </a:prstGeom>
          <a:pattFill prst="pct70">
            <a:fgClr>
              <a:schemeClr val="accent2"/>
            </a:fgClr>
            <a:bgClr>
              <a:schemeClr val="bg1"/>
            </a:bgClr>
          </a:patt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48400" y="4272828"/>
            <a:ext cx="1447800" cy="48577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L1Modified (MT)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Modified at:P2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7" name="Straight Arrow Connector 56"/>
          <p:cNvCxnSpPr>
            <a:stCxn id="54" idx="3"/>
            <a:endCxn id="55" idx="1"/>
          </p:cNvCxnSpPr>
          <p:nvPr/>
        </p:nvCxnSpPr>
        <p:spPr>
          <a:xfrm>
            <a:off x="3933824" y="4515716"/>
            <a:ext cx="485776" cy="0"/>
          </a:xfrm>
          <a:prstGeom prst="straightConnector1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55" idx="3"/>
            <a:endCxn id="56" idx="1"/>
          </p:cNvCxnSpPr>
          <p:nvPr/>
        </p:nvCxnSpPr>
        <p:spPr>
          <a:xfrm>
            <a:off x="5867400" y="4515716"/>
            <a:ext cx="381000" cy="0"/>
          </a:xfrm>
          <a:prstGeom prst="straightConnector1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2266544" y="920028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199524" y="1358178"/>
            <a:ext cx="1517925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Modified (M)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14975" y="996634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</a:rPr>
              <a:t>Store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804882" y="1358178"/>
            <a:ext cx="1519718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 </a:t>
            </a:r>
            <a:r>
              <a:rPr lang="en-US" sz="14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3" name="Straight Arrow Connector 62"/>
          <p:cNvCxnSpPr>
            <a:stCxn id="62" idx="2"/>
            <a:endCxn id="76" idx="0"/>
          </p:cNvCxnSpPr>
          <p:nvPr/>
        </p:nvCxnSpPr>
        <p:spPr>
          <a:xfrm>
            <a:off x="5564741" y="1739178"/>
            <a:ext cx="2141" cy="400050"/>
          </a:xfrm>
          <a:prstGeom prst="straightConnector1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4991100" y="914400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P2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563615" y="1053378"/>
            <a:ext cx="1524" cy="304800"/>
          </a:xfrm>
          <a:prstGeom prst="line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2199526" y="2139228"/>
            <a:ext cx="1517924" cy="381000"/>
          </a:xfrm>
          <a:prstGeom prst="rect">
            <a:avLst/>
          </a:prstGeom>
          <a:pattFill prst="pct70">
            <a:fgClr>
              <a:schemeClr val="accent2"/>
            </a:fgClr>
            <a:bgClr>
              <a:schemeClr val="bg1"/>
            </a:bgClr>
          </a:patt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Transient_1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7" name="Straight Arrow Connector 66"/>
          <p:cNvCxnSpPr>
            <a:stCxn id="60" idx="2"/>
            <a:endCxn id="66" idx="0"/>
          </p:cNvCxnSpPr>
          <p:nvPr/>
        </p:nvCxnSpPr>
        <p:spPr>
          <a:xfrm>
            <a:off x="2958487" y="1739178"/>
            <a:ext cx="1" cy="400050"/>
          </a:xfrm>
          <a:prstGeom prst="straightConnector1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762125" y="5233251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white"/>
                </a:solidFill>
                <a:latin typeface="Calibri"/>
              </a:rPr>
              <a:t>2a</a:t>
            </a:r>
            <a:endParaRPr lang="en-US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4400" y="1358178"/>
            <a:ext cx="1048966" cy="38100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</a:rPr>
              <a:t>Replacement</a:t>
            </a:r>
          </a:p>
        </p:txBody>
      </p:sp>
      <p:cxnSp>
        <p:nvCxnSpPr>
          <p:cNvPr id="71" name="Straight Arrow Connector 70"/>
          <p:cNvCxnSpPr>
            <a:stCxn id="70" idx="3"/>
            <a:endCxn id="60" idx="1"/>
          </p:cNvCxnSpPr>
          <p:nvPr/>
        </p:nvCxnSpPr>
        <p:spPr>
          <a:xfrm flipV="1">
            <a:off x="1963366" y="1548678"/>
            <a:ext cx="236158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2" name="Oval 71"/>
          <p:cNvSpPr/>
          <p:nvPr/>
        </p:nvSpPr>
        <p:spPr>
          <a:xfrm>
            <a:off x="1295400" y="2339253"/>
            <a:ext cx="609600" cy="485775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40284" y="2367828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L1</a:t>
            </a:r>
            <a:r>
              <a:rPr lang="en-US" sz="1200" b="1" baseline="-25000" dirty="0" smtClean="0">
                <a:solidFill>
                  <a:prstClr val="black"/>
                </a:solidFill>
                <a:latin typeface="Calibri"/>
              </a:rPr>
              <a:t>P1</a:t>
            </a:r>
            <a:endParaRPr lang="en-US" sz="1200" b="1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PUTX</a:t>
            </a:r>
          </a:p>
        </p:txBody>
      </p:sp>
      <p:cxnSp>
        <p:nvCxnSpPr>
          <p:cNvPr id="74" name="Curved Connector 73"/>
          <p:cNvCxnSpPr>
            <a:stCxn id="60" idx="2"/>
            <a:endCxn id="72" idx="0"/>
          </p:cNvCxnSpPr>
          <p:nvPr/>
        </p:nvCxnSpPr>
        <p:spPr>
          <a:xfrm rot="5400000">
            <a:off x="1979307" y="1360072"/>
            <a:ext cx="600075" cy="1358287"/>
          </a:xfrm>
          <a:prstGeom prst="curvedConnector3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53200" y="2748828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</a:rPr>
              <a:t>GETX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804882" y="2139228"/>
            <a:ext cx="1524000" cy="381000"/>
          </a:xfrm>
          <a:prstGeom prst="rect">
            <a:avLst/>
          </a:prstGeom>
          <a:pattFill prst="pct70">
            <a:fgClr>
              <a:schemeClr val="accent2"/>
            </a:fgClr>
            <a:bgClr>
              <a:schemeClr val="bg1"/>
            </a:bgClr>
          </a:patt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Transient_3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77" name="Curved Connector 76"/>
          <p:cNvCxnSpPr>
            <a:stCxn id="54" idx="1"/>
            <a:endCxn id="66" idx="1"/>
          </p:cNvCxnSpPr>
          <p:nvPr/>
        </p:nvCxnSpPr>
        <p:spPr>
          <a:xfrm rot="10800000">
            <a:off x="2199527" y="2329728"/>
            <a:ext cx="315073" cy="2185988"/>
          </a:xfrm>
          <a:prstGeom prst="curvedConnector3">
            <a:avLst>
              <a:gd name="adj1" fmla="val 172555"/>
            </a:avLst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1988436" y="3663228"/>
            <a:ext cx="907164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</a:rPr>
              <a:t>Fwd_GETX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99524" y="2977428"/>
            <a:ext cx="1517925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</a:t>
            </a:r>
            <a:r>
              <a:rPr lang="en-US" sz="14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80" name="Straight Arrow Connector 79"/>
          <p:cNvCxnSpPr>
            <a:stCxn id="66" idx="2"/>
            <a:endCxn id="79" idx="0"/>
          </p:cNvCxnSpPr>
          <p:nvPr/>
        </p:nvCxnSpPr>
        <p:spPr>
          <a:xfrm flipH="1">
            <a:off x="2958487" y="2520228"/>
            <a:ext cx="1" cy="457200"/>
          </a:xfrm>
          <a:prstGeom prst="straightConnector1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1" name="Curved Connector 80"/>
          <p:cNvCxnSpPr>
            <a:stCxn id="66" idx="2"/>
            <a:endCxn id="76" idx="1"/>
          </p:cNvCxnSpPr>
          <p:nvPr/>
        </p:nvCxnSpPr>
        <p:spPr>
          <a:xfrm rot="5400000" flipH="1" flipV="1">
            <a:off x="3786435" y="1501781"/>
            <a:ext cx="190500" cy="1846394"/>
          </a:xfrm>
          <a:prstGeom prst="curvedConnector4">
            <a:avLst>
              <a:gd name="adj1" fmla="val -120000"/>
              <a:gd name="adj2" fmla="val 70553"/>
            </a:avLst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3657600" y="2355272"/>
            <a:ext cx="5715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</a:rPr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804882" y="2977428"/>
            <a:ext cx="1519718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Modified (M)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84" name="Straight Arrow Connector 83"/>
          <p:cNvCxnSpPr>
            <a:stCxn id="76" idx="2"/>
            <a:endCxn id="83" idx="0"/>
          </p:cNvCxnSpPr>
          <p:nvPr/>
        </p:nvCxnSpPr>
        <p:spPr>
          <a:xfrm flipH="1">
            <a:off x="5564741" y="2520228"/>
            <a:ext cx="2141" cy="457200"/>
          </a:xfrm>
          <a:prstGeom prst="straightConnector1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>
            <a:stCxn id="56" idx="3"/>
          </p:cNvCxnSpPr>
          <p:nvPr/>
        </p:nvCxnSpPr>
        <p:spPr>
          <a:xfrm>
            <a:off x="7696200" y="4515716"/>
            <a:ext cx="365760" cy="0"/>
          </a:xfrm>
          <a:prstGeom prst="straightConnector1">
            <a:avLst/>
          </a:pr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" name="Rectangle 85"/>
          <p:cNvSpPr/>
          <p:nvPr/>
        </p:nvSpPr>
        <p:spPr>
          <a:xfrm>
            <a:off x="7848600" y="4272828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…</a:t>
            </a:r>
          </a:p>
        </p:txBody>
      </p:sp>
      <p:sp>
        <p:nvSpPr>
          <p:cNvPr id="87" name="Freeform 86"/>
          <p:cNvSpPr/>
          <p:nvPr/>
        </p:nvSpPr>
        <p:spPr>
          <a:xfrm>
            <a:off x="1581150" y="2815503"/>
            <a:ext cx="6848475" cy="2422213"/>
          </a:xfrm>
          <a:custGeom>
            <a:avLst/>
            <a:gdLst>
              <a:gd name="connsiteX0" fmla="*/ 0 w 6848475"/>
              <a:gd name="connsiteY0" fmla="*/ 0 h 2663969"/>
              <a:gd name="connsiteX1" fmla="*/ 990600 w 6848475"/>
              <a:gd name="connsiteY1" fmla="*/ 2352675 h 2663969"/>
              <a:gd name="connsiteX2" fmla="*/ 5753100 w 6848475"/>
              <a:gd name="connsiteY2" fmla="*/ 2571750 h 2663969"/>
              <a:gd name="connsiteX3" fmla="*/ 6848475 w 6848475"/>
              <a:gd name="connsiteY3" fmla="*/ 1733550 h 266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475" h="2663969">
                <a:moveTo>
                  <a:pt x="0" y="0"/>
                </a:moveTo>
                <a:cubicBezTo>
                  <a:pt x="15875" y="962025"/>
                  <a:pt x="31750" y="1924050"/>
                  <a:pt x="990600" y="2352675"/>
                </a:cubicBezTo>
                <a:cubicBezTo>
                  <a:pt x="1949450" y="2781300"/>
                  <a:pt x="4776787" y="2674938"/>
                  <a:pt x="5753100" y="2571750"/>
                </a:cubicBezTo>
                <a:cubicBezTo>
                  <a:pt x="6729413" y="2468562"/>
                  <a:pt x="6788944" y="2101056"/>
                  <a:pt x="6848475" y="1733550"/>
                </a:cubicBezTo>
              </a:path>
            </a:pathLst>
          </a:cu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8" name="Cloud 87"/>
          <p:cNvSpPr/>
          <p:nvPr/>
        </p:nvSpPr>
        <p:spPr>
          <a:xfrm>
            <a:off x="8153400" y="3891828"/>
            <a:ext cx="762000" cy="609600"/>
          </a:xfrm>
          <a:prstGeom prst="cloud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0300" y="4030268"/>
            <a:ext cx="72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ERROR!!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Cloud 89"/>
          <p:cNvSpPr/>
          <p:nvPr/>
        </p:nvSpPr>
        <p:spPr>
          <a:xfrm>
            <a:off x="652132" y="2901228"/>
            <a:ext cx="903244" cy="557213"/>
          </a:xfrm>
          <a:prstGeom prst="cloud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1737" y="2938174"/>
            <a:ext cx="83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Dangling</a:t>
            </a:r>
            <a:br>
              <a:rPr lang="en-US" sz="12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message!!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3086100" y="1739178"/>
            <a:ext cx="3531905" cy="2524125"/>
          </a:xfrm>
          <a:custGeom>
            <a:avLst/>
            <a:gdLst>
              <a:gd name="connsiteX0" fmla="*/ 2486025 w 3343383"/>
              <a:gd name="connsiteY0" fmla="*/ 0 h 2524125"/>
              <a:gd name="connsiteX1" fmla="*/ 3105150 w 3343383"/>
              <a:gd name="connsiteY1" fmla="*/ 409575 h 2524125"/>
              <a:gd name="connsiteX2" fmla="*/ 3152775 w 3343383"/>
              <a:gd name="connsiteY2" fmla="*/ 1962150 h 2524125"/>
              <a:gd name="connsiteX3" fmla="*/ 704850 w 3343383"/>
              <a:gd name="connsiteY3" fmla="*/ 2076450 h 2524125"/>
              <a:gd name="connsiteX4" fmla="*/ 0 w 3343383"/>
              <a:gd name="connsiteY4" fmla="*/ 2524125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3383" h="2524125">
                <a:moveTo>
                  <a:pt x="2486025" y="0"/>
                </a:moveTo>
                <a:cubicBezTo>
                  <a:pt x="2740025" y="41275"/>
                  <a:pt x="2994025" y="82550"/>
                  <a:pt x="3105150" y="409575"/>
                </a:cubicBezTo>
                <a:cubicBezTo>
                  <a:pt x="3216275" y="736600"/>
                  <a:pt x="3552825" y="1684338"/>
                  <a:pt x="3152775" y="1962150"/>
                </a:cubicBezTo>
                <a:cubicBezTo>
                  <a:pt x="2752725" y="2239962"/>
                  <a:pt x="1230312" y="1982788"/>
                  <a:pt x="704850" y="2076450"/>
                </a:cubicBezTo>
                <a:cubicBezTo>
                  <a:pt x="179387" y="2170113"/>
                  <a:pt x="89693" y="2347119"/>
                  <a:pt x="0" y="2524125"/>
                </a:cubicBezTo>
              </a:path>
            </a:pathLst>
          </a:cu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4991100" y="2520228"/>
            <a:ext cx="1461112" cy="1743075"/>
          </a:xfrm>
          <a:custGeom>
            <a:avLst/>
            <a:gdLst>
              <a:gd name="connsiteX0" fmla="*/ 590550 w 1349177"/>
              <a:gd name="connsiteY0" fmla="*/ 0 h 1743075"/>
              <a:gd name="connsiteX1" fmla="*/ 1219200 w 1349177"/>
              <a:gd name="connsiteY1" fmla="*/ 371475 h 1743075"/>
              <a:gd name="connsiteX2" fmla="*/ 1266825 w 1349177"/>
              <a:gd name="connsiteY2" fmla="*/ 1209675 h 1743075"/>
              <a:gd name="connsiteX3" fmla="*/ 295275 w 1349177"/>
              <a:gd name="connsiteY3" fmla="*/ 1466850 h 1743075"/>
              <a:gd name="connsiteX4" fmla="*/ 0 w 1349177"/>
              <a:gd name="connsiteY4" fmla="*/ 1743075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177" h="1743075">
                <a:moveTo>
                  <a:pt x="590550" y="0"/>
                </a:moveTo>
                <a:cubicBezTo>
                  <a:pt x="848519" y="84931"/>
                  <a:pt x="1106488" y="169863"/>
                  <a:pt x="1219200" y="371475"/>
                </a:cubicBezTo>
                <a:cubicBezTo>
                  <a:pt x="1331912" y="573087"/>
                  <a:pt x="1420812" y="1027113"/>
                  <a:pt x="1266825" y="1209675"/>
                </a:cubicBezTo>
                <a:cubicBezTo>
                  <a:pt x="1112838" y="1392237"/>
                  <a:pt x="506412" y="1377950"/>
                  <a:pt x="295275" y="1466850"/>
                </a:cubicBezTo>
                <a:cubicBezTo>
                  <a:pt x="84138" y="1555750"/>
                  <a:pt x="42069" y="1649412"/>
                  <a:pt x="0" y="1743075"/>
                </a:cubicBezTo>
              </a:path>
            </a:pathLst>
          </a:custGeom>
          <a:noFill/>
          <a:ln w="19050" cap="flat" cmpd="sng" algn="ctr">
            <a:solidFill>
              <a:srgbClr val="E46C0A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05400" y="3891828"/>
            <a:ext cx="1423012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</a:rPr>
              <a:t>Exclusive_Unblock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31"/>
    </mc:Choice>
    <mc:Fallback xmlns="">
      <p:transition spd="slow" advTm="502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244465"/>
          </a:xfrm>
        </p:spPr>
        <p:txBody>
          <a:bodyPr/>
          <a:lstStyle/>
          <a:p>
            <a:r>
              <a:rPr lang="en-US" dirty="0"/>
              <a:t>Correctness</a:t>
            </a:r>
          </a:p>
          <a:p>
            <a:pPr lvl="1"/>
            <a:r>
              <a:rPr lang="en-US" dirty="0"/>
              <a:t>Six bugs in MESI protocol</a:t>
            </a:r>
          </a:p>
          <a:p>
            <a:pPr lvl="2"/>
            <a:r>
              <a:rPr lang="en-US" dirty="0"/>
              <a:t>Two deadlock scenarios</a:t>
            </a:r>
          </a:p>
          <a:p>
            <a:pPr lvl="2"/>
            <a:r>
              <a:rPr lang="en-US" dirty="0"/>
              <a:t>Unhandled races due to L1 </a:t>
            </a:r>
            <a:r>
              <a:rPr lang="en-US" dirty="0" err="1"/>
              <a:t>writebacks</a:t>
            </a:r>
            <a:endParaRPr lang="en-US" dirty="0"/>
          </a:p>
          <a:p>
            <a:pPr lvl="2"/>
            <a:r>
              <a:rPr lang="en-US" dirty="0"/>
              <a:t>Several days to </a:t>
            </a:r>
            <a:r>
              <a:rPr lang="en-US" dirty="0" smtClean="0"/>
              <a:t>fix and needed more transient states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Three bugs in </a:t>
            </a:r>
            <a:r>
              <a:rPr lang="en-US" dirty="0" err="1" smtClean="0"/>
              <a:t>DeNovo</a:t>
            </a:r>
            <a:r>
              <a:rPr lang="en-US" dirty="0" smtClean="0"/>
              <a:t> protocol</a:t>
            </a:r>
          </a:p>
          <a:p>
            <a:pPr lvl="2"/>
            <a:r>
              <a:rPr lang="en-US" dirty="0" smtClean="0"/>
              <a:t>Mistakes </a:t>
            </a:r>
            <a:r>
              <a:rPr lang="en-US" dirty="0"/>
              <a:t>in translation from high level specification</a:t>
            </a:r>
          </a:p>
          <a:p>
            <a:pPr lvl="2"/>
            <a:r>
              <a:rPr lang="en-US" dirty="0"/>
              <a:t>Simple to fix</a:t>
            </a:r>
          </a:p>
          <a:p>
            <a:r>
              <a:rPr lang="en-US" dirty="0" smtClean="0"/>
              <a:t>Complexity</a:t>
            </a:r>
            <a:endParaRPr lang="en-US" dirty="0"/>
          </a:p>
          <a:p>
            <a:pPr lvl="1"/>
            <a:r>
              <a:rPr lang="en-US" dirty="0"/>
              <a:t>15x fewer reachable states for </a:t>
            </a:r>
            <a:r>
              <a:rPr lang="en-US" dirty="0" err="1"/>
              <a:t>DeNovo</a:t>
            </a:r>
            <a:endParaRPr lang="en-US" dirty="0"/>
          </a:p>
          <a:p>
            <a:pPr lvl="1"/>
            <a:r>
              <a:rPr lang="en-US" dirty="0"/>
              <a:t>20x </a:t>
            </a:r>
            <a:r>
              <a:rPr lang="en-US" dirty="0" smtClean="0"/>
              <a:t>faster to verify for </a:t>
            </a:r>
            <a:r>
              <a:rPr lang="en-US" dirty="0" err="1" smtClean="0"/>
              <a:t>DeNovo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D25000"/>
                </a:solidFill>
              </a:rPr>
              <a:t>  </a:t>
            </a:r>
            <a:r>
              <a:rPr lang="en-US" dirty="0" err="1" smtClean="0">
                <a:solidFill>
                  <a:srgbClr val="D25000"/>
                </a:solidFill>
              </a:rPr>
              <a:t>DeNovo</a:t>
            </a:r>
            <a:r>
              <a:rPr lang="en-US" dirty="0" smtClean="0">
                <a:solidFill>
                  <a:srgbClr val="D25000"/>
                </a:solidFill>
              </a:rPr>
              <a:t> is simpler and needs reduced verification effort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18"/>
    </mc:Choice>
    <mc:Fallback xmlns="">
      <p:transition spd="slow" advTm="501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r>
              <a:rPr lang="en-US" dirty="0" smtClean="0"/>
              <a:t>Scalability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535"/>
            <a:ext cx="9144000" cy="5244465"/>
          </a:xfrm>
        </p:spPr>
        <p:txBody>
          <a:bodyPr/>
          <a:lstStyle/>
          <a:p>
            <a:r>
              <a:rPr lang="en-US" dirty="0" smtClean="0"/>
              <a:t>Extended the base model</a:t>
            </a:r>
          </a:p>
          <a:p>
            <a:pPr lvl="1"/>
            <a:r>
              <a:rPr lang="en-US" dirty="0" smtClean="0"/>
              <a:t>Two addresses instead of one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DeNovo</a:t>
            </a:r>
            <a:r>
              <a:rPr lang="en-US" dirty="0" smtClean="0"/>
              <a:t> model finished without new bugs</a:t>
            </a:r>
          </a:p>
          <a:p>
            <a:endParaRPr lang="en-US" dirty="0" smtClean="0"/>
          </a:p>
          <a:p>
            <a:r>
              <a:rPr lang="en-US" dirty="0" smtClean="0"/>
              <a:t>MESI model ran out of system memory (32GB)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D25000"/>
                </a:solidFill>
              </a:rPr>
              <a:t>Need more scalable tools for non-experts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7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5"/>
    </mc:Choice>
    <mc:Fallback xmlns="">
      <p:transition spd="slow" advTm="367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 smtClean="0"/>
              <a:t>Have we tamed the coherence protocol complexity yet? </a:t>
            </a:r>
            <a:r>
              <a:rPr lang="en-US" dirty="0" smtClean="0">
                <a:solidFill>
                  <a:srgbClr val="D25000"/>
                </a:solidFill>
              </a:rPr>
              <a:t>No!</a:t>
            </a:r>
            <a:endParaRPr lang="en-US" dirty="0" smtClean="0">
              <a:solidFill>
                <a:srgbClr val="D25000"/>
              </a:solidFill>
            </a:endParaRPr>
          </a:p>
          <a:p>
            <a:pPr lvl="1"/>
            <a:r>
              <a:rPr lang="en-US" dirty="0" smtClean="0"/>
              <a:t>6 </a:t>
            </a:r>
            <a:r>
              <a:rPr lang="en-US" dirty="0" smtClean="0"/>
              <a:t>bugs in a state-of-the-art MESI protocol in use for 4+ years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Main source: transient states </a:t>
            </a:r>
          </a:p>
          <a:p>
            <a:r>
              <a:rPr lang="en-US" dirty="0" err="1" smtClean="0"/>
              <a:t>DeNovo</a:t>
            </a:r>
            <a:r>
              <a:rPr lang="en-US" dirty="0" smtClean="0"/>
              <a:t>: an alternative h/w-s/w co-designed approach</a:t>
            </a:r>
          </a:p>
          <a:p>
            <a:pPr lvl="1"/>
            <a:r>
              <a:rPr lang="en-US" dirty="0" smtClean="0"/>
              <a:t>3 easy-to-fix bugs in an immature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Zero transient states</a:t>
            </a:r>
          </a:p>
          <a:p>
            <a:r>
              <a:rPr lang="en-US" dirty="0" smtClean="0"/>
              <a:t>MESI vs. </a:t>
            </a:r>
            <a:r>
              <a:rPr lang="en-US" dirty="0" err="1" smtClean="0"/>
              <a:t>DeNovo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D25000"/>
                </a:solidFill>
              </a:rPr>
              <a:t>DeNovo</a:t>
            </a:r>
            <a:r>
              <a:rPr lang="en-US" dirty="0" smtClean="0">
                <a:solidFill>
                  <a:srgbClr val="D25000"/>
                </a:solidFill>
              </a:rPr>
              <a:t> has 15X fewer reachable states, 20X faster to verify</a:t>
            </a:r>
            <a:endParaRPr lang="en-US" dirty="0" smtClean="0">
              <a:solidFill>
                <a:srgbClr val="D25000"/>
              </a:solidFill>
            </a:endParaRPr>
          </a:p>
          <a:p>
            <a:r>
              <a:rPr lang="en-US" dirty="0" smtClean="0"/>
              <a:t>Easy</a:t>
            </a:r>
            <a:r>
              <a:rPr lang="en-US" dirty="0" smtClean="0"/>
              <a:t>-to-use verification tools are not scalable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Need better tools for non-experts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9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09"/>
    </mc:Choice>
    <mc:Fallback xmlns="">
      <p:transition spd="slow" advTm="6650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599"/>
            <a:ext cx="9144000" cy="5730875"/>
          </a:xfrm>
        </p:spPr>
        <p:txBody>
          <a:bodyPr/>
          <a:lstStyle/>
          <a:p>
            <a:r>
              <a:rPr lang="en-US" dirty="0" smtClean="0"/>
              <a:t>Today’s shared memory systems are more complex than ever</a:t>
            </a:r>
          </a:p>
          <a:p>
            <a:pPr lvl="1"/>
            <a:r>
              <a:rPr lang="en-US" dirty="0" smtClean="0"/>
              <a:t>Implementing cache coherence protocols is a major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Tens of transient states, hard to test </a:t>
            </a:r>
            <a:r>
              <a:rPr lang="en-US" dirty="0" smtClean="0"/>
              <a:t>races and add optimizations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Have </a:t>
            </a:r>
            <a:r>
              <a:rPr lang="en-US" dirty="0" smtClean="0"/>
              <a:t>we tamed the </a:t>
            </a:r>
            <a:r>
              <a:rPr lang="en-US" dirty="0" smtClean="0"/>
              <a:t>protocol </a:t>
            </a:r>
            <a:r>
              <a:rPr lang="en-US" dirty="0" smtClean="0"/>
              <a:t>complexity yet?</a:t>
            </a:r>
          </a:p>
          <a:p>
            <a:pPr lvl="1"/>
            <a:r>
              <a:rPr lang="en-US" dirty="0" smtClean="0"/>
              <a:t>Verified </a:t>
            </a:r>
            <a:r>
              <a:rPr lang="en-US" dirty="0"/>
              <a:t>a state-of-the-art implementation of </a:t>
            </a:r>
            <a:r>
              <a:rPr lang="en-US" dirty="0" smtClean="0"/>
              <a:t>MESI from GEMS</a:t>
            </a:r>
            <a:endParaRPr lang="en-US" dirty="0" smtClean="0"/>
          </a:p>
          <a:p>
            <a:pPr lvl="1"/>
            <a:r>
              <a:rPr lang="en-US" dirty="0"/>
              <a:t>Found six bugs even after 4+ years of </a:t>
            </a:r>
            <a:r>
              <a:rPr lang="en-US" dirty="0" smtClean="0"/>
              <a:t>usage worldwide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Current verification techniques are insufficient</a:t>
            </a:r>
          </a:p>
          <a:p>
            <a:pPr lvl="1"/>
            <a:r>
              <a:rPr lang="en-US" dirty="0" smtClean="0"/>
              <a:t>Scalable but hard to use or error prone (e.g</a:t>
            </a:r>
            <a:r>
              <a:rPr lang="en-US" dirty="0"/>
              <a:t>. parametric </a:t>
            </a:r>
            <a:r>
              <a:rPr lang="en-US" dirty="0" smtClean="0"/>
              <a:t>verification)</a:t>
            </a:r>
          </a:p>
          <a:p>
            <a:pPr lvl="1"/>
            <a:r>
              <a:rPr lang="en-US" dirty="0" smtClean="0"/>
              <a:t>Protocols designed for verification impact </a:t>
            </a:r>
            <a:r>
              <a:rPr lang="en-US" dirty="0" err="1" smtClean="0"/>
              <a:t>perf</a:t>
            </a:r>
            <a:r>
              <a:rPr lang="en-US" dirty="0" smtClean="0"/>
              <a:t>. (e.g., fractals)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000"/>
                </a:solidFill>
              </a:rPr>
              <a:t>    </a:t>
            </a:r>
            <a:r>
              <a:rPr lang="en-US" dirty="0" smtClean="0">
                <a:solidFill>
                  <a:srgbClr val="D25000"/>
                </a:solidFill>
              </a:rPr>
              <a:t>Are there any alternatives?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0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15"/>
    </mc:Choice>
    <mc:Fallback xmlns="">
      <p:transition spd="slow" advTm="820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r>
              <a:rPr lang="en-US" dirty="0" smtClean="0"/>
              <a:t>An alternative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535"/>
            <a:ext cx="9144000" cy="5244465"/>
          </a:xfrm>
        </p:spPr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: a h/w-s/w co-designed protocol [PACT 2011]</a:t>
            </a:r>
          </a:p>
          <a:p>
            <a:pPr lvl="1"/>
            <a:r>
              <a:rPr lang="en-US" dirty="0" smtClean="0"/>
              <a:t>Assumes disciplined programming eliminating data races</a:t>
            </a:r>
          </a:p>
          <a:p>
            <a:pPr lvl="1"/>
            <a:r>
              <a:rPr lang="en-US" dirty="0" smtClean="0"/>
              <a:t>Simple protocol, yet providing performance and power advantages</a:t>
            </a:r>
          </a:p>
          <a:p>
            <a:pPr lvl="1"/>
            <a:endParaRPr lang="en-US" dirty="0"/>
          </a:p>
          <a:p>
            <a:r>
              <a:rPr lang="en-US" dirty="0" smtClean="0"/>
              <a:t>Model checked </a:t>
            </a:r>
            <a:r>
              <a:rPr lang="en-US" dirty="0" err="1" smtClean="0"/>
              <a:t>DeNovo</a:t>
            </a:r>
            <a:endParaRPr lang="en-US" dirty="0" smtClean="0"/>
          </a:p>
          <a:p>
            <a:pPr lvl="1"/>
            <a:r>
              <a:rPr lang="en-US" dirty="0" smtClean="0"/>
              <a:t>Found three bugs: easy to fix; implementation errors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15X fewer reachable states</a:t>
            </a:r>
            <a:r>
              <a:rPr lang="en-US" dirty="0" smtClean="0"/>
              <a:t> compared to MESI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D25000"/>
                </a:solidFill>
              </a:rPr>
              <a:t>Focus of the talk:</a:t>
            </a:r>
          </a:p>
          <a:p>
            <a:pPr lvl="1"/>
            <a:r>
              <a:rPr lang="en-US" dirty="0" smtClean="0"/>
              <a:t>Understand what makes hardware protocols complex</a:t>
            </a:r>
          </a:p>
          <a:p>
            <a:pPr lvl="1"/>
            <a:r>
              <a:rPr lang="en-US" dirty="0" smtClean="0"/>
              <a:t>Experiences with verifying MESI and </a:t>
            </a:r>
            <a:r>
              <a:rPr lang="en-US" dirty="0" err="1" smtClean="0"/>
              <a:t>DeNovo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6"/>
    </mc:Choice>
    <mc:Fallback xmlns="">
      <p:transition spd="slow" advTm="8987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D25000"/>
                </a:solidFill>
              </a:rPr>
              <a:t>Understanding hardware protocol complexity</a:t>
            </a:r>
          </a:p>
          <a:p>
            <a:endParaRPr lang="en-US" dirty="0" smtClean="0"/>
          </a:p>
          <a:p>
            <a:r>
              <a:rPr lang="en-US" dirty="0"/>
              <a:t>Verification model and findings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Conclusions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96"/>
    </mc:Choice>
    <mc:Fallback xmlns="">
      <p:transition spd="slow" advTm="230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hardware protocols </a:t>
            </a:r>
            <a:r>
              <a:rPr lang="en-US" dirty="0"/>
              <a:t>c</a:t>
            </a:r>
            <a:r>
              <a:rPr lang="en-US" dirty="0" smtClean="0"/>
              <a:t>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book protocol for MESI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18256" y="20382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6356" y="2230219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nvalid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45176" y="20382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83276" y="2230219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hared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375656" y="37146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7556" y="388566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xclusive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18256" y="37146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84588" y="390661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M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odified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4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72"/>
    </mc:Choice>
    <mc:Fallback xmlns="">
      <p:transition spd="slow" advTm="271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hardware protocols </a:t>
            </a:r>
            <a:r>
              <a:rPr lang="en-US" dirty="0"/>
              <a:t>c</a:t>
            </a:r>
            <a:r>
              <a:rPr lang="en-US" dirty="0" smtClean="0"/>
              <a:t>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book protocol for MESI</a:t>
            </a:r>
          </a:p>
          <a:p>
            <a:r>
              <a:rPr lang="en-US" dirty="0" smtClean="0"/>
              <a:t>In reality, the actual implementation is a lot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18256" y="20382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6356" y="2230219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nvalid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45176" y="20382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83276" y="2230219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hared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375656" y="37146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7556" y="388566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xclusive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18256" y="37146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84588" y="390661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M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odified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cxnSp>
        <p:nvCxnSpPr>
          <p:cNvPr id="48" name="Curved Connector 47"/>
          <p:cNvCxnSpPr>
            <a:stCxn id="40" idx="5"/>
            <a:endCxn id="42" idx="3"/>
          </p:cNvCxnSpPr>
          <p:nvPr/>
        </p:nvCxnSpPr>
        <p:spPr>
          <a:xfrm rot="16200000" flipH="1">
            <a:off x="4651756" y="1797474"/>
            <a:ext cx="12700" cy="1574316"/>
          </a:xfrm>
          <a:prstGeom prst="curvedConnector3">
            <a:avLst>
              <a:gd name="adj1" fmla="val 253809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156456" y="267837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000" dirty="0" smtClean="0">
                <a:solidFill>
                  <a:prstClr val="black"/>
                </a:solidFill>
                <a:latin typeface="Calibri"/>
              </a:rPr>
            </a:b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[sharers exist]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Curved Connector 49"/>
          <p:cNvCxnSpPr>
            <a:stCxn id="42" idx="1"/>
            <a:endCxn id="40" idx="7"/>
          </p:cNvCxnSpPr>
          <p:nvPr/>
        </p:nvCxnSpPr>
        <p:spPr>
          <a:xfrm rot="16200000" flipV="1">
            <a:off x="4651756" y="1344870"/>
            <a:ext cx="12700" cy="1574316"/>
          </a:xfrm>
          <a:prstGeom prst="curvedConnector3">
            <a:avLst>
              <a:gd name="adj1" fmla="val 253809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397822" y="160966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2" name="Curved Connector 51"/>
          <p:cNvCxnSpPr>
            <a:stCxn id="42" idx="5"/>
            <a:endCxn id="42" idx="7"/>
          </p:cNvCxnSpPr>
          <p:nvPr/>
        </p:nvCxnSpPr>
        <p:spPr>
          <a:xfrm rot="5400000" flipH="1">
            <a:off x="5665216" y="2358330"/>
            <a:ext cx="452604" cy="12700"/>
          </a:xfrm>
          <a:prstGeom prst="curvedConnector5">
            <a:avLst>
              <a:gd name="adj1" fmla="val -50508"/>
              <a:gd name="adj2" fmla="val -4211906"/>
              <a:gd name="adj3" fmla="val 150508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351829" y="2249269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urved Connector 53"/>
          <p:cNvCxnSpPr>
            <a:stCxn id="42" idx="4"/>
            <a:endCxn id="46" idx="6"/>
          </p:cNvCxnSpPr>
          <p:nvPr/>
        </p:nvCxnSpPr>
        <p:spPr>
          <a:xfrm rot="5400000">
            <a:off x="4133596" y="2503110"/>
            <a:ext cx="1356360" cy="1706880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729210" y="3409890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Curved Connector 55"/>
          <p:cNvCxnSpPr>
            <a:stCxn id="40" idx="5"/>
            <a:endCxn id="45" idx="1"/>
          </p:cNvCxnSpPr>
          <p:nvPr/>
        </p:nvCxnSpPr>
        <p:spPr>
          <a:xfrm rot="16200000" flipH="1">
            <a:off x="3885159" y="2564071"/>
            <a:ext cx="1431837" cy="1472958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651419" y="331458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000" dirty="0" smtClean="0">
                <a:solidFill>
                  <a:prstClr val="black"/>
                </a:solidFill>
                <a:latin typeface="Calibri"/>
              </a:rPr>
            </a:b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[no sharers]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4410" y="4324290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Curved Connector 58"/>
          <p:cNvCxnSpPr>
            <a:stCxn id="44" idx="3"/>
            <a:endCxn id="46" idx="5"/>
          </p:cNvCxnSpPr>
          <p:nvPr/>
        </p:nvCxnSpPr>
        <p:spPr>
          <a:xfrm rot="5400000">
            <a:off x="4666996" y="3458634"/>
            <a:ext cx="12700" cy="1604796"/>
          </a:xfrm>
          <a:prstGeom prst="curvedConnector3">
            <a:avLst>
              <a:gd name="adj1" fmla="val 253809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Curved Connector 59"/>
          <p:cNvCxnSpPr>
            <a:stCxn id="44" idx="5"/>
            <a:endCxn id="44" idx="7"/>
          </p:cNvCxnSpPr>
          <p:nvPr/>
        </p:nvCxnSpPr>
        <p:spPr>
          <a:xfrm rot="5400000" flipH="1">
            <a:off x="5695696" y="4034730"/>
            <a:ext cx="452604" cy="12700"/>
          </a:xfrm>
          <a:prstGeom prst="curvedConnector5">
            <a:avLst>
              <a:gd name="adj1" fmla="val -50508"/>
              <a:gd name="adj2" fmla="val -4136906"/>
              <a:gd name="adj3" fmla="val 150508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70879" y="394329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2" name="Curved Connector 61"/>
          <p:cNvCxnSpPr>
            <a:stCxn id="44" idx="1"/>
            <a:endCxn id="40" idx="6"/>
          </p:cNvCxnSpPr>
          <p:nvPr/>
        </p:nvCxnSpPr>
        <p:spPr>
          <a:xfrm rot="16200000" flipV="1">
            <a:off x="3988816" y="2327850"/>
            <a:ext cx="1450098" cy="1511058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943165" y="214306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661406" y="2657415"/>
            <a:ext cx="371475" cy="1047750"/>
          </a:xfrm>
          <a:custGeom>
            <a:avLst/>
            <a:gdLst>
              <a:gd name="connsiteX0" fmla="*/ 0 w 371475"/>
              <a:gd name="connsiteY0" fmla="*/ 1047750 h 1047750"/>
              <a:gd name="connsiteX1" fmla="*/ 371475 w 371475"/>
              <a:gd name="connsiteY1" fmla="*/ 571500 h 1047750"/>
              <a:gd name="connsiteX2" fmla="*/ 0 w 371475"/>
              <a:gd name="connsiteY2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047750">
                <a:moveTo>
                  <a:pt x="0" y="1047750"/>
                </a:moveTo>
                <a:cubicBezTo>
                  <a:pt x="185737" y="896937"/>
                  <a:pt x="371475" y="746125"/>
                  <a:pt x="371475" y="571500"/>
                </a:cubicBezTo>
                <a:cubicBezTo>
                  <a:pt x="371475" y="396875"/>
                  <a:pt x="185737" y="198437"/>
                  <a:pt x="0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31079" y="3028890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6" name="Curved Connector 65"/>
          <p:cNvCxnSpPr>
            <a:stCxn id="46" idx="3"/>
            <a:endCxn id="46" idx="2"/>
          </p:cNvCxnSpPr>
          <p:nvPr/>
        </p:nvCxnSpPr>
        <p:spPr>
          <a:xfrm rot="5400000" flipH="1">
            <a:off x="3251974" y="4101012"/>
            <a:ext cx="226302" cy="93738"/>
          </a:xfrm>
          <a:prstGeom prst="curvedConnector4">
            <a:avLst>
              <a:gd name="adj1" fmla="val -226617"/>
              <a:gd name="adj2" fmla="val 78080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260571" y="447669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096929" y="2657415"/>
            <a:ext cx="459452" cy="1143000"/>
          </a:xfrm>
          <a:custGeom>
            <a:avLst/>
            <a:gdLst>
              <a:gd name="connsiteX0" fmla="*/ 316577 w 459452"/>
              <a:gd name="connsiteY0" fmla="*/ 1143000 h 1143000"/>
              <a:gd name="connsiteX1" fmla="*/ 2252 w 459452"/>
              <a:gd name="connsiteY1" fmla="*/ 504825 h 1143000"/>
              <a:gd name="connsiteX2" fmla="*/ 459452 w 459452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452" h="1143000">
                <a:moveTo>
                  <a:pt x="316577" y="1143000"/>
                </a:moveTo>
                <a:cubicBezTo>
                  <a:pt x="147508" y="919162"/>
                  <a:pt x="-21560" y="695325"/>
                  <a:pt x="2252" y="504825"/>
                </a:cubicBezTo>
                <a:cubicBezTo>
                  <a:pt x="26064" y="314325"/>
                  <a:pt x="242758" y="157162"/>
                  <a:pt x="459452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9265" y="279219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0" name="Curved Connector 69"/>
          <p:cNvCxnSpPr>
            <a:stCxn id="46" idx="0"/>
            <a:endCxn id="42" idx="2"/>
          </p:cNvCxnSpPr>
          <p:nvPr/>
        </p:nvCxnSpPr>
        <p:spPr>
          <a:xfrm rot="5400000" flipH="1" flipV="1">
            <a:off x="3813556" y="2183070"/>
            <a:ext cx="1356360" cy="1706880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318256" y="3105090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2" name="Curved Connector 71"/>
          <p:cNvCxnSpPr>
            <a:stCxn id="40" idx="2"/>
            <a:endCxn id="46" idx="2"/>
          </p:cNvCxnSpPr>
          <p:nvPr/>
        </p:nvCxnSpPr>
        <p:spPr>
          <a:xfrm rot="10800000" flipV="1">
            <a:off x="3318256" y="2358330"/>
            <a:ext cx="12700" cy="1676400"/>
          </a:xfrm>
          <a:prstGeom prst="curvedConnector3">
            <a:avLst>
              <a:gd name="adj1" fmla="val 3675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438400" y="3011269"/>
            <a:ext cx="498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>
                <a:solidFill>
                  <a:prstClr val="black"/>
                </a:solidFill>
                <a:latin typeface="Calibri"/>
              </a:rPr>
              <a:t>i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86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5"/>
    </mc:Choice>
    <mc:Fallback xmlns="">
      <p:transition spd="slow" advTm="221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hardware protocols </a:t>
            </a:r>
            <a:r>
              <a:rPr lang="en-US" dirty="0"/>
              <a:t>c</a:t>
            </a:r>
            <a:r>
              <a:rPr lang="en-US" dirty="0" smtClean="0"/>
              <a:t>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book protocol for MESI</a:t>
            </a:r>
          </a:p>
          <a:p>
            <a:r>
              <a:rPr lang="en-US" dirty="0"/>
              <a:t>In reality, the actual implementation is a lot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18256" y="20382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6356" y="2230219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nvalid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45176" y="20382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83276" y="2230219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hared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375656" y="37146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7556" y="388566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xclusive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18256" y="3714690"/>
            <a:ext cx="640080" cy="6400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84588" y="390661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M</a:t>
            </a:r>
            <a:r>
              <a:rPr lang="en-US" sz="1100" b="1" dirty="0" smtClean="0">
                <a:solidFill>
                  <a:schemeClr val="accent1"/>
                </a:solidFill>
                <a:latin typeface="Calibri"/>
              </a:rPr>
              <a:t>odified</a:t>
            </a:r>
            <a:endParaRPr lang="en-US" sz="1100" b="1" dirty="0">
              <a:solidFill>
                <a:schemeClr val="accent1"/>
              </a:solidFill>
              <a:latin typeface="Calibri"/>
            </a:endParaRPr>
          </a:p>
        </p:txBody>
      </p:sp>
      <p:cxnSp>
        <p:nvCxnSpPr>
          <p:cNvPr id="48" name="Curved Connector 47"/>
          <p:cNvCxnSpPr>
            <a:stCxn id="40" idx="5"/>
            <a:endCxn id="42" idx="3"/>
          </p:cNvCxnSpPr>
          <p:nvPr/>
        </p:nvCxnSpPr>
        <p:spPr>
          <a:xfrm rot="16200000" flipH="1">
            <a:off x="4651756" y="1797474"/>
            <a:ext cx="12700" cy="1574316"/>
          </a:xfrm>
          <a:prstGeom prst="curvedConnector3">
            <a:avLst>
              <a:gd name="adj1" fmla="val 253809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156456" y="267837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000" dirty="0" smtClean="0">
                <a:solidFill>
                  <a:prstClr val="black"/>
                </a:solidFill>
                <a:latin typeface="Calibri"/>
              </a:rPr>
            </a:b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[sharers exist]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Curved Connector 49"/>
          <p:cNvCxnSpPr>
            <a:stCxn id="42" idx="1"/>
            <a:endCxn id="40" idx="7"/>
          </p:cNvCxnSpPr>
          <p:nvPr/>
        </p:nvCxnSpPr>
        <p:spPr>
          <a:xfrm rot="16200000" flipV="1">
            <a:off x="4651756" y="1344870"/>
            <a:ext cx="12700" cy="1574316"/>
          </a:xfrm>
          <a:prstGeom prst="curvedConnector3">
            <a:avLst>
              <a:gd name="adj1" fmla="val 253809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397822" y="160966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2" name="Curved Connector 51"/>
          <p:cNvCxnSpPr>
            <a:stCxn id="42" idx="5"/>
            <a:endCxn id="42" idx="7"/>
          </p:cNvCxnSpPr>
          <p:nvPr/>
        </p:nvCxnSpPr>
        <p:spPr>
          <a:xfrm rot="5400000" flipH="1">
            <a:off x="5665216" y="2358330"/>
            <a:ext cx="452604" cy="12700"/>
          </a:xfrm>
          <a:prstGeom prst="curvedConnector5">
            <a:avLst>
              <a:gd name="adj1" fmla="val -50508"/>
              <a:gd name="adj2" fmla="val -4211906"/>
              <a:gd name="adj3" fmla="val 150508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351829" y="2249269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urved Connector 53"/>
          <p:cNvCxnSpPr>
            <a:stCxn id="42" idx="4"/>
            <a:endCxn id="46" idx="6"/>
          </p:cNvCxnSpPr>
          <p:nvPr/>
        </p:nvCxnSpPr>
        <p:spPr>
          <a:xfrm rot="5400000">
            <a:off x="4133596" y="2503110"/>
            <a:ext cx="1356360" cy="1706880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729210" y="3409890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Curved Connector 55"/>
          <p:cNvCxnSpPr>
            <a:stCxn id="40" idx="5"/>
            <a:endCxn id="45" idx="1"/>
          </p:cNvCxnSpPr>
          <p:nvPr/>
        </p:nvCxnSpPr>
        <p:spPr>
          <a:xfrm rot="16200000" flipH="1">
            <a:off x="3885159" y="2564071"/>
            <a:ext cx="1431837" cy="1472958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651419" y="331458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000" dirty="0" smtClean="0">
                <a:solidFill>
                  <a:prstClr val="black"/>
                </a:solidFill>
                <a:latin typeface="Calibri"/>
              </a:rPr>
            </a:b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[no sharers]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4410" y="4324290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Curved Connector 58"/>
          <p:cNvCxnSpPr>
            <a:stCxn id="44" idx="3"/>
            <a:endCxn id="46" idx="5"/>
          </p:cNvCxnSpPr>
          <p:nvPr/>
        </p:nvCxnSpPr>
        <p:spPr>
          <a:xfrm rot="5400000">
            <a:off x="4666996" y="3458634"/>
            <a:ext cx="12700" cy="1604796"/>
          </a:xfrm>
          <a:prstGeom prst="curvedConnector3">
            <a:avLst>
              <a:gd name="adj1" fmla="val 253809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Curved Connector 59"/>
          <p:cNvCxnSpPr>
            <a:stCxn id="44" idx="5"/>
            <a:endCxn id="44" idx="7"/>
          </p:cNvCxnSpPr>
          <p:nvPr/>
        </p:nvCxnSpPr>
        <p:spPr>
          <a:xfrm rot="5400000" flipH="1">
            <a:off x="5695696" y="4034730"/>
            <a:ext cx="452604" cy="12700"/>
          </a:xfrm>
          <a:prstGeom prst="curvedConnector5">
            <a:avLst>
              <a:gd name="adj1" fmla="val -50508"/>
              <a:gd name="adj2" fmla="val -4136906"/>
              <a:gd name="adj3" fmla="val 150508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70879" y="394329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2" name="Curved Connector 61"/>
          <p:cNvCxnSpPr>
            <a:stCxn id="44" idx="1"/>
            <a:endCxn id="40" idx="6"/>
          </p:cNvCxnSpPr>
          <p:nvPr/>
        </p:nvCxnSpPr>
        <p:spPr>
          <a:xfrm rot="16200000" flipV="1">
            <a:off x="3988816" y="2327850"/>
            <a:ext cx="1450098" cy="1511058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943165" y="214306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661406" y="2657415"/>
            <a:ext cx="371475" cy="1047750"/>
          </a:xfrm>
          <a:custGeom>
            <a:avLst/>
            <a:gdLst>
              <a:gd name="connsiteX0" fmla="*/ 0 w 371475"/>
              <a:gd name="connsiteY0" fmla="*/ 1047750 h 1047750"/>
              <a:gd name="connsiteX1" fmla="*/ 371475 w 371475"/>
              <a:gd name="connsiteY1" fmla="*/ 571500 h 1047750"/>
              <a:gd name="connsiteX2" fmla="*/ 0 w 371475"/>
              <a:gd name="connsiteY2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047750">
                <a:moveTo>
                  <a:pt x="0" y="1047750"/>
                </a:moveTo>
                <a:cubicBezTo>
                  <a:pt x="185737" y="896937"/>
                  <a:pt x="371475" y="746125"/>
                  <a:pt x="371475" y="571500"/>
                </a:cubicBezTo>
                <a:cubicBezTo>
                  <a:pt x="371475" y="396875"/>
                  <a:pt x="185737" y="198437"/>
                  <a:pt x="0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31079" y="3028890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6" name="Curved Connector 65"/>
          <p:cNvCxnSpPr>
            <a:stCxn id="46" idx="3"/>
            <a:endCxn id="46" idx="2"/>
          </p:cNvCxnSpPr>
          <p:nvPr/>
        </p:nvCxnSpPr>
        <p:spPr>
          <a:xfrm rot="5400000" flipH="1">
            <a:off x="3251974" y="4101012"/>
            <a:ext cx="226302" cy="93738"/>
          </a:xfrm>
          <a:prstGeom prst="curvedConnector4">
            <a:avLst>
              <a:gd name="adj1" fmla="val -226617"/>
              <a:gd name="adj2" fmla="val 78080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260571" y="447669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i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096929" y="2657415"/>
            <a:ext cx="459452" cy="1143000"/>
          </a:xfrm>
          <a:custGeom>
            <a:avLst/>
            <a:gdLst>
              <a:gd name="connsiteX0" fmla="*/ 316577 w 459452"/>
              <a:gd name="connsiteY0" fmla="*/ 1143000 h 1143000"/>
              <a:gd name="connsiteX1" fmla="*/ 2252 w 459452"/>
              <a:gd name="connsiteY1" fmla="*/ 504825 h 1143000"/>
              <a:gd name="connsiteX2" fmla="*/ 459452 w 459452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452" h="1143000">
                <a:moveTo>
                  <a:pt x="316577" y="1143000"/>
                </a:moveTo>
                <a:cubicBezTo>
                  <a:pt x="147508" y="919162"/>
                  <a:pt x="-21560" y="695325"/>
                  <a:pt x="2252" y="504825"/>
                </a:cubicBezTo>
                <a:cubicBezTo>
                  <a:pt x="26064" y="314325"/>
                  <a:pt x="242758" y="157162"/>
                  <a:pt x="459452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9265" y="279219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0" name="Curved Connector 69"/>
          <p:cNvCxnSpPr>
            <a:stCxn id="46" idx="0"/>
            <a:endCxn id="42" idx="2"/>
          </p:cNvCxnSpPr>
          <p:nvPr/>
        </p:nvCxnSpPr>
        <p:spPr>
          <a:xfrm rot="5400000" flipH="1" flipV="1">
            <a:off x="3813556" y="2183070"/>
            <a:ext cx="1356360" cy="1706880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318256" y="3105090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Read</a:t>
            </a:r>
            <a:r>
              <a:rPr lang="en-US" sz="1000" baseline="-25000" dirty="0" err="1" smtClean="0">
                <a:solidFill>
                  <a:prstClr val="black"/>
                </a:solidFill>
                <a:latin typeface="Calibri"/>
              </a:rPr>
              <a:t>k</a:t>
            </a:r>
            <a:endParaRPr lang="en-US" sz="1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2" name="Curved Connector 71"/>
          <p:cNvCxnSpPr>
            <a:stCxn id="40" idx="2"/>
            <a:endCxn id="46" idx="2"/>
          </p:cNvCxnSpPr>
          <p:nvPr/>
        </p:nvCxnSpPr>
        <p:spPr>
          <a:xfrm rot="10800000" flipV="1">
            <a:off x="3318256" y="2358330"/>
            <a:ext cx="12700" cy="1676400"/>
          </a:xfrm>
          <a:prstGeom prst="curvedConnector3">
            <a:avLst>
              <a:gd name="adj1" fmla="val 3675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438400" y="3011269"/>
            <a:ext cx="498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Write</a:t>
            </a:r>
            <a:r>
              <a:rPr lang="en-US" sz="1000" baseline="-25000" dirty="0" err="1">
                <a:solidFill>
                  <a:prstClr val="black"/>
                </a:solidFill>
                <a:latin typeface="Calibri"/>
              </a:rPr>
              <a:t>i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399" y="1855886"/>
            <a:ext cx="1718057" cy="2714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9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6"/>
    </mc:Choice>
    <mc:Fallback xmlns="">
      <p:transition spd="slow" advTm="158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6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9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2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5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4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3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6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2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1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7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0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6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9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2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5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8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/>
      <p:bldP spid="49" grpId="0"/>
      <p:bldP spid="51" grpId="0"/>
      <p:bldP spid="53" grpId="0"/>
      <p:bldP spid="55" grpId="0"/>
      <p:bldP spid="57" grpId="0"/>
      <p:bldP spid="58" grpId="0"/>
      <p:bldP spid="61" grpId="0"/>
      <p:bldP spid="63" grpId="0"/>
      <p:bldP spid="64" grpId="0" animBg="1"/>
      <p:bldP spid="65" grpId="0"/>
      <p:bldP spid="67" grpId="0"/>
      <p:bldP spid="68" grpId="0" animBg="1"/>
      <p:bldP spid="69" grpId="0"/>
      <p:bldP spid="71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52806" y="4229098"/>
            <a:ext cx="3295649" cy="918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52400" y="1352549"/>
            <a:ext cx="7696200" cy="918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transition for MESI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152400" y="5397230"/>
            <a:ext cx="8534400" cy="11998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4520929"/>
            <a:ext cx="12573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</a:t>
            </a: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L2/Directory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4533899"/>
            <a:ext cx="114300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Shared (SS)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4533899"/>
            <a:ext cx="114300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Transient_3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4533899"/>
            <a:ext cx="144780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L1Modified(MT)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124200" y="4724399"/>
            <a:ext cx="1066800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5334000" y="4724399"/>
            <a:ext cx="6858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809344" y="1295400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41195" y="1790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</a:t>
            </a:r>
            <a:r>
              <a:rPr lang="en-US" sz="1400" b="1" kern="0" dirty="0" smtClean="0">
                <a:solidFill>
                  <a:prstClr val="black"/>
                </a:solidFill>
                <a:latin typeface="Calibri"/>
              </a:rPr>
              <a:t> 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1195" y="30098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9295" y="3771899"/>
            <a:ext cx="1165309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Modified (M)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7917" y="1082194"/>
            <a:ext cx="533400" cy="33536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Store</a:t>
            </a:r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>
            <a:off x="2489835" y="3390899"/>
            <a:ext cx="2115" cy="3810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379385" y="3429000"/>
            <a:ext cx="101771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On last 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68952" y="1790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Shared (S)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8952" y="2552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</a:t>
            </a:r>
            <a:r>
              <a:rPr lang="en-US" sz="14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>
            <a:off x="5117592" y="2171699"/>
            <a:ext cx="0" cy="3810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550152" y="1790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Shared</a:t>
            </a:r>
            <a:r>
              <a:rPr lang="en-US" sz="1400" b="1" kern="0" dirty="0" smtClean="0">
                <a:solidFill>
                  <a:prstClr val="black"/>
                </a:solidFill>
                <a:latin typeface="Calibri"/>
              </a:rPr>
              <a:t> (S)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0152" y="2552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</a:t>
            </a:r>
            <a:r>
              <a:rPr lang="en-US" sz="14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>
            <a:off x="7098792" y="2171699"/>
            <a:ext cx="0" cy="3810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400144" y="1295400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00800" y="1295400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1200" y="1790699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…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11552" y="1366127"/>
            <a:ext cx="3048" cy="424572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Freeform 27"/>
          <p:cNvSpPr/>
          <p:nvPr/>
        </p:nvSpPr>
        <p:spPr>
          <a:xfrm>
            <a:off x="3031787" y="2166835"/>
            <a:ext cx="3628417" cy="2354094"/>
          </a:xfrm>
          <a:custGeom>
            <a:avLst/>
            <a:gdLst>
              <a:gd name="connsiteX0" fmla="*/ 0 w 3628417"/>
              <a:gd name="connsiteY0" fmla="*/ 2354094 h 2354094"/>
              <a:gd name="connsiteX1" fmla="*/ 2626468 w 3628417"/>
              <a:gd name="connsiteY1" fmla="*/ 1147864 h 2354094"/>
              <a:gd name="connsiteX2" fmla="*/ 3628417 w 3628417"/>
              <a:gd name="connsiteY2" fmla="*/ 0 h 235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417" h="2354094">
                <a:moveTo>
                  <a:pt x="0" y="2354094"/>
                </a:moveTo>
                <a:cubicBezTo>
                  <a:pt x="1010866" y="1947153"/>
                  <a:pt x="2021732" y="1540213"/>
                  <a:pt x="2626468" y="1147864"/>
                </a:cubicBezTo>
                <a:cubicBezTo>
                  <a:pt x="3231204" y="755515"/>
                  <a:pt x="3429810" y="377757"/>
                  <a:pt x="3628417" y="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924783" y="2176563"/>
            <a:ext cx="1809345" cy="2334638"/>
          </a:xfrm>
          <a:custGeom>
            <a:avLst/>
            <a:gdLst>
              <a:gd name="connsiteX0" fmla="*/ 0 w 1809345"/>
              <a:gd name="connsiteY0" fmla="*/ 2334638 h 2334638"/>
              <a:gd name="connsiteX1" fmla="*/ 1488332 w 1809345"/>
              <a:gd name="connsiteY1" fmla="*/ 505838 h 2334638"/>
              <a:gd name="connsiteX2" fmla="*/ 1809345 w 1809345"/>
              <a:gd name="connsiteY2" fmla="*/ 0 h 23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345" h="2334638">
                <a:moveTo>
                  <a:pt x="0" y="2334638"/>
                </a:moveTo>
                <a:cubicBezTo>
                  <a:pt x="593387" y="1614791"/>
                  <a:pt x="1186775" y="894944"/>
                  <a:pt x="1488332" y="505838"/>
                </a:cubicBezTo>
                <a:cubicBezTo>
                  <a:pt x="1789889" y="116732"/>
                  <a:pt x="1799617" y="58366"/>
                  <a:pt x="1809345" y="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76066" y="3771899"/>
            <a:ext cx="538734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…</a:t>
            </a:r>
          </a:p>
        </p:txBody>
      </p:sp>
      <p:sp>
        <p:nvSpPr>
          <p:cNvPr id="31" name="Freeform 30"/>
          <p:cNvSpPr/>
          <p:nvPr/>
        </p:nvSpPr>
        <p:spPr>
          <a:xfrm>
            <a:off x="3038475" y="1656511"/>
            <a:ext cx="3504997" cy="1543888"/>
          </a:xfrm>
          <a:custGeom>
            <a:avLst/>
            <a:gdLst>
              <a:gd name="connsiteX0" fmla="*/ 3511685 w 3511685"/>
              <a:gd name="connsiteY0" fmla="*/ 237950 h 967524"/>
              <a:gd name="connsiteX1" fmla="*/ 2461098 w 3511685"/>
              <a:gd name="connsiteY1" fmla="*/ 23941 h 967524"/>
              <a:gd name="connsiteX2" fmla="*/ 1050587 w 3511685"/>
              <a:gd name="connsiteY2" fmla="*/ 111490 h 967524"/>
              <a:gd name="connsiteX3" fmla="*/ 0 w 3511685"/>
              <a:gd name="connsiteY3" fmla="*/ 967524 h 96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685" h="967524">
                <a:moveTo>
                  <a:pt x="3511685" y="237950"/>
                </a:moveTo>
                <a:cubicBezTo>
                  <a:pt x="3191483" y="141484"/>
                  <a:pt x="2871281" y="45018"/>
                  <a:pt x="2461098" y="23941"/>
                </a:cubicBezTo>
                <a:cubicBezTo>
                  <a:pt x="2050915" y="2864"/>
                  <a:pt x="1460770" y="-45774"/>
                  <a:pt x="1050587" y="111490"/>
                </a:cubicBezTo>
                <a:cubicBezTo>
                  <a:pt x="640404" y="268754"/>
                  <a:pt x="320202" y="618139"/>
                  <a:pt x="0" y="967524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 rot="19848450">
            <a:off x="3259441" y="2646838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.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.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19499" y="3543299"/>
            <a:ext cx="1012487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Invalidations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372255" y="3848099"/>
            <a:ext cx="437745" cy="15240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>
          <a:xfrm>
            <a:off x="4057650" y="3848099"/>
            <a:ext cx="209550" cy="15240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1143000" y="2324099"/>
            <a:ext cx="7620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GETX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52850" y="2247899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Acks</a:t>
            </a:r>
          </a:p>
        </p:txBody>
      </p:sp>
      <p:sp>
        <p:nvSpPr>
          <p:cNvPr id="38" name="Freeform 37"/>
          <p:cNvSpPr/>
          <p:nvPr/>
        </p:nvSpPr>
        <p:spPr>
          <a:xfrm>
            <a:off x="1290721" y="3390900"/>
            <a:ext cx="3433882" cy="1866900"/>
          </a:xfrm>
          <a:custGeom>
            <a:avLst/>
            <a:gdLst>
              <a:gd name="connsiteX0" fmla="*/ 1214354 w 3433679"/>
              <a:gd name="connsiteY0" fmla="*/ 0 h 2381101"/>
              <a:gd name="connsiteX1" fmla="*/ 14204 w 3433679"/>
              <a:gd name="connsiteY1" fmla="*/ 695325 h 2381101"/>
              <a:gd name="connsiteX2" fmla="*/ 747629 w 3433679"/>
              <a:gd name="connsiteY2" fmla="*/ 2305050 h 2381101"/>
              <a:gd name="connsiteX3" fmla="*/ 3433679 w 3433679"/>
              <a:gd name="connsiteY3" fmla="*/ 1971675 h 23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679" h="2381101">
                <a:moveTo>
                  <a:pt x="1214354" y="0"/>
                </a:moveTo>
                <a:cubicBezTo>
                  <a:pt x="653172" y="155575"/>
                  <a:pt x="91991" y="311150"/>
                  <a:pt x="14204" y="695325"/>
                </a:cubicBezTo>
                <a:cubicBezTo>
                  <a:pt x="-63583" y="1079500"/>
                  <a:pt x="177717" y="2092325"/>
                  <a:pt x="747629" y="2305050"/>
                </a:cubicBezTo>
                <a:cubicBezTo>
                  <a:pt x="1317541" y="2517775"/>
                  <a:pt x="2375610" y="2244725"/>
                  <a:pt x="3433679" y="1971675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16549" y="5029200"/>
            <a:ext cx="1436451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Exclusive_Unblock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1195" y="24002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Transient_1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41" name="Straight Arrow Connector 40"/>
          <p:cNvCxnSpPr>
            <a:stCxn id="12" idx="2"/>
            <a:endCxn id="40" idx="0"/>
          </p:cNvCxnSpPr>
          <p:nvPr/>
        </p:nvCxnSpPr>
        <p:spPr>
          <a:xfrm>
            <a:off x="2489835" y="2171699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2" name="Freeform 41"/>
          <p:cNvSpPr/>
          <p:nvPr/>
        </p:nvSpPr>
        <p:spPr>
          <a:xfrm>
            <a:off x="1634914" y="2647949"/>
            <a:ext cx="460586" cy="1866900"/>
          </a:xfrm>
          <a:custGeom>
            <a:avLst/>
            <a:gdLst>
              <a:gd name="connsiteX0" fmla="*/ 460586 w 460586"/>
              <a:gd name="connsiteY0" fmla="*/ 1866900 h 1866900"/>
              <a:gd name="connsiteX1" fmla="*/ 3386 w 460586"/>
              <a:gd name="connsiteY1" fmla="*/ 942975 h 1866900"/>
              <a:gd name="connsiteX2" fmla="*/ 289136 w 460586"/>
              <a:gd name="connsiteY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586" h="1866900">
                <a:moveTo>
                  <a:pt x="460586" y="1866900"/>
                </a:moveTo>
                <a:cubicBezTo>
                  <a:pt x="246273" y="1560512"/>
                  <a:pt x="31961" y="1254125"/>
                  <a:pt x="3386" y="942975"/>
                </a:cubicBezTo>
                <a:cubicBezTo>
                  <a:pt x="-25189" y="631825"/>
                  <a:pt x="131973" y="315912"/>
                  <a:pt x="289136" y="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39433" y="4222899"/>
            <a:ext cx="7620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Data</a:t>
            </a:r>
          </a:p>
        </p:txBody>
      </p:sp>
      <p:cxnSp>
        <p:nvCxnSpPr>
          <p:cNvPr id="44" name="Straight Arrow Connector 43"/>
          <p:cNvCxnSpPr>
            <a:stCxn id="40" idx="2"/>
            <a:endCxn id="13" idx="0"/>
          </p:cNvCxnSpPr>
          <p:nvPr/>
        </p:nvCxnSpPr>
        <p:spPr>
          <a:xfrm>
            <a:off x="2489835" y="2781299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017086" y="1990724"/>
            <a:ext cx="1551866" cy="1232624"/>
          </a:xfrm>
          <a:custGeom>
            <a:avLst/>
            <a:gdLst>
              <a:gd name="connsiteX0" fmla="*/ 1533525 w 1533525"/>
              <a:gd name="connsiteY0" fmla="*/ 0 h 1181100"/>
              <a:gd name="connsiteX1" fmla="*/ 942975 w 1533525"/>
              <a:gd name="connsiteY1" fmla="*/ 904875 h 1181100"/>
              <a:gd name="connsiteX2" fmla="*/ 0 w 153352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525" h="1181100">
                <a:moveTo>
                  <a:pt x="1533525" y="0"/>
                </a:moveTo>
                <a:cubicBezTo>
                  <a:pt x="1366043" y="354012"/>
                  <a:pt x="1198562" y="708025"/>
                  <a:pt x="942975" y="904875"/>
                </a:cubicBezTo>
                <a:cubicBezTo>
                  <a:pt x="687388" y="1101725"/>
                  <a:pt x="343694" y="1141412"/>
                  <a:pt x="0" y="118110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48455" y="2476499"/>
            <a:ext cx="437745" cy="9525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3850767" y="2530836"/>
            <a:ext cx="111633" cy="40286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Freeform 56"/>
          <p:cNvSpPr/>
          <p:nvPr/>
        </p:nvSpPr>
        <p:spPr>
          <a:xfrm>
            <a:off x="1414928" y="2181224"/>
            <a:ext cx="1061572" cy="2562225"/>
          </a:xfrm>
          <a:custGeom>
            <a:avLst/>
            <a:gdLst>
              <a:gd name="connsiteX0" fmla="*/ 1061572 w 1061572"/>
              <a:gd name="connsiteY0" fmla="*/ 0 h 2562225"/>
              <a:gd name="connsiteX1" fmla="*/ 347197 w 1061572"/>
              <a:gd name="connsiteY1" fmla="*/ 295275 h 2562225"/>
              <a:gd name="connsiteX2" fmla="*/ 4297 w 1061572"/>
              <a:gd name="connsiteY2" fmla="*/ 1238250 h 2562225"/>
              <a:gd name="connsiteX3" fmla="*/ 566272 w 1061572"/>
              <a:gd name="connsiteY3" fmla="*/ 2562225 h 25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572" h="2562225">
                <a:moveTo>
                  <a:pt x="1061572" y="0"/>
                </a:moveTo>
                <a:cubicBezTo>
                  <a:pt x="792490" y="44450"/>
                  <a:pt x="523409" y="88900"/>
                  <a:pt x="347197" y="295275"/>
                </a:cubicBezTo>
                <a:cubicBezTo>
                  <a:pt x="170985" y="501650"/>
                  <a:pt x="-32216" y="860425"/>
                  <a:pt x="4297" y="1238250"/>
                </a:cubicBezTo>
                <a:cubicBezTo>
                  <a:pt x="40809" y="1616075"/>
                  <a:pt x="303540" y="2089150"/>
                  <a:pt x="566272" y="2562225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24" y="159644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Initial state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</a:t>
            </a:r>
            <a:r>
              <a:rPr lang="en-US" sz="1600" b="1" dirty="0" smtClean="0">
                <a:solidFill>
                  <a:schemeClr val="tx2"/>
                </a:solidFill>
              </a:rPr>
              <a:t>t L1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3621" y="4412152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Initial state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</a:t>
            </a:r>
            <a:r>
              <a:rPr lang="en-US" sz="1600" b="1" dirty="0" smtClean="0">
                <a:solidFill>
                  <a:schemeClr val="tx2"/>
                </a:solidFill>
              </a:rPr>
              <a:t>t L2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3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88"/>
    </mc:Choice>
    <mc:Fallback xmlns="">
      <p:transition spd="slow" advTm="1710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5" grpId="0"/>
      <p:bldP spid="6" grpId="0" animBg="1"/>
      <p:bldP spid="7" grpId="0" animBg="1"/>
      <p:bldP spid="8" grpId="0" animBg="1"/>
      <p:bldP spid="11" grpId="0"/>
      <p:bldP spid="12" grpId="0" animBg="1"/>
      <p:bldP spid="13" grpId="0" animBg="1"/>
      <p:bldP spid="14" grpId="0" animBg="1"/>
      <p:bldP spid="15" grpId="0"/>
      <p:bldP spid="17" grpId="0"/>
      <p:bldP spid="18" grpId="0" animBg="1"/>
      <p:bldP spid="19" grpId="0" animBg="1"/>
      <p:bldP spid="21" grpId="0" animBg="1"/>
      <p:bldP spid="22" grpId="0" animBg="1"/>
      <p:bldP spid="24" grpId="0"/>
      <p:bldP spid="25" grpId="0"/>
      <p:bldP spid="26" grpId="0"/>
      <p:bldP spid="28" grpId="0" animBg="1"/>
      <p:bldP spid="29" grpId="0" animBg="1"/>
      <p:bldP spid="30" grpId="0"/>
      <p:bldP spid="31" grpId="0" animBg="1"/>
      <p:bldP spid="32" grpId="0"/>
      <p:bldP spid="33" grpId="0"/>
      <p:bldP spid="36" grpId="0"/>
      <p:bldP spid="37" grpId="0"/>
      <p:bldP spid="38" grpId="0" animBg="1"/>
      <p:bldP spid="39" grpId="0"/>
      <p:bldP spid="40" grpId="0" animBg="1"/>
      <p:bldP spid="42" grpId="0" animBg="1"/>
      <p:bldP spid="43" grpId="0"/>
      <p:bldP spid="45" grpId="0" animBg="1"/>
      <p:bldP spid="57" grpId="0" animBg="1"/>
      <p:bldP spid="64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52806" y="4229098"/>
            <a:ext cx="3295649" cy="918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52400" y="1352549"/>
            <a:ext cx="7696200" cy="918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transition for MESI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152400" y="5397230"/>
            <a:ext cx="8839200" cy="1199897"/>
          </a:xfrm>
        </p:spPr>
        <p:txBody>
          <a:bodyPr/>
          <a:lstStyle/>
          <a:p>
            <a:r>
              <a:rPr lang="en-US" dirty="0"/>
              <a:t>One transition requires three </a:t>
            </a:r>
            <a:r>
              <a:rPr lang="en-US"/>
              <a:t>transient </a:t>
            </a:r>
            <a:r>
              <a:rPr lang="en-US" smtClean="0"/>
              <a:t>states (total 21)</a:t>
            </a:r>
            <a:endParaRPr lang="en-US" dirty="0" smtClean="0"/>
          </a:p>
          <a:p>
            <a:r>
              <a:rPr lang="en-US" dirty="0" smtClean="0"/>
              <a:t>Transient states ← Hardware races ← Software data 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D39F8-5B81-45BE-B869-BD397697CB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4520929"/>
            <a:ext cx="12573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</a:t>
            </a: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L2/Directory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4533899"/>
            <a:ext cx="114300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Shared (SS)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4533899"/>
            <a:ext cx="1143000" cy="381000"/>
          </a:xfrm>
          <a:prstGeom prst="rect">
            <a:avLst/>
          </a:prstGeom>
          <a:pattFill prst="pct70">
            <a:fgClr>
              <a:schemeClr val="accent2"/>
            </a:fgClr>
            <a:bgClr>
              <a:schemeClr val="bg1"/>
            </a:bgClr>
          </a:patt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Transient_3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4533899"/>
            <a:ext cx="144780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L1Modified(MT)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124200" y="4724399"/>
            <a:ext cx="1066800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5334000" y="4724399"/>
            <a:ext cx="6858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809344" y="1295400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41195" y="1790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</a:t>
            </a:r>
            <a:r>
              <a:rPr lang="en-US" sz="1400" b="1" kern="0" dirty="0" smtClean="0">
                <a:solidFill>
                  <a:prstClr val="black"/>
                </a:solidFill>
                <a:latin typeface="Calibri"/>
              </a:rPr>
              <a:t> 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1195" y="3009899"/>
            <a:ext cx="1097280" cy="381000"/>
          </a:xfrm>
          <a:prstGeom prst="rect">
            <a:avLst/>
          </a:prstGeom>
          <a:pattFill prst="pct70">
            <a:fgClr>
              <a:schemeClr val="accent2"/>
            </a:fgClr>
            <a:bgClr>
              <a:schemeClr val="bg1"/>
            </a:bgClr>
          </a:patt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9295" y="3771899"/>
            <a:ext cx="1165309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Modified (M)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7917" y="1082194"/>
            <a:ext cx="533400" cy="33536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Store</a:t>
            </a:r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>
            <a:off x="2489835" y="3390899"/>
            <a:ext cx="2115" cy="3810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379385" y="3429000"/>
            <a:ext cx="101771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On last 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68952" y="1790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Shared (S)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8952" y="2552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</a:t>
            </a:r>
            <a:r>
              <a:rPr lang="en-US" sz="14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>
            <a:off x="5117592" y="2171699"/>
            <a:ext cx="0" cy="3810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550152" y="1790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Shared</a:t>
            </a:r>
            <a:r>
              <a:rPr lang="en-US" sz="1400" b="1" kern="0" dirty="0" smtClean="0">
                <a:solidFill>
                  <a:prstClr val="black"/>
                </a:solidFill>
                <a:latin typeface="Calibri"/>
              </a:rPr>
              <a:t> (S)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0152" y="2552699"/>
            <a:ext cx="1097280" cy="3810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Invalid</a:t>
            </a:r>
            <a:r>
              <a:rPr lang="en-US" sz="14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(I)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>
            <a:off x="7098792" y="2171699"/>
            <a:ext cx="0" cy="3810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400144" y="1295400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00800" y="1295400"/>
            <a:ext cx="476656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L1</a:t>
            </a:r>
            <a:r>
              <a:rPr kumimoji="0" lang="en-US" sz="1400" b="1" i="0" u="sng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1200" y="1790699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…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11552" y="1366127"/>
            <a:ext cx="3048" cy="424572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" name="Freeform 27"/>
          <p:cNvSpPr/>
          <p:nvPr/>
        </p:nvSpPr>
        <p:spPr>
          <a:xfrm>
            <a:off x="3031787" y="2166835"/>
            <a:ext cx="3628417" cy="2354094"/>
          </a:xfrm>
          <a:custGeom>
            <a:avLst/>
            <a:gdLst>
              <a:gd name="connsiteX0" fmla="*/ 0 w 3628417"/>
              <a:gd name="connsiteY0" fmla="*/ 2354094 h 2354094"/>
              <a:gd name="connsiteX1" fmla="*/ 2626468 w 3628417"/>
              <a:gd name="connsiteY1" fmla="*/ 1147864 h 2354094"/>
              <a:gd name="connsiteX2" fmla="*/ 3628417 w 3628417"/>
              <a:gd name="connsiteY2" fmla="*/ 0 h 235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417" h="2354094">
                <a:moveTo>
                  <a:pt x="0" y="2354094"/>
                </a:moveTo>
                <a:cubicBezTo>
                  <a:pt x="1010866" y="1947153"/>
                  <a:pt x="2021732" y="1540213"/>
                  <a:pt x="2626468" y="1147864"/>
                </a:cubicBezTo>
                <a:cubicBezTo>
                  <a:pt x="3231204" y="755515"/>
                  <a:pt x="3429810" y="377757"/>
                  <a:pt x="3628417" y="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924783" y="2176563"/>
            <a:ext cx="1809345" cy="2334638"/>
          </a:xfrm>
          <a:custGeom>
            <a:avLst/>
            <a:gdLst>
              <a:gd name="connsiteX0" fmla="*/ 0 w 1809345"/>
              <a:gd name="connsiteY0" fmla="*/ 2334638 h 2334638"/>
              <a:gd name="connsiteX1" fmla="*/ 1488332 w 1809345"/>
              <a:gd name="connsiteY1" fmla="*/ 505838 h 2334638"/>
              <a:gd name="connsiteX2" fmla="*/ 1809345 w 1809345"/>
              <a:gd name="connsiteY2" fmla="*/ 0 h 23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345" h="2334638">
                <a:moveTo>
                  <a:pt x="0" y="2334638"/>
                </a:moveTo>
                <a:cubicBezTo>
                  <a:pt x="593387" y="1614791"/>
                  <a:pt x="1186775" y="894944"/>
                  <a:pt x="1488332" y="505838"/>
                </a:cubicBezTo>
                <a:cubicBezTo>
                  <a:pt x="1789889" y="116732"/>
                  <a:pt x="1799617" y="58366"/>
                  <a:pt x="1809345" y="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76066" y="3771899"/>
            <a:ext cx="538734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…</a:t>
            </a:r>
          </a:p>
        </p:txBody>
      </p:sp>
      <p:sp>
        <p:nvSpPr>
          <p:cNvPr id="31" name="Freeform 30"/>
          <p:cNvSpPr/>
          <p:nvPr/>
        </p:nvSpPr>
        <p:spPr>
          <a:xfrm>
            <a:off x="3038475" y="1656511"/>
            <a:ext cx="3504997" cy="1543888"/>
          </a:xfrm>
          <a:custGeom>
            <a:avLst/>
            <a:gdLst>
              <a:gd name="connsiteX0" fmla="*/ 3511685 w 3511685"/>
              <a:gd name="connsiteY0" fmla="*/ 237950 h 967524"/>
              <a:gd name="connsiteX1" fmla="*/ 2461098 w 3511685"/>
              <a:gd name="connsiteY1" fmla="*/ 23941 h 967524"/>
              <a:gd name="connsiteX2" fmla="*/ 1050587 w 3511685"/>
              <a:gd name="connsiteY2" fmla="*/ 111490 h 967524"/>
              <a:gd name="connsiteX3" fmla="*/ 0 w 3511685"/>
              <a:gd name="connsiteY3" fmla="*/ 967524 h 96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685" h="967524">
                <a:moveTo>
                  <a:pt x="3511685" y="237950"/>
                </a:moveTo>
                <a:cubicBezTo>
                  <a:pt x="3191483" y="141484"/>
                  <a:pt x="2871281" y="45018"/>
                  <a:pt x="2461098" y="23941"/>
                </a:cubicBezTo>
                <a:cubicBezTo>
                  <a:pt x="2050915" y="2864"/>
                  <a:pt x="1460770" y="-45774"/>
                  <a:pt x="1050587" y="111490"/>
                </a:cubicBezTo>
                <a:cubicBezTo>
                  <a:pt x="640404" y="268754"/>
                  <a:pt x="320202" y="618139"/>
                  <a:pt x="0" y="967524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 rot="19848450">
            <a:off x="3259441" y="2646838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.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.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19499" y="3543299"/>
            <a:ext cx="1012487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Invalidations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372255" y="3848099"/>
            <a:ext cx="437745" cy="15240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>
          <a:xfrm>
            <a:off x="4057650" y="3848099"/>
            <a:ext cx="209550" cy="15240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1143000" y="2324099"/>
            <a:ext cx="7620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GETX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52850" y="2247899"/>
            <a:ext cx="5334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Acks</a:t>
            </a:r>
          </a:p>
        </p:txBody>
      </p:sp>
      <p:sp>
        <p:nvSpPr>
          <p:cNvPr id="38" name="Freeform 37"/>
          <p:cNvSpPr/>
          <p:nvPr/>
        </p:nvSpPr>
        <p:spPr>
          <a:xfrm>
            <a:off x="1290721" y="3390900"/>
            <a:ext cx="3433882" cy="1866900"/>
          </a:xfrm>
          <a:custGeom>
            <a:avLst/>
            <a:gdLst>
              <a:gd name="connsiteX0" fmla="*/ 1214354 w 3433679"/>
              <a:gd name="connsiteY0" fmla="*/ 0 h 2381101"/>
              <a:gd name="connsiteX1" fmla="*/ 14204 w 3433679"/>
              <a:gd name="connsiteY1" fmla="*/ 695325 h 2381101"/>
              <a:gd name="connsiteX2" fmla="*/ 747629 w 3433679"/>
              <a:gd name="connsiteY2" fmla="*/ 2305050 h 2381101"/>
              <a:gd name="connsiteX3" fmla="*/ 3433679 w 3433679"/>
              <a:gd name="connsiteY3" fmla="*/ 1971675 h 23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679" h="2381101">
                <a:moveTo>
                  <a:pt x="1214354" y="0"/>
                </a:moveTo>
                <a:cubicBezTo>
                  <a:pt x="653172" y="155575"/>
                  <a:pt x="91991" y="311150"/>
                  <a:pt x="14204" y="695325"/>
                </a:cubicBezTo>
                <a:cubicBezTo>
                  <a:pt x="-63583" y="1079500"/>
                  <a:pt x="177717" y="2092325"/>
                  <a:pt x="747629" y="2305050"/>
                </a:cubicBezTo>
                <a:cubicBezTo>
                  <a:pt x="1317541" y="2517775"/>
                  <a:pt x="2375610" y="2244725"/>
                  <a:pt x="3433679" y="1971675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16549" y="5029200"/>
            <a:ext cx="1436451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Exclusive_Unblock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1195" y="2400299"/>
            <a:ext cx="1097280" cy="381000"/>
          </a:xfrm>
          <a:prstGeom prst="rect">
            <a:avLst/>
          </a:prstGeom>
          <a:pattFill prst="pct70">
            <a:fgClr>
              <a:schemeClr val="accent2"/>
            </a:fgClr>
            <a:bgClr>
              <a:schemeClr val="bg1"/>
            </a:bgClr>
          </a:patt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Transient_1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41" name="Straight Arrow Connector 40"/>
          <p:cNvCxnSpPr>
            <a:stCxn id="12" idx="2"/>
            <a:endCxn id="40" idx="0"/>
          </p:cNvCxnSpPr>
          <p:nvPr/>
        </p:nvCxnSpPr>
        <p:spPr>
          <a:xfrm>
            <a:off x="2489835" y="2171699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2" name="Freeform 41"/>
          <p:cNvSpPr/>
          <p:nvPr/>
        </p:nvSpPr>
        <p:spPr>
          <a:xfrm>
            <a:off x="1634914" y="2647949"/>
            <a:ext cx="460586" cy="1866900"/>
          </a:xfrm>
          <a:custGeom>
            <a:avLst/>
            <a:gdLst>
              <a:gd name="connsiteX0" fmla="*/ 460586 w 460586"/>
              <a:gd name="connsiteY0" fmla="*/ 1866900 h 1866900"/>
              <a:gd name="connsiteX1" fmla="*/ 3386 w 460586"/>
              <a:gd name="connsiteY1" fmla="*/ 942975 h 1866900"/>
              <a:gd name="connsiteX2" fmla="*/ 289136 w 460586"/>
              <a:gd name="connsiteY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586" h="1866900">
                <a:moveTo>
                  <a:pt x="460586" y="1866900"/>
                </a:moveTo>
                <a:cubicBezTo>
                  <a:pt x="246273" y="1560512"/>
                  <a:pt x="31961" y="1254125"/>
                  <a:pt x="3386" y="942975"/>
                </a:cubicBezTo>
                <a:cubicBezTo>
                  <a:pt x="-25189" y="631825"/>
                  <a:pt x="131973" y="315912"/>
                  <a:pt x="289136" y="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39433" y="4222899"/>
            <a:ext cx="762000" cy="3810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</a:rPr>
              <a:t>Data</a:t>
            </a:r>
          </a:p>
        </p:txBody>
      </p:sp>
      <p:cxnSp>
        <p:nvCxnSpPr>
          <p:cNvPr id="44" name="Straight Arrow Connector 43"/>
          <p:cNvCxnSpPr>
            <a:stCxn id="40" idx="2"/>
            <a:endCxn id="13" idx="0"/>
          </p:cNvCxnSpPr>
          <p:nvPr/>
        </p:nvCxnSpPr>
        <p:spPr>
          <a:xfrm>
            <a:off x="2489835" y="2781299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017086" y="1990724"/>
            <a:ext cx="1551866" cy="1232624"/>
          </a:xfrm>
          <a:custGeom>
            <a:avLst/>
            <a:gdLst>
              <a:gd name="connsiteX0" fmla="*/ 1533525 w 1533525"/>
              <a:gd name="connsiteY0" fmla="*/ 0 h 1181100"/>
              <a:gd name="connsiteX1" fmla="*/ 942975 w 1533525"/>
              <a:gd name="connsiteY1" fmla="*/ 904875 h 1181100"/>
              <a:gd name="connsiteX2" fmla="*/ 0 w 153352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525" h="1181100">
                <a:moveTo>
                  <a:pt x="1533525" y="0"/>
                </a:moveTo>
                <a:cubicBezTo>
                  <a:pt x="1366043" y="354012"/>
                  <a:pt x="1198562" y="708025"/>
                  <a:pt x="942975" y="904875"/>
                </a:cubicBezTo>
                <a:cubicBezTo>
                  <a:pt x="687388" y="1101725"/>
                  <a:pt x="343694" y="1141412"/>
                  <a:pt x="0" y="1181100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48455" y="2476499"/>
            <a:ext cx="437745" cy="9525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3850767" y="2530836"/>
            <a:ext cx="111633" cy="40286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Freeform 56"/>
          <p:cNvSpPr/>
          <p:nvPr/>
        </p:nvSpPr>
        <p:spPr>
          <a:xfrm>
            <a:off x="1414928" y="2181224"/>
            <a:ext cx="1061572" cy="2562225"/>
          </a:xfrm>
          <a:custGeom>
            <a:avLst/>
            <a:gdLst>
              <a:gd name="connsiteX0" fmla="*/ 1061572 w 1061572"/>
              <a:gd name="connsiteY0" fmla="*/ 0 h 2562225"/>
              <a:gd name="connsiteX1" fmla="*/ 347197 w 1061572"/>
              <a:gd name="connsiteY1" fmla="*/ 295275 h 2562225"/>
              <a:gd name="connsiteX2" fmla="*/ 4297 w 1061572"/>
              <a:gd name="connsiteY2" fmla="*/ 1238250 h 2562225"/>
              <a:gd name="connsiteX3" fmla="*/ 566272 w 1061572"/>
              <a:gd name="connsiteY3" fmla="*/ 2562225 h 25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572" h="2562225">
                <a:moveTo>
                  <a:pt x="1061572" y="0"/>
                </a:moveTo>
                <a:cubicBezTo>
                  <a:pt x="792490" y="44450"/>
                  <a:pt x="523409" y="88900"/>
                  <a:pt x="347197" y="295275"/>
                </a:cubicBezTo>
                <a:cubicBezTo>
                  <a:pt x="170985" y="501650"/>
                  <a:pt x="-32216" y="860425"/>
                  <a:pt x="4297" y="1238250"/>
                </a:cubicBezTo>
                <a:cubicBezTo>
                  <a:pt x="40809" y="1616075"/>
                  <a:pt x="303540" y="2089150"/>
                  <a:pt x="566272" y="2562225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24" y="159644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Initial state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</a:t>
            </a:r>
            <a:r>
              <a:rPr lang="en-US" sz="1600" b="1" dirty="0" smtClean="0">
                <a:solidFill>
                  <a:schemeClr val="tx2"/>
                </a:solidFill>
              </a:rPr>
              <a:t>t L1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3621" y="4412152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Initial state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</a:t>
            </a:r>
            <a:r>
              <a:rPr lang="en-US" sz="1600" b="1" dirty="0" smtClean="0">
                <a:solidFill>
                  <a:schemeClr val="tx2"/>
                </a:solidFill>
              </a:rPr>
              <a:t>t L2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6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9"/>
    </mc:Choice>
    <mc:Fallback xmlns="">
      <p:transition spd="slow" advTm="4384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6.1|2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0.9|12.4|8.8|28.3|17.3|16.9|16.8|2.9|9.1|19|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7.4|5.9|23.3|1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0.3|5.2|8.7|13.3|15.4|10.9|26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31121</TotalTime>
  <Words>939</Words>
  <Application>Microsoft Macintosh PowerPoint</Application>
  <PresentationFormat>On-screen Show (4:3)</PresentationFormat>
  <Paragraphs>321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Revisiting the Complexity of   Hardware Cache Coherence and Some Implications</vt:lpstr>
      <vt:lpstr>Motivation</vt:lpstr>
      <vt:lpstr>An alternative approach</vt:lpstr>
      <vt:lpstr>Outline</vt:lpstr>
      <vt:lpstr>Why are hardware protocols complex?</vt:lpstr>
      <vt:lpstr>Why are hardware protocols complex?</vt:lpstr>
      <vt:lpstr>Why are hardware protocols complex?</vt:lpstr>
      <vt:lpstr>Example transition for MESI</vt:lpstr>
      <vt:lpstr>Example transition for MESI</vt:lpstr>
      <vt:lpstr>DeNovo with zero transient states</vt:lpstr>
      <vt:lpstr>Example transition for DeNovo</vt:lpstr>
      <vt:lpstr>Outline</vt:lpstr>
      <vt:lpstr>Verification model</vt:lpstr>
      <vt:lpstr>Results</vt:lpstr>
      <vt:lpstr>A MESI bug</vt:lpstr>
      <vt:lpstr>Results</vt:lpstr>
      <vt:lpstr>Scalability 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the Hardware  Challenges of Tightly Coupled Heterogeneous Architectures</dc:title>
  <dc:creator>Matt</dc:creator>
  <cp:lastModifiedBy>Rakesh Komuravelli</cp:lastModifiedBy>
  <cp:revision>4444</cp:revision>
  <cp:lastPrinted>2013-05-06T21:54:43Z</cp:lastPrinted>
  <dcterms:created xsi:type="dcterms:W3CDTF">2012-03-31T21:11:15Z</dcterms:created>
  <dcterms:modified xsi:type="dcterms:W3CDTF">2015-01-19T11:53:14Z</dcterms:modified>
</cp:coreProperties>
</file>