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2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529" r:id="rId2"/>
    <p:sldId id="530" r:id="rId3"/>
    <p:sldId id="514" r:id="rId4"/>
    <p:sldId id="513" r:id="rId5"/>
    <p:sldId id="509" r:id="rId6"/>
    <p:sldId id="532" r:id="rId7"/>
    <p:sldId id="510" r:id="rId8"/>
    <p:sldId id="511" r:id="rId9"/>
    <p:sldId id="466" r:id="rId10"/>
    <p:sldId id="533" r:id="rId11"/>
    <p:sldId id="534" r:id="rId12"/>
    <p:sldId id="512" r:id="rId13"/>
    <p:sldId id="471" r:id="rId14"/>
    <p:sldId id="539" r:id="rId15"/>
    <p:sldId id="472" r:id="rId16"/>
    <p:sldId id="473" r:id="rId17"/>
    <p:sldId id="519" r:id="rId18"/>
    <p:sldId id="517" r:id="rId19"/>
    <p:sldId id="518" r:id="rId20"/>
    <p:sldId id="523" r:id="rId21"/>
    <p:sldId id="536" r:id="rId22"/>
    <p:sldId id="551" r:id="rId23"/>
    <p:sldId id="549" r:id="rId24"/>
    <p:sldId id="535" r:id="rId25"/>
    <p:sldId id="520" r:id="rId26"/>
    <p:sldId id="521" r:id="rId27"/>
    <p:sldId id="522" r:id="rId28"/>
    <p:sldId id="526" r:id="rId29"/>
    <p:sldId id="524" r:id="rId30"/>
    <p:sldId id="476" r:id="rId31"/>
    <p:sldId id="477" r:id="rId32"/>
    <p:sldId id="480" r:id="rId33"/>
    <p:sldId id="552" r:id="rId34"/>
    <p:sldId id="548" r:id="rId35"/>
    <p:sldId id="550" r:id="rId36"/>
    <p:sldId id="481" r:id="rId37"/>
  </p:sldIdLst>
  <p:sldSz cx="9144000" cy="6858000" type="screen4x3"/>
  <p:notesSz cx="6934200" cy="9232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5000"/>
    <a:srgbClr val="006400"/>
    <a:srgbClr val="D15100"/>
    <a:srgbClr val="000000"/>
    <a:srgbClr val="FF6600"/>
    <a:srgbClr val="006600"/>
    <a:srgbClr val="0066FF"/>
    <a:srgbClr val="9900CC"/>
    <a:srgbClr val="008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3" autoAdjust="0"/>
    <p:restoredTop sz="88043" autoAdjust="0"/>
  </p:normalViewPr>
  <p:slideViewPr>
    <p:cSldViewPr>
      <p:cViewPr varScale="1">
        <p:scale>
          <a:sx n="117" d="100"/>
          <a:sy n="117" d="100"/>
        </p:scale>
        <p:origin x="15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cintosh%20HD:Users:pradeepramachandran:papers:Thesis:results_coverag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va\Documents\research\results\relyzer\fully%20optimized\reg%20only\sdc%20analysis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Siva\Documents\research\results\relyzer\fully%20optimized\reg%20only\sdc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58229440070011"/>
          <c:y val="5.8974106602059248E-2"/>
          <c:w val="0.88645956364829526"/>
          <c:h val="0.5559120734908146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Coverage!$C$399</c:f>
              <c:strCache>
                <c:ptCount val="1"/>
                <c:pt idx="0">
                  <c:v>Masked</c:v>
                </c:pt>
              </c:strCache>
            </c:strRef>
          </c:tx>
          <c:spPr>
            <a:solidFill>
              <a:srgbClr val="FFFF0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Coverage!$A$400:$B$405</c:f>
              <c:multiLvlStrCache>
                <c:ptCount val="6"/>
                <c:lvl>
                  <c:pt idx="0">
                    <c:v>SPEC</c:v>
                  </c:pt>
                  <c:pt idx="1">
                    <c:v>Server</c:v>
                  </c:pt>
                  <c:pt idx="2">
                    <c:v>Media</c:v>
                  </c:pt>
                  <c:pt idx="3">
                    <c:v>SPEC</c:v>
                  </c:pt>
                  <c:pt idx="4">
                    <c:v>Server</c:v>
                  </c:pt>
                  <c:pt idx="5">
                    <c:v>Media</c:v>
                  </c:pt>
                </c:lvl>
                <c:lvl>
                  <c:pt idx="0">
                    <c:v>Permanents</c:v>
                  </c:pt>
                  <c:pt idx="3">
                    <c:v>Transients</c:v>
                  </c:pt>
                </c:lvl>
              </c:multiLvlStrCache>
            </c:multiLvlStrRef>
          </c:cat>
          <c:val>
            <c:numRef>
              <c:f>Coverage!$C$400:$C$405</c:f>
              <c:numCache>
                <c:formatCode>General</c:formatCode>
                <c:ptCount val="6"/>
                <c:pt idx="0">
                  <c:v>1965</c:v>
                </c:pt>
                <c:pt idx="1">
                  <c:v>606</c:v>
                </c:pt>
                <c:pt idx="2">
                  <c:v>799</c:v>
                </c:pt>
                <c:pt idx="3">
                  <c:v>7520</c:v>
                </c:pt>
                <c:pt idx="4">
                  <c:v>7675</c:v>
                </c:pt>
                <c:pt idx="5" formatCode="0">
                  <c:v>3804</c:v>
                </c:pt>
              </c:numCache>
            </c:numRef>
          </c:val>
        </c:ser>
        <c:ser>
          <c:idx val="1"/>
          <c:order val="1"/>
          <c:tx>
            <c:strRef>
              <c:f>Coverage!$D$399</c:f>
              <c:strCache>
                <c:ptCount val="1"/>
                <c:pt idx="0">
                  <c:v>Detected</c:v>
                </c:pt>
              </c:strCache>
            </c:strRef>
          </c:tx>
          <c:spPr>
            <a:solidFill>
              <a:srgbClr val="00C23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multiLvlStrRef>
              <c:f>Coverage!$A$400:$B$405</c:f>
              <c:multiLvlStrCache>
                <c:ptCount val="6"/>
                <c:lvl>
                  <c:pt idx="0">
                    <c:v>SPEC</c:v>
                  </c:pt>
                  <c:pt idx="1">
                    <c:v>Server</c:v>
                  </c:pt>
                  <c:pt idx="2">
                    <c:v>Media</c:v>
                  </c:pt>
                  <c:pt idx="3">
                    <c:v>SPEC</c:v>
                  </c:pt>
                  <c:pt idx="4">
                    <c:v>Server</c:v>
                  </c:pt>
                  <c:pt idx="5">
                    <c:v>Media</c:v>
                  </c:pt>
                </c:lvl>
                <c:lvl>
                  <c:pt idx="0">
                    <c:v>Permanents</c:v>
                  </c:pt>
                  <c:pt idx="3">
                    <c:v>Transients</c:v>
                  </c:pt>
                </c:lvl>
              </c:multiLvlStrCache>
            </c:multiLvlStrRef>
          </c:cat>
          <c:val>
            <c:numRef>
              <c:f>Coverage!$D$400:$D$405</c:f>
              <c:numCache>
                <c:formatCode>General</c:formatCode>
                <c:ptCount val="6"/>
                <c:pt idx="0">
                  <c:v>6937</c:v>
                </c:pt>
                <c:pt idx="1">
                  <c:v>8295</c:v>
                </c:pt>
                <c:pt idx="2">
                  <c:v>7495</c:v>
                </c:pt>
                <c:pt idx="3">
                  <c:v>909</c:v>
                </c:pt>
                <c:pt idx="4">
                  <c:v>1239</c:v>
                </c:pt>
                <c:pt idx="5" formatCode="0">
                  <c:v>324</c:v>
                </c:pt>
              </c:numCache>
            </c:numRef>
          </c:val>
        </c:ser>
        <c:ser>
          <c:idx val="4"/>
          <c:order val="2"/>
          <c:tx>
            <c:strRef>
              <c:f>Coverage!$E$399</c:f>
              <c:strCache>
                <c:ptCount val="1"/>
                <c:pt idx="0">
                  <c:v>App-Tolerated</c:v>
                </c:pt>
              </c:strCache>
            </c:strRef>
          </c:tx>
          <c:spPr>
            <a:solidFill>
              <a:srgbClr val="FF6FCF"/>
            </a:solidFill>
            <a:ln w="12700">
              <a:solidFill>
                <a:schemeClr val="tx1"/>
              </a:solidFill>
            </a:ln>
          </c:spPr>
          <c:invertIfNegative val="0"/>
          <c:cat>
            <c:multiLvlStrRef>
              <c:f>Coverage!$A$400:$B$405</c:f>
              <c:multiLvlStrCache>
                <c:ptCount val="6"/>
                <c:lvl>
                  <c:pt idx="0">
                    <c:v>SPEC</c:v>
                  </c:pt>
                  <c:pt idx="1">
                    <c:v>Server</c:v>
                  </c:pt>
                  <c:pt idx="2">
                    <c:v>Media</c:v>
                  </c:pt>
                  <c:pt idx="3">
                    <c:v>SPEC</c:v>
                  </c:pt>
                  <c:pt idx="4">
                    <c:v>Server</c:v>
                  </c:pt>
                  <c:pt idx="5">
                    <c:v>Media</c:v>
                  </c:pt>
                </c:lvl>
                <c:lvl>
                  <c:pt idx="0">
                    <c:v>Permanents</c:v>
                  </c:pt>
                  <c:pt idx="3">
                    <c:v>Transients</c:v>
                  </c:pt>
                </c:lvl>
              </c:multiLvlStrCache>
            </c:multiLvlStrRef>
          </c:cat>
          <c:val>
            <c:numRef>
              <c:f>Coverage!$E$400:$E$405</c:f>
              <c:numCache>
                <c:formatCode>General</c:formatCode>
                <c:ptCount val="6"/>
                <c:pt idx="0">
                  <c:v>47</c:v>
                </c:pt>
                <c:pt idx="1">
                  <c:v>4</c:v>
                </c:pt>
                <c:pt idx="2">
                  <c:v>85</c:v>
                </c:pt>
                <c:pt idx="3">
                  <c:v>15</c:v>
                </c:pt>
                <c:pt idx="4">
                  <c:v>6</c:v>
                </c:pt>
                <c:pt idx="5">
                  <c:v>31</c:v>
                </c:pt>
              </c:numCache>
            </c:numRef>
          </c:val>
        </c:ser>
        <c:ser>
          <c:idx val="2"/>
          <c:order val="3"/>
          <c:tx>
            <c:strRef>
              <c:f>Coverage!$F$399</c:f>
              <c:strCache>
                <c:ptCount val="1"/>
                <c:pt idx="0">
                  <c:v>SDC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</c:spPr>
          <c:invertIfNegative val="0"/>
          <c:cat>
            <c:multiLvlStrRef>
              <c:f>Coverage!$A$400:$B$405</c:f>
              <c:multiLvlStrCache>
                <c:ptCount val="6"/>
                <c:lvl>
                  <c:pt idx="0">
                    <c:v>SPEC</c:v>
                  </c:pt>
                  <c:pt idx="1">
                    <c:v>Server</c:v>
                  </c:pt>
                  <c:pt idx="2">
                    <c:v>Media</c:v>
                  </c:pt>
                  <c:pt idx="3">
                    <c:v>SPEC</c:v>
                  </c:pt>
                  <c:pt idx="4">
                    <c:v>Server</c:v>
                  </c:pt>
                  <c:pt idx="5">
                    <c:v>Media</c:v>
                  </c:pt>
                </c:lvl>
                <c:lvl>
                  <c:pt idx="0">
                    <c:v>Permanents</c:v>
                  </c:pt>
                  <c:pt idx="3">
                    <c:v>Transients</c:v>
                  </c:pt>
                </c:lvl>
              </c:multiLvlStrCache>
            </c:multiLvlStrRef>
          </c:cat>
          <c:val>
            <c:numRef>
              <c:f>Coverage!$F$400:$F$405</c:f>
              <c:numCache>
                <c:formatCode>General</c:formatCode>
                <c:ptCount val="6"/>
                <c:pt idx="0">
                  <c:v>7</c:v>
                </c:pt>
                <c:pt idx="1">
                  <c:v>12</c:v>
                </c:pt>
                <c:pt idx="2">
                  <c:v>17</c:v>
                </c:pt>
                <c:pt idx="3">
                  <c:v>19</c:v>
                </c:pt>
                <c:pt idx="4">
                  <c:v>31</c:v>
                </c:pt>
                <c:pt idx="5" formatCode="0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935311312"/>
        <c:axId val="-935306416"/>
      </c:barChart>
      <c:catAx>
        <c:axId val="-935311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-93530641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93530641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Total injections</a:t>
                </a:r>
              </a:p>
            </c:rich>
          </c:tx>
          <c:layout>
            <c:manualLayout>
              <c:xMode val="edge"/>
              <c:yMode val="edge"/>
              <c:x val="2.9997600191984612E-3"/>
              <c:y val="0.18902510603896039"/>
            </c:manualLayout>
          </c:layout>
          <c:overlay val="0"/>
          <c:spPr>
            <a:noFill/>
            <a:ln w="25400">
              <a:noFill/>
            </a:ln>
          </c:spPr>
        </c:title>
        <c:numFmt formatCode="0%" sourceLinked="1"/>
        <c:majorTickMark val="out"/>
        <c:minorTickMark val="none"/>
        <c:tickLblPos val="nextTo"/>
        <c:spPr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935311312"/>
        <c:crosses val="autoZero"/>
        <c:crossBetween val="between"/>
        <c:majorUnit val="0.2"/>
      </c:valAx>
      <c:spPr>
        <a:noFill/>
        <a:ln w="25400">
          <a:noFill/>
        </a:ln>
      </c:spPr>
    </c:plotArea>
    <c:legend>
      <c:legendPos val="b"/>
      <c:layout/>
      <c:overlay val="0"/>
      <c:spPr>
        <a:ln>
          <a:noFill/>
        </a:ln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>
      <a:noFill/>
    </a:ln>
  </c:spPr>
  <c:txPr>
    <a:bodyPr/>
    <a:lstStyle/>
    <a:p>
      <a:pPr>
        <a:defRPr sz="14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1860502929345"/>
          <c:y val="2.8513332140300645E-2"/>
          <c:w val="0.84768496733785226"/>
          <c:h val="0.7774082856120258"/>
        </c:manualLayout>
      </c:layout>
      <c:lineChart>
        <c:grouping val="standard"/>
        <c:varyColors val="0"/>
        <c:ser>
          <c:idx val="1"/>
          <c:order val="0"/>
          <c:tx>
            <c:strRef>
              <c:f>'curves_0.001'!$BA$107</c:f>
              <c:strCache>
                <c:ptCount val="1"/>
                <c:pt idx="0">
                  <c:v>Optimal</c:v>
                </c:pt>
              </c:strCache>
            </c:strRef>
          </c:tx>
          <c:spPr>
            <a:ln w="38100" cmpd="sng">
              <a:solidFill>
                <a:srgbClr val="00B050"/>
              </a:solidFill>
            </a:ln>
          </c:spPr>
          <c:marker>
            <c:symbol val="none"/>
          </c:marker>
          <c:cat>
            <c:numRef>
              <c:f>'curves_0.001'!$AY$108:$AY$208</c:f>
              <c:numCache>
                <c:formatCode>0%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'curves_0.001'!$BA$108:$BA$208</c:f>
              <c:numCache>
                <c:formatCode>0%</c:formatCode>
                <c:ptCount val="101"/>
                <c:pt idx="0">
                  <c:v>0</c:v>
                </c:pt>
                <c:pt idx="1">
                  <c:v>2.1166666666666667E-4</c:v>
                </c:pt>
                <c:pt idx="2">
                  <c:v>5.5500000000000005E-4</c:v>
                </c:pt>
                <c:pt idx="3">
                  <c:v>6.0499999999999996E-4</c:v>
                </c:pt>
                <c:pt idx="4">
                  <c:v>6.9166666666666671E-4</c:v>
                </c:pt>
                <c:pt idx="5">
                  <c:v>1.1366666666666669E-3</c:v>
                </c:pt>
                <c:pt idx="6">
                  <c:v>1.2650000000000003E-3</c:v>
                </c:pt>
                <c:pt idx="7">
                  <c:v>1.3383333333333333E-3</c:v>
                </c:pt>
                <c:pt idx="8">
                  <c:v>1.7383333333333337E-3</c:v>
                </c:pt>
                <c:pt idx="9">
                  <c:v>2.0166666666666666E-3</c:v>
                </c:pt>
                <c:pt idx="10">
                  <c:v>2.5033333333333335E-3</c:v>
                </c:pt>
                <c:pt idx="11">
                  <c:v>2.6416666666666667E-3</c:v>
                </c:pt>
                <c:pt idx="12">
                  <c:v>3.0049999999999999E-3</c:v>
                </c:pt>
                <c:pt idx="13">
                  <c:v>3.0083333333333333E-3</c:v>
                </c:pt>
                <c:pt idx="14">
                  <c:v>3.0166666666666671E-3</c:v>
                </c:pt>
                <c:pt idx="15">
                  <c:v>3.0200000000000001E-3</c:v>
                </c:pt>
                <c:pt idx="16">
                  <c:v>3.0399999999999997E-3</c:v>
                </c:pt>
                <c:pt idx="17">
                  <c:v>3.0816666666666666E-3</c:v>
                </c:pt>
                <c:pt idx="18">
                  <c:v>3.2633333333333329E-3</c:v>
                </c:pt>
                <c:pt idx="19">
                  <c:v>3.3833333333333332E-3</c:v>
                </c:pt>
                <c:pt idx="20">
                  <c:v>3.6649999999999999E-3</c:v>
                </c:pt>
                <c:pt idx="21">
                  <c:v>5.3166666666666666E-3</c:v>
                </c:pt>
                <c:pt idx="22">
                  <c:v>6.7249999999999983E-3</c:v>
                </c:pt>
                <c:pt idx="23">
                  <c:v>7.7799999999999987E-3</c:v>
                </c:pt>
                <c:pt idx="24">
                  <c:v>9.0099999999999972E-3</c:v>
                </c:pt>
                <c:pt idx="25">
                  <c:v>1.0568333333333332E-2</c:v>
                </c:pt>
                <c:pt idx="26">
                  <c:v>1.1646666666666665E-2</c:v>
                </c:pt>
                <c:pt idx="27">
                  <c:v>1.2125000000000002E-2</c:v>
                </c:pt>
                <c:pt idx="28">
                  <c:v>1.2728333333333333E-2</c:v>
                </c:pt>
                <c:pt idx="29">
                  <c:v>1.3291666666666667E-2</c:v>
                </c:pt>
                <c:pt idx="30">
                  <c:v>1.3818333333333335E-2</c:v>
                </c:pt>
                <c:pt idx="31">
                  <c:v>1.3941666666666663E-2</c:v>
                </c:pt>
                <c:pt idx="32">
                  <c:v>1.4441666666666669E-2</c:v>
                </c:pt>
                <c:pt idx="33">
                  <c:v>1.4996666666666665E-2</c:v>
                </c:pt>
                <c:pt idx="34">
                  <c:v>1.5499999999999998E-2</c:v>
                </c:pt>
                <c:pt idx="35">
                  <c:v>1.5869999999999999E-2</c:v>
                </c:pt>
                <c:pt idx="36">
                  <c:v>1.6395E-2</c:v>
                </c:pt>
                <c:pt idx="37">
                  <c:v>1.6726666666666664E-2</c:v>
                </c:pt>
                <c:pt idx="38">
                  <c:v>1.7319999999999999E-2</c:v>
                </c:pt>
                <c:pt idx="39">
                  <c:v>1.7688333333333334E-2</c:v>
                </c:pt>
                <c:pt idx="40">
                  <c:v>1.8245000000000001E-2</c:v>
                </c:pt>
                <c:pt idx="41">
                  <c:v>1.9189999999999999E-2</c:v>
                </c:pt>
                <c:pt idx="42">
                  <c:v>2.0005000000000002E-2</c:v>
                </c:pt>
                <c:pt idx="43">
                  <c:v>2.0946666666666669E-2</c:v>
                </c:pt>
                <c:pt idx="44">
                  <c:v>2.1656666666666668E-2</c:v>
                </c:pt>
                <c:pt idx="45">
                  <c:v>2.2525E-2</c:v>
                </c:pt>
                <c:pt idx="46">
                  <c:v>2.3463333333333333E-2</c:v>
                </c:pt>
                <c:pt idx="47">
                  <c:v>2.4448333333333336E-2</c:v>
                </c:pt>
                <c:pt idx="48">
                  <c:v>2.6306666666666669E-2</c:v>
                </c:pt>
                <c:pt idx="49">
                  <c:v>2.7605000000000001E-2</c:v>
                </c:pt>
                <c:pt idx="50">
                  <c:v>2.8938333333333333E-2</c:v>
                </c:pt>
                <c:pt idx="51">
                  <c:v>2.9798333333333329E-2</c:v>
                </c:pt>
                <c:pt idx="52">
                  <c:v>3.1041666666666665E-2</c:v>
                </c:pt>
                <c:pt idx="53">
                  <c:v>3.2324999999999993E-2</c:v>
                </c:pt>
                <c:pt idx="54">
                  <c:v>3.3556666666666665E-2</c:v>
                </c:pt>
                <c:pt idx="55">
                  <c:v>3.5101666666666663E-2</c:v>
                </c:pt>
                <c:pt idx="56">
                  <c:v>3.6783333333333321E-2</c:v>
                </c:pt>
                <c:pt idx="57">
                  <c:v>3.8793333333333326E-2</c:v>
                </c:pt>
                <c:pt idx="58">
                  <c:v>4.117333333333334E-2</c:v>
                </c:pt>
                <c:pt idx="59">
                  <c:v>4.3806666666666667E-2</c:v>
                </c:pt>
                <c:pt idx="60">
                  <c:v>4.5644999999999998E-2</c:v>
                </c:pt>
                <c:pt idx="61">
                  <c:v>4.7584999999999988E-2</c:v>
                </c:pt>
                <c:pt idx="62">
                  <c:v>4.9954999999999999E-2</c:v>
                </c:pt>
                <c:pt idx="63">
                  <c:v>5.2703333333333345E-2</c:v>
                </c:pt>
                <c:pt idx="64">
                  <c:v>5.4961666666666673E-2</c:v>
                </c:pt>
                <c:pt idx="65">
                  <c:v>5.6913333333333337E-2</c:v>
                </c:pt>
                <c:pt idx="66">
                  <c:v>5.9453333333333337E-2</c:v>
                </c:pt>
                <c:pt idx="67">
                  <c:v>6.2131666666666668E-2</c:v>
                </c:pt>
                <c:pt idx="68">
                  <c:v>6.4596666666666677E-2</c:v>
                </c:pt>
                <c:pt idx="69">
                  <c:v>6.8020000000000011E-2</c:v>
                </c:pt>
                <c:pt idx="70">
                  <c:v>7.304833333333334E-2</c:v>
                </c:pt>
                <c:pt idx="71">
                  <c:v>7.5123333333333334E-2</c:v>
                </c:pt>
                <c:pt idx="72">
                  <c:v>7.6408333333333342E-2</c:v>
                </c:pt>
                <c:pt idx="73">
                  <c:v>7.7835000000000015E-2</c:v>
                </c:pt>
                <c:pt idx="74">
                  <c:v>7.9283333333333331E-2</c:v>
                </c:pt>
                <c:pt idx="75">
                  <c:v>8.0720000000000014E-2</c:v>
                </c:pt>
                <c:pt idx="76">
                  <c:v>8.2385E-2</c:v>
                </c:pt>
                <c:pt idx="77">
                  <c:v>8.4045000000000009E-2</c:v>
                </c:pt>
                <c:pt idx="78">
                  <c:v>8.6153333333333346E-2</c:v>
                </c:pt>
                <c:pt idx="79">
                  <c:v>8.7931666666666658E-2</c:v>
                </c:pt>
                <c:pt idx="80">
                  <c:v>8.9389999999999997E-2</c:v>
                </c:pt>
                <c:pt idx="81">
                  <c:v>9.0998333333333348E-2</c:v>
                </c:pt>
                <c:pt idx="82">
                  <c:v>9.2853333333333343E-2</c:v>
                </c:pt>
                <c:pt idx="83">
                  <c:v>9.5051666666666673E-2</c:v>
                </c:pt>
                <c:pt idx="84">
                  <c:v>9.7595000000000015E-2</c:v>
                </c:pt>
                <c:pt idx="85">
                  <c:v>9.9328333333333324E-2</c:v>
                </c:pt>
                <c:pt idx="86">
                  <c:v>0.10199333333333334</c:v>
                </c:pt>
                <c:pt idx="87">
                  <c:v>0.10565333333333335</c:v>
                </c:pt>
                <c:pt idx="88">
                  <c:v>0.10884666666666666</c:v>
                </c:pt>
                <c:pt idx="89">
                  <c:v>0.11192836427151884</c:v>
                </c:pt>
                <c:pt idx="90">
                  <c:v>0.12143333333333332</c:v>
                </c:pt>
                <c:pt idx="91">
                  <c:v>0.12519</c:v>
                </c:pt>
                <c:pt idx="92">
                  <c:v>0.13053666666666666</c:v>
                </c:pt>
                <c:pt idx="93">
                  <c:v>0.13644166666666666</c:v>
                </c:pt>
                <c:pt idx="94">
                  <c:v>0.14242333333333335</c:v>
                </c:pt>
                <c:pt idx="95">
                  <c:v>0.14869166666666667</c:v>
                </c:pt>
                <c:pt idx="96">
                  <c:v>0.156739878222247</c:v>
                </c:pt>
                <c:pt idx="97">
                  <c:v>0.16428000000000001</c:v>
                </c:pt>
                <c:pt idx="98">
                  <c:v>0.17475333333333334</c:v>
                </c:pt>
                <c:pt idx="99">
                  <c:v>0.18872499999999998</c:v>
                </c:pt>
                <c:pt idx="100">
                  <c:v>0.26965845713801645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35309136"/>
        <c:axId val="-935310224"/>
      </c:lineChart>
      <c:catAx>
        <c:axId val="-935309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SDC reduction</a:t>
                </a:r>
              </a:p>
            </c:rich>
          </c:tx>
          <c:layout/>
          <c:overlay val="0"/>
        </c:title>
        <c:numFmt formatCode="0%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crossAx val="-935310224"/>
        <c:crosses val="autoZero"/>
        <c:auto val="1"/>
        <c:lblAlgn val="ctr"/>
        <c:lblOffset val="100"/>
        <c:tickLblSkip val="100"/>
        <c:noMultiLvlLbl val="0"/>
      </c:catAx>
      <c:valAx>
        <c:axId val="-935310224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Overhead</a:t>
                </a:r>
              </a:p>
            </c:rich>
          </c:tx>
          <c:layout/>
          <c:overlay val="0"/>
        </c:title>
        <c:numFmt formatCode="0%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crossAx val="-935309136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400" b="0">
          <a:latin typeface="Arial Narrow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01860502929345"/>
          <c:y val="2.8513332140300645E-2"/>
          <c:w val="0.84768496733785226"/>
          <c:h val="0.7774082856120258"/>
        </c:manualLayout>
      </c:layout>
      <c:lineChart>
        <c:grouping val="standard"/>
        <c:varyColors val="0"/>
        <c:ser>
          <c:idx val="0"/>
          <c:order val="0"/>
          <c:tx>
            <c:strRef>
              <c:f>'curves_0.001'!$AZ$107</c:f>
              <c:strCache>
                <c:ptCount val="1"/>
                <c:pt idx="0">
                  <c:v>Redundancy</c:v>
                </c:pt>
              </c:strCache>
            </c:strRef>
          </c:tx>
          <c:spPr>
            <a:ln w="50800">
              <a:solidFill>
                <a:srgbClr val="C00000"/>
              </a:solidFill>
              <a:prstDash val="lgDash"/>
            </a:ln>
          </c:spPr>
          <c:marker>
            <c:symbol val="none"/>
          </c:marker>
          <c:cat>
            <c:numRef>
              <c:f>'curves_0.001'!$AY$108:$AY$208</c:f>
              <c:numCache>
                <c:formatCode>0%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'curves_0.001'!$AZ$108:$AZ$208</c:f>
              <c:numCache>
                <c:formatCode>0%</c:formatCode>
                <c:ptCount val="101"/>
                <c:pt idx="0">
                  <c:v>0</c:v>
                </c:pt>
                <c:pt idx="1">
                  <c:v>1.718333333333333E-3</c:v>
                </c:pt>
                <c:pt idx="2">
                  <c:v>2.9149999999999996E-3</c:v>
                </c:pt>
                <c:pt idx="3">
                  <c:v>3.7950000000000002E-3</c:v>
                </c:pt>
                <c:pt idx="4">
                  <c:v>4.8083333333333329E-3</c:v>
                </c:pt>
                <c:pt idx="5">
                  <c:v>6.2016666666666661E-3</c:v>
                </c:pt>
                <c:pt idx="6">
                  <c:v>7.1333333333333327E-3</c:v>
                </c:pt>
                <c:pt idx="7">
                  <c:v>8.3933333333333325E-3</c:v>
                </c:pt>
                <c:pt idx="8">
                  <c:v>9.9983333333333348E-3</c:v>
                </c:pt>
                <c:pt idx="9">
                  <c:v>1.0758333333333335E-2</c:v>
                </c:pt>
                <c:pt idx="10">
                  <c:v>1.1865000000000001E-2</c:v>
                </c:pt>
                <c:pt idx="11">
                  <c:v>1.3554999999999999E-2</c:v>
                </c:pt>
                <c:pt idx="12">
                  <c:v>1.532E-2</c:v>
                </c:pt>
                <c:pt idx="13">
                  <c:v>1.644E-2</c:v>
                </c:pt>
                <c:pt idx="14">
                  <c:v>1.8084999999999997E-2</c:v>
                </c:pt>
                <c:pt idx="15">
                  <c:v>1.9735000000000003E-2</c:v>
                </c:pt>
                <c:pt idx="16">
                  <c:v>2.1174999999999996E-2</c:v>
                </c:pt>
                <c:pt idx="17">
                  <c:v>2.2721666666666668E-2</c:v>
                </c:pt>
                <c:pt idx="18">
                  <c:v>2.4511666666666668E-2</c:v>
                </c:pt>
                <c:pt idx="19">
                  <c:v>2.5755000000000004E-2</c:v>
                </c:pt>
                <c:pt idx="20">
                  <c:v>2.6981666666666668E-2</c:v>
                </c:pt>
                <c:pt idx="21">
                  <c:v>2.8743333333333339E-2</c:v>
                </c:pt>
                <c:pt idx="22">
                  <c:v>3.0628333333333334E-2</c:v>
                </c:pt>
                <c:pt idx="23">
                  <c:v>3.2136666666666668E-2</c:v>
                </c:pt>
                <c:pt idx="24">
                  <c:v>3.3791666666666671E-2</c:v>
                </c:pt>
                <c:pt idx="25">
                  <c:v>3.5906666666666663E-2</c:v>
                </c:pt>
                <c:pt idx="26">
                  <c:v>3.7633333333333331E-2</c:v>
                </c:pt>
                <c:pt idx="27">
                  <c:v>3.9488333333333334E-2</c:v>
                </c:pt>
                <c:pt idx="28">
                  <c:v>4.1411666666666659E-2</c:v>
                </c:pt>
                <c:pt idx="29">
                  <c:v>4.3585000000000006E-2</c:v>
                </c:pt>
                <c:pt idx="30">
                  <c:v>4.5261666666666665E-2</c:v>
                </c:pt>
                <c:pt idx="31">
                  <c:v>4.7254999999999991E-2</c:v>
                </c:pt>
                <c:pt idx="32">
                  <c:v>4.9483333333333331E-2</c:v>
                </c:pt>
                <c:pt idx="33">
                  <c:v>5.1514999999999998E-2</c:v>
                </c:pt>
                <c:pt idx="34">
                  <c:v>5.3515000000000007E-2</c:v>
                </c:pt>
                <c:pt idx="35">
                  <c:v>5.5706666666666654E-2</c:v>
                </c:pt>
                <c:pt idx="36">
                  <c:v>5.7806666666666659E-2</c:v>
                </c:pt>
                <c:pt idx="37">
                  <c:v>5.9881666666666673E-2</c:v>
                </c:pt>
                <c:pt idx="38">
                  <c:v>6.2220000000000004E-2</c:v>
                </c:pt>
                <c:pt idx="39">
                  <c:v>6.5051666666666674E-2</c:v>
                </c:pt>
                <c:pt idx="40">
                  <c:v>6.7391666666666669E-2</c:v>
                </c:pt>
                <c:pt idx="41">
                  <c:v>6.9330000000000003E-2</c:v>
                </c:pt>
                <c:pt idx="42">
                  <c:v>7.2036666666666666E-2</c:v>
                </c:pt>
                <c:pt idx="43">
                  <c:v>7.4431666666666674E-2</c:v>
                </c:pt>
                <c:pt idx="44">
                  <c:v>7.6693333333333336E-2</c:v>
                </c:pt>
                <c:pt idx="45">
                  <c:v>7.9524999999999998E-2</c:v>
                </c:pt>
                <c:pt idx="46">
                  <c:v>8.2335000000000005E-2</c:v>
                </c:pt>
                <c:pt idx="47">
                  <c:v>8.5103333333333336E-2</c:v>
                </c:pt>
                <c:pt idx="48">
                  <c:v>8.7943333333333318E-2</c:v>
                </c:pt>
                <c:pt idx="49">
                  <c:v>9.1024999999999995E-2</c:v>
                </c:pt>
                <c:pt idx="50">
                  <c:v>9.377333333333332E-2</c:v>
                </c:pt>
                <c:pt idx="51">
                  <c:v>9.6653333333333341E-2</c:v>
                </c:pt>
                <c:pt idx="52">
                  <c:v>9.9983333333333327E-2</c:v>
                </c:pt>
                <c:pt idx="53">
                  <c:v>0.10284166666666666</c:v>
                </c:pt>
                <c:pt idx="54">
                  <c:v>0.10578666666666667</c:v>
                </c:pt>
                <c:pt idx="55">
                  <c:v>0.10930666666666668</c:v>
                </c:pt>
                <c:pt idx="56">
                  <c:v>0.11222833333333332</c:v>
                </c:pt>
                <c:pt idx="57">
                  <c:v>0.11554666666666667</c:v>
                </c:pt>
                <c:pt idx="58">
                  <c:v>0.11908166666666667</c:v>
                </c:pt>
                <c:pt idx="59">
                  <c:v>0.12229166666666665</c:v>
                </c:pt>
                <c:pt idx="60">
                  <c:v>0.12568333333333334</c:v>
                </c:pt>
                <c:pt idx="61">
                  <c:v>0.12912999999999999</c:v>
                </c:pt>
                <c:pt idx="62">
                  <c:v>0.13338666666666665</c:v>
                </c:pt>
                <c:pt idx="63">
                  <c:v>0.13717833333333332</c:v>
                </c:pt>
                <c:pt idx="64">
                  <c:v>0.14160166666666663</c:v>
                </c:pt>
                <c:pt idx="65">
                  <c:v>0.14572333333333332</c:v>
                </c:pt>
                <c:pt idx="66">
                  <c:v>0.14996833333333334</c:v>
                </c:pt>
                <c:pt idx="67">
                  <c:v>0.15499333333333334</c:v>
                </c:pt>
                <c:pt idx="68">
                  <c:v>0.15967166666666666</c:v>
                </c:pt>
                <c:pt idx="69">
                  <c:v>0.16484166666666666</c:v>
                </c:pt>
                <c:pt idx="70">
                  <c:v>0.16958666666666669</c:v>
                </c:pt>
                <c:pt idx="71">
                  <c:v>0.17469000000000001</c:v>
                </c:pt>
                <c:pt idx="72">
                  <c:v>0.17948500000000001</c:v>
                </c:pt>
                <c:pt idx="73">
                  <c:v>0.18484166666666671</c:v>
                </c:pt>
                <c:pt idx="74">
                  <c:v>0.19018499999999999</c:v>
                </c:pt>
                <c:pt idx="75">
                  <c:v>0.19604166666666667</c:v>
                </c:pt>
                <c:pt idx="76">
                  <c:v>0.20180499999999998</c:v>
                </c:pt>
                <c:pt idx="77">
                  <c:v>0.20803999999999997</c:v>
                </c:pt>
                <c:pt idx="78">
                  <c:v>0.21480000000000005</c:v>
                </c:pt>
                <c:pt idx="79">
                  <c:v>0.22145333333333336</c:v>
                </c:pt>
                <c:pt idx="80">
                  <c:v>0.22837500000000002</c:v>
                </c:pt>
                <c:pt idx="81">
                  <c:v>0.23578999999999997</c:v>
                </c:pt>
                <c:pt idx="82">
                  <c:v>0.24287833333333336</c:v>
                </c:pt>
                <c:pt idx="83">
                  <c:v>0.24984833333333331</c:v>
                </c:pt>
                <c:pt idx="84">
                  <c:v>0.25634499999999999</c:v>
                </c:pt>
                <c:pt idx="85">
                  <c:v>0.2632799999999999</c:v>
                </c:pt>
                <c:pt idx="86">
                  <c:v>0.27057833333333331</c:v>
                </c:pt>
                <c:pt idx="87">
                  <c:v>0.2779416666666667</c:v>
                </c:pt>
                <c:pt idx="88">
                  <c:v>0.28563166666666662</c:v>
                </c:pt>
                <c:pt idx="89">
                  <c:v>0.29304333333333327</c:v>
                </c:pt>
                <c:pt idx="90">
                  <c:v>0.30074166666666668</c:v>
                </c:pt>
                <c:pt idx="91">
                  <c:v>0.30886333333333327</c:v>
                </c:pt>
                <c:pt idx="92">
                  <c:v>0.31712333333333331</c:v>
                </c:pt>
                <c:pt idx="93">
                  <c:v>0.32636499999999996</c:v>
                </c:pt>
                <c:pt idx="94">
                  <c:v>0.34054166666666669</c:v>
                </c:pt>
                <c:pt idx="95">
                  <c:v>0.35024666666666671</c:v>
                </c:pt>
                <c:pt idx="96">
                  <c:v>0.36171666666666674</c:v>
                </c:pt>
                <c:pt idx="97">
                  <c:v>0.38135333333333327</c:v>
                </c:pt>
                <c:pt idx="98">
                  <c:v>0.39876499999999998</c:v>
                </c:pt>
                <c:pt idx="99">
                  <c:v>0.43043333333333328</c:v>
                </c:pt>
                <c:pt idx="100">
                  <c:v>0.50566521672654896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'curves_0.001'!$BA$107</c:f>
              <c:strCache>
                <c:ptCount val="1"/>
                <c:pt idx="0">
                  <c:v>Optimal</c:v>
                </c:pt>
              </c:strCache>
            </c:strRef>
          </c:tx>
          <c:spPr>
            <a:ln w="50800" cmpd="sng">
              <a:solidFill>
                <a:srgbClr val="00B050"/>
              </a:solidFill>
            </a:ln>
          </c:spPr>
          <c:marker>
            <c:symbol val="none"/>
          </c:marker>
          <c:cat>
            <c:numRef>
              <c:f>'curves_0.001'!$AY$108:$AY$208</c:f>
              <c:numCache>
                <c:formatCode>0%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</c:numCache>
            </c:numRef>
          </c:cat>
          <c:val>
            <c:numRef>
              <c:f>'curves_0.001'!$BA$108:$BA$208</c:f>
              <c:numCache>
                <c:formatCode>0%</c:formatCode>
                <c:ptCount val="101"/>
                <c:pt idx="0">
                  <c:v>0</c:v>
                </c:pt>
                <c:pt idx="1">
                  <c:v>2.1166666666666667E-4</c:v>
                </c:pt>
                <c:pt idx="2">
                  <c:v>5.5500000000000005E-4</c:v>
                </c:pt>
                <c:pt idx="3">
                  <c:v>6.0499999999999996E-4</c:v>
                </c:pt>
                <c:pt idx="4">
                  <c:v>6.9166666666666671E-4</c:v>
                </c:pt>
                <c:pt idx="5">
                  <c:v>1.1366666666666669E-3</c:v>
                </c:pt>
                <c:pt idx="6">
                  <c:v>1.2650000000000003E-3</c:v>
                </c:pt>
                <c:pt idx="7">
                  <c:v>1.3383333333333333E-3</c:v>
                </c:pt>
                <c:pt idx="8">
                  <c:v>1.7383333333333337E-3</c:v>
                </c:pt>
                <c:pt idx="9">
                  <c:v>2.0166666666666666E-3</c:v>
                </c:pt>
                <c:pt idx="10">
                  <c:v>2.5033333333333335E-3</c:v>
                </c:pt>
                <c:pt idx="11">
                  <c:v>2.6416666666666667E-3</c:v>
                </c:pt>
                <c:pt idx="12">
                  <c:v>3.0049999999999999E-3</c:v>
                </c:pt>
                <c:pt idx="13">
                  <c:v>3.0083333333333333E-3</c:v>
                </c:pt>
                <c:pt idx="14">
                  <c:v>3.0166666666666671E-3</c:v>
                </c:pt>
                <c:pt idx="15">
                  <c:v>3.0200000000000001E-3</c:v>
                </c:pt>
                <c:pt idx="16">
                  <c:v>3.0399999999999997E-3</c:v>
                </c:pt>
                <c:pt idx="17">
                  <c:v>3.0816666666666666E-3</c:v>
                </c:pt>
                <c:pt idx="18">
                  <c:v>3.2633333333333329E-3</c:v>
                </c:pt>
                <c:pt idx="19">
                  <c:v>3.3833333333333332E-3</c:v>
                </c:pt>
                <c:pt idx="20">
                  <c:v>3.6649999999999999E-3</c:v>
                </c:pt>
                <c:pt idx="21">
                  <c:v>5.3166666666666666E-3</c:v>
                </c:pt>
                <c:pt idx="22">
                  <c:v>6.7249999999999983E-3</c:v>
                </c:pt>
                <c:pt idx="23">
                  <c:v>7.7799999999999987E-3</c:v>
                </c:pt>
                <c:pt idx="24">
                  <c:v>9.0099999999999972E-3</c:v>
                </c:pt>
                <c:pt idx="25">
                  <c:v>1.0568333333333332E-2</c:v>
                </c:pt>
                <c:pt idx="26">
                  <c:v>1.1646666666666665E-2</c:v>
                </c:pt>
                <c:pt idx="27">
                  <c:v>1.2125000000000002E-2</c:v>
                </c:pt>
                <c:pt idx="28">
                  <c:v>1.2728333333333333E-2</c:v>
                </c:pt>
                <c:pt idx="29">
                  <c:v>1.3291666666666667E-2</c:v>
                </c:pt>
                <c:pt idx="30">
                  <c:v>1.3818333333333335E-2</c:v>
                </c:pt>
                <c:pt idx="31">
                  <c:v>1.3941666666666663E-2</c:v>
                </c:pt>
                <c:pt idx="32">
                  <c:v>1.4441666666666669E-2</c:v>
                </c:pt>
                <c:pt idx="33">
                  <c:v>1.4996666666666665E-2</c:v>
                </c:pt>
                <c:pt idx="34">
                  <c:v>1.5499999999999998E-2</c:v>
                </c:pt>
                <c:pt idx="35">
                  <c:v>1.5869999999999999E-2</c:v>
                </c:pt>
                <c:pt idx="36">
                  <c:v>1.6395E-2</c:v>
                </c:pt>
                <c:pt idx="37">
                  <c:v>1.6726666666666664E-2</c:v>
                </c:pt>
                <c:pt idx="38">
                  <c:v>1.7319999999999999E-2</c:v>
                </c:pt>
                <c:pt idx="39">
                  <c:v>1.7688333333333334E-2</c:v>
                </c:pt>
                <c:pt idx="40">
                  <c:v>1.8245000000000001E-2</c:v>
                </c:pt>
                <c:pt idx="41">
                  <c:v>1.9189999999999999E-2</c:v>
                </c:pt>
                <c:pt idx="42">
                  <c:v>2.0005000000000002E-2</c:v>
                </c:pt>
                <c:pt idx="43">
                  <c:v>2.0946666666666669E-2</c:v>
                </c:pt>
                <c:pt idx="44">
                  <c:v>2.1656666666666668E-2</c:v>
                </c:pt>
                <c:pt idx="45">
                  <c:v>2.2525E-2</c:v>
                </c:pt>
                <c:pt idx="46">
                  <c:v>2.3463333333333333E-2</c:v>
                </c:pt>
                <c:pt idx="47">
                  <c:v>2.4448333333333336E-2</c:v>
                </c:pt>
                <c:pt idx="48">
                  <c:v>2.6306666666666669E-2</c:v>
                </c:pt>
                <c:pt idx="49">
                  <c:v>2.7605000000000001E-2</c:v>
                </c:pt>
                <c:pt idx="50">
                  <c:v>2.8938333333333333E-2</c:v>
                </c:pt>
                <c:pt idx="51">
                  <c:v>2.9798333333333329E-2</c:v>
                </c:pt>
                <c:pt idx="52">
                  <c:v>3.1041666666666665E-2</c:v>
                </c:pt>
                <c:pt idx="53">
                  <c:v>3.2324999999999993E-2</c:v>
                </c:pt>
                <c:pt idx="54">
                  <c:v>3.3556666666666665E-2</c:v>
                </c:pt>
                <c:pt idx="55">
                  <c:v>3.5101666666666663E-2</c:v>
                </c:pt>
                <c:pt idx="56">
                  <c:v>3.6783333333333321E-2</c:v>
                </c:pt>
                <c:pt idx="57">
                  <c:v>3.8793333333333326E-2</c:v>
                </c:pt>
                <c:pt idx="58">
                  <c:v>4.117333333333334E-2</c:v>
                </c:pt>
                <c:pt idx="59">
                  <c:v>4.3806666666666667E-2</c:v>
                </c:pt>
                <c:pt idx="60">
                  <c:v>4.5644999999999998E-2</c:v>
                </c:pt>
                <c:pt idx="61">
                  <c:v>4.7584999999999988E-2</c:v>
                </c:pt>
                <c:pt idx="62">
                  <c:v>4.9954999999999999E-2</c:v>
                </c:pt>
                <c:pt idx="63">
                  <c:v>5.2703333333333345E-2</c:v>
                </c:pt>
                <c:pt idx="64">
                  <c:v>5.4961666666666673E-2</c:v>
                </c:pt>
                <c:pt idx="65">
                  <c:v>5.6913333333333337E-2</c:v>
                </c:pt>
                <c:pt idx="66">
                  <c:v>5.9453333333333337E-2</c:v>
                </c:pt>
                <c:pt idx="67">
                  <c:v>6.2131666666666668E-2</c:v>
                </c:pt>
                <c:pt idx="68">
                  <c:v>6.4596666666666677E-2</c:v>
                </c:pt>
                <c:pt idx="69">
                  <c:v>6.8020000000000011E-2</c:v>
                </c:pt>
                <c:pt idx="70">
                  <c:v>7.304833333333334E-2</c:v>
                </c:pt>
                <c:pt idx="71">
                  <c:v>7.5123333333333334E-2</c:v>
                </c:pt>
                <c:pt idx="72">
                  <c:v>7.6408333333333342E-2</c:v>
                </c:pt>
                <c:pt idx="73">
                  <c:v>7.7835000000000015E-2</c:v>
                </c:pt>
                <c:pt idx="74">
                  <c:v>7.9283333333333331E-2</c:v>
                </c:pt>
                <c:pt idx="75">
                  <c:v>8.0720000000000014E-2</c:v>
                </c:pt>
                <c:pt idx="76">
                  <c:v>8.2385E-2</c:v>
                </c:pt>
                <c:pt idx="77">
                  <c:v>8.4045000000000009E-2</c:v>
                </c:pt>
                <c:pt idx="78">
                  <c:v>8.6153333333333346E-2</c:v>
                </c:pt>
                <c:pt idx="79">
                  <c:v>8.7931666666666658E-2</c:v>
                </c:pt>
                <c:pt idx="80">
                  <c:v>8.9389999999999997E-2</c:v>
                </c:pt>
                <c:pt idx="81">
                  <c:v>9.0998333333333348E-2</c:v>
                </c:pt>
                <c:pt idx="82">
                  <c:v>9.2853333333333343E-2</c:v>
                </c:pt>
                <c:pt idx="83">
                  <c:v>9.5051666666666673E-2</c:v>
                </c:pt>
                <c:pt idx="84">
                  <c:v>9.7595000000000015E-2</c:v>
                </c:pt>
                <c:pt idx="85">
                  <c:v>9.9328333333333324E-2</c:v>
                </c:pt>
                <c:pt idx="86">
                  <c:v>0.10199333333333334</c:v>
                </c:pt>
                <c:pt idx="87">
                  <c:v>0.10565333333333335</c:v>
                </c:pt>
                <c:pt idx="88">
                  <c:v>0.10884666666666666</c:v>
                </c:pt>
                <c:pt idx="89">
                  <c:v>0.11192836427151884</c:v>
                </c:pt>
                <c:pt idx="90">
                  <c:v>0.12143333333333332</c:v>
                </c:pt>
                <c:pt idx="91">
                  <c:v>0.12519</c:v>
                </c:pt>
                <c:pt idx="92">
                  <c:v>0.13053666666666666</c:v>
                </c:pt>
                <c:pt idx="93">
                  <c:v>0.13644166666666666</c:v>
                </c:pt>
                <c:pt idx="94">
                  <c:v>0.14242333333333335</c:v>
                </c:pt>
                <c:pt idx="95">
                  <c:v>0.14869166666666667</c:v>
                </c:pt>
                <c:pt idx="96">
                  <c:v>0.156739878222247</c:v>
                </c:pt>
                <c:pt idx="97">
                  <c:v>0.16428000000000001</c:v>
                </c:pt>
                <c:pt idx="98">
                  <c:v>0.17475333333333334</c:v>
                </c:pt>
                <c:pt idx="99">
                  <c:v>0.18872499999999998</c:v>
                </c:pt>
                <c:pt idx="100">
                  <c:v>0.26965845713801645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35303696"/>
        <c:axId val="-935303152"/>
      </c:lineChart>
      <c:catAx>
        <c:axId val="-9353036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SDC </a:t>
                </a:r>
                <a:r>
                  <a:rPr lang="en-US" dirty="0" smtClean="0"/>
                  <a:t>Reduction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935303152"/>
        <c:crosses val="autoZero"/>
        <c:auto val="1"/>
        <c:lblAlgn val="ctr"/>
        <c:lblOffset val="100"/>
        <c:tickLblSkip val="10"/>
        <c:noMultiLvlLbl val="0"/>
      </c:catAx>
      <c:valAx>
        <c:axId val="-935303152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Overhead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9353036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 b="1">
          <a:latin typeface="Arial Narrow" pitchFamily="34" charset="0"/>
          <a:cs typeface="Arial" pitchFamily="34" charset="0"/>
        </a:defRPr>
      </a:pPr>
      <a:endParaRPr lang="en-US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0.50075</cdr:x>
      <cdr:y>0.58925</cdr:y>
    </cdr:from>
    <cdr:to>
      <cdr:x>0.5095</cdr:x>
      <cdr:y>0.63375</cdr:y>
    </cdr:to>
    <cdr:sp macro="" textlink="">
      <cdr:nvSpPr>
        <cdr:cNvPr id="21507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604296" y="4243130"/>
          <a:ext cx="80455" cy="32044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">
          <a:noFill/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wrap="none" lIns="27432" tIns="27432" rIns="27432" bIns="27432" anchor="ctr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1800" b="1" i="0" strike="noStrike">
              <a:solidFill>
                <a:srgbClr val="000000"/>
              </a:solidFill>
              <a:latin typeface="Arial"/>
              <a:ea typeface="Arial"/>
              <a:cs typeface="Arial"/>
            </a:rPr>
            <a:t> </a:t>
          </a:r>
        </a:p>
      </cdr:txBody>
    </cdr:sp>
  </cdr:relSizeAnchor>
  <cdr:relSizeAnchor xmlns:cdr="http://schemas.openxmlformats.org/drawingml/2006/chartDrawing">
    <cdr:from>
      <cdr:x>0.14583</cdr:x>
      <cdr:y>0</cdr:y>
    </cdr:from>
    <cdr:to>
      <cdr:x>0.27083</cdr:x>
      <cdr:y>0.23077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066800" y="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0.14583</cdr:x>
      <cdr:y>0</cdr:y>
    </cdr:from>
    <cdr:to>
      <cdr:x>0.96875</cdr:x>
      <cdr:y>0.05769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066800" y="0"/>
          <a:ext cx="60198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100" b="1" dirty="0" smtClean="0"/>
            <a:t> 0.1%                   0.1%                    0.2%                    0.2%                    0.3%                    0.5%</a:t>
          </a:r>
          <a:endParaRPr lang="en-US" sz="11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0.15966</cdr:x>
      <cdr:y>0.10229</cdr:y>
    </cdr:from>
    <cdr:to>
      <cdr:x>0.2437</cdr:x>
      <cdr:y>0.10229</cdr:y>
    </cdr:to>
    <cdr:cxnSp macro="">
      <cdr:nvCxnSpPr>
        <cdr:cNvPr id="3" name="Straight Connector 2"/>
        <cdr:cNvCxnSpPr/>
      </cdr:nvCxnSpPr>
      <cdr:spPr bwMode="auto">
        <a:xfrm xmlns:a="http://schemas.openxmlformats.org/drawingml/2006/main">
          <a:off x="1447800" y="420886"/>
          <a:ext cx="762000" cy="0"/>
        </a:xfrm>
        <a:prstGeom xmlns:a="http://schemas.openxmlformats.org/drawingml/2006/main" prst="line">
          <a:avLst/>
        </a:prstGeom>
        <a:solidFill xmlns:a="http://schemas.openxmlformats.org/drawingml/2006/main">
          <a:schemeClr val="accent1"/>
        </a:solidFill>
        <a:ln xmlns:a="http://schemas.openxmlformats.org/drawingml/2006/main" w="44450" cap="rnd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</cdr:cxnSp>
  </cdr:relSizeAnchor>
  <cdr:relSizeAnchor xmlns:cdr="http://schemas.openxmlformats.org/drawingml/2006/chartDrawing">
    <cdr:from>
      <cdr:x>0.5042</cdr:x>
      <cdr:y>0.10229</cdr:y>
    </cdr:from>
    <cdr:to>
      <cdr:x>0.57983</cdr:x>
      <cdr:y>0.10269</cdr:y>
    </cdr:to>
    <cdr:cxnSp macro="">
      <cdr:nvCxnSpPr>
        <cdr:cNvPr id="8" name="Straight Connector 7"/>
        <cdr:cNvCxnSpPr/>
      </cdr:nvCxnSpPr>
      <cdr:spPr bwMode="auto">
        <a:xfrm xmlns:a="http://schemas.openxmlformats.org/drawingml/2006/main" flipV="1">
          <a:off x="4571984" y="420886"/>
          <a:ext cx="685816" cy="1664"/>
        </a:xfrm>
        <a:prstGeom xmlns:a="http://schemas.openxmlformats.org/drawingml/2006/main" prst="line">
          <a:avLst/>
        </a:prstGeom>
        <a:solidFill xmlns:a="http://schemas.openxmlformats.org/drawingml/2006/main">
          <a:schemeClr val="accent1"/>
        </a:solidFill>
        <a:ln xmlns:a="http://schemas.openxmlformats.org/drawingml/2006/main" w="44450" cap="rnd" cmpd="sng" algn="ctr">
          <a:solidFill>
            <a:srgbClr val="00B050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</cdr:cxnSp>
  </cdr:relSizeAnchor>
  <cdr:relSizeAnchor xmlns:cdr="http://schemas.openxmlformats.org/drawingml/2006/chartDrawing">
    <cdr:from>
      <cdr:x>0.2521</cdr:x>
      <cdr:y>0.21875</cdr:y>
    </cdr:from>
    <cdr:to>
      <cdr:x>0.35294</cdr:x>
      <cdr:y>0.40625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286000" y="10668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800" b="1" dirty="0">
            <a:latin typeface="Arial Narrow" panose="020B0606020202030204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32574-75B6-40CB-B8E8-EBC331049395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1FD7B-E5C8-4BC7-ABC4-9FCF6130D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26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3502B-3FCD-4041-A4E6-0C79AB864F3A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FEA4E-1535-40D4-8EC1-56B7DE644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45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1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1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96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85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32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72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03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03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65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14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BB3AAA-F285-284A-B118-857C5E64D516}" type="slidenum">
              <a:rPr lang="en-US"/>
              <a:pPr/>
              <a:t>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92150"/>
            <a:ext cx="4616450" cy="3462338"/>
          </a:xfrm>
          <a:ln/>
        </p:spPr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94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3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67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0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71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06EAD3-6C6E-B644-A7F4-F7F1398E79ED}" type="slidenum">
              <a:rPr lang="en-US"/>
              <a:pPr/>
              <a:t>5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81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06EAD3-6C6E-B644-A7F4-F7F1398E79ED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82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8CFAA-DA47-F748-9B6E-4C9E3630BF39}" type="slidenum">
              <a:rPr lang="en-US"/>
              <a:pPr/>
              <a:t>7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4560" y="4385628"/>
            <a:ext cx="5085080" cy="41548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38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EBE30-4115-4C00-9E03-17B248DA0B06}" type="slidenum">
              <a:rPr lang="en-US"/>
              <a:pPr/>
              <a:t>8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2150"/>
            <a:ext cx="4616450" cy="3462338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818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75" y="692150"/>
            <a:ext cx="4616450" cy="3462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7163-D54C-FC4D-86AF-7B91CE13777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60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2B505-44ED-4735-915A-CBACF8F0C97C}" type="slidenum">
              <a:rPr lang="en-US"/>
              <a:pPr/>
              <a:t>10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2150"/>
            <a:ext cx="4616450" cy="3462338"/>
          </a:xfrm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0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FEA4E-1535-40D4-8EC1-56B7DE64443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2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6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2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66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209800" y="56388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8" tIns="45709" rIns="91418" bIns="45709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4" name="Picture 13" descr="imark_bold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64894"/>
            <a:ext cx="304800" cy="393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2291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990600"/>
            <a:ext cx="42291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8610600" cy="270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848100"/>
            <a:ext cx="8610600" cy="2705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  <a:lvl2pPr>
              <a:defRPr>
                <a:latin typeface="Arial Narrow" pitchFamily="34" charset="0"/>
              </a:defRPr>
            </a:lvl2pPr>
            <a:lvl3pPr>
              <a:defRPr>
                <a:latin typeface="Arial Narrow" pitchFamily="34" charset="0"/>
              </a:defRPr>
            </a:lvl3pPr>
            <a:lvl4pPr>
              <a:defRPr>
                <a:latin typeface="Arial Narrow" pitchFamily="34" charset="0"/>
              </a:defRPr>
            </a:lvl4pPr>
            <a:lvl5pPr>
              <a:defRPr>
                <a:latin typeface="Arial Narrow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92" indent="0">
              <a:buNone/>
              <a:defRPr sz="1800"/>
            </a:lvl2pPr>
            <a:lvl3pPr marL="914186" indent="0">
              <a:buNone/>
              <a:defRPr sz="1600"/>
            </a:lvl3pPr>
            <a:lvl4pPr marL="1371279" indent="0">
              <a:buNone/>
              <a:defRPr sz="1400"/>
            </a:lvl4pPr>
            <a:lvl5pPr marL="1828373" indent="0">
              <a:buNone/>
              <a:defRPr sz="1400"/>
            </a:lvl5pPr>
            <a:lvl6pPr marL="2285466" indent="0">
              <a:buNone/>
              <a:defRPr sz="1400"/>
            </a:lvl6pPr>
            <a:lvl7pPr marL="2742558" indent="0">
              <a:buNone/>
              <a:defRPr sz="1400"/>
            </a:lvl7pPr>
            <a:lvl8pPr marL="3199652" indent="0">
              <a:buNone/>
              <a:defRPr sz="1400"/>
            </a:lvl8pPr>
            <a:lvl9pPr marL="365674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92" indent="0">
              <a:buNone/>
              <a:defRPr sz="2800"/>
            </a:lvl2pPr>
            <a:lvl3pPr marL="914186" indent="0">
              <a:buNone/>
              <a:defRPr sz="2400"/>
            </a:lvl3pPr>
            <a:lvl4pPr marL="1371279" indent="0">
              <a:buNone/>
              <a:defRPr sz="2000"/>
            </a:lvl4pPr>
            <a:lvl5pPr marL="1828373" indent="0">
              <a:buNone/>
              <a:defRPr sz="2000"/>
            </a:lvl5pPr>
            <a:lvl6pPr marL="2285466" indent="0">
              <a:buNone/>
              <a:defRPr sz="2000"/>
            </a:lvl6pPr>
            <a:lvl7pPr marL="2742558" indent="0">
              <a:buNone/>
              <a:defRPr sz="2000"/>
            </a:lvl7pPr>
            <a:lvl8pPr marL="3199652" indent="0">
              <a:buNone/>
              <a:defRPr sz="2000"/>
            </a:lvl8pPr>
            <a:lvl9pPr marL="3656744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266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8" tIns="45709" rIns="91418" bIns="4570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18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8610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209800" y="56388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8" tIns="45709" rIns="91418" bIns="45709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5pPr>
      <a:lvl6pPr marL="457092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6pPr>
      <a:lvl7pPr marL="914186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7pPr>
      <a:lvl8pPr marL="1371279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8pPr>
      <a:lvl9pPr marL="1828373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charset="0"/>
        </a:defRPr>
      </a:lvl9pPr>
    </p:titleStyle>
    <p:bodyStyle>
      <a:lvl1pPr marL="342820" indent="-342820" algn="l" rtl="0" eaLnBrk="1" fontAlgn="base" hangingPunct="1">
        <a:lnSpc>
          <a:spcPct val="120000"/>
        </a:lnSpc>
        <a:spcBef>
          <a:spcPts val="1224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776" indent="-28568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2200" b="1">
          <a:solidFill>
            <a:schemeClr val="tx1"/>
          </a:solidFill>
          <a:latin typeface="+mn-lt"/>
          <a:ea typeface="ＭＳ Ｐゴシック" charset="-128"/>
        </a:defRPr>
      </a:lvl2pPr>
      <a:lvl3pPr marL="1142733" indent="-22854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Symbol" charset="2"/>
        <a:buChar char="*"/>
        <a:defRPr sz="2000" b="1">
          <a:solidFill>
            <a:schemeClr val="tx1"/>
          </a:solidFill>
          <a:latin typeface="+mn-lt"/>
          <a:ea typeface="ＭＳ Ｐゴシック" charset="-128"/>
        </a:defRPr>
      </a:lvl3pPr>
      <a:lvl4pPr marL="1599825" indent="-22854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4pPr>
      <a:lvl5pPr marL="2056919" indent="-228546" algn="l" rtl="0" eaLnBrk="1" fontAlgn="base" hangingPunct="1">
        <a:lnSpc>
          <a:spcPct val="120000"/>
        </a:lnSpc>
        <a:spcBef>
          <a:spcPct val="20000"/>
        </a:spcBef>
        <a:spcAft>
          <a:spcPts val="60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5pPr>
      <a:lvl6pPr marL="2514012" indent="-22854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6pPr>
      <a:lvl7pPr marL="2971106" indent="-22854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7pPr>
      <a:lvl8pPr marL="3428198" indent="-22854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8pPr>
      <a:lvl9pPr marL="3885292" indent="-228546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2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6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9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3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66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58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2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44" algn="l" defTabSz="457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.xlsx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6.gif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2217681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 sz="3600" dirty="0" smtClean="0"/>
              <a:t>Approximate Computing:</a:t>
            </a:r>
            <a:br>
              <a:rPr lang="en-US" sz="3600" dirty="0" smtClean="0"/>
            </a:br>
            <a:r>
              <a:rPr lang="en-US" sz="3600" dirty="0" smtClean="0"/>
              <a:t>(Old) Hype or New Frontier?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124200"/>
            <a:ext cx="8610600" cy="2819400"/>
          </a:xfrm>
        </p:spPr>
        <p:txBody>
          <a:bodyPr/>
          <a:lstStyle/>
          <a:p>
            <a:r>
              <a:rPr lang="en-US" dirty="0" smtClean="0"/>
              <a:t>Sarita Adve</a:t>
            </a:r>
          </a:p>
          <a:p>
            <a:r>
              <a:rPr lang="en-US" dirty="0" smtClean="0"/>
              <a:t>University of Illinois, EPFL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bg1"/>
                </a:solidFill>
              </a:rPr>
              <a:t>Acks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Vikram Adve, </a:t>
            </a:r>
            <a:r>
              <a:rPr lang="en-US" sz="2000" dirty="0" smtClean="0">
                <a:solidFill>
                  <a:schemeClr val="bg1"/>
                </a:solidFill>
              </a:rPr>
              <a:t>Siva </a:t>
            </a:r>
            <a:r>
              <a:rPr lang="en-US" sz="2000" dirty="0">
                <a:solidFill>
                  <a:schemeClr val="bg1"/>
                </a:solidFill>
              </a:rPr>
              <a:t>Hari, Man-Lap Li, </a:t>
            </a:r>
            <a:r>
              <a:rPr lang="en-US" sz="2000" dirty="0" smtClean="0">
                <a:solidFill>
                  <a:schemeClr val="bg1"/>
                </a:solidFill>
              </a:rPr>
              <a:t>Abdulrahman Mahmoud, </a:t>
            </a:r>
            <a:r>
              <a:rPr lang="en-US" sz="2000" dirty="0" err="1" smtClean="0">
                <a:solidFill>
                  <a:schemeClr val="bg1"/>
                </a:solidFill>
              </a:rPr>
              <a:t>Helia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Naemi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smtClean="0">
                <a:solidFill>
                  <a:schemeClr val="bg1"/>
                </a:solidFill>
              </a:rPr>
              <a:t>Pradeep </a:t>
            </a:r>
            <a:r>
              <a:rPr lang="en-US" sz="2000" dirty="0">
                <a:solidFill>
                  <a:schemeClr val="bg1"/>
                </a:solidFill>
              </a:rPr>
              <a:t>Ramachandran, </a:t>
            </a:r>
            <a:r>
              <a:rPr lang="en-US" sz="2000" dirty="0" smtClean="0">
                <a:solidFill>
                  <a:schemeClr val="bg1"/>
                </a:solidFill>
              </a:rPr>
              <a:t>Swarup </a:t>
            </a:r>
            <a:r>
              <a:rPr lang="en-US" sz="2000" dirty="0">
                <a:solidFill>
                  <a:schemeClr val="bg1"/>
                </a:solidFill>
              </a:rPr>
              <a:t>Sahoo, </a:t>
            </a:r>
            <a:r>
              <a:rPr lang="en-US" sz="2000" dirty="0" smtClean="0">
                <a:solidFill>
                  <a:schemeClr val="bg1"/>
                </a:solidFill>
              </a:rPr>
              <a:t>Radha Venkatagiri, Yuanyuan Zhou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7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Evaluating SWAT Detectors So Far</a:t>
            </a:r>
            <a:endParaRPr lang="en-US" dirty="0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5715000"/>
          </a:xfrm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Full-system simulation with out-of-order processor</a:t>
            </a:r>
          </a:p>
          <a:p>
            <a:pPr lvl="1"/>
            <a:r>
              <a:rPr lang="en-US" dirty="0" err="1" smtClean="0"/>
              <a:t>Simics</a:t>
            </a:r>
            <a:r>
              <a:rPr lang="en-US" dirty="0" smtClean="0"/>
              <a:t> functional + GEMS timing simulator</a:t>
            </a:r>
          </a:p>
          <a:p>
            <a:pPr lvl="1"/>
            <a:r>
              <a:rPr lang="en-US" dirty="0" smtClean="0">
                <a:solidFill>
                  <a:srgbClr val="D25000"/>
                </a:solidFill>
              </a:rPr>
              <a:t>Single core, multicore, distributed client-server</a:t>
            </a:r>
          </a:p>
          <a:p>
            <a:pPr marL="457092" lvl="1" indent="0">
              <a:buNone/>
            </a:pPr>
            <a:endParaRPr lang="en-US" dirty="0" smtClean="0">
              <a:solidFill>
                <a:srgbClr val="D151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Apps: </a:t>
            </a:r>
            <a:r>
              <a:rPr lang="en-US" dirty="0" smtClean="0">
                <a:solidFill>
                  <a:srgbClr val="D25000"/>
                </a:solidFill>
              </a:rPr>
              <a:t>Multimedia, I/O intensive, &amp; compute intensive</a:t>
            </a:r>
          </a:p>
          <a:p>
            <a:pPr lvl="1"/>
            <a:r>
              <a:rPr lang="en-US" dirty="0" smtClean="0"/>
              <a:t>Errors injected at different points in app execution</a:t>
            </a:r>
          </a:p>
          <a:p>
            <a:pPr marL="457092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D25000"/>
                </a:solidFill>
              </a:rPr>
              <a:t>µarch-level error injections (single error model)</a:t>
            </a:r>
          </a:p>
          <a:p>
            <a:pPr lvl="1"/>
            <a:r>
              <a:rPr lang="en-US" dirty="0" smtClean="0">
                <a:solidFill>
                  <a:srgbClr val="D25000"/>
                </a:solidFill>
              </a:rPr>
              <a:t>Stuck-at, transient errors </a:t>
            </a:r>
            <a:r>
              <a:rPr lang="en-US" dirty="0" smtClean="0"/>
              <a:t>in latches of 8 µarch units</a:t>
            </a:r>
          </a:p>
          <a:p>
            <a:pPr lvl="1"/>
            <a:r>
              <a:rPr lang="en-US" dirty="0" smtClean="0"/>
              <a:t>~48,000 total errors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4A6471-F93B-D741-B000-186E77E7949B}" type="slidenum">
              <a:rPr lang="en-US" smtClean="0"/>
              <a:pPr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4166814"/>
      </p:ext>
    </p:extLst>
  </p:cSld>
  <p:clrMapOvr>
    <a:masterClrMapping/>
  </p:clrMapOvr>
  <p:transition advTm="61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598564" y="1269832"/>
            <a:ext cx="1453218" cy="3124200"/>
            <a:chOff x="274887" y="1678682"/>
            <a:chExt cx="1925083" cy="4188718"/>
          </a:xfrm>
        </p:grpSpPr>
        <p:grpSp>
          <p:nvGrpSpPr>
            <p:cNvPr id="6" name="Group 5"/>
            <p:cNvGrpSpPr/>
            <p:nvPr/>
          </p:nvGrpSpPr>
          <p:grpSpPr>
            <a:xfrm>
              <a:off x="274887" y="1678682"/>
              <a:ext cx="1925083" cy="3222945"/>
              <a:chOff x="274887" y="1678682"/>
              <a:chExt cx="1925083" cy="3222945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304800" y="1678682"/>
                <a:ext cx="1828801" cy="322294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10" name="Group 2047"/>
              <p:cNvGrpSpPr>
                <a:grpSpLocks/>
              </p:cNvGrpSpPr>
              <p:nvPr/>
            </p:nvGrpSpPr>
            <p:grpSpPr bwMode="auto">
              <a:xfrm>
                <a:off x="274887" y="1907290"/>
                <a:ext cx="1925083" cy="2732088"/>
                <a:chOff x="1537782" y="2214680"/>
                <a:chExt cx="2054831" cy="273222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537782" y="3408538"/>
                  <a:ext cx="2054831" cy="4952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Narrow" pitchFamily="34" charset="0"/>
                    </a:rPr>
                    <a:t>APPLICATION</a:t>
                  </a:r>
                </a:p>
              </p:txBody>
            </p:sp>
            <p:cxnSp>
              <p:nvCxnSpPr>
                <p:cNvPr id="12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21468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51826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" name="Straight Connector 29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82184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" name="Straight Connector 30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31254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" name="Straight Connector 31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94690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" name="Straight Connector 32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6433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2446669" y="2973542"/>
                  <a:ext cx="46035" cy="157011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</p:txBody>
            </p:sp>
          </p:grpSp>
        </p:grpSp>
        <p:cxnSp>
          <p:nvCxnSpPr>
            <p:cNvPr id="7" name="Straight Arrow Connector 2054"/>
            <p:cNvCxnSpPr>
              <a:cxnSpLocks noChangeShapeType="1"/>
              <a:stCxn id="9" idx="2"/>
              <a:endCxn id="8" idx="0"/>
            </p:cNvCxnSpPr>
            <p:nvPr/>
          </p:nvCxnSpPr>
          <p:spPr bwMode="auto">
            <a:xfrm>
              <a:off x="1219201" y="4901627"/>
              <a:ext cx="0" cy="358613"/>
            </a:xfrm>
            <a:prstGeom prst="straightConnector1">
              <a:avLst/>
            </a:prstGeom>
            <a:noFill/>
            <a:ln w="54864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Rounded Rectangle 7"/>
            <p:cNvSpPr/>
            <p:nvPr/>
          </p:nvSpPr>
          <p:spPr bwMode="auto">
            <a:xfrm>
              <a:off x="304800" y="5260240"/>
              <a:ext cx="1828801" cy="607160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b="1" dirty="0">
                  <a:solidFill>
                    <a:schemeClr val="tx1"/>
                  </a:solidFill>
                  <a:latin typeface="Arial Narrow" pitchFamily="34" charset="0"/>
                </a:rPr>
                <a:t>Output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3428999" y="2019181"/>
            <a:ext cx="1752601" cy="2451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xplosion 1 61"/>
          <p:cNvSpPr>
            <a:spLocks noChangeArrowheads="1"/>
          </p:cNvSpPr>
          <p:nvPr/>
        </p:nvSpPr>
        <p:spPr bwMode="auto">
          <a:xfrm>
            <a:off x="4535332" y="1803856"/>
            <a:ext cx="113959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 b="1"/>
          </a:p>
        </p:txBody>
      </p:sp>
      <p:sp>
        <p:nvSpPr>
          <p:cNvPr id="20" name="Explosion 1 61"/>
          <p:cNvSpPr>
            <a:spLocks noChangeArrowheads="1"/>
          </p:cNvSpPr>
          <p:nvPr/>
        </p:nvSpPr>
        <p:spPr bwMode="auto">
          <a:xfrm>
            <a:off x="4537240" y="1803233"/>
            <a:ext cx="113959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 b="1"/>
          </a:p>
        </p:txBody>
      </p:sp>
      <p:sp>
        <p:nvSpPr>
          <p:cNvPr id="22" name="Explosion 1 61"/>
          <p:cNvSpPr>
            <a:spLocks noChangeArrowheads="1"/>
          </p:cNvSpPr>
          <p:nvPr/>
        </p:nvSpPr>
        <p:spPr bwMode="auto">
          <a:xfrm>
            <a:off x="3468532" y="2717632"/>
            <a:ext cx="1935313" cy="11430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/>
            <a:r>
              <a:rPr lang="en-US" b="1" dirty="0" smtClean="0">
                <a:latin typeface="Arial Narrow" pitchFamily="34" charset="0"/>
              </a:rPr>
              <a:t>Symptom</a:t>
            </a:r>
            <a:endParaRPr lang="en-US" b="1" dirty="0">
              <a:latin typeface="Arial Narrow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56583" y="1296145"/>
            <a:ext cx="1453218" cy="3124200"/>
            <a:chOff x="274887" y="1678682"/>
            <a:chExt cx="1925083" cy="4188718"/>
          </a:xfrm>
        </p:grpSpPr>
        <p:grpSp>
          <p:nvGrpSpPr>
            <p:cNvPr id="29" name="Group 28"/>
            <p:cNvGrpSpPr/>
            <p:nvPr/>
          </p:nvGrpSpPr>
          <p:grpSpPr>
            <a:xfrm>
              <a:off x="274887" y="1678682"/>
              <a:ext cx="1925083" cy="3222945"/>
              <a:chOff x="274887" y="1678682"/>
              <a:chExt cx="1925083" cy="3222945"/>
            </a:xfrm>
          </p:grpSpPr>
          <p:sp>
            <p:nvSpPr>
              <p:cNvPr id="32" name="Rounded Rectangle 31"/>
              <p:cNvSpPr/>
              <p:nvPr/>
            </p:nvSpPr>
            <p:spPr bwMode="auto">
              <a:xfrm>
                <a:off x="304800" y="1678682"/>
                <a:ext cx="1828801" cy="322294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33" name="Group 2047"/>
              <p:cNvGrpSpPr>
                <a:grpSpLocks/>
              </p:cNvGrpSpPr>
              <p:nvPr/>
            </p:nvGrpSpPr>
            <p:grpSpPr bwMode="auto">
              <a:xfrm>
                <a:off x="274887" y="1907290"/>
                <a:ext cx="1925083" cy="2732088"/>
                <a:chOff x="1537782" y="2214680"/>
                <a:chExt cx="2054831" cy="273222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1537782" y="3408538"/>
                  <a:ext cx="2054831" cy="4952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Narrow" pitchFamily="34" charset="0"/>
                    </a:rPr>
                    <a:t>APPLICATION</a:t>
                  </a:r>
                </a:p>
              </p:txBody>
            </p:sp>
            <p:cxnSp>
              <p:nvCxnSpPr>
                <p:cNvPr id="35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21468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6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51826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" name="Straight Connector 29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82184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" name="Straight Connector 30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31254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" name="Straight Connector 31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94690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0" name="Straight Connector 32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6433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2446669" y="2973542"/>
                  <a:ext cx="46035" cy="157011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</p:txBody>
            </p:sp>
          </p:grpSp>
        </p:grpSp>
        <p:cxnSp>
          <p:nvCxnSpPr>
            <p:cNvPr id="30" name="Straight Arrow Connector 2054"/>
            <p:cNvCxnSpPr>
              <a:cxnSpLocks noChangeShapeType="1"/>
              <a:stCxn id="32" idx="2"/>
              <a:endCxn id="31" idx="0"/>
            </p:cNvCxnSpPr>
            <p:nvPr/>
          </p:nvCxnSpPr>
          <p:spPr bwMode="auto">
            <a:xfrm>
              <a:off x="1219201" y="4901627"/>
              <a:ext cx="0" cy="358613"/>
            </a:xfrm>
            <a:prstGeom prst="straightConnector1">
              <a:avLst/>
            </a:prstGeom>
            <a:noFill/>
            <a:ln w="54864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Rounded Rectangle 30"/>
            <p:cNvSpPr/>
            <p:nvPr/>
          </p:nvSpPr>
          <p:spPr bwMode="auto">
            <a:xfrm>
              <a:off x="304800" y="5260240"/>
              <a:ext cx="1828801" cy="607160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b="1" dirty="0">
                  <a:solidFill>
                    <a:schemeClr val="tx1"/>
                  </a:solidFill>
                  <a:latin typeface="Arial Narrow" pitchFamily="34" charset="0"/>
                </a:rPr>
                <a:t>Output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685800" y="1816894"/>
            <a:ext cx="1752601" cy="2832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xplosion 1 61"/>
          <p:cNvSpPr>
            <a:spLocks noChangeArrowheads="1"/>
          </p:cNvSpPr>
          <p:nvPr/>
        </p:nvSpPr>
        <p:spPr bwMode="auto">
          <a:xfrm>
            <a:off x="1371601" y="1601569"/>
            <a:ext cx="113959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 b="1"/>
          </a:p>
        </p:txBody>
      </p:sp>
      <p:sp>
        <p:nvSpPr>
          <p:cNvPr id="44" name="Explosion 1 61"/>
          <p:cNvSpPr>
            <a:spLocks noChangeArrowheads="1"/>
          </p:cNvSpPr>
          <p:nvPr/>
        </p:nvSpPr>
        <p:spPr bwMode="auto">
          <a:xfrm>
            <a:off x="1373509" y="1600946"/>
            <a:ext cx="113959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 b="1"/>
          </a:p>
        </p:txBody>
      </p:sp>
      <p:grpSp>
        <p:nvGrpSpPr>
          <p:cNvPr id="45" name="Group 44"/>
          <p:cNvGrpSpPr/>
          <p:nvPr/>
        </p:nvGrpSpPr>
        <p:grpSpPr>
          <a:xfrm>
            <a:off x="1524000" y="914400"/>
            <a:ext cx="2771438" cy="660232"/>
            <a:chOff x="4847271" y="1119250"/>
            <a:chExt cx="2771438" cy="660232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 flipH="1">
              <a:off x="4847271" y="1573989"/>
              <a:ext cx="676191" cy="20549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5555066" y="1119250"/>
              <a:ext cx="2063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Transient  error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739714" y="1262391"/>
            <a:ext cx="1453218" cy="3124200"/>
            <a:chOff x="274887" y="1678682"/>
            <a:chExt cx="1925083" cy="4188718"/>
          </a:xfrm>
        </p:grpSpPr>
        <p:grpSp>
          <p:nvGrpSpPr>
            <p:cNvPr id="50" name="Group 49"/>
            <p:cNvGrpSpPr/>
            <p:nvPr/>
          </p:nvGrpSpPr>
          <p:grpSpPr>
            <a:xfrm>
              <a:off x="274887" y="1678682"/>
              <a:ext cx="1925083" cy="3222945"/>
              <a:chOff x="274887" y="1678682"/>
              <a:chExt cx="1925083" cy="3222945"/>
            </a:xfrm>
          </p:grpSpPr>
          <p:sp>
            <p:nvSpPr>
              <p:cNvPr id="53" name="Rounded Rectangle 52"/>
              <p:cNvSpPr/>
              <p:nvPr/>
            </p:nvSpPr>
            <p:spPr bwMode="auto">
              <a:xfrm>
                <a:off x="304800" y="1678682"/>
                <a:ext cx="1828801" cy="322294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54" name="Group 2047"/>
              <p:cNvGrpSpPr>
                <a:grpSpLocks/>
              </p:cNvGrpSpPr>
              <p:nvPr/>
            </p:nvGrpSpPr>
            <p:grpSpPr bwMode="auto">
              <a:xfrm>
                <a:off x="274887" y="1907290"/>
                <a:ext cx="1925083" cy="2732088"/>
                <a:chOff x="1537782" y="2214680"/>
                <a:chExt cx="2054831" cy="2732220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537782" y="3408538"/>
                  <a:ext cx="2054831" cy="4952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Narrow" pitchFamily="34" charset="0"/>
                    </a:rPr>
                    <a:t>APPLICATION</a:t>
                  </a:r>
                </a:p>
              </p:txBody>
            </p:sp>
            <p:cxnSp>
              <p:nvCxnSpPr>
                <p:cNvPr id="56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21468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7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51826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8" name="Straight Connector 29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82184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Straight Connector 30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31254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0" name="Straight Connector 31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94690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1" name="Straight Connector 32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6433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2" name="TextBox 61"/>
                <p:cNvSpPr txBox="1"/>
                <p:nvPr/>
              </p:nvSpPr>
              <p:spPr>
                <a:xfrm>
                  <a:off x="2446669" y="2973542"/>
                  <a:ext cx="46035" cy="157011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</p:txBody>
            </p:sp>
          </p:grpSp>
        </p:grpSp>
        <p:cxnSp>
          <p:nvCxnSpPr>
            <p:cNvPr id="51" name="Straight Arrow Connector 2054"/>
            <p:cNvCxnSpPr>
              <a:cxnSpLocks noChangeShapeType="1"/>
              <a:stCxn id="53" idx="2"/>
              <a:endCxn id="52" idx="0"/>
            </p:cNvCxnSpPr>
            <p:nvPr/>
          </p:nvCxnSpPr>
          <p:spPr bwMode="auto">
            <a:xfrm>
              <a:off x="1219201" y="4901627"/>
              <a:ext cx="0" cy="358613"/>
            </a:xfrm>
            <a:prstGeom prst="straightConnector1">
              <a:avLst/>
            </a:prstGeom>
            <a:noFill/>
            <a:ln w="54864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Rounded Rectangle 51"/>
            <p:cNvSpPr/>
            <p:nvPr/>
          </p:nvSpPr>
          <p:spPr bwMode="auto">
            <a:xfrm>
              <a:off x="304800" y="5260240"/>
              <a:ext cx="1828801" cy="607160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b="1" dirty="0">
                  <a:solidFill>
                    <a:schemeClr val="tx1"/>
                  </a:solidFill>
                  <a:latin typeface="Arial Narrow" pitchFamily="34" charset="0"/>
                </a:rPr>
                <a:t>Output</a:t>
              </a:r>
            </a:p>
          </p:txBody>
        </p:sp>
      </p:grpSp>
      <p:sp>
        <p:nvSpPr>
          <p:cNvPr id="63" name="Rectangle 62"/>
          <p:cNvSpPr/>
          <p:nvPr/>
        </p:nvSpPr>
        <p:spPr>
          <a:xfrm>
            <a:off x="6668931" y="2357064"/>
            <a:ext cx="1752601" cy="2070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xplosion 1 61"/>
          <p:cNvSpPr>
            <a:spLocks noChangeArrowheads="1"/>
          </p:cNvSpPr>
          <p:nvPr/>
        </p:nvSpPr>
        <p:spPr bwMode="auto">
          <a:xfrm>
            <a:off x="7275533" y="2058023"/>
            <a:ext cx="113959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 b="1"/>
          </a:p>
        </p:txBody>
      </p:sp>
      <p:sp>
        <p:nvSpPr>
          <p:cNvPr id="27" name="TextBox 26"/>
          <p:cNvSpPr txBox="1"/>
          <p:nvPr/>
        </p:nvSpPr>
        <p:spPr>
          <a:xfrm>
            <a:off x="2456463" y="4034880"/>
            <a:ext cx="41729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Symptom detectors (SWAT): </a:t>
            </a:r>
          </a:p>
          <a:p>
            <a:pPr algn="ctr"/>
            <a:r>
              <a:rPr lang="en-US" b="1" dirty="0" smtClean="0"/>
              <a:t>Fatal traps, kernel panic, etc.</a:t>
            </a:r>
          </a:p>
          <a:p>
            <a:pPr marL="742950" lvl="1" indent="-285750" algn="ctr">
              <a:buFont typeface="Arial" pitchFamily="34" charset="0"/>
              <a:buChar char="•"/>
            </a:pPr>
            <a:endParaRPr lang="en-US" sz="1600" b="1" dirty="0" smtClean="0"/>
          </a:p>
        </p:txBody>
      </p:sp>
      <p:sp>
        <p:nvSpPr>
          <p:cNvPr id="65" name="Explosion 1 61"/>
          <p:cNvSpPr>
            <a:spLocks noChangeArrowheads="1"/>
          </p:cNvSpPr>
          <p:nvPr/>
        </p:nvSpPr>
        <p:spPr bwMode="auto">
          <a:xfrm>
            <a:off x="7277441" y="2057400"/>
            <a:ext cx="113959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 b="1"/>
          </a:p>
        </p:txBody>
      </p:sp>
      <p:sp>
        <p:nvSpPr>
          <p:cNvPr id="69" name="Rounded Rectangle 68"/>
          <p:cNvSpPr/>
          <p:nvPr/>
        </p:nvSpPr>
        <p:spPr bwMode="auto">
          <a:xfrm>
            <a:off x="6772275" y="3933734"/>
            <a:ext cx="1380536" cy="452857"/>
          </a:xfrm>
          <a:prstGeom prst="round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chemeClr val="tx1"/>
                </a:solidFill>
                <a:latin typeface="Arial Narrow" pitchFamily="34" charset="0"/>
              </a:rPr>
              <a:t>Output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14400" y="4496545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Arial Narrow" pitchFamily="34" charset="0"/>
              </a:rPr>
              <a:t>Masked</a:t>
            </a:r>
            <a:endParaRPr lang="en-US" sz="2200" b="1" dirty="0">
              <a:latin typeface="Arial Narrow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91200" y="4470232"/>
            <a:ext cx="335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Arial Narrow" pitchFamily="34" charset="0"/>
              </a:rPr>
              <a:t>Silent Data Corruption (SDC)</a:t>
            </a:r>
            <a:endParaRPr lang="en-US" sz="2200" b="1" dirty="0">
              <a:latin typeface="Arial Narrow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33800" y="4495800"/>
            <a:ext cx="12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Arial Narrow" pitchFamily="34" charset="0"/>
              </a:rPr>
              <a:t>Detection</a:t>
            </a:r>
            <a:endParaRPr lang="en-US" sz="2200" b="1" dirty="0">
              <a:latin typeface="Arial Narrow" pitchFamily="34" charset="0"/>
            </a:endParaRPr>
          </a:p>
        </p:txBody>
      </p:sp>
      <p:sp>
        <p:nvSpPr>
          <p:cNvPr id="75" name="Content Placeholder 2"/>
          <p:cNvSpPr>
            <a:spLocks noGrp="1"/>
          </p:cNvSpPr>
          <p:nvPr>
            <p:ph idx="1"/>
          </p:nvPr>
        </p:nvSpPr>
        <p:spPr>
          <a:xfrm>
            <a:off x="4772106" y="5294296"/>
            <a:ext cx="4295694" cy="10891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Acceptable            </a:t>
            </a:r>
            <a:r>
              <a:rPr lang="en-US" dirty="0"/>
              <a:t>U</a:t>
            </a:r>
            <a:r>
              <a:rPr lang="en-US" dirty="0" smtClean="0"/>
              <a:t>nacceptable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(w/ some quality)</a:t>
            </a:r>
          </a:p>
          <a:p>
            <a:endParaRPr lang="en-US" dirty="0"/>
          </a:p>
        </p:txBody>
      </p:sp>
      <p:cxnSp>
        <p:nvCxnSpPr>
          <p:cNvPr id="23" name="Straight Connector 22"/>
          <p:cNvCxnSpPr>
            <a:stCxn id="72" idx="2"/>
          </p:cNvCxnSpPr>
          <p:nvPr/>
        </p:nvCxnSpPr>
        <p:spPr bwMode="auto">
          <a:xfrm flipH="1">
            <a:off x="6248400" y="4901119"/>
            <a:ext cx="1219200" cy="3266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7467600" y="4876800"/>
            <a:ext cx="1066800" cy="3812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2355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18459E-6 C -0.00121 0.0185 -0.00035 0.05274 -0.00903 0.07101 C -0.01163 0.08397 -0.01319 0.09692 -0.01476 0.10987 C -0.01406 0.15429 -0.01042 0.19963 -0.01042 0.24427 " pathEditMode="relative" rAng="0" ptsTypes="fffA">
                                      <p:cBhvr>
                                        <p:cTn id="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7" y="122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L -0.00434 0.3902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1951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463 C -0.00347 0.01875 -0.00277 0.04537 -0.01007 0.05949 C -0.01215 0.06945 -0.01354 0.07963 -0.01475 0.08959 C -0.01423 0.12385 -0.01128 0.1588 -0.01128 0.19352 " pathEditMode="relative" rAng="0" ptsTypes="fffA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944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-0.00556 L 0.00833 0.1842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1.44509E-6 C -0.00295 0.02081 -0.00243 0.05965 -0.00746 0.08023 C -0.00902 0.0948 -0.01007 0.1096 -0.01076 0.12416 C -0.01059 0.17457 -0.00833 0.22636 -0.00833 0.27746 " pathEditMode="relative" rAng="0" ptsTypes="fffA">
                                      <p:cBhvr>
                                        <p:cTn id="7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" y="13873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4624E-6 L -0.00017 0.3493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7457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20" grpId="0" animBg="1"/>
      <p:bldP spid="20" grpId="1" animBg="1"/>
      <p:bldP spid="20" grpId="2" animBg="1"/>
      <p:bldP spid="22" grpId="0" animBg="1"/>
      <p:bldP spid="42" grpId="0" animBg="1"/>
      <p:bldP spid="43" grpId="0" animBg="1"/>
      <p:bldP spid="44" grpId="0" animBg="1"/>
      <p:bldP spid="44" grpId="1" animBg="1"/>
      <p:bldP spid="44" grpId="2" animBg="1"/>
      <p:bldP spid="44" grpId="3" animBg="1"/>
      <p:bldP spid="63" grpId="0" animBg="1"/>
      <p:bldP spid="64" grpId="0" animBg="1"/>
      <p:bldP spid="27" grpId="0"/>
      <p:bldP spid="27" grpId="1"/>
      <p:bldP spid="65" grpId="0" animBg="1"/>
      <p:bldP spid="65" grpId="1" animBg="1"/>
      <p:bldP spid="65" grpId="2" animBg="1"/>
      <p:bldP spid="69" grpId="0" animBg="1"/>
      <p:bldP spid="71" grpId="0"/>
      <p:bldP spid="72" grpId="0"/>
      <p:bldP spid="73" grpId="0"/>
      <p:bldP spid="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SWAT SDC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968875"/>
            <a:ext cx="8991600" cy="1524000"/>
          </a:xfrm>
        </p:spPr>
        <p:txBody>
          <a:bodyPr/>
          <a:lstStyle/>
          <a:p>
            <a:r>
              <a:rPr lang="en-US" dirty="0" smtClean="0">
                <a:solidFill>
                  <a:srgbClr val="D15100"/>
                </a:solidFill>
              </a:rPr>
              <a:t>SWAT detectors effective</a:t>
            </a:r>
            <a:endParaRPr lang="en-US" dirty="0" smtClean="0"/>
          </a:p>
          <a:p>
            <a:r>
              <a:rPr lang="en-US" dirty="0" smtClean="0"/>
              <a:t>&lt;0.2% of injected µarch errors give </a:t>
            </a:r>
            <a:r>
              <a:rPr lang="en-US" dirty="0" smtClean="0">
                <a:solidFill>
                  <a:srgbClr val="C00000"/>
                </a:solidFill>
              </a:rPr>
              <a:t>unacceptable SDCs </a:t>
            </a:r>
            <a:r>
              <a:rPr lang="en-US" dirty="0" smtClean="0"/>
              <a:t>(109/48,000 total)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BUT hard to sell empirically validated, rarely incorrect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4A6471-F93B-D741-B000-186E77E7949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609600" y="914400"/>
          <a:ext cx="73152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399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Siva\Pictures\brid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512" y="4483738"/>
            <a:ext cx="2410188" cy="16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 bwMode="auto">
          <a:xfrm>
            <a:off x="3429000" y="3830485"/>
            <a:ext cx="5029192" cy="2341717"/>
          </a:xfrm>
          <a:prstGeom prst="rect">
            <a:avLst/>
          </a:prstGeom>
          <a:solidFill>
            <a:srgbClr val="00B0F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85800" y="1526689"/>
            <a:ext cx="7772400" cy="4642822"/>
            <a:chOff x="685800" y="1526689"/>
            <a:chExt cx="7772400" cy="4642822"/>
          </a:xfrm>
        </p:grpSpPr>
        <p:cxnSp>
          <p:nvCxnSpPr>
            <p:cNvPr id="58" name="Straight Connector 57"/>
            <p:cNvCxnSpPr/>
            <p:nvPr/>
          </p:nvCxnSpPr>
          <p:spPr bwMode="auto">
            <a:xfrm flipH="1">
              <a:off x="685800" y="3845413"/>
              <a:ext cx="7772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 flipV="1">
              <a:off x="3429000" y="1526689"/>
              <a:ext cx="206" cy="46428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3428742" y="1509090"/>
            <a:ext cx="5029457" cy="2339010"/>
          </a:xfrm>
          <a:prstGeom prst="rect">
            <a:avLst/>
          </a:prstGeom>
          <a:solidFill>
            <a:srgbClr val="FF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1" name="Oval 90"/>
          <p:cNvSpPr/>
          <p:nvPr/>
        </p:nvSpPr>
        <p:spPr bwMode="auto">
          <a:xfrm>
            <a:off x="5638800" y="2057400"/>
            <a:ext cx="2438400" cy="838200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Redundancy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8714" y="1407930"/>
            <a:ext cx="507086" cy="4764272"/>
            <a:chOff x="254914" y="2514328"/>
            <a:chExt cx="507086" cy="3657874"/>
          </a:xfrm>
        </p:grpSpPr>
        <p:cxnSp>
          <p:nvCxnSpPr>
            <p:cNvPr id="92" name="Straight Arrow Connector 91"/>
            <p:cNvCxnSpPr/>
            <p:nvPr/>
          </p:nvCxnSpPr>
          <p:spPr bwMode="auto">
            <a:xfrm flipV="1">
              <a:off x="762000" y="2576393"/>
              <a:ext cx="0" cy="359580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4" name="TextBox 93"/>
            <p:cNvSpPr txBox="1"/>
            <p:nvPr/>
          </p:nvSpPr>
          <p:spPr>
            <a:xfrm rot="16200000">
              <a:off x="-1244278" y="4013520"/>
              <a:ext cx="34292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 Narrow" pitchFamily="34" charset="0"/>
                </a:rPr>
                <a:t>Overhead (</a:t>
              </a:r>
              <a:r>
                <a:rPr lang="en-US" sz="2200" b="1" dirty="0" err="1" smtClean="0">
                  <a:latin typeface="Arial Narrow" pitchFamily="34" charset="0"/>
                </a:rPr>
                <a:t>perf</a:t>
              </a:r>
              <a:r>
                <a:rPr lang="en-US" sz="2200" b="1" dirty="0" smtClean="0">
                  <a:latin typeface="Arial Narrow" pitchFamily="34" charset="0"/>
                </a:rPr>
                <a:t>., power, area) 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5800" y="6172200"/>
            <a:ext cx="8001000" cy="520243"/>
            <a:chOff x="685800" y="6172200"/>
            <a:chExt cx="8001000" cy="520243"/>
          </a:xfrm>
        </p:grpSpPr>
        <p:cxnSp>
          <p:nvCxnSpPr>
            <p:cNvPr id="93" name="Straight Arrow Connector 92"/>
            <p:cNvCxnSpPr/>
            <p:nvPr/>
          </p:nvCxnSpPr>
          <p:spPr bwMode="auto">
            <a:xfrm>
              <a:off x="685800" y="6172200"/>
              <a:ext cx="800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4038600" y="6261556"/>
              <a:ext cx="1274708" cy="43088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 Narrow" pitchFamily="34" charset="0"/>
                </a:rPr>
                <a:t>Reliability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5829300" y="4419600"/>
            <a:ext cx="923925" cy="586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marL="342820" indent="-342820" algn="l" rtl="0" eaLnBrk="1" fontAlgn="base" hangingPunct="1">
              <a:lnSpc>
                <a:spcPct val="120000"/>
              </a:lnSpc>
              <a:spcBef>
                <a:spcPts val="1224"/>
              </a:spcBef>
              <a:spcAft>
                <a:spcPct val="0"/>
              </a:spcAft>
              <a:buChar char="•"/>
              <a:defRPr sz="2200" b="1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742776" indent="-285684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2pPr>
            <a:lvl3pPr marL="1142733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Symbol" charset="2"/>
              <a:buChar char="*"/>
              <a:defRPr sz="2000"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3pPr>
            <a:lvl4pPr marL="1599825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4pPr>
            <a:lvl5pPr marL="2056919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har char="»"/>
              <a:defRPr b="1">
                <a:solidFill>
                  <a:schemeClr val="tx1"/>
                </a:solidFill>
                <a:latin typeface="Arial Narrow" pitchFamily="34" charset="0"/>
                <a:ea typeface="ＭＳ Ｐゴシック" charset="-128"/>
              </a:defRPr>
            </a:lvl5pPr>
            <a:lvl6pPr marL="251401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106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8198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5292" indent="-228546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51" name="Trapezoid 50"/>
          <p:cNvSpPr/>
          <p:nvPr/>
        </p:nvSpPr>
        <p:spPr bwMode="auto">
          <a:xfrm rot="15720000">
            <a:off x="5334970" y="3838141"/>
            <a:ext cx="1388838" cy="3400553"/>
          </a:xfrm>
          <a:prstGeom prst="trapezoid">
            <a:avLst>
              <a:gd name="adj" fmla="val 20950"/>
            </a:avLst>
          </a:prstGeom>
          <a:gradFill>
            <a:gsLst>
              <a:gs pos="0">
                <a:srgbClr val="FFC000"/>
              </a:gs>
              <a:gs pos="50000">
                <a:srgbClr val="DBFD5F"/>
              </a:gs>
              <a:gs pos="100000">
                <a:srgbClr val="92D050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72590" y="5150884"/>
            <a:ext cx="137111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 smtClean="0">
                <a:latin typeface="Arial Narrow" pitchFamily="34" charset="0"/>
              </a:rPr>
              <a:t>Tunable</a:t>
            </a:r>
          </a:p>
          <a:p>
            <a:pPr algn="ctr"/>
            <a:r>
              <a:rPr lang="en-US" sz="2200" b="1" dirty="0" smtClean="0">
                <a:latin typeface="Arial Narrow" pitchFamily="34" charset="0"/>
              </a:rPr>
              <a:t>reliability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3467100" y="5324475"/>
            <a:ext cx="1905000" cy="838200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SWAT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515100" y="4587184"/>
            <a:ext cx="1905000" cy="1392735"/>
            <a:chOff x="6705600" y="4579440"/>
            <a:chExt cx="1905000" cy="1392735"/>
          </a:xfrm>
        </p:grpSpPr>
        <p:sp>
          <p:nvSpPr>
            <p:cNvPr id="54" name="Oval 53"/>
            <p:cNvSpPr/>
            <p:nvPr/>
          </p:nvSpPr>
          <p:spPr bwMode="auto">
            <a:xfrm>
              <a:off x="6705600" y="4579440"/>
              <a:ext cx="1905000" cy="1392735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0375" y="4711779"/>
              <a:ext cx="1676399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>
                  <a:latin typeface="Arial Narrow" pitchFamily="34" charset="0"/>
                </a:rPr>
                <a:t>Very high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latin typeface="Arial Narrow" pitchFamily="34" charset="0"/>
                </a:rPr>
                <a:t>reliability at low-cost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 bwMode="auto">
          <a:xfrm>
            <a:off x="1061903" y="6105525"/>
            <a:ext cx="251427" cy="1028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761998" y="1397638"/>
            <a:ext cx="4610102" cy="22031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Goals:</a:t>
            </a: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CC6600"/>
                </a:solidFill>
                <a:latin typeface="Arial Narrow" pitchFamily="34" charset="0"/>
              </a:rPr>
              <a:t>Full reliability at low-cost</a:t>
            </a: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smtClean="0">
                <a:solidFill>
                  <a:srgbClr val="CC6600"/>
                </a:solidFill>
                <a:latin typeface="Arial Narrow" pitchFamily="34" charset="0"/>
              </a:rPr>
              <a:t>Accurate reliability </a:t>
            </a:r>
            <a:r>
              <a:rPr lang="en-US" sz="2000" b="1" dirty="0" smtClean="0">
                <a:solidFill>
                  <a:srgbClr val="CC6600"/>
                </a:solidFill>
                <a:latin typeface="Arial Narrow" pitchFamily="34" charset="0"/>
              </a:rPr>
              <a:t>evaluation</a:t>
            </a: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Arial Narrow" pitchFamily="34" charset="0"/>
              </a:rPr>
              <a:t>Tunable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C6600"/>
                </a:solidFill>
                <a:effectLst/>
                <a:latin typeface="Arial Narrow" pitchFamily="34" charset="0"/>
              </a:rPr>
              <a:t> reliability vs. quality vs. overhead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10" name="Straight Connector 9"/>
          <p:cNvCxnSpPr>
            <a:stCxn id="16" idx="1"/>
          </p:cNvCxnSpPr>
          <p:nvPr/>
        </p:nvCxnSpPr>
        <p:spPr bwMode="auto">
          <a:xfrm flipV="1">
            <a:off x="1061903" y="5979920"/>
            <a:ext cx="81097" cy="1770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endCxn id="16" idx="3"/>
          </p:cNvCxnSpPr>
          <p:nvPr/>
        </p:nvCxnSpPr>
        <p:spPr bwMode="auto">
          <a:xfrm flipV="1">
            <a:off x="1214303" y="6156960"/>
            <a:ext cx="99027" cy="2438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H="1" flipV="1">
            <a:off x="1143001" y="5979920"/>
            <a:ext cx="71302" cy="4208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45205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79"/>
    </mc:Choice>
    <mc:Fallback xmlns="">
      <p:transition spd="slow" advTm="600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2" grpId="0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Towards an Application </a:t>
            </a:r>
            <a:r>
              <a:rPr lang="en-US" dirty="0"/>
              <a:t>R</a:t>
            </a:r>
            <a:r>
              <a:rPr lang="en-US" dirty="0" smtClean="0"/>
              <a:t>esiliency </a:t>
            </a:r>
            <a:r>
              <a:rPr lang="en-US" dirty="0"/>
              <a:t>P</a:t>
            </a:r>
            <a:r>
              <a:rPr lang="en-US" dirty="0" smtClean="0"/>
              <a:t>rofile</a:t>
            </a:r>
          </a:p>
          <a:p>
            <a:pPr lvl="1"/>
            <a:r>
              <a:rPr lang="en-US" dirty="0" smtClean="0"/>
              <a:t>For a given instruction what is the outcome of an error?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For now, focus on a transient error in single bit of register</a:t>
            </a:r>
          </a:p>
          <a:p>
            <a:r>
              <a:rPr lang="en-US" dirty="0" smtClean="0"/>
              <a:t>Convert SDCs into (low-cost) detections for full reliability and quality</a:t>
            </a:r>
          </a:p>
          <a:p>
            <a:r>
              <a:rPr lang="en-US" dirty="0" smtClean="0"/>
              <a:t>OR let some acceptable or unacceptable SDCs escape</a:t>
            </a:r>
          </a:p>
          <a:p>
            <a:pPr lvl="1"/>
            <a:r>
              <a:rPr lang="en-US" dirty="0">
                <a:solidFill>
                  <a:srgbClr val="D25000"/>
                </a:solidFill>
              </a:rPr>
              <a:t>Q</a:t>
            </a:r>
            <a:r>
              <a:rPr lang="en-US" dirty="0" smtClean="0">
                <a:solidFill>
                  <a:srgbClr val="D25000"/>
                </a:solidFill>
              </a:rPr>
              <a:t>uantitative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25000"/>
                </a:solidFill>
              </a:rPr>
              <a:t>tuning</a:t>
            </a:r>
            <a:r>
              <a:rPr lang="en-US" dirty="0" smtClean="0"/>
              <a:t> of reliability vs. overhead vs. quality</a:t>
            </a:r>
          </a:p>
          <a:p>
            <a:pPr marL="457092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CC6600"/>
                </a:solidFill>
              </a:rPr>
              <a:t>Determine error outcomes for </a:t>
            </a:r>
            <a:r>
              <a:rPr lang="en-US" i="1" dirty="0" smtClean="0">
                <a:solidFill>
                  <a:srgbClr val="CC6600"/>
                </a:solidFill>
              </a:rPr>
              <a:t>all</a:t>
            </a:r>
            <a:r>
              <a:rPr lang="en-US" dirty="0" smtClean="0">
                <a:solidFill>
                  <a:srgbClr val="CC6600"/>
                </a:solidFill>
              </a:rPr>
              <a:t> application-sites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sz="1050" dirty="0" smtClean="0"/>
          </a:p>
          <a:p>
            <a:endParaRPr lang="en-US" sz="1050" dirty="0" smtClean="0"/>
          </a:p>
          <a:p>
            <a:endParaRPr lang="en-US" sz="2400" dirty="0"/>
          </a:p>
          <a:p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CC6600"/>
                </a:solidFill>
              </a:rPr>
              <a:t>Cost-effectively convert (some) SDCs </a:t>
            </a:r>
            <a:r>
              <a:rPr lang="en-US" dirty="0">
                <a:solidFill>
                  <a:srgbClr val="CC6600"/>
                </a:solidFill>
              </a:rPr>
              <a:t>to </a:t>
            </a:r>
            <a:r>
              <a:rPr lang="en-US" dirty="0" smtClean="0">
                <a:solidFill>
                  <a:srgbClr val="CC6600"/>
                </a:solidFill>
              </a:rPr>
              <a:t>Detections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14600" y="1412065"/>
            <a:ext cx="1564305" cy="2286000"/>
            <a:chOff x="1182745" y="3649874"/>
            <a:chExt cx="1903512" cy="2979526"/>
          </a:xfrm>
        </p:grpSpPr>
        <p:grpSp>
          <p:nvGrpSpPr>
            <p:cNvPr id="6" name="Group 5"/>
            <p:cNvGrpSpPr/>
            <p:nvPr/>
          </p:nvGrpSpPr>
          <p:grpSpPr>
            <a:xfrm>
              <a:off x="1182745" y="3649874"/>
              <a:ext cx="1903512" cy="2979526"/>
              <a:chOff x="304800" y="1678682"/>
              <a:chExt cx="1828801" cy="418871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304800" y="1678682"/>
                <a:ext cx="1828801" cy="3863574"/>
                <a:chOff x="304800" y="1678682"/>
                <a:chExt cx="1828801" cy="3863574"/>
              </a:xfrm>
            </p:grpSpPr>
            <p:sp>
              <p:nvSpPr>
                <p:cNvPr id="74" name="Rounded Rectangle 73"/>
                <p:cNvSpPr/>
                <p:nvPr/>
              </p:nvSpPr>
              <p:spPr bwMode="auto">
                <a:xfrm>
                  <a:off x="304800" y="1678682"/>
                  <a:ext cx="1828801" cy="322294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grpSp>
              <p:nvGrpSpPr>
                <p:cNvPr id="75" name="Group 2047"/>
                <p:cNvGrpSpPr>
                  <a:grpSpLocks/>
                </p:cNvGrpSpPr>
                <p:nvPr/>
              </p:nvGrpSpPr>
              <p:grpSpPr bwMode="auto">
                <a:xfrm>
                  <a:off x="387961" y="1907290"/>
                  <a:ext cx="1698931" cy="3634966"/>
                  <a:chOff x="1658477" y="2214680"/>
                  <a:chExt cx="1813437" cy="3635142"/>
                </a:xfrm>
              </p:grpSpPr>
              <p:sp>
                <p:nvSpPr>
                  <p:cNvPr id="76" name="Rectangle 75"/>
                  <p:cNvSpPr/>
                  <p:nvPr/>
                </p:nvSpPr>
                <p:spPr>
                  <a:xfrm>
                    <a:off x="1658477" y="3408538"/>
                    <a:ext cx="1813437" cy="62664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itchFamily="34" charset="0"/>
                      </a:rPr>
                      <a:t>APPLICATION</a:t>
                    </a:r>
                  </a:p>
                </p:txBody>
              </p:sp>
              <p:cxnSp>
                <p:nvCxnSpPr>
                  <p:cNvPr id="77" name="Straight Connector 2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21468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8" name="Straight Connector 2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51826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9" name="Straight Connector 2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82184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0" name="Straight Connector 3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312542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1" name="Straight Connector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494690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2" name="Straight Connector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464332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2446668" y="2973541"/>
                    <a:ext cx="46035" cy="2876281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3200" b="1" dirty="0">
                        <a:latin typeface="+mj-lt"/>
                      </a:rPr>
                      <a:t>.</a:t>
                    </a:r>
                  </a:p>
                  <a:p>
                    <a:pPr>
                      <a:defRPr/>
                    </a:pPr>
                    <a:r>
                      <a:rPr lang="en-US" sz="3200" b="1" dirty="0">
                        <a:latin typeface="+mj-lt"/>
                      </a:rPr>
                      <a:t>.</a:t>
                    </a:r>
                  </a:p>
                  <a:p>
                    <a:pPr>
                      <a:defRPr/>
                    </a:pPr>
                    <a:endParaRPr lang="en-US" sz="3200" b="1" dirty="0">
                      <a:latin typeface="+mj-lt"/>
                    </a:endParaRPr>
                  </a:p>
                </p:txBody>
              </p:sp>
            </p:grpSp>
          </p:grpSp>
          <p:cxnSp>
            <p:nvCxnSpPr>
              <p:cNvPr id="72" name="Straight Arrow Connector 2054"/>
              <p:cNvCxnSpPr>
                <a:cxnSpLocks noChangeShapeType="1"/>
              </p:cNvCxnSpPr>
              <p:nvPr/>
            </p:nvCxnSpPr>
            <p:spPr bwMode="auto">
              <a:xfrm>
                <a:off x="1195641" y="4901627"/>
                <a:ext cx="0" cy="358614"/>
              </a:xfrm>
              <a:prstGeom prst="straightConnector1">
                <a:avLst/>
              </a:prstGeom>
              <a:noFill/>
              <a:ln w="54864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3" name="Rounded Rectangle 72"/>
              <p:cNvSpPr/>
              <p:nvPr/>
            </p:nvSpPr>
            <p:spPr bwMode="auto">
              <a:xfrm>
                <a:off x="304800" y="5260240"/>
                <a:ext cx="1828801" cy="607160"/>
              </a:xfrm>
              <a:prstGeom prst="round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Output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32998" y="3757720"/>
              <a:ext cx="996863" cy="2054361"/>
              <a:chOff x="794798" y="3757720"/>
              <a:chExt cx="996863" cy="205436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94798" y="3757720"/>
                <a:ext cx="991412" cy="109535"/>
                <a:chOff x="762000" y="2079625"/>
                <a:chExt cx="952500" cy="153988"/>
              </a:xfrm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64" name="Group 63"/>
                <p:cNvGrpSpPr>
                  <a:grpSpLocks/>
                </p:cNvGrpSpPr>
                <p:nvPr/>
              </p:nvGrpSpPr>
              <p:grpSpPr bwMode="auto">
                <a:xfrm>
                  <a:off x="1366837" y="2079625"/>
                  <a:ext cx="347663" cy="153988"/>
                  <a:chOff x="1711325" y="2079625"/>
                  <a:chExt cx="347663" cy="153988"/>
                </a:xfrm>
              </p:grpSpPr>
              <p:sp>
                <p:nvSpPr>
                  <p:cNvPr id="69" name="Explosion 1 68"/>
                  <p:cNvSpPr>
                    <a:spLocks noChangeArrowheads="1"/>
                  </p:cNvSpPr>
                  <p:nvPr/>
                </p:nvSpPr>
                <p:spPr bwMode="auto">
                  <a:xfrm>
                    <a:off x="1711325" y="2081213"/>
                    <a:ext cx="114300" cy="152400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70" name="Explosion 1 69"/>
                  <p:cNvSpPr>
                    <a:spLocks noChangeArrowheads="1"/>
                  </p:cNvSpPr>
                  <p:nvPr/>
                </p:nvSpPr>
                <p:spPr bwMode="auto">
                  <a:xfrm>
                    <a:off x="1944688" y="2079625"/>
                    <a:ext cx="114300" cy="150813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  <p:grpSp>
              <p:nvGrpSpPr>
                <p:cNvPr id="65" name="Group 64"/>
                <p:cNvGrpSpPr>
                  <a:grpSpLocks/>
                </p:cNvGrpSpPr>
                <p:nvPr/>
              </p:nvGrpSpPr>
              <p:grpSpPr bwMode="auto">
                <a:xfrm>
                  <a:off x="762000" y="2079625"/>
                  <a:ext cx="531812" cy="153988"/>
                  <a:chOff x="1106488" y="2079625"/>
                  <a:chExt cx="531812" cy="153988"/>
                </a:xfrm>
              </p:grpSpPr>
              <p:sp>
                <p:nvSpPr>
                  <p:cNvPr id="66" name="Explosion 1 101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2079625"/>
                    <a:ext cx="114300" cy="150813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67" name="Explosion 1 105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2079625"/>
                    <a:ext cx="114300" cy="150813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68" name="Explosion 1 106"/>
                  <p:cNvSpPr>
                    <a:spLocks noChangeArrowheads="1"/>
                  </p:cNvSpPr>
                  <p:nvPr/>
                </p:nvSpPr>
                <p:spPr bwMode="auto">
                  <a:xfrm>
                    <a:off x="1293813" y="2081213"/>
                    <a:ext cx="114300" cy="152400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796451" y="3984660"/>
                <a:ext cx="995210" cy="1827421"/>
                <a:chOff x="762000" y="2381250"/>
                <a:chExt cx="956149" cy="2582863"/>
              </a:xfrm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0" name="Group 9"/>
                <p:cNvGrpSpPr>
                  <a:grpSpLocks/>
                </p:cNvGrpSpPr>
                <p:nvPr/>
              </p:nvGrpSpPr>
              <p:grpSpPr bwMode="auto">
                <a:xfrm>
                  <a:off x="762000" y="4506913"/>
                  <a:ext cx="531812" cy="153987"/>
                  <a:chOff x="1106488" y="4506493"/>
                  <a:chExt cx="531918" cy="154013"/>
                </a:xfrm>
              </p:grpSpPr>
              <p:sp>
                <p:nvSpPr>
                  <p:cNvPr id="61" name="Explosion 1 61"/>
                  <p:cNvSpPr>
                    <a:spLocks noChangeArrowheads="1"/>
                  </p:cNvSpPr>
                  <p:nvPr/>
                </p:nvSpPr>
                <p:spPr bwMode="auto">
                  <a:xfrm>
                    <a:off x="1524424" y="4506494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62" name="Explosion 1 65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4506493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63" name="Explosion 1 66"/>
                  <p:cNvSpPr>
                    <a:spLocks noChangeArrowheads="1"/>
                  </p:cNvSpPr>
                  <p:nvPr/>
                </p:nvSpPr>
                <p:spPr bwMode="auto">
                  <a:xfrm>
                    <a:off x="1293339" y="4508704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  <p:grpSp>
              <p:nvGrpSpPr>
                <p:cNvPr id="11" name="Group 10"/>
                <p:cNvGrpSpPr>
                  <a:grpSpLocks/>
                </p:cNvGrpSpPr>
                <p:nvPr/>
              </p:nvGrpSpPr>
              <p:grpSpPr bwMode="auto">
                <a:xfrm>
                  <a:off x="762000" y="4810125"/>
                  <a:ext cx="952974" cy="153988"/>
                  <a:chOff x="1106488" y="4810100"/>
                  <a:chExt cx="952974" cy="154013"/>
                </a:xfrm>
              </p:grpSpPr>
              <p:sp>
                <p:nvSpPr>
                  <p:cNvPr id="56" name="Explosion 1 67"/>
                  <p:cNvSpPr>
                    <a:spLocks noChangeArrowheads="1"/>
                  </p:cNvSpPr>
                  <p:nvPr/>
                </p:nvSpPr>
                <p:spPr bwMode="auto">
                  <a:xfrm>
                    <a:off x="1524424" y="4810101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57" name="Explosion 1 68"/>
                  <p:cNvSpPr>
                    <a:spLocks noChangeArrowheads="1"/>
                  </p:cNvSpPr>
                  <p:nvPr/>
                </p:nvSpPr>
                <p:spPr bwMode="auto">
                  <a:xfrm>
                    <a:off x="1711275" y="4812311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58" name="Explosion 1 69"/>
                  <p:cNvSpPr>
                    <a:spLocks noChangeArrowheads="1"/>
                  </p:cNvSpPr>
                  <p:nvPr/>
                </p:nvSpPr>
                <p:spPr bwMode="auto">
                  <a:xfrm>
                    <a:off x="1945480" y="481010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59" name="Explosion 1 71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481010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60" name="Explosion 1 72"/>
                  <p:cNvSpPr>
                    <a:spLocks noChangeArrowheads="1"/>
                  </p:cNvSpPr>
                  <p:nvPr/>
                </p:nvSpPr>
                <p:spPr bwMode="auto">
                  <a:xfrm>
                    <a:off x="1293339" y="481231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  <p:grpSp>
              <p:nvGrpSpPr>
                <p:cNvPr id="12" name="Group 11"/>
                <p:cNvGrpSpPr>
                  <a:grpSpLocks/>
                </p:cNvGrpSpPr>
                <p:nvPr/>
              </p:nvGrpSpPr>
              <p:grpSpPr bwMode="auto">
                <a:xfrm>
                  <a:off x="1366835" y="2987675"/>
                  <a:ext cx="348154" cy="1673225"/>
                  <a:chOff x="1711275" y="2988462"/>
                  <a:chExt cx="348187" cy="1672045"/>
                </a:xfrm>
              </p:grpSpPr>
              <p:grpSp>
                <p:nvGrpSpPr>
                  <p:cNvPr id="47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1711275" y="2988462"/>
                    <a:ext cx="348187" cy="154014"/>
                    <a:chOff x="1711275" y="2988462"/>
                    <a:chExt cx="348187" cy="154014"/>
                  </a:xfrm>
                </p:grpSpPr>
                <p:sp>
                  <p:nvSpPr>
                    <p:cNvPr id="54" name="Explosion 1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1275" y="2990674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55" name="Explosion 1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5480" y="2988462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</p:grpSp>
              <p:grpSp>
                <p:nvGrpSpPr>
                  <p:cNvPr id="48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1711275" y="4506493"/>
                    <a:ext cx="348187" cy="154014"/>
                    <a:chOff x="1711275" y="4506493"/>
                    <a:chExt cx="348187" cy="154014"/>
                  </a:xfrm>
                </p:grpSpPr>
                <p:sp>
                  <p:nvSpPr>
                    <p:cNvPr id="52" name="Explosion 1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1275" y="4508705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53" name="Explosion 1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5480" y="4506493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</p:grpSp>
              <p:grpSp>
                <p:nvGrpSpPr>
                  <p:cNvPr id="49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711275" y="4126986"/>
                    <a:ext cx="348187" cy="154013"/>
                    <a:chOff x="1711275" y="4126986"/>
                    <a:chExt cx="348187" cy="154013"/>
                  </a:xfrm>
                </p:grpSpPr>
                <p:sp>
                  <p:nvSpPr>
                    <p:cNvPr id="50" name="Explosion 1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1275" y="4129197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51" name="Explosion 1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5480" y="4126986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</p:grpSp>
            </p:grpSp>
            <p:grpSp>
              <p:nvGrpSpPr>
                <p:cNvPr id="13" name="Group 12"/>
                <p:cNvGrpSpPr>
                  <a:grpSpLocks/>
                </p:cNvGrpSpPr>
                <p:nvPr/>
              </p:nvGrpSpPr>
              <p:grpSpPr bwMode="auto">
                <a:xfrm>
                  <a:off x="762000" y="2381250"/>
                  <a:ext cx="952974" cy="1900238"/>
                  <a:chOff x="1106488" y="2381250"/>
                  <a:chExt cx="952974" cy="1899748"/>
                </a:xfrm>
              </p:grpSpPr>
              <p:grpSp>
                <p:nvGrpSpPr>
                  <p:cNvPr id="24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106488" y="2381250"/>
                    <a:ext cx="952974" cy="457619"/>
                    <a:chOff x="1106488" y="2381250"/>
                    <a:chExt cx="952974" cy="457619"/>
                  </a:xfrm>
                </p:grpSpPr>
                <p:grpSp>
                  <p:nvGrpSpPr>
                    <p:cNvPr id="35" name="Group 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06488" y="2381250"/>
                      <a:ext cx="952974" cy="154013"/>
                      <a:chOff x="1106488" y="2381250"/>
                      <a:chExt cx="952974" cy="154013"/>
                    </a:xfrm>
                  </p:grpSpPr>
                  <p:sp>
                    <p:nvSpPr>
                      <p:cNvPr id="42" name="Explosion 1 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24424" y="2381251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43" name="Explosion 1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11275" y="2383461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44" name="Explosion 1 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45480" y="2381250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45" name="Explosion 1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06488" y="2381250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46" name="Explosion 1 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3339" y="2383460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</p:grpSp>
                <p:grpSp>
                  <p:nvGrpSpPr>
                    <p:cNvPr id="36" name="Group 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06488" y="2684856"/>
                      <a:ext cx="952974" cy="154013"/>
                      <a:chOff x="1106488" y="2684856"/>
                      <a:chExt cx="952974" cy="154013"/>
                    </a:xfrm>
                  </p:grpSpPr>
                  <p:sp>
                    <p:nvSpPr>
                      <p:cNvPr id="37" name="Explosion 1 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24424" y="2684857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38" name="Explosion 1 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11275" y="2687067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39" name="Explosion 1 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45480" y="2684856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40" name="Explosion 1 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06488" y="2684856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41" name="Explosion 1 5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3339" y="2687066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</p:grpSp>
              </p:grpSp>
              <p:grpSp>
                <p:nvGrpSpPr>
                  <p:cNvPr id="25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1106488" y="4126986"/>
                    <a:ext cx="531918" cy="154012"/>
                    <a:chOff x="1106488" y="4126986"/>
                    <a:chExt cx="531918" cy="154012"/>
                  </a:xfrm>
                </p:grpSpPr>
                <p:sp>
                  <p:nvSpPr>
                    <p:cNvPr id="32" name="Explosion 1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424" y="4126987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33" name="Explosion 1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6488" y="4126986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34" name="Explosion 1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3339" y="4129196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</p:grpSp>
              <p:grpSp>
                <p:nvGrpSpPr>
                  <p:cNvPr id="26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1106488" y="3749688"/>
                    <a:ext cx="952974" cy="154013"/>
                    <a:chOff x="1106488" y="3749688"/>
                    <a:chExt cx="952974" cy="154013"/>
                  </a:xfrm>
                </p:grpSpPr>
                <p:sp>
                  <p:nvSpPr>
                    <p:cNvPr id="27" name="Explosion 1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424" y="3749689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28" name="Explosion 1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1275" y="3751899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29" name="Explosion 1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5480" y="3749688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30" name="Explosion 1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6488" y="3749688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31" name="Explosion 1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3339" y="3751898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</p:grpSp>
            </p:grpSp>
            <p:grpSp>
              <p:nvGrpSpPr>
                <p:cNvPr id="14" name="Group 13"/>
                <p:cNvGrpSpPr>
                  <a:grpSpLocks/>
                </p:cNvGrpSpPr>
                <p:nvPr/>
              </p:nvGrpSpPr>
              <p:grpSpPr bwMode="auto">
                <a:xfrm>
                  <a:off x="765175" y="2987675"/>
                  <a:ext cx="531812" cy="155575"/>
                  <a:chOff x="1106488" y="2988462"/>
                  <a:chExt cx="531918" cy="154013"/>
                </a:xfrm>
              </p:grpSpPr>
              <p:sp>
                <p:nvSpPr>
                  <p:cNvPr id="21" name="Explosion 1 55"/>
                  <p:cNvSpPr>
                    <a:spLocks noChangeArrowheads="1"/>
                  </p:cNvSpPr>
                  <p:nvPr/>
                </p:nvSpPr>
                <p:spPr bwMode="auto">
                  <a:xfrm>
                    <a:off x="1524424" y="2988463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22" name="Explosion 1 59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2988462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23" name="Explosion 1 60"/>
                  <p:cNvSpPr>
                    <a:spLocks noChangeArrowheads="1"/>
                  </p:cNvSpPr>
                  <p:nvPr/>
                </p:nvSpPr>
                <p:spPr bwMode="auto">
                  <a:xfrm>
                    <a:off x="1293339" y="2990673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  <p:grpSp>
              <p:nvGrpSpPr>
                <p:cNvPr id="15" name="Group 14"/>
                <p:cNvGrpSpPr>
                  <a:grpSpLocks/>
                </p:cNvGrpSpPr>
                <p:nvPr/>
              </p:nvGrpSpPr>
              <p:grpSpPr bwMode="auto">
                <a:xfrm>
                  <a:off x="765175" y="3368675"/>
                  <a:ext cx="952974" cy="153988"/>
                  <a:chOff x="1106488" y="3367970"/>
                  <a:chExt cx="952974" cy="154013"/>
                </a:xfrm>
              </p:grpSpPr>
              <p:sp>
                <p:nvSpPr>
                  <p:cNvPr id="16" name="Explosion 1 85"/>
                  <p:cNvSpPr>
                    <a:spLocks noChangeArrowheads="1"/>
                  </p:cNvSpPr>
                  <p:nvPr/>
                </p:nvSpPr>
                <p:spPr bwMode="auto">
                  <a:xfrm>
                    <a:off x="1524424" y="3367971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17" name="Explosion 1 86"/>
                  <p:cNvSpPr>
                    <a:spLocks noChangeArrowheads="1"/>
                  </p:cNvSpPr>
                  <p:nvPr/>
                </p:nvSpPr>
                <p:spPr bwMode="auto">
                  <a:xfrm>
                    <a:off x="1711275" y="3370181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18" name="Explosion 1 87"/>
                  <p:cNvSpPr>
                    <a:spLocks noChangeArrowheads="1"/>
                  </p:cNvSpPr>
                  <p:nvPr/>
                </p:nvSpPr>
                <p:spPr bwMode="auto">
                  <a:xfrm>
                    <a:off x="1945480" y="336797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19" name="Explosion 1 89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336797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20" name="Explosion 1 90"/>
                  <p:cNvSpPr>
                    <a:spLocks noChangeArrowheads="1"/>
                  </p:cNvSpPr>
                  <p:nvPr/>
                </p:nvSpPr>
                <p:spPr bwMode="auto">
                  <a:xfrm>
                    <a:off x="1293339" y="337018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</p:grpSp>
        </p:grpSp>
      </p:grpSp>
      <p:grpSp>
        <p:nvGrpSpPr>
          <p:cNvPr id="342" name="Group 341"/>
          <p:cNvGrpSpPr/>
          <p:nvPr/>
        </p:nvGrpSpPr>
        <p:grpSpPr>
          <a:xfrm>
            <a:off x="3917474" y="4380131"/>
            <a:ext cx="1568926" cy="2286000"/>
            <a:chOff x="1905000" y="4267200"/>
            <a:chExt cx="1568926" cy="2286000"/>
          </a:xfrm>
        </p:grpSpPr>
        <p:grpSp>
          <p:nvGrpSpPr>
            <p:cNvPr id="238" name="Group 237"/>
            <p:cNvGrpSpPr/>
            <p:nvPr/>
          </p:nvGrpSpPr>
          <p:grpSpPr>
            <a:xfrm>
              <a:off x="1905000" y="4267200"/>
              <a:ext cx="1568926" cy="2286000"/>
              <a:chOff x="304800" y="1678682"/>
              <a:chExt cx="1828801" cy="4188718"/>
            </a:xfrm>
          </p:grpSpPr>
          <p:grpSp>
            <p:nvGrpSpPr>
              <p:cNvPr id="256" name="Group 255"/>
              <p:cNvGrpSpPr/>
              <p:nvPr/>
            </p:nvGrpSpPr>
            <p:grpSpPr>
              <a:xfrm>
                <a:off x="304800" y="1678682"/>
                <a:ext cx="1828801" cy="3863574"/>
                <a:chOff x="304800" y="1678682"/>
                <a:chExt cx="1828801" cy="3863574"/>
              </a:xfrm>
            </p:grpSpPr>
            <p:sp>
              <p:nvSpPr>
                <p:cNvPr id="259" name="Rounded Rectangle 258"/>
                <p:cNvSpPr/>
                <p:nvPr/>
              </p:nvSpPr>
              <p:spPr bwMode="auto">
                <a:xfrm>
                  <a:off x="304800" y="1678682"/>
                  <a:ext cx="1828801" cy="322294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grpSp>
              <p:nvGrpSpPr>
                <p:cNvPr id="260" name="Group 2047"/>
                <p:cNvGrpSpPr>
                  <a:grpSpLocks/>
                </p:cNvGrpSpPr>
                <p:nvPr/>
              </p:nvGrpSpPr>
              <p:grpSpPr bwMode="auto">
                <a:xfrm>
                  <a:off x="390464" y="1907290"/>
                  <a:ext cx="1693927" cy="3634966"/>
                  <a:chOff x="1661149" y="2214680"/>
                  <a:chExt cx="1808096" cy="3635142"/>
                </a:xfrm>
              </p:grpSpPr>
              <p:sp>
                <p:nvSpPr>
                  <p:cNvPr id="261" name="Rectangle 260"/>
                  <p:cNvSpPr/>
                  <p:nvPr/>
                </p:nvSpPr>
                <p:spPr>
                  <a:xfrm>
                    <a:off x="1661149" y="3408539"/>
                    <a:ext cx="1808096" cy="62616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itchFamily="34" charset="0"/>
                      </a:rPr>
                      <a:t>APPLICATION</a:t>
                    </a:r>
                  </a:p>
                </p:txBody>
              </p:sp>
              <p:cxnSp>
                <p:nvCxnSpPr>
                  <p:cNvPr id="262" name="Straight Connector 2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21468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63" name="Straight Connector 2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51826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64" name="Straight Connector 2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82184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65" name="Straight Connector 3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312542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66" name="Straight Connector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494690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67" name="Straight Connector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464332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268" name="TextBox 267"/>
                  <p:cNvSpPr txBox="1"/>
                  <p:nvPr/>
                </p:nvSpPr>
                <p:spPr>
                  <a:xfrm>
                    <a:off x="2446669" y="2973541"/>
                    <a:ext cx="46035" cy="2876281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3200" b="1" dirty="0">
                        <a:latin typeface="+mj-lt"/>
                      </a:rPr>
                      <a:t>.</a:t>
                    </a:r>
                  </a:p>
                  <a:p>
                    <a:pPr>
                      <a:defRPr/>
                    </a:pPr>
                    <a:r>
                      <a:rPr lang="en-US" sz="3200" b="1" dirty="0">
                        <a:latin typeface="+mj-lt"/>
                      </a:rPr>
                      <a:t>.</a:t>
                    </a:r>
                  </a:p>
                  <a:p>
                    <a:pPr>
                      <a:defRPr/>
                    </a:pPr>
                    <a:endParaRPr lang="en-US" sz="3200" b="1" dirty="0">
                      <a:latin typeface="+mj-lt"/>
                    </a:endParaRPr>
                  </a:p>
                </p:txBody>
              </p:sp>
            </p:grpSp>
          </p:grpSp>
          <p:cxnSp>
            <p:nvCxnSpPr>
              <p:cNvPr id="257" name="Straight Arrow Connector 2054"/>
              <p:cNvCxnSpPr>
                <a:cxnSpLocks noChangeShapeType="1"/>
                <a:stCxn id="259" idx="2"/>
                <a:endCxn id="258" idx="0"/>
              </p:cNvCxnSpPr>
              <p:nvPr/>
            </p:nvCxnSpPr>
            <p:spPr bwMode="auto">
              <a:xfrm>
                <a:off x="1219201" y="4901627"/>
                <a:ext cx="0" cy="358613"/>
              </a:xfrm>
              <a:prstGeom prst="straightConnector1">
                <a:avLst/>
              </a:prstGeom>
              <a:noFill/>
              <a:ln w="54864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8" name="Rounded Rectangle 257"/>
              <p:cNvSpPr/>
              <p:nvPr/>
            </p:nvSpPr>
            <p:spPr bwMode="auto">
              <a:xfrm>
                <a:off x="304800" y="5260240"/>
                <a:ext cx="1828801" cy="607160"/>
              </a:xfrm>
              <a:prstGeom prst="roundRect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Output</a:t>
                </a:r>
              </a:p>
            </p:txBody>
          </p:sp>
        </p:grpSp>
        <p:sp>
          <p:nvSpPr>
            <p:cNvPr id="308" name="Explosion 1 66"/>
            <p:cNvSpPr>
              <a:spLocks noChangeArrowheads="1"/>
            </p:cNvSpPr>
            <p:nvPr/>
          </p:nvSpPr>
          <p:spPr bwMode="auto">
            <a:xfrm>
              <a:off x="2437739" y="4648200"/>
              <a:ext cx="97766" cy="82390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</p:grpSp>
      <p:sp>
        <p:nvSpPr>
          <p:cNvPr id="309" name="Explosion 1 66"/>
          <p:cNvSpPr>
            <a:spLocks noChangeArrowheads="1"/>
          </p:cNvSpPr>
          <p:nvPr/>
        </p:nvSpPr>
        <p:spPr bwMode="auto">
          <a:xfrm>
            <a:off x="4450874" y="4761131"/>
            <a:ext cx="97766" cy="8239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grpSp>
        <p:nvGrpSpPr>
          <p:cNvPr id="317" name="Group 316"/>
          <p:cNvGrpSpPr/>
          <p:nvPr/>
        </p:nvGrpSpPr>
        <p:grpSpPr>
          <a:xfrm>
            <a:off x="2451926" y="4267200"/>
            <a:ext cx="1998287" cy="646331"/>
            <a:chOff x="-932148" y="1185445"/>
            <a:chExt cx="1998287" cy="646331"/>
          </a:xfrm>
        </p:grpSpPr>
        <p:sp>
          <p:nvSpPr>
            <p:cNvPr id="318" name="TextBox 317"/>
            <p:cNvSpPr txBox="1"/>
            <p:nvPr/>
          </p:nvSpPr>
          <p:spPr>
            <a:xfrm>
              <a:off x="-932148" y="1185445"/>
              <a:ext cx="14157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Arial Narrow" pitchFamily="34" charset="0"/>
                </a:rPr>
                <a:t>SDC-causing </a:t>
              </a:r>
            </a:p>
            <a:p>
              <a:pPr algn="ctr"/>
              <a:r>
                <a:rPr lang="en-US" b="1" dirty="0" smtClean="0">
                  <a:latin typeface="Arial Narrow" pitchFamily="34" charset="0"/>
                </a:rPr>
                <a:t>error</a:t>
              </a:r>
              <a:endParaRPr lang="en-US" b="1" dirty="0">
                <a:latin typeface="Arial Narrow" pitchFamily="34" charset="0"/>
              </a:endParaRPr>
            </a:p>
          </p:txBody>
        </p:sp>
        <p:cxnSp>
          <p:nvCxnSpPr>
            <p:cNvPr id="319" name="Straight Arrow Connector 318"/>
            <p:cNvCxnSpPr/>
            <p:nvPr/>
          </p:nvCxnSpPr>
          <p:spPr bwMode="auto">
            <a:xfrm>
              <a:off x="424773" y="1567899"/>
              <a:ext cx="641366" cy="1106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41" name="Group 340"/>
          <p:cNvGrpSpPr/>
          <p:nvPr/>
        </p:nvGrpSpPr>
        <p:grpSpPr>
          <a:xfrm>
            <a:off x="5740106" y="4380132"/>
            <a:ext cx="3175294" cy="1904999"/>
            <a:chOff x="3606506" y="4267201"/>
            <a:chExt cx="3175294" cy="1904999"/>
          </a:xfrm>
        </p:grpSpPr>
        <p:grpSp>
          <p:nvGrpSpPr>
            <p:cNvPr id="340" name="Group 339"/>
            <p:cNvGrpSpPr/>
            <p:nvPr/>
          </p:nvGrpSpPr>
          <p:grpSpPr>
            <a:xfrm>
              <a:off x="4846487" y="4267201"/>
              <a:ext cx="1935313" cy="1904999"/>
              <a:chOff x="4846487" y="4267201"/>
              <a:chExt cx="1935313" cy="1904999"/>
            </a:xfrm>
          </p:grpSpPr>
          <p:grpSp>
            <p:nvGrpSpPr>
              <p:cNvPr id="324" name="Group 323"/>
              <p:cNvGrpSpPr/>
              <p:nvPr/>
            </p:nvGrpSpPr>
            <p:grpSpPr>
              <a:xfrm>
                <a:off x="4984274" y="4267201"/>
                <a:ext cx="1568926" cy="1354580"/>
                <a:chOff x="304800" y="1678684"/>
                <a:chExt cx="1828801" cy="2482045"/>
              </a:xfrm>
            </p:grpSpPr>
            <p:sp>
              <p:nvSpPr>
                <p:cNvPr id="327" name="Rounded Rectangle 326"/>
                <p:cNvSpPr/>
                <p:nvPr/>
              </p:nvSpPr>
              <p:spPr bwMode="auto">
                <a:xfrm>
                  <a:off x="304800" y="1678684"/>
                  <a:ext cx="1828801" cy="248204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grpSp>
              <p:nvGrpSpPr>
                <p:cNvPr id="328" name="Group 2047"/>
                <p:cNvGrpSpPr>
                  <a:grpSpLocks/>
                </p:cNvGrpSpPr>
                <p:nvPr/>
              </p:nvGrpSpPr>
              <p:grpSpPr bwMode="auto">
                <a:xfrm>
                  <a:off x="390464" y="1907291"/>
                  <a:ext cx="1693927" cy="1830330"/>
                  <a:chOff x="1661149" y="2214680"/>
                  <a:chExt cx="1808096" cy="1830418"/>
                </a:xfrm>
              </p:grpSpPr>
              <p:sp>
                <p:nvSpPr>
                  <p:cNvPr id="329" name="Rectangle 328"/>
                  <p:cNvSpPr/>
                  <p:nvPr/>
                </p:nvSpPr>
                <p:spPr>
                  <a:xfrm>
                    <a:off x="1661149" y="3408539"/>
                    <a:ext cx="1808096" cy="62616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itchFamily="34" charset="0"/>
                      </a:rPr>
                      <a:t>APPLICATION</a:t>
                    </a:r>
                  </a:p>
                </p:txBody>
              </p:sp>
              <p:cxnSp>
                <p:nvCxnSpPr>
                  <p:cNvPr id="330" name="Straight Connector 2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21468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31" name="Straight Connector 2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51826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32" name="Straight Connector 2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82184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33" name="Straight Connector 3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312542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336" name="TextBox 335"/>
                  <p:cNvSpPr txBox="1"/>
                  <p:nvPr/>
                </p:nvSpPr>
                <p:spPr>
                  <a:xfrm>
                    <a:off x="2446669" y="2973542"/>
                    <a:ext cx="46035" cy="1071556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3200" b="1" dirty="0" smtClean="0">
                        <a:latin typeface="+mj-lt"/>
                      </a:rPr>
                      <a:t>.</a:t>
                    </a:r>
                    <a:endParaRPr lang="en-US" sz="3200" b="1" dirty="0">
                      <a:latin typeface="+mj-lt"/>
                    </a:endParaRPr>
                  </a:p>
                </p:txBody>
              </p:sp>
            </p:grpSp>
          </p:grpSp>
          <p:sp>
            <p:nvSpPr>
              <p:cNvPr id="337" name="Explosion 1 61"/>
              <p:cNvSpPr>
                <a:spLocks noChangeArrowheads="1"/>
              </p:cNvSpPr>
              <p:nvPr/>
            </p:nvSpPr>
            <p:spPr bwMode="auto">
              <a:xfrm>
                <a:off x="4846487" y="5029200"/>
                <a:ext cx="1935313" cy="1143000"/>
              </a:xfrm>
              <a:prstGeom prst="irregularSeal1">
                <a:avLst/>
              </a:prstGeom>
              <a:solidFill>
                <a:srgbClr val="FFC000"/>
              </a:solidFill>
              <a:ln w="54864" algn="ctr">
                <a:solidFill>
                  <a:srgbClr val="FFC000"/>
                </a:solidFill>
                <a:round/>
                <a:headEnd/>
                <a:tailEnd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eaLnBrk="0" hangingPunct="0"/>
                <a:r>
                  <a:rPr lang="en-US" b="1" dirty="0" smtClean="0">
                    <a:latin typeface="Arial Narrow" pitchFamily="34" charset="0"/>
                  </a:rPr>
                  <a:t>Error Detection</a:t>
                </a:r>
                <a:endParaRPr lang="en-US" b="1" dirty="0">
                  <a:latin typeface="Arial Narrow" pitchFamily="34" charset="0"/>
                </a:endParaRPr>
              </a:p>
            </p:txBody>
          </p:sp>
          <p:sp>
            <p:nvSpPr>
              <p:cNvPr id="338" name="Explosion 1 66"/>
              <p:cNvSpPr>
                <a:spLocks noChangeArrowheads="1"/>
              </p:cNvSpPr>
              <p:nvPr/>
            </p:nvSpPr>
            <p:spPr bwMode="auto">
              <a:xfrm>
                <a:off x="5486400" y="4648200"/>
                <a:ext cx="97766" cy="82390"/>
              </a:xfrm>
              <a:prstGeom prst="irregularSeal1">
                <a:avLst/>
              </a:prstGeom>
              <a:solidFill>
                <a:srgbClr val="FF0000"/>
              </a:solidFill>
              <a:ln w="54864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2400"/>
              </a:p>
            </p:txBody>
          </p:sp>
        </p:grpSp>
        <p:sp>
          <p:nvSpPr>
            <p:cNvPr id="339" name="Right Arrow 338"/>
            <p:cNvSpPr/>
            <p:nvPr/>
          </p:nvSpPr>
          <p:spPr bwMode="auto">
            <a:xfrm>
              <a:off x="3606506" y="4739453"/>
              <a:ext cx="1041694" cy="807396"/>
            </a:xfrm>
            <a:prstGeom prst="rightArrow">
              <a:avLst/>
            </a:prstGeom>
            <a:solidFill>
              <a:srgbClr val="008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417" name="Group 416"/>
          <p:cNvGrpSpPr/>
          <p:nvPr/>
        </p:nvGrpSpPr>
        <p:grpSpPr>
          <a:xfrm>
            <a:off x="2264290" y="5350168"/>
            <a:ext cx="3110509" cy="745832"/>
            <a:chOff x="2080616" y="5237237"/>
            <a:chExt cx="3110509" cy="745832"/>
          </a:xfrm>
        </p:grpSpPr>
        <p:grpSp>
          <p:nvGrpSpPr>
            <p:cNvPr id="310" name="Group 309"/>
            <p:cNvGrpSpPr/>
            <p:nvPr/>
          </p:nvGrpSpPr>
          <p:grpSpPr>
            <a:xfrm>
              <a:off x="2080616" y="5237237"/>
              <a:ext cx="3110509" cy="745832"/>
              <a:chOff x="5032323" y="2617862"/>
              <a:chExt cx="3110509" cy="745832"/>
            </a:xfrm>
          </p:grpSpPr>
          <p:sp>
            <p:nvSpPr>
              <p:cNvPr id="311" name="Rectangle 310"/>
              <p:cNvSpPr/>
              <p:nvPr/>
            </p:nvSpPr>
            <p:spPr bwMode="auto">
              <a:xfrm flipV="1">
                <a:off x="6772275" y="3124200"/>
                <a:ext cx="1370556" cy="45719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12" name="Rectangle 311"/>
              <p:cNvSpPr/>
              <p:nvPr/>
            </p:nvSpPr>
            <p:spPr bwMode="auto">
              <a:xfrm flipV="1">
                <a:off x="6772276" y="2773681"/>
                <a:ext cx="1370556" cy="45719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grpSp>
            <p:nvGrpSpPr>
              <p:cNvPr id="313" name="Group 312"/>
              <p:cNvGrpSpPr/>
              <p:nvPr/>
            </p:nvGrpSpPr>
            <p:grpSpPr>
              <a:xfrm>
                <a:off x="5032323" y="2617862"/>
                <a:ext cx="1739953" cy="745832"/>
                <a:chOff x="5108523" y="2335922"/>
                <a:chExt cx="1739953" cy="745832"/>
              </a:xfrm>
            </p:grpSpPr>
            <p:cxnSp>
              <p:nvCxnSpPr>
                <p:cNvPr id="314" name="Straight Arrow Connector 313"/>
                <p:cNvCxnSpPr>
                  <a:stCxn id="312" idx="1"/>
                  <a:endCxn id="316" idx="6"/>
                </p:cNvCxnSpPr>
                <p:nvPr/>
              </p:nvCxnSpPr>
              <p:spPr bwMode="auto">
                <a:xfrm flipH="1">
                  <a:off x="6578033" y="2514600"/>
                  <a:ext cx="270443" cy="194238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p:cxnSp>
              <p:nvCxnSpPr>
                <p:cNvPr id="315" name="Straight Arrow Connector 314"/>
                <p:cNvCxnSpPr>
                  <a:stCxn id="311" idx="1"/>
                  <a:endCxn id="397" idx="3"/>
                </p:cNvCxnSpPr>
                <p:nvPr/>
              </p:nvCxnSpPr>
              <p:spPr bwMode="auto">
                <a:xfrm flipH="1" flipV="1">
                  <a:off x="6514057" y="2682389"/>
                  <a:ext cx="334418" cy="18273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p:sp>
              <p:nvSpPr>
                <p:cNvPr id="316" name="Oval 315"/>
                <p:cNvSpPr/>
                <p:nvPr/>
              </p:nvSpPr>
              <p:spPr bwMode="auto">
                <a:xfrm>
                  <a:off x="5108523" y="2335922"/>
                  <a:ext cx="1469510" cy="74583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</a:endParaRPr>
                </a:p>
              </p:txBody>
            </p:sp>
          </p:grpSp>
        </p:grpSp>
        <p:sp>
          <p:nvSpPr>
            <p:cNvPr id="397" name="Rectangle 396"/>
            <p:cNvSpPr/>
            <p:nvPr/>
          </p:nvSpPr>
          <p:spPr>
            <a:xfrm>
              <a:off x="2186941" y="5260538"/>
              <a:ext cx="12992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latin typeface="Arial Narrow" pitchFamily="34" charset="0"/>
                </a:rPr>
                <a:t>Error </a:t>
              </a:r>
              <a:r>
                <a:rPr lang="en-US" b="1" dirty="0">
                  <a:latin typeface="Arial Narrow" pitchFamily="34" charset="0"/>
                </a:rPr>
                <a:t>Detectors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76225" y="5285600"/>
            <a:ext cx="2067936" cy="1427695"/>
            <a:chOff x="142874" y="5285601"/>
            <a:chExt cx="1857375" cy="1049172"/>
          </a:xfrm>
        </p:grpSpPr>
        <p:sp>
          <p:nvSpPr>
            <p:cNvPr id="133" name="Rounded Rectangle 132"/>
            <p:cNvSpPr/>
            <p:nvPr/>
          </p:nvSpPr>
          <p:spPr bwMode="auto">
            <a:xfrm>
              <a:off x="142874" y="5285601"/>
              <a:ext cx="1857375" cy="1049172"/>
            </a:xfrm>
            <a:prstGeom prst="roundRect">
              <a:avLst/>
            </a:prstGeom>
            <a:solidFill>
              <a:srgbClr val="D15100">
                <a:alpha val="7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152400" y="5308937"/>
              <a:ext cx="1828800" cy="9725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latin typeface="Arial Narrow" pitchFamily="34" charset="0"/>
                </a:rPr>
                <a:t>Challenges: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 smtClean="0">
                  <a:latin typeface="Arial Narrow" pitchFamily="34" charset="0"/>
                </a:rPr>
                <a:t>What </a:t>
              </a:r>
              <a:r>
                <a:rPr lang="en-US" sz="2000" b="1" dirty="0" smtClean="0">
                  <a:latin typeface="Arial Narrow" pitchFamily="34" charset="0"/>
                </a:rPr>
                <a:t>to use?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>
                  <a:latin typeface="Arial Narrow" pitchFamily="34" charset="0"/>
                </a:rPr>
                <a:t>Where </a:t>
              </a:r>
              <a:r>
                <a:rPr lang="en-US" sz="2000" b="1" dirty="0">
                  <a:latin typeface="Arial Narrow" pitchFamily="34" charset="0"/>
                </a:rPr>
                <a:t>to </a:t>
              </a:r>
              <a:r>
                <a:rPr lang="en-US" sz="2000" b="1" dirty="0" smtClean="0">
                  <a:latin typeface="Arial Narrow" pitchFamily="34" charset="0"/>
                </a:rPr>
                <a:t>place?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 smtClean="0">
                  <a:latin typeface="Arial Narrow" pitchFamily="34" charset="0"/>
                </a:rPr>
                <a:t>How to tune?</a:t>
              </a:r>
              <a:endParaRPr lang="en-US" sz="2000" b="1" i="1" dirty="0">
                <a:latin typeface="Arial Narrow" pitchFamily="34" charset="0"/>
              </a:endParaRPr>
            </a:p>
          </p:txBody>
        </p:sp>
      </p:grpSp>
      <p:sp>
        <p:nvSpPr>
          <p:cNvPr id="162" name="Rectangle 161"/>
          <p:cNvSpPr/>
          <p:nvPr/>
        </p:nvSpPr>
        <p:spPr>
          <a:xfrm>
            <a:off x="158115" y="1648361"/>
            <a:ext cx="23564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Arial Narrow" pitchFamily="34" charset="0"/>
              </a:rPr>
              <a:t>How?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latin typeface="Arial Narrow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Arial Narrow" pitchFamily="34" charset="0"/>
              </a:rPr>
              <a:t>Complete app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Arial Narrow" pitchFamily="34" charset="0"/>
              </a:rPr>
              <a:t>resiliency evaluation</a:t>
            </a:r>
            <a:endParaRPr lang="en-US" sz="2000" b="1" i="1" dirty="0">
              <a:latin typeface="Arial Narrow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52400" y="4343400"/>
            <a:ext cx="2263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Arial Narrow" pitchFamily="34" charset="0"/>
              </a:rPr>
              <a:t>How?</a:t>
            </a:r>
            <a:endParaRPr lang="en-US" sz="2000" b="1" i="1" dirty="0">
              <a:latin typeface="Arial Narrow" pitchFamily="34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4168555" y="2603921"/>
            <a:ext cx="5096220" cy="496953"/>
            <a:chOff x="4168555" y="2603921"/>
            <a:chExt cx="5096220" cy="496953"/>
          </a:xfrm>
        </p:grpSpPr>
        <p:sp>
          <p:nvSpPr>
            <p:cNvPr id="84" name="Rounded Rectangle 83"/>
            <p:cNvSpPr/>
            <p:nvPr/>
          </p:nvSpPr>
          <p:spPr bwMode="auto">
            <a:xfrm>
              <a:off x="4195536" y="2603921"/>
              <a:ext cx="4885714" cy="496953"/>
            </a:xfrm>
            <a:prstGeom prst="roundRect">
              <a:avLst/>
            </a:prstGeom>
            <a:solidFill>
              <a:srgbClr val="D15100">
                <a:alpha val="7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168555" y="2612886"/>
              <a:ext cx="50962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latin typeface="Arial Narrow" pitchFamily="34" charset="0"/>
                </a:rPr>
                <a:t>Challenge: Analyze all errors with few injections</a:t>
              </a:r>
            </a:p>
          </p:txBody>
        </p:sp>
      </p:grpSp>
      <p:sp>
        <p:nvSpPr>
          <p:cNvPr id="139" name="Rectangle 138"/>
          <p:cNvSpPr/>
          <p:nvPr/>
        </p:nvSpPr>
        <p:spPr>
          <a:xfrm>
            <a:off x="4570193" y="1603023"/>
            <a:ext cx="397253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Arial Narrow" pitchFamily="34" charset="0"/>
              </a:rPr>
              <a:t>Impractical, too many injections</a:t>
            </a:r>
          </a:p>
          <a:p>
            <a:pPr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Arial Narrow" pitchFamily="34" charset="0"/>
              </a:rPr>
              <a:t>&gt;1,000 compute-years for one app</a:t>
            </a:r>
          </a:p>
        </p:txBody>
      </p:sp>
    </p:spTree>
    <p:extLst>
      <p:ext uri="{BB962C8B-B14F-4D97-AF65-F5344CB8AC3E}">
        <p14:creationId xmlns:p14="http://schemas.microsoft.com/office/powerpoint/2010/main" val="230136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-0.01145 0.02778 L 0.01563 0.06111 L 0.00209 0.10278 " pathEditMode="relative" ptsTypes="AAAA">
                                      <p:cBhvr>
                                        <p:cTn id="43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 animBg="1"/>
      <p:bldP spid="309" grpId="1" animBg="1"/>
      <p:bldP spid="309" grpId="2" animBg="1"/>
      <p:bldP spid="162" grpId="0"/>
      <p:bldP spid="165" grpId="0"/>
      <p:bldP spid="1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Oval 245"/>
          <p:cNvSpPr/>
          <p:nvPr/>
        </p:nvSpPr>
        <p:spPr bwMode="auto">
          <a:xfrm>
            <a:off x="2292350" y="4269482"/>
            <a:ext cx="762000" cy="726114"/>
          </a:xfrm>
          <a:prstGeom prst="ellipse">
            <a:avLst/>
          </a:prstGeom>
          <a:solidFill>
            <a:srgbClr val="D151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5" name="Oval 244"/>
          <p:cNvSpPr/>
          <p:nvPr/>
        </p:nvSpPr>
        <p:spPr bwMode="auto">
          <a:xfrm>
            <a:off x="2317750" y="3462422"/>
            <a:ext cx="762000" cy="72611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4" name="Oval 243"/>
          <p:cNvSpPr/>
          <p:nvPr/>
        </p:nvSpPr>
        <p:spPr bwMode="auto">
          <a:xfrm>
            <a:off x="2336800" y="2666909"/>
            <a:ext cx="762000" cy="726114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3" name="Oval 242"/>
          <p:cNvSpPr/>
          <p:nvPr/>
        </p:nvSpPr>
        <p:spPr bwMode="auto">
          <a:xfrm>
            <a:off x="2336800" y="1841576"/>
            <a:ext cx="762000" cy="726114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344545" y="1145282"/>
            <a:ext cx="1865255" cy="4188718"/>
            <a:chOff x="304800" y="1678682"/>
            <a:chExt cx="1865255" cy="4188718"/>
          </a:xfrm>
        </p:grpSpPr>
        <p:grpSp>
          <p:nvGrpSpPr>
            <p:cNvPr id="230" name="Group 229"/>
            <p:cNvGrpSpPr/>
            <p:nvPr/>
          </p:nvGrpSpPr>
          <p:grpSpPr>
            <a:xfrm>
              <a:off x="304800" y="1678682"/>
              <a:ext cx="1865255" cy="3222945"/>
              <a:chOff x="304800" y="1678682"/>
              <a:chExt cx="1865255" cy="3222945"/>
            </a:xfrm>
          </p:grpSpPr>
          <p:sp>
            <p:nvSpPr>
              <p:cNvPr id="233" name="Rounded Rectangle 232"/>
              <p:cNvSpPr/>
              <p:nvPr/>
            </p:nvSpPr>
            <p:spPr bwMode="auto">
              <a:xfrm>
                <a:off x="304800" y="1678682"/>
                <a:ext cx="1828801" cy="322294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234" name="Group 2047"/>
              <p:cNvGrpSpPr>
                <a:grpSpLocks/>
              </p:cNvGrpSpPr>
              <p:nvPr/>
            </p:nvGrpSpPr>
            <p:grpSpPr bwMode="auto">
              <a:xfrm>
                <a:off x="304800" y="1907290"/>
                <a:ext cx="1865255" cy="2732088"/>
                <a:chOff x="1569711" y="2214680"/>
                <a:chExt cx="1990971" cy="2732220"/>
              </a:xfrm>
            </p:grpSpPr>
            <p:sp>
              <p:nvSpPr>
                <p:cNvPr id="235" name="Rectangle 234"/>
                <p:cNvSpPr/>
                <p:nvPr/>
              </p:nvSpPr>
              <p:spPr>
                <a:xfrm>
                  <a:off x="1569711" y="3408538"/>
                  <a:ext cx="1990971" cy="3693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APPLICATION</a:t>
                  </a:r>
                </a:p>
              </p:txBody>
            </p:sp>
            <p:cxnSp>
              <p:nvCxnSpPr>
                <p:cNvPr id="236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21468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7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51826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8" name="Straight Connector 29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282184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9" name="Straight Connector 30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31254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0" name="Straight Connector 31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94690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1" name="Straight Connector 32"/>
                <p:cNvCxnSpPr>
                  <a:cxnSpLocks noChangeShapeType="1"/>
                </p:cNvCxnSpPr>
                <p:nvPr/>
              </p:nvCxnSpPr>
              <p:spPr bwMode="auto">
                <a:xfrm>
                  <a:off x="1915675" y="4643320"/>
                  <a:ext cx="1290215" cy="0"/>
                </a:xfrm>
                <a:prstGeom prst="line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42" name="TextBox 241"/>
                <p:cNvSpPr txBox="1"/>
                <p:nvPr/>
              </p:nvSpPr>
              <p:spPr>
                <a:xfrm>
                  <a:off x="2446669" y="2973542"/>
                  <a:ext cx="46035" cy="157011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  <a:p>
                  <a:pPr>
                    <a:defRPr/>
                  </a:pPr>
                  <a:r>
                    <a:rPr lang="en-US" sz="3200" b="1" dirty="0">
                      <a:latin typeface="+mj-lt"/>
                    </a:rPr>
                    <a:t>.</a:t>
                  </a:r>
                </a:p>
              </p:txBody>
            </p:sp>
          </p:grpSp>
        </p:grpSp>
        <p:cxnSp>
          <p:nvCxnSpPr>
            <p:cNvPr id="231" name="Straight Arrow Connector 2054"/>
            <p:cNvCxnSpPr>
              <a:cxnSpLocks noChangeShapeType="1"/>
              <a:stCxn id="233" idx="2"/>
              <a:endCxn id="232" idx="0"/>
            </p:cNvCxnSpPr>
            <p:nvPr/>
          </p:nvCxnSpPr>
          <p:spPr bwMode="auto">
            <a:xfrm>
              <a:off x="1219201" y="4901627"/>
              <a:ext cx="0" cy="358613"/>
            </a:xfrm>
            <a:prstGeom prst="straightConnector1">
              <a:avLst/>
            </a:prstGeom>
            <a:noFill/>
            <a:ln w="54864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2" name="Rounded Rectangle 231"/>
            <p:cNvSpPr/>
            <p:nvPr/>
          </p:nvSpPr>
          <p:spPr bwMode="auto">
            <a:xfrm>
              <a:off x="304800" y="5260240"/>
              <a:ext cx="1828801" cy="607160"/>
            </a:xfrm>
            <a:prstGeom prst="roundRect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Output</a:t>
              </a:r>
            </a:p>
          </p:txBody>
        </p:sp>
      </p:grpSp>
      <p:sp>
        <p:nvSpPr>
          <p:cNvPr id="3" name="Oval 2"/>
          <p:cNvSpPr/>
          <p:nvPr/>
        </p:nvSpPr>
        <p:spPr bwMode="auto">
          <a:xfrm>
            <a:off x="2362200" y="1044660"/>
            <a:ext cx="762000" cy="726114"/>
          </a:xfrm>
          <a:prstGeom prst="ellipse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Relyzer</a:t>
            </a:r>
            <a:r>
              <a:rPr lang="en-US" dirty="0" smtClean="0"/>
              <a:t>: Application Resiliency Analyzer </a:t>
            </a:r>
            <a:r>
              <a:rPr lang="en-US" sz="2200" dirty="0" smtClean="0">
                <a:solidFill>
                  <a:schemeClr val="bg1"/>
                </a:solidFill>
              </a:rPr>
              <a:t>[ASPLOS’12]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8" name="Explosion 1 37"/>
          <p:cNvSpPr>
            <a:spLocks noChangeArrowheads="1"/>
          </p:cNvSpPr>
          <p:nvPr/>
        </p:nvSpPr>
        <p:spPr bwMode="auto">
          <a:xfrm>
            <a:off x="1030287" y="1300865"/>
            <a:ext cx="114300" cy="150813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1217612" y="1300865"/>
            <a:ext cx="534988" cy="153988"/>
            <a:chOff x="1711257" y="2290575"/>
            <a:chExt cx="534381" cy="1540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0" name="Explosion 1 39"/>
            <p:cNvSpPr>
              <a:spLocks noChangeArrowheads="1"/>
            </p:cNvSpPr>
            <p:nvPr/>
          </p:nvSpPr>
          <p:spPr bwMode="auto">
            <a:xfrm>
              <a:off x="1711257" y="2292786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91" name="Explosion 1 33"/>
            <p:cNvSpPr>
              <a:spLocks noChangeArrowheads="1"/>
            </p:cNvSpPr>
            <p:nvPr/>
          </p:nvSpPr>
          <p:spPr bwMode="auto">
            <a:xfrm>
              <a:off x="1945175" y="2290575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92" name="Explosion 1 34"/>
            <p:cNvSpPr>
              <a:spLocks noChangeArrowheads="1"/>
            </p:cNvSpPr>
            <p:nvPr/>
          </p:nvSpPr>
          <p:spPr bwMode="auto">
            <a:xfrm>
              <a:off x="2131796" y="2292785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</p:grpSp>
      <p:sp>
        <p:nvSpPr>
          <p:cNvPr id="94" name="Explosion 1 36"/>
          <p:cNvSpPr>
            <a:spLocks noChangeArrowheads="1"/>
          </p:cNvSpPr>
          <p:nvPr/>
        </p:nvSpPr>
        <p:spPr bwMode="auto">
          <a:xfrm>
            <a:off x="800100" y="1302453"/>
            <a:ext cx="114300" cy="1524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96" name="Explosion 1 38"/>
          <p:cNvSpPr>
            <a:spLocks noChangeArrowheads="1"/>
          </p:cNvSpPr>
          <p:nvPr/>
        </p:nvSpPr>
        <p:spPr bwMode="auto">
          <a:xfrm>
            <a:off x="1030711" y="1602491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97" name="Explosion 1 43"/>
          <p:cNvSpPr>
            <a:spLocks noChangeArrowheads="1"/>
          </p:cNvSpPr>
          <p:nvPr/>
        </p:nvSpPr>
        <p:spPr bwMode="auto">
          <a:xfrm>
            <a:off x="1217562" y="1604701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98" name="Explosion 1 44"/>
          <p:cNvSpPr>
            <a:spLocks noChangeArrowheads="1"/>
          </p:cNvSpPr>
          <p:nvPr/>
        </p:nvSpPr>
        <p:spPr bwMode="auto">
          <a:xfrm>
            <a:off x="1451767" y="1602490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99" name="Explosion 1 45"/>
          <p:cNvSpPr>
            <a:spLocks noChangeArrowheads="1"/>
          </p:cNvSpPr>
          <p:nvPr/>
        </p:nvSpPr>
        <p:spPr bwMode="auto">
          <a:xfrm>
            <a:off x="1638618" y="1604700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1" name="Explosion 1 48"/>
          <p:cNvSpPr>
            <a:spLocks noChangeArrowheads="1"/>
          </p:cNvSpPr>
          <p:nvPr/>
        </p:nvSpPr>
        <p:spPr bwMode="auto">
          <a:xfrm>
            <a:off x="799626" y="1604700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3" name="Explosion 1 49"/>
          <p:cNvSpPr>
            <a:spLocks noChangeArrowheads="1"/>
          </p:cNvSpPr>
          <p:nvPr/>
        </p:nvSpPr>
        <p:spPr bwMode="auto">
          <a:xfrm>
            <a:off x="1030711" y="1905704"/>
            <a:ext cx="113982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4" name="Explosion 1 50"/>
          <p:cNvSpPr>
            <a:spLocks noChangeArrowheads="1"/>
          </p:cNvSpPr>
          <p:nvPr/>
        </p:nvSpPr>
        <p:spPr bwMode="auto">
          <a:xfrm>
            <a:off x="1217562" y="1907914"/>
            <a:ext cx="113982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5" name="Explosion 1 51"/>
          <p:cNvSpPr>
            <a:spLocks noChangeArrowheads="1"/>
          </p:cNvSpPr>
          <p:nvPr/>
        </p:nvSpPr>
        <p:spPr bwMode="auto">
          <a:xfrm>
            <a:off x="1451767" y="1905703"/>
            <a:ext cx="113982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6" name="Explosion 1 52"/>
          <p:cNvSpPr>
            <a:spLocks noChangeArrowheads="1"/>
          </p:cNvSpPr>
          <p:nvPr/>
        </p:nvSpPr>
        <p:spPr bwMode="auto">
          <a:xfrm>
            <a:off x="1638618" y="1907913"/>
            <a:ext cx="113982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8" name="Explosion 1 54"/>
          <p:cNvSpPr>
            <a:spLocks noChangeArrowheads="1"/>
          </p:cNvSpPr>
          <p:nvPr/>
        </p:nvSpPr>
        <p:spPr bwMode="auto">
          <a:xfrm>
            <a:off x="799626" y="1907913"/>
            <a:ext cx="113982" cy="15177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9" name="Explosion 1 55"/>
          <p:cNvSpPr>
            <a:spLocks noChangeArrowheads="1"/>
          </p:cNvSpPr>
          <p:nvPr/>
        </p:nvSpPr>
        <p:spPr bwMode="auto">
          <a:xfrm>
            <a:off x="1030287" y="2208915"/>
            <a:ext cx="114300" cy="1524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11" name="Explosion 1 60"/>
          <p:cNvSpPr>
            <a:spLocks noChangeArrowheads="1"/>
          </p:cNvSpPr>
          <p:nvPr/>
        </p:nvSpPr>
        <p:spPr bwMode="auto">
          <a:xfrm>
            <a:off x="800100" y="2212090"/>
            <a:ext cx="114300" cy="150813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12" name="Explosion 1 61"/>
          <p:cNvSpPr>
            <a:spLocks noChangeArrowheads="1"/>
          </p:cNvSpPr>
          <p:nvPr/>
        </p:nvSpPr>
        <p:spPr bwMode="auto">
          <a:xfrm>
            <a:off x="1030287" y="3726565"/>
            <a:ext cx="114300" cy="1524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grpSp>
        <p:nvGrpSpPr>
          <p:cNvPr id="113" name="Group 112"/>
          <p:cNvGrpSpPr>
            <a:grpSpLocks/>
          </p:cNvGrpSpPr>
          <p:nvPr/>
        </p:nvGrpSpPr>
        <p:grpSpPr bwMode="auto">
          <a:xfrm>
            <a:off x="1217612" y="3726565"/>
            <a:ext cx="534988" cy="153988"/>
            <a:chOff x="1711257" y="4717005"/>
            <a:chExt cx="534381" cy="1540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14" name="Explosion 1 62"/>
            <p:cNvSpPr>
              <a:spLocks noChangeArrowheads="1"/>
            </p:cNvSpPr>
            <p:nvPr/>
          </p:nvSpPr>
          <p:spPr bwMode="auto">
            <a:xfrm>
              <a:off x="1711257" y="4719216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115" name="Explosion 1 63"/>
            <p:cNvSpPr>
              <a:spLocks noChangeArrowheads="1"/>
            </p:cNvSpPr>
            <p:nvPr/>
          </p:nvSpPr>
          <p:spPr bwMode="auto">
            <a:xfrm>
              <a:off x="1945175" y="4717005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116" name="Explosion 1 64"/>
            <p:cNvSpPr>
              <a:spLocks noChangeArrowheads="1"/>
            </p:cNvSpPr>
            <p:nvPr/>
          </p:nvSpPr>
          <p:spPr bwMode="auto">
            <a:xfrm>
              <a:off x="2131796" y="4719215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</p:grpSp>
      <p:sp>
        <p:nvSpPr>
          <p:cNvPr id="118" name="Explosion 1 66"/>
          <p:cNvSpPr>
            <a:spLocks noChangeArrowheads="1"/>
          </p:cNvSpPr>
          <p:nvPr/>
        </p:nvSpPr>
        <p:spPr bwMode="auto">
          <a:xfrm>
            <a:off x="800100" y="3729740"/>
            <a:ext cx="114300" cy="150813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19" name="Explosion 1 67"/>
          <p:cNvSpPr>
            <a:spLocks noChangeArrowheads="1"/>
          </p:cNvSpPr>
          <p:nvPr/>
        </p:nvSpPr>
        <p:spPr bwMode="auto">
          <a:xfrm>
            <a:off x="1030287" y="4031365"/>
            <a:ext cx="114300" cy="150813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20" name="Explosion 1 68"/>
          <p:cNvSpPr>
            <a:spLocks noChangeArrowheads="1"/>
          </p:cNvSpPr>
          <p:nvPr/>
        </p:nvSpPr>
        <p:spPr bwMode="auto">
          <a:xfrm>
            <a:off x="1217612" y="4032953"/>
            <a:ext cx="114300" cy="1524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21" name="Explosion 1 69"/>
          <p:cNvSpPr>
            <a:spLocks noChangeArrowheads="1"/>
          </p:cNvSpPr>
          <p:nvPr/>
        </p:nvSpPr>
        <p:spPr bwMode="auto">
          <a:xfrm>
            <a:off x="1450975" y="4031365"/>
            <a:ext cx="114300" cy="150813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22" name="Explosion 1 70"/>
          <p:cNvSpPr>
            <a:spLocks noChangeArrowheads="1"/>
          </p:cNvSpPr>
          <p:nvPr/>
        </p:nvSpPr>
        <p:spPr bwMode="auto">
          <a:xfrm>
            <a:off x="1638300" y="4032953"/>
            <a:ext cx="114300" cy="1524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24" name="Explosion 1 72"/>
          <p:cNvSpPr>
            <a:spLocks noChangeArrowheads="1"/>
          </p:cNvSpPr>
          <p:nvPr/>
        </p:nvSpPr>
        <p:spPr bwMode="auto">
          <a:xfrm>
            <a:off x="800100" y="4032953"/>
            <a:ext cx="114300" cy="1524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grpSp>
        <p:nvGrpSpPr>
          <p:cNvPr id="126" name="Group 5"/>
          <p:cNvGrpSpPr>
            <a:grpSpLocks/>
          </p:cNvGrpSpPr>
          <p:nvPr/>
        </p:nvGrpSpPr>
        <p:grpSpPr bwMode="auto">
          <a:xfrm>
            <a:off x="1217612" y="2208915"/>
            <a:ext cx="534988" cy="153976"/>
            <a:chOff x="1711257" y="3199105"/>
            <a:chExt cx="534381" cy="1540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0" name="Explosion 1 56"/>
            <p:cNvSpPr>
              <a:spLocks noChangeArrowheads="1"/>
            </p:cNvSpPr>
            <p:nvPr/>
          </p:nvSpPr>
          <p:spPr bwMode="auto">
            <a:xfrm>
              <a:off x="1711257" y="3201316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131" name="Explosion 1 57"/>
            <p:cNvSpPr>
              <a:spLocks noChangeArrowheads="1"/>
            </p:cNvSpPr>
            <p:nvPr/>
          </p:nvSpPr>
          <p:spPr bwMode="auto">
            <a:xfrm>
              <a:off x="1945175" y="3199105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132" name="Explosion 1 58"/>
            <p:cNvSpPr>
              <a:spLocks noChangeArrowheads="1"/>
            </p:cNvSpPr>
            <p:nvPr/>
          </p:nvSpPr>
          <p:spPr bwMode="auto">
            <a:xfrm>
              <a:off x="2131796" y="3201315"/>
              <a:ext cx="113842" cy="151789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</p:grpSp>
      <p:sp>
        <p:nvSpPr>
          <p:cNvPr id="127" name="Explosion 1 74"/>
          <p:cNvSpPr>
            <a:spLocks noChangeArrowheads="1"/>
          </p:cNvSpPr>
          <p:nvPr/>
        </p:nvSpPr>
        <p:spPr bwMode="auto">
          <a:xfrm>
            <a:off x="1217612" y="3349374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28" name="Explosion 1 75"/>
          <p:cNvSpPr>
            <a:spLocks noChangeArrowheads="1"/>
          </p:cNvSpPr>
          <p:nvPr/>
        </p:nvSpPr>
        <p:spPr bwMode="auto">
          <a:xfrm>
            <a:off x="1451796" y="3347164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29" name="Explosion 1 76"/>
          <p:cNvSpPr>
            <a:spLocks noChangeArrowheads="1"/>
          </p:cNvSpPr>
          <p:nvPr/>
        </p:nvSpPr>
        <p:spPr bwMode="auto">
          <a:xfrm>
            <a:off x="1638629" y="3349373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34" name="Explosion 1 73"/>
          <p:cNvSpPr>
            <a:spLocks noChangeArrowheads="1"/>
          </p:cNvSpPr>
          <p:nvPr/>
        </p:nvSpPr>
        <p:spPr bwMode="auto">
          <a:xfrm>
            <a:off x="1030629" y="3347154"/>
            <a:ext cx="113959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37" name="Explosion 1 78"/>
          <p:cNvSpPr>
            <a:spLocks noChangeArrowheads="1"/>
          </p:cNvSpPr>
          <p:nvPr/>
        </p:nvSpPr>
        <p:spPr bwMode="auto">
          <a:xfrm>
            <a:off x="799589" y="3349363"/>
            <a:ext cx="113959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39" name="Explosion 1 79"/>
          <p:cNvSpPr>
            <a:spLocks noChangeArrowheads="1"/>
          </p:cNvSpPr>
          <p:nvPr/>
        </p:nvSpPr>
        <p:spPr bwMode="auto">
          <a:xfrm>
            <a:off x="1030711" y="2970916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40" name="Explosion 1 80"/>
          <p:cNvSpPr>
            <a:spLocks noChangeArrowheads="1"/>
          </p:cNvSpPr>
          <p:nvPr/>
        </p:nvSpPr>
        <p:spPr bwMode="auto">
          <a:xfrm>
            <a:off x="1217562" y="2973126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41" name="Explosion 1 81"/>
          <p:cNvSpPr>
            <a:spLocks noChangeArrowheads="1"/>
          </p:cNvSpPr>
          <p:nvPr/>
        </p:nvSpPr>
        <p:spPr bwMode="auto">
          <a:xfrm>
            <a:off x="1451767" y="2970915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42" name="Explosion 1 82"/>
          <p:cNvSpPr>
            <a:spLocks noChangeArrowheads="1"/>
          </p:cNvSpPr>
          <p:nvPr/>
        </p:nvSpPr>
        <p:spPr bwMode="auto">
          <a:xfrm>
            <a:off x="1638618" y="2973125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44" name="Explosion 1 84"/>
          <p:cNvSpPr>
            <a:spLocks noChangeArrowheads="1"/>
          </p:cNvSpPr>
          <p:nvPr/>
        </p:nvSpPr>
        <p:spPr bwMode="auto">
          <a:xfrm>
            <a:off x="799626" y="2973125"/>
            <a:ext cx="113982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45" name="Explosion 1 85"/>
          <p:cNvSpPr>
            <a:spLocks noChangeArrowheads="1"/>
          </p:cNvSpPr>
          <p:nvPr/>
        </p:nvSpPr>
        <p:spPr bwMode="auto">
          <a:xfrm>
            <a:off x="1030287" y="2588328"/>
            <a:ext cx="114300" cy="1524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46" name="Explosion 1 86"/>
          <p:cNvSpPr>
            <a:spLocks noChangeArrowheads="1"/>
          </p:cNvSpPr>
          <p:nvPr/>
        </p:nvSpPr>
        <p:spPr bwMode="auto">
          <a:xfrm>
            <a:off x="1217612" y="2591503"/>
            <a:ext cx="114300" cy="150812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47" name="Explosion 1 87"/>
          <p:cNvSpPr>
            <a:spLocks noChangeArrowheads="1"/>
          </p:cNvSpPr>
          <p:nvPr/>
        </p:nvSpPr>
        <p:spPr bwMode="auto">
          <a:xfrm>
            <a:off x="1450975" y="2588328"/>
            <a:ext cx="114300" cy="152400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48" name="Explosion 1 88"/>
          <p:cNvSpPr>
            <a:spLocks noChangeArrowheads="1"/>
          </p:cNvSpPr>
          <p:nvPr/>
        </p:nvSpPr>
        <p:spPr bwMode="auto">
          <a:xfrm>
            <a:off x="1638300" y="2591503"/>
            <a:ext cx="114300" cy="150812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50" name="Explosion 1 90"/>
          <p:cNvSpPr>
            <a:spLocks noChangeArrowheads="1"/>
          </p:cNvSpPr>
          <p:nvPr/>
        </p:nvSpPr>
        <p:spPr bwMode="auto">
          <a:xfrm>
            <a:off x="800100" y="2591503"/>
            <a:ext cx="114300" cy="150812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55" name="Rectangle 154"/>
          <p:cNvSpPr/>
          <p:nvPr/>
        </p:nvSpPr>
        <p:spPr>
          <a:xfrm>
            <a:off x="3177306" y="1972285"/>
            <a:ext cx="383309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2200" b="1" dirty="0" smtClean="0">
                <a:solidFill>
                  <a:srgbClr val="D25000"/>
                </a:solidFill>
                <a:latin typeface="Arial Narrow" pitchFamily="34" charset="0"/>
              </a:rPr>
              <a:t>Prune error sites </a:t>
            </a:r>
          </a:p>
          <a:p>
            <a:pPr algn="ctr">
              <a:lnSpc>
                <a:spcPct val="125000"/>
              </a:lnSpc>
            </a:pPr>
            <a:endParaRPr lang="en-US" sz="2200" b="1" dirty="0">
              <a:solidFill>
                <a:srgbClr val="D25000"/>
              </a:solidFill>
              <a:latin typeface="Arial Narrow" pitchFamily="34" charset="0"/>
            </a:endParaRPr>
          </a:p>
          <a:p>
            <a:pPr algn="ctr">
              <a:lnSpc>
                <a:spcPct val="125000"/>
              </a:lnSpc>
            </a:pPr>
            <a:r>
              <a:rPr lang="en-US" sz="2200" b="1" dirty="0" smtClean="0">
                <a:latin typeface="Arial Narrow" pitchFamily="34" charset="0"/>
              </a:rPr>
              <a:t>Application-level </a:t>
            </a:r>
          </a:p>
          <a:p>
            <a:pPr algn="ctr">
              <a:lnSpc>
                <a:spcPct val="125000"/>
              </a:lnSpc>
            </a:pPr>
            <a:r>
              <a:rPr lang="en-US" sz="2200" b="1" dirty="0">
                <a:latin typeface="Arial Narrow" pitchFamily="34" charset="0"/>
              </a:rPr>
              <a:t>e</a:t>
            </a:r>
            <a:r>
              <a:rPr lang="en-US" sz="2200" b="1" dirty="0" smtClean="0">
                <a:latin typeface="Arial Narrow" pitchFamily="34" charset="0"/>
              </a:rPr>
              <a:t>rror (outcome) equivalence</a:t>
            </a:r>
          </a:p>
          <a:p>
            <a:pPr marL="342900" indent="-342900" algn="ctr">
              <a:lnSpc>
                <a:spcPct val="125000"/>
              </a:lnSpc>
              <a:buFont typeface="Arial" pitchFamily="34" charset="0"/>
              <a:buChar char="•"/>
            </a:pPr>
            <a:endParaRPr lang="en-US" sz="2200" b="1" dirty="0">
              <a:latin typeface="Arial Narrow" pitchFamily="34" charset="0"/>
            </a:endParaRPr>
          </a:p>
          <a:p>
            <a:pPr algn="ctr">
              <a:lnSpc>
                <a:spcPct val="125000"/>
              </a:lnSpc>
            </a:pPr>
            <a:r>
              <a:rPr lang="en-US" sz="2200" b="1" dirty="0">
                <a:latin typeface="Arial Narrow" pitchFamily="34" charset="0"/>
              </a:rPr>
              <a:t>Predict </a:t>
            </a:r>
            <a:r>
              <a:rPr lang="en-US" sz="2200" b="1" dirty="0" smtClean="0">
                <a:latin typeface="Arial Narrow" pitchFamily="34" charset="0"/>
              </a:rPr>
              <a:t>error outcome if possible</a:t>
            </a:r>
          </a:p>
          <a:p>
            <a:pPr>
              <a:lnSpc>
                <a:spcPct val="125000"/>
              </a:lnSpc>
            </a:pPr>
            <a:endParaRPr lang="en-US" sz="2200" b="1" dirty="0">
              <a:solidFill>
                <a:srgbClr val="D25000"/>
              </a:solidFill>
              <a:latin typeface="Arial Narrow" pitchFamily="34" charset="0"/>
            </a:endParaRPr>
          </a:p>
          <a:p>
            <a:pPr algn="ctr">
              <a:lnSpc>
                <a:spcPct val="125000"/>
              </a:lnSpc>
            </a:pPr>
            <a:r>
              <a:rPr lang="en-US" sz="2200" b="1" dirty="0" smtClean="0">
                <a:solidFill>
                  <a:srgbClr val="D25000"/>
                </a:solidFill>
                <a:latin typeface="Arial Narrow" pitchFamily="34" charset="0"/>
              </a:rPr>
              <a:t>Inject errors for remaining sites</a:t>
            </a:r>
            <a:endParaRPr lang="en-US" sz="2200" b="1" dirty="0">
              <a:solidFill>
                <a:srgbClr val="D25000"/>
              </a:solidFill>
              <a:latin typeface="Arial Narrow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99626" y="1602482"/>
            <a:ext cx="952974" cy="153988"/>
            <a:chOff x="799626" y="1828800"/>
            <a:chExt cx="952974" cy="153988"/>
          </a:xfrm>
        </p:grpSpPr>
        <p:sp>
          <p:nvSpPr>
            <p:cNvPr id="247" name="Explosion 1 79"/>
            <p:cNvSpPr>
              <a:spLocks noChangeArrowheads="1"/>
            </p:cNvSpPr>
            <p:nvPr/>
          </p:nvSpPr>
          <p:spPr bwMode="auto">
            <a:xfrm>
              <a:off x="1030711" y="1828801"/>
              <a:ext cx="113982" cy="151777"/>
            </a:xfrm>
            <a:prstGeom prst="irregularSeal1">
              <a:avLst/>
            </a:prstGeom>
            <a:solidFill>
              <a:srgbClr val="FFC000"/>
            </a:solidFill>
            <a:ln w="54864" algn="ctr">
              <a:solidFill>
                <a:srgbClr val="FFC000"/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248" name="Explosion 1 80"/>
            <p:cNvSpPr>
              <a:spLocks noChangeArrowheads="1"/>
            </p:cNvSpPr>
            <p:nvPr/>
          </p:nvSpPr>
          <p:spPr bwMode="auto">
            <a:xfrm>
              <a:off x="1217562" y="1831011"/>
              <a:ext cx="113982" cy="151777"/>
            </a:xfrm>
            <a:prstGeom prst="irregularSeal1">
              <a:avLst/>
            </a:prstGeom>
            <a:solidFill>
              <a:srgbClr val="002060"/>
            </a:solidFill>
            <a:ln w="54864" algn="ctr">
              <a:solidFill>
                <a:srgbClr val="002060"/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249" name="Explosion 1 81"/>
            <p:cNvSpPr>
              <a:spLocks noChangeArrowheads="1"/>
            </p:cNvSpPr>
            <p:nvPr/>
          </p:nvSpPr>
          <p:spPr bwMode="auto">
            <a:xfrm>
              <a:off x="1451767" y="1828800"/>
              <a:ext cx="113982" cy="151777"/>
            </a:xfrm>
            <a:prstGeom prst="irregularSeal1">
              <a:avLst/>
            </a:prstGeom>
            <a:solidFill>
              <a:schemeClr val="accent1">
                <a:lumMod val="90000"/>
              </a:schemeClr>
            </a:solidFill>
            <a:ln w="54864" algn="ctr">
              <a:solidFill>
                <a:schemeClr val="accent5">
                  <a:lumMod val="90000"/>
                </a:schemeClr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250" name="Explosion 1 82"/>
            <p:cNvSpPr>
              <a:spLocks noChangeArrowheads="1"/>
            </p:cNvSpPr>
            <p:nvPr/>
          </p:nvSpPr>
          <p:spPr bwMode="auto">
            <a:xfrm>
              <a:off x="1638618" y="1831010"/>
              <a:ext cx="113982" cy="151777"/>
            </a:xfrm>
            <a:prstGeom prst="irregularSeal1">
              <a:avLst/>
            </a:prstGeom>
            <a:solidFill>
              <a:srgbClr val="D15100"/>
            </a:solidFill>
            <a:ln w="54864" algn="ctr">
              <a:solidFill>
                <a:srgbClr val="D25000"/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251" name="Explosion 1 84"/>
            <p:cNvSpPr>
              <a:spLocks noChangeArrowheads="1"/>
            </p:cNvSpPr>
            <p:nvPr/>
          </p:nvSpPr>
          <p:spPr bwMode="auto">
            <a:xfrm>
              <a:off x="799626" y="1831010"/>
              <a:ext cx="113982" cy="151777"/>
            </a:xfrm>
            <a:prstGeom prst="irregularSeal1">
              <a:avLst/>
            </a:prstGeom>
            <a:solidFill>
              <a:srgbClr val="008000"/>
            </a:solidFill>
            <a:ln w="54864" algn="ctr">
              <a:solidFill>
                <a:srgbClr val="008000"/>
              </a:solidFill>
              <a:round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0" hangingPunct="0"/>
              <a:endParaRPr lang="en-US" sz="2400">
                <a:solidFill>
                  <a:srgbClr val="FF0000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638629" y="716945"/>
            <a:ext cx="22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Narrow" pitchFamily="34" charset="0"/>
              </a:rPr>
              <a:t>Equivalence Classes</a:t>
            </a:r>
            <a:endParaRPr lang="en-US" b="1" dirty="0">
              <a:latin typeface="Arial Narrow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945" y="762000"/>
            <a:ext cx="756937" cy="859592"/>
            <a:chOff x="138718" y="1200090"/>
            <a:chExt cx="756937" cy="859592"/>
          </a:xfrm>
        </p:grpSpPr>
        <p:sp>
          <p:nvSpPr>
            <p:cNvPr id="80" name="TextBox 79"/>
            <p:cNvSpPr txBox="1"/>
            <p:nvPr/>
          </p:nvSpPr>
          <p:spPr>
            <a:xfrm>
              <a:off x="138718" y="1200090"/>
              <a:ext cx="7569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 Narrow" pitchFamily="34" charset="0"/>
                </a:rPr>
                <a:t>Pilots</a:t>
              </a:r>
              <a:endParaRPr lang="en-US" sz="2000" b="1" dirty="0">
                <a:latin typeface="Arial Narrow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80" idx="2"/>
            </p:cNvCxnSpPr>
            <p:nvPr/>
          </p:nvCxnSpPr>
          <p:spPr bwMode="auto">
            <a:xfrm>
              <a:off x="517187" y="1600200"/>
              <a:ext cx="282439" cy="45948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2" name="Right Arrow 81"/>
          <p:cNvSpPr/>
          <p:nvPr/>
        </p:nvSpPr>
        <p:spPr bwMode="auto">
          <a:xfrm>
            <a:off x="4038599" y="1219200"/>
            <a:ext cx="2057401" cy="728906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Relyzer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21228" y="1145282"/>
            <a:ext cx="1870372" cy="4217452"/>
            <a:chOff x="7121228" y="1145282"/>
            <a:chExt cx="1870372" cy="4217452"/>
          </a:xfrm>
        </p:grpSpPr>
        <p:grpSp>
          <p:nvGrpSpPr>
            <p:cNvPr id="83" name="Group 82"/>
            <p:cNvGrpSpPr/>
            <p:nvPr/>
          </p:nvGrpSpPr>
          <p:grpSpPr>
            <a:xfrm>
              <a:off x="7121228" y="1145282"/>
              <a:ext cx="1870372" cy="4217452"/>
              <a:chOff x="5526145" y="3657600"/>
              <a:chExt cx="1903512" cy="2979526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5526145" y="3657600"/>
                <a:ext cx="1903512" cy="2979526"/>
                <a:chOff x="304800" y="1678682"/>
                <a:chExt cx="1828801" cy="4188718"/>
              </a:xfrm>
            </p:grpSpPr>
            <p:grpSp>
              <p:nvGrpSpPr>
                <p:cNvPr id="149" name="Group 148"/>
                <p:cNvGrpSpPr/>
                <p:nvPr/>
              </p:nvGrpSpPr>
              <p:grpSpPr>
                <a:xfrm>
                  <a:off x="304800" y="1678682"/>
                  <a:ext cx="1828801" cy="3863574"/>
                  <a:chOff x="304800" y="1678682"/>
                  <a:chExt cx="1828801" cy="3863574"/>
                </a:xfrm>
              </p:grpSpPr>
              <p:sp>
                <p:nvSpPr>
                  <p:cNvPr id="153" name="Rounded Rectangle 152"/>
                  <p:cNvSpPr/>
                  <p:nvPr/>
                </p:nvSpPr>
                <p:spPr bwMode="auto">
                  <a:xfrm>
                    <a:off x="304800" y="1678682"/>
                    <a:ext cx="1828801" cy="3222945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  <a:headEnd type="none" w="med" len="med"/>
                    <a:tailEnd type="none" w="med" len="med"/>
                  </a:ln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en-US" sz="2400" b="1" dirty="0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  <p:grpSp>
                <p:nvGrpSpPr>
                  <p:cNvPr id="154" name="Group 2047"/>
                  <p:cNvGrpSpPr>
                    <a:grpSpLocks/>
                  </p:cNvGrpSpPr>
                  <p:nvPr/>
                </p:nvGrpSpPr>
                <p:grpSpPr bwMode="auto">
                  <a:xfrm>
                    <a:off x="390464" y="1907290"/>
                    <a:ext cx="1693927" cy="3634966"/>
                    <a:chOff x="1661149" y="2214680"/>
                    <a:chExt cx="1808096" cy="3635142"/>
                  </a:xfrm>
                </p:grpSpPr>
                <p:sp>
                  <p:nvSpPr>
                    <p:cNvPr id="156" name="Rectangle 155"/>
                    <p:cNvSpPr/>
                    <p:nvPr/>
                  </p:nvSpPr>
                  <p:spPr>
                    <a:xfrm>
                      <a:off x="1661149" y="3408539"/>
                      <a:ext cx="1808096" cy="62616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 eaLnBrk="0" hangingPunct="0">
                        <a:defRPr/>
                      </a:pPr>
                      <a:r>
                        <a:rPr 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itchFamily="34" charset="0"/>
                        </a:rPr>
                        <a:t>APPLICATION</a:t>
                      </a:r>
                    </a:p>
                  </p:txBody>
                </p:sp>
                <p:cxnSp>
                  <p:nvCxnSpPr>
                    <p:cNvPr id="157" name="Straight Connector 2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915675" y="2214680"/>
                      <a:ext cx="1290215" cy="0"/>
                    </a:xfrm>
                    <a:prstGeom prst="line">
                      <a:avLst/>
                    </a:prstGeom>
                    <a:noFill/>
                    <a:ln w="54864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58" name="Straight Connector 2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915675" y="2518260"/>
                      <a:ext cx="1290215" cy="0"/>
                    </a:xfrm>
                    <a:prstGeom prst="line">
                      <a:avLst/>
                    </a:prstGeom>
                    <a:noFill/>
                    <a:ln w="54864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59" name="Straight Connector 2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915675" y="2821840"/>
                      <a:ext cx="1290215" cy="0"/>
                    </a:xfrm>
                    <a:prstGeom prst="line">
                      <a:avLst/>
                    </a:prstGeom>
                    <a:noFill/>
                    <a:ln w="54864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60" name="Straight Connector 3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915675" y="3125420"/>
                      <a:ext cx="1290215" cy="0"/>
                    </a:xfrm>
                    <a:prstGeom prst="line">
                      <a:avLst/>
                    </a:prstGeom>
                    <a:noFill/>
                    <a:ln w="54864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61" name="Straight Connector 3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915675" y="4946900"/>
                      <a:ext cx="1290215" cy="0"/>
                    </a:xfrm>
                    <a:prstGeom prst="line">
                      <a:avLst/>
                    </a:prstGeom>
                    <a:noFill/>
                    <a:ln w="54864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62" name="Straight Connector 3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915675" y="4643320"/>
                      <a:ext cx="1290215" cy="0"/>
                    </a:xfrm>
                    <a:prstGeom prst="line">
                      <a:avLst/>
                    </a:prstGeom>
                    <a:noFill/>
                    <a:ln w="54864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163" name="TextBox 162"/>
                    <p:cNvSpPr txBox="1"/>
                    <p:nvPr/>
                  </p:nvSpPr>
                  <p:spPr>
                    <a:xfrm>
                      <a:off x="2446669" y="2973541"/>
                      <a:ext cx="46035" cy="2876281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3200" b="1" dirty="0">
                          <a:latin typeface="+mj-lt"/>
                        </a:rPr>
                        <a:t>.</a:t>
                      </a:r>
                    </a:p>
                    <a:p>
                      <a:pPr>
                        <a:defRPr/>
                      </a:pPr>
                      <a:r>
                        <a:rPr lang="en-US" sz="3200" b="1" dirty="0">
                          <a:latin typeface="+mj-lt"/>
                        </a:rPr>
                        <a:t>.</a:t>
                      </a:r>
                    </a:p>
                    <a:p>
                      <a:pPr>
                        <a:defRPr/>
                      </a:pPr>
                      <a:endParaRPr lang="en-US" sz="3200" b="1" dirty="0">
                        <a:latin typeface="+mj-lt"/>
                      </a:endParaRPr>
                    </a:p>
                  </p:txBody>
                </p:sp>
              </p:grpSp>
            </p:grpSp>
            <p:cxnSp>
              <p:nvCxnSpPr>
                <p:cNvPr id="151" name="Straight Arrow Connector 2054"/>
                <p:cNvCxnSpPr>
                  <a:cxnSpLocks noChangeShapeType="1"/>
                  <a:stCxn id="153" idx="2"/>
                  <a:endCxn id="152" idx="0"/>
                </p:cNvCxnSpPr>
                <p:nvPr/>
              </p:nvCxnSpPr>
              <p:spPr bwMode="auto">
                <a:xfrm>
                  <a:off x="1219201" y="4901627"/>
                  <a:ext cx="0" cy="358613"/>
                </a:xfrm>
                <a:prstGeom prst="straightConnector1">
                  <a:avLst/>
                </a:prstGeom>
                <a:noFill/>
                <a:ln w="54864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52" name="Rounded Rectangle 151"/>
                <p:cNvSpPr/>
                <p:nvPr/>
              </p:nvSpPr>
              <p:spPr bwMode="auto">
                <a:xfrm>
                  <a:off x="304800" y="5260240"/>
                  <a:ext cx="1828801" cy="607160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headEnd type="none" w="med" len="med"/>
                  <a:tailEnd type="none" w="med" len="med"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r>
                    <a:rPr lang="en-US" sz="2000" b="1" dirty="0">
                      <a:solidFill>
                        <a:schemeClr val="tx1"/>
                      </a:solidFill>
                    </a:rPr>
                    <a:t>Output</a:t>
                  </a: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5976398" y="3765446"/>
                <a:ext cx="993558" cy="1839833"/>
                <a:chOff x="794798" y="3757720"/>
                <a:chExt cx="993558" cy="1839833"/>
              </a:xfrm>
            </p:grpSpPr>
            <p:grpSp>
              <p:nvGrpSpPr>
                <p:cNvPr id="86" name="Group 85"/>
                <p:cNvGrpSpPr>
                  <a:grpSpLocks/>
                </p:cNvGrpSpPr>
                <p:nvPr/>
              </p:nvGrpSpPr>
              <p:grpSpPr bwMode="auto">
                <a:xfrm>
                  <a:off x="794798" y="3757720"/>
                  <a:ext cx="313947" cy="109535"/>
                  <a:chOff x="1106488" y="2079625"/>
                  <a:chExt cx="301625" cy="153988"/>
                </a:xfrm>
              </p:grpSpPr>
              <p:sp>
                <p:nvSpPr>
                  <p:cNvPr id="138" name="Explosion 1 105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2079625"/>
                    <a:ext cx="114300" cy="150813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143" name="Explosion 1 106"/>
                  <p:cNvSpPr>
                    <a:spLocks noChangeArrowheads="1"/>
                  </p:cNvSpPr>
                  <p:nvPr/>
                </p:nvSpPr>
                <p:spPr bwMode="auto">
                  <a:xfrm>
                    <a:off x="1293813" y="2081213"/>
                    <a:ext cx="114300" cy="152400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796451" y="3984663"/>
                  <a:ext cx="991905" cy="1612890"/>
                  <a:chOff x="762000" y="2381254"/>
                  <a:chExt cx="952974" cy="2279646"/>
                </a:xfrm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grpSpPr>
              <p:grpSp>
                <p:nvGrpSpPr>
                  <p:cNvPr id="93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762000" y="4506913"/>
                    <a:ext cx="300773" cy="153987"/>
                    <a:chOff x="1106488" y="4506493"/>
                    <a:chExt cx="300833" cy="154013"/>
                  </a:xfrm>
                </p:grpSpPr>
                <p:sp>
                  <p:nvSpPr>
                    <p:cNvPr id="135" name="Explosion 1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6488" y="4506493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136" name="Explosion 1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3339" y="4508704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</p:grpSp>
              <p:grpSp>
                <p:nvGrpSpPr>
                  <p:cNvPr id="95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762000" y="2381254"/>
                    <a:ext cx="952974" cy="154053"/>
                    <a:chOff x="1106488" y="2381250"/>
                    <a:chExt cx="952974" cy="154013"/>
                  </a:xfrm>
                </p:grpSpPr>
                <p:sp>
                  <p:nvSpPr>
                    <p:cNvPr id="110" name="Explosion 1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424" y="2381251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117" name="Explosion 1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1275" y="2383461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123" name="Explosion 1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5480" y="2381250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125" name="Explosion 1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6488" y="2381250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133" name="Explosion 1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3339" y="2383460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</p:grpSp>
              <p:grpSp>
                <p:nvGrpSpPr>
                  <p:cNvPr id="100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765175" y="3368675"/>
                    <a:ext cx="300833" cy="153987"/>
                    <a:chOff x="1106488" y="3367970"/>
                    <a:chExt cx="300833" cy="154012"/>
                  </a:xfrm>
                </p:grpSpPr>
                <p:sp>
                  <p:nvSpPr>
                    <p:cNvPr id="102" name="Explosion 1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6488" y="3367970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107" name="Explosion 1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3339" y="3370180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</p:grpSp>
            </p:grpSp>
          </p:grpSp>
        </p:grpSp>
        <p:sp>
          <p:nvSpPr>
            <p:cNvPr id="164" name="Explosion 1 38"/>
            <p:cNvSpPr>
              <a:spLocks noChangeArrowheads="1"/>
            </p:cNvSpPr>
            <p:nvPr/>
          </p:nvSpPr>
          <p:spPr bwMode="auto">
            <a:xfrm>
              <a:off x="7999811" y="4036721"/>
              <a:ext cx="116573" cy="152065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165" name="Explosion 1 43"/>
            <p:cNvSpPr>
              <a:spLocks noChangeArrowheads="1"/>
            </p:cNvSpPr>
            <p:nvPr/>
          </p:nvSpPr>
          <p:spPr bwMode="auto">
            <a:xfrm>
              <a:off x="8190909" y="4038935"/>
              <a:ext cx="116573" cy="152065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166" name="Explosion 1 44"/>
            <p:cNvSpPr>
              <a:spLocks noChangeArrowheads="1"/>
            </p:cNvSpPr>
            <p:nvPr/>
          </p:nvSpPr>
          <p:spPr bwMode="auto">
            <a:xfrm>
              <a:off x="8430438" y="4036720"/>
              <a:ext cx="116573" cy="152065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167" name="Explosion 1 46"/>
            <p:cNvSpPr>
              <a:spLocks noChangeArrowheads="1"/>
            </p:cNvSpPr>
            <p:nvPr/>
          </p:nvSpPr>
          <p:spPr bwMode="auto">
            <a:xfrm>
              <a:off x="7572375" y="4036720"/>
              <a:ext cx="116573" cy="152065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  <p:sp>
          <p:nvSpPr>
            <p:cNvPr id="168" name="Explosion 1 48"/>
            <p:cNvSpPr>
              <a:spLocks noChangeArrowheads="1"/>
            </p:cNvSpPr>
            <p:nvPr/>
          </p:nvSpPr>
          <p:spPr bwMode="auto">
            <a:xfrm>
              <a:off x="7763473" y="4038934"/>
              <a:ext cx="116573" cy="152065"/>
            </a:xfrm>
            <a:prstGeom prst="irregularSeal1">
              <a:avLst/>
            </a:prstGeom>
            <a:solidFill>
              <a:srgbClr val="FF0000"/>
            </a:solidFill>
            <a:ln w="54864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/>
            </a:p>
          </p:txBody>
        </p:sp>
      </p:grpSp>
      <p:sp>
        <p:nvSpPr>
          <p:cNvPr id="6" name="Rectangle 5"/>
          <p:cNvSpPr/>
          <p:nvPr/>
        </p:nvSpPr>
        <p:spPr>
          <a:xfrm>
            <a:off x="2406084" y="6122313"/>
            <a:ext cx="52373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latin typeface="Arial Narrow" pitchFamily="34" charset="0"/>
              </a:rPr>
              <a:t>Can list virtually </a:t>
            </a:r>
            <a:r>
              <a:rPr lang="en-US" sz="2200" b="1" dirty="0">
                <a:latin typeface="Arial Narrow" pitchFamily="34" charset="0"/>
              </a:rPr>
              <a:t>all </a:t>
            </a:r>
            <a:r>
              <a:rPr lang="en-US" sz="2200" b="1" dirty="0" smtClean="0">
                <a:latin typeface="Arial Narrow" pitchFamily="34" charset="0"/>
              </a:rPr>
              <a:t>SDC-causing instructions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029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53"/>
    </mc:Choice>
    <mc:Fallback xmlns="">
      <p:transition spd="slow" advTm="79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10625 -0.0669 " pathEditMode="relative" rAng="0" ptsTypes="AA">
                                      <p:cBhvr>
                                        <p:cTn id="26" dur="3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-335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8958 -0.08889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-444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13125 -0.21065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-1053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13958 -0.23311 " pathEditMode="relative" rAng="0" ptsTypes="AA">
                                      <p:cBhvr>
                                        <p:cTn id="32" dur="3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-1166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10625 -0.26574 " pathEditMode="relative" rAng="0" ptsTypes="AA">
                                      <p:cBhvr>
                                        <p:cTn id="34" dur="3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-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0.15174 -0.0882 " pathEditMode="relative" rAng="0" ptsTypes="AA">
                                      <p:cBhvr>
                                        <p:cTn id="39" dur="3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87" y="-442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11007 0.02245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111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0.12674 0.04444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37" y="222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0.15174 -0.09953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87" y="-497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0.12674 -0.16551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37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0.18559 0.19977 " pathEditMode="relative" rAng="0" ptsTypes="AA">
                                      <p:cBhvr>
                                        <p:cTn id="52" dur="3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997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14392 0.12222 " pathEditMode="relative" rAng="0" ptsTypes="AA">
                                      <p:cBhvr>
                                        <p:cTn id="54" dur="3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611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0.16059 0.05602 " pathEditMode="relative" rAng="0" ptsTypes="AA">
                                      <p:cBhvr>
                                        <p:cTn id="56" dur="3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280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6 L 0.13559 0.00023 " pathEditMode="relative" rAng="0" ptsTypes="AA">
                                      <p:cBhvr>
                                        <p:cTn id="58" dur="3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9259E-6 L 0.16059 -0.0213 " pathEditMode="relative" rAng="0" ptsTypes="AA">
                                      <p:cBhvr>
                                        <p:cTn id="60" dur="3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22222E-6 L 0.17275 0.31111 " pathEditMode="relative" rAng="0" ptsTypes="AA">
                                      <p:cBhvr>
                                        <p:cTn id="65" dur="3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8" y="1555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7.40741E-7 L 0.16441 0.30023 " pathEditMode="relative" rAng="0" ptsTypes="AA">
                                      <p:cBhvr>
                                        <p:cTn id="67" dur="3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2" y="1500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22222E-6 L 0.18941 0.20069 " pathEditMode="relative" rAng="0" ptsTypes="AA">
                                      <p:cBhvr>
                                        <p:cTn id="69" dur="3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2" y="1002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0.18941 0.08936 " pathEditMode="relative" rAng="0" ptsTypes="AA">
                                      <p:cBhvr>
                                        <p:cTn id="71" dur="3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2" y="4468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439 L 0.15608 0.0301 " pathEditMode="relative" rAng="0" ptsTypes="AA">
                                      <p:cBhvr>
                                        <p:cTn id="73" dur="3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44 L 0.17327 0.16319 " pathEditMode="relative" rAng="0" ptsTypes="AA">
                                      <p:cBhvr>
                                        <p:cTn id="78" dur="3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838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3.7037E-6 L 0.19792 0.21134 " pathEditMode="relative" rAng="0" ptsTypes="AA">
                                      <p:cBhvr>
                                        <p:cTn id="80" dur="3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0556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7.40741E-7 L 0.17292 0.31157 " pathEditMode="relative" rAng="0" ptsTypes="AA">
                                      <p:cBhvr>
                                        <p:cTn id="82" dur="3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1557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22222E-6 L 0.20625 0.41111 " pathEditMode="relative" rAng="0" ptsTypes="AA">
                                      <p:cBhvr>
                                        <p:cTn id="84" dur="3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20556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7.40741E-7 L 0.22292 0.42199 " pathEditMode="relative" rAng="0" ptsTypes="AA">
                                      <p:cBhvr>
                                        <p:cTn id="86" dur="3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2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245" grpId="0" animBg="1"/>
      <p:bldP spid="244" grpId="0" animBg="1"/>
      <p:bldP spid="243" grpId="0" animBg="1"/>
      <p:bldP spid="3" grpId="0" animBg="1"/>
      <p:bldP spid="96" grpId="0" animBg="1"/>
      <p:bldP spid="97" grpId="0" animBg="1"/>
      <p:bldP spid="98" grpId="0" animBg="1"/>
      <p:bldP spid="99" grpId="0" animBg="1"/>
      <p:bldP spid="101" grpId="0" animBg="1"/>
      <p:bldP spid="103" grpId="0" animBg="1"/>
      <p:bldP spid="104" grpId="0" animBg="1"/>
      <p:bldP spid="105" grpId="0" animBg="1"/>
      <p:bldP spid="106" grpId="0" animBg="1"/>
      <p:bldP spid="108" grpId="0" animBg="1"/>
      <p:bldP spid="127" grpId="0" animBg="1"/>
      <p:bldP spid="128" grpId="0" animBg="1"/>
      <p:bldP spid="129" grpId="0" animBg="1"/>
      <p:bldP spid="134" grpId="0" animBg="1"/>
      <p:bldP spid="137" grpId="0" animBg="1"/>
      <p:bldP spid="139" grpId="0" animBg="1"/>
      <p:bldP spid="140" grpId="0" animBg="1"/>
      <p:bldP spid="141" grpId="0" animBg="1"/>
      <p:bldP spid="142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0" grpId="0" animBg="1"/>
      <p:bldP spid="78" grpId="0"/>
      <p:bldP spid="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to First-Use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marL="400036" indent="-342900"/>
            <a:r>
              <a:rPr lang="en-US" dirty="0" smtClean="0">
                <a:solidFill>
                  <a:srgbClr val="D25000"/>
                </a:solidFill>
              </a:rPr>
              <a:t>Fault in first use is equivalent to fault in </a:t>
            </a:r>
            <a:r>
              <a:rPr lang="en-US" dirty="0" err="1" smtClean="0">
                <a:solidFill>
                  <a:srgbClr val="D25000"/>
                </a:solidFill>
              </a:rPr>
              <a:t>def</a:t>
            </a:r>
            <a:r>
              <a:rPr lang="en-US" dirty="0" smtClean="0">
                <a:solidFill>
                  <a:srgbClr val="D25000"/>
                </a:solidFill>
              </a:rPr>
              <a:t>  </a:t>
            </a:r>
            <a:r>
              <a:rPr lang="en-US" dirty="0" smtClean="0">
                <a:solidFill>
                  <a:srgbClr val="D25000"/>
                </a:solidFill>
                <a:sym typeface="Symbol"/>
              </a:rPr>
              <a:t> </a:t>
            </a:r>
            <a:r>
              <a:rPr lang="en-US" dirty="0" smtClean="0">
                <a:solidFill>
                  <a:srgbClr val="D25000"/>
                </a:solidFill>
              </a:rPr>
              <a:t>prune </a:t>
            </a:r>
            <a:r>
              <a:rPr lang="en-US" dirty="0" err="1" smtClean="0">
                <a:solidFill>
                  <a:srgbClr val="D25000"/>
                </a:solidFill>
              </a:rPr>
              <a:t>def</a:t>
            </a:r>
            <a:endParaRPr lang="en-US" dirty="0" smtClean="0">
              <a:solidFill>
                <a:srgbClr val="D25000"/>
              </a:solidFill>
            </a:endParaRPr>
          </a:p>
          <a:p>
            <a:pPr marL="457092" lvl="1" indent="0">
              <a:buNone/>
            </a:pPr>
            <a:r>
              <a:rPr lang="en-US" dirty="0" smtClean="0"/>
              <a:t>	</a:t>
            </a:r>
          </a:p>
          <a:p>
            <a:pPr marL="457092" lvl="1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r1  =  r2  +  r3</a:t>
            </a:r>
          </a:p>
          <a:p>
            <a:pPr marL="457092" lvl="1" indent="0">
              <a:buNone/>
            </a:pPr>
            <a:endParaRPr lang="en-US" dirty="0"/>
          </a:p>
          <a:p>
            <a:pPr marL="457092" lvl="1" indent="0">
              <a:buNone/>
            </a:pPr>
            <a:r>
              <a:rPr lang="en-US" dirty="0" smtClean="0"/>
              <a:t>		r4  = r1  + r5</a:t>
            </a:r>
          </a:p>
          <a:p>
            <a:pPr marL="457092" lvl="1" indent="0">
              <a:buNone/>
            </a:pPr>
            <a:endParaRPr lang="en-US" dirty="0"/>
          </a:p>
          <a:p>
            <a:pPr marL="457092" lvl="1" indent="0">
              <a:buNone/>
            </a:pPr>
            <a:r>
              <a:rPr lang="en-US" dirty="0" smtClean="0"/>
              <a:t>		… </a:t>
            </a:r>
          </a:p>
          <a:p>
            <a:pPr marL="457092" lvl="1" indent="0">
              <a:buNone/>
            </a:pPr>
            <a:endParaRPr lang="en-US" dirty="0"/>
          </a:p>
          <a:p>
            <a:r>
              <a:rPr lang="en-US" dirty="0"/>
              <a:t>If there is no first use, then </a:t>
            </a:r>
            <a:r>
              <a:rPr lang="en-US" dirty="0" err="1"/>
              <a:t>def</a:t>
            </a:r>
            <a:r>
              <a:rPr lang="en-US" dirty="0"/>
              <a:t> is dead </a:t>
            </a:r>
            <a:r>
              <a:rPr lang="en-US" dirty="0">
                <a:sym typeface="Symbol"/>
              </a:rPr>
              <a:t> </a:t>
            </a:r>
            <a:r>
              <a:rPr lang="en-US" dirty="0"/>
              <a:t>prune </a:t>
            </a:r>
            <a:r>
              <a:rPr lang="en-US" dirty="0" err="1"/>
              <a:t>def</a:t>
            </a:r>
            <a:endParaRPr lang="en-US" dirty="0"/>
          </a:p>
          <a:p>
            <a:pPr marL="457092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2133600" y="2362200"/>
            <a:ext cx="381000" cy="3370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" name="Group 14"/>
          <p:cNvGrpSpPr/>
          <p:nvPr/>
        </p:nvGrpSpPr>
        <p:grpSpPr>
          <a:xfrm>
            <a:off x="990600" y="2362200"/>
            <a:ext cx="1143000" cy="369332"/>
            <a:chOff x="990600" y="2939534"/>
            <a:chExt cx="11430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990600" y="2939534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Arial Narrow" pitchFamily="34" charset="0"/>
                </a:rPr>
                <a:t>Def</a:t>
              </a:r>
              <a:endParaRPr lang="en-US" b="1" dirty="0">
                <a:latin typeface="Arial Narrow" pitchFamily="34" charset="0"/>
              </a:endParaRPr>
            </a:p>
          </p:txBody>
        </p:sp>
        <p:cxnSp>
          <p:nvCxnSpPr>
            <p:cNvPr id="10" name="Straight Arrow Connector 9"/>
            <p:cNvCxnSpPr>
              <a:stCxn id="6" idx="3"/>
            </p:cNvCxnSpPr>
            <p:nvPr/>
          </p:nvCxnSpPr>
          <p:spPr bwMode="auto">
            <a:xfrm>
              <a:off x="1479836" y="3124200"/>
              <a:ext cx="6537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2362200" y="3613666"/>
            <a:ext cx="974947" cy="597932"/>
            <a:chOff x="2362200" y="4191000"/>
            <a:chExt cx="974947" cy="597932"/>
          </a:xfrm>
        </p:grpSpPr>
        <p:sp>
          <p:nvSpPr>
            <p:cNvPr id="8" name="TextBox 7"/>
            <p:cNvSpPr txBox="1"/>
            <p:nvPr/>
          </p:nvSpPr>
          <p:spPr>
            <a:xfrm>
              <a:off x="2362200" y="4419600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 Narrow" pitchFamily="34" charset="0"/>
                </a:rPr>
                <a:t>First use</a:t>
              </a:r>
              <a:endParaRPr lang="en-US" b="1" dirty="0">
                <a:latin typeface="Arial Narrow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8" idx="0"/>
            </p:cNvCxnSpPr>
            <p:nvPr/>
          </p:nvCxnSpPr>
          <p:spPr bwMode="auto">
            <a:xfrm flipH="1" flipV="1">
              <a:off x="2849673" y="4191000"/>
              <a:ext cx="1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450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54"/>
    </mc:Choice>
    <mc:Fallback xmlns="">
      <p:transition spd="slow" advTm="189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Flow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725505"/>
          </a:xfrm>
        </p:spPr>
        <p:txBody>
          <a:bodyPr>
            <a:normAutofit/>
          </a:bodyPr>
          <a:lstStyle/>
          <a:p>
            <a:pPr marL="0" lvl="1" indent="0" algn="ctr">
              <a:spcBef>
                <a:spcPts val="1224"/>
              </a:spcBef>
              <a:buNone/>
            </a:pPr>
            <a:r>
              <a:rPr kumimoji="1" lang="en-US" dirty="0" smtClean="0">
                <a:solidFill>
                  <a:srgbClr val="D25000"/>
                </a:solidFill>
                <a:ea typeface="MS PGothic" pitchFamily="34" charset="-128"/>
              </a:rPr>
              <a:t>Insight: Errors flowing </a:t>
            </a:r>
            <a:r>
              <a:rPr kumimoji="1" lang="en-US" dirty="0">
                <a:solidFill>
                  <a:srgbClr val="D25000"/>
                </a:solidFill>
                <a:ea typeface="MS PGothic" pitchFamily="34" charset="-128"/>
              </a:rPr>
              <a:t>through similar control paths may behave similarly </a:t>
            </a:r>
          </a:p>
          <a:p>
            <a:pPr marL="0" indent="0">
              <a:buNone/>
            </a:pPr>
            <a:endParaRPr kumimoji="1" lang="en-US" dirty="0" smtClean="0">
              <a:ea typeface="MS PGothic" pitchFamily="34" charset="-128"/>
            </a:endParaRPr>
          </a:p>
          <a:p>
            <a:endParaRPr kumimoji="1" lang="en-US" dirty="0" smtClean="0">
              <a:ea typeface="MS PGothic" pitchFamily="34" charset="-128"/>
            </a:endParaRPr>
          </a:p>
          <a:p>
            <a:endParaRPr kumimoji="1" lang="en-US" dirty="0">
              <a:ea typeface="MS PGothic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46" name="Group 14"/>
          <p:cNvGrpSpPr>
            <a:grpSpLocks/>
          </p:cNvGrpSpPr>
          <p:nvPr/>
        </p:nvGrpSpPr>
        <p:grpSpPr bwMode="auto">
          <a:xfrm>
            <a:off x="626414" y="1765925"/>
            <a:ext cx="2638871" cy="3598997"/>
            <a:chOff x="11735307" y="19770666"/>
            <a:chExt cx="2263553" cy="4348212"/>
          </a:xfrm>
        </p:grpSpPr>
        <p:sp>
          <p:nvSpPr>
            <p:cNvPr id="47" name="Oval 46"/>
            <p:cNvSpPr/>
            <p:nvPr/>
          </p:nvSpPr>
          <p:spPr>
            <a:xfrm>
              <a:off x="12914867" y="19770666"/>
              <a:ext cx="254849" cy="3573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cs typeface="Arial" pitchFamily="34" charset="0"/>
              </a:endParaRPr>
            </a:p>
          </p:txBody>
        </p:sp>
        <p:cxnSp>
          <p:nvCxnSpPr>
            <p:cNvPr id="48" name="Straight Arrow Connector 47"/>
            <p:cNvCxnSpPr>
              <a:stCxn id="47" idx="5"/>
              <a:endCxn id="50" idx="0"/>
            </p:cNvCxnSpPr>
            <p:nvPr/>
          </p:nvCxnSpPr>
          <p:spPr>
            <a:xfrm>
              <a:off x="13132551" y="20075934"/>
              <a:ext cx="738885" cy="627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7" idx="3"/>
              <a:endCxn id="53" idx="0"/>
            </p:cNvCxnSpPr>
            <p:nvPr/>
          </p:nvCxnSpPr>
          <p:spPr>
            <a:xfrm flipH="1">
              <a:off x="12320220" y="20075934"/>
              <a:ext cx="631813" cy="588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13744011" y="20703844"/>
              <a:ext cx="254849" cy="3573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cs typeface="Arial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2237040" y="22340628"/>
              <a:ext cx="254849" cy="3573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cs typeface="Arial" pitchFamily="34" charset="0"/>
              </a:endParaRPr>
            </a:p>
          </p:txBody>
        </p:sp>
        <p:cxnSp>
          <p:nvCxnSpPr>
            <p:cNvPr id="52" name="Straight Arrow Connector 51"/>
            <p:cNvCxnSpPr>
              <a:stCxn id="57" idx="4"/>
              <a:endCxn id="51" idx="7"/>
            </p:cNvCxnSpPr>
            <p:nvPr/>
          </p:nvCxnSpPr>
          <p:spPr>
            <a:xfrm flipH="1">
              <a:off x="12454724" y="21859148"/>
              <a:ext cx="398201" cy="5335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12192796" y="20664134"/>
              <a:ext cx="254849" cy="3573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cs typeface="Arial" pitchFamily="34" charset="0"/>
              </a:endParaRPr>
            </a:p>
          </p:txBody>
        </p:sp>
        <p:cxnSp>
          <p:nvCxnSpPr>
            <p:cNvPr id="54" name="Straight Arrow Connector 53"/>
            <p:cNvCxnSpPr>
              <a:stCxn id="53" idx="5"/>
            </p:cNvCxnSpPr>
            <p:nvPr/>
          </p:nvCxnSpPr>
          <p:spPr>
            <a:xfrm>
              <a:off x="12409594" y="20969403"/>
              <a:ext cx="468993" cy="5323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3"/>
            </p:cNvCxnSpPr>
            <p:nvPr/>
          </p:nvCxnSpPr>
          <p:spPr>
            <a:xfrm flipH="1">
              <a:off x="11887508" y="20969403"/>
              <a:ext cx="342453" cy="5323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11735307" y="21501761"/>
              <a:ext cx="254849" cy="3573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cs typeface="Arial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12725501" y="21501761"/>
              <a:ext cx="254849" cy="3573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cs typeface="Arial" pitchFamily="34" charset="0"/>
              </a:endParaRPr>
            </a:p>
          </p:txBody>
        </p:sp>
        <p:cxnSp>
          <p:nvCxnSpPr>
            <p:cNvPr id="58" name="Straight Arrow Connector 57"/>
            <p:cNvCxnSpPr>
              <a:stCxn id="56" idx="4"/>
              <a:endCxn id="51" idx="1"/>
            </p:cNvCxnSpPr>
            <p:nvPr/>
          </p:nvCxnSpPr>
          <p:spPr>
            <a:xfrm>
              <a:off x="11862731" y="21859148"/>
              <a:ext cx="411474" cy="5335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12990968" y="22999561"/>
              <a:ext cx="254849" cy="3573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cs typeface="Arial" pitchFamily="34" charset="0"/>
              </a:endParaRPr>
            </a:p>
          </p:txBody>
        </p:sp>
        <p:cxnSp>
          <p:nvCxnSpPr>
            <p:cNvPr id="60" name="Straight Arrow Connector 59"/>
            <p:cNvCxnSpPr>
              <a:stCxn id="51" idx="5"/>
              <a:endCxn id="59" idx="1"/>
            </p:cNvCxnSpPr>
            <p:nvPr/>
          </p:nvCxnSpPr>
          <p:spPr>
            <a:xfrm>
              <a:off x="12454724" y="22645897"/>
              <a:ext cx="573410" cy="4057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0" idx="4"/>
              <a:endCxn id="59" idx="7"/>
            </p:cNvCxnSpPr>
            <p:nvPr/>
          </p:nvCxnSpPr>
          <p:spPr>
            <a:xfrm flipH="1">
              <a:off x="13208651" y="21061231"/>
              <a:ext cx="662784" cy="1990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2990968" y="23761491"/>
              <a:ext cx="254849" cy="3573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cs typeface="Arial" pitchFamily="34" charset="0"/>
              </a:endParaRPr>
            </a:p>
          </p:txBody>
        </p:sp>
        <p:cxnSp>
          <p:nvCxnSpPr>
            <p:cNvPr id="63" name="Straight Arrow Connector 62"/>
            <p:cNvCxnSpPr>
              <a:stCxn id="59" idx="4"/>
              <a:endCxn id="62" idx="0"/>
            </p:cNvCxnSpPr>
            <p:nvPr/>
          </p:nvCxnSpPr>
          <p:spPr>
            <a:xfrm>
              <a:off x="13118392" y="23356948"/>
              <a:ext cx="0" cy="4045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25"/>
          <p:cNvSpPr txBox="1">
            <a:spLocks noChangeArrowheads="1"/>
          </p:cNvSpPr>
          <p:nvPr/>
        </p:nvSpPr>
        <p:spPr bwMode="auto">
          <a:xfrm>
            <a:off x="304800" y="1439896"/>
            <a:ext cx="849413" cy="46510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5324" tIns="62663" rIns="125324" bIns="62663">
            <a:spAutoFit/>
          </a:bodyPr>
          <a:lstStyle>
            <a:lvl1pPr defTabSz="1079500" eaLnBrk="0" hangingPunct="0">
              <a:defRPr sz="7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1079500" eaLnBrk="0" hangingPunct="0">
              <a:defRPr sz="7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1079500" eaLnBrk="0" hangingPunct="0">
              <a:defRPr sz="7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1079500" eaLnBrk="0" hangingPunct="0">
              <a:defRPr sz="7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1079500" eaLnBrk="0" hangingPunct="0">
              <a:defRPr sz="7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200" b="1" dirty="0">
                <a:ea typeface="MS PGothic" pitchFamily="34" charset="-128"/>
              </a:rPr>
              <a:t>CFG</a:t>
            </a:r>
          </a:p>
        </p:txBody>
      </p:sp>
      <p:cxnSp>
        <p:nvCxnSpPr>
          <p:cNvPr id="68" name="Straight Arrow Connector 67"/>
          <p:cNvCxnSpPr>
            <a:stCxn id="62" idx="4"/>
          </p:cNvCxnSpPr>
          <p:nvPr/>
        </p:nvCxnSpPr>
        <p:spPr>
          <a:xfrm flipH="1">
            <a:off x="2238827" y="5364922"/>
            <a:ext cx="1" cy="2586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64730" y="16764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D25000"/>
                </a:solidFill>
              </a:rPr>
              <a:t>X</a:t>
            </a:r>
            <a:endParaRPr lang="en-US" sz="2400" b="1" dirty="0">
              <a:solidFill>
                <a:srgbClr val="D25000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2097335" y="5832561"/>
            <a:ext cx="297105" cy="2958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b="1">
              <a:cs typeface="Arial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38827" y="5623560"/>
            <a:ext cx="3213" cy="208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2"/>
          <p:cNvSpPr>
            <a:spLocks/>
          </p:cNvSpPr>
          <p:nvPr/>
        </p:nvSpPr>
        <p:spPr bwMode="auto">
          <a:xfrm>
            <a:off x="381000" y="1685810"/>
            <a:ext cx="1402875" cy="3635973"/>
          </a:xfrm>
          <a:custGeom>
            <a:avLst/>
            <a:gdLst>
              <a:gd name="T0" fmla="*/ 2400102 w 2496348"/>
              <a:gd name="T1" fmla="*/ 0 h 5619750"/>
              <a:gd name="T2" fmla="*/ 1105116 w 2496348"/>
              <a:gd name="T3" fmla="*/ 1047750 h 5619750"/>
              <a:gd name="T4" fmla="*/ 569 w 2496348"/>
              <a:gd name="T5" fmla="*/ 2571750 h 5619750"/>
              <a:gd name="T6" fmla="*/ 1247945 w 2496348"/>
              <a:gd name="T7" fmla="*/ 4048125 h 5619750"/>
              <a:gd name="T8" fmla="*/ 2314404 w 2496348"/>
              <a:gd name="T9" fmla="*/ 4619625 h 5619750"/>
              <a:gd name="T10" fmla="*/ 2485799 w 2496348"/>
              <a:gd name="T11" fmla="*/ 5619750 h 56197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96348" h="5619750">
                <a:moveTo>
                  <a:pt x="2400869" y="0"/>
                </a:moveTo>
                <a:cubicBezTo>
                  <a:pt x="1953194" y="309562"/>
                  <a:pt x="1505519" y="619125"/>
                  <a:pt x="1105469" y="1047750"/>
                </a:cubicBezTo>
                <a:cubicBezTo>
                  <a:pt x="705419" y="1476375"/>
                  <a:pt x="-23244" y="2071687"/>
                  <a:pt x="569" y="2571750"/>
                </a:cubicBezTo>
                <a:cubicBezTo>
                  <a:pt x="24382" y="3071813"/>
                  <a:pt x="862582" y="3706813"/>
                  <a:pt x="1248344" y="4048125"/>
                </a:cubicBezTo>
                <a:cubicBezTo>
                  <a:pt x="1634106" y="4389437"/>
                  <a:pt x="2108769" y="4357688"/>
                  <a:pt x="2315144" y="4619625"/>
                </a:cubicBezTo>
                <a:cubicBezTo>
                  <a:pt x="2521519" y="4881562"/>
                  <a:pt x="2504056" y="5250656"/>
                  <a:pt x="2486594" y="5619750"/>
                </a:cubicBezTo>
              </a:path>
            </a:pathLst>
          </a:cu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23"/>
          <p:cNvSpPr>
            <a:spLocks/>
          </p:cNvSpPr>
          <p:nvPr/>
        </p:nvSpPr>
        <p:spPr bwMode="auto">
          <a:xfrm>
            <a:off x="1741285" y="2201012"/>
            <a:ext cx="883490" cy="3099821"/>
          </a:xfrm>
          <a:custGeom>
            <a:avLst/>
            <a:gdLst>
              <a:gd name="T0" fmla="*/ 742125 w 1728541"/>
              <a:gd name="T1" fmla="*/ 0 h 4791075"/>
              <a:gd name="T2" fmla="*/ 2256 w 1728541"/>
              <a:gd name="T3" fmla="*/ 714375 h 4791075"/>
              <a:gd name="T4" fmla="*/ 954641 w 1728541"/>
              <a:gd name="T5" fmla="*/ 1800225 h 4791075"/>
              <a:gd name="T6" fmla="*/ 214772 w 1728541"/>
              <a:gd name="T7" fmla="*/ 2847975 h 4791075"/>
              <a:gd name="T8" fmla="*/ 1300963 w 1728541"/>
              <a:gd name="T9" fmla="*/ 3533775 h 4791075"/>
              <a:gd name="T10" fmla="*/ 1363930 w 1728541"/>
              <a:gd name="T11" fmla="*/ 4791075 h 47910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28541" h="4791075">
                <a:moveTo>
                  <a:pt x="898080" y="0"/>
                </a:moveTo>
                <a:cubicBezTo>
                  <a:pt x="428974" y="207169"/>
                  <a:pt x="-40132" y="414338"/>
                  <a:pt x="2730" y="714375"/>
                </a:cubicBezTo>
                <a:cubicBezTo>
                  <a:pt x="45592" y="1014412"/>
                  <a:pt x="1112393" y="1444625"/>
                  <a:pt x="1155255" y="1800225"/>
                </a:cubicBezTo>
                <a:cubicBezTo>
                  <a:pt x="1198117" y="2155825"/>
                  <a:pt x="190055" y="2559050"/>
                  <a:pt x="259905" y="2847975"/>
                </a:cubicBezTo>
                <a:cubicBezTo>
                  <a:pt x="329755" y="3136900"/>
                  <a:pt x="1342580" y="3209925"/>
                  <a:pt x="1574355" y="3533775"/>
                </a:cubicBezTo>
                <a:cubicBezTo>
                  <a:pt x="1806130" y="3857625"/>
                  <a:pt x="1728342" y="4324350"/>
                  <a:pt x="1650555" y="4791075"/>
                </a:cubicBez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24"/>
          <p:cNvSpPr>
            <a:spLocks/>
          </p:cNvSpPr>
          <p:nvPr/>
        </p:nvSpPr>
        <p:spPr bwMode="auto">
          <a:xfrm>
            <a:off x="2469394" y="1719433"/>
            <a:ext cx="1024491" cy="3623647"/>
          </a:xfrm>
          <a:custGeom>
            <a:avLst/>
            <a:gdLst>
              <a:gd name="T0" fmla="*/ 0 w 1822079"/>
              <a:gd name="T1" fmla="*/ 0 h 5600700"/>
              <a:gd name="T2" fmla="*/ 1810118 w 1822079"/>
              <a:gd name="T3" fmla="*/ 1323975 h 5600700"/>
              <a:gd name="T4" fmla="*/ 790736 w 1822079"/>
              <a:gd name="T5" fmla="*/ 4391025 h 5600700"/>
              <a:gd name="T6" fmla="*/ 685940 w 1822079"/>
              <a:gd name="T7" fmla="*/ 5600700 h 56007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2079" h="5600700">
                <a:moveTo>
                  <a:pt x="0" y="0"/>
                </a:moveTo>
                <a:cubicBezTo>
                  <a:pt x="838994" y="296069"/>
                  <a:pt x="1677988" y="592138"/>
                  <a:pt x="1809750" y="1323975"/>
                </a:cubicBezTo>
                <a:cubicBezTo>
                  <a:pt x="1941513" y="2055813"/>
                  <a:pt x="977900" y="3678238"/>
                  <a:pt x="790575" y="4391025"/>
                </a:cubicBezTo>
                <a:cubicBezTo>
                  <a:pt x="603250" y="5103813"/>
                  <a:pt x="644525" y="5352256"/>
                  <a:pt x="685800" y="5600700"/>
                </a:cubicBez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10000" y="3235404"/>
            <a:ext cx="518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Arial Narrow" pitchFamily="34" charset="0"/>
              </a:rPr>
              <a:t>Errors in </a:t>
            </a:r>
            <a:r>
              <a:rPr lang="en-US" sz="2200" b="1" dirty="0" smtClean="0">
                <a:solidFill>
                  <a:srgbClr val="D25000"/>
                </a:solidFill>
                <a:latin typeface="Arial Narrow" pitchFamily="34" charset="0"/>
              </a:rPr>
              <a:t>X</a:t>
            </a:r>
            <a:r>
              <a:rPr lang="en-US" sz="2200" b="1" dirty="0" smtClean="0">
                <a:latin typeface="Arial Narrow" pitchFamily="34" charset="0"/>
              </a:rPr>
              <a:t> that take    path behave similarly</a:t>
            </a:r>
          </a:p>
          <a:p>
            <a:endParaRPr lang="en-US" sz="2200" b="1" dirty="0" smtClean="0">
              <a:latin typeface="Arial Narrow" pitchFamily="34" charset="0"/>
            </a:endParaRPr>
          </a:p>
          <a:p>
            <a:r>
              <a:rPr lang="en-US" sz="2200" b="1" dirty="0" smtClean="0">
                <a:latin typeface="Arial Narrow" pitchFamily="34" charset="0"/>
              </a:rPr>
              <a:t>Heuristic</a:t>
            </a:r>
            <a:r>
              <a:rPr lang="en-US" sz="2200" b="1" dirty="0">
                <a:latin typeface="Arial Narrow" pitchFamily="34" charset="0"/>
              </a:rPr>
              <a:t>: Use direction of next 5 </a:t>
            </a:r>
            <a:r>
              <a:rPr lang="en-US" sz="2200" b="1" dirty="0" smtClean="0">
                <a:latin typeface="Arial Narrow" pitchFamily="34" charset="0"/>
              </a:rPr>
              <a:t>branches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133604" y="1504950"/>
            <a:ext cx="260836" cy="4475515"/>
            <a:chOff x="2133604" y="1504950"/>
            <a:chExt cx="260836" cy="4475515"/>
          </a:xfrm>
        </p:grpSpPr>
        <p:cxnSp>
          <p:nvCxnSpPr>
            <p:cNvPr id="35" name="Straight Arrow Connector 34"/>
            <p:cNvCxnSpPr/>
            <p:nvPr/>
          </p:nvCxnSpPr>
          <p:spPr>
            <a:xfrm flipH="1">
              <a:off x="2150108" y="1524000"/>
              <a:ext cx="1" cy="2724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 bwMode="auto">
            <a:xfrm flipH="1" flipV="1">
              <a:off x="2133604" y="1504950"/>
              <a:ext cx="260836" cy="4475515"/>
            </a:xfrm>
            <a:prstGeom prst="bentConnector3">
              <a:avLst>
                <a:gd name="adj1" fmla="val -51489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7" name="Rectangle 36"/>
          <p:cNvSpPr/>
          <p:nvPr/>
        </p:nvSpPr>
        <p:spPr bwMode="auto">
          <a:xfrm>
            <a:off x="6096000" y="3352800"/>
            <a:ext cx="152400" cy="2286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3091962"/>
      </p:ext>
    </p:extLst>
  </p:cSld>
  <p:clrMapOvr>
    <a:masterClrMapping/>
  </p:clrMapOvr>
  <p:transition advTm="464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" grpId="0"/>
      <p:bldP spid="33" grpId="0" animBg="1"/>
      <p:bldP spid="28" grpId="0" animBg="1"/>
      <p:bldP spid="29" grpId="0" animBg="1"/>
      <p:bldP spid="30" grpId="0" animBg="1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57"/>
          <p:cNvSpPr/>
          <p:nvPr/>
        </p:nvSpPr>
        <p:spPr bwMode="auto">
          <a:xfrm>
            <a:off x="5334000" y="5715000"/>
            <a:ext cx="1899138" cy="75335"/>
          </a:xfrm>
          <a:custGeom>
            <a:avLst/>
            <a:gdLst>
              <a:gd name="connsiteX0" fmla="*/ 0 w 1899138"/>
              <a:gd name="connsiteY0" fmla="*/ 71539 h 150669"/>
              <a:gd name="connsiteX1" fmla="*/ 298938 w 1899138"/>
              <a:gd name="connsiteY1" fmla="*/ 9993 h 150669"/>
              <a:gd name="connsiteX2" fmla="*/ 553915 w 1899138"/>
              <a:gd name="connsiteY2" fmla="*/ 141877 h 150669"/>
              <a:gd name="connsiteX3" fmla="*/ 835269 w 1899138"/>
              <a:gd name="connsiteY3" fmla="*/ 1200 h 150669"/>
              <a:gd name="connsiteX4" fmla="*/ 1204546 w 1899138"/>
              <a:gd name="connsiteY4" fmla="*/ 150669 h 150669"/>
              <a:gd name="connsiteX5" fmla="*/ 1468315 w 1899138"/>
              <a:gd name="connsiteY5" fmla="*/ 1200 h 150669"/>
              <a:gd name="connsiteX6" fmla="*/ 1714500 w 1899138"/>
              <a:gd name="connsiteY6" fmla="*/ 80331 h 150669"/>
              <a:gd name="connsiteX7" fmla="*/ 1899138 w 1899138"/>
              <a:gd name="connsiteY7" fmla="*/ 80331 h 15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138" h="150669">
                <a:moveTo>
                  <a:pt x="0" y="71539"/>
                </a:moveTo>
                <a:cubicBezTo>
                  <a:pt x="103309" y="34904"/>
                  <a:pt x="206619" y="-1730"/>
                  <a:pt x="298938" y="9993"/>
                </a:cubicBezTo>
                <a:cubicBezTo>
                  <a:pt x="391257" y="21716"/>
                  <a:pt x="464527" y="143342"/>
                  <a:pt x="553915" y="141877"/>
                </a:cubicBezTo>
                <a:cubicBezTo>
                  <a:pt x="643303" y="140412"/>
                  <a:pt x="726831" y="-265"/>
                  <a:pt x="835269" y="1200"/>
                </a:cubicBezTo>
                <a:cubicBezTo>
                  <a:pt x="943707" y="2665"/>
                  <a:pt x="1099038" y="150669"/>
                  <a:pt x="1204546" y="150669"/>
                </a:cubicBezTo>
                <a:cubicBezTo>
                  <a:pt x="1310054" y="150669"/>
                  <a:pt x="1383323" y="12923"/>
                  <a:pt x="1468315" y="1200"/>
                </a:cubicBezTo>
                <a:cubicBezTo>
                  <a:pt x="1553307" y="-10523"/>
                  <a:pt x="1642696" y="67143"/>
                  <a:pt x="1714500" y="80331"/>
                </a:cubicBezTo>
                <a:cubicBezTo>
                  <a:pt x="1786304" y="93519"/>
                  <a:pt x="1842721" y="86925"/>
                  <a:pt x="1899138" y="80331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5" name="Freeform 54"/>
          <p:cNvSpPr/>
          <p:nvPr/>
        </p:nvSpPr>
        <p:spPr bwMode="auto">
          <a:xfrm>
            <a:off x="3429000" y="5715000"/>
            <a:ext cx="1899138" cy="95375"/>
          </a:xfrm>
          <a:custGeom>
            <a:avLst/>
            <a:gdLst>
              <a:gd name="connsiteX0" fmla="*/ 0 w 1899138"/>
              <a:gd name="connsiteY0" fmla="*/ 71539 h 150669"/>
              <a:gd name="connsiteX1" fmla="*/ 298938 w 1899138"/>
              <a:gd name="connsiteY1" fmla="*/ 9993 h 150669"/>
              <a:gd name="connsiteX2" fmla="*/ 553915 w 1899138"/>
              <a:gd name="connsiteY2" fmla="*/ 141877 h 150669"/>
              <a:gd name="connsiteX3" fmla="*/ 835269 w 1899138"/>
              <a:gd name="connsiteY3" fmla="*/ 1200 h 150669"/>
              <a:gd name="connsiteX4" fmla="*/ 1204546 w 1899138"/>
              <a:gd name="connsiteY4" fmla="*/ 150669 h 150669"/>
              <a:gd name="connsiteX5" fmla="*/ 1468315 w 1899138"/>
              <a:gd name="connsiteY5" fmla="*/ 1200 h 150669"/>
              <a:gd name="connsiteX6" fmla="*/ 1714500 w 1899138"/>
              <a:gd name="connsiteY6" fmla="*/ 80331 h 150669"/>
              <a:gd name="connsiteX7" fmla="*/ 1899138 w 1899138"/>
              <a:gd name="connsiteY7" fmla="*/ 80331 h 15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138" h="150669">
                <a:moveTo>
                  <a:pt x="0" y="71539"/>
                </a:moveTo>
                <a:cubicBezTo>
                  <a:pt x="103309" y="34904"/>
                  <a:pt x="206619" y="-1730"/>
                  <a:pt x="298938" y="9993"/>
                </a:cubicBezTo>
                <a:cubicBezTo>
                  <a:pt x="391257" y="21716"/>
                  <a:pt x="464527" y="143342"/>
                  <a:pt x="553915" y="141877"/>
                </a:cubicBezTo>
                <a:cubicBezTo>
                  <a:pt x="643303" y="140412"/>
                  <a:pt x="726831" y="-265"/>
                  <a:pt x="835269" y="1200"/>
                </a:cubicBezTo>
                <a:cubicBezTo>
                  <a:pt x="943707" y="2665"/>
                  <a:pt x="1099038" y="150669"/>
                  <a:pt x="1204546" y="150669"/>
                </a:cubicBezTo>
                <a:cubicBezTo>
                  <a:pt x="1310054" y="150669"/>
                  <a:pt x="1383323" y="12923"/>
                  <a:pt x="1468315" y="1200"/>
                </a:cubicBezTo>
                <a:cubicBezTo>
                  <a:pt x="1553307" y="-10523"/>
                  <a:pt x="1642696" y="67143"/>
                  <a:pt x="1714500" y="80331"/>
                </a:cubicBezTo>
                <a:cubicBezTo>
                  <a:pt x="1786304" y="93519"/>
                  <a:pt x="1842721" y="86925"/>
                  <a:pt x="1899138" y="80331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3" name="Freeform 52"/>
          <p:cNvSpPr/>
          <p:nvPr/>
        </p:nvSpPr>
        <p:spPr bwMode="auto">
          <a:xfrm>
            <a:off x="5223596" y="4115665"/>
            <a:ext cx="1899138" cy="75335"/>
          </a:xfrm>
          <a:custGeom>
            <a:avLst/>
            <a:gdLst>
              <a:gd name="connsiteX0" fmla="*/ 0 w 1899138"/>
              <a:gd name="connsiteY0" fmla="*/ 71539 h 150669"/>
              <a:gd name="connsiteX1" fmla="*/ 298938 w 1899138"/>
              <a:gd name="connsiteY1" fmla="*/ 9993 h 150669"/>
              <a:gd name="connsiteX2" fmla="*/ 553915 w 1899138"/>
              <a:gd name="connsiteY2" fmla="*/ 141877 h 150669"/>
              <a:gd name="connsiteX3" fmla="*/ 835269 w 1899138"/>
              <a:gd name="connsiteY3" fmla="*/ 1200 h 150669"/>
              <a:gd name="connsiteX4" fmla="*/ 1204546 w 1899138"/>
              <a:gd name="connsiteY4" fmla="*/ 150669 h 150669"/>
              <a:gd name="connsiteX5" fmla="*/ 1468315 w 1899138"/>
              <a:gd name="connsiteY5" fmla="*/ 1200 h 150669"/>
              <a:gd name="connsiteX6" fmla="*/ 1714500 w 1899138"/>
              <a:gd name="connsiteY6" fmla="*/ 80331 h 150669"/>
              <a:gd name="connsiteX7" fmla="*/ 1899138 w 1899138"/>
              <a:gd name="connsiteY7" fmla="*/ 80331 h 15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138" h="150669">
                <a:moveTo>
                  <a:pt x="0" y="71539"/>
                </a:moveTo>
                <a:cubicBezTo>
                  <a:pt x="103309" y="34904"/>
                  <a:pt x="206619" y="-1730"/>
                  <a:pt x="298938" y="9993"/>
                </a:cubicBezTo>
                <a:cubicBezTo>
                  <a:pt x="391257" y="21716"/>
                  <a:pt x="464527" y="143342"/>
                  <a:pt x="553915" y="141877"/>
                </a:cubicBezTo>
                <a:cubicBezTo>
                  <a:pt x="643303" y="140412"/>
                  <a:pt x="726831" y="-265"/>
                  <a:pt x="835269" y="1200"/>
                </a:cubicBezTo>
                <a:cubicBezTo>
                  <a:pt x="943707" y="2665"/>
                  <a:pt x="1099038" y="150669"/>
                  <a:pt x="1204546" y="150669"/>
                </a:cubicBezTo>
                <a:cubicBezTo>
                  <a:pt x="1310054" y="150669"/>
                  <a:pt x="1383323" y="12923"/>
                  <a:pt x="1468315" y="1200"/>
                </a:cubicBezTo>
                <a:cubicBezTo>
                  <a:pt x="1553307" y="-10523"/>
                  <a:pt x="1642696" y="67143"/>
                  <a:pt x="1714500" y="80331"/>
                </a:cubicBezTo>
                <a:cubicBezTo>
                  <a:pt x="1786304" y="93519"/>
                  <a:pt x="1842721" y="86925"/>
                  <a:pt x="1899138" y="80331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4" name="Freeform 53"/>
          <p:cNvSpPr/>
          <p:nvPr/>
        </p:nvSpPr>
        <p:spPr bwMode="auto">
          <a:xfrm>
            <a:off x="3352800" y="4114800"/>
            <a:ext cx="1899138" cy="95375"/>
          </a:xfrm>
          <a:custGeom>
            <a:avLst/>
            <a:gdLst>
              <a:gd name="connsiteX0" fmla="*/ 0 w 1899138"/>
              <a:gd name="connsiteY0" fmla="*/ 71539 h 150669"/>
              <a:gd name="connsiteX1" fmla="*/ 298938 w 1899138"/>
              <a:gd name="connsiteY1" fmla="*/ 9993 h 150669"/>
              <a:gd name="connsiteX2" fmla="*/ 553915 w 1899138"/>
              <a:gd name="connsiteY2" fmla="*/ 141877 h 150669"/>
              <a:gd name="connsiteX3" fmla="*/ 835269 w 1899138"/>
              <a:gd name="connsiteY3" fmla="*/ 1200 h 150669"/>
              <a:gd name="connsiteX4" fmla="*/ 1204546 w 1899138"/>
              <a:gd name="connsiteY4" fmla="*/ 150669 h 150669"/>
              <a:gd name="connsiteX5" fmla="*/ 1468315 w 1899138"/>
              <a:gd name="connsiteY5" fmla="*/ 1200 h 150669"/>
              <a:gd name="connsiteX6" fmla="*/ 1714500 w 1899138"/>
              <a:gd name="connsiteY6" fmla="*/ 80331 h 150669"/>
              <a:gd name="connsiteX7" fmla="*/ 1899138 w 1899138"/>
              <a:gd name="connsiteY7" fmla="*/ 80331 h 15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9138" h="150669">
                <a:moveTo>
                  <a:pt x="0" y="71539"/>
                </a:moveTo>
                <a:cubicBezTo>
                  <a:pt x="103309" y="34904"/>
                  <a:pt x="206619" y="-1730"/>
                  <a:pt x="298938" y="9993"/>
                </a:cubicBezTo>
                <a:cubicBezTo>
                  <a:pt x="391257" y="21716"/>
                  <a:pt x="464527" y="143342"/>
                  <a:pt x="553915" y="141877"/>
                </a:cubicBezTo>
                <a:cubicBezTo>
                  <a:pt x="643303" y="140412"/>
                  <a:pt x="726831" y="-265"/>
                  <a:pt x="835269" y="1200"/>
                </a:cubicBezTo>
                <a:cubicBezTo>
                  <a:pt x="943707" y="2665"/>
                  <a:pt x="1099038" y="150669"/>
                  <a:pt x="1204546" y="150669"/>
                </a:cubicBezTo>
                <a:cubicBezTo>
                  <a:pt x="1310054" y="150669"/>
                  <a:pt x="1383323" y="12923"/>
                  <a:pt x="1468315" y="1200"/>
                </a:cubicBezTo>
                <a:cubicBezTo>
                  <a:pt x="1553307" y="-10523"/>
                  <a:pt x="1642696" y="67143"/>
                  <a:pt x="1714500" y="80331"/>
                </a:cubicBezTo>
                <a:cubicBezTo>
                  <a:pt x="1786304" y="93519"/>
                  <a:pt x="1842721" y="86925"/>
                  <a:pt x="1899138" y="80331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763000" cy="2362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D25000"/>
                </a:solidFill>
              </a:rPr>
              <a:t>Insight: Errors in stores may be similar if stored values are used similarly</a:t>
            </a:r>
          </a:p>
          <a:p>
            <a:r>
              <a:rPr lang="en-US" dirty="0" smtClean="0"/>
              <a:t>Heuristic to determine similar use of values:</a:t>
            </a:r>
            <a:endParaRPr lang="en-US" dirty="0"/>
          </a:p>
          <a:p>
            <a:pPr lvl="1"/>
            <a:r>
              <a:rPr lang="en-US" dirty="0" smtClean="0"/>
              <a:t>Same number of loads use the value</a:t>
            </a:r>
          </a:p>
          <a:p>
            <a:pPr lvl="1"/>
            <a:r>
              <a:rPr lang="en-US" dirty="0" smtClean="0"/>
              <a:t>Loads are from same PCs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6" name="Group 66"/>
          <p:cNvGrpSpPr/>
          <p:nvPr/>
        </p:nvGrpSpPr>
        <p:grpSpPr>
          <a:xfrm rot="16200000">
            <a:off x="2793418" y="3457687"/>
            <a:ext cx="369332" cy="1384168"/>
            <a:chOff x="6665477" y="3124203"/>
            <a:chExt cx="369332" cy="1384168"/>
          </a:xfrm>
        </p:grpSpPr>
        <p:sp>
          <p:nvSpPr>
            <p:cNvPr id="9" name="Freeform 8"/>
            <p:cNvSpPr/>
            <p:nvPr/>
          </p:nvSpPr>
          <p:spPr>
            <a:xfrm>
              <a:off x="6808914" y="3124203"/>
              <a:ext cx="49086" cy="609598"/>
            </a:xfrm>
            <a:custGeom>
              <a:avLst/>
              <a:gdLst>
                <a:gd name="connsiteX0" fmla="*/ 327589 w 489960"/>
                <a:gd name="connsiteY0" fmla="*/ 0 h 1025495"/>
                <a:gd name="connsiteX1" fmla="*/ 79761 w 489960"/>
                <a:gd name="connsiteY1" fmla="*/ 230736 h 1025495"/>
                <a:gd name="connsiteX2" fmla="*/ 481414 w 489960"/>
                <a:gd name="connsiteY2" fmla="*/ 418744 h 1025495"/>
                <a:gd name="connsiteX3" fmla="*/ 28486 w 489960"/>
                <a:gd name="connsiteY3" fmla="*/ 743484 h 1025495"/>
                <a:gd name="connsiteX4" fmla="*/ 310498 w 489960"/>
                <a:gd name="connsiteY4" fmla="*/ 931491 h 1025495"/>
                <a:gd name="connsiteX5" fmla="*/ 319043 w 489960"/>
                <a:gd name="connsiteY5" fmla="*/ 1025495 h 102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9960" h="1025495">
                  <a:moveTo>
                    <a:pt x="327589" y="0"/>
                  </a:moveTo>
                  <a:cubicBezTo>
                    <a:pt x="190856" y="80472"/>
                    <a:pt x="54124" y="160945"/>
                    <a:pt x="79761" y="230736"/>
                  </a:cubicBezTo>
                  <a:cubicBezTo>
                    <a:pt x="105399" y="300527"/>
                    <a:pt x="489960" y="333286"/>
                    <a:pt x="481414" y="418744"/>
                  </a:cubicBezTo>
                  <a:cubicBezTo>
                    <a:pt x="472868" y="504202"/>
                    <a:pt x="56972" y="658026"/>
                    <a:pt x="28486" y="743484"/>
                  </a:cubicBezTo>
                  <a:cubicBezTo>
                    <a:pt x="0" y="828942"/>
                    <a:pt x="262072" y="884489"/>
                    <a:pt x="310498" y="931491"/>
                  </a:cubicBezTo>
                  <a:cubicBezTo>
                    <a:pt x="358924" y="978493"/>
                    <a:pt x="338983" y="1001994"/>
                    <a:pt x="319043" y="1025495"/>
                  </a:cubicBezTo>
                </a:path>
              </a:pathLst>
            </a:cu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6462857" y="3936420"/>
              <a:ext cx="7745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Store</a:t>
              </a:r>
              <a:endParaRPr lang="en-US" b="1" dirty="0"/>
            </a:p>
          </p:txBody>
        </p:sp>
      </p:grpSp>
      <p:grpSp>
        <p:nvGrpSpPr>
          <p:cNvPr id="14" name="Group 40"/>
          <p:cNvGrpSpPr/>
          <p:nvPr/>
        </p:nvGrpSpPr>
        <p:grpSpPr>
          <a:xfrm>
            <a:off x="3581399" y="4552952"/>
            <a:ext cx="1295400" cy="715726"/>
            <a:chOff x="5791202" y="4809067"/>
            <a:chExt cx="1295400" cy="829733"/>
          </a:xfrm>
        </p:grpSpPr>
        <p:sp>
          <p:nvSpPr>
            <p:cNvPr id="12" name="Rectangle 11"/>
            <p:cNvSpPr/>
            <p:nvPr/>
          </p:nvSpPr>
          <p:spPr>
            <a:xfrm>
              <a:off x="5791202" y="4809067"/>
              <a:ext cx="1295400" cy="8297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Memory    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05602" y="4927601"/>
              <a:ext cx="228600" cy="237066"/>
            </a:xfrm>
            <a:prstGeom prst="rect">
              <a:avLst/>
            </a:prstGeom>
            <a:solidFill>
              <a:srgbClr val="00660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/>
          <p:cNvCxnSpPr>
            <a:stCxn id="11" idx="2"/>
            <a:endCxn id="13" idx="1"/>
          </p:cNvCxnSpPr>
          <p:nvPr/>
        </p:nvCxnSpPr>
        <p:spPr>
          <a:xfrm>
            <a:off x="3282884" y="4334437"/>
            <a:ext cx="1212915" cy="423009"/>
          </a:xfrm>
          <a:prstGeom prst="straightConnector1">
            <a:avLst/>
          </a:prstGeom>
          <a:ln w="285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0"/>
            <a:endCxn id="17" idx="2"/>
          </p:cNvCxnSpPr>
          <p:nvPr/>
        </p:nvCxnSpPr>
        <p:spPr>
          <a:xfrm flipV="1">
            <a:off x="4610099" y="4343400"/>
            <a:ext cx="683835" cy="311799"/>
          </a:xfrm>
          <a:prstGeom prst="straightConnector1">
            <a:avLst/>
          </a:prstGeom>
          <a:ln w="285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  <a:endCxn id="18" idx="2"/>
          </p:cNvCxnSpPr>
          <p:nvPr/>
        </p:nvCxnSpPr>
        <p:spPr>
          <a:xfrm flipV="1">
            <a:off x="4724399" y="4343400"/>
            <a:ext cx="2398335" cy="414046"/>
          </a:xfrm>
          <a:prstGeom prst="straightConnector1">
            <a:avLst/>
          </a:prstGeom>
          <a:ln w="28575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76797" y="3657600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PC1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705597" y="3657600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PC2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925884" y="3974068"/>
            <a:ext cx="7360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Load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754684" y="3974068"/>
            <a:ext cx="7360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Load</a:t>
            </a:r>
            <a:endParaRPr lang="en-US" b="1" dirty="0"/>
          </a:p>
        </p:txBody>
      </p:sp>
      <p:grpSp>
        <p:nvGrpSpPr>
          <p:cNvPr id="29" name="Group 66"/>
          <p:cNvGrpSpPr/>
          <p:nvPr/>
        </p:nvGrpSpPr>
        <p:grpSpPr>
          <a:xfrm rot="16200000">
            <a:off x="2723476" y="5057888"/>
            <a:ext cx="369332" cy="1384169"/>
            <a:chOff x="6665476" y="3124203"/>
            <a:chExt cx="369332" cy="1384169"/>
          </a:xfrm>
        </p:grpSpPr>
        <p:sp>
          <p:nvSpPr>
            <p:cNvPr id="30" name="Freeform 29"/>
            <p:cNvSpPr/>
            <p:nvPr/>
          </p:nvSpPr>
          <p:spPr>
            <a:xfrm>
              <a:off x="6808914" y="3124203"/>
              <a:ext cx="49086" cy="609598"/>
            </a:xfrm>
            <a:custGeom>
              <a:avLst/>
              <a:gdLst>
                <a:gd name="connsiteX0" fmla="*/ 327589 w 489960"/>
                <a:gd name="connsiteY0" fmla="*/ 0 h 1025495"/>
                <a:gd name="connsiteX1" fmla="*/ 79761 w 489960"/>
                <a:gd name="connsiteY1" fmla="*/ 230736 h 1025495"/>
                <a:gd name="connsiteX2" fmla="*/ 481414 w 489960"/>
                <a:gd name="connsiteY2" fmla="*/ 418744 h 1025495"/>
                <a:gd name="connsiteX3" fmla="*/ 28486 w 489960"/>
                <a:gd name="connsiteY3" fmla="*/ 743484 h 1025495"/>
                <a:gd name="connsiteX4" fmla="*/ 310498 w 489960"/>
                <a:gd name="connsiteY4" fmla="*/ 931491 h 1025495"/>
                <a:gd name="connsiteX5" fmla="*/ 319043 w 489960"/>
                <a:gd name="connsiteY5" fmla="*/ 1025495 h 102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9960" h="1025495">
                  <a:moveTo>
                    <a:pt x="327589" y="0"/>
                  </a:moveTo>
                  <a:cubicBezTo>
                    <a:pt x="190856" y="80472"/>
                    <a:pt x="54124" y="160945"/>
                    <a:pt x="79761" y="230736"/>
                  </a:cubicBezTo>
                  <a:cubicBezTo>
                    <a:pt x="105399" y="300527"/>
                    <a:pt x="489960" y="333286"/>
                    <a:pt x="481414" y="418744"/>
                  </a:cubicBezTo>
                  <a:cubicBezTo>
                    <a:pt x="472868" y="504202"/>
                    <a:pt x="56972" y="658026"/>
                    <a:pt x="28486" y="743484"/>
                  </a:cubicBezTo>
                  <a:cubicBezTo>
                    <a:pt x="0" y="828942"/>
                    <a:pt x="262072" y="884489"/>
                    <a:pt x="310498" y="931491"/>
                  </a:cubicBezTo>
                  <a:cubicBezTo>
                    <a:pt x="358924" y="978493"/>
                    <a:pt x="338983" y="1001994"/>
                    <a:pt x="319043" y="1025495"/>
                  </a:cubicBezTo>
                </a:path>
              </a:pathLst>
            </a:cu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6462856" y="3936421"/>
              <a:ext cx="7745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Store</a:t>
              </a:r>
              <a:endParaRPr lang="en-US" b="1" dirty="0"/>
            </a:p>
          </p:txBody>
        </p:sp>
      </p:grpSp>
      <p:cxnSp>
        <p:nvCxnSpPr>
          <p:cNvPr id="34" name="Straight Arrow Connector 33"/>
          <p:cNvCxnSpPr>
            <a:stCxn id="48" idx="2"/>
            <a:endCxn id="42" idx="0"/>
          </p:cNvCxnSpPr>
          <p:nvPr/>
        </p:nvCxnSpPr>
        <p:spPr>
          <a:xfrm>
            <a:off x="4610099" y="5181600"/>
            <a:ext cx="683835" cy="39266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8" idx="3"/>
            <a:endCxn id="43" idx="0"/>
          </p:cNvCxnSpPr>
          <p:nvPr/>
        </p:nvCxnSpPr>
        <p:spPr>
          <a:xfrm>
            <a:off x="4724399" y="5086350"/>
            <a:ext cx="2398335" cy="48791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52999" y="5955268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PC1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705598" y="5943600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PC2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25884" y="5574268"/>
            <a:ext cx="7360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Load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754684" y="5574268"/>
            <a:ext cx="7360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Load</a:t>
            </a:r>
            <a:endParaRPr lang="en-US" b="1" dirty="0"/>
          </a:p>
        </p:txBody>
      </p:sp>
      <p:grpSp>
        <p:nvGrpSpPr>
          <p:cNvPr id="61" name="Group 60"/>
          <p:cNvGrpSpPr/>
          <p:nvPr/>
        </p:nvGrpSpPr>
        <p:grpSpPr>
          <a:xfrm>
            <a:off x="3212942" y="4991100"/>
            <a:ext cx="1511457" cy="574207"/>
            <a:chOff x="1917543" y="5524500"/>
            <a:chExt cx="1511457" cy="574207"/>
          </a:xfrm>
        </p:grpSpPr>
        <p:cxnSp>
          <p:nvCxnSpPr>
            <p:cNvPr id="33" name="Straight Arrow Connector 32"/>
            <p:cNvCxnSpPr>
              <a:stCxn id="32" idx="0"/>
              <a:endCxn id="48" idx="1"/>
            </p:cNvCxnSpPr>
            <p:nvPr/>
          </p:nvCxnSpPr>
          <p:spPr>
            <a:xfrm flipV="1">
              <a:off x="1917543" y="5619750"/>
              <a:ext cx="1282857" cy="47895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200400" y="5524500"/>
              <a:ext cx="228600" cy="1905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62" name="Up-Down Arrow 61"/>
          <p:cNvSpPr/>
          <p:nvPr/>
        </p:nvSpPr>
        <p:spPr>
          <a:xfrm>
            <a:off x="3047999" y="4419600"/>
            <a:ext cx="304800" cy="990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rot="5400000">
            <a:off x="6592093" y="4914106"/>
            <a:ext cx="990600" cy="158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 rot="16200000">
            <a:off x="7810500" y="5372100"/>
            <a:ext cx="76200" cy="762000"/>
          </a:xfrm>
          <a:custGeom>
            <a:avLst/>
            <a:gdLst>
              <a:gd name="connsiteX0" fmla="*/ 327589 w 489960"/>
              <a:gd name="connsiteY0" fmla="*/ 0 h 1025495"/>
              <a:gd name="connsiteX1" fmla="*/ 79761 w 489960"/>
              <a:gd name="connsiteY1" fmla="*/ 230736 h 1025495"/>
              <a:gd name="connsiteX2" fmla="*/ 481414 w 489960"/>
              <a:gd name="connsiteY2" fmla="*/ 418744 h 1025495"/>
              <a:gd name="connsiteX3" fmla="*/ 28486 w 489960"/>
              <a:gd name="connsiteY3" fmla="*/ 743484 h 1025495"/>
              <a:gd name="connsiteX4" fmla="*/ 310498 w 489960"/>
              <a:gd name="connsiteY4" fmla="*/ 931491 h 1025495"/>
              <a:gd name="connsiteX5" fmla="*/ 319043 w 489960"/>
              <a:gd name="connsiteY5" fmla="*/ 1025495 h 1025495"/>
              <a:gd name="connsiteX0" fmla="*/ 327589 w 489960"/>
              <a:gd name="connsiteY0" fmla="*/ 0 h 1025495"/>
              <a:gd name="connsiteX1" fmla="*/ 79761 w 489960"/>
              <a:gd name="connsiteY1" fmla="*/ 230736 h 1025495"/>
              <a:gd name="connsiteX2" fmla="*/ 481414 w 489960"/>
              <a:gd name="connsiteY2" fmla="*/ 418744 h 1025495"/>
              <a:gd name="connsiteX3" fmla="*/ 28486 w 489960"/>
              <a:gd name="connsiteY3" fmla="*/ 743484 h 1025495"/>
              <a:gd name="connsiteX4" fmla="*/ 310498 w 489960"/>
              <a:gd name="connsiteY4" fmla="*/ 931491 h 1025495"/>
              <a:gd name="connsiteX5" fmla="*/ 319043 w 489960"/>
              <a:gd name="connsiteY5" fmla="*/ 1025495 h 102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9960" h="1025495">
                <a:moveTo>
                  <a:pt x="327589" y="0"/>
                </a:moveTo>
                <a:cubicBezTo>
                  <a:pt x="190856" y="80472"/>
                  <a:pt x="54124" y="160945"/>
                  <a:pt x="79761" y="230736"/>
                </a:cubicBezTo>
                <a:cubicBezTo>
                  <a:pt x="84030" y="280037"/>
                  <a:pt x="489960" y="333286"/>
                  <a:pt x="481414" y="418744"/>
                </a:cubicBezTo>
                <a:cubicBezTo>
                  <a:pt x="472868" y="504202"/>
                  <a:pt x="56972" y="658026"/>
                  <a:pt x="28486" y="743484"/>
                </a:cubicBezTo>
                <a:cubicBezTo>
                  <a:pt x="0" y="828942"/>
                  <a:pt x="262072" y="884489"/>
                  <a:pt x="310498" y="931491"/>
                </a:cubicBezTo>
                <a:cubicBezTo>
                  <a:pt x="358924" y="978493"/>
                  <a:pt x="338983" y="1001994"/>
                  <a:pt x="319043" y="1025495"/>
                </a:cubicBezTo>
              </a:path>
            </a:pathLst>
          </a:cu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 rot="16200000">
            <a:off x="7810500" y="3771900"/>
            <a:ext cx="76200" cy="762000"/>
          </a:xfrm>
          <a:custGeom>
            <a:avLst/>
            <a:gdLst>
              <a:gd name="connsiteX0" fmla="*/ 327589 w 489960"/>
              <a:gd name="connsiteY0" fmla="*/ 0 h 1025495"/>
              <a:gd name="connsiteX1" fmla="*/ 79761 w 489960"/>
              <a:gd name="connsiteY1" fmla="*/ 230736 h 1025495"/>
              <a:gd name="connsiteX2" fmla="*/ 481414 w 489960"/>
              <a:gd name="connsiteY2" fmla="*/ 418744 h 1025495"/>
              <a:gd name="connsiteX3" fmla="*/ 28486 w 489960"/>
              <a:gd name="connsiteY3" fmla="*/ 743484 h 1025495"/>
              <a:gd name="connsiteX4" fmla="*/ 310498 w 489960"/>
              <a:gd name="connsiteY4" fmla="*/ 931491 h 1025495"/>
              <a:gd name="connsiteX5" fmla="*/ 319043 w 489960"/>
              <a:gd name="connsiteY5" fmla="*/ 1025495 h 1025495"/>
              <a:gd name="connsiteX0" fmla="*/ 327589 w 489960"/>
              <a:gd name="connsiteY0" fmla="*/ 0 h 1025495"/>
              <a:gd name="connsiteX1" fmla="*/ 79761 w 489960"/>
              <a:gd name="connsiteY1" fmla="*/ 230736 h 1025495"/>
              <a:gd name="connsiteX2" fmla="*/ 481414 w 489960"/>
              <a:gd name="connsiteY2" fmla="*/ 418744 h 1025495"/>
              <a:gd name="connsiteX3" fmla="*/ 28486 w 489960"/>
              <a:gd name="connsiteY3" fmla="*/ 743484 h 1025495"/>
              <a:gd name="connsiteX4" fmla="*/ 310498 w 489960"/>
              <a:gd name="connsiteY4" fmla="*/ 931491 h 1025495"/>
              <a:gd name="connsiteX5" fmla="*/ 319043 w 489960"/>
              <a:gd name="connsiteY5" fmla="*/ 1025495 h 102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9960" h="1025495">
                <a:moveTo>
                  <a:pt x="327589" y="0"/>
                </a:moveTo>
                <a:cubicBezTo>
                  <a:pt x="190856" y="80472"/>
                  <a:pt x="54124" y="160945"/>
                  <a:pt x="79761" y="230736"/>
                </a:cubicBezTo>
                <a:cubicBezTo>
                  <a:pt x="84030" y="280037"/>
                  <a:pt x="489960" y="333286"/>
                  <a:pt x="481414" y="418744"/>
                </a:cubicBezTo>
                <a:cubicBezTo>
                  <a:pt x="472868" y="504202"/>
                  <a:pt x="56972" y="658026"/>
                  <a:pt x="28486" y="743484"/>
                </a:cubicBezTo>
                <a:cubicBezTo>
                  <a:pt x="0" y="828942"/>
                  <a:pt x="262072" y="884489"/>
                  <a:pt x="310498" y="931491"/>
                </a:cubicBezTo>
                <a:cubicBezTo>
                  <a:pt x="358924" y="978493"/>
                  <a:pt x="338983" y="1001994"/>
                  <a:pt x="319043" y="1025495"/>
                </a:cubicBezTo>
              </a:path>
            </a:pathLst>
          </a:cu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4763293" y="4914106"/>
            <a:ext cx="990600" cy="158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90599" y="398179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Instance 1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90599" y="55626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Instance 2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971800" y="3657600"/>
            <a:ext cx="505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PC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923733" y="5943600"/>
            <a:ext cx="505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PC</a:t>
            </a:r>
            <a:endParaRPr lang="en-US" b="1" dirty="0"/>
          </a:p>
        </p:txBody>
      </p:sp>
      <p:cxnSp>
        <p:nvCxnSpPr>
          <p:cNvPr id="46" name="Straight Connector 45"/>
          <p:cNvCxnSpPr/>
          <p:nvPr/>
        </p:nvCxnSpPr>
        <p:spPr bwMode="auto">
          <a:xfrm flipV="1">
            <a:off x="3048000" y="5606534"/>
            <a:ext cx="381000" cy="3370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05620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080"/>
    </mc:Choice>
    <mc:Fallback xmlns="">
      <p:transition spd="slow" advTm="1350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5" grpId="0" animBg="1"/>
      <p:bldP spid="53" grpId="0" animBg="1"/>
      <p:bldP spid="54" grpId="0" animBg="1"/>
      <p:bldP spid="25" grpId="0" animBg="1"/>
      <p:bldP spid="26" grpId="0" animBg="1"/>
      <p:bldP spid="17" grpId="0" animBg="1"/>
      <p:bldP spid="18" grpId="0" animBg="1"/>
      <p:bldP spid="37" grpId="0" animBg="1"/>
      <p:bldP spid="39" grpId="0" animBg="1"/>
      <p:bldP spid="42" grpId="0" animBg="1"/>
      <p:bldP spid="43" grpId="0" animBg="1"/>
      <p:bldP spid="62" grpId="0" animBg="1"/>
      <p:bldP spid="50" grpId="0" animBg="1"/>
      <p:bldP spid="51" grpId="0" animBg="1"/>
      <p:bldP spid="16" grpId="0"/>
      <p:bldP spid="56" grpId="0"/>
      <p:bldP spid="44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Approximate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Trading output quality for resource management?</a:t>
            </a:r>
          </a:p>
          <a:p>
            <a:r>
              <a:rPr lang="en-US" dirty="0" smtClean="0"/>
              <a:t>Exploiting applications’ inherent ability to tolerate errors?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D25000"/>
                </a:solidFill>
              </a:rPr>
              <a:t>                                            Old?</a:t>
            </a:r>
          </a:p>
          <a:p>
            <a:pPr marL="0" indent="0" algn="ctr">
              <a:buNone/>
            </a:pPr>
            <a:r>
              <a:rPr lang="en-US" dirty="0" smtClean="0"/>
              <a:t>                                                           GRACE [2000-05] rsim.cs.illinois.edu/grace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dirty="0" smtClean="0"/>
              <a:t>                                                                  SWAT [2006- ] rsim.cs.illinois.edu/swat</a:t>
            </a:r>
          </a:p>
          <a:p>
            <a:pPr marL="399956" lvl="1" indent="0" algn="ctr">
              <a:spcBef>
                <a:spcPts val="600"/>
              </a:spcBef>
              <a:buNone/>
            </a:pPr>
            <a:r>
              <a:rPr lang="en-US" dirty="0" smtClean="0"/>
              <a:t>                        Many others</a:t>
            </a:r>
            <a:endParaRPr lang="en-US" dirty="0"/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D25000"/>
                </a:solidFill>
              </a:rPr>
              <a:t>Or something new?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399956" lvl="1" indent="0">
              <a:buNone/>
            </a:pPr>
            <a:r>
              <a:rPr lang="en-US" dirty="0" smtClean="0"/>
              <a:t>Approximate computing through the lens of hardware resiliency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9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715000"/>
          </a:xfrm>
        </p:spPr>
        <p:txBody>
          <a:bodyPr>
            <a:noAutofit/>
          </a:bodyPr>
          <a:lstStyle/>
          <a:p>
            <a:r>
              <a:rPr lang="en-US" dirty="0" err="1" smtClean="0"/>
              <a:t>Relyzer</a:t>
            </a:r>
            <a:r>
              <a:rPr lang="en-US" dirty="0" smtClean="0"/>
              <a:t>: A tool for complete </a:t>
            </a:r>
            <a:r>
              <a:rPr lang="en-US" dirty="0"/>
              <a:t>application </a:t>
            </a:r>
            <a:r>
              <a:rPr lang="en-US" dirty="0" smtClean="0"/>
              <a:t>resiliency analysis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Employs systematic error pruning using static &amp; dynamic analysis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Currently lists outcomes of masked, detection, SDC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092" lvl="1" indent="0">
              <a:buNone/>
            </a:pPr>
            <a:endParaRPr lang="en-US" dirty="0">
              <a:solidFill>
                <a:srgbClr val="D25000"/>
              </a:solidFill>
            </a:endParaRPr>
          </a:p>
          <a:p>
            <a:pPr marL="457092" lvl="1" indent="0">
              <a:buNone/>
            </a:pPr>
            <a:endParaRPr lang="en-US" dirty="0" smtClean="0"/>
          </a:p>
          <a:p>
            <a:pPr marL="457092" lvl="1" indent="0"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3 to 6 orders of magnitude fewer error injections for most apps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99.78% error sites pruned, </a:t>
            </a:r>
            <a:r>
              <a:rPr lang="en-US" dirty="0">
                <a:solidFill>
                  <a:srgbClr val="D25000"/>
                </a:solidFill>
              </a:rPr>
              <a:t>o</a:t>
            </a:r>
            <a:r>
              <a:rPr lang="en-US" dirty="0" smtClean="0">
                <a:solidFill>
                  <a:srgbClr val="D25000"/>
                </a:solidFill>
              </a:rPr>
              <a:t>nly 0.004% sites represent 99% of all sites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err="1" smtClean="0"/>
              <a:t>GangES</a:t>
            </a:r>
            <a:r>
              <a:rPr lang="en-US" dirty="0" smtClean="0"/>
              <a:t> speeds up error simulations even further [ISCA’14]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D25000"/>
                </a:solidFill>
              </a:rPr>
              <a:t>Can identify virtually all SDC </a:t>
            </a:r>
            <a:r>
              <a:rPr lang="en-US" dirty="0">
                <a:solidFill>
                  <a:srgbClr val="D25000"/>
                </a:solidFill>
              </a:rPr>
              <a:t>causing </a:t>
            </a:r>
            <a:r>
              <a:rPr lang="en-US" dirty="0" smtClean="0">
                <a:solidFill>
                  <a:srgbClr val="D25000"/>
                </a:solidFill>
              </a:rPr>
              <a:t>error sites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D25000"/>
                </a:solidFill>
              </a:rPr>
              <a:t>What about unacceptable vs. acceptable SDC? Ongoing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26674" y="2209800"/>
            <a:ext cx="1564305" cy="2286000"/>
            <a:chOff x="1182745" y="3649874"/>
            <a:chExt cx="1903512" cy="2979526"/>
          </a:xfrm>
        </p:grpSpPr>
        <p:grpSp>
          <p:nvGrpSpPr>
            <p:cNvPr id="6" name="Group 5"/>
            <p:cNvGrpSpPr/>
            <p:nvPr/>
          </p:nvGrpSpPr>
          <p:grpSpPr>
            <a:xfrm>
              <a:off x="1182745" y="3649874"/>
              <a:ext cx="1903512" cy="2979526"/>
              <a:chOff x="304800" y="1678682"/>
              <a:chExt cx="1828801" cy="4188718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304800" y="1678682"/>
                <a:ext cx="1828801" cy="3863574"/>
                <a:chOff x="304800" y="1678682"/>
                <a:chExt cx="1828801" cy="3863574"/>
              </a:xfrm>
            </p:grpSpPr>
            <p:sp>
              <p:nvSpPr>
                <p:cNvPr id="74" name="Rounded Rectangle 73"/>
                <p:cNvSpPr/>
                <p:nvPr/>
              </p:nvSpPr>
              <p:spPr bwMode="auto">
                <a:xfrm>
                  <a:off x="304800" y="1678682"/>
                  <a:ext cx="1828801" cy="322294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grpSp>
              <p:nvGrpSpPr>
                <p:cNvPr id="75" name="Group 2047"/>
                <p:cNvGrpSpPr>
                  <a:grpSpLocks/>
                </p:cNvGrpSpPr>
                <p:nvPr/>
              </p:nvGrpSpPr>
              <p:grpSpPr bwMode="auto">
                <a:xfrm>
                  <a:off x="387961" y="1907290"/>
                  <a:ext cx="1698931" cy="3634966"/>
                  <a:chOff x="1658477" y="2214680"/>
                  <a:chExt cx="1813437" cy="3635142"/>
                </a:xfrm>
              </p:grpSpPr>
              <p:sp>
                <p:nvSpPr>
                  <p:cNvPr id="76" name="Rectangle 75"/>
                  <p:cNvSpPr/>
                  <p:nvPr/>
                </p:nvSpPr>
                <p:spPr>
                  <a:xfrm>
                    <a:off x="1658477" y="3408538"/>
                    <a:ext cx="1813437" cy="62664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itchFamily="34" charset="0"/>
                      </a:rPr>
                      <a:t>APPLICATION</a:t>
                    </a:r>
                  </a:p>
                </p:txBody>
              </p:sp>
              <p:cxnSp>
                <p:nvCxnSpPr>
                  <p:cNvPr id="77" name="Straight Connector 2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21468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8" name="Straight Connector 2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51826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9" name="Straight Connector 2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82184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0" name="Straight Connector 3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312542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1" name="Straight Connector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494690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2" name="Straight Connector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464332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2446668" y="2973541"/>
                    <a:ext cx="46035" cy="2876281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3200" b="1" dirty="0">
                        <a:latin typeface="+mj-lt"/>
                      </a:rPr>
                      <a:t>.</a:t>
                    </a:r>
                  </a:p>
                  <a:p>
                    <a:pPr>
                      <a:defRPr/>
                    </a:pPr>
                    <a:r>
                      <a:rPr lang="en-US" sz="3200" b="1" dirty="0">
                        <a:latin typeface="+mj-lt"/>
                      </a:rPr>
                      <a:t>.</a:t>
                    </a:r>
                  </a:p>
                  <a:p>
                    <a:pPr>
                      <a:defRPr/>
                    </a:pPr>
                    <a:endParaRPr lang="en-US" sz="3200" b="1" dirty="0">
                      <a:latin typeface="+mj-lt"/>
                    </a:endParaRPr>
                  </a:p>
                </p:txBody>
              </p:sp>
            </p:grpSp>
          </p:grpSp>
          <p:cxnSp>
            <p:nvCxnSpPr>
              <p:cNvPr id="72" name="Straight Arrow Connector 2054"/>
              <p:cNvCxnSpPr>
                <a:cxnSpLocks noChangeShapeType="1"/>
              </p:cNvCxnSpPr>
              <p:nvPr/>
            </p:nvCxnSpPr>
            <p:spPr bwMode="auto">
              <a:xfrm>
                <a:off x="1195641" y="4901627"/>
                <a:ext cx="0" cy="358614"/>
              </a:xfrm>
              <a:prstGeom prst="straightConnector1">
                <a:avLst/>
              </a:prstGeom>
              <a:noFill/>
              <a:ln w="54864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3" name="Rounded Rectangle 72"/>
              <p:cNvSpPr/>
              <p:nvPr/>
            </p:nvSpPr>
            <p:spPr bwMode="auto">
              <a:xfrm>
                <a:off x="304800" y="5260240"/>
                <a:ext cx="1828801" cy="607160"/>
              </a:xfrm>
              <a:prstGeom prst="round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Output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32998" y="3757720"/>
              <a:ext cx="996863" cy="2054361"/>
              <a:chOff x="794798" y="3757720"/>
              <a:chExt cx="996863" cy="205436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94798" y="3757720"/>
                <a:ext cx="991412" cy="109535"/>
                <a:chOff x="762000" y="2079625"/>
                <a:chExt cx="952500" cy="153988"/>
              </a:xfrm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64" name="Group 63"/>
                <p:cNvGrpSpPr>
                  <a:grpSpLocks/>
                </p:cNvGrpSpPr>
                <p:nvPr/>
              </p:nvGrpSpPr>
              <p:grpSpPr bwMode="auto">
                <a:xfrm>
                  <a:off x="1366837" y="2079625"/>
                  <a:ext cx="347663" cy="153988"/>
                  <a:chOff x="1711325" y="2079625"/>
                  <a:chExt cx="347663" cy="153988"/>
                </a:xfrm>
              </p:grpSpPr>
              <p:sp>
                <p:nvSpPr>
                  <p:cNvPr id="69" name="Explosion 1 68"/>
                  <p:cNvSpPr>
                    <a:spLocks noChangeArrowheads="1"/>
                  </p:cNvSpPr>
                  <p:nvPr/>
                </p:nvSpPr>
                <p:spPr bwMode="auto">
                  <a:xfrm>
                    <a:off x="1711325" y="2081213"/>
                    <a:ext cx="114300" cy="152400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70" name="Explosion 1 69"/>
                  <p:cNvSpPr>
                    <a:spLocks noChangeArrowheads="1"/>
                  </p:cNvSpPr>
                  <p:nvPr/>
                </p:nvSpPr>
                <p:spPr bwMode="auto">
                  <a:xfrm>
                    <a:off x="1944688" y="2079625"/>
                    <a:ext cx="114300" cy="150813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  <p:grpSp>
              <p:nvGrpSpPr>
                <p:cNvPr id="65" name="Group 64"/>
                <p:cNvGrpSpPr>
                  <a:grpSpLocks/>
                </p:cNvGrpSpPr>
                <p:nvPr/>
              </p:nvGrpSpPr>
              <p:grpSpPr bwMode="auto">
                <a:xfrm>
                  <a:off x="762000" y="2079625"/>
                  <a:ext cx="531812" cy="153988"/>
                  <a:chOff x="1106488" y="2079625"/>
                  <a:chExt cx="531812" cy="153988"/>
                </a:xfrm>
              </p:grpSpPr>
              <p:sp>
                <p:nvSpPr>
                  <p:cNvPr id="66" name="Explosion 1 101"/>
                  <p:cNvSpPr>
                    <a:spLocks noChangeArrowheads="1"/>
                  </p:cNvSpPr>
                  <p:nvPr/>
                </p:nvSpPr>
                <p:spPr bwMode="auto">
                  <a:xfrm>
                    <a:off x="1524000" y="2079625"/>
                    <a:ext cx="114300" cy="150813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67" name="Explosion 1 105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2079625"/>
                    <a:ext cx="114300" cy="150813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68" name="Explosion 1 106"/>
                  <p:cNvSpPr>
                    <a:spLocks noChangeArrowheads="1"/>
                  </p:cNvSpPr>
                  <p:nvPr/>
                </p:nvSpPr>
                <p:spPr bwMode="auto">
                  <a:xfrm>
                    <a:off x="1293813" y="2081213"/>
                    <a:ext cx="114300" cy="152400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796451" y="3984660"/>
                <a:ext cx="995210" cy="1827421"/>
                <a:chOff x="762000" y="2381250"/>
                <a:chExt cx="956149" cy="2582863"/>
              </a:xfrm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0" name="Group 9"/>
                <p:cNvGrpSpPr>
                  <a:grpSpLocks/>
                </p:cNvGrpSpPr>
                <p:nvPr/>
              </p:nvGrpSpPr>
              <p:grpSpPr bwMode="auto">
                <a:xfrm>
                  <a:off x="762000" y="4506913"/>
                  <a:ext cx="531812" cy="153987"/>
                  <a:chOff x="1106488" y="4506493"/>
                  <a:chExt cx="531918" cy="154013"/>
                </a:xfrm>
              </p:grpSpPr>
              <p:sp>
                <p:nvSpPr>
                  <p:cNvPr id="61" name="Explosion 1 61"/>
                  <p:cNvSpPr>
                    <a:spLocks noChangeArrowheads="1"/>
                  </p:cNvSpPr>
                  <p:nvPr/>
                </p:nvSpPr>
                <p:spPr bwMode="auto">
                  <a:xfrm>
                    <a:off x="1524424" y="4506494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62" name="Explosion 1 65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4506493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63" name="Explosion 1 66"/>
                  <p:cNvSpPr>
                    <a:spLocks noChangeArrowheads="1"/>
                  </p:cNvSpPr>
                  <p:nvPr/>
                </p:nvSpPr>
                <p:spPr bwMode="auto">
                  <a:xfrm>
                    <a:off x="1293339" y="4508704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  <p:grpSp>
              <p:nvGrpSpPr>
                <p:cNvPr id="11" name="Group 10"/>
                <p:cNvGrpSpPr>
                  <a:grpSpLocks/>
                </p:cNvGrpSpPr>
                <p:nvPr/>
              </p:nvGrpSpPr>
              <p:grpSpPr bwMode="auto">
                <a:xfrm>
                  <a:off x="762000" y="4810125"/>
                  <a:ext cx="952974" cy="153988"/>
                  <a:chOff x="1106488" y="4810100"/>
                  <a:chExt cx="952974" cy="154013"/>
                </a:xfrm>
              </p:grpSpPr>
              <p:sp>
                <p:nvSpPr>
                  <p:cNvPr id="56" name="Explosion 1 67"/>
                  <p:cNvSpPr>
                    <a:spLocks noChangeArrowheads="1"/>
                  </p:cNvSpPr>
                  <p:nvPr/>
                </p:nvSpPr>
                <p:spPr bwMode="auto">
                  <a:xfrm>
                    <a:off x="1524424" y="4810101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57" name="Explosion 1 68"/>
                  <p:cNvSpPr>
                    <a:spLocks noChangeArrowheads="1"/>
                  </p:cNvSpPr>
                  <p:nvPr/>
                </p:nvSpPr>
                <p:spPr bwMode="auto">
                  <a:xfrm>
                    <a:off x="1711275" y="4812311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58" name="Explosion 1 69"/>
                  <p:cNvSpPr>
                    <a:spLocks noChangeArrowheads="1"/>
                  </p:cNvSpPr>
                  <p:nvPr/>
                </p:nvSpPr>
                <p:spPr bwMode="auto">
                  <a:xfrm>
                    <a:off x="1945480" y="481010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59" name="Explosion 1 71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481010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60" name="Explosion 1 72"/>
                  <p:cNvSpPr>
                    <a:spLocks noChangeArrowheads="1"/>
                  </p:cNvSpPr>
                  <p:nvPr/>
                </p:nvSpPr>
                <p:spPr bwMode="auto">
                  <a:xfrm>
                    <a:off x="1293339" y="481231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  <p:grpSp>
              <p:nvGrpSpPr>
                <p:cNvPr id="12" name="Group 11"/>
                <p:cNvGrpSpPr>
                  <a:grpSpLocks/>
                </p:cNvGrpSpPr>
                <p:nvPr/>
              </p:nvGrpSpPr>
              <p:grpSpPr bwMode="auto">
                <a:xfrm>
                  <a:off x="1366835" y="2987675"/>
                  <a:ext cx="348154" cy="1673225"/>
                  <a:chOff x="1711275" y="2988462"/>
                  <a:chExt cx="348187" cy="1672045"/>
                </a:xfrm>
              </p:grpSpPr>
              <p:grpSp>
                <p:nvGrpSpPr>
                  <p:cNvPr id="47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1711275" y="2988462"/>
                    <a:ext cx="348187" cy="154014"/>
                    <a:chOff x="1711275" y="2988462"/>
                    <a:chExt cx="348187" cy="154014"/>
                  </a:xfrm>
                </p:grpSpPr>
                <p:sp>
                  <p:nvSpPr>
                    <p:cNvPr id="54" name="Explosion 1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1275" y="2990674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55" name="Explosion 1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5480" y="2988462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</p:grpSp>
              <p:grpSp>
                <p:nvGrpSpPr>
                  <p:cNvPr id="48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1711275" y="4506493"/>
                    <a:ext cx="348187" cy="154014"/>
                    <a:chOff x="1711275" y="4506493"/>
                    <a:chExt cx="348187" cy="154014"/>
                  </a:xfrm>
                </p:grpSpPr>
                <p:sp>
                  <p:nvSpPr>
                    <p:cNvPr id="52" name="Explosion 1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1275" y="4508705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53" name="Explosion 1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5480" y="4506493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</p:grpSp>
              <p:grpSp>
                <p:nvGrpSpPr>
                  <p:cNvPr id="49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711275" y="4126986"/>
                    <a:ext cx="348187" cy="154013"/>
                    <a:chOff x="1711275" y="4126986"/>
                    <a:chExt cx="348187" cy="154013"/>
                  </a:xfrm>
                </p:grpSpPr>
                <p:sp>
                  <p:nvSpPr>
                    <p:cNvPr id="50" name="Explosion 1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1275" y="4129197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51" name="Explosion 1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5480" y="4126986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</p:grpSp>
            </p:grpSp>
            <p:grpSp>
              <p:nvGrpSpPr>
                <p:cNvPr id="13" name="Group 12"/>
                <p:cNvGrpSpPr>
                  <a:grpSpLocks/>
                </p:cNvGrpSpPr>
                <p:nvPr/>
              </p:nvGrpSpPr>
              <p:grpSpPr bwMode="auto">
                <a:xfrm>
                  <a:off x="762000" y="2381250"/>
                  <a:ext cx="952974" cy="1900238"/>
                  <a:chOff x="1106488" y="2381250"/>
                  <a:chExt cx="952974" cy="1899748"/>
                </a:xfrm>
              </p:grpSpPr>
              <p:grpSp>
                <p:nvGrpSpPr>
                  <p:cNvPr id="24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106488" y="2381250"/>
                    <a:ext cx="952974" cy="457619"/>
                    <a:chOff x="1106488" y="2381250"/>
                    <a:chExt cx="952974" cy="457619"/>
                  </a:xfrm>
                </p:grpSpPr>
                <p:grpSp>
                  <p:nvGrpSpPr>
                    <p:cNvPr id="35" name="Group 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06488" y="2381250"/>
                      <a:ext cx="952974" cy="154013"/>
                      <a:chOff x="1106488" y="2381250"/>
                      <a:chExt cx="952974" cy="154013"/>
                    </a:xfrm>
                  </p:grpSpPr>
                  <p:sp>
                    <p:nvSpPr>
                      <p:cNvPr id="42" name="Explosion 1 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24424" y="2381251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43" name="Explosion 1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11275" y="2383461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44" name="Explosion 1 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45480" y="2381250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45" name="Explosion 1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06488" y="2381250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46" name="Explosion 1 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3339" y="2383460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</p:grpSp>
                <p:grpSp>
                  <p:nvGrpSpPr>
                    <p:cNvPr id="36" name="Group 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06488" y="2684856"/>
                      <a:ext cx="952974" cy="154013"/>
                      <a:chOff x="1106488" y="2684856"/>
                      <a:chExt cx="952974" cy="154013"/>
                    </a:xfrm>
                  </p:grpSpPr>
                  <p:sp>
                    <p:nvSpPr>
                      <p:cNvPr id="37" name="Explosion 1 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24424" y="2684857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38" name="Explosion 1 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11275" y="2687067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39" name="Explosion 1 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45480" y="2684856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40" name="Explosion 1 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06488" y="2684856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  <p:sp>
                    <p:nvSpPr>
                      <p:cNvPr id="41" name="Explosion 1 5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3339" y="2687066"/>
                        <a:ext cx="113982" cy="151802"/>
                      </a:xfrm>
                      <a:prstGeom prst="irregularSeal1">
                        <a:avLst/>
                      </a:prstGeom>
                      <a:solidFill>
                        <a:srgbClr val="FF0000"/>
                      </a:solidFill>
                      <a:ln w="54864" algn="ctr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endParaRPr lang="en-US" sz="2400"/>
                      </a:p>
                    </p:txBody>
                  </p:sp>
                </p:grpSp>
              </p:grpSp>
              <p:grpSp>
                <p:nvGrpSpPr>
                  <p:cNvPr id="25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1106488" y="4126986"/>
                    <a:ext cx="531918" cy="154012"/>
                    <a:chOff x="1106488" y="4126986"/>
                    <a:chExt cx="531918" cy="154012"/>
                  </a:xfrm>
                </p:grpSpPr>
                <p:sp>
                  <p:nvSpPr>
                    <p:cNvPr id="32" name="Explosion 1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424" y="4126987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33" name="Explosion 1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6488" y="4126986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34" name="Explosion 1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3339" y="4129196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</p:grpSp>
              <p:grpSp>
                <p:nvGrpSpPr>
                  <p:cNvPr id="26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1106488" y="3749688"/>
                    <a:ext cx="952974" cy="154013"/>
                    <a:chOff x="1106488" y="3749688"/>
                    <a:chExt cx="952974" cy="154013"/>
                  </a:xfrm>
                </p:grpSpPr>
                <p:sp>
                  <p:nvSpPr>
                    <p:cNvPr id="27" name="Explosion 1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424" y="3749689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28" name="Explosion 1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1275" y="3751899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29" name="Explosion 1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5480" y="3749688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30" name="Explosion 1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6488" y="3749688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  <p:sp>
                  <p:nvSpPr>
                    <p:cNvPr id="31" name="Explosion 1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93339" y="3751898"/>
                      <a:ext cx="113982" cy="151802"/>
                    </a:xfrm>
                    <a:prstGeom prst="irregularSeal1">
                      <a:avLst/>
                    </a:prstGeom>
                    <a:solidFill>
                      <a:srgbClr val="FF0000"/>
                    </a:solidFill>
                    <a:ln w="54864" algn="ctr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/>
                      <a:endParaRPr lang="en-US" sz="2400"/>
                    </a:p>
                  </p:txBody>
                </p:sp>
              </p:grpSp>
            </p:grpSp>
            <p:grpSp>
              <p:nvGrpSpPr>
                <p:cNvPr id="14" name="Group 13"/>
                <p:cNvGrpSpPr>
                  <a:grpSpLocks/>
                </p:cNvGrpSpPr>
                <p:nvPr/>
              </p:nvGrpSpPr>
              <p:grpSpPr bwMode="auto">
                <a:xfrm>
                  <a:off x="765175" y="2987675"/>
                  <a:ext cx="531812" cy="155575"/>
                  <a:chOff x="1106488" y="2988462"/>
                  <a:chExt cx="531918" cy="154013"/>
                </a:xfrm>
              </p:grpSpPr>
              <p:sp>
                <p:nvSpPr>
                  <p:cNvPr id="21" name="Explosion 1 55"/>
                  <p:cNvSpPr>
                    <a:spLocks noChangeArrowheads="1"/>
                  </p:cNvSpPr>
                  <p:nvPr/>
                </p:nvSpPr>
                <p:spPr bwMode="auto">
                  <a:xfrm>
                    <a:off x="1524424" y="2988463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22" name="Explosion 1 59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2988462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23" name="Explosion 1 60"/>
                  <p:cNvSpPr>
                    <a:spLocks noChangeArrowheads="1"/>
                  </p:cNvSpPr>
                  <p:nvPr/>
                </p:nvSpPr>
                <p:spPr bwMode="auto">
                  <a:xfrm>
                    <a:off x="1293339" y="2990673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  <p:grpSp>
              <p:nvGrpSpPr>
                <p:cNvPr id="15" name="Group 14"/>
                <p:cNvGrpSpPr>
                  <a:grpSpLocks/>
                </p:cNvGrpSpPr>
                <p:nvPr/>
              </p:nvGrpSpPr>
              <p:grpSpPr bwMode="auto">
                <a:xfrm>
                  <a:off x="765175" y="3368675"/>
                  <a:ext cx="952974" cy="153988"/>
                  <a:chOff x="1106488" y="3367970"/>
                  <a:chExt cx="952974" cy="154013"/>
                </a:xfrm>
              </p:grpSpPr>
              <p:sp>
                <p:nvSpPr>
                  <p:cNvPr id="16" name="Explosion 1 85"/>
                  <p:cNvSpPr>
                    <a:spLocks noChangeArrowheads="1"/>
                  </p:cNvSpPr>
                  <p:nvPr/>
                </p:nvSpPr>
                <p:spPr bwMode="auto">
                  <a:xfrm>
                    <a:off x="1524424" y="3367971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17" name="Explosion 1 86"/>
                  <p:cNvSpPr>
                    <a:spLocks noChangeArrowheads="1"/>
                  </p:cNvSpPr>
                  <p:nvPr/>
                </p:nvSpPr>
                <p:spPr bwMode="auto">
                  <a:xfrm>
                    <a:off x="1711275" y="3370181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18" name="Explosion 1 87"/>
                  <p:cNvSpPr>
                    <a:spLocks noChangeArrowheads="1"/>
                  </p:cNvSpPr>
                  <p:nvPr/>
                </p:nvSpPr>
                <p:spPr bwMode="auto">
                  <a:xfrm>
                    <a:off x="1945480" y="336797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19" name="Explosion 1 89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336797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20" name="Explosion 1 90"/>
                  <p:cNvSpPr>
                    <a:spLocks noChangeArrowheads="1"/>
                  </p:cNvSpPr>
                  <p:nvPr/>
                </p:nvSpPr>
                <p:spPr bwMode="auto">
                  <a:xfrm>
                    <a:off x="1293339" y="337018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</p:grpSp>
        </p:grpSp>
      </p:grpSp>
      <p:sp>
        <p:nvSpPr>
          <p:cNvPr id="84" name="Right Arrow 83"/>
          <p:cNvSpPr/>
          <p:nvPr/>
        </p:nvSpPr>
        <p:spPr bwMode="auto">
          <a:xfrm>
            <a:off x="3352800" y="2719560"/>
            <a:ext cx="1447800" cy="807396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Relyzer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212874" y="2209800"/>
            <a:ext cx="1568926" cy="2286000"/>
            <a:chOff x="5526145" y="3657600"/>
            <a:chExt cx="1903512" cy="2979526"/>
          </a:xfrm>
        </p:grpSpPr>
        <p:grpSp>
          <p:nvGrpSpPr>
            <p:cNvPr id="86" name="Group 85"/>
            <p:cNvGrpSpPr/>
            <p:nvPr/>
          </p:nvGrpSpPr>
          <p:grpSpPr>
            <a:xfrm>
              <a:off x="5526145" y="3657600"/>
              <a:ext cx="1903512" cy="2979526"/>
              <a:chOff x="304800" y="1678682"/>
              <a:chExt cx="1828801" cy="4188718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304800" y="1678682"/>
                <a:ext cx="1828801" cy="3863574"/>
                <a:chOff x="304800" y="1678682"/>
                <a:chExt cx="1828801" cy="3863574"/>
              </a:xfrm>
            </p:grpSpPr>
            <p:sp>
              <p:nvSpPr>
                <p:cNvPr id="107" name="Rounded Rectangle 106"/>
                <p:cNvSpPr/>
                <p:nvPr/>
              </p:nvSpPr>
              <p:spPr bwMode="auto">
                <a:xfrm>
                  <a:off x="304800" y="1678682"/>
                  <a:ext cx="1828801" cy="322294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2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grpSp>
              <p:nvGrpSpPr>
                <p:cNvPr id="108" name="Group 2047"/>
                <p:cNvGrpSpPr>
                  <a:grpSpLocks/>
                </p:cNvGrpSpPr>
                <p:nvPr/>
              </p:nvGrpSpPr>
              <p:grpSpPr bwMode="auto">
                <a:xfrm>
                  <a:off x="390464" y="1907290"/>
                  <a:ext cx="1693927" cy="3634966"/>
                  <a:chOff x="1661149" y="2214680"/>
                  <a:chExt cx="1808096" cy="3635142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1661149" y="3408539"/>
                    <a:ext cx="1808096" cy="62616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itchFamily="34" charset="0"/>
                      </a:rPr>
                      <a:t>APPLICATION</a:t>
                    </a:r>
                  </a:p>
                </p:txBody>
              </p:sp>
              <p:cxnSp>
                <p:nvCxnSpPr>
                  <p:cNvPr id="110" name="Straight Connector 2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21468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1" name="Straight Connector 2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51826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2" name="Straight Connector 2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282184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3" name="Straight Connector 3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312542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4" name="Straight Connector 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494690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5" name="Straight Connector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915675" y="4643320"/>
                    <a:ext cx="1290215" cy="0"/>
                  </a:xfrm>
                  <a:prstGeom prst="line">
                    <a:avLst/>
                  </a:prstGeom>
                  <a:noFill/>
                  <a:ln w="54864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2446669" y="2973541"/>
                    <a:ext cx="46035" cy="2876281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3200" b="1" dirty="0">
                        <a:latin typeface="+mj-lt"/>
                      </a:rPr>
                      <a:t>.</a:t>
                    </a:r>
                  </a:p>
                  <a:p>
                    <a:pPr>
                      <a:defRPr/>
                    </a:pPr>
                    <a:r>
                      <a:rPr lang="en-US" sz="3200" b="1" dirty="0">
                        <a:latin typeface="+mj-lt"/>
                      </a:rPr>
                      <a:t>.</a:t>
                    </a:r>
                  </a:p>
                  <a:p>
                    <a:pPr>
                      <a:defRPr/>
                    </a:pPr>
                    <a:endParaRPr lang="en-US" sz="3200" b="1" dirty="0">
                      <a:latin typeface="+mj-lt"/>
                    </a:endParaRPr>
                  </a:p>
                </p:txBody>
              </p:sp>
            </p:grpSp>
          </p:grpSp>
          <p:cxnSp>
            <p:nvCxnSpPr>
              <p:cNvPr id="105" name="Straight Arrow Connector 2054"/>
              <p:cNvCxnSpPr>
                <a:cxnSpLocks noChangeShapeType="1"/>
                <a:stCxn id="107" idx="2"/>
                <a:endCxn id="106" idx="0"/>
              </p:cNvCxnSpPr>
              <p:nvPr/>
            </p:nvCxnSpPr>
            <p:spPr bwMode="auto">
              <a:xfrm>
                <a:off x="1219201" y="4901627"/>
                <a:ext cx="0" cy="358613"/>
              </a:xfrm>
              <a:prstGeom prst="straightConnector1">
                <a:avLst/>
              </a:prstGeom>
              <a:noFill/>
              <a:ln w="54864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6" name="Rounded Rectangle 105"/>
              <p:cNvSpPr/>
              <p:nvPr/>
            </p:nvSpPr>
            <p:spPr bwMode="auto">
              <a:xfrm>
                <a:off x="304800" y="5260240"/>
                <a:ext cx="1828801" cy="607160"/>
              </a:xfrm>
              <a:prstGeom prst="roundRect">
                <a:avLst/>
              </a:prstGeom>
              <a:solidFill>
                <a:srgbClr val="92D050"/>
              </a:solidFill>
              <a:ln>
                <a:headEnd type="none" w="med" len="med"/>
                <a:tailEnd type="none" w="med" len="med"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Output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5976398" y="3765446"/>
              <a:ext cx="993558" cy="1839833"/>
              <a:chOff x="794798" y="3757720"/>
              <a:chExt cx="993558" cy="1839833"/>
            </a:xfrm>
          </p:grpSpPr>
          <p:grpSp>
            <p:nvGrpSpPr>
              <p:cNvPr id="88" name="Group 87"/>
              <p:cNvGrpSpPr>
                <a:grpSpLocks/>
              </p:cNvGrpSpPr>
              <p:nvPr/>
            </p:nvGrpSpPr>
            <p:grpSpPr bwMode="auto">
              <a:xfrm>
                <a:off x="794798" y="3757720"/>
                <a:ext cx="313947" cy="109535"/>
                <a:chOff x="1106488" y="2079625"/>
                <a:chExt cx="301625" cy="153988"/>
              </a:xfrm>
            </p:grpSpPr>
            <p:sp>
              <p:nvSpPr>
                <p:cNvPr id="102" name="Explosion 1 105"/>
                <p:cNvSpPr>
                  <a:spLocks noChangeArrowheads="1"/>
                </p:cNvSpPr>
                <p:nvPr/>
              </p:nvSpPr>
              <p:spPr bwMode="auto">
                <a:xfrm>
                  <a:off x="1106488" y="2079625"/>
                  <a:ext cx="114300" cy="150813"/>
                </a:xfrm>
                <a:prstGeom prst="irregularSeal1">
                  <a:avLst/>
                </a:prstGeom>
                <a:solidFill>
                  <a:srgbClr val="FF0000"/>
                </a:solidFill>
                <a:ln w="54864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sz="2400"/>
                </a:p>
              </p:txBody>
            </p:sp>
            <p:sp>
              <p:nvSpPr>
                <p:cNvPr id="103" name="Explosion 1 106"/>
                <p:cNvSpPr>
                  <a:spLocks noChangeArrowheads="1"/>
                </p:cNvSpPr>
                <p:nvPr/>
              </p:nvSpPr>
              <p:spPr bwMode="auto">
                <a:xfrm>
                  <a:off x="1293813" y="2081213"/>
                  <a:ext cx="114300" cy="152400"/>
                </a:xfrm>
                <a:prstGeom prst="irregularSeal1">
                  <a:avLst/>
                </a:prstGeom>
                <a:solidFill>
                  <a:srgbClr val="FF0000"/>
                </a:solidFill>
                <a:ln w="54864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lang="en-US" sz="240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796451" y="3984663"/>
                <a:ext cx="991905" cy="1612890"/>
                <a:chOff x="762000" y="2381254"/>
                <a:chExt cx="952974" cy="2279646"/>
              </a:xfrm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90" name="Group 89"/>
                <p:cNvGrpSpPr>
                  <a:grpSpLocks/>
                </p:cNvGrpSpPr>
                <p:nvPr/>
              </p:nvGrpSpPr>
              <p:grpSpPr bwMode="auto">
                <a:xfrm>
                  <a:off x="762000" y="4506913"/>
                  <a:ext cx="300773" cy="153987"/>
                  <a:chOff x="1106488" y="4506493"/>
                  <a:chExt cx="300833" cy="154013"/>
                </a:xfrm>
              </p:grpSpPr>
              <p:sp>
                <p:nvSpPr>
                  <p:cNvPr id="100" name="Explosion 1 65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4506493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101" name="Explosion 1 66"/>
                  <p:cNvSpPr>
                    <a:spLocks noChangeArrowheads="1"/>
                  </p:cNvSpPr>
                  <p:nvPr/>
                </p:nvSpPr>
                <p:spPr bwMode="auto">
                  <a:xfrm>
                    <a:off x="1293339" y="4508704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  <p:grpSp>
              <p:nvGrpSpPr>
                <p:cNvPr id="91" name="Group 7"/>
                <p:cNvGrpSpPr>
                  <a:grpSpLocks/>
                </p:cNvGrpSpPr>
                <p:nvPr/>
              </p:nvGrpSpPr>
              <p:grpSpPr bwMode="auto">
                <a:xfrm>
                  <a:off x="762000" y="2381254"/>
                  <a:ext cx="952974" cy="154053"/>
                  <a:chOff x="1106488" y="2381250"/>
                  <a:chExt cx="952974" cy="154013"/>
                </a:xfrm>
              </p:grpSpPr>
              <p:sp>
                <p:nvSpPr>
                  <p:cNvPr id="95" name="Explosion 1 38"/>
                  <p:cNvSpPr>
                    <a:spLocks noChangeArrowheads="1"/>
                  </p:cNvSpPr>
                  <p:nvPr/>
                </p:nvSpPr>
                <p:spPr bwMode="auto">
                  <a:xfrm>
                    <a:off x="1524424" y="2381251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96" name="Explosion 1 43"/>
                  <p:cNvSpPr>
                    <a:spLocks noChangeArrowheads="1"/>
                  </p:cNvSpPr>
                  <p:nvPr/>
                </p:nvSpPr>
                <p:spPr bwMode="auto">
                  <a:xfrm>
                    <a:off x="1711275" y="2383461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97" name="Explosion 1 44"/>
                  <p:cNvSpPr>
                    <a:spLocks noChangeArrowheads="1"/>
                  </p:cNvSpPr>
                  <p:nvPr/>
                </p:nvSpPr>
                <p:spPr bwMode="auto">
                  <a:xfrm>
                    <a:off x="1945480" y="238125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98" name="Explosion 1 46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238125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99" name="Explosion 1 48"/>
                  <p:cNvSpPr>
                    <a:spLocks noChangeArrowheads="1"/>
                  </p:cNvSpPr>
                  <p:nvPr/>
                </p:nvSpPr>
                <p:spPr bwMode="auto">
                  <a:xfrm>
                    <a:off x="1293339" y="238346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  <p:grpSp>
              <p:nvGrpSpPr>
                <p:cNvPr id="92" name="Group 91"/>
                <p:cNvGrpSpPr>
                  <a:grpSpLocks/>
                </p:cNvGrpSpPr>
                <p:nvPr/>
              </p:nvGrpSpPr>
              <p:grpSpPr bwMode="auto">
                <a:xfrm>
                  <a:off x="765175" y="3368675"/>
                  <a:ext cx="300833" cy="153987"/>
                  <a:chOff x="1106488" y="3367970"/>
                  <a:chExt cx="300833" cy="154012"/>
                </a:xfrm>
              </p:grpSpPr>
              <p:sp>
                <p:nvSpPr>
                  <p:cNvPr id="93" name="Explosion 1 89"/>
                  <p:cNvSpPr>
                    <a:spLocks noChangeArrowheads="1"/>
                  </p:cNvSpPr>
                  <p:nvPr/>
                </p:nvSpPr>
                <p:spPr bwMode="auto">
                  <a:xfrm>
                    <a:off x="1106488" y="336797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  <p:sp>
                <p:nvSpPr>
                  <p:cNvPr id="94" name="Explosion 1 90"/>
                  <p:cNvSpPr>
                    <a:spLocks noChangeArrowheads="1"/>
                  </p:cNvSpPr>
                  <p:nvPr/>
                </p:nvSpPr>
                <p:spPr bwMode="auto">
                  <a:xfrm>
                    <a:off x="1293339" y="3370180"/>
                    <a:ext cx="113982" cy="151802"/>
                  </a:xfrm>
                  <a:prstGeom prst="irregularSeal1">
                    <a:avLst/>
                  </a:prstGeom>
                  <a:solidFill>
                    <a:srgbClr val="FF0000"/>
                  </a:solidFill>
                  <a:ln w="54864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en-US" sz="2400"/>
                  </a:p>
                </p:txBody>
              </p:sp>
            </p:grp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96777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26"/>
    </mc:Choice>
    <mc:Fallback xmlns="">
      <p:transition spd="slow" advTm="658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 err="1" smtClean="0"/>
              <a:t>Relyzer</a:t>
            </a:r>
            <a:r>
              <a:rPr lang="en-US" dirty="0" smtClean="0"/>
              <a:t> Predict if SDC is Acceptable?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352800"/>
            <a:ext cx="8107935" cy="2209800"/>
          </a:xfrm>
        </p:spPr>
        <p:txBody>
          <a:bodyPr/>
          <a:lstStyle/>
          <a:p>
            <a:r>
              <a:rPr lang="en-US" dirty="0" smtClean="0"/>
              <a:t>Pilot = Acceptable SDC </a:t>
            </a:r>
            <a:r>
              <a:rPr lang="en-US" dirty="0" smtClean="0">
                <a:sym typeface="Symbol" panose="05050102010706020507" pitchFamily="18" charset="2"/>
              </a:rPr>
              <a:t> </a:t>
            </a:r>
          </a:p>
          <a:p>
            <a:pPr marL="457092" lvl="1" indent="0">
              <a:buNone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                   </a:t>
            </a:r>
            <a:r>
              <a:rPr lang="en-US" dirty="0" smtClean="0"/>
              <a:t>All faults in class = Acceptable SDCs  ???</a:t>
            </a:r>
          </a:p>
          <a:p>
            <a:pPr marL="457092" lvl="1" indent="0">
              <a:buNone/>
            </a:pPr>
            <a:endParaRPr lang="en-US" dirty="0" smtClean="0"/>
          </a:p>
          <a:p>
            <a:r>
              <a:rPr lang="en-US" dirty="0"/>
              <a:t>Pilot = Acceptable SDC </a:t>
            </a:r>
            <a:r>
              <a:rPr lang="en-US" dirty="0" smtClean="0">
                <a:solidFill>
                  <a:srgbClr val="D25000"/>
                </a:solidFill>
              </a:rPr>
              <a:t>with quality Q </a:t>
            </a:r>
            <a:r>
              <a:rPr lang="en-US" dirty="0" smtClean="0">
                <a:sym typeface="Symbol" panose="05050102010706020507" pitchFamily="18" charset="2"/>
              </a:rPr>
              <a:t> </a:t>
            </a:r>
            <a:endParaRPr lang="en-US" dirty="0">
              <a:sym typeface="Symbol" panose="05050102010706020507" pitchFamily="18" charset="2"/>
            </a:endParaRPr>
          </a:p>
          <a:p>
            <a:pPr marL="457092" lvl="1" indent="0">
              <a:buNone/>
            </a:pPr>
            <a:r>
              <a:rPr lang="en-US" dirty="0">
                <a:sym typeface="Symbol" panose="05050102010706020507" pitchFamily="18" charset="2"/>
              </a:rPr>
              <a:t>                    </a:t>
            </a:r>
            <a:r>
              <a:rPr lang="en-US" dirty="0"/>
              <a:t>All faults in class = Acceptable </a:t>
            </a:r>
            <a:r>
              <a:rPr lang="en-US" dirty="0" smtClean="0"/>
              <a:t>SDCs </a:t>
            </a:r>
            <a:r>
              <a:rPr lang="en-US" dirty="0" smtClean="0">
                <a:solidFill>
                  <a:srgbClr val="D25000"/>
                </a:solidFill>
              </a:rPr>
              <a:t>with quality Q ???</a:t>
            </a:r>
            <a:endParaRPr lang="en-US" dirty="0">
              <a:solidFill>
                <a:srgbClr val="D25000"/>
              </a:solidFill>
            </a:endParaRPr>
          </a:p>
          <a:p>
            <a:pPr marL="457092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7315200" y="1423416"/>
            <a:ext cx="762000" cy="726114"/>
          </a:xfrm>
          <a:prstGeom prst="ellipse">
            <a:avLst/>
          </a:prstGeom>
          <a:solidFill>
            <a:srgbClr val="D151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423416"/>
            <a:ext cx="762000" cy="72611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953000" y="1423416"/>
            <a:ext cx="762000" cy="726114"/>
          </a:xfrm>
          <a:prstGeom prst="ellipse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657600" y="1423416"/>
            <a:ext cx="762000" cy="726114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362200" y="1425660"/>
            <a:ext cx="762000" cy="726114"/>
          </a:xfrm>
          <a:prstGeom prst="ellipse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3" name="Explosion 1 79"/>
          <p:cNvSpPr>
            <a:spLocks noChangeArrowheads="1"/>
          </p:cNvSpPr>
          <p:nvPr/>
        </p:nvSpPr>
        <p:spPr bwMode="auto">
          <a:xfrm>
            <a:off x="4064647" y="2379600"/>
            <a:ext cx="113982" cy="151777"/>
          </a:xfrm>
          <a:prstGeom prst="irregularSeal1">
            <a:avLst/>
          </a:prstGeom>
          <a:solidFill>
            <a:srgbClr val="FFC000"/>
          </a:solidFill>
          <a:ln w="54864" algn="ctr">
            <a:solidFill>
              <a:srgbClr val="FFC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74" name="Explosion 1 80"/>
          <p:cNvSpPr>
            <a:spLocks noChangeArrowheads="1"/>
          </p:cNvSpPr>
          <p:nvPr/>
        </p:nvSpPr>
        <p:spPr bwMode="auto">
          <a:xfrm>
            <a:off x="5340577" y="2379600"/>
            <a:ext cx="113982" cy="151777"/>
          </a:xfrm>
          <a:prstGeom prst="irregularSeal1">
            <a:avLst/>
          </a:prstGeom>
          <a:solidFill>
            <a:srgbClr val="002060"/>
          </a:solidFill>
          <a:ln w="54864" algn="ctr">
            <a:solidFill>
              <a:srgbClr val="00206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75" name="Explosion 1 81"/>
          <p:cNvSpPr>
            <a:spLocks noChangeArrowheads="1"/>
          </p:cNvSpPr>
          <p:nvPr/>
        </p:nvSpPr>
        <p:spPr bwMode="auto">
          <a:xfrm>
            <a:off x="6541706" y="2386833"/>
            <a:ext cx="113982" cy="151777"/>
          </a:xfrm>
          <a:prstGeom prst="irregularSeal1">
            <a:avLst/>
          </a:prstGeom>
          <a:solidFill>
            <a:schemeClr val="accent1">
              <a:lumMod val="90000"/>
            </a:schemeClr>
          </a:solidFill>
          <a:ln w="54864" algn="ctr">
            <a:solidFill>
              <a:schemeClr val="accent5">
                <a:lumMod val="90000"/>
              </a:schemeClr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77" name="Explosion 1 84"/>
          <p:cNvSpPr>
            <a:spLocks noChangeArrowheads="1"/>
          </p:cNvSpPr>
          <p:nvPr/>
        </p:nvSpPr>
        <p:spPr bwMode="auto">
          <a:xfrm>
            <a:off x="2686209" y="2409742"/>
            <a:ext cx="113982" cy="151777"/>
          </a:xfrm>
          <a:prstGeom prst="irregularSeal1">
            <a:avLst/>
          </a:prstGeom>
          <a:solidFill>
            <a:srgbClr val="008000"/>
          </a:solidFill>
          <a:ln w="54864" algn="ctr">
            <a:solidFill>
              <a:srgbClr val="008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8600" y="1371600"/>
            <a:ext cx="2247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Arial Narrow" pitchFamily="34" charset="0"/>
              </a:rPr>
              <a:t>Equivalence </a:t>
            </a:r>
          </a:p>
          <a:p>
            <a:pPr algn="ctr"/>
            <a:r>
              <a:rPr lang="en-US" sz="2200" b="1" dirty="0" smtClean="0">
                <a:latin typeface="Arial Narrow" pitchFamily="34" charset="0"/>
              </a:rPr>
              <a:t>Classes</a:t>
            </a:r>
            <a:endParaRPr lang="en-US" sz="2200" b="1" dirty="0">
              <a:latin typeface="Arial Narrow" pitchFamily="34" charset="0"/>
            </a:endParaRPr>
          </a:p>
        </p:txBody>
      </p:sp>
      <p:sp>
        <p:nvSpPr>
          <p:cNvPr id="82" name="Explosion 1 74"/>
          <p:cNvSpPr>
            <a:spLocks noChangeArrowheads="1"/>
          </p:cNvSpPr>
          <p:nvPr/>
        </p:nvSpPr>
        <p:spPr bwMode="auto">
          <a:xfrm>
            <a:off x="2629229" y="1507094"/>
            <a:ext cx="113971" cy="151766"/>
          </a:xfrm>
          <a:prstGeom prst="irregularSeal1">
            <a:avLst/>
          </a:prstGeom>
          <a:solidFill>
            <a:srgbClr val="00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83" name="Explosion 1 75"/>
          <p:cNvSpPr>
            <a:spLocks noChangeArrowheads="1"/>
          </p:cNvSpPr>
          <p:nvPr/>
        </p:nvSpPr>
        <p:spPr bwMode="auto">
          <a:xfrm>
            <a:off x="2670305" y="1725245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84" name="Explosion 1 76"/>
          <p:cNvSpPr>
            <a:spLocks noChangeArrowheads="1"/>
          </p:cNvSpPr>
          <p:nvPr/>
        </p:nvSpPr>
        <p:spPr bwMode="auto">
          <a:xfrm>
            <a:off x="2882015" y="1612855"/>
            <a:ext cx="113971" cy="151766"/>
          </a:xfrm>
          <a:prstGeom prst="irregularSeal1">
            <a:avLst/>
          </a:prstGeom>
          <a:solidFill>
            <a:srgbClr val="00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85" name="Explosion 1 73"/>
          <p:cNvSpPr>
            <a:spLocks noChangeArrowheads="1"/>
          </p:cNvSpPr>
          <p:nvPr/>
        </p:nvSpPr>
        <p:spPr bwMode="auto">
          <a:xfrm>
            <a:off x="2402229" y="1752600"/>
            <a:ext cx="113959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87" name="Explosion 1 75"/>
          <p:cNvSpPr>
            <a:spLocks noChangeArrowheads="1"/>
          </p:cNvSpPr>
          <p:nvPr/>
        </p:nvSpPr>
        <p:spPr bwMode="auto">
          <a:xfrm>
            <a:off x="2760061" y="1906689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88" name="Explosion 1 74"/>
          <p:cNvSpPr>
            <a:spLocks noChangeArrowheads="1"/>
          </p:cNvSpPr>
          <p:nvPr/>
        </p:nvSpPr>
        <p:spPr bwMode="auto">
          <a:xfrm>
            <a:off x="3925843" y="1511224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89" name="Explosion 1 75"/>
          <p:cNvSpPr>
            <a:spLocks noChangeArrowheads="1"/>
          </p:cNvSpPr>
          <p:nvPr/>
        </p:nvSpPr>
        <p:spPr bwMode="auto">
          <a:xfrm>
            <a:off x="3966919" y="1729375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90" name="Explosion 1 76"/>
          <p:cNvSpPr>
            <a:spLocks noChangeArrowheads="1"/>
          </p:cNvSpPr>
          <p:nvPr/>
        </p:nvSpPr>
        <p:spPr bwMode="auto">
          <a:xfrm>
            <a:off x="4178629" y="1616985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91" name="Explosion 1 73"/>
          <p:cNvSpPr>
            <a:spLocks noChangeArrowheads="1"/>
          </p:cNvSpPr>
          <p:nvPr/>
        </p:nvSpPr>
        <p:spPr bwMode="auto">
          <a:xfrm>
            <a:off x="3698843" y="1756730"/>
            <a:ext cx="113959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92" name="Explosion 1 75"/>
          <p:cNvSpPr>
            <a:spLocks noChangeArrowheads="1"/>
          </p:cNvSpPr>
          <p:nvPr/>
        </p:nvSpPr>
        <p:spPr bwMode="auto">
          <a:xfrm>
            <a:off x="4056675" y="1910819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93" name="Explosion 1 74"/>
          <p:cNvSpPr>
            <a:spLocks noChangeArrowheads="1"/>
          </p:cNvSpPr>
          <p:nvPr/>
        </p:nvSpPr>
        <p:spPr bwMode="auto">
          <a:xfrm>
            <a:off x="5205400" y="1559977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94" name="Explosion 1 75"/>
          <p:cNvSpPr>
            <a:spLocks noChangeArrowheads="1"/>
          </p:cNvSpPr>
          <p:nvPr/>
        </p:nvSpPr>
        <p:spPr bwMode="auto">
          <a:xfrm>
            <a:off x="5246476" y="1778128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96" name="Explosion 1 73"/>
          <p:cNvSpPr>
            <a:spLocks noChangeArrowheads="1"/>
          </p:cNvSpPr>
          <p:nvPr/>
        </p:nvSpPr>
        <p:spPr bwMode="auto">
          <a:xfrm>
            <a:off x="4978400" y="1805483"/>
            <a:ext cx="113959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97" name="Explosion 1 75"/>
          <p:cNvSpPr>
            <a:spLocks noChangeArrowheads="1"/>
          </p:cNvSpPr>
          <p:nvPr/>
        </p:nvSpPr>
        <p:spPr bwMode="auto">
          <a:xfrm>
            <a:off x="5474029" y="1788577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98" name="Explosion 1 74"/>
          <p:cNvSpPr>
            <a:spLocks noChangeArrowheads="1"/>
          </p:cNvSpPr>
          <p:nvPr/>
        </p:nvSpPr>
        <p:spPr bwMode="auto">
          <a:xfrm>
            <a:off x="6443650" y="1625017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99" name="Explosion 1 75"/>
          <p:cNvSpPr>
            <a:spLocks noChangeArrowheads="1"/>
          </p:cNvSpPr>
          <p:nvPr/>
        </p:nvSpPr>
        <p:spPr bwMode="auto">
          <a:xfrm>
            <a:off x="6484726" y="1843168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0" name="Explosion 1 76"/>
          <p:cNvSpPr>
            <a:spLocks noChangeArrowheads="1"/>
          </p:cNvSpPr>
          <p:nvPr/>
        </p:nvSpPr>
        <p:spPr bwMode="auto">
          <a:xfrm>
            <a:off x="6696436" y="1730778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1" name="Explosion 1 73"/>
          <p:cNvSpPr>
            <a:spLocks noChangeArrowheads="1"/>
          </p:cNvSpPr>
          <p:nvPr/>
        </p:nvSpPr>
        <p:spPr bwMode="auto">
          <a:xfrm>
            <a:off x="6286841" y="1828800"/>
            <a:ext cx="113959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2" name="Explosion 1 75"/>
          <p:cNvSpPr>
            <a:spLocks noChangeArrowheads="1"/>
          </p:cNvSpPr>
          <p:nvPr/>
        </p:nvSpPr>
        <p:spPr bwMode="auto">
          <a:xfrm>
            <a:off x="6686526" y="1538770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6" name="Explosion 1 73"/>
          <p:cNvSpPr>
            <a:spLocks noChangeArrowheads="1"/>
          </p:cNvSpPr>
          <p:nvPr/>
        </p:nvSpPr>
        <p:spPr bwMode="auto">
          <a:xfrm>
            <a:off x="2554629" y="1905000"/>
            <a:ext cx="113959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8" name="Explosion 1 74"/>
          <p:cNvSpPr>
            <a:spLocks noChangeArrowheads="1"/>
          </p:cNvSpPr>
          <p:nvPr/>
        </p:nvSpPr>
        <p:spPr bwMode="auto">
          <a:xfrm>
            <a:off x="7842250" y="1827152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09" name="Explosion 1 75"/>
          <p:cNvSpPr>
            <a:spLocks noChangeArrowheads="1"/>
          </p:cNvSpPr>
          <p:nvPr/>
        </p:nvSpPr>
        <p:spPr bwMode="auto">
          <a:xfrm>
            <a:off x="7424526" y="1739869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10" name="Explosion 1 76"/>
          <p:cNvSpPr>
            <a:spLocks noChangeArrowheads="1"/>
          </p:cNvSpPr>
          <p:nvPr/>
        </p:nvSpPr>
        <p:spPr bwMode="auto">
          <a:xfrm>
            <a:off x="7636236" y="1627479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12" name="Explosion 1 75"/>
          <p:cNvSpPr>
            <a:spLocks noChangeArrowheads="1"/>
          </p:cNvSpPr>
          <p:nvPr/>
        </p:nvSpPr>
        <p:spPr bwMode="auto">
          <a:xfrm>
            <a:off x="7514282" y="1921313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13" name="Explosion 1 74"/>
          <p:cNvSpPr>
            <a:spLocks noChangeArrowheads="1"/>
          </p:cNvSpPr>
          <p:nvPr/>
        </p:nvSpPr>
        <p:spPr bwMode="auto">
          <a:xfrm>
            <a:off x="7612050" y="1521718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14" name="Explosion 1 75"/>
          <p:cNvSpPr>
            <a:spLocks noChangeArrowheads="1"/>
          </p:cNvSpPr>
          <p:nvPr/>
        </p:nvSpPr>
        <p:spPr bwMode="auto">
          <a:xfrm>
            <a:off x="7653126" y="1739869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15" name="Explosion 1 76"/>
          <p:cNvSpPr>
            <a:spLocks noChangeArrowheads="1"/>
          </p:cNvSpPr>
          <p:nvPr/>
        </p:nvSpPr>
        <p:spPr bwMode="auto">
          <a:xfrm>
            <a:off x="7864836" y="1627479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16" name="Explosion 1 73"/>
          <p:cNvSpPr>
            <a:spLocks noChangeArrowheads="1"/>
          </p:cNvSpPr>
          <p:nvPr/>
        </p:nvSpPr>
        <p:spPr bwMode="auto">
          <a:xfrm>
            <a:off x="7385050" y="1767224"/>
            <a:ext cx="113959" cy="151777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17" name="Explosion 1 75"/>
          <p:cNvSpPr>
            <a:spLocks noChangeArrowheads="1"/>
          </p:cNvSpPr>
          <p:nvPr/>
        </p:nvSpPr>
        <p:spPr bwMode="auto">
          <a:xfrm>
            <a:off x="7689850" y="1921313"/>
            <a:ext cx="113971" cy="151766"/>
          </a:xfrm>
          <a:prstGeom prst="irregularSeal1">
            <a:avLst/>
          </a:prstGeom>
          <a:solidFill>
            <a:srgbClr val="FF0000"/>
          </a:solidFill>
          <a:ln w="54864" algn="ctr">
            <a:solidFill>
              <a:srgbClr val="FF00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28" name="Explosion 1 81"/>
          <p:cNvSpPr>
            <a:spLocks noChangeArrowheads="1"/>
          </p:cNvSpPr>
          <p:nvPr/>
        </p:nvSpPr>
        <p:spPr bwMode="auto">
          <a:xfrm>
            <a:off x="7658418" y="2386833"/>
            <a:ext cx="113982" cy="151777"/>
          </a:xfrm>
          <a:prstGeom prst="irregularSeal1">
            <a:avLst/>
          </a:prstGeom>
          <a:solidFill>
            <a:srgbClr val="D15100"/>
          </a:solidFill>
          <a:ln w="54864" algn="ctr">
            <a:solidFill>
              <a:srgbClr val="D15100"/>
            </a:solidFill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/>
            <a:endParaRPr lang="en-US" sz="2400"/>
          </a:p>
        </p:txBody>
      </p:sp>
      <p:sp>
        <p:nvSpPr>
          <p:cNvPr id="130" name="TextBox 129"/>
          <p:cNvSpPr txBox="1"/>
          <p:nvPr/>
        </p:nvSpPr>
        <p:spPr>
          <a:xfrm>
            <a:off x="190829" y="2312313"/>
            <a:ext cx="2247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Arial Narrow" pitchFamily="34" charset="0"/>
              </a:rPr>
              <a:t>Pilots</a:t>
            </a:r>
            <a:endParaRPr lang="en-US" sz="22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12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7" grpId="0" animBg="1"/>
      <p:bldP spid="128" grpId="0" animBg="1"/>
      <p:bldP spid="1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PRELIMINARY</a:t>
            </a:r>
            <a:r>
              <a:rPr lang="en-US" dirty="0" smtClean="0"/>
              <a:t> Results for Utility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Pilot </a:t>
            </a:r>
            <a:r>
              <a:rPr lang="en-US" sz="1800" dirty="0"/>
              <a:t>= Acceptable SDC with </a:t>
            </a:r>
            <a:r>
              <a:rPr lang="en-US" sz="1800" dirty="0" smtClean="0"/>
              <a:t>quality Q</a:t>
            </a:r>
            <a:r>
              <a:rPr lang="en-US" sz="1800" dirty="0" smtClean="0">
                <a:solidFill>
                  <a:srgbClr val="D25000"/>
                </a:solidFill>
              </a:rPr>
              <a:t> </a:t>
            </a:r>
            <a:r>
              <a:rPr lang="en-US" sz="1800" dirty="0">
                <a:sym typeface="Symbol" panose="05050102010706020507" pitchFamily="18" charset="2"/>
              </a:rPr>
              <a:t> </a:t>
            </a:r>
          </a:p>
          <a:p>
            <a:pPr marL="457092" lvl="1" indent="0">
              <a:buNone/>
            </a:pPr>
            <a:r>
              <a:rPr lang="en-US" sz="1800" dirty="0">
                <a:sym typeface="Symbol" panose="05050102010706020507" pitchFamily="18" charset="2"/>
              </a:rPr>
              <a:t>                    </a:t>
            </a:r>
            <a:r>
              <a:rPr lang="en-US" sz="1800" dirty="0"/>
              <a:t>All faults in class = </a:t>
            </a:r>
            <a:r>
              <a:rPr lang="en-US" sz="1800" dirty="0" smtClean="0"/>
              <a:t>Acceptable SDCs with quality Q</a:t>
            </a:r>
            <a:r>
              <a:rPr lang="en-US" sz="1800" dirty="0" smtClean="0">
                <a:solidFill>
                  <a:srgbClr val="D25000"/>
                </a:solidFill>
              </a:rPr>
              <a:t>                 </a:t>
            </a:r>
            <a:r>
              <a:rPr lang="en-US" sz="1800" dirty="0" smtClean="0"/>
              <a:t>???</a:t>
            </a:r>
            <a:endParaRPr lang="en-US" sz="1800" dirty="0">
              <a:solidFill>
                <a:srgbClr val="D25000"/>
              </a:solidFill>
            </a:endParaRPr>
          </a:p>
          <a:p>
            <a:r>
              <a:rPr lang="en-US" sz="1800" dirty="0" smtClean="0"/>
              <a:t>Studied several quality metrics</a:t>
            </a:r>
          </a:p>
          <a:p>
            <a:pPr lvl="1"/>
            <a:r>
              <a:rPr lang="en-US" sz="1800" dirty="0" smtClean="0"/>
              <a:t>E.g., E = abs(percentage average relative error in output components), </a:t>
            </a:r>
          </a:p>
          <a:p>
            <a:pPr marL="457092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                                                   capped to 100%</a:t>
            </a:r>
          </a:p>
          <a:p>
            <a:pPr marL="457092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Q = 100 - </a:t>
            </a:r>
            <a:r>
              <a:rPr lang="en-US" sz="1800" dirty="0" smtClean="0">
                <a:sym typeface="Symbol" panose="05050102010706020507" pitchFamily="18" charset="2"/>
              </a:rPr>
              <a:t>E   (&gt; 100% error gives Q=0, 1% gives Q=99)</a:t>
            </a:r>
            <a:endParaRPr lang="en-US" sz="1800" dirty="0" smtClean="0"/>
          </a:p>
          <a:p>
            <a:endParaRPr lang="en-US" dirty="0">
              <a:solidFill>
                <a:srgbClr val="D25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553200" y="1295400"/>
            <a:ext cx="754730" cy="457201"/>
            <a:chOff x="7391400" y="1371599"/>
            <a:chExt cx="754730" cy="533401"/>
          </a:xfrm>
        </p:grpSpPr>
        <p:sp>
          <p:nvSpPr>
            <p:cNvPr id="5" name="TextBox 4"/>
            <p:cNvSpPr txBox="1"/>
            <p:nvPr/>
          </p:nvSpPr>
          <p:spPr>
            <a:xfrm>
              <a:off x="7467600" y="1371599"/>
              <a:ext cx="5581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D25000"/>
                  </a:solidFill>
                  <a:sym typeface="Symbol" panose="05050102010706020507" pitchFamily="18" charset="2"/>
                </a:rPr>
                <a:t></a:t>
              </a:r>
              <a:r>
                <a:rPr lang="en-US" sz="2200" b="1" dirty="0">
                  <a:solidFill>
                    <a:srgbClr val="D25000"/>
                  </a:solidFill>
                </a:rPr>
                <a:t> </a:t>
              </a:r>
              <a:r>
                <a:rPr lang="en-US" sz="2200" b="1" dirty="0" smtClean="0">
                  <a:solidFill>
                    <a:srgbClr val="D25000"/>
                  </a:solidFill>
                  <a:sym typeface="Symbol" panose="05050102010706020507" pitchFamily="18" charset="2"/>
                </a:rPr>
                <a:t></a:t>
              </a:r>
              <a:endParaRPr lang="en-US" sz="2200" b="1" dirty="0"/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7391400" y="1460500"/>
              <a:ext cx="754730" cy="444500"/>
            </a:xfrm>
            <a:prstGeom prst="ellipse">
              <a:avLst/>
            </a:prstGeom>
            <a:noFill/>
            <a:ln w="38100" cap="flat" cmpd="sng" algn="ctr">
              <a:solidFill>
                <a:srgbClr val="D25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pic>
        <p:nvPicPr>
          <p:cNvPr id="7" name="Picture 6" descr="del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352800"/>
            <a:ext cx="5638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5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400"/>
                </a:solidFill>
              </a:rPr>
              <a:t>Towards an Application </a:t>
            </a:r>
            <a:r>
              <a:rPr lang="en-US" dirty="0">
                <a:solidFill>
                  <a:srgbClr val="006400"/>
                </a:solidFill>
              </a:rPr>
              <a:t>R</a:t>
            </a:r>
            <a:r>
              <a:rPr lang="en-US" dirty="0" smtClean="0">
                <a:solidFill>
                  <a:srgbClr val="006400"/>
                </a:solidFill>
              </a:rPr>
              <a:t>esiliency </a:t>
            </a:r>
            <a:r>
              <a:rPr lang="en-US" dirty="0">
                <a:solidFill>
                  <a:srgbClr val="006400"/>
                </a:solidFill>
              </a:rPr>
              <a:t>P</a:t>
            </a:r>
            <a:r>
              <a:rPr lang="en-US" dirty="0" smtClean="0">
                <a:solidFill>
                  <a:srgbClr val="006400"/>
                </a:solidFill>
              </a:rPr>
              <a:t>rofile</a:t>
            </a:r>
          </a:p>
          <a:p>
            <a:pPr lvl="1"/>
            <a:r>
              <a:rPr lang="en-US" dirty="0" smtClean="0">
                <a:solidFill>
                  <a:srgbClr val="006400"/>
                </a:solidFill>
              </a:rPr>
              <a:t>For a given instruction what is the outcome of a fault?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6400"/>
                </a:solidFill>
              </a:rPr>
              <a:t>For now, focus on a transient fault in single bit of register</a:t>
            </a:r>
          </a:p>
          <a:p>
            <a:r>
              <a:rPr lang="en-US" dirty="0" smtClean="0"/>
              <a:t>Convert SDCs into (low-cost) detections for full reliability and quality</a:t>
            </a:r>
          </a:p>
          <a:p>
            <a:r>
              <a:rPr lang="en-US" dirty="0" smtClean="0"/>
              <a:t>OR let some acceptable or unacceptable SDCs escape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uantitative tuning of reliability vs. overhead vs. quality</a:t>
            </a:r>
          </a:p>
          <a:p>
            <a:pPr marL="457092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3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SDCs </a:t>
            </a:r>
            <a:r>
              <a:rPr lang="en-US" sz="3200" dirty="0" smtClean="0"/>
              <a:t>→</a:t>
            </a:r>
            <a:r>
              <a:rPr lang="en-US" dirty="0" smtClean="0"/>
              <a:t> Detections </a:t>
            </a:r>
            <a:r>
              <a:rPr lang="en-US" dirty="0" smtClean="0">
                <a:solidFill>
                  <a:schemeClr val="bg1"/>
                </a:solidFill>
              </a:rPr>
              <a:t>[DSN’12</a:t>
            </a:r>
            <a:r>
              <a:rPr lang="en-US" dirty="0">
                <a:solidFill>
                  <a:schemeClr val="bg1"/>
                </a:solidFill>
              </a:rPr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304800" y="1144588"/>
            <a:ext cx="1422400" cy="1050925"/>
            <a:chOff x="304800" y="1144588"/>
            <a:chExt cx="1422400" cy="1050925"/>
          </a:xfrm>
        </p:grpSpPr>
        <p:sp>
          <p:nvSpPr>
            <p:cNvPr id="1075" name="Rectangle 102"/>
            <p:cNvSpPr>
              <a:spLocks noChangeArrowheads="1"/>
            </p:cNvSpPr>
            <p:nvPr/>
          </p:nvSpPr>
          <p:spPr bwMode="auto">
            <a:xfrm>
              <a:off x="304800" y="1144588"/>
              <a:ext cx="1422400" cy="1050925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22"/>
            <p:cNvSpPr>
              <a:spLocks noChangeArrowheads="1"/>
            </p:cNvSpPr>
            <p:nvPr/>
          </p:nvSpPr>
          <p:spPr bwMode="auto">
            <a:xfrm>
              <a:off x="596900" y="1352550"/>
              <a:ext cx="9105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itchFamily="34" charset="0"/>
                  <a:cs typeface="Arial" pitchFamily="34" charset="0"/>
                </a:rPr>
                <a:t>What to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123"/>
            <p:cNvSpPr>
              <a:spLocks noChangeArrowheads="1"/>
            </p:cNvSpPr>
            <p:nvPr/>
          </p:nvSpPr>
          <p:spPr bwMode="auto">
            <a:xfrm>
              <a:off x="558800" y="1687513"/>
              <a:ext cx="9233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itchFamily="34" charset="0"/>
                  <a:cs typeface="Arial" pitchFamily="34" charset="0"/>
                </a:rPr>
                <a:t>protect?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727200" y="1144588"/>
            <a:ext cx="7112000" cy="1050925"/>
            <a:chOff x="1727200" y="1144588"/>
            <a:chExt cx="7112000" cy="1050925"/>
          </a:xfrm>
          <a:solidFill>
            <a:srgbClr val="FF9933"/>
          </a:solidFill>
        </p:grpSpPr>
        <p:sp>
          <p:nvSpPr>
            <p:cNvPr id="1076" name="Rectangle 103"/>
            <p:cNvSpPr>
              <a:spLocks noChangeArrowheads="1"/>
            </p:cNvSpPr>
            <p:nvPr/>
          </p:nvSpPr>
          <p:spPr bwMode="auto">
            <a:xfrm>
              <a:off x="1727200" y="1144588"/>
              <a:ext cx="7112000" cy="1050925"/>
            </a:xfrm>
            <a:prstGeom prst="rect">
              <a:avLst/>
            </a:prstGeom>
            <a:grp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125"/>
            <p:cNvSpPr>
              <a:spLocks noChangeArrowheads="1"/>
            </p:cNvSpPr>
            <p:nvPr/>
          </p:nvSpPr>
          <p:spPr bwMode="auto">
            <a:xfrm>
              <a:off x="4489450" y="1352550"/>
              <a:ext cx="185738" cy="3730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126"/>
            <p:cNvSpPr>
              <a:spLocks noChangeArrowheads="1"/>
            </p:cNvSpPr>
            <p:nvPr/>
          </p:nvSpPr>
          <p:spPr bwMode="auto">
            <a:xfrm>
              <a:off x="2895600" y="1414046"/>
              <a:ext cx="4753248" cy="3385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b="1" dirty="0" smtClean="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SDC-</a:t>
              </a: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causing fault sites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5859463" y="1687513"/>
              <a:ext cx="65" cy="2769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04800" y="2195513"/>
            <a:ext cx="1422400" cy="4205287"/>
            <a:chOff x="304800" y="2195513"/>
            <a:chExt cx="1422400" cy="4205287"/>
          </a:xfrm>
        </p:grpSpPr>
        <p:sp>
          <p:nvSpPr>
            <p:cNvPr id="1077" name="Rectangle 104"/>
            <p:cNvSpPr>
              <a:spLocks noChangeArrowheads="1"/>
            </p:cNvSpPr>
            <p:nvPr/>
          </p:nvSpPr>
          <p:spPr bwMode="auto">
            <a:xfrm>
              <a:off x="304800" y="2195513"/>
              <a:ext cx="1422400" cy="4205287"/>
            </a:xfrm>
            <a:prstGeom prst="rect">
              <a:avLst/>
            </a:prstGeom>
            <a:solidFill>
              <a:srgbClr val="00206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635000" y="3981450"/>
              <a:ext cx="8335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itchFamily="34" charset="0"/>
                  <a:cs typeface="Arial" pitchFamily="34" charset="0"/>
                </a:rPr>
                <a:t>How to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552450" y="4316413"/>
              <a:ext cx="93615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itchFamily="34" charset="0"/>
                  <a:cs typeface="Arial" pitchFamily="34" charset="0"/>
                </a:rPr>
                <a:t>Protect?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727200" y="2195513"/>
            <a:ext cx="7112000" cy="1050925"/>
            <a:chOff x="1727200" y="2195513"/>
            <a:chExt cx="7112000" cy="1050925"/>
          </a:xfrm>
        </p:grpSpPr>
        <p:sp>
          <p:nvSpPr>
            <p:cNvPr id="1078" name="Rectangle 105"/>
            <p:cNvSpPr>
              <a:spLocks noChangeArrowheads="1"/>
            </p:cNvSpPr>
            <p:nvPr/>
          </p:nvSpPr>
          <p:spPr bwMode="auto">
            <a:xfrm>
              <a:off x="1727200" y="2195513"/>
              <a:ext cx="7112000" cy="1050925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32"/>
            <p:cNvSpPr>
              <a:spLocks noChangeArrowheads="1"/>
            </p:cNvSpPr>
            <p:nvPr/>
          </p:nvSpPr>
          <p:spPr bwMode="auto">
            <a:xfrm>
              <a:off x="4224338" y="2571750"/>
              <a:ext cx="566738" cy="37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Low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133"/>
            <p:cNvSpPr>
              <a:spLocks noChangeArrowheads="1"/>
            </p:cNvSpPr>
            <p:nvPr/>
          </p:nvSpPr>
          <p:spPr bwMode="auto">
            <a:xfrm>
              <a:off x="4683125" y="2571750"/>
              <a:ext cx="185738" cy="37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134"/>
            <p:cNvSpPr>
              <a:spLocks noChangeArrowheads="1"/>
            </p:cNvSpPr>
            <p:nvPr/>
          </p:nvSpPr>
          <p:spPr bwMode="auto">
            <a:xfrm>
              <a:off x="4759325" y="2571750"/>
              <a:ext cx="15773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cost detectors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727200" y="3246438"/>
            <a:ext cx="2249488" cy="1052512"/>
            <a:chOff x="1727200" y="3246438"/>
            <a:chExt cx="2249488" cy="1052512"/>
          </a:xfrm>
        </p:grpSpPr>
        <p:sp>
          <p:nvSpPr>
            <p:cNvPr id="1079" name="Rectangle 106"/>
            <p:cNvSpPr>
              <a:spLocks noChangeArrowheads="1"/>
            </p:cNvSpPr>
            <p:nvPr/>
          </p:nvSpPr>
          <p:spPr bwMode="auto">
            <a:xfrm>
              <a:off x="1727200" y="3246438"/>
              <a:ext cx="2249488" cy="1052512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135"/>
            <p:cNvSpPr>
              <a:spLocks noChangeArrowheads="1"/>
            </p:cNvSpPr>
            <p:nvPr/>
          </p:nvSpPr>
          <p:spPr bwMode="auto">
            <a:xfrm>
              <a:off x="1968500" y="3621088"/>
              <a:ext cx="17825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itchFamily="34" charset="0"/>
                  <a:cs typeface="Arial" pitchFamily="34" charset="0"/>
                </a:rPr>
                <a:t>Where to place?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976688" y="3246438"/>
            <a:ext cx="4862513" cy="1052512"/>
            <a:chOff x="3976688" y="3246438"/>
            <a:chExt cx="4862513" cy="1052512"/>
          </a:xfrm>
        </p:grpSpPr>
        <p:sp>
          <p:nvSpPr>
            <p:cNvPr id="1080" name="Rectangle 107"/>
            <p:cNvSpPr>
              <a:spLocks noChangeArrowheads="1"/>
            </p:cNvSpPr>
            <p:nvPr/>
          </p:nvSpPr>
          <p:spPr bwMode="auto">
            <a:xfrm>
              <a:off x="3976688" y="3246438"/>
              <a:ext cx="4862513" cy="105251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136"/>
            <p:cNvSpPr>
              <a:spLocks noChangeArrowheads="1"/>
            </p:cNvSpPr>
            <p:nvPr/>
          </p:nvSpPr>
          <p:spPr bwMode="auto">
            <a:xfrm>
              <a:off x="5029200" y="3455988"/>
              <a:ext cx="2928938" cy="37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Many errors propagate to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37"/>
            <p:cNvSpPr>
              <a:spLocks noChangeArrowheads="1"/>
            </p:cNvSpPr>
            <p:nvPr/>
          </p:nvSpPr>
          <p:spPr bwMode="auto">
            <a:xfrm>
              <a:off x="5335588" y="3790950"/>
              <a:ext cx="2255838" cy="37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few program values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727200" y="4298950"/>
            <a:ext cx="2249488" cy="584200"/>
            <a:chOff x="1727200" y="4298950"/>
            <a:chExt cx="2249488" cy="584200"/>
          </a:xfrm>
        </p:grpSpPr>
        <p:sp>
          <p:nvSpPr>
            <p:cNvPr id="1081" name="Rectangle 108"/>
            <p:cNvSpPr>
              <a:spLocks noChangeArrowheads="1"/>
            </p:cNvSpPr>
            <p:nvPr/>
          </p:nvSpPr>
          <p:spPr bwMode="auto">
            <a:xfrm>
              <a:off x="1727200" y="4298950"/>
              <a:ext cx="2249488" cy="5842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38"/>
            <p:cNvSpPr>
              <a:spLocks noChangeArrowheads="1"/>
            </p:cNvSpPr>
            <p:nvPr/>
          </p:nvSpPr>
          <p:spPr bwMode="auto">
            <a:xfrm>
              <a:off x="1955800" y="4440238"/>
              <a:ext cx="18081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itchFamily="34" charset="0"/>
                  <a:cs typeface="Arial" pitchFamily="34" charset="0"/>
                </a:rPr>
                <a:t>What detectors?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976688" y="4298950"/>
            <a:ext cx="4862513" cy="584200"/>
            <a:chOff x="3976688" y="4298950"/>
            <a:chExt cx="4862513" cy="584200"/>
          </a:xfrm>
        </p:grpSpPr>
        <p:sp>
          <p:nvSpPr>
            <p:cNvPr id="1082" name="Rectangle 109"/>
            <p:cNvSpPr>
              <a:spLocks noChangeArrowheads="1"/>
            </p:cNvSpPr>
            <p:nvPr/>
          </p:nvSpPr>
          <p:spPr bwMode="auto">
            <a:xfrm>
              <a:off x="3976688" y="4298950"/>
              <a:ext cx="4862513" cy="5842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139"/>
            <p:cNvSpPr>
              <a:spLocks noChangeArrowheads="1"/>
            </p:cNvSpPr>
            <p:nvPr/>
          </p:nvSpPr>
          <p:spPr bwMode="auto">
            <a:xfrm>
              <a:off x="4757738" y="4440238"/>
              <a:ext cx="1049338" cy="37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Program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40"/>
            <p:cNvSpPr>
              <a:spLocks noChangeArrowheads="1"/>
            </p:cNvSpPr>
            <p:nvPr/>
          </p:nvSpPr>
          <p:spPr bwMode="auto">
            <a:xfrm>
              <a:off x="5695950" y="4440238"/>
              <a:ext cx="185738" cy="37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41"/>
            <p:cNvSpPr>
              <a:spLocks noChangeArrowheads="1"/>
            </p:cNvSpPr>
            <p:nvPr/>
          </p:nvSpPr>
          <p:spPr bwMode="auto">
            <a:xfrm>
              <a:off x="5772150" y="4440238"/>
              <a:ext cx="2395538" cy="37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level properties tests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727200" y="4883150"/>
            <a:ext cx="2249488" cy="1517650"/>
            <a:chOff x="1727200" y="4883150"/>
            <a:chExt cx="2249488" cy="1517650"/>
          </a:xfrm>
          <a:solidFill>
            <a:srgbClr val="CC6600"/>
          </a:solidFill>
        </p:grpSpPr>
        <p:sp>
          <p:nvSpPr>
            <p:cNvPr id="1083" name="Rectangle 110"/>
            <p:cNvSpPr>
              <a:spLocks noChangeArrowheads="1"/>
            </p:cNvSpPr>
            <p:nvPr/>
          </p:nvSpPr>
          <p:spPr bwMode="auto">
            <a:xfrm>
              <a:off x="1727200" y="4883150"/>
              <a:ext cx="2249488" cy="1517650"/>
            </a:xfrm>
            <a:prstGeom prst="rect">
              <a:avLst/>
            </a:prstGeom>
            <a:grp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142"/>
            <p:cNvSpPr>
              <a:spLocks noChangeArrowheads="1"/>
            </p:cNvSpPr>
            <p:nvPr/>
          </p:nvSpPr>
          <p:spPr bwMode="auto">
            <a:xfrm>
              <a:off x="2260600" y="5322888"/>
              <a:ext cx="1192634" cy="3385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itchFamily="34" charset="0"/>
                  <a:cs typeface="Arial" pitchFamily="34" charset="0"/>
                </a:rPr>
                <a:t>Uncovered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143"/>
            <p:cNvSpPr>
              <a:spLocks noChangeArrowheads="1"/>
            </p:cNvSpPr>
            <p:nvPr/>
          </p:nvSpPr>
          <p:spPr bwMode="auto">
            <a:xfrm>
              <a:off x="2241550" y="5659438"/>
              <a:ext cx="487313" cy="3385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itchFamily="34" charset="0"/>
                  <a:cs typeface="Arial" pitchFamily="34" charset="0"/>
                </a:rPr>
                <a:t>fault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Rectangle 144"/>
            <p:cNvSpPr>
              <a:spLocks noChangeArrowheads="1"/>
            </p:cNvSpPr>
            <p:nvPr/>
          </p:nvSpPr>
          <p:spPr bwMode="auto">
            <a:xfrm>
              <a:off x="2724150" y="5659438"/>
              <a:ext cx="76944" cy="3385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Rectangle 145"/>
            <p:cNvSpPr>
              <a:spLocks noChangeArrowheads="1"/>
            </p:cNvSpPr>
            <p:nvPr/>
          </p:nvSpPr>
          <p:spPr bwMode="auto">
            <a:xfrm>
              <a:off x="2800350" y="5659438"/>
              <a:ext cx="666849" cy="3385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Narrow" pitchFamily="34" charset="0"/>
                  <a:cs typeface="Arial" pitchFamily="34" charset="0"/>
                </a:rPr>
                <a:t>sites?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976687" y="4876800"/>
            <a:ext cx="4862513" cy="1517650"/>
            <a:chOff x="3976687" y="4876800"/>
            <a:chExt cx="4862513" cy="1517650"/>
          </a:xfrm>
          <a:solidFill>
            <a:srgbClr val="FFCC00"/>
          </a:solidFill>
        </p:grpSpPr>
        <p:sp>
          <p:nvSpPr>
            <p:cNvPr id="1084" name="Rectangle 111"/>
            <p:cNvSpPr>
              <a:spLocks noChangeArrowheads="1"/>
            </p:cNvSpPr>
            <p:nvPr/>
          </p:nvSpPr>
          <p:spPr bwMode="auto">
            <a:xfrm>
              <a:off x="3976687" y="4876800"/>
              <a:ext cx="4862513" cy="1517650"/>
            </a:xfrm>
            <a:prstGeom prst="rect">
              <a:avLst/>
            </a:prstGeom>
            <a:grp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146"/>
            <p:cNvSpPr>
              <a:spLocks noChangeArrowheads="1"/>
            </p:cNvSpPr>
            <p:nvPr/>
          </p:nvSpPr>
          <p:spPr bwMode="auto">
            <a:xfrm>
              <a:off x="4354513" y="5492750"/>
              <a:ext cx="2344738" cy="3730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Selective instruction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147"/>
            <p:cNvSpPr>
              <a:spLocks noChangeArrowheads="1"/>
            </p:cNvSpPr>
            <p:nvPr/>
          </p:nvSpPr>
          <p:spPr bwMode="auto">
            <a:xfrm>
              <a:off x="6592888" y="5492750"/>
              <a:ext cx="185738" cy="3730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148"/>
            <p:cNvSpPr>
              <a:spLocks noChangeArrowheads="1"/>
            </p:cNvSpPr>
            <p:nvPr/>
          </p:nvSpPr>
          <p:spPr bwMode="auto">
            <a:xfrm>
              <a:off x="6669088" y="5492750"/>
              <a:ext cx="1808187" cy="6155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cs typeface="Arial" pitchFamily="34" charset="0"/>
                </a:rPr>
                <a:t>level duplication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30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for </a:t>
            </a:r>
            <a:r>
              <a:rPr lang="en-US" dirty="0"/>
              <a:t>P</a:t>
            </a:r>
            <a:r>
              <a:rPr lang="en-US" dirty="0" smtClean="0"/>
              <a:t>rogram-level Detectors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Identify </a:t>
            </a:r>
            <a:r>
              <a:rPr lang="en-US" i="1" dirty="0" smtClean="0">
                <a:solidFill>
                  <a:srgbClr val="D25000"/>
                </a:solidFill>
              </a:rPr>
              <a:t>where</a:t>
            </a:r>
            <a:r>
              <a:rPr lang="en-US" i="1" dirty="0" smtClean="0"/>
              <a:t> </a:t>
            </a:r>
            <a:r>
              <a:rPr lang="en-US" dirty="0" smtClean="0"/>
              <a:t>to place the detectors and </a:t>
            </a:r>
            <a:r>
              <a:rPr lang="en-US" i="1" dirty="0" smtClean="0">
                <a:solidFill>
                  <a:srgbClr val="D25000"/>
                </a:solidFill>
              </a:rPr>
              <a:t>what</a:t>
            </a:r>
            <a:r>
              <a:rPr lang="en-US" i="1" dirty="0" smtClean="0"/>
              <a:t> </a:t>
            </a:r>
            <a:r>
              <a:rPr lang="en-US" dirty="0" smtClean="0"/>
              <a:t>detectors to use</a:t>
            </a:r>
          </a:p>
          <a:p>
            <a:r>
              <a:rPr lang="en-US" dirty="0" smtClean="0"/>
              <a:t>Placement of detectors (</a:t>
            </a:r>
            <a:r>
              <a:rPr lang="en-US" i="1" dirty="0" smtClean="0"/>
              <a:t>where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D25000"/>
                </a:solidFill>
              </a:rPr>
              <a:t>Many errors </a:t>
            </a:r>
            <a:r>
              <a:rPr lang="en-US" dirty="0" smtClean="0"/>
              <a:t>propagate to </a:t>
            </a:r>
            <a:r>
              <a:rPr lang="en-US" dirty="0" smtClean="0">
                <a:solidFill>
                  <a:srgbClr val="D25000"/>
                </a:solidFill>
              </a:rPr>
              <a:t>few program values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solidFill>
                  <a:srgbClr val="D25000"/>
                </a:solidFill>
              </a:rPr>
              <a:t>End of loops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D25000"/>
                </a:solidFill>
              </a:rPr>
              <a:t>function calls</a:t>
            </a:r>
          </a:p>
          <a:p>
            <a:r>
              <a:rPr lang="en-US" dirty="0" smtClean="0"/>
              <a:t>Detectors (</a:t>
            </a:r>
            <a:r>
              <a:rPr lang="en-US" i="1" dirty="0" smtClean="0"/>
              <a:t>what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D25000"/>
                </a:solidFill>
              </a:rPr>
              <a:t>Test program-level properties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E.g., comparing similar computations and checking value equality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</a:t>
            </a:r>
            <a:r>
              <a:rPr lang="en-US" dirty="0" err="1" smtClean="0"/>
              <a:t>Incrementalization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5" name="Rounded Rectangle 14"/>
          <p:cNvSpPr/>
          <p:nvPr/>
        </p:nvSpPr>
        <p:spPr bwMode="auto">
          <a:xfrm>
            <a:off x="3200400" y="1116687"/>
            <a:ext cx="2819400" cy="45221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276600" y="2133600"/>
            <a:ext cx="2632960" cy="3352800"/>
          </a:xfrm>
          <a:prstGeom prst="roundRect">
            <a:avLst>
              <a:gd name="adj" fmla="val 9244"/>
            </a:avLst>
          </a:prstGeom>
          <a:solidFill>
            <a:srgbClr val="FF66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276600" y="1345287"/>
            <a:ext cx="2632960" cy="723900"/>
          </a:xfrm>
          <a:prstGeom prst="round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10640" y="1278756"/>
            <a:ext cx="2544286" cy="4290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200" b="1" dirty="0" smtClean="0">
                <a:latin typeface="Arial Narrow" pitchFamily="34" charset="0"/>
              </a:rPr>
              <a:t>A = base </a:t>
            </a:r>
            <a:r>
              <a:rPr lang="en-US" sz="2200" b="1" dirty="0" err="1" smtClean="0">
                <a:latin typeface="Arial Narrow" pitchFamily="34" charset="0"/>
              </a:rPr>
              <a:t>addr</a:t>
            </a:r>
            <a:r>
              <a:rPr lang="en-US" sz="2200" b="1" dirty="0" smtClean="0">
                <a:latin typeface="Arial Narrow" pitchFamily="34" charset="0"/>
              </a:rPr>
              <a:t>. of </a:t>
            </a:r>
            <a:r>
              <a:rPr lang="en-US" sz="2200" b="1" i="1" dirty="0" smtClean="0">
                <a:latin typeface="Arial Narrow" pitchFamily="34" charset="0"/>
              </a:rPr>
              <a:t>a</a:t>
            </a:r>
          </a:p>
          <a:p>
            <a:pPr eaLnBrk="0" hangingPunct="0">
              <a:defRPr/>
            </a:pPr>
            <a:r>
              <a:rPr lang="en-US" sz="2200" b="1" dirty="0" smtClean="0">
                <a:latin typeface="Arial Narrow" pitchFamily="34" charset="0"/>
              </a:rPr>
              <a:t>B = base </a:t>
            </a:r>
            <a:r>
              <a:rPr lang="en-US" sz="2200" b="1" dirty="0" err="1" smtClean="0">
                <a:latin typeface="Arial Narrow" pitchFamily="34" charset="0"/>
              </a:rPr>
              <a:t>addr</a:t>
            </a:r>
            <a:r>
              <a:rPr lang="en-US" sz="2200" b="1" dirty="0" smtClean="0">
                <a:latin typeface="Arial Narrow" pitchFamily="34" charset="0"/>
              </a:rPr>
              <a:t>. </a:t>
            </a:r>
            <a:r>
              <a:rPr lang="en-US" sz="2200" b="1" dirty="0">
                <a:latin typeface="Arial Narrow" pitchFamily="34" charset="0"/>
              </a:rPr>
              <a:t>o</a:t>
            </a:r>
            <a:r>
              <a:rPr lang="en-US" sz="2200" b="1" dirty="0" smtClean="0">
                <a:latin typeface="Arial Narrow" pitchFamily="34" charset="0"/>
              </a:rPr>
              <a:t>f </a:t>
            </a:r>
            <a:r>
              <a:rPr lang="en-US" sz="2200" b="1" i="1" dirty="0" smtClean="0">
                <a:latin typeface="Arial Narrow" pitchFamily="34" charset="0"/>
              </a:rPr>
              <a:t>b</a:t>
            </a:r>
            <a:endParaRPr lang="en-US" sz="2200" b="1" i="1" dirty="0">
              <a:latin typeface="Arial Narrow" pitchFamily="34" charset="0"/>
            </a:endParaRPr>
          </a:p>
          <a:p>
            <a:pPr eaLnBrk="0" hangingPunct="0">
              <a:lnSpc>
                <a:spcPct val="40000"/>
              </a:lnSpc>
              <a:defRPr/>
            </a:pPr>
            <a:endParaRPr lang="en-US" sz="2200" b="1" dirty="0" smtClean="0">
              <a:latin typeface="Arial Narrow" pitchFamily="34" charset="0"/>
            </a:endParaRP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L:  load   r1 ← [A]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     . . .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     load   r2 ← [B]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     . . .  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     store  r3 → [A]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     . . .</a:t>
            </a:r>
          </a:p>
          <a:p>
            <a:pPr eaLnBrk="0" hangingPunct="0">
              <a:defRPr/>
            </a:pPr>
            <a:r>
              <a:rPr lang="en-US" sz="2200" b="1" dirty="0">
                <a:solidFill>
                  <a:srgbClr val="006600"/>
                </a:solidFill>
                <a:latin typeface="Arial Narrow" pitchFamily="34" charset="0"/>
              </a:rPr>
              <a:t>      add     A = A + 0x8</a:t>
            </a:r>
          </a:p>
          <a:p>
            <a:pPr eaLnBrk="0" hangingPunct="0">
              <a:defRPr/>
            </a:pPr>
            <a:r>
              <a:rPr lang="en-US" sz="2200" b="1" dirty="0">
                <a:solidFill>
                  <a:srgbClr val="006600"/>
                </a:solidFill>
                <a:latin typeface="Arial Narrow" pitchFamily="34" charset="0"/>
              </a:rPr>
              <a:t>      add     B = B + 0x8</a:t>
            </a:r>
          </a:p>
          <a:p>
            <a:pPr eaLnBrk="0" hangingPunct="0">
              <a:defRPr/>
            </a:pPr>
            <a:r>
              <a:rPr lang="en-US" sz="2200" b="1" dirty="0">
                <a:solidFill>
                  <a:srgbClr val="006600"/>
                </a:solidFill>
                <a:latin typeface="Arial Narrow" pitchFamily="34" charset="0"/>
              </a:rPr>
              <a:t>      </a:t>
            </a:r>
            <a:r>
              <a:rPr lang="en-US" sz="2200" b="1" dirty="0">
                <a:latin typeface="Arial Narrow" pitchFamily="34" charset="0"/>
              </a:rPr>
              <a:t>add     </a:t>
            </a:r>
            <a:r>
              <a:rPr lang="en-US" sz="2200" b="1" dirty="0" err="1">
                <a:latin typeface="Arial Narrow" pitchFamily="34" charset="0"/>
              </a:rPr>
              <a:t>i</a:t>
            </a:r>
            <a:r>
              <a:rPr lang="en-US" sz="2200" b="1" dirty="0">
                <a:latin typeface="Arial Narrow" pitchFamily="34" charset="0"/>
              </a:rPr>
              <a:t> = </a:t>
            </a:r>
            <a:r>
              <a:rPr lang="en-US" sz="2200" b="1" dirty="0" err="1">
                <a:latin typeface="Arial Narrow" pitchFamily="34" charset="0"/>
              </a:rPr>
              <a:t>i</a:t>
            </a:r>
            <a:r>
              <a:rPr lang="en-US" sz="2200" b="1" dirty="0">
                <a:latin typeface="Arial Narrow" pitchFamily="34" charset="0"/>
              </a:rPr>
              <a:t> + 1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     branch (</a:t>
            </a:r>
            <a:r>
              <a:rPr lang="en-US" sz="2200" b="1" dirty="0" err="1">
                <a:latin typeface="Arial Narrow" pitchFamily="34" charset="0"/>
              </a:rPr>
              <a:t>i</a:t>
            </a:r>
            <a:r>
              <a:rPr lang="en-US" sz="2200" b="1" dirty="0">
                <a:latin typeface="Arial Narrow" pitchFamily="34" charset="0"/>
              </a:rPr>
              <a:t>&lt;n) </a:t>
            </a:r>
            <a:r>
              <a:rPr lang="en-US" sz="2200" b="1" dirty="0" smtClean="0">
                <a:latin typeface="Arial Narrow" pitchFamily="34" charset="0"/>
              </a:rPr>
              <a:t>L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04800" y="1175469"/>
            <a:ext cx="2590800" cy="24558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1000" y="1364337"/>
            <a:ext cx="2362200" cy="361950"/>
          </a:xfrm>
          <a:prstGeom prst="round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81000" y="1726287"/>
            <a:ext cx="2362200" cy="1725240"/>
          </a:xfrm>
          <a:prstGeom prst="roundRect">
            <a:avLst>
              <a:gd name="adj" fmla="val 9244"/>
            </a:avLst>
          </a:prstGeom>
          <a:solidFill>
            <a:srgbClr val="FF66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1000" y="1327869"/>
            <a:ext cx="2514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200" b="1" dirty="0" smtClean="0">
                <a:latin typeface="Arial Narrow" pitchFamily="34" charset="0"/>
              </a:rPr>
              <a:t>Array a, b;</a:t>
            </a:r>
          </a:p>
          <a:p>
            <a:pPr eaLnBrk="0" hangingPunct="0">
              <a:defRPr/>
            </a:pPr>
            <a:r>
              <a:rPr lang="en-US" sz="2200" b="1" dirty="0" smtClean="0">
                <a:latin typeface="Arial Narrow" pitchFamily="34" charset="0"/>
              </a:rPr>
              <a:t>For (</a:t>
            </a:r>
            <a:r>
              <a:rPr lang="en-US" sz="2200" b="1" dirty="0" err="1" smtClean="0">
                <a:latin typeface="Arial Narrow" pitchFamily="34" charset="0"/>
              </a:rPr>
              <a:t>i</a:t>
            </a:r>
            <a:r>
              <a:rPr lang="en-US" sz="2200" b="1" dirty="0" smtClean="0">
                <a:latin typeface="Arial Narrow" pitchFamily="34" charset="0"/>
              </a:rPr>
              <a:t>=0 to n) {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</a:t>
            </a:r>
            <a:r>
              <a:rPr lang="en-US" sz="2200" b="1" dirty="0" smtClean="0">
                <a:latin typeface="Arial Narrow" pitchFamily="34" charset="0"/>
              </a:rPr>
              <a:t>  . . .</a:t>
            </a:r>
          </a:p>
          <a:p>
            <a:pPr eaLnBrk="0" hangingPunct="0">
              <a:defRPr/>
            </a:pPr>
            <a:r>
              <a:rPr lang="en-US" sz="2200" b="1" dirty="0" smtClean="0">
                <a:latin typeface="Arial Narrow" pitchFamily="34" charset="0"/>
              </a:rPr>
              <a:t>   a[</a:t>
            </a:r>
            <a:r>
              <a:rPr lang="en-US" sz="2200" b="1" dirty="0" err="1" smtClean="0">
                <a:latin typeface="Arial Narrow" pitchFamily="34" charset="0"/>
              </a:rPr>
              <a:t>i</a:t>
            </a:r>
            <a:r>
              <a:rPr lang="en-US" sz="2200" b="1" dirty="0">
                <a:latin typeface="Arial Narrow" pitchFamily="34" charset="0"/>
              </a:rPr>
              <a:t>] = b[</a:t>
            </a:r>
            <a:r>
              <a:rPr lang="en-US" sz="2200" b="1" dirty="0" err="1">
                <a:latin typeface="Arial Narrow" pitchFamily="34" charset="0"/>
              </a:rPr>
              <a:t>i</a:t>
            </a:r>
            <a:r>
              <a:rPr lang="en-US" sz="2200" b="1" dirty="0">
                <a:latin typeface="Arial Narrow" pitchFamily="34" charset="0"/>
              </a:rPr>
              <a:t>] + a[</a:t>
            </a:r>
            <a:r>
              <a:rPr lang="en-US" sz="2200" b="1" dirty="0" err="1">
                <a:latin typeface="Arial Narrow" pitchFamily="34" charset="0"/>
              </a:rPr>
              <a:t>i</a:t>
            </a:r>
            <a:r>
              <a:rPr lang="en-US" sz="2200" b="1" dirty="0">
                <a:latin typeface="Arial Narrow" pitchFamily="34" charset="0"/>
              </a:rPr>
              <a:t>]</a:t>
            </a:r>
          </a:p>
          <a:p>
            <a:pPr eaLnBrk="0" hangingPunct="0">
              <a:defRPr/>
            </a:pPr>
            <a:r>
              <a:rPr lang="en-US" sz="2200" b="1" dirty="0" smtClean="0">
                <a:latin typeface="Arial Narrow" pitchFamily="34" charset="0"/>
              </a:rPr>
              <a:t>   . . . 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000" y="712113"/>
            <a:ext cx="992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 Narrow" pitchFamily="34" charset="0"/>
              </a:rPr>
              <a:t>C Code</a:t>
            </a:r>
            <a:endParaRPr lang="en-US" sz="2200" b="1" dirty="0">
              <a:latin typeface="Arial Narrow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6200" y="686498"/>
            <a:ext cx="13388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 Narrow" pitchFamily="34" charset="0"/>
              </a:rPr>
              <a:t>ASM Code</a:t>
            </a:r>
            <a:endParaRPr lang="en-US" sz="2200" b="1" dirty="0">
              <a:latin typeface="Arial Narrow" pitchFamily="34" charset="0"/>
            </a:endParaRPr>
          </a:p>
        </p:txBody>
      </p:sp>
      <p:sp>
        <p:nvSpPr>
          <p:cNvPr id="20" name="Curved Left Arrow 19"/>
          <p:cNvSpPr/>
          <p:nvPr/>
        </p:nvSpPr>
        <p:spPr bwMode="auto">
          <a:xfrm rot="10800000">
            <a:off x="2895598" y="2209800"/>
            <a:ext cx="429713" cy="3200400"/>
          </a:xfrm>
          <a:prstGeom prst="curvedLeftArrow">
            <a:avLst>
              <a:gd name="adj1" fmla="val 20542"/>
              <a:gd name="adj2" fmla="val 63406"/>
              <a:gd name="adj3" fmla="val 25000"/>
            </a:avLst>
          </a:prstGeom>
          <a:solidFill>
            <a:srgbClr val="A6C5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581400" y="4114800"/>
            <a:ext cx="2273526" cy="685800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6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0" grpId="0" animBg="1"/>
      <p:bldP spid="17" grpId="0"/>
      <p:bldP spid="11" grpId="0" animBg="1"/>
      <p:bldP spid="19" grpId="0" animBg="1"/>
      <p:bldP spid="23" grpId="0"/>
      <p:bldP spid="20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</a:t>
            </a:r>
            <a:r>
              <a:rPr lang="en-US" dirty="0" err="1" smtClean="0"/>
              <a:t>Incrementalization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5" name="Rounded Rectangle 14"/>
          <p:cNvSpPr/>
          <p:nvPr/>
        </p:nvSpPr>
        <p:spPr bwMode="auto">
          <a:xfrm>
            <a:off x="3200400" y="1116687"/>
            <a:ext cx="2819400" cy="45221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276600" y="2133600"/>
            <a:ext cx="2632960" cy="3352800"/>
          </a:xfrm>
          <a:prstGeom prst="roundRect">
            <a:avLst>
              <a:gd name="adj" fmla="val 9244"/>
            </a:avLst>
          </a:prstGeom>
          <a:solidFill>
            <a:srgbClr val="FF66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276600" y="1345287"/>
            <a:ext cx="2632960" cy="723900"/>
          </a:xfrm>
          <a:prstGeom prst="round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10640" y="1278756"/>
            <a:ext cx="2544286" cy="4290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200" b="1" dirty="0" smtClean="0">
                <a:latin typeface="Arial Narrow" pitchFamily="34" charset="0"/>
              </a:rPr>
              <a:t>A = base </a:t>
            </a:r>
            <a:r>
              <a:rPr lang="en-US" sz="2200" b="1" dirty="0" err="1" smtClean="0">
                <a:latin typeface="Arial Narrow" pitchFamily="34" charset="0"/>
              </a:rPr>
              <a:t>addr</a:t>
            </a:r>
            <a:r>
              <a:rPr lang="en-US" sz="2200" b="1" dirty="0" smtClean="0">
                <a:latin typeface="Arial Narrow" pitchFamily="34" charset="0"/>
              </a:rPr>
              <a:t>. of </a:t>
            </a:r>
            <a:r>
              <a:rPr lang="en-US" sz="2200" b="1" i="1" dirty="0" smtClean="0">
                <a:latin typeface="Arial Narrow" pitchFamily="34" charset="0"/>
              </a:rPr>
              <a:t>a</a:t>
            </a:r>
          </a:p>
          <a:p>
            <a:pPr eaLnBrk="0" hangingPunct="0">
              <a:defRPr/>
            </a:pPr>
            <a:r>
              <a:rPr lang="en-US" sz="2200" b="1" dirty="0" smtClean="0">
                <a:latin typeface="Arial Narrow" pitchFamily="34" charset="0"/>
              </a:rPr>
              <a:t>B = base </a:t>
            </a:r>
            <a:r>
              <a:rPr lang="en-US" sz="2200" b="1" dirty="0" err="1" smtClean="0">
                <a:latin typeface="Arial Narrow" pitchFamily="34" charset="0"/>
              </a:rPr>
              <a:t>addr</a:t>
            </a:r>
            <a:r>
              <a:rPr lang="en-US" sz="2200" b="1" dirty="0" smtClean="0">
                <a:latin typeface="Arial Narrow" pitchFamily="34" charset="0"/>
              </a:rPr>
              <a:t>. </a:t>
            </a:r>
            <a:r>
              <a:rPr lang="en-US" sz="2200" b="1" dirty="0">
                <a:latin typeface="Arial Narrow" pitchFamily="34" charset="0"/>
              </a:rPr>
              <a:t>o</a:t>
            </a:r>
            <a:r>
              <a:rPr lang="en-US" sz="2200" b="1" dirty="0" smtClean="0">
                <a:latin typeface="Arial Narrow" pitchFamily="34" charset="0"/>
              </a:rPr>
              <a:t>f </a:t>
            </a:r>
            <a:r>
              <a:rPr lang="en-US" sz="2200" b="1" i="1" dirty="0" smtClean="0">
                <a:latin typeface="Arial Narrow" pitchFamily="34" charset="0"/>
              </a:rPr>
              <a:t>b</a:t>
            </a:r>
            <a:endParaRPr lang="en-US" sz="2200" b="1" i="1" dirty="0">
              <a:latin typeface="Arial Narrow" pitchFamily="34" charset="0"/>
            </a:endParaRPr>
          </a:p>
          <a:p>
            <a:pPr eaLnBrk="0" hangingPunct="0">
              <a:lnSpc>
                <a:spcPct val="40000"/>
              </a:lnSpc>
              <a:defRPr/>
            </a:pPr>
            <a:endParaRPr lang="en-US" sz="2200" b="1" dirty="0" smtClean="0">
              <a:latin typeface="Arial Narrow" pitchFamily="34" charset="0"/>
            </a:endParaRP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L:  load   r1 ← [</a:t>
            </a:r>
            <a:r>
              <a:rPr lang="en-US" sz="2200" b="1" dirty="0">
                <a:solidFill>
                  <a:srgbClr val="FF0000"/>
                </a:solidFill>
                <a:latin typeface="Arial Narrow" pitchFamily="34" charset="0"/>
              </a:rPr>
              <a:t>A</a:t>
            </a:r>
            <a:r>
              <a:rPr lang="en-US" sz="2200" b="1" dirty="0">
                <a:latin typeface="Arial Narrow" pitchFamily="34" charset="0"/>
              </a:rPr>
              <a:t>]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     . . .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     load   r2 ← [</a:t>
            </a:r>
            <a:r>
              <a:rPr lang="en-US" sz="2200" b="1" dirty="0">
                <a:solidFill>
                  <a:srgbClr val="FF0000"/>
                </a:solidFill>
                <a:latin typeface="Arial Narrow" pitchFamily="34" charset="0"/>
              </a:rPr>
              <a:t>B</a:t>
            </a:r>
            <a:r>
              <a:rPr lang="en-US" sz="2200" b="1" dirty="0">
                <a:latin typeface="Arial Narrow" pitchFamily="34" charset="0"/>
              </a:rPr>
              <a:t>]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     . . .  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     store  r3 → [</a:t>
            </a:r>
            <a:r>
              <a:rPr lang="en-US" sz="2200" b="1" dirty="0">
                <a:solidFill>
                  <a:srgbClr val="FF0000"/>
                </a:solidFill>
                <a:latin typeface="Arial Narrow" pitchFamily="34" charset="0"/>
              </a:rPr>
              <a:t>A</a:t>
            </a:r>
            <a:r>
              <a:rPr lang="en-US" sz="2200" b="1" dirty="0">
                <a:latin typeface="Arial Narrow" pitchFamily="34" charset="0"/>
              </a:rPr>
              <a:t>]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     . . .</a:t>
            </a:r>
          </a:p>
          <a:p>
            <a:pPr eaLnBrk="0" hangingPunct="0">
              <a:defRPr/>
            </a:pPr>
            <a:r>
              <a:rPr lang="en-US" sz="2200" b="1" dirty="0">
                <a:solidFill>
                  <a:srgbClr val="006600"/>
                </a:solidFill>
                <a:latin typeface="Arial Narrow" pitchFamily="34" charset="0"/>
              </a:rPr>
              <a:t>      add     </a:t>
            </a:r>
            <a:r>
              <a:rPr lang="en-US" sz="2200" b="1" dirty="0">
                <a:solidFill>
                  <a:srgbClr val="FF0000"/>
                </a:solidFill>
                <a:latin typeface="Arial Narrow" pitchFamily="34" charset="0"/>
              </a:rPr>
              <a:t>A</a:t>
            </a:r>
            <a:r>
              <a:rPr lang="en-US" sz="2200" b="1" dirty="0">
                <a:solidFill>
                  <a:srgbClr val="006600"/>
                </a:solidFill>
                <a:latin typeface="Arial Narrow" pitchFamily="34" charset="0"/>
              </a:rPr>
              <a:t> = </a:t>
            </a:r>
            <a:r>
              <a:rPr lang="en-US" sz="2200" b="1" dirty="0">
                <a:solidFill>
                  <a:srgbClr val="FF0000"/>
                </a:solidFill>
                <a:latin typeface="Arial Narrow" pitchFamily="34" charset="0"/>
              </a:rPr>
              <a:t>A</a:t>
            </a:r>
            <a:r>
              <a:rPr lang="en-US" sz="2200" b="1" dirty="0">
                <a:solidFill>
                  <a:srgbClr val="006600"/>
                </a:solidFill>
                <a:latin typeface="Arial Narrow" pitchFamily="34" charset="0"/>
              </a:rPr>
              <a:t> + 0x8</a:t>
            </a:r>
          </a:p>
          <a:p>
            <a:pPr eaLnBrk="0" hangingPunct="0">
              <a:defRPr/>
            </a:pPr>
            <a:r>
              <a:rPr lang="en-US" sz="2200" b="1" dirty="0">
                <a:solidFill>
                  <a:srgbClr val="006600"/>
                </a:solidFill>
                <a:latin typeface="Arial Narrow" pitchFamily="34" charset="0"/>
              </a:rPr>
              <a:t>      add     </a:t>
            </a:r>
            <a:r>
              <a:rPr lang="en-US" sz="2200" b="1" dirty="0">
                <a:solidFill>
                  <a:srgbClr val="FF0000"/>
                </a:solidFill>
                <a:latin typeface="Arial Narrow" pitchFamily="34" charset="0"/>
              </a:rPr>
              <a:t>B</a:t>
            </a:r>
            <a:r>
              <a:rPr lang="en-US" sz="2200" b="1" dirty="0">
                <a:solidFill>
                  <a:srgbClr val="006600"/>
                </a:solidFill>
                <a:latin typeface="Arial Narrow" pitchFamily="34" charset="0"/>
              </a:rPr>
              <a:t> = </a:t>
            </a:r>
            <a:r>
              <a:rPr lang="en-US" sz="2200" b="1" dirty="0">
                <a:solidFill>
                  <a:srgbClr val="FF0000"/>
                </a:solidFill>
                <a:latin typeface="Arial Narrow" pitchFamily="34" charset="0"/>
              </a:rPr>
              <a:t>B</a:t>
            </a:r>
            <a:r>
              <a:rPr lang="en-US" sz="2200" b="1" dirty="0">
                <a:solidFill>
                  <a:srgbClr val="006600"/>
                </a:solidFill>
                <a:latin typeface="Arial Narrow" pitchFamily="34" charset="0"/>
              </a:rPr>
              <a:t> + 0x8</a:t>
            </a:r>
          </a:p>
          <a:p>
            <a:pPr eaLnBrk="0" hangingPunct="0">
              <a:defRPr/>
            </a:pPr>
            <a:r>
              <a:rPr lang="en-US" sz="2200" b="1" dirty="0">
                <a:solidFill>
                  <a:srgbClr val="006600"/>
                </a:solidFill>
                <a:latin typeface="Arial Narrow" pitchFamily="34" charset="0"/>
              </a:rPr>
              <a:t>      </a:t>
            </a:r>
            <a:r>
              <a:rPr lang="en-US" sz="2200" b="1" dirty="0">
                <a:latin typeface="Arial Narrow" pitchFamily="34" charset="0"/>
              </a:rPr>
              <a:t>add     </a:t>
            </a:r>
            <a:r>
              <a:rPr lang="en-US" sz="2200" b="1" dirty="0" err="1">
                <a:solidFill>
                  <a:srgbClr val="FF0000"/>
                </a:solidFill>
                <a:latin typeface="Arial Narrow" pitchFamily="34" charset="0"/>
              </a:rPr>
              <a:t>i</a:t>
            </a:r>
            <a:r>
              <a:rPr lang="en-US" sz="2200" b="1" dirty="0">
                <a:latin typeface="Arial Narrow" pitchFamily="34" charset="0"/>
              </a:rPr>
              <a:t> = </a:t>
            </a:r>
            <a:r>
              <a:rPr lang="en-US" sz="2200" b="1" dirty="0" err="1">
                <a:solidFill>
                  <a:srgbClr val="FF0000"/>
                </a:solidFill>
                <a:latin typeface="Arial Narrow" pitchFamily="34" charset="0"/>
              </a:rPr>
              <a:t>i</a:t>
            </a:r>
            <a:r>
              <a:rPr lang="en-US" sz="2200" b="1" dirty="0">
                <a:latin typeface="Arial Narrow" pitchFamily="34" charset="0"/>
              </a:rPr>
              <a:t> + 1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     branch (</a:t>
            </a:r>
            <a:r>
              <a:rPr lang="en-US" sz="2200" b="1" dirty="0" err="1">
                <a:solidFill>
                  <a:srgbClr val="FF0000"/>
                </a:solidFill>
                <a:latin typeface="Arial Narrow" pitchFamily="34" charset="0"/>
              </a:rPr>
              <a:t>i</a:t>
            </a:r>
            <a:r>
              <a:rPr lang="en-US" sz="2200" b="1" dirty="0">
                <a:latin typeface="Arial Narrow" pitchFamily="34" charset="0"/>
              </a:rPr>
              <a:t>&lt;</a:t>
            </a:r>
            <a:r>
              <a:rPr lang="en-US" sz="2200" b="1" dirty="0">
                <a:solidFill>
                  <a:srgbClr val="FF0000"/>
                </a:solidFill>
                <a:latin typeface="Arial Narrow" pitchFamily="34" charset="0"/>
              </a:rPr>
              <a:t>n</a:t>
            </a:r>
            <a:r>
              <a:rPr lang="en-US" sz="2200" b="1" dirty="0">
                <a:latin typeface="Arial Narrow" pitchFamily="34" charset="0"/>
              </a:rPr>
              <a:t>) </a:t>
            </a:r>
            <a:r>
              <a:rPr lang="en-US" sz="2200" b="1" dirty="0" smtClean="0">
                <a:latin typeface="Arial Narrow" pitchFamily="34" charset="0"/>
              </a:rPr>
              <a:t>L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04800" y="1175469"/>
            <a:ext cx="2590800" cy="24558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1000" y="1364337"/>
            <a:ext cx="2362200" cy="361950"/>
          </a:xfrm>
          <a:prstGeom prst="round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81000" y="1726287"/>
            <a:ext cx="2362200" cy="1725240"/>
          </a:xfrm>
          <a:prstGeom prst="roundRect">
            <a:avLst>
              <a:gd name="adj" fmla="val 9244"/>
            </a:avLst>
          </a:prstGeom>
          <a:solidFill>
            <a:srgbClr val="FF66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1000" y="1327869"/>
            <a:ext cx="2514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200" b="1" dirty="0" smtClean="0">
                <a:latin typeface="Arial Narrow" pitchFamily="34" charset="0"/>
              </a:rPr>
              <a:t>Array a, b;</a:t>
            </a:r>
          </a:p>
          <a:p>
            <a:pPr eaLnBrk="0" hangingPunct="0">
              <a:defRPr/>
            </a:pPr>
            <a:r>
              <a:rPr lang="en-US" sz="2200" b="1" dirty="0" smtClean="0">
                <a:latin typeface="Arial Narrow" pitchFamily="34" charset="0"/>
              </a:rPr>
              <a:t>For (</a:t>
            </a:r>
            <a:r>
              <a:rPr lang="en-US" sz="2200" b="1" dirty="0" err="1" smtClean="0">
                <a:latin typeface="Arial Narrow" pitchFamily="34" charset="0"/>
              </a:rPr>
              <a:t>i</a:t>
            </a:r>
            <a:r>
              <a:rPr lang="en-US" sz="2200" b="1" dirty="0" smtClean="0">
                <a:latin typeface="Arial Narrow" pitchFamily="34" charset="0"/>
              </a:rPr>
              <a:t>=0 to n) {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 </a:t>
            </a:r>
            <a:r>
              <a:rPr lang="en-US" sz="2200" b="1" dirty="0" smtClean="0">
                <a:latin typeface="Arial Narrow" pitchFamily="34" charset="0"/>
              </a:rPr>
              <a:t>  . . .</a:t>
            </a:r>
          </a:p>
          <a:p>
            <a:pPr eaLnBrk="0" hangingPunct="0">
              <a:defRPr/>
            </a:pPr>
            <a:r>
              <a:rPr lang="en-US" sz="2200" b="1" dirty="0" smtClean="0">
                <a:latin typeface="Arial Narrow" pitchFamily="34" charset="0"/>
              </a:rPr>
              <a:t>   a[</a:t>
            </a:r>
            <a:r>
              <a:rPr lang="en-US" sz="2200" b="1" dirty="0" err="1" smtClean="0">
                <a:latin typeface="Arial Narrow" pitchFamily="34" charset="0"/>
              </a:rPr>
              <a:t>i</a:t>
            </a:r>
            <a:r>
              <a:rPr lang="en-US" sz="2200" b="1" dirty="0">
                <a:latin typeface="Arial Narrow" pitchFamily="34" charset="0"/>
              </a:rPr>
              <a:t>] = b[</a:t>
            </a:r>
            <a:r>
              <a:rPr lang="en-US" sz="2200" b="1" dirty="0" err="1">
                <a:latin typeface="Arial Narrow" pitchFamily="34" charset="0"/>
              </a:rPr>
              <a:t>i</a:t>
            </a:r>
            <a:r>
              <a:rPr lang="en-US" sz="2200" b="1" dirty="0">
                <a:latin typeface="Arial Narrow" pitchFamily="34" charset="0"/>
              </a:rPr>
              <a:t>] + a[</a:t>
            </a:r>
            <a:r>
              <a:rPr lang="en-US" sz="2200" b="1" dirty="0" err="1">
                <a:latin typeface="Arial Narrow" pitchFamily="34" charset="0"/>
              </a:rPr>
              <a:t>i</a:t>
            </a:r>
            <a:r>
              <a:rPr lang="en-US" sz="2200" b="1" dirty="0">
                <a:latin typeface="Arial Narrow" pitchFamily="34" charset="0"/>
              </a:rPr>
              <a:t>]</a:t>
            </a:r>
          </a:p>
          <a:p>
            <a:pPr eaLnBrk="0" hangingPunct="0">
              <a:defRPr/>
            </a:pPr>
            <a:r>
              <a:rPr lang="en-US" sz="2200" b="1" dirty="0" smtClean="0">
                <a:latin typeface="Arial Narrow" pitchFamily="34" charset="0"/>
              </a:rPr>
              <a:t>   . . . </a:t>
            </a:r>
          </a:p>
          <a:p>
            <a:pPr eaLnBrk="0" hangingPunct="0">
              <a:defRPr/>
            </a:pPr>
            <a:r>
              <a:rPr lang="en-US" sz="2200" b="1" dirty="0">
                <a:latin typeface="Arial Narrow" pitchFamily="34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000" y="712113"/>
            <a:ext cx="992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 Narrow" pitchFamily="34" charset="0"/>
              </a:rPr>
              <a:t>C Code</a:t>
            </a:r>
            <a:endParaRPr lang="en-US" sz="2200" b="1" dirty="0">
              <a:latin typeface="Arial Narrow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6200" y="684817"/>
            <a:ext cx="13388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 Narrow" pitchFamily="34" charset="0"/>
              </a:rPr>
              <a:t>ASM Code</a:t>
            </a:r>
            <a:endParaRPr lang="en-US" sz="2200" b="1" dirty="0">
              <a:latin typeface="Arial Narrow" pitchFamily="34" charset="0"/>
            </a:endParaRPr>
          </a:p>
        </p:txBody>
      </p:sp>
      <p:sp>
        <p:nvSpPr>
          <p:cNvPr id="20" name="Curved Left Arrow 19"/>
          <p:cNvSpPr/>
          <p:nvPr/>
        </p:nvSpPr>
        <p:spPr bwMode="auto">
          <a:xfrm rot="10800000">
            <a:off x="2895598" y="2209800"/>
            <a:ext cx="429713" cy="3200400"/>
          </a:xfrm>
          <a:prstGeom prst="curvedLeftArrow">
            <a:avLst>
              <a:gd name="adj1" fmla="val 20542"/>
              <a:gd name="adj2" fmla="val 63406"/>
              <a:gd name="adj3" fmla="val 25000"/>
            </a:avLst>
          </a:prstGeom>
          <a:solidFill>
            <a:srgbClr val="A6C5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581400" y="4114800"/>
            <a:ext cx="2273526" cy="685800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17232" y="5105400"/>
            <a:ext cx="3755501" cy="1219200"/>
            <a:chOff x="117232" y="5257800"/>
            <a:chExt cx="3755501" cy="1219200"/>
          </a:xfrm>
        </p:grpSpPr>
        <p:grpSp>
          <p:nvGrpSpPr>
            <p:cNvPr id="6" name="Group 5"/>
            <p:cNvGrpSpPr/>
            <p:nvPr/>
          </p:nvGrpSpPr>
          <p:grpSpPr>
            <a:xfrm>
              <a:off x="117232" y="5257800"/>
              <a:ext cx="2819400" cy="1219200"/>
              <a:chOff x="193432" y="5334000"/>
              <a:chExt cx="2819400" cy="121920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04800" y="5334000"/>
                <a:ext cx="2590800" cy="121920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200" b="1" dirty="0">
                  <a:solidFill>
                    <a:srgbClr val="D151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93432" y="5386588"/>
                <a:ext cx="2819400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00" b="1" dirty="0" smtClean="0">
                    <a:latin typeface="Arial Narrow" pitchFamily="34" charset="0"/>
                  </a:rPr>
                  <a:t>Where: </a:t>
                </a:r>
                <a:r>
                  <a:rPr lang="en-US" sz="2200" b="1" dirty="0" smtClean="0">
                    <a:solidFill>
                      <a:srgbClr val="CC6600"/>
                    </a:solidFill>
                    <a:latin typeface="Arial Narrow" pitchFamily="34" charset="0"/>
                  </a:rPr>
                  <a:t>Errors </a:t>
                </a:r>
                <a:r>
                  <a:rPr lang="en-US" sz="2200" b="1" dirty="0">
                    <a:solidFill>
                      <a:srgbClr val="CC6600"/>
                    </a:solidFill>
                    <a:latin typeface="Arial Narrow" pitchFamily="34" charset="0"/>
                  </a:rPr>
                  <a:t>from </a:t>
                </a:r>
                <a:r>
                  <a:rPr lang="en-US" sz="2200" b="1" i="1" dirty="0">
                    <a:solidFill>
                      <a:srgbClr val="CC6600"/>
                    </a:solidFill>
                    <a:latin typeface="Arial Narrow" pitchFamily="34" charset="0"/>
                  </a:rPr>
                  <a:t>all</a:t>
                </a:r>
                <a:r>
                  <a:rPr lang="en-US" sz="2200" b="1" dirty="0">
                    <a:solidFill>
                      <a:srgbClr val="CC6600"/>
                    </a:solidFill>
                    <a:latin typeface="Arial Narrow" pitchFamily="34" charset="0"/>
                  </a:rPr>
                  <a:t> iterations</a:t>
                </a:r>
                <a:r>
                  <a:rPr lang="en-US" sz="2200" b="1" dirty="0">
                    <a:solidFill>
                      <a:srgbClr val="D15100"/>
                    </a:solidFill>
                    <a:latin typeface="Arial Narrow" pitchFamily="34" charset="0"/>
                  </a:rPr>
                  <a:t> </a:t>
                </a:r>
                <a:r>
                  <a:rPr lang="en-US" sz="2200" b="1" dirty="0">
                    <a:latin typeface="Arial Narrow" pitchFamily="34" charset="0"/>
                  </a:rPr>
                  <a:t>propagate here in </a:t>
                </a:r>
                <a:r>
                  <a:rPr lang="en-US" sz="2200" b="1" dirty="0">
                    <a:solidFill>
                      <a:srgbClr val="CC6600"/>
                    </a:solidFill>
                    <a:latin typeface="Arial Narrow" pitchFamily="34" charset="0"/>
                  </a:rPr>
                  <a:t>few quantities</a:t>
                </a: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 bwMode="auto">
            <a:xfrm>
              <a:off x="2819400" y="5867400"/>
              <a:ext cx="1053333" cy="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5050914" y="4267200"/>
            <a:ext cx="3940686" cy="2113699"/>
            <a:chOff x="5050914" y="3696356"/>
            <a:chExt cx="3940686" cy="2113699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6248400" y="3696356"/>
              <a:ext cx="2743200" cy="211369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flipH="1">
              <a:off x="5050914" y="5144158"/>
              <a:ext cx="1197487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248400" y="4432518"/>
                <a:ext cx="272307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 b="1" dirty="0" smtClean="0">
                    <a:latin typeface="Arial Narrow" pitchFamily="34" charset="0"/>
                  </a:rPr>
                  <a:t>What: </a:t>
                </a:r>
                <a:r>
                  <a:rPr lang="en-US" sz="2200" b="1" dirty="0" smtClean="0">
                    <a:solidFill>
                      <a:srgbClr val="D15100"/>
                    </a:solidFill>
                    <a:latin typeface="Arial Narrow" pitchFamily="34" charset="0"/>
                  </a:rPr>
                  <a:t>Property checks on A</a:t>
                </a:r>
                <a:r>
                  <a:rPr lang="en-US" sz="2200" b="1" dirty="0">
                    <a:solidFill>
                      <a:srgbClr val="D15100"/>
                    </a:solidFill>
                    <a:latin typeface="Arial Narrow" pitchFamily="34" charset="0"/>
                  </a:rPr>
                  <a:t>, B, and </a:t>
                </a:r>
                <a:r>
                  <a:rPr lang="en-US" sz="2200" b="1" dirty="0" err="1">
                    <a:solidFill>
                      <a:srgbClr val="D15100"/>
                    </a:solidFill>
                    <a:latin typeface="Arial Narrow" pitchFamily="34" charset="0"/>
                  </a:rPr>
                  <a:t>i</a:t>
                </a:r>
                <a:endParaRPr lang="en-US" sz="2200" b="1" dirty="0">
                  <a:solidFill>
                    <a:srgbClr val="D15100"/>
                  </a:solidFill>
                  <a:latin typeface="Arial Narrow" pitchFamily="34" charset="0"/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200" b="1" dirty="0" smtClean="0">
                  <a:latin typeface="Arial Narrow" pitchFamily="34" charset="0"/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 b="1" dirty="0" smtClean="0">
                    <a:latin typeface="Arial Narrow" pitchFamily="34" charset="0"/>
                  </a:rPr>
                  <a:t>Diff in A = Diff in B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 b="1" dirty="0">
                    <a:latin typeface="Arial Narrow" pitchFamily="34" charset="0"/>
                  </a:rPr>
                  <a:t>Diff in A = </a:t>
                </a:r>
                <a:r>
                  <a:rPr lang="en-US" sz="2200" b="1" dirty="0" smtClean="0">
                    <a:latin typeface="Arial Narrow" pitchFamily="34" charset="0"/>
                  </a:rPr>
                  <a:t>8</a:t>
                </a:r>
                <a:r>
                  <a:rPr lang="en-US" sz="2400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× </m:t>
                    </m:r>
                  </m:oMath>
                </a14:m>
                <a:r>
                  <a:rPr lang="en-US" sz="2200" b="1" dirty="0" smtClean="0">
                    <a:latin typeface="Arial Narrow" pitchFamily="34" charset="0"/>
                  </a:rPr>
                  <a:t>Diff </a:t>
                </a:r>
                <a:r>
                  <a:rPr lang="en-US" sz="2200" b="1" dirty="0">
                    <a:latin typeface="Arial Narrow" pitchFamily="34" charset="0"/>
                  </a:rPr>
                  <a:t>in </a:t>
                </a:r>
                <a:r>
                  <a:rPr lang="en-US" sz="2200" b="1" dirty="0" err="1" smtClean="0">
                    <a:latin typeface="Arial Narrow" pitchFamily="34" charset="0"/>
                  </a:rPr>
                  <a:t>i</a:t>
                </a:r>
                <a:endParaRPr lang="en-US" sz="2200" b="1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432518"/>
                <a:ext cx="2723078" cy="1815882"/>
              </a:xfrm>
              <a:prstGeom prst="rect">
                <a:avLst/>
              </a:prstGeom>
              <a:blipFill rotWithShape="1">
                <a:blip r:embed="rId2"/>
                <a:stretch>
                  <a:fillRect l="-1566" t="-2013" r="-4251" b="-5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5029200" y="1600201"/>
            <a:ext cx="3940686" cy="876478"/>
            <a:chOff x="5029200" y="1752601"/>
            <a:chExt cx="3940686" cy="876478"/>
          </a:xfrm>
        </p:grpSpPr>
        <p:grpSp>
          <p:nvGrpSpPr>
            <p:cNvPr id="47" name="Group 46"/>
            <p:cNvGrpSpPr/>
            <p:nvPr/>
          </p:nvGrpSpPr>
          <p:grpSpPr>
            <a:xfrm>
              <a:off x="5029200" y="1752601"/>
              <a:ext cx="3940686" cy="876478"/>
              <a:chOff x="5050914" y="4645925"/>
              <a:chExt cx="3940686" cy="876478"/>
            </a:xfrm>
          </p:grpSpPr>
          <p:sp>
            <p:nvSpPr>
              <p:cNvPr id="48" name="Rounded Rectangle 47"/>
              <p:cNvSpPr/>
              <p:nvPr/>
            </p:nvSpPr>
            <p:spPr bwMode="auto">
              <a:xfrm>
                <a:off x="6248400" y="4645925"/>
                <a:ext cx="2743200" cy="876478"/>
              </a:xfrm>
              <a:prstGeom prst="round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 bwMode="auto">
              <a:xfrm flipH="1">
                <a:off x="5050914" y="5144158"/>
                <a:ext cx="1197487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50" name="Rectangle 49"/>
            <p:cNvSpPr/>
            <p:nvPr/>
          </p:nvSpPr>
          <p:spPr>
            <a:xfrm>
              <a:off x="6324599" y="1803775"/>
              <a:ext cx="251460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latin typeface="Arial Narrow" pitchFamily="34" charset="0"/>
                </a:rPr>
                <a:t>Collect initial values of A</a:t>
              </a:r>
              <a:r>
                <a:rPr lang="en-US" sz="2200" b="1" dirty="0">
                  <a:latin typeface="Arial Narrow" pitchFamily="34" charset="0"/>
                </a:rPr>
                <a:t>, B, and </a:t>
              </a:r>
              <a:r>
                <a:rPr lang="en-US" sz="2200" b="1" dirty="0" err="1">
                  <a:latin typeface="Arial Narrow" pitchFamily="34" charset="0"/>
                </a:rPr>
                <a:t>i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sp>
        <p:nvSpPr>
          <p:cNvPr id="52" name="Rounded Rectangle 51"/>
          <p:cNvSpPr/>
          <p:nvPr/>
        </p:nvSpPr>
        <p:spPr bwMode="auto">
          <a:xfrm>
            <a:off x="228600" y="3937457"/>
            <a:ext cx="2590800" cy="558343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SDC-hot</a:t>
            </a:r>
            <a:r>
              <a:rPr kumimoji="0" lang="en-US" sz="22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 app sites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6336268"/>
            <a:ext cx="34804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Arial Narrow" pitchFamily="34" charset="0"/>
              </a:rPr>
              <a:t>No loss in coverage - </a:t>
            </a:r>
            <a:r>
              <a:rPr lang="en-US" sz="2200" b="1" i="1" dirty="0">
                <a:latin typeface="Arial Narrow" pitchFamily="34" charset="0"/>
              </a:rPr>
              <a:t>lossless</a:t>
            </a:r>
          </a:p>
        </p:txBody>
      </p:sp>
    </p:spTree>
    <p:extLst>
      <p:ext uri="{BB962C8B-B14F-4D97-AF65-F5344CB8AC3E}">
        <p14:creationId xmlns:p14="http://schemas.microsoft.com/office/powerpoint/2010/main" val="215461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 with </a:t>
            </a:r>
            <a:r>
              <a:rPr lang="en-US" dirty="0"/>
              <a:t>L</a:t>
            </a:r>
            <a:r>
              <a:rPr lang="en-US" dirty="0" smtClean="0"/>
              <a:t>ong </a:t>
            </a:r>
            <a:r>
              <a:rPr lang="en-US" dirty="0"/>
              <a:t>L</a:t>
            </a:r>
            <a:r>
              <a:rPr lang="en-US" dirty="0" smtClean="0"/>
              <a:t>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long lived registers are prone to SDCs</a:t>
            </a:r>
          </a:p>
          <a:p>
            <a:r>
              <a:rPr lang="en-US" dirty="0" smtClean="0"/>
              <a:t>For detection</a:t>
            </a:r>
          </a:p>
          <a:p>
            <a:pPr lvl="1"/>
            <a:r>
              <a:rPr lang="en-US" dirty="0" smtClean="0"/>
              <a:t>Duplicate the register value at its definition</a:t>
            </a:r>
          </a:p>
          <a:p>
            <a:pPr lvl="1"/>
            <a:r>
              <a:rPr lang="en-US" dirty="0" smtClean="0"/>
              <a:t>Compare its value at the end of its life</a:t>
            </a:r>
          </a:p>
          <a:p>
            <a:r>
              <a:rPr lang="en-US" dirty="0" smtClean="0"/>
              <a:t>No loss in coverage - </a:t>
            </a:r>
            <a:r>
              <a:rPr lang="en-US" i="1" dirty="0" smtClean="0"/>
              <a:t>lossless</a:t>
            </a:r>
            <a:endParaRPr lang="en-US" i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6096000" y="1934308"/>
            <a:ext cx="1219200" cy="1875692"/>
            <a:chOff x="6096000" y="1934308"/>
            <a:chExt cx="1219200" cy="1875692"/>
          </a:xfrm>
        </p:grpSpPr>
        <p:grpSp>
          <p:nvGrpSpPr>
            <p:cNvPr id="33" name="Group 32"/>
            <p:cNvGrpSpPr/>
            <p:nvPr/>
          </p:nvGrpSpPr>
          <p:grpSpPr>
            <a:xfrm>
              <a:off x="6265984" y="1934308"/>
              <a:ext cx="1049216" cy="1875692"/>
              <a:chOff x="6265984" y="1934308"/>
              <a:chExt cx="1049216" cy="1875692"/>
            </a:xfrm>
          </p:grpSpPr>
          <p:cxnSp>
            <p:nvCxnSpPr>
              <p:cNvPr id="15" name="Straight Connector 14"/>
              <p:cNvCxnSpPr/>
              <p:nvPr/>
            </p:nvCxnSpPr>
            <p:spPr bwMode="auto">
              <a:xfrm>
                <a:off x="6265984" y="1934308"/>
                <a:ext cx="1049216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6265984" y="3810000"/>
                <a:ext cx="1049216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Arrow Connector 17"/>
              <p:cNvCxnSpPr/>
              <p:nvPr/>
            </p:nvCxnSpPr>
            <p:spPr bwMode="auto">
              <a:xfrm>
                <a:off x="6400800" y="1934308"/>
                <a:ext cx="7620" cy="1799492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triangle"/>
                <a:tailEnd type="triangle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6096000" y="2590800"/>
              <a:ext cx="609600" cy="5078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b="1" dirty="0" smtClean="0">
                  <a:latin typeface="Arial Narrow" pitchFamily="34" charset="0"/>
                </a:rPr>
                <a:t>Life </a:t>
              </a:r>
            </a:p>
            <a:p>
              <a:pPr>
                <a:lnSpc>
                  <a:spcPct val="75000"/>
                </a:lnSpc>
              </a:pPr>
              <a:r>
                <a:rPr lang="en-US" b="1" dirty="0" smtClean="0">
                  <a:latin typeface="Arial Narrow" pitchFamily="34" charset="0"/>
                </a:rPr>
                <a:t>time</a:t>
              </a:r>
              <a:endParaRPr lang="en-US" b="1" dirty="0">
                <a:latin typeface="Arial Narrow" pitchFamily="34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reeform 4"/>
          <p:cNvSpPr/>
          <p:nvPr/>
        </p:nvSpPr>
        <p:spPr bwMode="auto">
          <a:xfrm>
            <a:off x="6553200" y="1178169"/>
            <a:ext cx="754786" cy="4155831"/>
          </a:xfrm>
          <a:custGeom>
            <a:avLst/>
            <a:gdLst>
              <a:gd name="connsiteX0" fmla="*/ 332650 w 754786"/>
              <a:gd name="connsiteY0" fmla="*/ 0 h 3395477"/>
              <a:gd name="connsiteX1" fmla="*/ 7335 w 754786"/>
              <a:gd name="connsiteY1" fmla="*/ 457200 h 3395477"/>
              <a:gd name="connsiteX2" fmla="*/ 614004 w 754786"/>
              <a:gd name="connsiteY2" fmla="*/ 782516 h 3395477"/>
              <a:gd name="connsiteX3" fmla="*/ 86466 w 754786"/>
              <a:gd name="connsiteY3" fmla="*/ 1204546 h 3395477"/>
              <a:gd name="connsiteX4" fmla="*/ 710720 w 754786"/>
              <a:gd name="connsiteY4" fmla="*/ 1529862 h 3395477"/>
              <a:gd name="connsiteX5" fmla="*/ 139220 w 754786"/>
              <a:gd name="connsiteY5" fmla="*/ 1960685 h 3395477"/>
              <a:gd name="connsiteX6" fmla="*/ 754681 w 754786"/>
              <a:gd name="connsiteY6" fmla="*/ 2321169 h 3395477"/>
              <a:gd name="connsiteX7" fmla="*/ 191973 w 754786"/>
              <a:gd name="connsiteY7" fmla="*/ 2699239 h 3395477"/>
              <a:gd name="connsiteX8" fmla="*/ 578835 w 754786"/>
              <a:gd name="connsiteY8" fmla="*/ 2980593 h 3395477"/>
              <a:gd name="connsiteX9" fmla="*/ 578835 w 754786"/>
              <a:gd name="connsiteY9" fmla="*/ 3332285 h 3395477"/>
              <a:gd name="connsiteX10" fmla="*/ 596420 w 754786"/>
              <a:gd name="connsiteY10" fmla="*/ 3393831 h 339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4786" h="3395477">
                <a:moveTo>
                  <a:pt x="332650" y="0"/>
                </a:moveTo>
                <a:cubicBezTo>
                  <a:pt x="146546" y="163390"/>
                  <a:pt x="-39557" y="326781"/>
                  <a:pt x="7335" y="457200"/>
                </a:cubicBezTo>
                <a:cubicBezTo>
                  <a:pt x="54227" y="587619"/>
                  <a:pt x="600816" y="657958"/>
                  <a:pt x="614004" y="782516"/>
                </a:cubicBezTo>
                <a:cubicBezTo>
                  <a:pt x="627192" y="907074"/>
                  <a:pt x="70347" y="1079988"/>
                  <a:pt x="86466" y="1204546"/>
                </a:cubicBezTo>
                <a:cubicBezTo>
                  <a:pt x="102585" y="1329104"/>
                  <a:pt x="701928" y="1403839"/>
                  <a:pt x="710720" y="1529862"/>
                </a:cubicBezTo>
                <a:cubicBezTo>
                  <a:pt x="719512" y="1655885"/>
                  <a:pt x="131893" y="1828801"/>
                  <a:pt x="139220" y="1960685"/>
                </a:cubicBezTo>
                <a:cubicBezTo>
                  <a:pt x="146547" y="2092569"/>
                  <a:pt x="745889" y="2198077"/>
                  <a:pt x="754681" y="2321169"/>
                </a:cubicBezTo>
                <a:cubicBezTo>
                  <a:pt x="763473" y="2444261"/>
                  <a:pt x="221281" y="2589335"/>
                  <a:pt x="191973" y="2699239"/>
                </a:cubicBezTo>
                <a:cubicBezTo>
                  <a:pt x="162665" y="2809143"/>
                  <a:pt x="514358" y="2875085"/>
                  <a:pt x="578835" y="2980593"/>
                </a:cubicBezTo>
                <a:cubicBezTo>
                  <a:pt x="643312" y="3086101"/>
                  <a:pt x="575904" y="3263412"/>
                  <a:pt x="578835" y="3332285"/>
                </a:cubicBezTo>
                <a:cubicBezTo>
                  <a:pt x="581766" y="3401158"/>
                  <a:pt x="589093" y="3397494"/>
                  <a:pt x="596420" y="339383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934200" y="1016913"/>
            <a:ext cx="1676400" cy="811887"/>
            <a:chOff x="7162800" y="1016913"/>
            <a:chExt cx="1676400" cy="811887"/>
          </a:xfrm>
        </p:grpSpPr>
        <p:sp>
          <p:nvSpPr>
            <p:cNvPr id="6" name="TextBox 5"/>
            <p:cNvSpPr txBox="1"/>
            <p:nvPr/>
          </p:nvSpPr>
          <p:spPr>
            <a:xfrm>
              <a:off x="7256716" y="1016913"/>
              <a:ext cx="15824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 Narrow" pitchFamily="34" charset="0"/>
                </a:rPr>
                <a:t>R1 definition</a:t>
              </a:r>
              <a:endParaRPr lang="en-US" sz="2200" b="1" dirty="0">
                <a:latin typeface="Arial Narrow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>
              <a:off x="7162800" y="1421487"/>
              <a:ext cx="228600" cy="4073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" name="Rectangle 11"/>
          <p:cNvSpPr/>
          <p:nvPr/>
        </p:nvSpPr>
        <p:spPr bwMode="auto">
          <a:xfrm>
            <a:off x="6831624" y="1854075"/>
            <a:ext cx="178776" cy="16998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014086" y="1524000"/>
            <a:ext cx="1520314" cy="495300"/>
            <a:chOff x="7014086" y="1524000"/>
            <a:chExt cx="1520314" cy="495300"/>
          </a:xfrm>
        </p:grpSpPr>
        <p:grpSp>
          <p:nvGrpSpPr>
            <p:cNvPr id="28" name="Group 27"/>
            <p:cNvGrpSpPr/>
            <p:nvPr/>
          </p:nvGrpSpPr>
          <p:grpSpPr>
            <a:xfrm>
              <a:off x="7014086" y="1849316"/>
              <a:ext cx="1520314" cy="169984"/>
              <a:chOff x="7004561" y="1852615"/>
              <a:chExt cx="1520314" cy="169984"/>
            </a:xfrm>
          </p:grpSpPr>
          <p:cxnSp>
            <p:nvCxnSpPr>
              <p:cNvPr id="20" name="Straight Arrow Connector 19"/>
              <p:cNvCxnSpPr>
                <a:endCxn id="27" idx="1"/>
              </p:cNvCxnSpPr>
              <p:nvPr/>
            </p:nvCxnSpPr>
            <p:spPr bwMode="auto">
              <a:xfrm>
                <a:off x="7004561" y="1937607"/>
                <a:ext cx="134153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sp>
            <p:nvSpPr>
              <p:cNvPr id="27" name="Rectangle 26"/>
              <p:cNvSpPr/>
              <p:nvPr/>
            </p:nvSpPr>
            <p:spPr bwMode="auto">
              <a:xfrm>
                <a:off x="8346099" y="1852615"/>
                <a:ext cx="178776" cy="169984"/>
              </a:xfrm>
              <a:prstGeom prst="rect">
                <a:avLst/>
              </a:prstGeom>
              <a:solidFill>
                <a:srgbClr val="008000"/>
              </a:solidFill>
              <a:ln w="952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391653" y="1524000"/>
              <a:ext cx="7617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 Narrow" pitchFamily="34" charset="0"/>
                </a:rPr>
                <a:t>Copy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10400" y="2130520"/>
            <a:ext cx="938981" cy="369332"/>
            <a:chOff x="5100487" y="4615624"/>
            <a:chExt cx="938981" cy="369332"/>
          </a:xfrm>
        </p:grpSpPr>
        <p:cxnSp>
          <p:nvCxnSpPr>
            <p:cNvPr id="9" name="Straight Arrow Connector 8"/>
            <p:cNvCxnSpPr/>
            <p:nvPr/>
          </p:nvCxnSpPr>
          <p:spPr bwMode="auto">
            <a:xfrm>
              <a:off x="5100487" y="4800600"/>
              <a:ext cx="31217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5359474" y="4615624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Narrow" pitchFamily="34" charset="0"/>
                </a:rPr>
                <a:t>Use 1</a:t>
              </a:r>
              <a:endParaRPr lang="en-US" dirty="0">
                <a:latin typeface="Arial Narrow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079227" y="2005781"/>
            <a:ext cx="1988573" cy="1799303"/>
            <a:chOff x="7079227" y="2005781"/>
            <a:chExt cx="1988573" cy="1799303"/>
          </a:xfrm>
        </p:grpSpPr>
        <p:sp>
          <p:nvSpPr>
            <p:cNvPr id="19" name="Freeform 18"/>
            <p:cNvSpPr/>
            <p:nvPr/>
          </p:nvSpPr>
          <p:spPr bwMode="auto">
            <a:xfrm>
              <a:off x="7079227" y="2005781"/>
              <a:ext cx="1455174" cy="1799303"/>
            </a:xfrm>
            <a:custGeom>
              <a:avLst/>
              <a:gdLst>
                <a:gd name="connsiteX0" fmla="*/ 1386348 w 1508489"/>
                <a:gd name="connsiteY0" fmla="*/ 0 h 1799303"/>
                <a:gd name="connsiteX1" fmla="*/ 1371600 w 1508489"/>
                <a:gd name="connsiteY1" fmla="*/ 1194619 h 1799303"/>
                <a:gd name="connsiteX2" fmla="*/ 0 w 1508489"/>
                <a:gd name="connsiteY2" fmla="*/ 1799303 h 17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8489" h="1799303">
                  <a:moveTo>
                    <a:pt x="1386348" y="0"/>
                  </a:moveTo>
                  <a:cubicBezTo>
                    <a:pt x="1494503" y="447367"/>
                    <a:pt x="1602658" y="894735"/>
                    <a:pt x="1371600" y="1194619"/>
                  </a:cubicBezTo>
                  <a:cubicBezTo>
                    <a:pt x="1140542" y="1494503"/>
                    <a:pt x="570271" y="1646903"/>
                    <a:pt x="0" y="1799303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lg" len="med"/>
              <a:tailEnd type="triangl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82860" y="2693313"/>
              <a:ext cx="118494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 Narrow" pitchFamily="34" charset="0"/>
                </a:rPr>
                <a:t>Compare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722808" y="2544096"/>
            <a:ext cx="938981" cy="369332"/>
            <a:chOff x="5100487" y="4615624"/>
            <a:chExt cx="938981" cy="369332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>
              <a:off x="5100487" y="4800600"/>
              <a:ext cx="31217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5359474" y="4615624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Narrow" pitchFamily="34" charset="0"/>
                </a:rPr>
                <a:t>Use 2</a:t>
              </a:r>
              <a:endParaRPr lang="en-US" dirty="0">
                <a:latin typeface="Arial Narrow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858000" y="3212068"/>
            <a:ext cx="938981" cy="369332"/>
            <a:chOff x="5100487" y="4615624"/>
            <a:chExt cx="938981" cy="369332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>
              <a:off x="5100487" y="4800600"/>
              <a:ext cx="31217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5359474" y="4615624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Narrow" pitchFamily="34" charset="0"/>
                </a:rPr>
                <a:t>Use n</a:t>
              </a:r>
              <a:endParaRPr lang="en-US" dirty="0">
                <a:latin typeface="Arial Narrow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371214" y="2768769"/>
            <a:ext cx="2487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147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719 0.0118 L 0.02605 0.0243 L 0.00886 0.05 L -0.02604 0.08402 L -0.03385 0.10069 L -0.01979 0.11736 L 0.02813 0.14513 L 0.03542 0.15555 L 0.02605 0.17708 L -0.02135 0.21944 L -0.0276 0.23541 L -0.01718 0.2493 L 0.0073 0.26736 " pathEditMode="relative" ptsTypes="AAAAAAAAAAAA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2" grpId="1" animBg="1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SDCs to Detections: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Discovered common</a:t>
            </a:r>
            <a:r>
              <a:rPr lang="en-US" dirty="0" smtClean="0">
                <a:solidFill>
                  <a:srgbClr val="D15100"/>
                </a:solidFill>
              </a:rPr>
              <a:t> program </a:t>
            </a:r>
            <a:r>
              <a:rPr lang="en-US" dirty="0">
                <a:solidFill>
                  <a:srgbClr val="D15100"/>
                </a:solidFill>
              </a:rPr>
              <a:t>properties </a:t>
            </a:r>
            <a:r>
              <a:rPr lang="en-US" dirty="0" smtClean="0">
                <a:solidFill>
                  <a:srgbClr val="D15100"/>
                </a:solidFill>
              </a:rPr>
              <a:t>around most SDC-causing sites</a:t>
            </a:r>
          </a:p>
          <a:p>
            <a:endParaRPr lang="en-US" dirty="0" smtClean="0"/>
          </a:p>
          <a:p>
            <a:r>
              <a:rPr lang="en-US" dirty="0" smtClean="0"/>
              <a:t>Devised</a:t>
            </a:r>
            <a:r>
              <a:rPr lang="en-US" dirty="0" smtClean="0">
                <a:solidFill>
                  <a:srgbClr val="D15100"/>
                </a:solidFill>
              </a:rPr>
              <a:t> </a:t>
            </a:r>
            <a:r>
              <a:rPr lang="en-US" dirty="0">
                <a:solidFill>
                  <a:srgbClr val="D15100"/>
                </a:solidFill>
              </a:rPr>
              <a:t>low-cost program-level detectors</a:t>
            </a:r>
          </a:p>
          <a:p>
            <a:pPr lvl="1"/>
            <a:r>
              <a:rPr lang="en-US" dirty="0" smtClean="0"/>
              <a:t>Average </a:t>
            </a:r>
            <a:r>
              <a:rPr lang="en-US" dirty="0"/>
              <a:t>SDC </a:t>
            </a:r>
            <a:r>
              <a:rPr lang="en-US" dirty="0" smtClean="0"/>
              <a:t>reduction </a:t>
            </a:r>
            <a:r>
              <a:rPr lang="en-US" dirty="0"/>
              <a:t>of 84</a:t>
            </a:r>
            <a:r>
              <a:rPr lang="en-US" dirty="0" smtClean="0"/>
              <a:t>% </a:t>
            </a:r>
          </a:p>
          <a:p>
            <a:pPr lvl="1"/>
            <a:r>
              <a:rPr lang="en-US" dirty="0" smtClean="0"/>
              <a:t>Average cost of 10%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detectors + selective duplication = </a:t>
            </a:r>
            <a:r>
              <a:rPr lang="en-US" dirty="0">
                <a:solidFill>
                  <a:srgbClr val="D15100"/>
                </a:solidFill>
              </a:rPr>
              <a:t>Tunable resiliency at low-cost</a:t>
            </a:r>
          </a:p>
          <a:p>
            <a:pPr lvl="1"/>
            <a:r>
              <a:rPr lang="en-US" dirty="0"/>
              <a:t>Found near optimal detectors for any SDC </a:t>
            </a:r>
            <a:r>
              <a:rPr lang="en-US" dirty="0" smtClean="0"/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0104448"/>
              </p:ext>
            </p:extLst>
          </p:nvPr>
        </p:nvGraphicFramePr>
        <p:xfrm>
          <a:off x="6629400" y="4495800"/>
          <a:ext cx="2286000" cy="15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96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85800" y="1526689"/>
            <a:ext cx="7620000" cy="4642822"/>
            <a:chOff x="685800" y="1526689"/>
            <a:chExt cx="7620000" cy="4642822"/>
          </a:xfrm>
        </p:grpSpPr>
        <p:cxnSp>
          <p:nvCxnSpPr>
            <p:cNvPr id="15" name="Straight Connector 14"/>
            <p:cNvCxnSpPr/>
            <p:nvPr/>
          </p:nvCxnSpPr>
          <p:spPr bwMode="auto">
            <a:xfrm flipH="1" flipV="1">
              <a:off x="685800" y="3845413"/>
              <a:ext cx="7620000" cy="26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H="1" flipV="1">
              <a:off x="4401254" y="1526689"/>
              <a:ext cx="206" cy="46428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Rectangle 37"/>
          <p:cNvSpPr/>
          <p:nvPr/>
        </p:nvSpPr>
        <p:spPr bwMode="auto">
          <a:xfrm>
            <a:off x="4401460" y="3845412"/>
            <a:ext cx="3904341" cy="2324099"/>
          </a:xfrm>
          <a:prstGeom prst="rect">
            <a:avLst/>
          </a:prstGeom>
          <a:solidFill>
            <a:srgbClr val="00B0F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590800" y="1900080"/>
            <a:ext cx="3552323" cy="1909920"/>
            <a:chOff x="3429000" y="1915320"/>
            <a:chExt cx="3552323" cy="1909920"/>
          </a:xfrm>
        </p:grpSpPr>
        <p:grpSp>
          <p:nvGrpSpPr>
            <p:cNvPr id="30" name="Group 29"/>
            <p:cNvGrpSpPr/>
            <p:nvPr/>
          </p:nvGrpSpPr>
          <p:grpSpPr>
            <a:xfrm>
              <a:off x="3429000" y="1915320"/>
              <a:ext cx="2667000" cy="1909920"/>
              <a:chOff x="3429000" y="1915320"/>
              <a:chExt cx="2667000" cy="1909920"/>
            </a:xfrm>
          </p:grpSpPr>
          <p:pic>
            <p:nvPicPr>
              <p:cNvPr id="77" name="Picture 2" descr="C:\Users\Siva\Documents\research\presentations\nsf-highlights\die\multicore-die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0055" y="2286000"/>
                <a:ext cx="1011945" cy="700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8" name="Group 77"/>
              <p:cNvGrpSpPr/>
              <p:nvPr/>
            </p:nvGrpSpPr>
            <p:grpSpPr>
              <a:xfrm>
                <a:off x="4724400" y="1981200"/>
                <a:ext cx="705576" cy="1122489"/>
                <a:chOff x="6990624" y="457199"/>
                <a:chExt cx="705576" cy="1122489"/>
              </a:xfrm>
            </p:grpSpPr>
            <p:pic>
              <p:nvPicPr>
                <p:cNvPr id="79" name="Picture 5" descr="C:\Users\Siva\Documents\research\presentations\nsf-highlights\die\Slide2.JP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90624" y="886863"/>
                  <a:ext cx="705576" cy="6928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0" name="Freeform 79"/>
                <p:cNvSpPr/>
                <p:nvPr/>
              </p:nvSpPr>
              <p:spPr bwMode="auto">
                <a:xfrm>
                  <a:off x="7125357" y="457199"/>
                  <a:ext cx="110491" cy="422031"/>
                </a:xfrm>
                <a:custGeom>
                  <a:avLst/>
                  <a:gdLst>
                    <a:gd name="connsiteX0" fmla="*/ 150610 w 220982"/>
                    <a:gd name="connsiteY0" fmla="*/ 0 h 562708"/>
                    <a:gd name="connsiteX1" fmla="*/ 1141 w 220982"/>
                    <a:gd name="connsiteY1" fmla="*/ 149470 h 562708"/>
                    <a:gd name="connsiteX2" fmla="*/ 220949 w 220982"/>
                    <a:gd name="connsiteY2" fmla="*/ 290147 h 562708"/>
                    <a:gd name="connsiteX3" fmla="*/ 18726 w 220982"/>
                    <a:gd name="connsiteY3" fmla="*/ 404447 h 562708"/>
                    <a:gd name="connsiteX4" fmla="*/ 133026 w 220982"/>
                    <a:gd name="connsiteY4" fmla="*/ 492370 h 562708"/>
                    <a:gd name="connsiteX5" fmla="*/ 133026 w 220982"/>
                    <a:gd name="connsiteY5" fmla="*/ 562708 h 562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0982" h="562708">
                      <a:moveTo>
                        <a:pt x="150610" y="0"/>
                      </a:moveTo>
                      <a:cubicBezTo>
                        <a:pt x="70014" y="50556"/>
                        <a:pt x="-10582" y="101112"/>
                        <a:pt x="1141" y="149470"/>
                      </a:cubicBezTo>
                      <a:cubicBezTo>
                        <a:pt x="12864" y="197828"/>
                        <a:pt x="218018" y="247651"/>
                        <a:pt x="220949" y="290147"/>
                      </a:cubicBezTo>
                      <a:cubicBezTo>
                        <a:pt x="223880" y="332643"/>
                        <a:pt x="33380" y="370743"/>
                        <a:pt x="18726" y="404447"/>
                      </a:cubicBezTo>
                      <a:cubicBezTo>
                        <a:pt x="4072" y="438151"/>
                        <a:pt x="113976" y="465993"/>
                        <a:pt x="133026" y="492370"/>
                      </a:cubicBezTo>
                      <a:cubicBezTo>
                        <a:pt x="152076" y="518747"/>
                        <a:pt x="142551" y="540727"/>
                        <a:pt x="133026" y="562708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81" name="Freeform 80"/>
                <p:cNvSpPr/>
                <p:nvPr/>
              </p:nvSpPr>
              <p:spPr bwMode="auto">
                <a:xfrm>
                  <a:off x="7450639" y="457200"/>
                  <a:ext cx="110491" cy="410308"/>
                </a:xfrm>
                <a:custGeom>
                  <a:avLst/>
                  <a:gdLst>
                    <a:gd name="connsiteX0" fmla="*/ 150610 w 220982"/>
                    <a:gd name="connsiteY0" fmla="*/ 0 h 562708"/>
                    <a:gd name="connsiteX1" fmla="*/ 1141 w 220982"/>
                    <a:gd name="connsiteY1" fmla="*/ 149470 h 562708"/>
                    <a:gd name="connsiteX2" fmla="*/ 220949 w 220982"/>
                    <a:gd name="connsiteY2" fmla="*/ 290147 h 562708"/>
                    <a:gd name="connsiteX3" fmla="*/ 18726 w 220982"/>
                    <a:gd name="connsiteY3" fmla="*/ 404447 h 562708"/>
                    <a:gd name="connsiteX4" fmla="*/ 133026 w 220982"/>
                    <a:gd name="connsiteY4" fmla="*/ 492370 h 562708"/>
                    <a:gd name="connsiteX5" fmla="*/ 133026 w 220982"/>
                    <a:gd name="connsiteY5" fmla="*/ 562708 h 562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0982" h="562708">
                      <a:moveTo>
                        <a:pt x="150610" y="0"/>
                      </a:moveTo>
                      <a:cubicBezTo>
                        <a:pt x="70014" y="50556"/>
                        <a:pt x="-10582" y="101112"/>
                        <a:pt x="1141" y="149470"/>
                      </a:cubicBezTo>
                      <a:cubicBezTo>
                        <a:pt x="12864" y="197828"/>
                        <a:pt x="218018" y="247651"/>
                        <a:pt x="220949" y="290147"/>
                      </a:cubicBezTo>
                      <a:cubicBezTo>
                        <a:pt x="223880" y="332643"/>
                        <a:pt x="33380" y="370743"/>
                        <a:pt x="18726" y="404447"/>
                      </a:cubicBezTo>
                      <a:cubicBezTo>
                        <a:pt x="4072" y="438151"/>
                        <a:pt x="113976" y="465993"/>
                        <a:pt x="133026" y="492370"/>
                      </a:cubicBezTo>
                      <a:cubicBezTo>
                        <a:pt x="152076" y="518747"/>
                        <a:pt x="142551" y="540727"/>
                        <a:pt x="133026" y="562708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5638800" y="2133600"/>
                <a:ext cx="300184" cy="871786"/>
                <a:chOff x="2725313" y="1447800"/>
                <a:chExt cx="300184" cy="1019175"/>
              </a:xfrm>
            </p:grpSpPr>
            <p:sp>
              <p:nvSpPr>
                <p:cNvPr id="83" name="Freeform 82"/>
                <p:cNvSpPr/>
                <p:nvPr/>
              </p:nvSpPr>
              <p:spPr bwMode="auto">
                <a:xfrm>
                  <a:off x="2787162" y="1447800"/>
                  <a:ext cx="149469" cy="99646"/>
                </a:xfrm>
                <a:custGeom>
                  <a:avLst/>
                  <a:gdLst>
                    <a:gd name="connsiteX0" fmla="*/ 149469 w 149469"/>
                    <a:gd name="connsiteY0" fmla="*/ 0 h 175846"/>
                    <a:gd name="connsiteX1" fmla="*/ 0 w 149469"/>
                    <a:gd name="connsiteY1" fmla="*/ 175846 h 175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9469" h="175846">
                      <a:moveTo>
                        <a:pt x="149469" y="0"/>
                      </a:moveTo>
                      <a:lnTo>
                        <a:pt x="0" y="175846"/>
                      </a:lnTo>
                    </a:path>
                  </a:pathLst>
                </a:custGeom>
                <a:noFill/>
                <a:ln w="2540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84" name="Freeform 83"/>
                <p:cNvSpPr/>
                <p:nvPr/>
              </p:nvSpPr>
              <p:spPr bwMode="auto">
                <a:xfrm>
                  <a:off x="2725313" y="1546225"/>
                  <a:ext cx="249662" cy="139700"/>
                </a:xfrm>
                <a:custGeom>
                  <a:avLst/>
                  <a:gdLst>
                    <a:gd name="connsiteX0" fmla="*/ 59162 w 249662"/>
                    <a:gd name="connsiteY0" fmla="*/ 0 h 139700"/>
                    <a:gd name="connsiteX1" fmla="*/ 11537 w 249662"/>
                    <a:gd name="connsiteY1" fmla="*/ 73025 h 139700"/>
                    <a:gd name="connsiteX2" fmla="*/ 249662 w 249662"/>
                    <a:gd name="connsiteY2" fmla="*/ 139700 h 139700"/>
                    <a:gd name="connsiteX3" fmla="*/ 249662 w 249662"/>
                    <a:gd name="connsiteY3" fmla="*/ 139700 h 13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9662" h="139700">
                      <a:moveTo>
                        <a:pt x="59162" y="0"/>
                      </a:moveTo>
                      <a:cubicBezTo>
                        <a:pt x="19474" y="24871"/>
                        <a:pt x="-20213" y="49742"/>
                        <a:pt x="11537" y="73025"/>
                      </a:cubicBezTo>
                      <a:cubicBezTo>
                        <a:pt x="43287" y="96308"/>
                        <a:pt x="249662" y="139700"/>
                        <a:pt x="249662" y="139700"/>
                      </a:cubicBezTo>
                      <a:lnTo>
                        <a:pt x="249662" y="139700"/>
                      </a:lnTo>
                    </a:path>
                  </a:pathLst>
                </a:custGeom>
                <a:noFill/>
                <a:ln w="254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85" name="Freeform 84"/>
                <p:cNvSpPr/>
                <p:nvPr/>
              </p:nvSpPr>
              <p:spPr bwMode="auto">
                <a:xfrm>
                  <a:off x="2844800" y="1689100"/>
                  <a:ext cx="180697" cy="123825"/>
                </a:xfrm>
                <a:custGeom>
                  <a:avLst/>
                  <a:gdLst>
                    <a:gd name="connsiteX0" fmla="*/ 123825 w 180697"/>
                    <a:gd name="connsiteY0" fmla="*/ 0 h 123825"/>
                    <a:gd name="connsiteX1" fmla="*/ 174625 w 180697"/>
                    <a:gd name="connsiteY1" fmla="*/ 60325 h 123825"/>
                    <a:gd name="connsiteX2" fmla="*/ 0 w 180697"/>
                    <a:gd name="connsiteY2" fmla="*/ 123825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0697" h="123825">
                      <a:moveTo>
                        <a:pt x="123825" y="0"/>
                      </a:moveTo>
                      <a:cubicBezTo>
                        <a:pt x="159543" y="19844"/>
                        <a:pt x="195262" y="39688"/>
                        <a:pt x="174625" y="60325"/>
                      </a:cubicBezTo>
                      <a:cubicBezTo>
                        <a:pt x="153988" y="80962"/>
                        <a:pt x="76994" y="102393"/>
                        <a:pt x="0" y="123825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86" name="Freeform 85"/>
                <p:cNvSpPr/>
                <p:nvPr/>
              </p:nvSpPr>
              <p:spPr bwMode="auto">
                <a:xfrm>
                  <a:off x="2741628" y="1816100"/>
                  <a:ext cx="169847" cy="114300"/>
                </a:xfrm>
                <a:custGeom>
                  <a:avLst/>
                  <a:gdLst>
                    <a:gd name="connsiteX0" fmla="*/ 99997 w 169847"/>
                    <a:gd name="connsiteY0" fmla="*/ 0 h 114300"/>
                    <a:gd name="connsiteX1" fmla="*/ 1572 w 169847"/>
                    <a:gd name="connsiteY1" fmla="*/ 53975 h 114300"/>
                    <a:gd name="connsiteX2" fmla="*/ 169847 w 169847"/>
                    <a:gd name="connsiteY2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9847" h="114300">
                      <a:moveTo>
                        <a:pt x="99997" y="0"/>
                      </a:moveTo>
                      <a:cubicBezTo>
                        <a:pt x="44963" y="17462"/>
                        <a:pt x="-10070" y="34925"/>
                        <a:pt x="1572" y="53975"/>
                      </a:cubicBezTo>
                      <a:cubicBezTo>
                        <a:pt x="13214" y="73025"/>
                        <a:pt x="91530" y="93662"/>
                        <a:pt x="169847" y="114300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 bwMode="auto">
                <a:xfrm>
                  <a:off x="2825750" y="1930400"/>
                  <a:ext cx="195774" cy="104775"/>
                </a:xfrm>
                <a:custGeom>
                  <a:avLst/>
                  <a:gdLst>
                    <a:gd name="connsiteX0" fmla="*/ 85725 w 195774"/>
                    <a:gd name="connsiteY0" fmla="*/ 0 h 104775"/>
                    <a:gd name="connsiteX1" fmla="*/ 193675 w 195774"/>
                    <a:gd name="connsiteY1" fmla="*/ 53975 h 104775"/>
                    <a:gd name="connsiteX2" fmla="*/ 0 w 195774"/>
                    <a:gd name="connsiteY2" fmla="*/ 104775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5774" h="104775">
                      <a:moveTo>
                        <a:pt x="85725" y="0"/>
                      </a:moveTo>
                      <a:cubicBezTo>
                        <a:pt x="146843" y="18256"/>
                        <a:pt x="207962" y="36513"/>
                        <a:pt x="193675" y="53975"/>
                      </a:cubicBezTo>
                      <a:cubicBezTo>
                        <a:pt x="179388" y="71437"/>
                        <a:pt x="89694" y="88106"/>
                        <a:pt x="0" y="104775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88" name="Freeform 87"/>
                <p:cNvSpPr/>
                <p:nvPr/>
              </p:nvSpPr>
              <p:spPr bwMode="auto">
                <a:xfrm>
                  <a:off x="2737793" y="2032000"/>
                  <a:ext cx="164157" cy="139700"/>
                </a:xfrm>
                <a:custGeom>
                  <a:avLst/>
                  <a:gdLst>
                    <a:gd name="connsiteX0" fmla="*/ 84782 w 164157"/>
                    <a:gd name="connsiteY0" fmla="*/ 0 h 139700"/>
                    <a:gd name="connsiteX1" fmla="*/ 2232 w 164157"/>
                    <a:gd name="connsiteY1" fmla="*/ 69850 h 139700"/>
                    <a:gd name="connsiteX2" fmla="*/ 164157 w 164157"/>
                    <a:gd name="connsiteY2" fmla="*/ 139700 h 13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4157" h="139700">
                      <a:moveTo>
                        <a:pt x="84782" y="0"/>
                      </a:moveTo>
                      <a:cubicBezTo>
                        <a:pt x="36892" y="23283"/>
                        <a:pt x="-10997" y="46567"/>
                        <a:pt x="2232" y="69850"/>
                      </a:cubicBezTo>
                      <a:cubicBezTo>
                        <a:pt x="15461" y="93133"/>
                        <a:pt x="89809" y="116416"/>
                        <a:pt x="164157" y="139700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89" name="Freeform 88"/>
                <p:cNvSpPr/>
                <p:nvPr/>
              </p:nvSpPr>
              <p:spPr bwMode="auto">
                <a:xfrm flipH="1">
                  <a:off x="2749549" y="2273300"/>
                  <a:ext cx="149225" cy="193675"/>
                </a:xfrm>
                <a:custGeom>
                  <a:avLst/>
                  <a:gdLst>
                    <a:gd name="connsiteX0" fmla="*/ 27199 w 81416"/>
                    <a:gd name="connsiteY0" fmla="*/ 0 h 193675"/>
                    <a:gd name="connsiteX1" fmla="*/ 81174 w 81416"/>
                    <a:gd name="connsiteY1" fmla="*/ 50800 h 193675"/>
                    <a:gd name="connsiteX2" fmla="*/ 8149 w 81416"/>
                    <a:gd name="connsiteY2" fmla="*/ 117475 h 193675"/>
                    <a:gd name="connsiteX3" fmla="*/ 4974 w 81416"/>
                    <a:gd name="connsiteY3" fmla="*/ 193675 h 193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416" h="193675">
                      <a:moveTo>
                        <a:pt x="27199" y="0"/>
                      </a:moveTo>
                      <a:cubicBezTo>
                        <a:pt x="55774" y="15610"/>
                        <a:pt x="84349" y="31221"/>
                        <a:pt x="81174" y="50800"/>
                      </a:cubicBezTo>
                      <a:cubicBezTo>
                        <a:pt x="77999" y="70379"/>
                        <a:pt x="20849" y="93663"/>
                        <a:pt x="8149" y="117475"/>
                      </a:cubicBezTo>
                      <a:cubicBezTo>
                        <a:pt x="-4551" y="141288"/>
                        <a:pt x="211" y="167481"/>
                        <a:pt x="4974" y="193675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 bwMode="auto">
                <a:xfrm>
                  <a:off x="2819400" y="2174875"/>
                  <a:ext cx="195774" cy="104775"/>
                </a:xfrm>
                <a:custGeom>
                  <a:avLst/>
                  <a:gdLst>
                    <a:gd name="connsiteX0" fmla="*/ 85725 w 195774"/>
                    <a:gd name="connsiteY0" fmla="*/ 0 h 104775"/>
                    <a:gd name="connsiteX1" fmla="*/ 193675 w 195774"/>
                    <a:gd name="connsiteY1" fmla="*/ 53975 h 104775"/>
                    <a:gd name="connsiteX2" fmla="*/ 0 w 195774"/>
                    <a:gd name="connsiteY2" fmla="*/ 104775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5774" h="104775">
                      <a:moveTo>
                        <a:pt x="85725" y="0"/>
                      </a:moveTo>
                      <a:cubicBezTo>
                        <a:pt x="146843" y="18256"/>
                        <a:pt x="207962" y="36513"/>
                        <a:pt x="193675" y="53975"/>
                      </a:cubicBezTo>
                      <a:cubicBezTo>
                        <a:pt x="179388" y="71437"/>
                        <a:pt x="89694" y="88106"/>
                        <a:pt x="0" y="104775"/>
                      </a:cubicBezTo>
                    </a:path>
                  </a:pathLst>
                </a:custGeom>
                <a:noFill/>
                <a:ln w="254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429000" y="1915320"/>
                <a:ext cx="2667000" cy="1909920"/>
                <a:chOff x="3429000" y="1915320"/>
                <a:chExt cx="2667000" cy="1909920"/>
              </a:xfrm>
            </p:grpSpPr>
            <p:sp>
              <p:nvSpPr>
                <p:cNvPr id="103" name="Rounded Rectangle 102"/>
                <p:cNvSpPr/>
                <p:nvPr/>
              </p:nvSpPr>
              <p:spPr bwMode="auto">
                <a:xfrm>
                  <a:off x="3429000" y="1915320"/>
                  <a:ext cx="2667000" cy="1224120"/>
                </a:xfrm>
                <a:prstGeom prst="roundRect">
                  <a:avLst>
                    <a:gd name="adj" fmla="val 9481"/>
                  </a:avLst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2400" kern="1200">
                      <a:solidFill>
                        <a:schemeClr val="tx1"/>
                      </a:solidFill>
                      <a:latin typeface="Times" charset="0"/>
                      <a:ea typeface="+mn-ea"/>
                      <a:cs typeface="+mn-cs"/>
                    </a:defRPr>
                  </a:lvl9pPr>
                </a:lstStyle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sz="1800" b="1" dirty="0" smtClean="0">
                    <a:latin typeface="Arial Narrow" pitchFamily="34" charset="0"/>
                    <a:cs typeface="Helvetica"/>
                  </a:endParaRPr>
                </a:p>
              </p:txBody>
            </p:sp>
            <p:cxnSp>
              <p:nvCxnSpPr>
                <p:cNvPr id="104" name="Straight Connector 103"/>
                <p:cNvCxnSpPr/>
                <p:nvPr/>
              </p:nvCxnSpPr>
              <p:spPr bwMode="auto">
                <a:xfrm>
                  <a:off x="3429000" y="3103689"/>
                  <a:ext cx="1143000" cy="721551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cxnSp>
          <p:nvCxnSpPr>
            <p:cNvPr id="105" name="Straight Connector 104"/>
            <p:cNvCxnSpPr/>
            <p:nvPr/>
          </p:nvCxnSpPr>
          <p:spPr bwMode="auto">
            <a:xfrm flipH="1" flipV="1">
              <a:off x="6096001" y="1949399"/>
              <a:ext cx="885322" cy="17615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Rectangle 36"/>
          <p:cNvSpPr/>
          <p:nvPr/>
        </p:nvSpPr>
        <p:spPr bwMode="auto">
          <a:xfrm>
            <a:off x="4401253" y="1524000"/>
            <a:ext cx="3904547" cy="2321412"/>
          </a:xfrm>
          <a:prstGeom prst="rect">
            <a:avLst/>
          </a:prstGeom>
          <a:solidFill>
            <a:srgbClr val="FF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1" name="Oval 90"/>
          <p:cNvSpPr/>
          <p:nvPr/>
        </p:nvSpPr>
        <p:spPr bwMode="auto">
          <a:xfrm>
            <a:off x="3681817" y="3276600"/>
            <a:ext cx="2438400" cy="838200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Redundancy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8714" y="1407930"/>
            <a:ext cx="507086" cy="4764272"/>
            <a:chOff x="254914" y="2514328"/>
            <a:chExt cx="507086" cy="3657874"/>
          </a:xfrm>
        </p:grpSpPr>
        <p:cxnSp>
          <p:nvCxnSpPr>
            <p:cNvPr id="92" name="Straight Arrow Connector 91"/>
            <p:cNvCxnSpPr/>
            <p:nvPr/>
          </p:nvCxnSpPr>
          <p:spPr bwMode="auto">
            <a:xfrm flipV="1">
              <a:off x="762000" y="2603443"/>
              <a:ext cx="0" cy="356875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4" name="TextBox 93"/>
            <p:cNvSpPr txBox="1"/>
            <p:nvPr/>
          </p:nvSpPr>
          <p:spPr>
            <a:xfrm rot="16200000">
              <a:off x="-1244278" y="4013520"/>
              <a:ext cx="34292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 Narrow" pitchFamily="34" charset="0"/>
                </a:rPr>
                <a:t>Overhead (</a:t>
              </a:r>
              <a:r>
                <a:rPr lang="en-US" sz="2200" b="1" dirty="0" err="1" smtClean="0">
                  <a:latin typeface="Arial Narrow" pitchFamily="34" charset="0"/>
                </a:rPr>
                <a:t>perf</a:t>
              </a:r>
              <a:r>
                <a:rPr lang="en-US" sz="2200" b="1" dirty="0" smtClean="0">
                  <a:latin typeface="Arial Narrow" pitchFamily="34" charset="0"/>
                </a:rPr>
                <a:t>., power, area) 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5800" y="6172200"/>
            <a:ext cx="8001000" cy="520243"/>
            <a:chOff x="685800" y="6172200"/>
            <a:chExt cx="8001000" cy="520243"/>
          </a:xfrm>
        </p:grpSpPr>
        <p:cxnSp>
          <p:nvCxnSpPr>
            <p:cNvPr id="93" name="Straight Arrow Connector 92"/>
            <p:cNvCxnSpPr/>
            <p:nvPr/>
          </p:nvCxnSpPr>
          <p:spPr bwMode="auto">
            <a:xfrm>
              <a:off x="685800" y="6172200"/>
              <a:ext cx="800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4038600" y="6261556"/>
              <a:ext cx="12747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 Narrow" pitchFamily="34" charset="0"/>
                </a:rPr>
                <a:t>Reliability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4892042" y="4586081"/>
            <a:ext cx="31851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latin typeface="Arial Narrow" pitchFamily="34" charset="0"/>
              </a:rPr>
              <a:t>Goal: High reliability at low-cost</a:t>
            </a:r>
            <a:endParaRPr lang="en-US" sz="2200" b="1" dirty="0">
              <a:latin typeface="Arial Narrow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5989321" y="3479692"/>
            <a:ext cx="990600" cy="1044030"/>
          </a:xfrm>
          <a:prstGeom prst="downArrow">
            <a:avLst/>
          </a:prstGeom>
          <a:solidFill>
            <a:srgbClr val="D15100"/>
          </a:solidFill>
          <a:ln w="9525" cap="flat" cmpd="sng" algn="ctr">
            <a:solidFill>
              <a:srgbClr val="D25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6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79"/>
    </mc:Choice>
    <mc:Fallback xmlns="">
      <p:transition spd="slow" advTm="600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18073 -0.1277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8" y="-638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0.18073 -0.1384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8" y="-692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91" grpId="0" animBg="1"/>
      <p:bldP spid="91" grpId="1" animBg="1"/>
      <p:bldP spid="62" grpId="0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Near Optimal Detectors: Naïve </a:t>
            </a:r>
            <a:r>
              <a:rPr lang="en-US" dirty="0"/>
              <a:t>A</a:t>
            </a:r>
            <a:r>
              <a:rPr lang="en-US" dirty="0" smtClean="0"/>
              <a:t>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1000" y="2338408"/>
            <a:ext cx="1881316" cy="2609910"/>
            <a:chOff x="2462084" y="1752600"/>
            <a:chExt cx="1881316" cy="2609910"/>
          </a:xfrm>
        </p:grpSpPr>
        <p:pic>
          <p:nvPicPr>
            <p:cNvPr id="131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7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084" y="1752600"/>
              <a:ext cx="1881316" cy="2209800"/>
            </a:xfrm>
            <a:prstGeom prst="rect">
              <a:avLst/>
            </a:prstGeom>
            <a:noFill/>
            <a:effectLst>
              <a:glow rad="127000">
                <a:schemeClr val="accent1">
                  <a:alpha val="0"/>
                </a:schemeClr>
              </a:glow>
              <a:outerShdw blurRad="50800" dist="50800" dir="5400000" algn="ctr" rotWithShape="0">
                <a:srgbClr val="000000">
                  <a:alpha val="65000"/>
                </a:srgbClr>
              </a:outerShdw>
              <a:reflection endPos="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Oval 131"/>
            <p:cNvSpPr/>
            <p:nvPr/>
          </p:nvSpPr>
          <p:spPr bwMode="auto">
            <a:xfrm>
              <a:off x="2759264" y="27889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3" name="Oval 132"/>
            <p:cNvSpPr>
              <a:spLocks/>
            </p:cNvSpPr>
            <p:nvPr/>
          </p:nvSpPr>
          <p:spPr bwMode="auto">
            <a:xfrm>
              <a:off x="2968814" y="3093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4" name="Oval 133"/>
            <p:cNvSpPr>
              <a:spLocks/>
            </p:cNvSpPr>
            <p:nvPr/>
          </p:nvSpPr>
          <p:spPr bwMode="auto">
            <a:xfrm>
              <a:off x="3064064" y="3474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5" name="Oval 134"/>
            <p:cNvSpPr>
              <a:spLocks/>
            </p:cNvSpPr>
            <p:nvPr/>
          </p:nvSpPr>
          <p:spPr bwMode="auto">
            <a:xfrm>
              <a:off x="3368864" y="3246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6" name="Oval 135"/>
            <p:cNvSpPr>
              <a:spLocks/>
            </p:cNvSpPr>
            <p:nvPr/>
          </p:nvSpPr>
          <p:spPr bwMode="auto">
            <a:xfrm>
              <a:off x="2683064" y="3474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7" name="Oval 136"/>
            <p:cNvSpPr>
              <a:spLocks/>
            </p:cNvSpPr>
            <p:nvPr/>
          </p:nvSpPr>
          <p:spPr bwMode="auto">
            <a:xfrm>
              <a:off x="2530664" y="3093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8" name="Oval 137"/>
            <p:cNvSpPr>
              <a:spLocks/>
            </p:cNvSpPr>
            <p:nvPr/>
          </p:nvSpPr>
          <p:spPr bwMode="auto">
            <a:xfrm>
              <a:off x="3121214" y="26365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9" name="Oval 138"/>
            <p:cNvSpPr>
              <a:spLocks/>
            </p:cNvSpPr>
            <p:nvPr/>
          </p:nvSpPr>
          <p:spPr bwMode="auto">
            <a:xfrm>
              <a:off x="3368864" y="3627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0" name="Oval 139"/>
            <p:cNvSpPr>
              <a:spLocks/>
            </p:cNvSpPr>
            <p:nvPr/>
          </p:nvSpPr>
          <p:spPr bwMode="auto">
            <a:xfrm>
              <a:off x="3978464" y="31699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1" name="Oval 140"/>
            <p:cNvSpPr>
              <a:spLocks/>
            </p:cNvSpPr>
            <p:nvPr/>
          </p:nvSpPr>
          <p:spPr bwMode="auto">
            <a:xfrm>
              <a:off x="3368864" y="29413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2" name="Oval 141"/>
            <p:cNvSpPr>
              <a:spLocks/>
            </p:cNvSpPr>
            <p:nvPr/>
          </p:nvSpPr>
          <p:spPr bwMode="auto">
            <a:xfrm>
              <a:off x="3673664" y="3474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3" name="Oval 142"/>
            <p:cNvSpPr>
              <a:spLocks/>
            </p:cNvSpPr>
            <p:nvPr/>
          </p:nvSpPr>
          <p:spPr bwMode="auto">
            <a:xfrm>
              <a:off x="3673664" y="3093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4" name="Oval 143"/>
            <p:cNvSpPr>
              <a:spLocks/>
            </p:cNvSpPr>
            <p:nvPr/>
          </p:nvSpPr>
          <p:spPr bwMode="auto">
            <a:xfrm>
              <a:off x="2759264" y="2484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5" name="Oval 144"/>
            <p:cNvSpPr>
              <a:spLocks/>
            </p:cNvSpPr>
            <p:nvPr/>
          </p:nvSpPr>
          <p:spPr bwMode="auto">
            <a:xfrm>
              <a:off x="3978464" y="27889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6" name="Oval 145"/>
            <p:cNvSpPr>
              <a:spLocks/>
            </p:cNvSpPr>
            <p:nvPr/>
          </p:nvSpPr>
          <p:spPr bwMode="auto">
            <a:xfrm>
              <a:off x="3597464" y="2712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7" name="Oval 146"/>
            <p:cNvSpPr>
              <a:spLocks/>
            </p:cNvSpPr>
            <p:nvPr/>
          </p:nvSpPr>
          <p:spPr bwMode="auto">
            <a:xfrm>
              <a:off x="3749864" y="24079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8" name="Oval 147"/>
            <p:cNvSpPr>
              <a:spLocks/>
            </p:cNvSpPr>
            <p:nvPr/>
          </p:nvSpPr>
          <p:spPr bwMode="auto">
            <a:xfrm>
              <a:off x="2987864" y="3627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9" name="Oval 148"/>
            <p:cNvSpPr>
              <a:spLocks/>
            </p:cNvSpPr>
            <p:nvPr/>
          </p:nvSpPr>
          <p:spPr bwMode="auto">
            <a:xfrm>
              <a:off x="2835464" y="3246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0" name="Oval 149"/>
            <p:cNvSpPr>
              <a:spLocks/>
            </p:cNvSpPr>
            <p:nvPr/>
          </p:nvSpPr>
          <p:spPr bwMode="auto">
            <a:xfrm>
              <a:off x="3121214" y="2865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1" name="Oval 150"/>
            <p:cNvSpPr>
              <a:spLocks/>
            </p:cNvSpPr>
            <p:nvPr/>
          </p:nvSpPr>
          <p:spPr bwMode="auto">
            <a:xfrm>
              <a:off x="3368864" y="25603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2" name="Oval 151"/>
            <p:cNvSpPr>
              <a:spLocks/>
            </p:cNvSpPr>
            <p:nvPr/>
          </p:nvSpPr>
          <p:spPr bwMode="auto">
            <a:xfrm>
              <a:off x="2987864" y="2484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3" name="Oval 152"/>
            <p:cNvSpPr>
              <a:spLocks/>
            </p:cNvSpPr>
            <p:nvPr/>
          </p:nvSpPr>
          <p:spPr bwMode="auto">
            <a:xfrm>
              <a:off x="3121214" y="3246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4" name="Oval 153"/>
            <p:cNvSpPr>
              <a:spLocks/>
            </p:cNvSpPr>
            <p:nvPr/>
          </p:nvSpPr>
          <p:spPr bwMode="auto">
            <a:xfrm>
              <a:off x="2538284" y="2773121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462084" y="3962400"/>
              <a:ext cx="1843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Bag of detectors</a:t>
              </a:r>
              <a:endParaRPr lang="en-US" sz="2000" b="1" dirty="0">
                <a:latin typeface="Arial Narrow" pitchFamily="34" charset="0"/>
              </a:endParaRPr>
            </a:p>
          </p:txBody>
        </p:sp>
        <p:sp>
          <p:nvSpPr>
            <p:cNvPr id="156" name="Oval 155"/>
            <p:cNvSpPr/>
            <p:nvPr/>
          </p:nvSpPr>
          <p:spPr bwMode="auto">
            <a:xfrm>
              <a:off x="2760345" y="27875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7" name="Oval 156"/>
            <p:cNvSpPr>
              <a:spLocks/>
            </p:cNvSpPr>
            <p:nvPr/>
          </p:nvSpPr>
          <p:spPr bwMode="auto">
            <a:xfrm>
              <a:off x="2969895" y="3092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8" name="Oval 157"/>
            <p:cNvSpPr>
              <a:spLocks/>
            </p:cNvSpPr>
            <p:nvPr/>
          </p:nvSpPr>
          <p:spPr bwMode="auto">
            <a:xfrm>
              <a:off x="3065145" y="3473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9" name="Oval 158"/>
            <p:cNvSpPr>
              <a:spLocks/>
            </p:cNvSpPr>
            <p:nvPr/>
          </p:nvSpPr>
          <p:spPr bwMode="auto">
            <a:xfrm>
              <a:off x="3369945" y="3244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0" name="Oval 159"/>
            <p:cNvSpPr>
              <a:spLocks/>
            </p:cNvSpPr>
            <p:nvPr/>
          </p:nvSpPr>
          <p:spPr bwMode="auto">
            <a:xfrm>
              <a:off x="2684145" y="3473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1" name="Oval 160"/>
            <p:cNvSpPr>
              <a:spLocks/>
            </p:cNvSpPr>
            <p:nvPr/>
          </p:nvSpPr>
          <p:spPr bwMode="auto">
            <a:xfrm>
              <a:off x="2531745" y="3092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2" name="Oval 161"/>
            <p:cNvSpPr>
              <a:spLocks/>
            </p:cNvSpPr>
            <p:nvPr/>
          </p:nvSpPr>
          <p:spPr bwMode="auto">
            <a:xfrm>
              <a:off x="3122295" y="26351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3" name="Oval 162"/>
            <p:cNvSpPr>
              <a:spLocks/>
            </p:cNvSpPr>
            <p:nvPr/>
          </p:nvSpPr>
          <p:spPr bwMode="auto">
            <a:xfrm>
              <a:off x="3369945" y="3625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4" name="Oval 163"/>
            <p:cNvSpPr>
              <a:spLocks/>
            </p:cNvSpPr>
            <p:nvPr/>
          </p:nvSpPr>
          <p:spPr bwMode="auto">
            <a:xfrm>
              <a:off x="3979545" y="31685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5" name="Oval 164"/>
            <p:cNvSpPr>
              <a:spLocks/>
            </p:cNvSpPr>
            <p:nvPr/>
          </p:nvSpPr>
          <p:spPr bwMode="auto">
            <a:xfrm>
              <a:off x="3369945" y="29399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6" name="Oval 165"/>
            <p:cNvSpPr>
              <a:spLocks/>
            </p:cNvSpPr>
            <p:nvPr/>
          </p:nvSpPr>
          <p:spPr bwMode="auto">
            <a:xfrm>
              <a:off x="3674745" y="3473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7" name="Oval 166"/>
            <p:cNvSpPr>
              <a:spLocks/>
            </p:cNvSpPr>
            <p:nvPr/>
          </p:nvSpPr>
          <p:spPr bwMode="auto">
            <a:xfrm>
              <a:off x="3674745" y="3092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8" name="Oval 167"/>
            <p:cNvSpPr>
              <a:spLocks/>
            </p:cNvSpPr>
            <p:nvPr/>
          </p:nvSpPr>
          <p:spPr bwMode="auto">
            <a:xfrm>
              <a:off x="2760345" y="2482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9" name="Oval 168"/>
            <p:cNvSpPr>
              <a:spLocks/>
            </p:cNvSpPr>
            <p:nvPr/>
          </p:nvSpPr>
          <p:spPr bwMode="auto">
            <a:xfrm>
              <a:off x="3979545" y="27875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0" name="Oval 169"/>
            <p:cNvSpPr>
              <a:spLocks/>
            </p:cNvSpPr>
            <p:nvPr/>
          </p:nvSpPr>
          <p:spPr bwMode="auto">
            <a:xfrm>
              <a:off x="3598545" y="2711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1" name="Oval 170"/>
            <p:cNvSpPr>
              <a:spLocks/>
            </p:cNvSpPr>
            <p:nvPr/>
          </p:nvSpPr>
          <p:spPr bwMode="auto">
            <a:xfrm>
              <a:off x="3750945" y="24065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2" name="Oval 171"/>
            <p:cNvSpPr>
              <a:spLocks/>
            </p:cNvSpPr>
            <p:nvPr/>
          </p:nvSpPr>
          <p:spPr bwMode="auto">
            <a:xfrm>
              <a:off x="2988945" y="3625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3" name="Oval 172"/>
            <p:cNvSpPr>
              <a:spLocks/>
            </p:cNvSpPr>
            <p:nvPr/>
          </p:nvSpPr>
          <p:spPr bwMode="auto">
            <a:xfrm>
              <a:off x="2836545" y="3244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4" name="Oval 173"/>
            <p:cNvSpPr>
              <a:spLocks/>
            </p:cNvSpPr>
            <p:nvPr/>
          </p:nvSpPr>
          <p:spPr bwMode="auto">
            <a:xfrm>
              <a:off x="3122295" y="2863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5" name="Oval 174"/>
            <p:cNvSpPr>
              <a:spLocks/>
            </p:cNvSpPr>
            <p:nvPr/>
          </p:nvSpPr>
          <p:spPr bwMode="auto">
            <a:xfrm>
              <a:off x="3369945" y="25589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6" name="Oval 175"/>
            <p:cNvSpPr>
              <a:spLocks/>
            </p:cNvSpPr>
            <p:nvPr/>
          </p:nvSpPr>
          <p:spPr bwMode="auto">
            <a:xfrm>
              <a:off x="2988945" y="2482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7" name="Oval 176"/>
            <p:cNvSpPr>
              <a:spLocks/>
            </p:cNvSpPr>
            <p:nvPr/>
          </p:nvSpPr>
          <p:spPr bwMode="auto">
            <a:xfrm>
              <a:off x="3122295" y="3244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15000" y="1828800"/>
            <a:ext cx="3287739" cy="1395049"/>
            <a:chOff x="5715000" y="2214482"/>
            <a:chExt cx="3287739" cy="1395049"/>
          </a:xfrm>
        </p:grpSpPr>
        <p:sp>
          <p:nvSpPr>
            <p:cNvPr id="77" name="TextBox 76"/>
            <p:cNvSpPr txBox="1"/>
            <p:nvPr/>
          </p:nvSpPr>
          <p:spPr>
            <a:xfrm>
              <a:off x="7391400" y="2214482"/>
              <a:ext cx="16113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SDC coverage</a:t>
              </a:r>
              <a:endParaRPr lang="en-US" sz="2000" b="1" dirty="0">
                <a:latin typeface="Arial Narrow" pitchFamily="34" charset="0"/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5715000" y="2861984"/>
              <a:ext cx="1371600" cy="67134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SFI</a:t>
              </a:r>
              <a:endPara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391399" y="2709584"/>
              <a:ext cx="1611339" cy="899947"/>
            </a:xfrm>
            <a:prstGeom prst="ellips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b="1" dirty="0" smtClean="0">
                  <a:solidFill>
                    <a:schemeClr val="tx1"/>
                  </a:solidFill>
                  <a:latin typeface="Arial Narrow" pitchFamily="34" charset="0"/>
                </a:rPr>
                <a:t>50</a:t>
              </a:r>
              <a:r>
                <a:rPr kumimoji="0" lang="en-US" sz="2200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%</a:t>
              </a:r>
              <a:endParaRPr kumimoji="0" 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2560426" y="990600"/>
            <a:ext cx="43163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 Narrow" pitchFamily="34" charset="0"/>
              </a:rPr>
              <a:t>Example: Target SDC coverage = 60%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743200" y="1828800"/>
            <a:ext cx="2552700" cy="1747918"/>
            <a:chOff x="2743200" y="2214482"/>
            <a:chExt cx="2552700" cy="1747918"/>
          </a:xfrm>
        </p:grpSpPr>
        <p:sp>
          <p:nvSpPr>
            <p:cNvPr id="19" name="Rounded Rectangle 18"/>
            <p:cNvSpPr/>
            <p:nvPr/>
          </p:nvSpPr>
          <p:spPr bwMode="auto">
            <a:xfrm>
              <a:off x="2743200" y="2614591"/>
              <a:ext cx="2552700" cy="13478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Sample 1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200400" y="2214482"/>
              <a:ext cx="1814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Overhead = 10%</a:t>
              </a:r>
              <a:endParaRPr lang="en-US" sz="2000" b="1" dirty="0">
                <a:latin typeface="Arial Narrow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43200" y="3810000"/>
            <a:ext cx="2552700" cy="1747918"/>
            <a:chOff x="2743200" y="4195682"/>
            <a:chExt cx="2552700" cy="1747918"/>
          </a:xfrm>
        </p:grpSpPr>
        <p:sp>
          <p:nvSpPr>
            <p:cNvPr id="180" name="Rounded Rectangle 179"/>
            <p:cNvSpPr/>
            <p:nvPr/>
          </p:nvSpPr>
          <p:spPr bwMode="auto">
            <a:xfrm>
              <a:off x="2743200" y="4595791"/>
              <a:ext cx="2552700" cy="13478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Sample 2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200400" y="4195682"/>
              <a:ext cx="1814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Overhead = 20%</a:t>
              </a:r>
              <a:endParaRPr lang="en-US" sz="2000" b="1" dirty="0">
                <a:latin typeface="Arial Narrow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15000" y="4353171"/>
            <a:ext cx="3287738" cy="899947"/>
            <a:chOff x="5715000" y="4738853"/>
            <a:chExt cx="3287738" cy="899947"/>
          </a:xfrm>
        </p:grpSpPr>
        <p:sp>
          <p:nvSpPr>
            <p:cNvPr id="182" name="Right Arrow 181"/>
            <p:cNvSpPr/>
            <p:nvPr/>
          </p:nvSpPr>
          <p:spPr bwMode="auto">
            <a:xfrm>
              <a:off x="5715000" y="4891253"/>
              <a:ext cx="1371600" cy="67134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SFI</a:t>
              </a:r>
              <a:endPara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3" name="Oval 182"/>
            <p:cNvSpPr/>
            <p:nvPr/>
          </p:nvSpPr>
          <p:spPr bwMode="auto">
            <a:xfrm>
              <a:off x="7391399" y="4738853"/>
              <a:ext cx="1611339" cy="899947"/>
            </a:xfrm>
            <a:prstGeom prst="ellipse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200" b="1" dirty="0" smtClean="0">
                  <a:solidFill>
                    <a:schemeClr val="tx1"/>
                  </a:solidFill>
                  <a:latin typeface="Arial Narrow" pitchFamily="34" charset="0"/>
                </a:rPr>
                <a:t>65</a:t>
              </a:r>
              <a:r>
                <a:rPr kumimoji="0" lang="en-US" sz="2200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%</a:t>
              </a:r>
              <a:endParaRPr kumimoji="0" 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sp>
        <p:nvSpPr>
          <p:cNvPr id="184" name="Oval 183"/>
          <p:cNvSpPr>
            <a:spLocks/>
          </p:cNvSpPr>
          <p:nvPr/>
        </p:nvSpPr>
        <p:spPr bwMode="auto">
          <a:xfrm>
            <a:off x="889486" y="367803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5" name="Oval 184"/>
          <p:cNvSpPr>
            <a:spLocks/>
          </p:cNvSpPr>
          <p:nvPr/>
        </p:nvSpPr>
        <p:spPr bwMode="auto">
          <a:xfrm>
            <a:off x="451336" y="367803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6" name="Oval 185"/>
          <p:cNvSpPr>
            <a:spLocks/>
          </p:cNvSpPr>
          <p:nvPr/>
        </p:nvSpPr>
        <p:spPr bwMode="auto">
          <a:xfrm>
            <a:off x="1041886" y="322083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7" name="Oval 186"/>
          <p:cNvSpPr>
            <a:spLocks/>
          </p:cNvSpPr>
          <p:nvPr/>
        </p:nvSpPr>
        <p:spPr bwMode="auto">
          <a:xfrm>
            <a:off x="1594336" y="367803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8" name="Oval 187"/>
          <p:cNvSpPr>
            <a:spLocks/>
          </p:cNvSpPr>
          <p:nvPr/>
        </p:nvSpPr>
        <p:spPr bwMode="auto">
          <a:xfrm>
            <a:off x="679936" y="306843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9" name="Oval 188"/>
          <p:cNvSpPr>
            <a:spLocks/>
          </p:cNvSpPr>
          <p:nvPr/>
        </p:nvSpPr>
        <p:spPr bwMode="auto">
          <a:xfrm>
            <a:off x="1518136" y="329703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0" name="Oval 189"/>
          <p:cNvSpPr>
            <a:spLocks/>
          </p:cNvSpPr>
          <p:nvPr/>
        </p:nvSpPr>
        <p:spPr bwMode="auto">
          <a:xfrm>
            <a:off x="908536" y="421143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1" name="Oval 190"/>
          <p:cNvSpPr/>
          <p:nvPr/>
        </p:nvSpPr>
        <p:spPr bwMode="auto">
          <a:xfrm>
            <a:off x="685800" y="336978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2" name="Oval 191"/>
          <p:cNvSpPr>
            <a:spLocks/>
          </p:cNvSpPr>
          <p:nvPr/>
        </p:nvSpPr>
        <p:spPr bwMode="auto">
          <a:xfrm>
            <a:off x="990600" y="405558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3" name="Oval 192"/>
          <p:cNvSpPr>
            <a:spLocks/>
          </p:cNvSpPr>
          <p:nvPr/>
        </p:nvSpPr>
        <p:spPr bwMode="auto">
          <a:xfrm>
            <a:off x="1295400" y="382698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4" name="Oval 193"/>
          <p:cNvSpPr>
            <a:spLocks/>
          </p:cNvSpPr>
          <p:nvPr/>
        </p:nvSpPr>
        <p:spPr bwMode="auto">
          <a:xfrm>
            <a:off x="1295400" y="352218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5" name="Oval 194"/>
          <p:cNvSpPr>
            <a:spLocks/>
          </p:cNvSpPr>
          <p:nvPr/>
        </p:nvSpPr>
        <p:spPr bwMode="auto">
          <a:xfrm>
            <a:off x="762000" y="3826988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39596" y="6164759"/>
            <a:ext cx="3360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Arial Narrow" pitchFamily="34" charset="0"/>
              </a:rPr>
              <a:t>Tedious and time consuming</a:t>
            </a:r>
            <a:endParaRPr lang="en-US" sz="22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3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431E-6 L 0.175 -0.1809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904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24693E-6 L 0.20834 -0.0921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-460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4693E-6 L 0.43333 -0.1032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67" y="-516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37214E-6 L 0.34167 -0.2587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-1293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8507E-6 L 0.45833 -0.1032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-51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09625E-6 L 0.4257 0.0851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85" y="425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10042E-7 L 0.34236 0.0962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18" y="481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62749E-7 L 0.15903 0.1517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1" y="758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10042E-7 L 0.26111 0.2073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56" y="1036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10042E-7 L 0.4507 0.2073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5" y="1036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5437E-6 L 0.35903 0.3072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1536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0.27777 0.1629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Near Optimal Detectors: Our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47110" y="1828800"/>
            <a:ext cx="1896290" cy="2609910"/>
            <a:chOff x="2462084" y="1752600"/>
            <a:chExt cx="1896290" cy="2609910"/>
          </a:xfrm>
        </p:grpSpPr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7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084" y="1752600"/>
              <a:ext cx="1881316" cy="2209800"/>
            </a:xfrm>
            <a:prstGeom prst="rect">
              <a:avLst/>
            </a:prstGeom>
            <a:noFill/>
            <a:effectLst>
              <a:glow rad="127000">
                <a:schemeClr val="accent1">
                  <a:alpha val="0"/>
                </a:schemeClr>
              </a:glow>
              <a:outerShdw blurRad="50800" dist="50800" dir="5400000" algn="ctr" rotWithShape="0">
                <a:srgbClr val="000000">
                  <a:alpha val="65000"/>
                </a:srgbClr>
              </a:outerShdw>
              <a:reflection endPos="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 bwMode="auto">
            <a:xfrm>
              <a:off x="2759264" y="27889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2968814" y="3093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3064064" y="3474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3368864" y="3246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Oval 10"/>
            <p:cNvSpPr>
              <a:spLocks/>
            </p:cNvSpPr>
            <p:nvPr/>
          </p:nvSpPr>
          <p:spPr bwMode="auto">
            <a:xfrm>
              <a:off x="2683064" y="3474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2" name="Oval 11"/>
            <p:cNvSpPr>
              <a:spLocks/>
            </p:cNvSpPr>
            <p:nvPr/>
          </p:nvSpPr>
          <p:spPr bwMode="auto">
            <a:xfrm>
              <a:off x="2530664" y="3093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" name="Oval 12"/>
            <p:cNvSpPr>
              <a:spLocks/>
            </p:cNvSpPr>
            <p:nvPr/>
          </p:nvSpPr>
          <p:spPr bwMode="auto">
            <a:xfrm>
              <a:off x="3121214" y="26365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Oval 13"/>
            <p:cNvSpPr>
              <a:spLocks/>
            </p:cNvSpPr>
            <p:nvPr/>
          </p:nvSpPr>
          <p:spPr bwMode="auto">
            <a:xfrm>
              <a:off x="3368864" y="3627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Oval 14"/>
            <p:cNvSpPr>
              <a:spLocks/>
            </p:cNvSpPr>
            <p:nvPr/>
          </p:nvSpPr>
          <p:spPr bwMode="auto">
            <a:xfrm>
              <a:off x="3978464" y="31699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" name="Oval 15"/>
            <p:cNvSpPr>
              <a:spLocks/>
            </p:cNvSpPr>
            <p:nvPr/>
          </p:nvSpPr>
          <p:spPr bwMode="auto">
            <a:xfrm>
              <a:off x="3368864" y="29413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" name="Oval 16"/>
            <p:cNvSpPr>
              <a:spLocks/>
            </p:cNvSpPr>
            <p:nvPr/>
          </p:nvSpPr>
          <p:spPr bwMode="auto">
            <a:xfrm>
              <a:off x="3673664" y="3474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" name="Oval 17"/>
            <p:cNvSpPr>
              <a:spLocks/>
            </p:cNvSpPr>
            <p:nvPr/>
          </p:nvSpPr>
          <p:spPr bwMode="auto">
            <a:xfrm>
              <a:off x="3673664" y="3093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" name="Oval 18"/>
            <p:cNvSpPr>
              <a:spLocks/>
            </p:cNvSpPr>
            <p:nvPr/>
          </p:nvSpPr>
          <p:spPr bwMode="auto">
            <a:xfrm>
              <a:off x="2759264" y="2484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0" name="Oval 19"/>
            <p:cNvSpPr>
              <a:spLocks/>
            </p:cNvSpPr>
            <p:nvPr/>
          </p:nvSpPr>
          <p:spPr bwMode="auto">
            <a:xfrm>
              <a:off x="3978464" y="27889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1" name="Oval 20"/>
            <p:cNvSpPr>
              <a:spLocks/>
            </p:cNvSpPr>
            <p:nvPr/>
          </p:nvSpPr>
          <p:spPr bwMode="auto">
            <a:xfrm>
              <a:off x="3597464" y="27127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2" name="Oval 21"/>
            <p:cNvSpPr>
              <a:spLocks/>
            </p:cNvSpPr>
            <p:nvPr/>
          </p:nvSpPr>
          <p:spPr bwMode="auto">
            <a:xfrm>
              <a:off x="3749864" y="24079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3" name="Oval 22"/>
            <p:cNvSpPr>
              <a:spLocks/>
            </p:cNvSpPr>
            <p:nvPr/>
          </p:nvSpPr>
          <p:spPr bwMode="auto">
            <a:xfrm>
              <a:off x="2987864" y="3627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4" name="Oval 23"/>
            <p:cNvSpPr>
              <a:spLocks/>
            </p:cNvSpPr>
            <p:nvPr/>
          </p:nvSpPr>
          <p:spPr bwMode="auto">
            <a:xfrm>
              <a:off x="2835464" y="3246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5" name="Oval 24"/>
            <p:cNvSpPr>
              <a:spLocks/>
            </p:cNvSpPr>
            <p:nvPr/>
          </p:nvSpPr>
          <p:spPr bwMode="auto">
            <a:xfrm>
              <a:off x="3121214" y="2865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6" name="Oval 25"/>
            <p:cNvSpPr>
              <a:spLocks/>
            </p:cNvSpPr>
            <p:nvPr/>
          </p:nvSpPr>
          <p:spPr bwMode="auto">
            <a:xfrm>
              <a:off x="3368864" y="25603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Oval 26"/>
            <p:cNvSpPr>
              <a:spLocks/>
            </p:cNvSpPr>
            <p:nvPr/>
          </p:nvSpPr>
          <p:spPr bwMode="auto">
            <a:xfrm>
              <a:off x="2987864" y="2484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8" name="Oval 27"/>
            <p:cNvSpPr>
              <a:spLocks/>
            </p:cNvSpPr>
            <p:nvPr/>
          </p:nvSpPr>
          <p:spPr bwMode="auto">
            <a:xfrm>
              <a:off x="3121214" y="3246120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 bwMode="auto">
            <a:xfrm>
              <a:off x="2538284" y="2773121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14600" y="3962400"/>
              <a:ext cx="1843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Bag of detectors</a:t>
              </a:r>
              <a:endParaRPr lang="en-US" sz="2000" b="1" dirty="0">
                <a:latin typeface="Arial Narrow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2760345" y="27875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2" name="Oval 31"/>
            <p:cNvSpPr>
              <a:spLocks/>
            </p:cNvSpPr>
            <p:nvPr/>
          </p:nvSpPr>
          <p:spPr bwMode="auto">
            <a:xfrm>
              <a:off x="2969895" y="3092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3" name="Oval 32"/>
            <p:cNvSpPr>
              <a:spLocks/>
            </p:cNvSpPr>
            <p:nvPr/>
          </p:nvSpPr>
          <p:spPr bwMode="auto">
            <a:xfrm>
              <a:off x="3065145" y="3473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4" name="Oval 33"/>
            <p:cNvSpPr>
              <a:spLocks/>
            </p:cNvSpPr>
            <p:nvPr/>
          </p:nvSpPr>
          <p:spPr bwMode="auto">
            <a:xfrm>
              <a:off x="3369945" y="3244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5" name="Oval 34"/>
            <p:cNvSpPr>
              <a:spLocks/>
            </p:cNvSpPr>
            <p:nvPr/>
          </p:nvSpPr>
          <p:spPr bwMode="auto">
            <a:xfrm>
              <a:off x="2684145" y="3473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6" name="Oval 35"/>
            <p:cNvSpPr>
              <a:spLocks/>
            </p:cNvSpPr>
            <p:nvPr/>
          </p:nvSpPr>
          <p:spPr bwMode="auto">
            <a:xfrm>
              <a:off x="2531745" y="3092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7" name="Oval 36"/>
            <p:cNvSpPr>
              <a:spLocks/>
            </p:cNvSpPr>
            <p:nvPr/>
          </p:nvSpPr>
          <p:spPr bwMode="auto">
            <a:xfrm>
              <a:off x="3122295" y="26351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8" name="Oval 37"/>
            <p:cNvSpPr>
              <a:spLocks/>
            </p:cNvSpPr>
            <p:nvPr/>
          </p:nvSpPr>
          <p:spPr bwMode="auto">
            <a:xfrm>
              <a:off x="3369945" y="3625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9" name="Oval 38"/>
            <p:cNvSpPr>
              <a:spLocks/>
            </p:cNvSpPr>
            <p:nvPr/>
          </p:nvSpPr>
          <p:spPr bwMode="auto">
            <a:xfrm>
              <a:off x="3979545" y="31685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0" name="Oval 39"/>
            <p:cNvSpPr>
              <a:spLocks/>
            </p:cNvSpPr>
            <p:nvPr/>
          </p:nvSpPr>
          <p:spPr bwMode="auto">
            <a:xfrm>
              <a:off x="3369945" y="29399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1" name="Oval 40"/>
            <p:cNvSpPr>
              <a:spLocks/>
            </p:cNvSpPr>
            <p:nvPr/>
          </p:nvSpPr>
          <p:spPr bwMode="auto">
            <a:xfrm>
              <a:off x="3674745" y="3473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2" name="Oval 41"/>
            <p:cNvSpPr>
              <a:spLocks/>
            </p:cNvSpPr>
            <p:nvPr/>
          </p:nvSpPr>
          <p:spPr bwMode="auto">
            <a:xfrm>
              <a:off x="3674745" y="3092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3" name="Oval 42"/>
            <p:cNvSpPr>
              <a:spLocks/>
            </p:cNvSpPr>
            <p:nvPr/>
          </p:nvSpPr>
          <p:spPr bwMode="auto">
            <a:xfrm>
              <a:off x="2760345" y="2482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4" name="Oval 43"/>
            <p:cNvSpPr>
              <a:spLocks/>
            </p:cNvSpPr>
            <p:nvPr/>
          </p:nvSpPr>
          <p:spPr bwMode="auto">
            <a:xfrm>
              <a:off x="3979545" y="27875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5" name="Oval 44"/>
            <p:cNvSpPr>
              <a:spLocks/>
            </p:cNvSpPr>
            <p:nvPr/>
          </p:nvSpPr>
          <p:spPr bwMode="auto">
            <a:xfrm>
              <a:off x="3598545" y="27113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6" name="Oval 45"/>
            <p:cNvSpPr>
              <a:spLocks/>
            </p:cNvSpPr>
            <p:nvPr/>
          </p:nvSpPr>
          <p:spPr bwMode="auto">
            <a:xfrm>
              <a:off x="3750945" y="24065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7" name="Oval 46"/>
            <p:cNvSpPr>
              <a:spLocks/>
            </p:cNvSpPr>
            <p:nvPr/>
          </p:nvSpPr>
          <p:spPr bwMode="auto">
            <a:xfrm>
              <a:off x="2988945" y="3625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 bwMode="auto">
            <a:xfrm>
              <a:off x="2836545" y="3244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9" name="Oval 48"/>
            <p:cNvSpPr>
              <a:spLocks/>
            </p:cNvSpPr>
            <p:nvPr/>
          </p:nvSpPr>
          <p:spPr bwMode="auto">
            <a:xfrm>
              <a:off x="3122295" y="2863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0" name="Oval 49"/>
            <p:cNvSpPr>
              <a:spLocks/>
            </p:cNvSpPr>
            <p:nvPr/>
          </p:nvSpPr>
          <p:spPr bwMode="auto">
            <a:xfrm>
              <a:off x="3369945" y="25589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1" name="Oval 50"/>
            <p:cNvSpPr>
              <a:spLocks/>
            </p:cNvSpPr>
            <p:nvPr/>
          </p:nvSpPr>
          <p:spPr bwMode="auto">
            <a:xfrm>
              <a:off x="2988945" y="2482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2" name="Oval 51"/>
            <p:cNvSpPr>
              <a:spLocks/>
            </p:cNvSpPr>
            <p:nvPr/>
          </p:nvSpPr>
          <p:spPr bwMode="auto">
            <a:xfrm>
              <a:off x="3122295" y="3244774"/>
              <a:ext cx="304800" cy="3048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68" name="Rounded Rectangle 67"/>
          <p:cNvSpPr/>
          <p:nvPr/>
        </p:nvSpPr>
        <p:spPr bwMode="auto">
          <a:xfrm>
            <a:off x="5486400" y="3177768"/>
            <a:ext cx="2552700" cy="14704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Selected Detectors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50376" y="990600"/>
            <a:ext cx="4282353" cy="2592780"/>
            <a:chOff x="450376" y="533400"/>
            <a:chExt cx="4282353" cy="2592780"/>
          </a:xfrm>
        </p:grpSpPr>
        <p:grpSp>
          <p:nvGrpSpPr>
            <p:cNvPr id="53" name="Group 52"/>
            <p:cNvGrpSpPr/>
            <p:nvPr/>
          </p:nvGrpSpPr>
          <p:grpSpPr>
            <a:xfrm>
              <a:off x="450376" y="1385248"/>
              <a:ext cx="2341247" cy="1740932"/>
              <a:chOff x="457200" y="1764268"/>
              <a:chExt cx="2341247" cy="1740932"/>
            </a:xfrm>
          </p:grpSpPr>
          <p:sp>
            <p:nvSpPr>
              <p:cNvPr id="54" name="Oval 53"/>
              <p:cNvSpPr>
                <a:spLocks/>
              </p:cNvSpPr>
              <p:nvPr/>
            </p:nvSpPr>
            <p:spPr bwMode="auto">
              <a:xfrm>
                <a:off x="457200" y="1764268"/>
                <a:ext cx="1828800" cy="1740932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33400" y="2431590"/>
                <a:ext cx="18288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latin typeface="Arial Narrow" pitchFamily="34" charset="0"/>
                  </a:rPr>
                  <a:t>SDC </a:t>
                </a:r>
                <a:r>
                  <a:rPr lang="en-US" sz="2000" b="1" dirty="0" err="1" smtClean="0">
                    <a:latin typeface="Arial Narrow" pitchFamily="34" charset="0"/>
                  </a:rPr>
                  <a:t>Covg</a:t>
                </a:r>
                <a:r>
                  <a:rPr lang="en-US" sz="2000" b="1" dirty="0" smtClean="0">
                    <a:latin typeface="Arial Narrow" pitchFamily="34" charset="0"/>
                  </a:rPr>
                  <a:t>.= X%</a:t>
                </a:r>
                <a:endParaRPr lang="en-US" sz="2000" b="1" dirty="0">
                  <a:latin typeface="Arial Narrow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 smtClean="0">
                    <a:latin typeface="Arial Narrow" pitchFamily="34" charset="0"/>
                  </a:rPr>
                  <a:t>Overhead = </a:t>
                </a:r>
                <a:r>
                  <a:rPr lang="en-US" sz="2000" b="1" dirty="0">
                    <a:latin typeface="Arial Narrow" pitchFamily="34" charset="0"/>
                  </a:rPr>
                  <a:t>Y%</a:t>
                </a:r>
              </a:p>
            </p:txBody>
          </p:sp>
          <p:cxnSp>
            <p:nvCxnSpPr>
              <p:cNvPr id="56" name="Straight Connector 55"/>
              <p:cNvCxnSpPr>
                <a:endCxn id="54" idx="7"/>
              </p:cNvCxnSpPr>
              <p:nvPr/>
            </p:nvCxnSpPr>
            <p:spPr bwMode="auto">
              <a:xfrm flipH="1" flipV="1">
                <a:off x="2018178" y="2019222"/>
                <a:ext cx="780269" cy="79853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 flipH="1">
                <a:off x="1676400" y="3077921"/>
                <a:ext cx="1014284" cy="381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8" name="TextBox 57"/>
              <p:cNvSpPr txBox="1"/>
              <p:nvPr/>
            </p:nvSpPr>
            <p:spPr>
              <a:xfrm>
                <a:off x="876295" y="1981200"/>
                <a:ext cx="10390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rial Narrow" pitchFamily="34" charset="0"/>
                  </a:rPr>
                  <a:t>Detector</a:t>
                </a:r>
                <a:endParaRPr lang="en-US" sz="2000" b="1" dirty="0">
                  <a:latin typeface="Arial Narrow" pitchFamily="34" charset="0"/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57200" y="533400"/>
              <a:ext cx="427552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 Narrow" pitchFamily="34" charset="0"/>
                </a:rPr>
                <a:t>1. Set attributes, enabled by </a:t>
              </a:r>
              <a:r>
                <a:rPr lang="en-US" sz="2200" b="1" dirty="0" err="1" smtClean="0">
                  <a:latin typeface="Arial Narrow" pitchFamily="34" charset="0"/>
                </a:rPr>
                <a:t>Relyzer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648200" y="1660672"/>
            <a:ext cx="441960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 smtClean="0">
                <a:latin typeface="Arial Narrow" pitchFamily="34" charset="0"/>
              </a:rPr>
              <a:t>2. Dynamic programming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Arial Narrow" pitchFamily="34" charset="0"/>
              </a:rPr>
              <a:t> </a:t>
            </a:r>
            <a:r>
              <a:rPr lang="en-US" sz="2200" b="1" dirty="0" smtClean="0">
                <a:latin typeface="Arial Narrow" pitchFamily="34" charset="0"/>
              </a:rPr>
              <a:t>     Constraint: Total SDC </a:t>
            </a:r>
            <a:r>
              <a:rPr lang="en-US" sz="2200" b="1" dirty="0" err="1" smtClean="0">
                <a:latin typeface="Arial Narrow" pitchFamily="34" charset="0"/>
              </a:rPr>
              <a:t>covg</a:t>
            </a:r>
            <a:r>
              <a:rPr lang="en-US" sz="2200" b="1" dirty="0" smtClean="0">
                <a:latin typeface="Arial Narrow" pitchFamily="34" charset="0"/>
              </a:rPr>
              <a:t>. ≥ 60%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>
                <a:latin typeface="Arial Narrow" pitchFamily="34" charset="0"/>
              </a:rPr>
              <a:t>      Objective: Minimize overhead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2748810" y="2863701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3" name="Oval 62"/>
          <p:cNvSpPr>
            <a:spLocks/>
          </p:cNvSpPr>
          <p:nvPr/>
        </p:nvSpPr>
        <p:spPr bwMode="auto">
          <a:xfrm>
            <a:off x="3053610" y="3549501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4" name="Oval 63"/>
          <p:cNvSpPr>
            <a:spLocks/>
          </p:cNvSpPr>
          <p:nvPr/>
        </p:nvSpPr>
        <p:spPr bwMode="auto">
          <a:xfrm>
            <a:off x="3358410" y="3320901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5" name="Oval 64"/>
          <p:cNvSpPr>
            <a:spLocks/>
          </p:cNvSpPr>
          <p:nvPr/>
        </p:nvSpPr>
        <p:spPr bwMode="auto">
          <a:xfrm>
            <a:off x="3358410" y="3016101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Oval 65"/>
          <p:cNvSpPr>
            <a:spLocks/>
          </p:cNvSpPr>
          <p:nvPr/>
        </p:nvSpPr>
        <p:spPr bwMode="auto">
          <a:xfrm>
            <a:off x="2825010" y="3320901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Oval 66"/>
          <p:cNvSpPr>
            <a:spLocks/>
          </p:cNvSpPr>
          <p:nvPr/>
        </p:nvSpPr>
        <p:spPr bwMode="auto">
          <a:xfrm>
            <a:off x="2977410" y="2558901"/>
            <a:ext cx="304800" cy="3048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850823" y="4750713"/>
            <a:ext cx="18453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Arial Narrow" pitchFamily="34" charset="0"/>
              </a:rPr>
              <a:t>Overhead = 9%</a:t>
            </a:r>
            <a:endParaRPr lang="en-US" sz="2200" b="1" dirty="0">
              <a:latin typeface="Arial Narrow" pitchFamily="34" charset="0"/>
            </a:endParaRPr>
          </a:p>
        </p:txBody>
      </p:sp>
      <p:sp>
        <p:nvSpPr>
          <p:cNvPr id="70" name="Content Placeholder 2"/>
          <p:cNvSpPr>
            <a:spLocks noGrp="1"/>
          </p:cNvSpPr>
          <p:nvPr>
            <p:ph idx="1"/>
          </p:nvPr>
        </p:nvSpPr>
        <p:spPr>
          <a:xfrm>
            <a:off x="152400" y="5486400"/>
            <a:ext cx="8839200" cy="838200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/>
              <a:t>Obtained SDC coverage vs. Performance trade-off curves [DSN’12]</a:t>
            </a:r>
          </a:p>
        </p:txBody>
      </p:sp>
    </p:spTree>
    <p:extLst>
      <p:ext uri="{BB962C8B-B14F-4D97-AF65-F5344CB8AC3E}">
        <p14:creationId xmlns:p14="http://schemas.microsoft.com/office/powerpoint/2010/main" val="228817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0444E-6 L 0.3493 0.1822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5" y="911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7 L 0.28976 0.0046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79" y="2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7 L 0.46476 0.0046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29" y="23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96022E-6 L 0.29931 0.1711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855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8353E-6 L 0.47431 0.0934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15" y="467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953E-6 L 0.52431 0.1045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15" y="522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1" grpId="0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9" grpId="0"/>
      <p:bldP spid="7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SDC Reduction vs. Overhead Trade-off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562600"/>
            <a:ext cx="8915400" cy="120009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Consistently better over pure instruction-level duplication (w/ </a:t>
            </a:r>
            <a:r>
              <a:rPr lang="en-US" dirty="0" err="1" smtClean="0"/>
              <a:t>Relyzer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But overhead still significant for very high resilience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>
                <a:solidFill>
                  <a:srgbClr val="CC6600"/>
                </a:solidFill>
              </a:rPr>
              <a:t>Remove protection overhead for acceptable (bounded) quality loss?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133600" y="1116270"/>
            <a:ext cx="6245567" cy="407730"/>
            <a:chOff x="2133600" y="3311128"/>
            <a:chExt cx="6245567" cy="407730"/>
          </a:xfrm>
        </p:grpSpPr>
        <p:sp>
          <p:nvSpPr>
            <p:cNvPr id="15" name="TextBox 14"/>
            <p:cNvSpPr txBox="1"/>
            <p:nvPr/>
          </p:nvSpPr>
          <p:spPr>
            <a:xfrm>
              <a:off x="5257800" y="3318748"/>
              <a:ext cx="312136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Our detectors + Redundancy </a:t>
              </a:r>
              <a:endParaRPr lang="en-US" sz="2000" b="1" dirty="0">
                <a:latin typeface="Arial Narrow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33600" y="3311128"/>
              <a:ext cx="202972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Pure Redundancy </a:t>
              </a:r>
              <a:endParaRPr lang="en-US" sz="2000" b="1" dirty="0">
                <a:latin typeface="Arial Narrow" pitchFamily="34" charset="0"/>
              </a:endParaRPr>
            </a:p>
          </p:txBody>
        </p:sp>
      </p:grp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178365"/>
              </p:ext>
            </p:extLst>
          </p:nvPr>
        </p:nvGraphicFramePr>
        <p:xfrm>
          <a:off x="0" y="838200"/>
          <a:ext cx="90678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7696200" y="2895600"/>
            <a:ext cx="798125" cy="1905000"/>
            <a:chOff x="7696200" y="2895600"/>
            <a:chExt cx="798125" cy="1905000"/>
          </a:xfrm>
        </p:grpSpPr>
        <p:grpSp>
          <p:nvGrpSpPr>
            <p:cNvPr id="9" name="Group 8"/>
            <p:cNvGrpSpPr/>
            <p:nvPr/>
          </p:nvGrpSpPr>
          <p:grpSpPr>
            <a:xfrm>
              <a:off x="7888069" y="2895600"/>
              <a:ext cx="606256" cy="1066800"/>
              <a:chOff x="7888069" y="2895600"/>
              <a:chExt cx="606256" cy="106680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7888069" y="3223260"/>
                <a:ext cx="60625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rial Narrow" pitchFamily="34" charset="0"/>
                  </a:rPr>
                  <a:t>18%</a:t>
                </a:r>
                <a:endParaRPr lang="en-US" sz="2000" b="1" dirty="0">
                  <a:latin typeface="Arial Narrow" pitchFamily="34" charset="0"/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 bwMode="auto">
              <a:xfrm>
                <a:off x="7928769" y="2895600"/>
                <a:ext cx="0" cy="106680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</p:grpSp>
        <p:cxnSp>
          <p:nvCxnSpPr>
            <p:cNvPr id="13" name="Straight Connector 12"/>
            <p:cNvCxnSpPr/>
            <p:nvPr/>
          </p:nvCxnSpPr>
          <p:spPr bwMode="auto">
            <a:xfrm>
              <a:off x="7928769" y="39624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7696200" y="4324290"/>
              <a:ext cx="606256" cy="400110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90%</a:t>
              </a:r>
              <a:endParaRPr lang="en-US" sz="2000" b="1" dirty="0">
                <a:latin typeface="Arial Narrow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345269" y="2057400"/>
            <a:ext cx="843009" cy="2743200"/>
            <a:chOff x="8345269" y="2057400"/>
            <a:chExt cx="843009" cy="2743200"/>
          </a:xfrm>
        </p:grpSpPr>
        <p:grpSp>
          <p:nvGrpSpPr>
            <p:cNvPr id="8" name="Group 7"/>
            <p:cNvGrpSpPr/>
            <p:nvPr/>
          </p:nvGrpSpPr>
          <p:grpSpPr>
            <a:xfrm>
              <a:off x="8582022" y="2057400"/>
              <a:ext cx="606256" cy="1066800"/>
              <a:chOff x="8586785" y="1676400"/>
              <a:chExt cx="606256" cy="106680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8586785" y="2057400"/>
                <a:ext cx="60625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rial Narrow" pitchFamily="34" charset="0"/>
                  </a:rPr>
                  <a:t>24%</a:t>
                </a:r>
                <a:endParaRPr lang="en-US" sz="2000" b="1" dirty="0">
                  <a:latin typeface="Arial Narrow" pitchFamily="34" charset="0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 bwMode="auto">
              <a:xfrm flipH="1">
                <a:off x="8612188" y="1676400"/>
                <a:ext cx="3175" cy="106680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</p:grpSp>
        <p:cxnSp>
          <p:nvCxnSpPr>
            <p:cNvPr id="19" name="Straight Connector 18"/>
            <p:cNvCxnSpPr/>
            <p:nvPr/>
          </p:nvCxnSpPr>
          <p:spPr bwMode="auto">
            <a:xfrm flipH="1">
              <a:off x="8610600" y="3223260"/>
              <a:ext cx="1588" cy="15773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8345269" y="4324290"/>
              <a:ext cx="606256" cy="400110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Narrow" pitchFamily="34" charset="0"/>
                </a:rPr>
                <a:t>99%</a:t>
              </a:r>
              <a:endParaRPr lang="en-US" sz="2000" b="1" dirty="0">
                <a:latin typeface="Arial Narrow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05000" y="1447800"/>
            <a:ext cx="2794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(For </a:t>
            </a:r>
            <a:r>
              <a:rPr lang="en-US" b="1" dirty="0" err="1">
                <a:latin typeface="Arial Narrow" panose="020B0606020202030204" pitchFamily="34" charset="0"/>
              </a:rPr>
              <a:t>Relyzer</a:t>
            </a:r>
            <a:r>
              <a:rPr lang="en-US" b="1" dirty="0">
                <a:latin typeface="Arial Narrow" panose="020B0606020202030204" pitchFamily="34" charset="0"/>
              </a:rPr>
              <a:t> identified SDCs)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Understanding Quality Outcomes with </a:t>
            </a:r>
            <a:r>
              <a:rPr lang="en-US" sz="2200" dirty="0" err="1" smtClean="0"/>
              <a:t>Relyzer</a:t>
            </a:r>
            <a:r>
              <a:rPr lang="en-US" sz="2200" dirty="0" smtClean="0"/>
              <a:t> (Prelim Results)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985" y="5715000"/>
            <a:ext cx="8915400" cy="533400"/>
          </a:xfrm>
        </p:spPr>
        <p:txBody>
          <a:bodyPr/>
          <a:lstStyle/>
          <a:p>
            <a:r>
              <a:rPr lang="en-US" dirty="0" smtClean="0"/>
              <a:t>Promising potential, but quality metric and application dependent</a:t>
            </a:r>
          </a:p>
          <a:p>
            <a:r>
              <a:rPr lang="en-US" dirty="0" smtClean="0"/>
              <a:t>Can use to quantitatively tune quality vs. reliability vs. resources</a:t>
            </a:r>
          </a:p>
          <a:p>
            <a:pPr marL="457092" lvl="1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4" descr="sdc_q_max_rel_er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90600"/>
            <a:ext cx="4648200" cy="3962400"/>
          </a:xfrm>
          <a:prstGeom prst="rect">
            <a:avLst/>
          </a:prstGeom>
        </p:spPr>
      </p:pic>
      <p:pic>
        <p:nvPicPr>
          <p:cNvPr id="6" name="Picture 5" descr="sdc_quality_av_r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990600"/>
            <a:ext cx="431563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9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smtClean="0"/>
              <a:t>Quality Outcomes – An Instruction-Centric View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94" y="776074"/>
            <a:ext cx="8915400" cy="2652926"/>
          </a:xfrm>
        </p:spPr>
        <p:txBody>
          <a:bodyPr/>
          <a:lstStyle/>
          <a:p>
            <a:r>
              <a:rPr lang="en-US" sz="2000" dirty="0"/>
              <a:t>S</a:t>
            </a:r>
            <a:r>
              <a:rPr lang="en-US" sz="2000" dirty="0" smtClean="0"/>
              <a:t>ystems operate at higher granularity than error sites: </a:t>
            </a:r>
            <a:r>
              <a:rPr lang="en-US" sz="2000" dirty="0" smtClean="0">
                <a:solidFill>
                  <a:srgbClr val="D25000"/>
                </a:solidFill>
              </a:rPr>
              <a:t>Instruction?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 smtClean="0"/>
              <a:t>When is an instruction </a:t>
            </a:r>
            <a:r>
              <a:rPr lang="en-US" sz="2000" dirty="0" err="1" smtClean="0"/>
              <a:t>approximable</a:t>
            </a:r>
            <a:r>
              <a:rPr lang="en-US" sz="2000" dirty="0" smtClean="0"/>
              <a:t>?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 smtClean="0"/>
              <a:t>Which errors in instruction should result in acceptable outcome?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800" dirty="0" smtClean="0"/>
              <a:t>All? Single-bit errors in all register bits? </a:t>
            </a:r>
            <a:r>
              <a:rPr lang="en-US" sz="1800" dirty="0" smtClean="0">
                <a:solidFill>
                  <a:srgbClr val="D25000"/>
                </a:solidFill>
              </a:rPr>
              <a:t>Single-bit errors in subset of bits?</a:t>
            </a:r>
          </a:p>
          <a:p>
            <a:pPr lvl="1"/>
            <a:r>
              <a:rPr lang="en-US" sz="2000" dirty="0" smtClean="0"/>
              <a:t>When is an outcome acceptable?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800" dirty="0" smtClean="0">
                <a:solidFill>
                  <a:srgbClr val="D25000"/>
                </a:solidFill>
              </a:rPr>
              <a:t>Best case : </a:t>
            </a:r>
            <a:r>
              <a:rPr lang="en-US" sz="1800" dirty="0" smtClean="0"/>
              <a:t>all errors that are masked or produce SDCs are acceptable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152400" y="3429000"/>
          <a:ext cx="4572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Worksheet" r:id="rId5" imgW="5575300" imgH="3810000" progId="Excel.Sheet.12">
                  <p:embed/>
                </p:oleObj>
              </mc:Choice>
              <mc:Fallback>
                <p:oleObj name="Worksheet" r:id="rId5" imgW="5575300" imgH="3810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" y="3429000"/>
                        <a:ext cx="4572000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4724400" y="3429000"/>
          <a:ext cx="42672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Worksheet" r:id="rId8" imgW="5638800" imgH="3848100" progId="Excel.Sheet.12">
                  <p:embed/>
                </p:oleObj>
              </mc:Choice>
              <mc:Fallback>
                <p:oleObj name="Worksheet" r:id="rId8" imgW="5638800" imgH="3848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24400" y="3429000"/>
                        <a:ext cx="4267200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40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- (Old) Hype or New Frontier?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/>
          <a:lstStyle/>
          <a:p>
            <a:r>
              <a:rPr lang="en-US" dirty="0" smtClean="0"/>
              <a:t>SWAT inherently implies quality/reliability relaxation aka approx. computing</a:t>
            </a:r>
          </a:p>
          <a:p>
            <a:r>
              <a:rPr lang="en-US" dirty="0" smtClean="0">
                <a:solidFill>
                  <a:srgbClr val="D25000"/>
                </a:solidFill>
              </a:rPr>
              <a:t>Key: Bound quality/reliability loss? (</a:t>
            </a:r>
            <a:r>
              <a:rPr lang="en-US" dirty="0">
                <a:solidFill>
                  <a:srgbClr val="D25000"/>
                </a:solidFill>
              </a:rPr>
              <a:t>S</a:t>
            </a:r>
            <a:r>
              <a:rPr lang="en-US" dirty="0" smtClean="0">
                <a:solidFill>
                  <a:srgbClr val="D25000"/>
                </a:solidFill>
              </a:rPr>
              <a:t>ubject to resource constraint)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Can serve as enabler for widespread adoption of resilience approach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Especially if automated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Some other open questions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Instruction vs. data-centric?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Resiliency profiles </a:t>
            </a:r>
            <a:r>
              <a:rPr lang="en-US" dirty="0" smtClean="0"/>
              <a:t>and analysis at </a:t>
            </a:r>
            <a:r>
              <a:rPr lang="en-US" dirty="0"/>
              <a:t>higher granularity? 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How to compose?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Impact on recovery?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Other fault models?</a:t>
            </a:r>
          </a:p>
          <a:p>
            <a:pPr marL="457092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 smtClean="0"/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D25000"/>
                </a:solidFill>
              </a:rPr>
              <a:t>S</a:t>
            </a:r>
            <a:r>
              <a:rPr lang="en-US" dirty="0" smtClean="0">
                <a:solidFill>
                  <a:srgbClr val="D25000"/>
                </a:solidFill>
              </a:rPr>
              <a:t>oftware doesn’t ship with 100% test coverage, why should hardware?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2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 bwMode="auto">
          <a:xfrm>
            <a:off x="3429000" y="3830485"/>
            <a:ext cx="5029192" cy="2341717"/>
          </a:xfrm>
          <a:prstGeom prst="rect">
            <a:avLst/>
          </a:prstGeom>
          <a:solidFill>
            <a:srgbClr val="00B0F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 rot="15428224">
            <a:off x="5617154" y="4768315"/>
            <a:ext cx="990600" cy="1453537"/>
          </a:xfrm>
          <a:prstGeom prst="downArrow">
            <a:avLst/>
          </a:prstGeom>
          <a:solidFill>
            <a:srgbClr val="D15100"/>
          </a:solidFill>
          <a:ln w="9525" cap="flat" cmpd="sng" algn="ctr">
            <a:solidFill>
              <a:srgbClr val="D25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85800" y="1526689"/>
            <a:ext cx="7772400" cy="4642822"/>
            <a:chOff x="685800" y="1526689"/>
            <a:chExt cx="7772400" cy="4642822"/>
          </a:xfrm>
        </p:grpSpPr>
        <p:cxnSp>
          <p:nvCxnSpPr>
            <p:cNvPr id="58" name="Straight Connector 57"/>
            <p:cNvCxnSpPr/>
            <p:nvPr/>
          </p:nvCxnSpPr>
          <p:spPr bwMode="auto">
            <a:xfrm flipH="1">
              <a:off x="685800" y="3845413"/>
              <a:ext cx="7772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 flipH="1" flipV="1">
              <a:off x="3429000" y="1526689"/>
              <a:ext cx="206" cy="46428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3428742" y="1509090"/>
            <a:ext cx="5029457" cy="2339010"/>
          </a:xfrm>
          <a:prstGeom prst="rect">
            <a:avLst/>
          </a:prstGeom>
          <a:solidFill>
            <a:srgbClr val="FF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78714" y="1407930"/>
            <a:ext cx="507086" cy="4764272"/>
            <a:chOff x="254914" y="2514328"/>
            <a:chExt cx="507086" cy="3657874"/>
          </a:xfrm>
        </p:grpSpPr>
        <p:cxnSp>
          <p:nvCxnSpPr>
            <p:cNvPr id="92" name="Straight Arrow Connector 91"/>
            <p:cNvCxnSpPr/>
            <p:nvPr/>
          </p:nvCxnSpPr>
          <p:spPr bwMode="auto">
            <a:xfrm flipV="1">
              <a:off x="762000" y="2576393"/>
              <a:ext cx="0" cy="359580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4" name="TextBox 93"/>
            <p:cNvSpPr txBox="1"/>
            <p:nvPr/>
          </p:nvSpPr>
          <p:spPr>
            <a:xfrm rot="16200000">
              <a:off x="-1244278" y="4013520"/>
              <a:ext cx="34292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 Narrow" pitchFamily="34" charset="0"/>
                </a:rPr>
                <a:t>Overhead (</a:t>
              </a:r>
              <a:r>
                <a:rPr lang="en-US" sz="2200" b="1" dirty="0" err="1" smtClean="0">
                  <a:latin typeface="Arial Narrow" pitchFamily="34" charset="0"/>
                </a:rPr>
                <a:t>perf</a:t>
              </a:r>
              <a:r>
                <a:rPr lang="en-US" sz="2200" b="1" dirty="0" smtClean="0">
                  <a:latin typeface="Arial Narrow" pitchFamily="34" charset="0"/>
                </a:rPr>
                <a:t>., power, area) 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5800" y="6172200"/>
            <a:ext cx="8001000" cy="520243"/>
            <a:chOff x="685800" y="6172200"/>
            <a:chExt cx="8001000" cy="520243"/>
          </a:xfrm>
        </p:grpSpPr>
        <p:cxnSp>
          <p:nvCxnSpPr>
            <p:cNvPr id="93" name="Straight Arrow Connector 92"/>
            <p:cNvCxnSpPr/>
            <p:nvPr/>
          </p:nvCxnSpPr>
          <p:spPr bwMode="auto">
            <a:xfrm>
              <a:off x="685800" y="6172200"/>
              <a:ext cx="800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4038600" y="6261556"/>
              <a:ext cx="1274708" cy="43088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latin typeface="Arial Narrow" pitchFamily="34" charset="0"/>
                </a:rPr>
                <a:t>Reliability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sp>
        <p:nvSpPr>
          <p:cNvPr id="51" name="Trapezoid 50"/>
          <p:cNvSpPr/>
          <p:nvPr/>
        </p:nvSpPr>
        <p:spPr bwMode="auto">
          <a:xfrm rot="15720000">
            <a:off x="5334970" y="3838141"/>
            <a:ext cx="1388838" cy="3400553"/>
          </a:xfrm>
          <a:prstGeom prst="trapezoid">
            <a:avLst>
              <a:gd name="adj" fmla="val 20950"/>
            </a:avLst>
          </a:prstGeom>
          <a:gradFill>
            <a:gsLst>
              <a:gs pos="0">
                <a:srgbClr val="FFC000"/>
              </a:gs>
              <a:gs pos="50000">
                <a:srgbClr val="DBFD5F"/>
              </a:gs>
              <a:gs pos="100000">
                <a:srgbClr val="92D050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72590" y="5150884"/>
            <a:ext cx="137111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 smtClean="0">
                <a:latin typeface="Arial Narrow" pitchFamily="34" charset="0"/>
              </a:rPr>
              <a:t>Tunable</a:t>
            </a:r>
          </a:p>
          <a:p>
            <a:pPr algn="ctr"/>
            <a:r>
              <a:rPr lang="en-US" sz="2200" b="1" dirty="0" smtClean="0">
                <a:latin typeface="Arial Narrow" pitchFamily="34" charset="0"/>
              </a:rPr>
              <a:t>reliability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3467100" y="5324475"/>
            <a:ext cx="1905000" cy="838200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SWAT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515100" y="4587184"/>
            <a:ext cx="1905000" cy="1392735"/>
            <a:chOff x="6705600" y="4579440"/>
            <a:chExt cx="1905000" cy="1392735"/>
          </a:xfrm>
        </p:grpSpPr>
        <p:sp>
          <p:nvSpPr>
            <p:cNvPr id="54" name="Oval 53"/>
            <p:cNvSpPr/>
            <p:nvPr/>
          </p:nvSpPr>
          <p:spPr bwMode="auto">
            <a:xfrm>
              <a:off x="6705600" y="4579440"/>
              <a:ext cx="1905000" cy="1392735"/>
            </a:xfrm>
            <a:prstGeom prst="ellipse">
              <a:avLst/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0375" y="4711779"/>
              <a:ext cx="1676399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>
                  <a:latin typeface="Arial Narrow" pitchFamily="34" charset="0"/>
                </a:rPr>
                <a:t>Very high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latin typeface="Arial Narrow" pitchFamily="34" charset="0"/>
                </a:rPr>
                <a:t>reliability at low-cost</a:t>
              </a:r>
              <a:endParaRPr lang="en-US" sz="2200" b="1" dirty="0">
                <a:latin typeface="Arial Narrow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 bwMode="auto">
          <a:xfrm>
            <a:off x="1061903" y="6105525"/>
            <a:ext cx="251427" cy="1028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838200" y="914401"/>
            <a:ext cx="7619992" cy="293101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b="1" dirty="0" smtClean="0">
                <a:solidFill>
                  <a:schemeClr val="tx1"/>
                </a:solidFill>
                <a:latin typeface="Arial Narrow" pitchFamily="34" charset="0"/>
              </a:rPr>
              <a:t>SWAT symptom detectors: </a:t>
            </a:r>
            <a:r>
              <a:rPr kumimoji="0" lang="en-US" sz="2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&lt;0.2% SDCs at near-zero cost</a:t>
            </a:r>
            <a:endParaRPr lang="en-US" sz="2200" b="1" dirty="0">
              <a:solidFill>
                <a:schemeClr val="tx1"/>
              </a:solidFill>
              <a:latin typeface="Arial Narrow" pitchFamily="34" charset="0"/>
            </a:endParaRPr>
          </a:p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b="1" dirty="0" err="1" smtClean="0">
                <a:solidFill>
                  <a:schemeClr val="tx1"/>
                </a:solidFill>
                <a:latin typeface="Arial Narrow" pitchFamily="34" charset="0"/>
              </a:rPr>
              <a:t>Relyzer</a:t>
            </a:r>
            <a:r>
              <a:rPr lang="en-US" sz="2200" b="1" dirty="0" smtClean="0">
                <a:solidFill>
                  <a:schemeClr val="tx1"/>
                </a:solidFill>
                <a:latin typeface="Arial Narrow" pitchFamily="34" charset="0"/>
              </a:rPr>
              <a:t>: Systematically find remaining SDC-causing app-sites</a:t>
            </a:r>
          </a:p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b="1" dirty="0" smtClean="0">
                <a:solidFill>
                  <a:schemeClr val="tx1"/>
                </a:solidFill>
                <a:latin typeface="Arial Narrow" pitchFamily="34" charset="0"/>
              </a:rPr>
              <a:t>Convert SDCs to detections with program-level detectors</a:t>
            </a:r>
          </a:p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Tunable</a:t>
            </a:r>
            <a:r>
              <a:rPr kumimoji="0" lang="en-US" sz="2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reliability vs. overhead</a:t>
            </a:r>
          </a:p>
          <a:p>
            <a:pPr marL="342900" marR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b="1" dirty="0" smtClean="0">
                <a:solidFill>
                  <a:schemeClr val="tx1"/>
                </a:solidFill>
                <a:latin typeface="Arial Narrow" pitchFamily="34" charset="0"/>
              </a:rPr>
              <a:t>Ongoing: Add tunable quality, </a:t>
            </a:r>
            <a:r>
              <a:rPr lang="en-US" sz="2200" b="1" dirty="0" err="1" smtClean="0">
                <a:solidFill>
                  <a:schemeClr val="tx1"/>
                </a:solidFill>
                <a:latin typeface="Arial Narrow" pitchFamily="34" charset="0"/>
              </a:rPr>
              <a:t>Relyzer</a:t>
            </a:r>
            <a:r>
              <a:rPr lang="en-US" sz="2200" b="1" dirty="0" smtClean="0">
                <a:solidFill>
                  <a:schemeClr val="tx1"/>
                </a:solidFill>
                <a:latin typeface="Arial Narrow" pitchFamily="34" charset="0"/>
              </a:rPr>
              <a:t> validations promising</a:t>
            </a:r>
            <a:endParaRPr lang="en-US" sz="2200" b="1" baseline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0" name="Straight Connector 9"/>
          <p:cNvCxnSpPr>
            <a:stCxn id="16" idx="1"/>
          </p:cNvCxnSpPr>
          <p:nvPr/>
        </p:nvCxnSpPr>
        <p:spPr bwMode="auto">
          <a:xfrm flipV="1">
            <a:off x="1061903" y="5979920"/>
            <a:ext cx="81097" cy="1770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endCxn id="16" idx="3"/>
          </p:cNvCxnSpPr>
          <p:nvPr/>
        </p:nvCxnSpPr>
        <p:spPr bwMode="auto">
          <a:xfrm flipV="1">
            <a:off x="1214303" y="6156960"/>
            <a:ext cx="99027" cy="2438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H="1" flipV="1">
            <a:off x="1143001" y="5979920"/>
            <a:ext cx="71302" cy="4208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54995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79"/>
    </mc:Choice>
    <mc:Fallback xmlns="">
      <p:transition spd="slow" advTm="600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1" grpId="0" animBg="1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SWAT: A Low-Cost Reliability Solution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Need </a:t>
            </a:r>
            <a:r>
              <a:rPr lang="en-US" dirty="0"/>
              <a:t>handle only hardware faults that </a:t>
            </a:r>
            <a:r>
              <a:rPr lang="en-US" dirty="0" smtClean="0"/>
              <a:t>affect </a:t>
            </a:r>
            <a:r>
              <a:rPr lang="en-US" dirty="0"/>
              <a:t>software</a:t>
            </a:r>
          </a:p>
          <a:p>
            <a:pPr>
              <a:lnSpc>
                <a:spcPct val="200000"/>
              </a:lnSpc>
              <a:spcBef>
                <a:spcPct val="100000"/>
              </a:spcBef>
              <a:buFont typeface="Symbol" charset="2"/>
              <a:buNone/>
            </a:pPr>
            <a:r>
              <a:rPr lang="en-US" dirty="0" smtClean="0">
                <a:solidFill>
                  <a:srgbClr val="D15100"/>
                </a:solidFill>
                <a:sym typeface="Symbol" charset="2"/>
              </a:rPr>
              <a:t> </a:t>
            </a:r>
            <a:r>
              <a:rPr lang="en-US" dirty="0" smtClean="0">
                <a:solidFill>
                  <a:srgbClr val="D15100"/>
                </a:solidFill>
              </a:rPr>
              <a:t>Watch for software anomalies (symptoms)</a:t>
            </a:r>
            <a:endParaRPr lang="en-US" dirty="0" smtClean="0"/>
          </a:p>
          <a:p>
            <a:pPr lvl="2">
              <a:buFont typeface="Arial" charset="0"/>
              <a:buChar char="–"/>
            </a:pPr>
            <a:r>
              <a:rPr lang="en-US" sz="2200" dirty="0"/>
              <a:t> Zero to low overhead “always-on” monitors</a:t>
            </a:r>
          </a:p>
          <a:p>
            <a:pPr>
              <a:lnSpc>
                <a:spcPct val="210000"/>
              </a:lnSpc>
              <a:buFontTx/>
              <a:buNone/>
            </a:pPr>
            <a:r>
              <a:rPr lang="en-US" dirty="0">
                <a:solidFill>
                  <a:srgbClr val="D15100"/>
                </a:solidFill>
              </a:rPr>
              <a:t>      </a:t>
            </a:r>
            <a:r>
              <a:rPr lang="en-US" dirty="0" smtClean="0">
                <a:solidFill>
                  <a:srgbClr val="D15100"/>
                </a:solidFill>
              </a:rPr>
              <a:t>Diagnose </a:t>
            </a:r>
            <a:r>
              <a:rPr lang="en-US" dirty="0">
                <a:solidFill>
                  <a:srgbClr val="D15100"/>
                </a:solidFill>
              </a:rPr>
              <a:t>cause after </a:t>
            </a:r>
            <a:r>
              <a:rPr lang="en-US" dirty="0" smtClean="0">
                <a:solidFill>
                  <a:srgbClr val="D15100"/>
                </a:solidFill>
              </a:rPr>
              <a:t>anomaly detected and recover</a:t>
            </a:r>
            <a:endParaRPr lang="en-US" dirty="0">
              <a:solidFill>
                <a:srgbClr val="D15100"/>
              </a:solidFill>
            </a:endParaRPr>
          </a:p>
          <a:p>
            <a:pPr lvl="2">
              <a:buFont typeface="Arial" charset="0"/>
              <a:buChar char="−"/>
            </a:pPr>
            <a:r>
              <a:rPr lang="en-US" sz="2200" dirty="0"/>
              <a:t>May incur high overhead, but </a:t>
            </a:r>
            <a:r>
              <a:rPr lang="en-US" sz="2200" dirty="0" smtClean="0"/>
              <a:t>invoked infrequently</a:t>
            </a:r>
          </a:p>
          <a:p>
            <a:pPr lvl="2">
              <a:buNone/>
            </a:pPr>
            <a:endParaRPr lang="en-US" sz="2200" dirty="0" smtClean="0">
              <a:solidFill>
                <a:srgbClr val="D15100"/>
              </a:solidFill>
              <a:sym typeface="Symbol" charset="2"/>
            </a:endParaRPr>
          </a:p>
          <a:p>
            <a:pPr lvl="2">
              <a:buNone/>
            </a:pPr>
            <a:r>
              <a:rPr lang="en-US" sz="2200" dirty="0" smtClean="0">
                <a:solidFill>
                  <a:srgbClr val="D15100"/>
                </a:solidFill>
                <a:sym typeface="Symbol" charset="2"/>
              </a:rPr>
              <a:t></a:t>
            </a:r>
            <a:r>
              <a:rPr lang="en-US" sz="2200" dirty="0" smtClean="0">
                <a:solidFill>
                  <a:srgbClr val="D15100"/>
                </a:solidFill>
              </a:rPr>
              <a:t> SWAT: </a:t>
            </a:r>
            <a:r>
              <a:rPr lang="en-US" sz="2200" dirty="0" err="1" smtClean="0">
                <a:solidFill>
                  <a:srgbClr val="D15100"/>
                </a:solidFill>
              </a:rPr>
              <a:t>S</a:t>
            </a:r>
            <a:r>
              <a:rPr lang="en-US" sz="2200" dirty="0" err="1" smtClean="0"/>
              <a:t>oft</a:t>
            </a:r>
            <a:r>
              <a:rPr lang="en-US" sz="2200" dirty="0" err="1" smtClean="0">
                <a:solidFill>
                  <a:srgbClr val="D15100"/>
                </a:solidFill>
              </a:rPr>
              <a:t>W</a:t>
            </a:r>
            <a:r>
              <a:rPr lang="en-US" sz="2200" dirty="0" err="1" smtClean="0"/>
              <a:t>are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D15100"/>
                </a:solidFill>
              </a:rPr>
              <a:t>A</a:t>
            </a:r>
            <a:r>
              <a:rPr lang="en-US" sz="2200" dirty="0" smtClean="0"/>
              <a:t>nomaly </a:t>
            </a:r>
            <a:r>
              <a:rPr lang="en-US" sz="2200" dirty="0" smtClean="0">
                <a:solidFill>
                  <a:srgbClr val="D15100"/>
                </a:solidFill>
              </a:rPr>
              <a:t>T</a:t>
            </a:r>
            <a:r>
              <a:rPr lang="en-US" sz="2200" dirty="0" smtClean="0"/>
              <a:t>reatment</a:t>
            </a:r>
          </a:p>
          <a:p>
            <a:pPr lvl="2">
              <a:buFont typeface="Arial" charset="0"/>
              <a:buChar char="−"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4A6471-F93B-D741-B000-186E77E7949B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64782"/>
      </p:ext>
    </p:extLst>
  </p:cSld>
  <p:clrMapOvr>
    <a:masterClrMapping/>
  </p:clrMapOvr>
  <p:transition advTm="634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SWAT Framework Components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9680"/>
            <a:ext cx="8839200" cy="2874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rgbClr val="D15100"/>
                </a:solidFill>
                <a:cs typeface="Arial"/>
              </a:rPr>
              <a:t>Detection:</a:t>
            </a:r>
            <a:r>
              <a:rPr lang="en-US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Monitor symptoms </a:t>
            </a:r>
            <a:r>
              <a:rPr lang="en-US" dirty="0">
                <a:cs typeface="Arial"/>
              </a:rPr>
              <a:t>of software misbehavior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>
                <a:solidFill>
                  <a:srgbClr val="D15100"/>
                </a:solidFill>
                <a:cs typeface="Arial"/>
              </a:rPr>
              <a:t>Diagnosis</a:t>
            </a:r>
            <a:r>
              <a:rPr lang="en-US" dirty="0">
                <a:solidFill>
                  <a:srgbClr val="D15100"/>
                </a:solidFill>
                <a:cs typeface="Arial"/>
              </a:rPr>
              <a:t>:</a:t>
            </a:r>
            <a:r>
              <a:rPr lang="en-US" dirty="0">
                <a:cs typeface="Arial"/>
              </a:rPr>
              <a:t> Rollback/replay on </a:t>
            </a:r>
            <a:r>
              <a:rPr lang="en-US" dirty="0" smtClean="0">
                <a:cs typeface="Arial"/>
              </a:rPr>
              <a:t>multicore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rgbClr val="D15100"/>
                </a:solidFill>
                <a:cs typeface="Arial"/>
              </a:rPr>
              <a:t>Recovery:</a:t>
            </a:r>
            <a:r>
              <a:rPr lang="en-US" dirty="0">
                <a:cs typeface="Arial"/>
              </a:rPr>
              <a:t> Checkpoint/rollback or app-specific action on acceptable errors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>
                <a:solidFill>
                  <a:srgbClr val="D15100"/>
                </a:solidFill>
                <a:cs typeface="Arial"/>
              </a:rPr>
              <a:t>Repair/reconfiguration</a:t>
            </a:r>
            <a:r>
              <a:rPr lang="en-US" dirty="0">
                <a:solidFill>
                  <a:srgbClr val="D15100"/>
                </a:solidFill>
                <a:cs typeface="Arial"/>
              </a:rPr>
              <a:t>:</a:t>
            </a:r>
            <a:r>
              <a:rPr lang="en-US" dirty="0">
                <a:cs typeface="Arial"/>
              </a:rPr>
              <a:t> Redundant, reconfigurable hardware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rgbClr val="D15100"/>
                </a:solidFill>
                <a:cs typeface="Arial"/>
              </a:rPr>
              <a:t>Flexible control through firmware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3733800"/>
            <a:ext cx="8058150" cy="3048000"/>
            <a:chOff x="240" y="1248"/>
            <a:chExt cx="5076" cy="1920"/>
          </a:xfrm>
        </p:grpSpPr>
        <p:sp>
          <p:nvSpPr>
            <p:cNvPr id="15365" name="Oval 5"/>
            <p:cNvSpPr>
              <a:spLocks noChangeArrowheads="1"/>
            </p:cNvSpPr>
            <p:nvPr/>
          </p:nvSpPr>
          <p:spPr bwMode="auto">
            <a:xfrm>
              <a:off x="528" y="1536"/>
              <a:ext cx="288" cy="864"/>
            </a:xfrm>
            <a:prstGeom prst="ellipse">
              <a:avLst/>
            </a:prstGeom>
            <a:solidFill>
              <a:srgbClr val="009023"/>
            </a:solidFill>
            <a:ln w="9525">
              <a:noFill/>
              <a:round/>
              <a:headEnd/>
              <a:tailEnd/>
            </a:ln>
            <a:effectLst>
              <a:outerShdw blurRad="50800" dist="38100" algn="tl" rotWithShape="0">
                <a:srgbClr val="000000">
                  <a:alpha val="43000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6" name="Freeform 6"/>
            <p:cNvSpPr>
              <a:spLocks/>
            </p:cNvSpPr>
            <p:nvPr/>
          </p:nvSpPr>
          <p:spPr bwMode="auto">
            <a:xfrm>
              <a:off x="816" y="1968"/>
              <a:ext cx="912" cy="14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44" y="152"/>
                </a:cxn>
                <a:cxn ang="0">
                  <a:pos x="288" y="8"/>
                </a:cxn>
                <a:cxn ang="0">
                  <a:pos x="432" y="152"/>
                </a:cxn>
                <a:cxn ang="0">
                  <a:pos x="576" y="8"/>
                </a:cxn>
                <a:cxn ang="0">
                  <a:pos x="720" y="104"/>
                </a:cxn>
              </a:cxnLst>
              <a:rect l="0" t="0" r="r" b="b"/>
              <a:pathLst>
                <a:path w="720" h="152">
                  <a:moveTo>
                    <a:pt x="0" y="8"/>
                  </a:moveTo>
                  <a:cubicBezTo>
                    <a:pt x="48" y="80"/>
                    <a:pt x="96" y="152"/>
                    <a:pt x="144" y="152"/>
                  </a:cubicBezTo>
                  <a:cubicBezTo>
                    <a:pt x="192" y="152"/>
                    <a:pt x="240" y="8"/>
                    <a:pt x="288" y="8"/>
                  </a:cubicBezTo>
                  <a:cubicBezTo>
                    <a:pt x="336" y="8"/>
                    <a:pt x="384" y="152"/>
                    <a:pt x="432" y="152"/>
                  </a:cubicBezTo>
                  <a:cubicBezTo>
                    <a:pt x="480" y="152"/>
                    <a:pt x="528" y="16"/>
                    <a:pt x="576" y="8"/>
                  </a:cubicBezTo>
                  <a:cubicBezTo>
                    <a:pt x="624" y="0"/>
                    <a:pt x="672" y="52"/>
                    <a:pt x="720" y="104"/>
                  </a:cubicBezTo>
                </a:path>
              </a:pathLst>
            </a:custGeom>
            <a:noFill/>
            <a:ln w="50800">
              <a:solidFill>
                <a:srgbClr val="008000"/>
              </a:solidFill>
              <a:round/>
              <a:headEnd/>
              <a:tailEnd/>
            </a:ln>
            <a:effectLst>
              <a:outerShdw blurRad="50800" dist="38100" algn="tl" rotWithShape="0">
                <a:srgbClr val="000000">
                  <a:alpha val="43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7" name="Freeform 7"/>
            <p:cNvSpPr>
              <a:spLocks/>
            </p:cNvSpPr>
            <p:nvPr/>
          </p:nvSpPr>
          <p:spPr bwMode="auto">
            <a:xfrm>
              <a:off x="1728" y="1920"/>
              <a:ext cx="1152" cy="240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36" y="54"/>
                </a:cxn>
                <a:cxn ang="0">
                  <a:pos x="72" y="63"/>
                </a:cxn>
                <a:cxn ang="0">
                  <a:pos x="126" y="99"/>
                </a:cxn>
                <a:cxn ang="0">
                  <a:pos x="135" y="180"/>
                </a:cxn>
                <a:cxn ang="0">
                  <a:pos x="171" y="171"/>
                </a:cxn>
                <a:cxn ang="0">
                  <a:pos x="189" y="108"/>
                </a:cxn>
                <a:cxn ang="0">
                  <a:pos x="243" y="36"/>
                </a:cxn>
                <a:cxn ang="0">
                  <a:pos x="261" y="72"/>
                </a:cxn>
                <a:cxn ang="0">
                  <a:pos x="288" y="99"/>
                </a:cxn>
                <a:cxn ang="0">
                  <a:pos x="342" y="180"/>
                </a:cxn>
                <a:cxn ang="0">
                  <a:pos x="423" y="63"/>
                </a:cxn>
                <a:cxn ang="0">
                  <a:pos x="432" y="36"/>
                </a:cxn>
                <a:cxn ang="0">
                  <a:pos x="486" y="0"/>
                </a:cxn>
                <a:cxn ang="0">
                  <a:pos x="522" y="9"/>
                </a:cxn>
                <a:cxn ang="0">
                  <a:pos x="540" y="36"/>
                </a:cxn>
                <a:cxn ang="0">
                  <a:pos x="612" y="99"/>
                </a:cxn>
                <a:cxn ang="0">
                  <a:pos x="639" y="90"/>
                </a:cxn>
                <a:cxn ang="0">
                  <a:pos x="657" y="63"/>
                </a:cxn>
                <a:cxn ang="0">
                  <a:pos x="738" y="72"/>
                </a:cxn>
                <a:cxn ang="0">
                  <a:pos x="828" y="99"/>
                </a:cxn>
                <a:cxn ang="0">
                  <a:pos x="891" y="45"/>
                </a:cxn>
              </a:cxnLst>
              <a:rect l="0" t="0" r="r" b="b"/>
              <a:pathLst>
                <a:path w="891" h="190">
                  <a:moveTo>
                    <a:pt x="0" y="135"/>
                  </a:moveTo>
                  <a:cubicBezTo>
                    <a:pt x="21" y="71"/>
                    <a:pt x="7" y="97"/>
                    <a:pt x="36" y="54"/>
                  </a:cubicBezTo>
                  <a:cubicBezTo>
                    <a:pt x="48" y="57"/>
                    <a:pt x="61" y="57"/>
                    <a:pt x="72" y="63"/>
                  </a:cubicBezTo>
                  <a:cubicBezTo>
                    <a:pt x="91" y="73"/>
                    <a:pt x="126" y="99"/>
                    <a:pt x="126" y="99"/>
                  </a:cubicBezTo>
                  <a:cubicBezTo>
                    <a:pt x="129" y="126"/>
                    <a:pt x="121" y="157"/>
                    <a:pt x="135" y="180"/>
                  </a:cubicBezTo>
                  <a:cubicBezTo>
                    <a:pt x="142" y="190"/>
                    <a:pt x="161" y="179"/>
                    <a:pt x="171" y="171"/>
                  </a:cubicBezTo>
                  <a:cubicBezTo>
                    <a:pt x="188" y="157"/>
                    <a:pt x="183" y="129"/>
                    <a:pt x="189" y="108"/>
                  </a:cubicBezTo>
                  <a:cubicBezTo>
                    <a:pt x="199" y="72"/>
                    <a:pt x="212" y="56"/>
                    <a:pt x="243" y="36"/>
                  </a:cubicBezTo>
                  <a:cubicBezTo>
                    <a:pt x="249" y="48"/>
                    <a:pt x="253" y="61"/>
                    <a:pt x="261" y="72"/>
                  </a:cubicBezTo>
                  <a:cubicBezTo>
                    <a:pt x="268" y="82"/>
                    <a:pt x="282" y="88"/>
                    <a:pt x="288" y="99"/>
                  </a:cubicBezTo>
                  <a:cubicBezTo>
                    <a:pt x="314" y="144"/>
                    <a:pt x="288" y="144"/>
                    <a:pt x="342" y="180"/>
                  </a:cubicBezTo>
                  <a:cubicBezTo>
                    <a:pt x="385" y="152"/>
                    <a:pt x="401" y="108"/>
                    <a:pt x="423" y="63"/>
                  </a:cubicBezTo>
                  <a:cubicBezTo>
                    <a:pt x="427" y="55"/>
                    <a:pt x="425" y="43"/>
                    <a:pt x="432" y="36"/>
                  </a:cubicBezTo>
                  <a:cubicBezTo>
                    <a:pt x="447" y="21"/>
                    <a:pt x="486" y="0"/>
                    <a:pt x="486" y="0"/>
                  </a:cubicBezTo>
                  <a:cubicBezTo>
                    <a:pt x="498" y="3"/>
                    <a:pt x="512" y="2"/>
                    <a:pt x="522" y="9"/>
                  </a:cubicBezTo>
                  <a:cubicBezTo>
                    <a:pt x="531" y="15"/>
                    <a:pt x="533" y="28"/>
                    <a:pt x="540" y="36"/>
                  </a:cubicBezTo>
                  <a:cubicBezTo>
                    <a:pt x="563" y="63"/>
                    <a:pt x="579" y="88"/>
                    <a:pt x="612" y="99"/>
                  </a:cubicBezTo>
                  <a:cubicBezTo>
                    <a:pt x="621" y="96"/>
                    <a:pt x="632" y="96"/>
                    <a:pt x="639" y="90"/>
                  </a:cubicBezTo>
                  <a:cubicBezTo>
                    <a:pt x="647" y="83"/>
                    <a:pt x="646" y="65"/>
                    <a:pt x="657" y="63"/>
                  </a:cubicBezTo>
                  <a:cubicBezTo>
                    <a:pt x="684" y="58"/>
                    <a:pt x="711" y="69"/>
                    <a:pt x="738" y="72"/>
                  </a:cubicBezTo>
                  <a:cubicBezTo>
                    <a:pt x="756" y="125"/>
                    <a:pt x="783" y="110"/>
                    <a:pt x="828" y="99"/>
                  </a:cubicBezTo>
                  <a:cubicBezTo>
                    <a:pt x="852" y="63"/>
                    <a:pt x="863" y="73"/>
                    <a:pt x="891" y="45"/>
                  </a:cubicBezTo>
                </a:path>
              </a:pathLst>
            </a:custGeom>
            <a:noFill/>
            <a:ln w="38100" cap="flat">
              <a:solidFill>
                <a:srgbClr val="FF0000"/>
              </a:solidFill>
              <a:prstDash val="sysDot"/>
              <a:round/>
              <a:headEnd/>
              <a:tailEnd/>
            </a:ln>
            <a:effectLst>
              <a:outerShdw blurRad="50800" dist="38100" dir="8100000" algn="bl">
                <a:srgbClr val="000000">
                  <a:alpha val="43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 rot="5400000" flipV="1">
              <a:off x="1171" y="2289"/>
              <a:ext cx="258" cy="0"/>
            </a:xfrm>
            <a:prstGeom prst="line">
              <a:avLst/>
            </a:prstGeom>
            <a:noFill/>
            <a:ln w="50800">
              <a:solidFill>
                <a:srgbClr val="66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1056" y="2448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rgbClr val="660033"/>
                  </a:solidFill>
                  <a:latin typeface="Arial" charset="0"/>
                </a:rPr>
                <a:t>Fault</a:t>
              </a:r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 rot="5400000" flipV="1">
              <a:off x="1603" y="2289"/>
              <a:ext cx="258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1484" y="2448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Error</a:t>
              </a:r>
            </a:p>
          </p:txBody>
        </p:sp>
        <p:sp>
          <p:nvSpPr>
            <p:cNvPr id="15372" name="AutoShape 12"/>
            <p:cNvSpPr>
              <a:spLocks noChangeArrowheads="1"/>
            </p:cNvSpPr>
            <p:nvPr/>
          </p:nvSpPr>
          <p:spPr bwMode="auto">
            <a:xfrm>
              <a:off x="2784" y="1824"/>
              <a:ext cx="432" cy="384"/>
            </a:xfrm>
            <a:prstGeom prst="irregularSeal1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bl">
                <a:srgbClr val="000000">
                  <a:alpha val="43000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 rot="5400000" flipV="1">
              <a:off x="2836" y="2304"/>
              <a:ext cx="28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2605" y="2448"/>
              <a:ext cx="73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 dirty="0" smtClean="0">
                  <a:solidFill>
                    <a:srgbClr val="0000FF"/>
                  </a:solidFill>
                  <a:latin typeface="Arial" charset="0"/>
                </a:rPr>
                <a:t>Anomaly</a:t>
              </a:r>
              <a:endParaRPr lang="en-US" sz="1800" b="1" dirty="0">
                <a:solidFill>
                  <a:srgbClr val="0000FF"/>
                </a:solidFill>
                <a:latin typeface="Arial" charset="0"/>
              </a:endParaRPr>
            </a:p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charset="0"/>
                </a:rPr>
                <a:t>detected</a:t>
              </a:r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3312" y="2784"/>
              <a:ext cx="288" cy="192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>
              <a:off x="3593" y="2505"/>
              <a:ext cx="7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8000"/>
                  </a:solidFill>
                  <a:latin typeface="Arial" charset="0"/>
                </a:rPr>
                <a:t>Recovery</a:t>
              </a:r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 rot="5400000" flipV="1">
              <a:off x="3624" y="2280"/>
              <a:ext cx="336" cy="0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5378" name="Freeform 18"/>
            <p:cNvSpPr>
              <a:spLocks/>
            </p:cNvSpPr>
            <p:nvPr/>
          </p:nvSpPr>
          <p:spPr bwMode="auto">
            <a:xfrm flipV="1">
              <a:off x="3792" y="1968"/>
              <a:ext cx="912" cy="14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44" y="152"/>
                </a:cxn>
                <a:cxn ang="0">
                  <a:pos x="288" y="8"/>
                </a:cxn>
                <a:cxn ang="0">
                  <a:pos x="432" y="152"/>
                </a:cxn>
                <a:cxn ang="0">
                  <a:pos x="576" y="8"/>
                </a:cxn>
                <a:cxn ang="0">
                  <a:pos x="720" y="104"/>
                </a:cxn>
              </a:cxnLst>
              <a:rect l="0" t="0" r="r" b="b"/>
              <a:pathLst>
                <a:path w="720" h="152">
                  <a:moveTo>
                    <a:pt x="0" y="8"/>
                  </a:moveTo>
                  <a:cubicBezTo>
                    <a:pt x="48" y="80"/>
                    <a:pt x="96" y="152"/>
                    <a:pt x="144" y="152"/>
                  </a:cubicBezTo>
                  <a:cubicBezTo>
                    <a:pt x="192" y="152"/>
                    <a:pt x="240" y="8"/>
                    <a:pt x="288" y="8"/>
                  </a:cubicBezTo>
                  <a:cubicBezTo>
                    <a:pt x="336" y="8"/>
                    <a:pt x="384" y="152"/>
                    <a:pt x="432" y="152"/>
                  </a:cubicBezTo>
                  <a:cubicBezTo>
                    <a:pt x="480" y="152"/>
                    <a:pt x="528" y="16"/>
                    <a:pt x="576" y="8"/>
                  </a:cubicBezTo>
                  <a:cubicBezTo>
                    <a:pt x="624" y="0"/>
                    <a:pt x="672" y="52"/>
                    <a:pt x="720" y="104"/>
                  </a:cubicBezTo>
                </a:path>
              </a:pathLst>
            </a:custGeom>
            <a:noFill/>
            <a:ln w="50800">
              <a:solidFill>
                <a:srgbClr val="008000"/>
              </a:solidFill>
              <a:round/>
              <a:headEnd/>
              <a:tailEnd/>
            </a:ln>
            <a:effectLst>
              <a:outerShdw blurRad="50800" dist="38100" algn="tl" rotWithShape="0">
                <a:srgbClr val="000000">
                  <a:alpha val="43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9" name="Text Box 19"/>
            <p:cNvSpPr txBox="1">
              <a:spLocks noChangeArrowheads="1"/>
            </p:cNvSpPr>
            <p:nvPr/>
          </p:nvSpPr>
          <p:spPr bwMode="auto">
            <a:xfrm>
              <a:off x="3580" y="2937"/>
              <a:ext cx="8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charset="0"/>
                </a:rPr>
                <a:t>Diagnosis</a:t>
              </a:r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4368" y="3072"/>
              <a:ext cx="28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1" name="Text Box 21"/>
            <p:cNvSpPr txBox="1">
              <a:spLocks noChangeArrowheads="1"/>
            </p:cNvSpPr>
            <p:nvPr/>
          </p:nvSpPr>
          <p:spPr bwMode="auto">
            <a:xfrm>
              <a:off x="4620" y="2937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charset="0"/>
                </a:rPr>
                <a:t>Repair</a:t>
              </a:r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 rot="16200000">
              <a:off x="3720" y="2856"/>
              <a:ext cx="240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stealth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3" name="Text Box 23"/>
            <p:cNvSpPr txBox="1">
              <a:spLocks noChangeArrowheads="1"/>
            </p:cNvSpPr>
            <p:nvPr/>
          </p:nvSpPr>
          <p:spPr bwMode="auto">
            <a:xfrm>
              <a:off x="240" y="1257"/>
              <a:ext cx="9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Checkpoint</a:t>
              </a:r>
            </a:p>
          </p:txBody>
        </p:sp>
        <p:sp>
          <p:nvSpPr>
            <p:cNvPr id="15384" name="Oval 24"/>
            <p:cNvSpPr>
              <a:spLocks noChangeArrowheads="1"/>
            </p:cNvSpPr>
            <p:nvPr/>
          </p:nvSpPr>
          <p:spPr bwMode="auto">
            <a:xfrm>
              <a:off x="4704" y="1527"/>
              <a:ext cx="288" cy="864"/>
            </a:xfrm>
            <a:prstGeom prst="ellipse">
              <a:avLst/>
            </a:prstGeom>
            <a:solidFill>
              <a:srgbClr val="009023"/>
            </a:solidFill>
            <a:ln w="9525">
              <a:noFill/>
              <a:round/>
              <a:headEnd/>
              <a:tailEnd/>
            </a:ln>
            <a:effectLst>
              <a:outerShdw blurRad="50800" dist="38100" algn="tl" rotWithShape="0">
                <a:srgbClr val="000000">
                  <a:alpha val="43000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5" name="Text Box 25"/>
            <p:cNvSpPr txBox="1">
              <a:spLocks noChangeArrowheads="1"/>
            </p:cNvSpPr>
            <p:nvPr/>
          </p:nvSpPr>
          <p:spPr bwMode="auto">
            <a:xfrm>
              <a:off x="4416" y="1248"/>
              <a:ext cx="9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Checkpoint</a:t>
              </a:r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00893"/>
      </p:ext>
    </p:extLst>
  </p:cSld>
  <p:clrMapOvr>
    <a:masterClrMapping/>
  </p:clrMapOvr>
  <p:transition advTm="706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SWAT Framework Components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9680"/>
            <a:ext cx="8839200" cy="2874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rgbClr val="D15100"/>
                </a:solidFill>
                <a:cs typeface="Arial"/>
              </a:rPr>
              <a:t>Detection:</a:t>
            </a:r>
            <a:r>
              <a:rPr lang="en-US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Monitor symptoms </a:t>
            </a:r>
            <a:r>
              <a:rPr lang="en-US" dirty="0">
                <a:cs typeface="Arial"/>
              </a:rPr>
              <a:t>of software misbehavior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>
                <a:solidFill>
                  <a:srgbClr val="D15100"/>
                </a:solidFill>
                <a:cs typeface="Arial"/>
              </a:rPr>
              <a:t>Diagnosis</a:t>
            </a:r>
            <a:r>
              <a:rPr lang="en-US" dirty="0">
                <a:solidFill>
                  <a:srgbClr val="D15100"/>
                </a:solidFill>
                <a:cs typeface="Arial"/>
              </a:rPr>
              <a:t>:</a:t>
            </a:r>
            <a:r>
              <a:rPr lang="en-US" dirty="0">
                <a:cs typeface="Arial"/>
              </a:rPr>
              <a:t> Rollback/replay on </a:t>
            </a:r>
            <a:r>
              <a:rPr lang="en-US" dirty="0" smtClean="0">
                <a:cs typeface="Arial"/>
              </a:rPr>
              <a:t>multicore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rgbClr val="D15100"/>
                </a:solidFill>
                <a:cs typeface="Arial"/>
              </a:rPr>
              <a:t>Recovery:</a:t>
            </a:r>
            <a:r>
              <a:rPr lang="en-US" dirty="0">
                <a:cs typeface="Arial"/>
              </a:rPr>
              <a:t> Checkpoint/rollback or app-specific action on acceptable </a:t>
            </a:r>
            <a:r>
              <a:rPr lang="en-US" dirty="0" smtClean="0">
                <a:cs typeface="Arial"/>
              </a:rPr>
              <a:t>errors</a:t>
            </a:r>
            <a:endParaRPr lang="en-US" dirty="0">
              <a:cs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rgbClr val="D15100"/>
                </a:solidFill>
                <a:cs typeface="Arial"/>
              </a:rPr>
              <a:t>Repair/reconfiguration:</a:t>
            </a:r>
            <a:r>
              <a:rPr lang="en-US" dirty="0">
                <a:cs typeface="Arial"/>
              </a:rPr>
              <a:t> Redundant, reconfigurable hardware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rgbClr val="D15100"/>
                </a:solidFill>
                <a:cs typeface="Arial"/>
              </a:rPr>
              <a:t>Flexible control through firmware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3733800"/>
            <a:ext cx="8058150" cy="3048000"/>
            <a:chOff x="240" y="1248"/>
            <a:chExt cx="5076" cy="1920"/>
          </a:xfrm>
        </p:grpSpPr>
        <p:sp>
          <p:nvSpPr>
            <p:cNvPr id="15365" name="Oval 5"/>
            <p:cNvSpPr>
              <a:spLocks noChangeArrowheads="1"/>
            </p:cNvSpPr>
            <p:nvPr/>
          </p:nvSpPr>
          <p:spPr bwMode="auto">
            <a:xfrm>
              <a:off x="528" y="1536"/>
              <a:ext cx="288" cy="864"/>
            </a:xfrm>
            <a:prstGeom prst="ellipse">
              <a:avLst/>
            </a:prstGeom>
            <a:solidFill>
              <a:srgbClr val="009023"/>
            </a:solidFill>
            <a:ln w="9525">
              <a:noFill/>
              <a:round/>
              <a:headEnd/>
              <a:tailEnd/>
            </a:ln>
            <a:effectLst>
              <a:outerShdw blurRad="50800" dist="38100" algn="tl" rotWithShape="0">
                <a:srgbClr val="000000">
                  <a:alpha val="43000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6" name="Freeform 6"/>
            <p:cNvSpPr>
              <a:spLocks/>
            </p:cNvSpPr>
            <p:nvPr/>
          </p:nvSpPr>
          <p:spPr bwMode="auto">
            <a:xfrm>
              <a:off x="816" y="1968"/>
              <a:ext cx="912" cy="14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44" y="152"/>
                </a:cxn>
                <a:cxn ang="0">
                  <a:pos x="288" y="8"/>
                </a:cxn>
                <a:cxn ang="0">
                  <a:pos x="432" y="152"/>
                </a:cxn>
                <a:cxn ang="0">
                  <a:pos x="576" y="8"/>
                </a:cxn>
                <a:cxn ang="0">
                  <a:pos x="720" y="104"/>
                </a:cxn>
              </a:cxnLst>
              <a:rect l="0" t="0" r="r" b="b"/>
              <a:pathLst>
                <a:path w="720" h="152">
                  <a:moveTo>
                    <a:pt x="0" y="8"/>
                  </a:moveTo>
                  <a:cubicBezTo>
                    <a:pt x="48" y="80"/>
                    <a:pt x="96" y="152"/>
                    <a:pt x="144" y="152"/>
                  </a:cubicBezTo>
                  <a:cubicBezTo>
                    <a:pt x="192" y="152"/>
                    <a:pt x="240" y="8"/>
                    <a:pt x="288" y="8"/>
                  </a:cubicBezTo>
                  <a:cubicBezTo>
                    <a:pt x="336" y="8"/>
                    <a:pt x="384" y="152"/>
                    <a:pt x="432" y="152"/>
                  </a:cubicBezTo>
                  <a:cubicBezTo>
                    <a:pt x="480" y="152"/>
                    <a:pt x="528" y="16"/>
                    <a:pt x="576" y="8"/>
                  </a:cubicBezTo>
                  <a:cubicBezTo>
                    <a:pt x="624" y="0"/>
                    <a:pt x="672" y="52"/>
                    <a:pt x="720" y="104"/>
                  </a:cubicBezTo>
                </a:path>
              </a:pathLst>
            </a:custGeom>
            <a:noFill/>
            <a:ln w="50800">
              <a:solidFill>
                <a:srgbClr val="008000"/>
              </a:solidFill>
              <a:round/>
              <a:headEnd/>
              <a:tailEnd/>
            </a:ln>
            <a:effectLst>
              <a:outerShdw blurRad="50800" dist="38100" algn="tl" rotWithShape="0">
                <a:srgbClr val="000000">
                  <a:alpha val="43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7" name="Freeform 7"/>
            <p:cNvSpPr>
              <a:spLocks/>
            </p:cNvSpPr>
            <p:nvPr/>
          </p:nvSpPr>
          <p:spPr bwMode="auto">
            <a:xfrm>
              <a:off x="1728" y="1920"/>
              <a:ext cx="1152" cy="240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36" y="54"/>
                </a:cxn>
                <a:cxn ang="0">
                  <a:pos x="72" y="63"/>
                </a:cxn>
                <a:cxn ang="0">
                  <a:pos x="126" y="99"/>
                </a:cxn>
                <a:cxn ang="0">
                  <a:pos x="135" y="180"/>
                </a:cxn>
                <a:cxn ang="0">
                  <a:pos x="171" y="171"/>
                </a:cxn>
                <a:cxn ang="0">
                  <a:pos x="189" y="108"/>
                </a:cxn>
                <a:cxn ang="0">
                  <a:pos x="243" y="36"/>
                </a:cxn>
                <a:cxn ang="0">
                  <a:pos x="261" y="72"/>
                </a:cxn>
                <a:cxn ang="0">
                  <a:pos x="288" y="99"/>
                </a:cxn>
                <a:cxn ang="0">
                  <a:pos x="342" y="180"/>
                </a:cxn>
                <a:cxn ang="0">
                  <a:pos x="423" y="63"/>
                </a:cxn>
                <a:cxn ang="0">
                  <a:pos x="432" y="36"/>
                </a:cxn>
                <a:cxn ang="0">
                  <a:pos x="486" y="0"/>
                </a:cxn>
                <a:cxn ang="0">
                  <a:pos x="522" y="9"/>
                </a:cxn>
                <a:cxn ang="0">
                  <a:pos x="540" y="36"/>
                </a:cxn>
                <a:cxn ang="0">
                  <a:pos x="612" y="99"/>
                </a:cxn>
                <a:cxn ang="0">
                  <a:pos x="639" y="90"/>
                </a:cxn>
                <a:cxn ang="0">
                  <a:pos x="657" y="63"/>
                </a:cxn>
                <a:cxn ang="0">
                  <a:pos x="738" y="72"/>
                </a:cxn>
                <a:cxn ang="0">
                  <a:pos x="828" y="99"/>
                </a:cxn>
                <a:cxn ang="0">
                  <a:pos x="891" y="45"/>
                </a:cxn>
              </a:cxnLst>
              <a:rect l="0" t="0" r="r" b="b"/>
              <a:pathLst>
                <a:path w="891" h="190">
                  <a:moveTo>
                    <a:pt x="0" y="135"/>
                  </a:moveTo>
                  <a:cubicBezTo>
                    <a:pt x="21" y="71"/>
                    <a:pt x="7" y="97"/>
                    <a:pt x="36" y="54"/>
                  </a:cubicBezTo>
                  <a:cubicBezTo>
                    <a:pt x="48" y="57"/>
                    <a:pt x="61" y="57"/>
                    <a:pt x="72" y="63"/>
                  </a:cubicBezTo>
                  <a:cubicBezTo>
                    <a:pt x="91" y="73"/>
                    <a:pt x="126" y="99"/>
                    <a:pt x="126" y="99"/>
                  </a:cubicBezTo>
                  <a:cubicBezTo>
                    <a:pt x="129" y="126"/>
                    <a:pt x="121" y="157"/>
                    <a:pt x="135" y="180"/>
                  </a:cubicBezTo>
                  <a:cubicBezTo>
                    <a:pt x="142" y="190"/>
                    <a:pt x="161" y="179"/>
                    <a:pt x="171" y="171"/>
                  </a:cubicBezTo>
                  <a:cubicBezTo>
                    <a:pt x="188" y="157"/>
                    <a:pt x="183" y="129"/>
                    <a:pt x="189" y="108"/>
                  </a:cubicBezTo>
                  <a:cubicBezTo>
                    <a:pt x="199" y="72"/>
                    <a:pt x="212" y="56"/>
                    <a:pt x="243" y="36"/>
                  </a:cubicBezTo>
                  <a:cubicBezTo>
                    <a:pt x="249" y="48"/>
                    <a:pt x="253" y="61"/>
                    <a:pt x="261" y="72"/>
                  </a:cubicBezTo>
                  <a:cubicBezTo>
                    <a:pt x="268" y="82"/>
                    <a:pt x="282" y="88"/>
                    <a:pt x="288" y="99"/>
                  </a:cubicBezTo>
                  <a:cubicBezTo>
                    <a:pt x="314" y="144"/>
                    <a:pt x="288" y="144"/>
                    <a:pt x="342" y="180"/>
                  </a:cubicBezTo>
                  <a:cubicBezTo>
                    <a:pt x="385" y="152"/>
                    <a:pt x="401" y="108"/>
                    <a:pt x="423" y="63"/>
                  </a:cubicBezTo>
                  <a:cubicBezTo>
                    <a:pt x="427" y="55"/>
                    <a:pt x="425" y="43"/>
                    <a:pt x="432" y="36"/>
                  </a:cubicBezTo>
                  <a:cubicBezTo>
                    <a:pt x="447" y="21"/>
                    <a:pt x="486" y="0"/>
                    <a:pt x="486" y="0"/>
                  </a:cubicBezTo>
                  <a:cubicBezTo>
                    <a:pt x="498" y="3"/>
                    <a:pt x="512" y="2"/>
                    <a:pt x="522" y="9"/>
                  </a:cubicBezTo>
                  <a:cubicBezTo>
                    <a:pt x="531" y="15"/>
                    <a:pt x="533" y="28"/>
                    <a:pt x="540" y="36"/>
                  </a:cubicBezTo>
                  <a:cubicBezTo>
                    <a:pt x="563" y="63"/>
                    <a:pt x="579" y="88"/>
                    <a:pt x="612" y="99"/>
                  </a:cubicBezTo>
                  <a:cubicBezTo>
                    <a:pt x="621" y="96"/>
                    <a:pt x="632" y="96"/>
                    <a:pt x="639" y="90"/>
                  </a:cubicBezTo>
                  <a:cubicBezTo>
                    <a:pt x="647" y="83"/>
                    <a:pt x="646" y="65"/>
                    <a:pt x="657" y="63"/>
                  </a:cubicBezTo>
                  <a:cubicBezTo>
                    <a:pt x="684" y="58"/>
                    <a:pt x="711" y="69"/>
                    <a:pt x="738" y="72"/>
                  </a:cubicBezTo>
                  <a:cubicBezTo>
                    <a:pt x="756" y="125"/>
                    <a:pt x="783" y="110"/>
                    <a:pt x="828" y="99"/>
                  </a:cubicBezTo>
                  <a:cubicBezTo>
                    <a:pt x="852" y="63"/>
                    <a:pt x="863" y="73"/>
                    <a:pt x="891" y="45"/>
                  </a:cubicBezTo>
                </a:path>
              </a:pathLst>
            </a:custGeom>
            <a:noFill/>
            <a:ln w="38100" cap="flat">
              <a:solidFill>
                <a:srgbClr val="FF0000"/>
              </a:solidFill>
              <a:prstDash val="sysDot"/>
              <a:round/>
              <a:headEnd/>
              <a:tailEnd/>
            </a:ln>
            <a:effectLst>
              <a:outerShdw blurRad="50800" dist="38100" dir="8100000" algn="bl">
                <a:srgbClr val="000000">
                  <a:alpha val="43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 rot="5400000" flipV="1">
              <a:off x="1171" y="2289"/>
              <a:ext cx="258" cy="0"/>
            </a:xfrm>
            <a:prstGeom prst="line">
              <a:avLst/>
            </a:prstGeom>
            <a:noFill/>
            <a:ln w="50800">
              <a:solidFill>
                <a:srgbClr val="660033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1056" y="2448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rgbClr val="660033"/>
                  </a:solidFill>
                  <a:latin typeface="Arial" charset="0"/>
                </a:rPr>
                <a:t>Fault</a:t>
              </a:r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 rot="5400000" flipV="1">
              <a:off x="1603" y="2289"/>
              <a:ext cx="258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1484" y="2448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Error</a:t>
              </a:r>
            </a:p>
          </p:txBody>
        </p:sp>
        <p:sp>
          <p:nvSpPr>
            <p:cNvPr id="15372" name="AutoShape 12"/>
            <p:cNvSpPr>
              <a:spLocks noChangeArrowheads="1"/>
            </p:cNvSpPr>
            <p:nvPr/>
          </p:nvSpPr>
          <p:spPr bwMode="auto">
            <a:xfrm>
              <a:off x="2784" y="1824"/>
              <a:ext cx="432" cy="384"/>
            </a:xfrm>
            <a:prstGeom prst="irregularSeal1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bl">
                <a:srgbClr val="000000">
                  <a:alpha val="43000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 rot="5400000" flipV="1">
              <a:off x="2836" y="2304"/>
              <a:ext cx="28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2605" y="2448"/>
              <a:ext cx="73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 dirty="0" smtClean="0">
                  <a:solidFill>
                    <a:srgbClr val="0000FF"/>
                  </a:solidFill>
                  <a:latin typeface="Arial" charset="0"/>
                </a:rPr>
                <a:t>Anomaly</a:t>
              </a:r>
              <a:endParaRPr lang="en-US" sz="1800" b="1" dirty="0">
                <a:solidFill>
                  <a:srgbClr val="0000FF"/>
                </a:solidFill>
                <a:latin typeface="Arial" charset="0"/>
              </a:endParaRPr>
            </a:p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charset="0"/>
                </a:rPr>
                <a:t>detected</a:t>
              </a:r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3312" y="2784"/>
              <a:ext cx="288" cy="192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>
              <a:off x="3593" y="2505"/>
              <a:ext cx="7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8000"/>
                  </a:solidFill>
                  <a:latin typeface="Arial" charset="0"/>
                </a:rPr>
                <a:t>Recovery</a:t>
              </a:r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 rot="5400000" flipV="1">
              <a:off x="3624" y="2280"/>
              <a:ext cx="336" cy="0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5378" name="Freeform 18"/>
            <p:cNvSpPr>
              <a:spLocks/>
            </p:cNvSpPr>
            <p:nvPr/>
          </p:nvSpPr>
          <p:spPr bwMode="auto">
            <a:xfrm flipV="1">
              <a:off x="3792" y="1968"/>
              <a:ext cx="912" cy="14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44" y="152"/>
                </a:cxn>
                <a:cxn ang="0">
                  <a:pos x="288" y="8"/>
                </a:cxn>
                <a:cxn ang="0">
                  <a:pos x="432" y="152"/>
                </a:cxn>
                <a:cxn ang="0">
                  <a:pos x="576" y="8"/>
                </a:cxn>
                <a:cxn ang="0">
                  <a:pos x="720" y="104"/>
                </a:cxn>
              </a:cxnLst>
              <a:rect l="0" t="0" r="r" b="b"/>
              <a:pathLst>
                <a:path w="720" h="152">
                  <a:moveTo>
                    <a:pt x="0" y="8"/>
                  </a:moveTo>
                  <a:cubicBezTo>
                    <a:pt x="48" y="80"/>
                    <a:pt x="96" y="152"/>
                    <a:pt x="144" y="152"/>
                  </a:cubicBezTo>
                  <a:cubicBezTo>
                    <a:pt x="192" y="152"/>
                    <a:pt x="240" y="8"/>
                    <a:pt x="288" y="8"/>
                  </a:cubicBezTo>
                  <a:cubicBezTo>
                    <a:pt x="336" y="8"/>
                    <a:pt x="384" y="152"/>
                    <a:pt x="432" y="152"/>
                  </a:cubicBezTo>
                  <a:cubicBezTo>
                    <a:pt x="480" y="152"/>
                    <a:pt x="528" y="16"/>
                    <a:pt x="576" y="8"/>
                  </a:cubicBezTo>
                  <a:cubicBezTo>
                    <a:pt x="624" y="0"/>
                    <a:pt x="672" y="52"/>
                    <a:pt x="720" y="104"/>
                  </a:cubicBezTo>
                </a:path>
              </a:pathLst>
            </a:custGeom>
            <a:noFill/>
            <a:ln w="50800">
              <a:solidFill>
                <a:srgbClr val="008000"/>
              </a:solidFill>
              <a:round/>
              <a:headEnd/>
              <a:tailEnd/>
            </a:ln>
            <a:effectLst>
              <a:outerShdw blurRad="50800" dist="38100" algn="tl" rotWithShape="0">
                <a:srgbClr val="000000">
                  <a:alpha val="43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9" name="Text Box 19"/>
            <p:cNvSpPr txBox="1">
              <a:spLocks noChangeArrowheads="1"/>
            </p:cNvSpPr>
            <p:nvPr/>
          </p:nvSpPr>
          <p:spPr bwMode="auto">
            <a:xfrm>
              <a:off x="3580" y="2937"/>
              <a:ext cx="8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charset="0"/>
                </a:rPr>
                <a:t>Diagnosis</a:t>
              </a:r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4368" y="3072"/>
              <a:ext cx="28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1" name="Text Box 21"/>
            <p:cNvSpPr txBox="1">
              <a:spLocks noChangeArrowheads="1"/>
            </p:cNvSpPr>
            <p:nvPr/>
          </p:nvSpPr>
          <p:spPr bwMode="auto">
            <a:xfrm>
              <a:off x="4620" y="2937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Arial" charset="0"/>
                </a:rPr>
                <a:t>Repair</a:t>
              </a:r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 rot="16200000">
              <a:off x="3720" y="2856"/>
              <a:ext cx="240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 type="stealth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3" name="Text Box 23"/>
            <p:cNvSpPr txBox="1">
              <a:spLocks noChangeArrowheads="1"/>
            </p:cNvSpPr>
            <p:nvPr/>
          </p:nvSpPr>
          <p:spPr bwMode="auto">
            <a:xfrm>
              <a:off x="240" y="1257"/>
              <a:ext cx="9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Checkpoint</a:t>
              </a:r>
            </a:p>
          </p:txBody>
        </p:sp>
        <p:sp>
          <p:nvSpPr>
            <p:cNvPr id="15384" name="Oval 24"/>
            <p:cNvSpPr>
              <a:spLocks noChangeArrowheads="1"/>
            </p:cNvSpPr>
            <p:nvPr/>
          </p:nvSpPr>
          <p:spPr bwMode="auto">
            <a:xfrm>
              <a:off x="4704" y="1527"/>
              <a:ext cx="288" cy="864"/>
            </a:xfrm>
            <a:prstGeom prst="ellipse">
              <a:avLst/>
            </a:prstGeom>
            <a:solidFill>
              <a:srgbClr val="009023"/>
            </a:solidFill>
            <a:ln w="9525">
              <a:noFill/>
              <a:round/>
              <a:headEnd/>
              <a:tailEnd/>
            </a:ln>
            <a:effectLst>
              <a:outerShdw blurRad="50800" dist="38100" algn="tl" rotWithShape="0">
                <a:srgbClr val="000000">
                  <a:alpha val="43000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5" name="Text Box 25"/>
            <p:cNvSpPr txBox="1">
              <a:spLocks noChangeArrowheads="1"/>
            </p:cNvSpPr>
            <p:nvPr/>
          </p:nvSpPr>
          <p:spPr bwMode="auto">
            <a:xfrm>
              <a:off x="4416" y="1248"/>
              <a:ext cx="9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</a:rPr>
                <a:t>Checkpoint</a:t>
              </a:r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8512" y="3812500"/>
            <a:ext cx="8077200" cy="2893100"/>
          </a:xfrm>
          <a:prstGeom prst="rect">
            <a:avLst/>
          </a:prstGeom>
          <a:solidFill>
            <a:srgbClr val="D25000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endParaRPr lang="en-US" sz="2200" b="1" dirty="0" smtClean="0">
              <a:latin typeface="Arial Narrow" panose="020B0606020202030204" pitchFamily="34" charset="0"/>
            </a:endParaRPr>
          </a:p>
          <a:p>
            <a:pPr algn="ctr">
              <a:spcBef>
                <a:spcPts val="1200"/>
              </a:spcBef>
            </a:pPr>
            <a:r>
              <a:rPr lang="en-US" sz="2200" b="1" dirty="0">
                <a:latin typeface="Arial Narrow" panose="020B0606020202030204" pitchFamily="34" charset="0"/>
              </a:rPr>
              <a:t>How to bound silent (escaped) errors?</a:t>
            </a:r>
          </a:p>
          <a:p>
            <a:pPr algn="ctr">
              <a:spcBef>
                <a:spcPts val="1200"/>
              </a:spcBef>
            </a:pPr>
            <a:r>
              <a:rPr lang="en-US" sz="2200" b="1" dirty="0" smtClean="0">
                <a:latin typeface="Arial Narrow" panose="020B0606020202030204" pitchFamily="34" charset="0"/>
              </a:rPr>
              <a:t>When is an error acceptable (at some </a:t>
            </a:r>
            <a:r>
              <a:rPr lang="en-US" sz="2200" b="1" dirty="0">
                <a:latin typeface="Arial Narrow" panose="020B0606020202030204" pitchFamily="34" charset="0"/>
              </a:rPr>
              <a:t>utility) </a:t>
            </a:r>
            <a:r>
              <a:rPr lang="en-US" sz="2200" b="1" dirty="0" smtClean="0">
                <a:latin typeface="Arial Narrow" panose="020B0606020202030204" pitchFamily="34" charset="0"/>
              </a:rPr>
              <a:t>or unacceptable?</a:t>
            </a:r>
          </a:p>
          <a:p>
            <a:pPr algn="ctr">
              <a:spcBef>
                <a:spcPts val="1200"/>
              </a:spcBef>
            </a:pPr>
            <a:r>
              <a:rPr lang="en-US" sz="2200" b="1" dirty="0" smtClean="0">
                <a:latin typeface="Arial Narrow" panose="020B0606020202030204" pitchFamily="34" charset="0"/>
              </a:rPr>
              <a:t>How to trade silent errors with resources?</a:t>
            </a:r>
          </a:p>
          <a:p>
            <a:pPr algn="ctr">
              <a:spcBef>
                <a:spcPts val="1200"/>
              </a:spcBef>
            </a:pPr>
            <a:r>
              <a:rPr lang="en-US" sz="2200" b="1" dirty="0">
                <a:latin typeface="Arial Narrow" panose="020B0606020202030204" pitchFamily="34" charset="0"/>
              </a:rPr>
              <a:t>How to associate recovery actions with errors</a:t>
            </a:r>
            <a:r>
              <a:rPr lang="en-US" sz="2200" b="1" dirty="0" smtClean="0">
                <a:latin typeface="Arial Narrow" panose="020B0606020202030204" pitchFamily="34" charset="0"/>
              </a:rPr>
              <a:t>?</a:t>
            </a:r>
          </a:p>
          <a:p>
            <a:pPr algn="ctr">
              <a:spcBef>
                <a:spcPts val="1200"/>
              </a:spcBef>
            </a:pPr>
            <a:endParaRPr lang="en-US" sz="22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44860"/>
      </p:ext>
    </p:extLst>
  </p:cSld>
  <p:clrMapOvr>
    <a:masterClrMapping/>
  </p:clrMapOvr>
  <p:transition advTm="70633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SWAT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839200" cy="5562600"/>
          </a:xfrm>
        </p:spPr>
        <p:txBody>
          <a:bodyPr/>
          <a:lstStyle/>
          <a:p>
            <a:r>
              <a:rPr lang="en-US" dirty="0">
                <a:solidFill>
                  <a:srgbClr val="D15100"/>
                </a:solidFill>
              </a:rPr>
              <a:t>Handles </a:t>
            </a:r>
            <a:r>
              <a:rPr lang="en-US" dirty="0" smtClean="0">
                <a:solidFill>
                  <a:srgbClr val="D15100"/>
                </a:solidFill>
              </a:rPr>
              <a:t>only errors that </a:t>
            </a:r>
            <a:r>
              <a:rPr lang="en-US" dirty="0">
                <a:solidFill>
                  <a:srgbClr val="D15100"/>
                </a:solidFill>
              </a:rPr>
              <a:t>matter</a:t>
            </a:r>
          </a:p>
          <a:p>
            <a:pPr lvl="1"/>
            <a:r>
              <a:rPr lang="en-US" sz="2000" dirty="0"/>
              <a:t>Oblivious </a:t>
            </a:r>
            <a:r>
              <a:rPr lang="en-US" sz="2000" dirty="0" smtClean="0"/>
              <a:t>to masked error, low-level </a:t>
            </a:r>
            <a:r>
              <a:rPr lang="en-US" sz="2000" dirty="0"/>
              <a:t>failure </a:t>
            </a:r>
            <a:r>
              <a:rPr lang="en-US" sz="2000" dirty="0" smtClean="0"/>
              <a:t>modes, software-tolerated errors</a:t>
            </a:r>
            <a:endParaRPr lang="en-US" sz="2000" dirty="0"/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D15100"/>
                </a:solidFill>
              </a:rPr>
              <a:t>Low, amortized overheads</a:t>
            </a:r>
          </a:p>
          <a:p>
            <a:pPr lvl="1"/>
            <a:r>
              <a:rPr lang="en-US" sz="2000" dirty="0"/>
              <a:t>Optimize for common case, exploit</a:t>
            </a:r>
            <a:r>
              <a:rPr lang="en-US" sz="2000" dirty="0" smtClean="0"/>
              <a:t> software reliability </a:t>
            </a:r>
            <a:r>
              <a:rPr lang="en-US" sz="2000" dirty="0"/>
              <a:t>solutions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D15100"/>
                </a:solidFill>
              </a:rPr>
              <a:t>Customizable and flexible</a:t>
            </a:r>
          </a:p>
          <a:p>
            <a:pPr lvl="1"/>
            <a:r>
              <a:rPr lang="en-US" sz="2000" dirty="0"/>
              <a:t>Firmware control </a:t>
            </a:r>
            <a:r>
              <a:rPr lang="en-US" sz="2000" dirty="0" smtClean="0"/>
              <a:t>can adapt </a:t>
            </a:r>
            <a:r>
              <a:rPr lang="en-US" sz="2000" dirty="0"/>
              <a:t>to specific reliability needs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D15100"/>
                </a:solidFill>
              </a:rPr>
              <a:t>Holistic systems view enables novel solutions</a:t>
            </a:r>
          </a:p>
          <a:p>
            <a:pPr lvl="1"/>
            <a:r>
              <a:rPr lang="en-US" sz="2000" dirty="0" smtClean="0"/>
              <a:t>Software-centric synergistic </a:t>
            </a:r>
            <a:r>
              <a:rPr lang="en-US" sz="2000" dirty="0"/>
              <a:t>detection, diagnosis, recovery </a:t>
            </a:r>
            <a:r>
              <a:rPr lang="en-US" sz="2000" dirty="0" smtClean="0"/>
              <a:t>solutions</a:t>
            </a:r>
            <a:endParaRPr lang="en-US" sz="2000" dirty="0"/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D15100"/>
                </a:solidFill>
              </a:rPr>
              <a:t>Beyond hardware reliability</a:t>
            </a:r>
          </a:p>
          <a:p>
            <a:pPr lvl="1"/>
            <a:r>
              <a:rPr lang="en-US" sz="2000" dirty="0"/>
              <a:t>Long term goal: unified system </a:t>
            </a:r>
            <a:r>
              <a:rPr lang="en-US" sz="2000" dirty="0" smtClean="0"/>
              <a:t>(HW+SW) </a:t>
            </a:r>
            <a:r>
              <a:rPr lang="en-US" sz="2000" dirty="0"/>
              <a:t>reliability</a:t>
            </a:r>
          </a:p>
          <a:p>
            <a:pPr lvl="1"/>
            <a:r>
              <a:rPr lang="en-US" sz="2000" dirty="0" smtClean="0"/>
              <a:t>Systematic trade off between resource usage, quality, reliability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784C95-7632-FE42-BE9D-96166ADCAF89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5311741"/>
      </p:ext>
    </p:extLst>
  </p:cSld>
  <p:clrMapOvr>
    <a:masterClrMapping/>
  </p:clrMapOvr>
  <p:transition advTm="658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SWAT Contributions (for in-core </a:t>
            </a:r>
            <a:r>
              <a:rPr lang="en-US" dirty="0" err="1" smtClean="0"/>
              <a:t>hw</a:t>
            </a:r>
            <a:r>
              <a:rPr lang="en-US" dirty="0" smtClean="0"/>
              <a:t> faults)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562604" y="4303711"/>
            <a:ext cx="3429001" cy="1341438"/>
            <a:chOff x="3504" y="3072"/>
            <a:chExt cx="2160" cy="845"/>
          </a:xfrm>
        </p:grpSpPr>
        <p:sp>
          <p:nvSpPr>
            <p:cNvPr id="15405" name="AutoShape 8"/>
            <p:cNvSpPr>
              <a:spLocks noChangeArrowheads="1"/>
            </p:cNvSpPr>
            <p:nvPr/>
          </p:nvSpPr>
          <p:spPr bwMode="auto">
            <a:xfrm>
              <a:off x="3648" y="3072"/>
              <a:ext cx="816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504" y="3360"/>
              <a:ext cx="2160" cy="557"/>
              <a:chOff x="3504" y="3408"/>
              <a:chExt cx="2160" cy="557"/>
            </a:xfrm>
          </p:grpSpPr>
          <p:sp>
            <p:nvSpPr>
              <p:cNvPr id="15407" name="Text Box 10"/>
              <p:cNvSpPr txBox="1">
                <a:spLocks noChangeArrowheads="1"/>
              </p:cNvSpPr>
              <p:nvPr/>
            </p:nvSpPr>
            <p:spPr bwMode="auto">
              <a:xfrm>
                <a:off x="3504" y="3577"/>
                <a:ext cx="2160" cy="388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820" indent="-342820" algn="ctr"/>
                <a:r>
                  <a:rPr lang="en-US" sz="1800" b="1" dirty="0" smtClean="0">
                    <a:solidFill>
                      <a:srgbClr val="D25000"/>
                    </a:solidFill>
                    <a:latin typeface="+mn-lt"/>
                  </a:rPr>
                  <a:t>In-situ Diagnosis</a:t>
                </a:r>
                <a:r>
                  <a:rPr lang="en-US" sz="1800" b="1" dirty="0" smtClean="0">
                    <a:solidFill>
                      <a:srgbClr val="D25000"/>
                    </a:solidFill>
                  </a:rPr>
                  <a:t> </a:t>
                </a:r>
                <a:r>
                  <a:rPr lang="en-US" sz="1600" b="1" dirty="0" smtClean="0">
                    <a:latin typeface="Arial"/>
                    <a:cs typeface="Arial"/>
                  </a:rPr>
                  <a:t>[DSN’08]</a:t>
                </a:r>
                <a:endParaRPr lang="en-US" sz="1600" b="1" dirty="0" smtClean="0">
                  <a:solidFill>
                    <a:srgbClr val="C06000"/>
                  </a:solidFill>
                  <a:latin typeface="Arial"/>
                  <a:cs typeface="Arial"/>
                </a:endParaRPr>
              </a:p>
              <a:p>
                <a:pPr marL="342820" indent="-342820" algn="ctr"/>
                <a:r>
                  <a:rPr lang="en-US" sz="1600" b="1" dirty="0" smtClean="0">
                    <a:latin typeface="+mn-lt"/>
                  </a:rPr>
                  <a:t>Trace-based µarch diagnosis</a:t>
                </a:r>
                <a:endParaRPr lang="en-US" sz="1600" b="1" dirty="0">
                  <a:latin typeface="+mn-lt"/>
                </a:endParaRPr>
              </a:p>
            </p:txBody>
          </p:sp>
          <p:sp>
            <p:nvSpPr>
              <p:cNvPr id="15408" name="Line 11"/>
              <p:cNvSpPr>
                <a:spLocks noChangeShapeType="1"/>
              </p:cNvSpPr>
              <p:nvPr/>
            </p:nvSpPr>
            <p:spPr bwMode="auto">
              <a:xfrm flipH="1">
                <a:off x="3936" y="3408"/>
                <a:ext cx="0" cy="169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txBody>
              <a:bodyPr/>
              <a:lstStyle/>
              <a:p>
                <a:endParaRPr lang="en-US" dirty="0" smtClean="0"/>
              </a:p>
            </p:txBody>
          </p:sp>
        </p:grp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28600" y="996950"/>
            <a:ext cx="5257800" cy="3352801"/>
            <a:chOff x="144" y="941"/>
            <a:chExt cx="3312" cy="2112"/>
          </a:xfrm>
        </p:grpSpPr>
        <p:sp>
          <p:nvSpPr>
            <p:cNvPr id="15402" name="AutoShape 13"/>
            <p:cNvSpPr>
              <a:spLocks noChangeArrowheads="1"/>
            </p:cNvSpPr>
            <p:nvPr/>
          </p:nvSpPr>
          <p:spPr bwMode="auto">
            <a:xfrm>
              <a:off x="2688" y="1757"/>
              <a:ext cx="768" cy="129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Line 14"/>
            <p:cNvSpPr>
              <a:spLocks noChangeShapeType="1"/>
            </p:cNvSpPr>
            <p:nvPr/>
          </p:nvSpPr>
          <p:spPr bwMode="auto">
            <a:xfrm>
              <a:off x="2592" y="1513"/>
              <a:ext cx="288" cy="26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04" name="Text Box 15"/>
            <p:cNvSpPr txBox="1">
              <a:spLocks noChangeArrowheads="1"/>
            </p:cNvSpPr>
            <p:nvPr/>
          </p:nvSpPr>
          <p:spPr bwMode="auto">
            <a:xfrm>
              <a:off x="144" y="941"/>
              <a:ext cx="3276" cy="69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820" indent="-342820" algn="ctr"/>
              <a:r>
                <a:rPr lang="en-US" sz="1800" b="1" dirty="0" smtClean="0">
                  <a:solidFill>
                    <a:srgbClr val="D25000"/>
                  </a:solidFill>
                  <a:latin typeface="+mn-lt"/>
                </a:rPr>
                <a:t>Fault Detection</a:t>
              </a:r>
            </a:p>
            <a:p>
              <a:pPr marL="342820" indent="-342820" algn="ctr"/>
              <a:r>
                <a:rPr lang="en-US" sz="1600" b="1" dirty="0" smtClean="0">
                  <a:latin typeface="+mn-lt"/>
                </a:rPr>
                <a:t>Very low cost detectors </a:t>
              </a:r>
              <a:r>
                <a:rPr lang="en-US" sz="1600" b="1" dirty="0" smtClean="0">
                  <a:latin typeface="Arial"/>
                  <a:cs typeface="Arial"/>
                </a:rPr>
                <a:t>[ASPLOS’08, DSN’08]</a:t>
              </a:r>
            </a:p>
            <a:p>
              <a:pPr indent="-342820" algn="ctr"/>
              <a:r>
                <a:rPr lang="en-US" sz="1600" b="1" dirty="0"/>
                <a:t>B</a:t>
              </a:r>
              <a:r>
                <a:rPr lang="en-US" sz="1600" b="1" dirty="0" smtClean="0">
                  <a:latin typeface="+mn-lt"/>
                </a:rPr>
                <a:t>ound silent errors [ASPLOS’12, DSN’12]</a:t>
              </a:r>
            </a:p>
            <a:p>
              <a:pPr indent="-342820" algn="ctr"/>
              <a:r>
                <a:rPr lang="en-US" sz="1600" b="1" dirty="0" smtClean="0"/>
                <a:t>Identify error outcomes: </a:t>
              </a:r>
              <a:r>
                <a:rPr lang="en-US" sz="1600" b="1" dirty="0" err="1" smtClean="0">
                  <a:solidFill>
                    <a:srgbClr val="D25000"/>
                  </a:solidFill>
                </a:rPr>
                <a:t>Relyzer</a:t>
              </a:r>
              <a:r>
                <a:rPr lang="en-US" sz="1600" b="1" dirty="0" smtClean="0">
                  <a:solidFill>
                    <a:srgbClr val="D25000"/>
                  </a:solidFill>
                </a:rPr>
                <a:t>, </a:t>
              </a:r>
              <a:r>
                <a:rPr lang="en-US" sz="1600" b="1" dirty="0" err="1" smtClean="0">
                  <a:solidFill>
                    <a:srgbClr val="D25000"/>
                  </a:solidFill>
                </a:rPr>
                <a:t>GangES</a:t>
              </a:r>
              <a:r>
                <a:rPr lang="en-US" sz="1600" b="1" dirty="0" smtClean="0">
                  <a:solidFill>
                    <a:srgbClr val="D25000"/>
                  </a:solidFill>
                </a:rPr>
                <a:t> </a:t>
              </a:r>
              <a:r>
                <a:rPr lang="en-US" sz="1600" b="1" dirty="0" smtClean="0"/>
                <a:t>[ISCA’14]</a:t>
              </a:r>
              <a:endParaRPr lang="en-US" sz="1600" b="1" dirty="0" smtClean="0">
                <a:latin typeface="+mn-lt"/>
              </a:endParaRPr>
            </a:p>
          </p:txBody>
        </p:sp>
      </p:grpSp>
      <p:grpSp>
        <p:nvGrpSpPr>
          <p:cNvPr id="5" name="Group 45"/>
          <p:cNvGrpSpPr/>
          <p:nvPr/>
        </p:nvGrpSpPr>
        <p:grpSpPr>
          <a:xfrm>
            <a:off x="447431" y="2079627"/>
            <a:ext cx="7953620" cy="2605087"/>
            <a:chOff x="447430" y="2652713"/>
            <a:chExt cx="7953620" cy="2605087"/>
          </a:xfrm>
        </p:grpSpPr>
        <p:sp>
          <p:nvSpPr>
            <p:cNvPr id="15366" name="Text Box 16"/>
            <p:cNvSpPr txBox="1">
              <a:spLocks noChangeArrowheads="1"/>
            </p:cNvSpPr>
            <p:nvPr/>
          </p:nvSpPr>
          <p:spPr bwMode="auto">
            <a:xfrm>
              <a:off x="5854700" y="4891088"/>
              <a:ext cx="1276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+mn-lt"/>
                </a:rPr>
                <a:t>Diagnosis</a:t>
              </a:r>
            </a:p>
          </p:txBody>
        </p:sp>
        <p:sp>
          <p:nvSpPr>
            <p:cNvPr id="15367" name="Oval 17"/>
            <p:cNvSpPr>
              <a:spLocks noChangeArrowheads="1"/>
            </p:cNvSpPr>
            <p:nvPr/>
          </p:nvSpPr>
          <p:spPr bwMode="auto">
            <a:xfrm>
              <a:off x="552450" y="2667000"/>
              <a:ext cx="457200" cy="1371600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>
              <a:outerShdw blurRad="50800" dist="38100" dir="8100000" algn="bl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Freeform 18"/>
            <p:cNvSpPr>
              <a:spLocks/>
            </p:cNvSpPr>
            <p:nvPr/>
          </p:nvSpPr>
          <p:spPr bwMode="auto">
            <a:xfrm>
              <a:off x="1009650" y="3352800"/>
              <a:ext cx="1905000" cy="228600"/>
            </a:xfrm>
            <a:custGeom>
              <a:avLst/>
              <a:gdLst>
                <a:gd name="T0" fmla="*/ 0 w 720"/>
                <a:gd name="T1" fmla="*/ 8 h 152"/>
                <a:gd name="T2" fmla="*/ 144 w 720"/>
                <a:gd name="T3" fmla="*/ 152 h 152"/>
                <a:gd name="T4" fmla="*/ 288 w 720"/>
                <a:gd name="T5" fmla="*/ 8 h 152"/>
                <a:gd name="T6" fmla="*/ 432 w 720"/>
                <a:gd name="T7" fmla="*/ 152 h 152"/>
                <a:gd name="T8" fmla="*/ 576 w 720"/>
                <a:gd name="T9" fmla="*/ 8 h 152"/>
                <a:gd name="T10" fmla="*/ 720 w 720"/>
                <a:gd name="T11" fmla="*/ 104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0"/>
                <a:gd name="T19" fmla="*/ 0 h 152"/>
                <a:gd name="T20" fmla="*/ 720 w 720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0" h="152">
                  <a:moveTo>
                    <a:pt x="0" y="8"/>
                  </a:moveTo>
                  <a:cubicBezTo>
                    <a:pt x="48" y="80"/>
                    <a:pt x="96" y="152"/>
                    <a:pt x="144" y="152"/>
                  </a:cubicBezTo>
                  <a:cubicBezTo>
                    <a:pt x="192" y="152"/>
                    <a:pt x="240" y="8"/>
                    <a:pt x="288" y="8"/>
                  </a:cubicBezTo>
                  <a:cubicBezTo>
                    <a:pt x="336" y="8"/>
                    <a:pt x="384" y="152"/>
                    <a:pt x="432" y="152"/>
                  </a:cubicBezTo>
                  <a:cubicBezTo>
                    <a:pt x="480" y="152"/>
                    <a:pt x="528" y="16"/>
                    <a:pt x="576" y="8"/>
                  </a:cubicBezTo>
                  <a:cubicBezTo>
                    <a:pt x="624" y="0"/>
                    <a:pt x="672" y="52"/>
                    <a:pt x="720" y="104"/>
                  </a:cubicBezTo>
                </a:path>
              </a:pathLst>
            </a:custGeom>
            <a:noFill/>
            <a:ln w="50800">
              <a:solidFill>
                <a:srgbClr val="008000"/>
              </a:solidFill>
              <a:round/>
              <a:headEnd/>
              <a:tailEnd/>
            </a:ln>
            <a:effectLst>
              <a:outerShdw blurRad="50800" dist="38100" dir="8100000" algn="bl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Freeform 19"/>
            <p:cNvSpPr>
              <a:spLocks/>
            </p:cNvSpPr>
            <p:nvPr/>
          </p:nvSpPr>
          <p:spPr bwMode="auto">
            <a:xfrm>
              <a:off x="2914650" y="3276600"/>
              <a:ext cx="1828800" cy="381000"/>
            </a:xfrm>
            <a:custGeom>
              <a:avLst/>
              <a:gdLst>
                <a:gd name="T0" fmla="*/ 0 w 891"/>
                <a:gd name="T1" fmla="*/ 135 h 190"/>
                <a:gd name="T2" fmla="*/ 36 w 891"/>
                <a:gd name="T3" fmla="*/ 54 h 190"/>
                <a:gd name="T4" fmla="*/ 72 w 891"/>
                <a:gd name="T5" fmla="*/ 63 h 190"/>
                <a:gd name="T6" fmla="*/ 126 w 891"/>
                <a:gd name="T7" fmla="*/ 99 h 190"/>
                <a:gd name="T8" fmla="*/ 135 w 891"/>
                <a:gd name="T9" fmla="*/ 180 h 190"/>
                <a:gd name="T10" fmla="*/ 171 w 891"/>
                <a:gd name="T11" fmla="*/ 171 h 190"/>
                <a:gd name="T12" fmla="*/ 189 w 891"/>
                <a:gd name="T13" fmla="*/ 108 h 190"/>
                <a:gd name="T14" fmla="*/ 243 w 891"/>
                <a:gd name="T15" fmla="*/ 36 h 190"/>
                <a:gd name="T16" fmla="*/ 261 w 891"/>
                <a:gd name="T17" fmla="*/ 72 h 190"/>
                <a:gd name="T18" fmla="*/ 288 w 891"/>
                <a:gd name="T19" fmla="*/ 99 h 190"/>
                <a:gd name="T20" fmla="*/ 342 w 891"/>
                <a:gd name="T21" fmla="*/ 180 h 190"/>
                <a:gd name="T22" fmla="*/ 423 w 891"/>
                <a:gd name="T23" fmla="*/ 63 h 190"/>
                <a:gd name="T24" fmla="*/ 432 w 891"/>
                <a:gd name="T25" fmla="*/ 36 h 190"/>
                <a:gd name="T26" fmla="*/ 486 w 891"/>
                <a:gd name="T27" fmla="*/ 0 h 190"/>
                <a:gd name="T28" fmla="*/ 522 w 891"/>
                <a:gd name="T29" fmla="*/ 9 h 190"/>
                <a:gd name="T30" fmla="*/ 540 w 891"/>
                <a:gd name="T31" fmla="*/ 36 h 190"/>
                <a:gd name="T32" fmla="*/ 612 w 891"/>
                <a:gd name="T33" fmla="*/ 99 h 190"/>
                <a:gd name="T34" fmla="*/ 639 w 891"/>
                <a:gd name="T35" fmla="*/ 90 h 190"/>
                <a:gd name="T36" fmla="*/ 657 w 891"/>
                <a:gd name="T37" fmla="*/ 63 h 190"/>
                <a:gd name="T38" fmla="*/ 738 w 891"/>
                <a:gd name="T39" fmla="*/ 72 h 190"/>
                <a:gd name="T40" fmla="*/ 828 w 891"/>
                <a:gd name="T41" fmla="*/ 99 h 190"/>
                <a:gd name="T42" fmla="*/ 891 w 891"/>
                <a:gd name="T43" fmla="*/ 45 h 19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91"/>
                <a:gd name="T67" fmla="*/ 0 h 190"/>
                <a:gd name="T68" fmla="*/ 891 w 891"/>
                <a:gd name="T69" fmla="*/ 190 h 19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91" h="190">
                  <a:moveTo>
                    <a:pt x="0" y="135"/>
                  </a:moveTo>
                  <a:cubicBezTo>
                    <a:pt x="21" y="71"/>
                    <a:pt x="7" y="97"/>
                    <a:pt x="36" y="54"/>
                  </a:cubicBezTo>
                  <a:cubicBezTo>
                    <a:pt x="48" y="57"/>
                    <a:pt x="61" y="57"/>
                    <a:pt x="72" y="63"/>
                  </a:cubicBezTo>
                  <a:cubicBezTo>
                    <a:pt x="91" y="73"/>
                    <a:pt x="126" y="99"/>
                    <a:pt x="126" y="99"/>
                  </a:cubicBezTo>
                  <a:cubicBezTo>
                    <a:pt x="129" y="126"/>
                    <a:pt x="121" y="157"/>
                    <a:pt x="135" y="180"/>
                  </a:cubicBezTo>
                  <a:cubicBezTo>
                    <a:pt x="142" y="190"/>
                    <a:pt x="161" y="179"/>
                    <a:pt x="171" y="171"/>
                  </a:cubicBezTo>
                  <a:cubicBezTo>
                    <a:pt x="188" y="157"/>
                    <a:pt x="183" y="129"/>
                    <a:pt x="189" y="108"/>
                  </a:cubicBezTo>
                  <a:cubicBezTo>
                    <a:pt x="199" y="72"/>
                    <a:pt x="212" y="56"/>
                    <a:pt x="243" y="36"/>
                  </a:cubicBezTo>
                  <a:cubicBezTo>
                    <a:pt x="249" y="48"/>
                    <a:pt x="253" y="61"/>
                    <a:pt x="261" y="72"/>
                  </a:cubicBezTo>
                  <a:cubicBezTo>
                    <a:pt x="268" y="82"/>
                    <a:pt x="282" y="88"/>
                    <a:pt x="288" y="99"/>
                  </a:cubicBezTo>
                  <a:cubicBezTo>
                    <a:pt x="314" y="144"/>
                    <a:pt x="288" y="144"/>
                    <a:pt x="342" y="180"/>
                  </a:cubicBezTo>
                  <a:cubicBezTo>
                    <a:pt x="385" y="152"/>
                    <a:pt x="401" y="108"/>
                    <a:pt x="423" y="63"/>
                  </a:cubicBezTo>
                  <a:cubicBezTo>
                    <a:pt x="427" y="55"/>
                    <a:pt x="425" y="43"/>
                    <a:pt x="432" y="36"/>
                  </a:cubicBezTo>
                  <a:cubicBezTo>
                    <a:pt x="447" y="21"/>
                    <a:pt x="486" y="0"/>
                    <a:pt x="486" y="0"/>
                  </a:cubicBezTo>
                  <a:cubicBezTo>
                    <a:pt x="498" y="3"/>
                    <a:pt x="512" y="2"/>
                    <a:pt x="522" y="9"/>
                  </a:cubicBezTo>
                  <a:cubicBezTo>
                    <a:pt x="531" y="15"/>
                    <a:pt x="533" y="28"/>
                    <a:pt x="540" y="36"/>
                  </a:cubicBezTo>
                  <a:cubicBezTo>
                    <a:pt x="563" y="63"/>
                    <a:pt x="579" y="88"/>
                    <a:pt x="612" y="99"/>
                  </a:cubicBezTo>
                  <a:cubicBezTo>
                    <a:pt x="621" y="96"/>
                    <a:pt x="632" y="96"/>
                    <a:pt x="639" y="90"/>
                  </a:cubicBezTo>
                  <a:cubicBezTo>
                    <a:pt x="647" y="83"/>
                    <a:pt x="646" y="65"/>
                    <a:pt x="657" y="63"/>
                  </a:cubicBezTo>
                  <a:cubicBezTo>
                    <a:pt x="684" y="58"/>
                    <a:pt x="711" y="69"/>
                    <a:pt x="738" y="72"/>
                  </a:cubicBezTo>
                  <a:cubicBezTo>
                    <a:pt x="756" y="125"/>
                    <a:pt x="783" y="110"/>
                    <a:pt x="828" y="99"/>
                  </a:cubicBezTo>
                  <a:cubicBezTo>
                    <a:pt x="852" y="63"/>
                    <a:pt x="863" y="73"/>
                    <a:pt x="891" y="4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>
              <a:outerShdw blurRad="50800" dist="38100" dir="8100000" algn="bl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Line 20"/>
            <p:cNvSpPr>
              <a:spLocks noChangeShapeType="1"/>
            </p:cNvSpPr>
            <p:nvPr/>
          </p:nvSpPr>
          <p:spPr bwMode="auto">
            <a:xfrm rot="5400000" flipV="1">
              <a:off x="2030412" y="3862388"/>
              <a:ext cx="409575" cy="0"/>
            </a:xfrm>
            <a:prstGeom prst="line">
              <a:avLst/>
            </a:prstGeom>
            <a:noFill/>
            <a:ln w="50800">
              <a:solidFill>
                <a:srgbClr val="80008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Text Box 21"/>
            <p:cNvSpPr txBox="1">
              <a:spLocks noChangeArrowheads="1"/>
            </p:cNvSpPr>
            <p:nvPr/>
          </p:nvSpPr>
          <p:spPr bwMode="auto">
            <a:xfrm>
              <a:off x="1847850" y="4114800"/>
              <a:ext cx="730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800080"/>
                  </a:solidFill>
                  <a:latin typeface="+mn-lt"/>
                </a:rPr>
                <a:t>Fault</a:t>
              </a:r>
            </a:p>
          </p:txBody>
        </p:sp>
        <p:sp>
          <p:nvSpPr>
            <p:cNvPr id="15372" name="Line 22"/>
            <p:cNvSpPr>
              <a:spLocks noChangeShapeType="1"/>
            </p:cNvSpPr>
            <p:nvPr/>
          </p:nvSpPr>
          <p:spPr bwMode="auto">
            <a:xfrm rot="5400000" flipV="1">
              <a:off x="2716212" y="3862388"/>
              <a:ext cx="409575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Text Box 23"/>
            <p:cNvSpPr txBox="1">
              <a:spLocks noChangeArrowheads="1"/>
            </p:cNvSpPr>
            <p:nvPr/>
          </p:nvSpPr>
          <p:spPr bwMode="auto">
            <a:xfrm>
              <a:off x="2527300" y="4114800"/>
              <a:ext cx="7429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  <a:latin typeface="+mn-lt"/>
                </a:rPr>
                <a:t>Error</a:t>
              </a:r>
            </a:p>
          </p:txBody>
        </p:sp>
        <p:sp>
          <p:nvSpPr>
            <p:cNvPr id="15374" name="AutoShape 24"/>
            <p:cNvSpPr>
              <a:spLocks noChangeArrowheads="1"/>
            </p:cNvSpPr>
            <p:nvPr/>
          </p:nvSpPr>
          <p:spPr bwMode="auto">
            <a:xfrm>
              <a:off x="4591050" y="3124200"/>
              <a:ext cx="685800" cy="609600"/>
            </a:xfrm>
            <a:prstGeom prst="irregularSeal1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25"/>
            <p:cNvSpPr>
              <a:spLocks noChangeShapeType="1"/>
            </p:cNvSpPr>
            <p:nvPr/>
          </p:nvSpPr>
          <p:spPr bwMode="auto">
            <a:xfrm rot="5400000" flipV="1">
              <a:off x="4703762" y="3862388"/>
              <a:ext cx="409575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Text Box 26"/>
            <p:cNvSpPr txBox="1">
              <a:spLocks noChangeArrowheads="1"/>
            </p:cNvSpPr>
            <p:nvPr/>
          </p:nvSpPr>
          <p:spPr bwMode="auto">
            <a:xfrm>
              <a:off x="4268139" y="4114800"/>
              <a:ext cx="123637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+mn-lt"/>
                </a:rPr>
                <a:t>Symptom</a:t>
              </a:r>
            </a:p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+mn-lt"/>
                </a:rPr>
                <a:t>detected</a:t>
              </a:r>
            </a:p>
          </p:txBody>
        </p:sp>
        <p:sp>
          <p:nvSpPr>
            <p:cNvPr id="15377" name="Line 27"/>
            <p:cNvSpPr>
              <a:spLocks noChangeShapeType="1"/>
            </p:cNvSpPr>
            <p:nvPr/>
          </p:nvSpPr>
          <p:spPr bwMode="auto">
            <a:xfrm>
              <a:off x="5429250" y="4800600"/>
              <a:ext cx="381000" cy="2190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Text Box 28"/>
            <p:cNvSpPr txBox="1">
              <a:spLocks noChangeArrowheads="1"/>
            </p:cNvSpPr>
            <p:nvPr/>
          </p:nvSpPr>
          <p:spPr bwMode="auto">
            <a:xfrm>
              <a:off x="5874697" y="4205288"/>
              <a:ext cx="12490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8000"/>
                  </a:solidFill>
                  <a:latin typeface="+mn-lt"/>
                </a:rPr>
                <a:t>Recovery</a:t>
              </a:r>
            </a:p>
          </p:txBody>
        </p:sp>
        <p:sp>
          <p:nvSpPr>
            <p:cNvPr id="15379" name="Line 29"/>
            <p:cNvSpPr>
              <a:spLocks noChangeShapeType="1"/>
            </p:cNvSpPr>
            <p:nvPr/>
          </p:nvSpPr>
          <p:spPr bwMode="auto">
            <a:xfrm rot="5400000" flipV="1">
              <a:off x="5916612" y="3862388"/>
              <a:ext cx="561975" cy="0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Freeform 30"/>
            <p:cNvSpPr>
              <a:spLocks/>
            </p:cNvSpPr>
            <p:nvPr/>
          </p:nvSpPr>
          <p:spPr bwMode="auto">
            <a:xfrm flipV="1">
              <a:off x="6191250" y="3352800"/>
              <a:ext cx="1447800" cy="228600"/>
            </a:xfrm>
            <a:custGeom>
              <a:avLst/>
              <a:gdLst>
                <a:gd name="T0" fmla="*/ 0 w 720"/>
                <a:gd name="T1" fmla="*/ 8 h 152"/>
                <a:gd name="T2" fmla="*/ 144 w 720"/>
                <a:gd name="T3" fmla="*/ 152 h 152"/>
                <a:gd name="T4" fmla="*/ 288 w 720"/>
                <a:gd name="T5" fmla="*/ 8 h 152"/>
                <a:gd name="T6" fmla="*/ 432 w 720"/>
                <a:gd name="T7" fmla="*/ 152 h 152"/>
                <a:gd name="T8" fmla="*/ 576 w 720"/>
                <a:gd name="T9" fmla="*/ 8 h 152"/>
                <a:gd name="T10" fmla="*/ 720 w 720"/>
                <a:gd name="T11" fmla="*/ 104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0"/>
                <a:gd name="T19" fmla="*/ 0 h 152"/>
                <a:gd name="T20" fmla="*/ 720 w 720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0" h="152">
                  <a:moveTo>
                    <a:pt x="0" y="8"/>
                  </a:moveTo>
                  <a:cubicBezTo>
                    <a:pt x="48" y="80"/>
                    <a:pt x="96" y="152"/>
                    <a:pt x="144" y="152"/>
                  </a:cubicBezTo>
                  <a:cubicBezTo>
                    <a:pt x="192" y="152"/>
                    <a:pt x="240" y="8"/>
                    <a:pt x="288" y="8"/>
                  </a:cubicBezTo>
                  <a:cubicBezTo>
                    <a:pt x="336" y="8"/>
                    <a:pt x="384" y="152"/>
                    <a:pt x="432" y="152"/>
                  </a:cubicBezTo>
                  <a:cubicBezTo>
                    <a:pt x="480" y="152"/>
                    <a:pt x="528" y="16"/>
                    <a:pt x="576" y="8"/>
                  </a:cubicBezTo>
                  <a:cubicBezTo>
                    <a:pt x="624" y="0"/>
                    <a:pt x="672" y="52"/>
                    <a:pt x="720" y="104"/>
                  </a:cubicBezTo>
                </a:path>
              </a:pathLst>
            </a:custGeom>
            <a:noFill/>
            <a:ln w="50800">
              <a:solidFill>
                <a:srgbClr val="008000"/>
              </a:solidFill>
              <a:round/>
              <a:headEnd/>
              <a:tailEnd/>
            </a:ln>
            <a:effectLst>
              <a:outerShdw blurRad="50800" dist="38100" dir="8100000" algn="bl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Line 31"/>
            <p:cNvSpPr>
              <a:spLocks noChangeShapeType="1"/>
            </p:cNvSpPr>
            <p:nvPr/>
          </p:nvSpPr>
          <p:spPr bwMode="auto">
            <a:xfrm>
              <a:off x="7105650" y="5105400"/>
              <a:ext cx="4572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Text Box 32"/>
            <p:cNvSpPr txBox="1">
              <a:spLocks noChangeArrowheads="1"/>
            </p:cNvSpPr>
            <p:nvPr/>
          </p:nvSpPr>
          <p:spPr bwMode="auto">
            <a:xfrm>
              <a:off x="7505700" y="4891088"/>
              <a:ext cx="895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+mn-lt"/>
                </a:rPr>
                <a:t>Repair</a:t>
              </a:r>
            </a:p>
          </p:txBody>
        </p:sp>
        <p:sp>
          <p:nvSpPr>
            <p:cNvPr id="15383" name="Line 33"/>
            <p:cNvSpPr>
              <a:spLocks noChangeShapeType="1"/>
            </p:cNvSpPr>
            <p:nvPr/>
          </p:nvSpPr>
          <p:spPr bwMode="auto">
            <a:xfrm rot="16200000">
              <a:off x="6134099" y="4725987"/>
              <a:ext cx="2286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Text Box 34"/>
            <p:cNvSpPr txBox="1">
              <a:spLocks noChangeArrowheads="1"/>
            </p:cNvSpPr>
            <p:nvPr/>
          </p:nvSpPr>
          <p:spPr bwMode="auto">
            <a:xfrm>
              <a:off x="447430" y="4078290"/>
              <a:ext cx="8386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 err="1" smtClean="0">
                  <a:latin typeface="+mn-lt"/>
                </a:rPr>
                <a:t>Chkpt</a:t>
              </a:r>
              <a:endParaRPr lang="en-US" sz="1800" b="1" dirty="0">
                <a:latin typeface="+mn-lt"/>
              </a:endParaRPr>
            </a:p>
          </p:txBody>
        </p:sp>
        <p:sp>
          <p:nvSpPr>
            <p:cNvPr id="15385" name="Oval 35"/>
            <p:cNvSpPr>
              <a:spLocks noChangeArrowheads="1"/>
            </p:cNvSpPr>
            <p:nvPr/>
          </p:nvSpPr>
          <p:spPr bwMode="auto">
            <a:xfrm>
              <a:off x="7639050" y="2652713"/>
              <a:ext cx="457200" cy="1371600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>
              <a:outerShdw blurRad="50800" dist="38100" dir="8100000" algn="bl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Text Box 36"/>
            <p:cNvSpPr txBox="1">
              <a:spLocks noChangeArrowheads="1"/>
            </p:cNvSpPr>
            <p:nvPr/>
          </p:nvSpPr>
          <p:spPr bwMode="auto">
            <a:xfrm>
              <a:off x="7457830" y="4078290"/>
              <a:ext cx="8386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 err="1" smtClean="0">
                  <a:latin typeface="+mn-lt"/>
                </a:rPr>
                <a:t>Chkpt</a:t>
              </a:r>
              <a:endParaRPr lang="en-US" sz="1800" b="1" dirty="0">
                <a:latin typeface="+mn-lt"/>
              </a:endParaRPr>
            </a:p>
          </p:txBody>
        </p:sp>
      </p:grp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67341" y="3008313"/>
            <a:ext cx="3109260" cy="2203451"/>
            <a:chOff x="64" y="2304"/>
            <a:chExt cx="2081" cy="1388"/>
          </a:xfrm>
        </p:grpSpPr>
        <p:sp>
          <p:nvSpPr>
            <p:cNvPr id="15397" name="Text Box 4"/>
            <p:cNvSpPr txBox="1">
              <a:spLocks noChangeArrowheads="1"/>
            </p:cNvSpPr>
            <p:nvPr/>
          </p:nvSpPr>
          <p:spPr bwMode="auto">
            <a:xfrm>
              <a:off x="64" y="3149"/>
              <a:ext cx="2081" cy="543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820" indent="-342820" algn="ctr"/>
              <a:r>
                <a:rPr lang="en-US" sz="1600" b="1" dirty="0" smtClean="0">
                  <a:latin typeface="+mn-lt"/>
                </a:rPr>
                <a:t>Error modeling</a:t>
              </a:r>
            </a:p>
            <a:p>
              <a:pPr marL="342820" indent="-342820" algn="ctr"/>
              <a:r>
                <a:rPr lang="en-US" b="1" dirty="0">
                  <a:solidFill>
                    <a:srgbClr val="D25000"/>
                  </a:solidFill>
                </a:rPr>
                <a:t>SWAT-</a:t>
              </a:r>
              <a:r>
                <a:rPr lang="en-US" b="1" dirty="0" err="1">
                  <a:solidFill>
                    <a:srgbClr val="D25000"/>
                  </a:solidFill>
                </a:rPr>
                <a:t>Sim</a:t>
              </a:r>
              <a:r>
                <a:rPr lang="en-US" sz="1600" b="1" dirty="0">
                  <a:solidFill>
                    <a:srgbClr val="C06000"/>
                  </a:solidFill>
                </a:rPr>
                <a:t> </a:t>
              </a:r>
              <a:r>
                <a:rPr lang="en-US" sz="1600" b="1" dirty="0"/>
                <a:t>[HPCA</a:t>
              </a:r>
              <a:r>
                <a:rPr lang="en-US" sz="1600" b="1" dirty="0">
                  <a:cs typeface="Arial"/>
                </a:rPr>
                <a:t>’</a:t>
              </a:r>
              <a:r>
                <a:rPr lang="en-US" sz="1600" b="1" dirty="0"/>
                <a:t>09]</a:t>
              </a:r>
            </a:p>
            <a:p>
              <a:pPr marL="342820" indent="-342820" algn="ctr"/>
              <a:r>
                <a:rPr lang="en-US" sz="1600" b="1" dirty="0" smtClean="0">
                  <a:latin typeface="+mn-lt"/>
                </a:rPr>
                <a:t>FPGA-based [DATE’12]</a:t>
              </a:r>
              <a:endParaRPr lang="en-US" sz="1600" b="1" dirty="0">
                <a:latin typeface="+mn-lt"/>
              </a:endParaRPr>
            </a:p>
          </p:txBody>
        </p:sp>
        <p:sp>
          <p:nvSpPr>
            <p:cNvPr id="15398" name="AutoShape 5"/>
            <p:cNvSpPr>
              <a:spLocks noChangeArrowheads="1"/>
            </p:cNvSpPr>
            <p:nvPr/>
          </p:nvSpPr>
          <p:spPr bwMode="auto">
            <a:xfrm>
              <a:off x="1227" y="2304"/>
              <a:ext cx="429" cy="62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9" name="Line 6"/>
            <p:cNvSpPr>
              <a:spLocks noChangeShapeType="1"/>
            </p:cNvSpPr>
            <p:nvPr/>
          </p:nvSpPr>
          <p:spPr bwMode="auto">
            <a:xfrm flipV="1">
              <a:off x="864" y="2928"/>
              <a:ext cx="432" cy="24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1676400" y="4379914"/>
            <a:ext cx="4114800" cy="1487490"/>
            <a:chOff x="1056" y="3168"/>
            <a:chExt cx="2592" cy="937"/>
          </a:xfrm>
        </p:grpSpPr>
        <p:sp>
          <p:nvSpPr>
            <p:cNvPr id="15395" name="Line 39"/>
            <p:cNvSpPr>
              <a:spLocks noChangeShapeType="1"/>
            </p:cNvSpPr>
            <p:nvPr/>
          </p:nvSpPr>
          <p:spPr bwMode="auto">
            <a:xfrm flipV="1">
              <a:off x="2496" y="3168"/>
              <a:ext cx="480" cy="52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40"/>
            <p:cNvSpPr>
              <a:spLocks noChangeShapeType="1"/>
            </p:cNvSpPr>
            <p:nvPr/>
          </p:nvSpPr>
          <p:spPr bwMode="auto">
            <a:xfrm flipV="1">
              <a:off x="2496" y="3360"/>
              <a:ext cx="1152" cy="357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Text Box 38"/>
            <p:cNvSpPr txBox="1">
              <a:spLocks noChangeArrowheads="1"/>
            </p:cNvSpPr>
            <p:nvPr/>
          </p:nvSpPr>
          <p:spPr bwMode="auto">
            <a:xfrm>
              <a:off x="1056" y="3717"/>
              <a:ext cx="2400" cy="3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820" indent="-342820" algn="ctr"/>
              <a:r>
                <a:rPr lang="en-US" sz="1800" b="1" dirty="0" err="1" smtClean="0">
                  <a:solidFill>
                    <a:srgbClr val="D25000"/>
                  </a:solidFill>
                  <a:latin typeface="Arial"/>
                  <a:cs typeface="Arial"/>
                </a:rPr>
                <a:t>mSWAT</a:t>
              </a:r>
              <a:r>
                <a:rPr lang="en-US" sz="1800" b="1" dirty="0" smtClean="0">
                  <a:solidFill>
                    <a:srgbClr val="D25000"/>
                  </a:solidFill>
                  <a:latin typeface="Arial"/>
                  <a:cs typeface="Arial"/>
                </a:rPr>
                <a:t> </a:t>
              </a:r>
              <a:r>
                <a:rPr lang="en-US" sz="1600" b="1" dirty="0" smtClean="0">
                  <a:latin typeface="Arial"/>
                  <a:cs typeface="Arial"/>
                </a:rPr>
                <a:t>[MICRO’09]</a:t>
              </a:r>
            </a:p>
            <a:p>
              <a:pPr marL="342820" indent="-342820" algn="ctr"/>
              <a:r>
                <a:rPr lang="en-US" sz="1600" b="1" dirty="0" err="1" smtClean="0">
                  <a:latin typeface="+mn-lt"/>
                </a:rPr>
                <a:t>Multicore</a:t>
              </a:r>
              <a:r>
                <a:rPr lang="en-US" sz="1600" b="1" dirty="0" smtClean="0">
                  <a:latin typeface="+mn-lt"/>
                </a:rPr>
                <a:t> detection &amp; diagnosis</a:t>
              </a:r>
            </a:p>
          </p:txBody>
        </p:sp>
      </p:grpSp>
      <p:grpSp>
        <p:nvGrpSpPr>
          <p:cNvPr id="8" name="Group 45"/>
          <p:cNvGrpSpPr/>
          <p:nvPr/>
        </p:nvGrpSpPr>
        <p:grpSpPr>
          <a:xfrm>
            <a:off x="5562600" y="1289447"/>
            <a:ext cx="3429000" cy="2785665"/>
            <a:chOff x="5562600" y="1862535"/>
            <a:chExt cx="3429000" cy="2785665"/>
          </a:xfrm>
        </p:grpSpPr>
        <p:sp>
          <p:nvSpPr>
            <p:cNvPr id="44" name="Line 39"/>
            <p:cNvSpPr>
              <a:spLocks noChangeShapeType="1"/>
            </p:cNvSpPr>
            <p:nvPr/>
          </p:nvSpPr>
          <p:spPr bwMode="auto">
            <a:xfrm flipH="1">
              <a:off x="6019800" y="2478090"/>
              <a:ext cx="0" cy="171291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AutoShape 8"/>
            <p:cNvSpPr>
              <a:spLocks noChangeArrowheads="1"/>
            </p:cNvSpPr>
            <p:nvPr/>
          </p:nvSpPr>
          <p:spPr bwMode="auto">
            <a:xfrm>
              <a:off x="5867400" y="4191000"/>
              <a:ext cx="1295400" cy="4572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62600" y="1862535"/>
              <a:ext cx="3429000" cy="615553"/>
            </a:xfrm>
            <a:prstGeom prst="rect">
              <a:avLst/>
            </a:prstGeom>
            <a:solidFill>
              <a:srgbClr val="FFCC9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solidFill>
                    <a:srgbClr val="D25000"/>
                  </a:solidFill>
                  <a:latin typeface="+mn-lt"/>
                </a:rPr>
                <a:t>Fault Recovery</a:t>
              </a:r>
            </a:p>
            <a:p>
              <a:pPr algn="ctr"/>
              <a:r>
                <a:rPr lang="en-US" sz="1600" b="1" dirty="0" smtClean="0">
                  <a:latin typeface="+mn-lt"/>
                </a:rPr>
                <a:t>Handling I/O [TACO’15]</a:t>
              </a:r>
            </a:p>
          </p:txBody>
        </p:sp>
      </p:grpSp>
      <p:sp>
        <p:nvSpPr>
          <p:cNvPr id="47" name="Slide Number Placeholder 4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4A6471-F93B-D741-B000-186E77E7949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046113"/>
            <a:ext cx="8762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D25000"/>
                </a:solidFill>
                <a:latin typeface="Arial Narrow" panose="020B0606020202030204" pitchFamily="34" charset="0"/>
              </a:rPr>
              <a:t>Complete solution for in-core faults, evaluated for variety of workloads</a:t>
            </a:r>
            <a:endParaRPr lang="en-US" sz="2200" b="1" dirty="0">
              <a:solidFill>
                <a:srgbClr val="D25000"/>
              </a:solidFill>
              <a:latin typeface="Arial Narrow" panose="020B0606020202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139717"/>
      </p:ext>
    </p:extLst>
  </p:cSld>
  <p:clrMapOvr>
    <a:masterClrMapping/>
  </p:clrMapOvr>
  <p:transition advTm="626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SWAT Fault Detection</a:t>
            </a:r>
            <a:endParaRPr lang="en-US" sz="16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791200"/>
          </a:xfrm>
        </p:spPr>
        <p:txBody>
          <a:bodyPr/>
          <a:lstStyle/>
          <a:p>
            <a:r>
              <a:rPr lang="en-US" dirty="0" smtClean="0"/>
              <a:t>Simple monitors observe </a:t>
            </a:r>
            <a:r>
              <a:rPr lang="en-US" dirty="0" smtClean="0">
                <a:solidFill>
                  <a:srgbClr val="D15100"/>
                </a:solidFill>
              </a:rPr>
              <a:t>anomalous SW behavior </a:t>
            </a:r>
            <a:r>
              <a:rPr lang="en-US" dirty="0" smtClean="0"/>
              <a:t>[ASPLOS’08, MICRO’09]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Very low hardware area, performance overhead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52400" y="1905000"/>
            <a:ext cx="8845296" cy="3276600"/>
            <a:chOff x="76200" y="1676400"/>
            <a:chExt cx="8845296" cy="32766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971800" y="4419600"/>
              <a:ext cx="3352800" cy="533400"/>
            </a:xfrm>
            <a:prstGeom prst="roundRect">
              <a:avLst/>
            </a:prstGeom>
            <a:solidFill>
              <a:srgbClr val="00D80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63500">
                <a:schemeClr val="bg1">
                  <a:lumMod val="75000"/>
                  <a:alpha val="75000"/>
                </a:schemeClr>
              </a:glow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86"/>
              <a:r>
                <a:rPr lang="en-US" b="1" dirty="0" smtClean="0">
                  <a:latin typeface="Helvetica"/>
                  <a:cs typeface="Helvetica"/>
                </a:rPr>
                <a:t>SWAT firmware</a:t>
              </a:r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76200" y="1676400"/>
              <a:ext cx="1447800" cy="1981200"/>
            </a:xfrm>
            <a:prstGeom prst="rect">
              <a:avLst/>
            </a:prstGeom>
            <a:solidFill>
              <a:srgbClr val="FF875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bg1">
                  <a:lumMod val="8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186"/>
              <a:r>
                <a:rPr lang="en-US" sz="1800" b="1" dirty="0" smtClean="0">
                  <a:latin typeface="Arial Narrow" pitchFamily="34" charset="0"/>
                </a:rPr>
                <a:t>Fatal Traps</a:t>
              </a:r>
              <a:endParaRPr lang="en-US" sz="1800" b="1" dirty="0">
                <a:latin typeface="Arial Narrow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201" y="3048000"/>
              <a:ext cx="1447799" cy="52322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 Narrow" pitchFamily="34" charset="0"/>
                </a:rPr>
                <a:t>Division by zero,</a:t>
              </a:r>
            </a:p>
            <a:p>
              <a:pPr algn="ctr"/>
              <a:r>
                <a:rPr lang="en-US" sz="1400" b="1" dirty="0" smtClean="0">
                  <a:latin typeface="Arial Narrow" pitchFamily="34" charset="0"/>
                </a:rPr>
                <a:t>RED state, etc.</a:t>
              </a:r>
              <a:endParaRPr lang="en-US" sz="1400" b="1" dirty="0">
                <a:latin typeface="Arial Narrow" pitchFamily="34" charset="0"/>
              </a:endParaRPr>
            </a:p>
          </p:txBody>
        </p:sp>
        <p:pic>
          <p:nvPicPr>
            <p:cNvPr id="15" name="Picture 14" descr="trap6alg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050" y="2133600"/>
              <a:ext cx="1022350" cy="811042"/>
            </a:xfrm>
            <a:prstGeom prst="rect">
              <a:avLst/>
            </a:prstGeom>
            <a:solidFill>
              <a:srgbClr val="FF875F"/>
            </a:solidFill>
            <a:scene3d>
              <a:camera prst="orthographicFront"/>
              <a:lightRig rig="threePt" dir="t"/>
            </a:scene3d>
            <a:sp3d>
              <a:bevelT/>
            </a:sp3d>
          </p:spPr>
        </p:pic>
        <p:grpSp>
          <p:nvGrpSpPr>
            <p:cNvPr id="10" name="Group 18"/>
            <p:cNvGrpSpPr/>
            <p:nvPr/>
          </p:nvGrpSpPr>
          <p:grpSpPr>
            <a:xfrm>
              <a:off x="3118103" y="1676400"/>
              <a:ext cx="1453896" cy="1981200"/>
              <a:chOff x="6215197" y="4191000"/>
              <a:chExt cx="1730829" cy="1981200"/>
            </a:xfrm>
            <a:solidFill>
              <a:srgbClr val="FF875F"/>
            </a:solidFill>
          </p:grpSpPr>
          <p:sp>
            <p:nvSpPr>
              <p:cNvPr id="8" name="Rectangle 7"/>
              <p:cNvSpPr/>
              <p:nvPr/>
            </p:nvSpPr>
            <p:spPr bwMode="auto">
              <a:xfrm>
                <a:off x="6215197" y="4191000"/>
                <a:ext cx="1730829" cy="1981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bg1">
                    <a:lumMod val="85000"/>
                    <a:alpha val="75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186"/>
                <a:r>
                  <a:rPr lang="en-US" sz="1800" b="1" dirty="0" smtClean="0">
                    <a:latin typeface="Arial Narrow" pitchFamily="34" charset="0"/>
                  </a:rPr>
                  <a:t>Kernel Panic</a:t>
                </a:r>
                <a:endParaRPr lang="en-US" sz="1800" b="1" dirty="0">
                  <a:latin typeface="Arial Narrow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272602" y="5562600"/>
                <a:ext cx="1628193" cy="523220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Arial Narrow" pitchFamily="34" charset="0"/>
                  </a:rPr>
                  <a:t>OS enters panic</a:t>
                </a:r>
              </a:p>
              <a:p>
                <a:pPr algn="ctr"/>
                <a:r>
                  <a:rPr lang="en-US" sz="1400" b="1" dirty="0" smtClean="0">
                    <a:latin typeface="Arial Narrow" pitchFamily="34" charset="0"/>
                  </a:rPr>
                  <a:t>state due to fault</a:t>
                </a:r>
                <a:endParaRPr lang="en-US" sz="1400" b="1" dirty="0">
                  <a:latin typeface="Arial Narrow" pitchFamily="34" charset="0"/>
                </a:endParaRPr>
              </a:p>
            </p:txBody>
          </p:sp>
          <p:pic>
            <p:nvPicPr>
              <p:cNvPr id="16" name="Picture 15" descr="panic.jp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6127" y="4648200"/>
                <a:ext cx="917043" cy="914400"/>
              </a:xfrm>
              <a:prstGeom prst="rect">
                <a:avLst/>
              </a:prstGeom>
              <a:grpFill/>
              <a:scene3d>
                <a:camera prst="orthographicFront"/>
                <a:lightRig rig="threePt" dir="t"/>
              </a:scene3d>
              <a:sp3d>
                <a:bevelT/>
              </a:sp3d>
            </p:spPr>
          </p:pic>
        </p:grpSp>
        <p:cxnSp>
          <p:nvCxnSpPr>
            <p:cNvPr id="21" name="Elbow Connector 20"/>
            <p:cNvCxnSpPr/>
            <p:nvPr/>
          </p:nvCxnSpPr>
          <p:spPr bwMode="auto">
            <a:xfrm rot="5400000">
              <a:off x="4496594" y="4266406"/>
              <a:ext cx="304800" cy="158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  <p:cxnSp>
          <p:nvCxnSpPr>
            <p:cNvPr id="23" name="Elbow Connector 22"/>
            <p:cNvCxnSpPr/>
            <p:nvPr/>
          </p:nvCxnSpPr>
          <p:spPr bwMode="auto">
            <a:xfrm>
              <a:off x="4150500" y="4114800"/>
              <a:ext cx="4079100" cy="158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Elbow Connector 24"/>
            <p:cNvCxnSpPr/>
            <p:nvPr/>
          </p:nvCxnSpPr>
          <p:spPr bwMode="auto">
            <a:xfrm rot="10800000">
              <a:off x="914400" y="4114800"/>
              <a:ext cx="3236100" cy="158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Elbow Connector 29"/>
            <p:cNvCxnSpPr/>
            <p:nvPr/>
          </p:nvCxnSpPr>
          <p:spPr bwMode="auto">
            <a:xfrm rot="5400000">
              <a:off x="686643" y="3885357"/>
              <a:ext cx="457200" cy="1686"/>
            </a:xfrm>
            <a:prstGeom prst="bentConnector3">
              <a:avLst>
                <a:gd name="adj1" fmla="val 46087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Elbow Connector 30"/>
            <p:cNvCxnSpPr/>
            <p:nvPr/>
          </p:nvCxnSpPr>
          <p:spPr bwMode="auto">
            <a:xfrm rot="5400000">
              <a:off x="2058243" y="3885357"/>
              <a:ext cx="457200" cy="168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Elbow Connector 31"/>
            <p:cNvCxnSpPr/>
            <p:nvPr/>
          </p:nvCxnSpPr>
          <p:spPr bwMode="auto">
            <a:xfrm rot="5400000">
              <a:off x="3582243" y="3885357"/>
              <a:ext cx="457200" cy="168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35"/>
            <p:cNvGrpSpPr/>
            <p:nvPr/>
          </p:nvGrpSpPr>
          <p:grpSpPr>
            <a:xfrm>
              <a:off x="4648200" y="1676400"/>
              <a:ext cx="3171817" cy="1981200"/>
              <a:chOff x="2013862" y="4191000"/>
              <a:chExt cx="3624938" cy="1981200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2013862" y="4191000"/>
                <a:ext cx="1567545" cy="1981200"/>
              </a:xfrm>
              <a:prstGeom prst="rect">
                <a:avLst/>
              </a:prstGeom>
              <a:solidFill>
                <a:srgbClr val="FF875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bg1">
                    <a:lumMod val="85000"/>
                    <a:alpha val="75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186"/>
                <a:r>
                  <a:rPr lang="en-US" sz="1800" b="1" dirty="0" smtClean="0">
                    <a:latin typeface="Arial Narrow" pitchFamily="34" charset="0"/>
                  </a:rPr>
                  <a:t>High OS</a:t>
                </a:r>
                <a:endParaRPr lang="en-US" sz="1800" b="1" dirty="0">
                  <a:latin typeface="Arial Narrow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13863" y="5562600"/>
                <a:ext cx="1567544" cy="52322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Arial Narrow" pitchFamily="34" charset="0"/>
                  </a:rPr>
                  <a:t>High contiguous</a:t>
                </a:r>
              </a:p>
              <a:p>
                <a:pPr algn="ctr"/>
                <a:r>
                  <a:rPr lang="en-US" sz="1400" b="1" dirty="0" smtClean="0">
                    <a:latin typeface="Arial Narrow" pitchFamily="34" charset="0"/>
                  </a:rPr>
                  <a:t>OS activity</a:t>
                </a:r>
                <a:endParaRPr lang="en-US" sz="1400" b="1" dirty="0">
                  <a:latin typeface="Arial Narrow" pitchFamily="34" charset="0"/>
                </a:endParaRPr>
              </a:p>
            </p:txBody>
          </p:sp>
          <p:pic>
            <p:nvPicPr>
              <p:cNvPr id="34" name="Picture 33" descr="thresh.gif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75119" y="4724400"/>
                <a:ext cx="1122486" cy="7620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5593081" y="4800600"/>
                <a:ext cx="45719" cy="461665"/>
              </a:xfrm>
              <a:prstGeom prst="rect">
                <a:avLst/>
              </a:prstGeom>
              <a:solidFill>
                <a:schemeClr val="bg1"/>
              </a:solidFill>
              <a:scene3d>
                <a:camera prst="orthographicFront"/>
                <a:lightRig rig="threePt" dir="t"/>
              </a:scene3d>
              <a:sp3d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8" name="Group 40"/>
            <p:cNvGrpSpPr/>
            <p:nvPr/>
          </p:nvGrpSpPr>
          <p:grpSpPr>
            <a:xfrm>
              <a:off x="1600200" y="1676400"/>
              <a:ext cx="1453896" cy="1981200"/>
              <a:chOff x="2405743" y="2819400"/>
              <a:chExt cx="1661595" cy="1981200"/>
            </a:xfrm>
          </p:grpSpPr>
          <p:grpSp>
            <p:nvGrpSpPr>
              <p:cNvPr id="19" name="Group 17"/>
              <p:cNvGrpSpPr/>
              <p:nvPr/>
            </p:nvGrpSpPr>
            <p:grpSpPr>
              <a:xfrm>
                <a:off x="2405743" y="2819400"/>
                <a:ext cx="1661595" cy="1981200"/>
                <a:chOff x="2481943" y="4191000"/>
                <a:chExt cx="1661595" cy="1981200"/>
              </a:xfrm>
              <a:solidFill>
                <a:srgbClr val="FF875F"/>
              </a:solidFill>
            </p:grpSpPr>
            <p:sp>
              <p:nvSpPr>
                <p:cNvPr id="6" name="Rectangle 5"/>
                <p:cNvSpPr/>
                <p:nvPr/>
              </p:nvSpPr>
              <p:spPr bwMode="auto">
                <a:xfrm>
                  <a:off x="2481943" y="4191000"/>
                  <a:ext cx="1661595" cy="1981200"/>
                </a:xfrm>
                <a:prstGeom prst="rect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 rad="101600">
                    <a:schemeClr val="bg1">
                      <a:lumMod val="85000"/>
                      <a:alpha val="75000"/>
                    </a:schemeClr>
                  </a:glow>
                </a:effectLst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914186"/>
                  <a:r>
                    <a:rPr lang="en-US" sz="1800" b="1" dirty="0" smtClean="0">
                      <a:latin typeface="Arial Narrow" pitchFamily="34" charset="0"/>
                    </a:rPr>
                    <a:t>Hangs</a:t>
                  </a:r>
                  <a:endParaRPr lang="en-US" sz="18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481943" y="5562600"/>
                  <a:ext cx="1632107" cy="523220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latin typeface="Arial Narrow" pitchFamily="34" charset="0"/>
                    </a:rPr>
                    <a:t>Simple HW hang</a:t>
                  </a:r>
                </a:p>
                <a:p>
                  <a:pPr algn="ctr"/>
                  <a:r>
                    <a:rPr lang="en-US" sz="1400" b="1" dirty="0" smtClean="0">
                      <a:latin typeface="Arial Narrow" pitchFamily="34" charset="0"/>
                    </a:rPr>
                    <a:t>detector</a:t>
                  </a:r>
                  <a:endParaRPr lang="en-US" sz="1400" b="1" dirty="0">
                    <a:latin typeface="Arial Narrow" pitchFamily="34" charset="0"/>
                  </a:endParaRPr>
                </a:p>
              </p:txBody>
            </p:sp>
          </p:grpSp>
          <p:pic>
            <p:nvPicPr>
              <p:cNvPr id="39" name="Picture 38" descr="duplicate1_arrows.gif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86054" y="3276600"/>
                <a:ext cx="925975" cy="914400"/>
              </a:xfrm>
              <a:prstGeom prst="rect">
                <a:avLst/>
              </a:prstGeom>
            </p:spPr>
          </p:pic>
        </p:grpSp>
        <p:grpSp>
          <p:nvGrpSpPr>
            <p:cNvPr id="20" name="Group 41"/>
            <p:cNvGrpSpPr/>
            <p:nvPr/>
          </p:nvGrpSpPr>
          <p:grpSpPr>
            <a:xfrm>
              <a:off x="6096000" y="1676400"/>
              <a:ext cx="1301498" cy="1981200"/>
              <a:chOff x="4365169" y="4038600"/>
              <a:chExt cx="1487426" cy="1981200"/>
            </a:xfrm>
          </p:grpSpPr>
          <p:sp>
            <p:nvSpPr>
              <p:cNvPr id="43" name="Rectangle 42"/>
              <p:cNvSpPr/>
              <p:nvPr/>
            </p:nvSpPr>
            <p:spPr bwMode="auto">
              <a:xfrm>
                <a:off x="4365169" y="4038600"/>
                <a:ext cx="1487425" cy="1981200"/>
              </a:xfrm>
              <a:prstGeom prst="rect">
                <a:avLst/>
              </a:prstGeom>
              <a:solidFill>
                <a:srgbClr val="FF875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bg1">
                    <a:lumMod val="85000"/>
                    <a:alpha val="75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186"/>
                <a:r>
                  <a:rPr lang="en-US" sz="1800" b="1" dirty="0" smtClean="0">
                    <a:latin typeface="Arial Narrow" pitchFamily="34" charset="0"/>
                  </a:rPr>
                  <a:t>App Abort</a:t>
                </a:r>
                <a:endParaRPr lang="en-US" sz="1800" b="1" dirty="0">
                  <a:latin typeface="Arial Narrow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369377" y="5410200"/>
                <a:ext cx="1483218" cy="52322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Arial Narrow" pitchFamily="34" charset="0"/>
                  </a:rPr>
                  <a:t>App abort due</a:t>
                </a:r>
              </a:p>
              <a:p>
                <a:pPr algn="ctr"/>
                <a:r>
                  <a:rPr lang="en-US" sz="1400" b="1" dirty="0" smtClean="0">
                    <a:latin typeface="Arial Narrow" pitchFamily="34" charset="0"/>
                  </a:rPr>
                  <a:t>to fault</a:t>
                </a:r>
                <a:endParaRPr lang="en-US" sz="1400" b="1" dirty="0">
                  <a:latin typeface="Arial Narrow" pitchFamily="34" charset="0"/>
                </a:endParaRPr>
              </a:p>
            </p:txBody>
          </p:sp>
        </p:grpSp>
        <p:cxnSp>
          <p:nvCxnSpPr>
            <p:cNvPr id="48" name="Elbow Connector 47"/>
            <p:cNvCxnSpPr/>
            <p:nvPr/>
          </p:nvCxnSpPr>
          <p:spPr bwMode="auto">
            <a:xfrm rot="5400000">
              <a:off x="5106243" y="3885357"/>
              <a:ext cx="457200" cy="168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Elbow Connector 48"/>
            <p:cNvCxnSpPr/>
            <p:nvPr/>
          </p:nvCxnSpPr>
          <p:spPr bwMode="auto">
            <a:xfrm rot="5400000">
              <a:off x="6554043" y="3885357"/>
              <a:ext cx="457200" cy="168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51" name="Picture 50" descr="cartoon.jp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30697" y="2133600"/>
              <a:ext cx="900081" cy="838200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 bwMode="auto">
            <a:xfrm>
              <a:off x="7467600" y="1676400"/>
              <a:ext cx="1453896" cy="1981200"/>
            </a:xfrm>
            <a:prstGeom prst="rect">
              <a:avLst/>
            </a:prstGeom>
            <a:solidFill>
              <a:srgbClr val="FF875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bg1">
                  <a:lumMod val="85000"/>
                  <a:alpha val="75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186"/>
              <a:r>
                <a:rPr lang="en-US" sz="1600" b="1" dirty="0" smtClean="0">
                  <a:latin typeface="Arial Narrow" pitchFamily="34" charset="0"/>
                </a:rPr>
                <a:t>Out of Bounds</a:t>
              </a:r>
              <a:endParaRPr lang="en-US" sz="1600" b="1" dirty="0">
                <a:latin typeface="Arial Narrow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71281" y="3048000"/>
              <a:ext cx="1444122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 Narrow" pitchFamily="34" charset="0"/>
                </a:rPr>
                <a:t>Flag illegal addresses</a:t>
              </a:r>
              <a:endParaRPr lang="en-US" sz="1400" b="1" dirty="0">
                <a:latin typeface="Arial Narrow" pitchFamily="34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54696" y="2057400"/>
              <a:ext cx="685800" cy="910354"/>
            </a:xfrm>
            <a:prstGeom prst="rect">
              <a:avLst/>
            </a:prstGeom>
          </p:spPr>
        </p:pic>
        <p:cxnSp>
          <p:nvCxnSpPr>
            <p:cNvPr id="46" name="Elbow Connector 45"/>
            <p:cNvCxnSpPr/>
            <p:nvPr/>
          </p:nvCxnSpPr>
          <p:spPr bwMode="auto">
            <a:xfrm rot="5400000">
              <a:off x="8001843" y="3885357"/>
              <a:ext cx="457200" cy="168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0" name="Slide Number Placeholder 3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4A6471-F93B-D741-B000-186E77E7949B}" type="slidenum">
              <a:rPr lang="en-US" smtClean="0"/>
              <a:pPr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123191"/>
      </p:ext>
    </p:extLst>
  </p:cSld>
  <p:clrMapOvr>
    <a:masterClrMapping/>
  </p:clrMapOvr>
  <p:transition advTm="769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3|6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1|25.2|12.1|1|15.5|18.6|0.5|0.3|12.2|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9|16|6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3|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.2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.2|0.2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5.4|7.3|5.5|7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3|6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12.8|18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3"/>
</p:tagLst>
</file>

<file path=ppt/theme/theme1.xml><?xml version="1.0" encoding="utf-8"?>
<a:theme xmlns:a="http://schemas.openxmlformats.org/drawingml/2006/main" name="SWAT-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SWAT-Theme</Template>
  <TotalTime>10981</TotalTime>
  <Words>2223</Words>
  <Application>Microsoft Office PowerPoint</Application>
  <PresentationFormat>On-screen Show (4:3)</PresentationFormat>
  <Paragraphs>589</Paragraphs>
  <Slides>36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MS PGothic</vt:lpstr>
      <vt:lpstr>MS PGothic</vt:lpstr>
      <vt:lpstr>Arial</vt:lpstr>
      <vt:lpstr>Arial Narrow</vt:lpstr>
      <vt:lpstr>Calibri</vt:lpstr>
      <vt:lpstr>Cambria Math</vt:lpstr>
      <vt:lpstr>Helvetica</vt:lpstr>
      <vt:lpstr>Symbol</vt:lpstr>
      <vt:lpstr>Times</vt:lpstr>
      <vt:lpstr>Wingdings</vt:lpstr>
      <vt:lpstr>SWAT-Theme</vt:lpstr>
      <vt:lpstr>Worksheet</vt:lpstr>
      <vt:lpstr>Approximate Computing: (Old) Hype or New Frontier?</vt:lpstr>
      <vt:lpstr>What is Approximate Computing?</vt:lpstr>
      <vt:lpstr>Motivation</vt:lpstr>
      <vt:lpstr>SWAT: A Low-Cost Reliability Solution</vt:lpstr>
      <vt:lpstr>SWAT Framework Components</vt:lpstr>
      <vt:lpstr>SWAT Framework Components</vt:lpstr>
      <vt:lpstr>Advantages of SWAT</vt:lpstr>
      <vt:lpstr>SWAT Contributions (for in-core hw faults)</vt:lpstr>
      <vt:lpstr>SWAT Fault Detection</vt:lpstr>
      <vt:lpstr>Evaluating SWAT Detectors So Far</vt:lpstr>
      <vt:lpstr>Error Outcomes</vt:lpstr>
      <vt:lpstr>SWAT SDC Rates</vt:lpstr>
      <vt:lpstr>Challenges</vt:lpstr>
      <vt:lpstr>Research Strategy</vt:lpstr>
      <vt:lpstr>Challenges and Approach</vt:lpstr>
      <vt:lpstr>Relyzer: Application Resiliency Analyzer [ASPLOS’12]</vt:lpstr>
      <vt:lpstr>Def to First-Use Equivalence</vt:lpstr>
      <vt:lpstr>Control Flow Equivalence</vt:lpstr>
      <vt:lpstr>Store Equivalence</vt:lpstr>
      <vt:lpstr>Relyzer</vt:lpstr>
      <vt:lpstr>Can Relyzer Predict if SDC is Acceptable?</vt:lpstr>
      <vt:lpstr>PRELIMINARY Results for Utility Validation</vt:lpstr>
      <vt:lpstr>Research Strategy</vt:lpstr>
      <vt:lpstr>SDCs → Detections [DSN’12]</vt:lpstr>
      <vt:lpstr>Insights for Program-level Detectors</vt:lpstr>
      <vt:lpstr>Loop Incrementalization</vt:lpstr>
      <vt:lpstr>Loop Incrementalization</vt:lpstr>
      <vt:lpstr>Registers with Long Life</vt:lpstr>
      <vt:lpstr>Converting SDCs to Detections: Results</vt:lpstr>
      <vt:lpstr>Identifying Near Optimal Detectors: Naïve Approach</vt:lpstr>
      <vt:lpstr>Identifying Near Optimal Detectors: Our Approach</vt:lpstr>
      <vt:lpstr>SDC Reduction vs. Overhead Trade-off Curve</vt:lpstr>
      <vt:lpstr>Understanding Quality Outcomes with Relyzer (Prelim Results)</vt:lpstr>
      <vt:lpstr>Quality Outcomes – An Instruction-Centric View</vt:lpstr>
      <vt:lpstr>So - (Old) Hype or New Frontier?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</dc:creator>
  <cp:lastModifiedBy>Sarita Adve</cp:lastModifiedBy>
  <cp:revision>1517</cp:revision>
  <cp:lastPrinted>2012-02-29T21:56:21Z</cp:lastPrinted>
  <dcterms:created xsi:type="dcterms:W3CDTF">2006-08-16T00:00:00Z</dcterms:created>
  <dcterms:modified xsi:type="dcterms:W3CDTF">2015-04-29T11:47:21Z</dcterms:modified>
</cp:coreProperties>
</file>