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699" r:id="rId3"/>
    <p:sldId id="956" r:id="rId4"/>
    <p:sldId id="950" r:id="rId5"/>
    <p:sldId id="958" r:id="rId6"/>
    <p:sldId id="959" r:id="rId7"/>
    <p:sldId id="961" r:id="rId8"/>
    <p:sldId id="960" r:id="rId9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  <a:srgbClr val="D25000"/>
    <a:srgbClr val="333399"/>
    <a:srgbClr val="96328C"/>
    <a:srgbClr val="6E3232"/>
    <a:srgbClr val="948A54"/>
    <a:srgbClr val="6D6425"/>
    <a:srgbClr val="845A0E"/>
    <a:srgbClr val="993300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003" autoAdjust="0"/>
    <p:restoredTop sz="77218" autoAdjust="0"/>
  </p:normalViewPr>
  <p:slideViewPr>
    <p:cSldViewPr>
      <p:cViewPr varScale="1">
        <p:scale>
          <a:sx n="72" d="100"/>
          <a:sy n="72" d="100"/>
        </p:scale>
        <p:origin x="12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2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91358024691357E-2"/>
          <c:y val="0"/>
          <c:w val="0.95473251028806583"/>
          <c:h val="0.91406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964032"/>
        <c:axId val="809966752"/>
      </c:barChart>
      <c:catAx>
        <c:axId val="80996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09966752"/>
        <c:crosses val="autoZero"/>
        <c:auto val="1"/>
        <c:lblAlgn val="ctr"/>
        <c:lblOffset val="100"/>
        <c:noMultiLvlLbl val="0"/>
      </c:catAx>
      <c:valAx>
        <c:axId val="809966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0996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Sheet1!$L$2:$L$6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9962400"/>
        <c:axId val="809965120"/>
        <c:axId val="0"/>
      </c:bar3DChart>
      <c:catAx>
        <c:axId val="80996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9965120"/>
        <c:crosses val="autoZero"/>
        <c:auto val="1"/>
        <c:lblAlgn val="ctr"/>
        <c:lblOffset val="100"/>
        <c:noMultiLvlLbl val="0"/>
      </c:catAx>
      <c:valAx>
        <c:axId val="809965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996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93F47-FB89-4AFD-934C-CA390D13A446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438A-395A-4C43-91F3-D7ECA3552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9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048DF2-110E-4A1D-8DD8-7539414DD7B2}" type="datetimeFigureOut">
              <a:rPr lang="en-US"/>
              <a:pPr>
                <a:defRPr/>
              </a:pPr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9D0226-1617-48C7-8AD9-B49AC641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9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D0226-1617-48C7-8AD9-B49AC64107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507DC-8B74-447A-8BD9-4E98A31C8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D350-2C32-4D60-ACFA-D6B987DEF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56A10-CC7D-48A7-B403-65605AAB4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333399"/>
          </a:solidFill>
          <a:ln>
            <a:noFill/>
          </a:ln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53D4-D557-415D-A6B1-867774A63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 Narrow" pitchFamily="34" charset="0"/>
              </a:defRPr>
            </a:lvl1pPr>
            <a:lvl2pPr>
              <a:defRPr sz="2400">
                <a:latin typeface="Arial Narrow" pitchFamily="34" charset="0"/>
              </a:defRPr>
            </a:lvl2pPr>
            <a:lvl3pPr>
              <a:defRPr sz="2000">
                <a:latin typeface="Arial Narrow" pitchFamily="34" charset="0"/>
              </a:defRPr>
            </a:lvl3pPr>
            <a:lvl4pPr>
              <a:defRPr sz="1800">
                <a:latin typeface="Arial Narrow" pitchFamily="34" charset="0"/>
              </a:defRPr>
            </a:lvl4pPr>
            <a:lvl5pPr>
              <a:defRPr sz="1800">
                <a:latin typeface="Arial Narrow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7B68C-B833-4863-A37A-01658D4BE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15E7-BD9E-4AD7-817A-55DFAA3B0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17"/>
            <a:ext cx="9144000" cy="8969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C62FB-3B3D-4F8B-97B8-AEF7DA0DD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77716" y="2207697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8FB85-8CE6-4151-8E06-5E945D06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64749-61C0-4041-AE53-76176D004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987D-893A-441B-A971-B4B4689F3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5BC683-64EC-4A6F-A02E-05C6506A9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93D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2" name="Picture 10" descr="illinoisLogo.jpe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57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6553200" y="0"/>
            <a:ext cx="2590800" cy="2921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smtClean="0">
                <a:solidFill>
                  <a:schemeClr val="bg1"/>
                </a:solidFill>
                <a:latin typeface="Calibri" charset="0"/>
              </a:rPr>
              <a:t>Department of Computer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Arial Narrow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248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1F497D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7716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cs typeface="Arial" charset="0"/>
              </a:rPr>
              <a:t>Debunking and Deconstructing Moore’s Law</a:t>
            </a:r>
            <a:endParaRPr lang="en-US" sz="3900" dirty="0" smtClean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8229600" cy="3276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Sarita Adve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Arial Narro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 smtClean="0">
              <a:solidFill>
                <a:srgbClr val="D25000"/>
              </a:solidFill>
              <a:latin typeface="Arial Narrow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Arial Narrow" charset="0"/>
              </a:rPr>
              <a:t>University of Illinois / EPFL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Arial Narrow" charset="0"/>
              </a:rPr>
              <a:t>sadve@illinois.edu</a:t>
            </a:r>
            <a:endParaRPr lang="en-US" b="1" dirty="0" smtClean="0">
              <a:solidFill>
                <a:schemeClr val="tx1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89"/>
    </mc:Choice>
    <mc:Fallback xmlns="">
      <p:transition spd="slow" advTm="2638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Law, Dennard Scaling Dead, Dying, </a:t>
            </a:r>
            <a:r>
              <a:rPr lang="en-US" dirty="0" smtClean="0"/>
              <a:t>Will Die, …</a:t>
            </a:r>
            <a:endParaRPr lang="en-US" dirty="0"/>
          </a:p>
        </p:txBody>
      </p:sp>
      <p:pic>
        <p:nvPicPr>
          <p:cNvPr id="3074" name="Picture 2" descr="http://cdn.static-economist.com/sites/default/files/imagecache/original-size/images/2015/04/blogs/economist-explains/20150425_woc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40984"/>
            <a:ext cx="6309360" cy="591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62781"/>
            <a:ext cx="80772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More with Mo re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D25000"/>
                </a:solidFill>
              </a:rPr>
              <a:t>More with Less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0675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^</a:t>
            </a:r>
            <a:endParaRPr lang="en-US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15341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</a:t>
            </a:r>
            <a:endParaRPr lang="en-US" sz="28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4096512" y="2783860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0253" y="5039380"/>
            <a:ext cx="673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 Narrow" panose="020B0606020202030204" pitchFamily="34" charset="0"/>
              </a:rPr>
              <a:t>Need new roadmap:  A Less </a:t>
            </a:r>
            <a:r>
              <a:rPr lang="en-US" sz="2800" b="1" dirty="0" smtClean="0">
                <a:latin typeface="Arial Narrow" panose="020B0606020202030204" pitchFamily="34" charset="0"/>
              </a:rPr>
              <a:t>Law </a:t>
            </a:r>
            <a:r>
              <a:rPr lang="en-US" sz="2800" b="1" smtClean="0">
                <a:latin typeface="Arial Narrow" panose="020B0606020202030204" pitchFamily="34" charset="0"/>
              </a:rPr>
              <a:t>of Computing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836012466"/>
              </p:ext>
            </p:extLst>
          </p:nvPr>
        </p:nvGraphicFramePr>
        <p:xfrm>
          <a:off x="1600200" y="762000"/>
          <a:ext cx="609600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743200" y="3403600"/>
            <a:ext cx="152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400" y="3098800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5C2A"/>
                </a:solidFill>
                <a:latin typeface="Arial Narrow" panose="020B0606020202030204" pitchFamily="34" charset="0"/>
              </a:rPr>
              <a:t>Useful work</a:t>
            </a:r>
            <a:endParaRPr lang="en-US" sz="2800" b="1" dirty="0">
              <a:solidFill>
                <a:srgbClr val="005C2A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30917" y="2184400"/>
            <a:ext cx="152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31117" y="1879600"/>
            <a:ext cx="10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Waste</a:t>
            </a:r>
            <a:endParaRPr lang="en-US" sz="2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55686" y="1117600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Hardware</a:t>
            </a:r>
            <a:endParaRPr lang="en-US" sz="2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7400" y="1889780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Software</a:t>
            </a:r>
            <a:endParaRPr lang="en-US" sz="2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67400" y="2575580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Abstraction</a:t>
            </a:r>
            <a:endParaRPr lang="en-US" sz="2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5638800" y="1270000"/>
            <a:ext cx="155448" cy="17373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1911" y="4535031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Remove waste:  Efficiency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Focus on less:   Specialization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Cut corners:       Approximate </a:t>
            </a:r>
          </a:p>
          <a:p>
            <a:pPr>
              <a:spcBef>
                <a:spcPts val="1200"/>
              </a:spcBef>
            </a:pP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latin typeface="Arial Narrow" panose="020B0606020202030204" pitchFamily="34" charset="0"/>
              </a:rPr>
              <a:t>                        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3400" y="3886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Less Law: Waste Will Decay Exponentially</a:t>
            </a:r>
          </a:p>
          <a:p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4648" y="4540389"/>
            <a:ext cx="382668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Hardware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Software</a:t>
            </a:r>
          </a:p>
          <a:p>
            <a:pPr>
              <a:spcBef>
                <a:spcPts val="600"/>
              </a:spcBef>
            </a:pPr>
            <a:r>
              <a:rPr lang="en-US" sz="2800" b="1" i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Abstraction (Architecture)</a:t>
            </a:r>
            <a:endParaRPr lang="en-US" sz="2800" b="1" i="1" dirty="0">
              <a:solidFill>
                <a:srgbClr val="D25000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Left Brace 40"/>
          <p:cNvSpPr/>
          <p:nvPr/>
        </p:nvSpPr>
        <p:spPr>
          <a:xfrm flipH="1">
            <a:off x="4755680" y="4572000"/>
            <a:ext cx="152400" cy="15072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48000" y="6172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Narrow" panose="020B0606020202030204" pitchFamily="34" charset="0"/>
              </a:rPr>
              <a:t>OR …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460258"/>
              </p:ext>
            </p:extLst>
          </p:nvPr>
        </p:nvGraphicFramePr>
        <p:xfrm>
          <a:off x="22860" y="914400"/>
          <a:ext cx="7239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1328440"/>
            <a:ext cx="7467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Computers are everywhere</a:t>
            </a:r>
          </a:p>
          <a:p>
            <a:pPr lvl="1">
              <a:spcBef>
                <a:spcPts val="600"/>
              </a:spcBef>
            </a:pPr>
            <a:r>
              <a:rPr lang="en-US" sz="2800" b="1" dirty="0">
                <a:latin typeface="Arial Narrow" panose="020B0606020202030204" pitchFamily="34" charset="0"/>
              </a:rPr>
              <a:t>L</a:t>
            </a:r>
            <a:r>
              <a:rPr lang="en-US" sz="2800" b="1" dirty="0" smtClean="0">
                <a:latin typeface="Arial Narrow" panose="020B0606020202030204" pitchFamily="34" charset="0"/>
              </a:rPr>
              <a:t>aps, hands, skin, clothes, </a:t>
            </a:r>
            <a:r>
              <a:rPr lang="en-US" sz="2800" b="1" dirty="0" smtClean="0">
                <a:latin typeface="Arial Narrow" panose="020B0606020202030204" pitchFamily="34" charset="0"/>
              </a:rPr>
              <a:t>things, </a:t>
            </a:r>
            <a:r>
              <a:rPr lang="en-US" sz="2800" b="1" dirty="0" smtClean="0">
                <a:latin typeface="Arial Narrow" panose="020B0606020202030204" pitchFamily="34" charset="0"/>
              </a:rPr>
              <a:t>…</a:t>
            </a:r>
          </a:p>
          <a:p>
            <a:pPr lvl="1">
              <a:spcBef>
                <a:spcPts val="600"/>
              </a:spcBef>
            </a:pPr>
            <a:endParaRPr lang="en-US" sz="2800" b="1" dirty="0" smtClean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Limits for on-chip, but </a:t>
            </a:r>
            <a:r>
              <a:rPr lang="en-US" sz="2800" b="1" dirty="0" smtClean="0">
                <a:latin typeface="Arial Narrow" panose="020B0606020202030204" pitchFamily="34" charset="0"/>
              </a:rPr>
              <a:t>aggregate compute unlimited</a:t>
            </a:r>
            <a:endParaRPr lang="en-US" sz="2800" b="1" dirty="0" smtClean="0">
              <a:latin typeface="Arial Narrow" panose="020B0606020202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Unlimited </a:t>
            </a:r>
            <a:r>
              <a:rPr lang="en-US" sz="2800" b="1" dirty="0" smtClean="0">
                <a:latin typeface="Arial Narrow" panose="020B0606020202030204" pitchFamily="34" charset="0"/>
              </a:rPr>
              <a:t>opportunities, exponentials abound</a:t>
            </a:r>
            <a:endParaRPr lang="en-US" sz="2800" b="1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</a:pPr>
            <a:endParaRPr lang="en-US" sz="2800" b="1" dirty="0" smtClean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But no longer just the processor</a:t>
            </a:r>
            <a:endParaRPr lang="en-US" sz="2800" b="1" dirty="0" smtClean="0">
              <a:solidFill>
                <a:srgbClr val="D25000"/>
              </a:solidFill>
              <a:latin typeface="Arial Narrow" panose="020B0606020202030204" pitchFamily="34" charset="0"/>
            </a:endParaRPr>
          </a:p>
          <a:p>
            <a:pPr algn="ctr">
              <a:spcBef>
                <a:spcPts val="3600"/>
              </a:spcBef>
            </a:pPr>
            <a:r>
              <a:rPr lang="en-US" sz="28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It’s the system stupid!</a:t>
            </a:r>
          </a:p>
        </p:txBody>
      </p:sp>
    </p:spTree>
    <p:extLst>
      <p:ext uri="{BB962C8B-B14F-4D97-AF65-F5344CB8AC3E}">
        <p14:creationId xmlns:p14="http://schemas.microsoft.com/office/powerpoint/2010/main" val="2643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Turing Awards in Architecture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511856"/>
            <a:ext cx="86537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Narrow" panose="020B0606020202030204" pitchFamily="34" charset="0"/>
              </a:rPr>
              <a:t>Chuck </a:t>
            </a:r>
            <a:r>
              <a:rPr lang="en-US" sz="2800" b="1" dirty="0" smtClean="0">
                <a:latin typeface="Arial Narrow" panose="020B0606020202030204" pitchFamily="34" charset="0"/>
              </a:rPr>
              <a:t>Thacker: </a:t>
            </a:r>
            <a:r>
              <a:rPr lang="en-US" sz="2800" b="1" dirty="0" smtClean="0">
                <a:latin typeface="Arial Narrow" panose="020B0606020202030204" pitchFamily="34" charset="0"/>
              </a:rPr>
              <a:t>Alto </a:t>
            </a:r>
            <a:r>
              <a:rPr lang="en-US" sz="28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system </a:t>
            </a:r>
            <a:r>
              <a:rPr lang="en-US" sz="2800" b="1" dirty="0" smtClean="0">
                <a:latin typeface="Arial Narrow" panose="020B0606020202030204" pitchFamily="34" charset="0"/>
              </a:rPr>
              <a:t>(PC revolution)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endParaRPr lang="en-US" sz="2800" b="1" dirty="0" smtClean="0">
              <a:latin typeface="Arial Narrow" panose="020B0606020202030204" pitchFamily="34" charset="0"/>
            </a:endParaRPr>
          </a:p>
          <a:p>
            <a:pPr marL="1371600" lvl="2" indent="-457200">
              <a:spcBef>
                <a:spcPts val="600"/>
              </a:spcBef>
              <a:buFont typeface="Arial Narrow" panose="020B0606020202030204" pitchFamily="34" charset="0"/>
              <a:buChar char="─"/>
            </a:pPr>
            <a:r>
              <a:rPr lang="en-US" sz="2600" b="1" dirty="0" smtClean="0">
                <a:latin typeface="Arial Narrow" panose="020B0606020202030204" pitchFamily="34" charset="0"/>
              </a:rPr>
              <a:t>Processor</a:t>
            </a:r>
            <a:r>
              <a:rPr lang="en-US" sz="2800" b="1" dirty="0">
                <a:latin typeface="Arial Narrow" panose="020B0606020202030204" pitchFamily="34" charset="0"/>
              </a:rPr>
              <a:t>, Memory, Display, </a:t>
            </a:r>
            <a:r>
              <a:rPr lang="en-US" sz="2800" b="1" dirty="0" smtClean="0">
                <a:latin typeface="Arial Narrow" panose="020B0606020202030204" pitchFamily="34" charset="0"/>
              </a:rPr>
              <a:t>Mouse, Ethernet</a:t>
            </a:r>
          </a:p>
          <a:p>
            <a:pPr lvl="1">
              <a:spcBef>
                <a:spcPts val="600"/>
              </a:spcBef>
            </a:pPr>
            <a:endParaRPr lang="en-US" sz="2800" b="1" dirty="0">
              <a:latin typeface="Arial Narrow" panose="020B0606020202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latin typeface="Arial Narrow" panose="020B0606020202030204" pitchFamily="34" charset="0"/>
              </a:rPr>
              <a:t>Fred </a:t>
            </a:r>
            <a:r>
              <a:rPr lang="en-US" sz="2800" b="1" dirty="0" smtClean="0">
                <a:latin typeface="Arial Narrow" panose="020B0606020202030204" pitchFamily="34" charset="0"/>
              </a:rPr>
              <a:t>Brooks: The </a:t>
            </a:r>
            <a:r>
              <a:rPr lang="en-US" sz="2800" b="1" dirty="0">
                <a:latin typeface="Arial Narrow" panose="020B0606020202030204" pitchFamily="34" charset="0"/>
              </a:rPr>
              <a:t>definition of </a:t>
            </a:r>
            <a:r>
              <a:rPr lang="en-US" sz="28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architecture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latin typeface="Arial Narrow" panose="020B0606020202030204" pitchFamily="34" charset="0"/>
              </a:rPr>
              <a:t>(System </a:t>
            </a:r>
            <a:r>
              <a:rPr lang="en-US" sz="2800" b="1" dirty="0">
                <a:latin typeface="Arial Narrow" panose="020B0606020202030204" pitchFamily="34" charset="0"/>
              </a:rPr>
              <a:t>360)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438400"/>
          </a:xfrm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en-US" dirty="0" smtClean="0"/>
              <a:t>What </a:t>
            </a:r>
            <a:r>
              <a:rPr lang="en-US" dirty="0" smtClean="0"/>
              <a:t>will be the next </a:t>
            </a:r>
            <a:r>
              <a:rPr lang="en-US" dirty="0" smtClean="0">
                <a:solidFill>
                  <a:srgbClr val="D25000"/>
                </a:solidFill>
              </a:rPr>
              <a:t>system</a:t>
            </a:r>
            <a:r>
              <a:rPr lang="en-US" dirty="0" smtClean="0"/>
              <a:t>?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smtClean="0"/>
              <a:t>What will be the next </a:t>
            </a:r>
            <a:r>
              <a:rPr lang="en-US" dirty="0" smtClean="0">
                <a:solidFill>
                  <a:srgbClr val="D25000"/>
                </a:solidFill>
              </a:rPr>
              <a:t>architecture</a:t>
            </a:r>
            <a:r>
              <a:rPr lang="en-US" dirty="0" smtClean="0"/>
              <a:t> (abstraction)?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smtClean="0"/>
              <a:t>Who </a:t>
            </a:r>
            <a:r>
              <a:rPr lang="en-US" dirty="0"/>
              <a:t>here will win </a:t>
            </a:r>
            <a:r>
              <a:rPr lang="en-US" dirty="0" smtClean="0"/>
              <a:t>the Turing </a:t>
            </a:r>
            <a:r>
              <a:rPr lang="en-US" dirty="0"/>
              <a:t>award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New Era</a:t>
            </a:r>
            <a:endParaRPr lang="en-US" dirty="0"/>
          </a:p>
        </p:txBody>
      </p:sp>
      <p:pic>
        <p:nvPicPr>
          <p:cNvPr id="4" name="Picture 2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382000" cy="257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Master 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14828</TotalTime>
  <Words>188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Custom Master Title and Content</vt:lpstr>
      <vt:lpstr>Debunking and Deconstructing Moore’s Law</vt:lpstr>
      <vt:lpstr>Moore’s Law, Dennard Scaling Dead, Dying, Will Die, …</vt:lpstr>
      <vt:lpstr>A New Era</vt:lpstr>
      <vt:lpstr>More With Less</vt:lpstr>
      <vt:lpstr>Less is More</vt:lpstr>
      <vt:lpstr>Recent Turing Awards in Architecture</vt:lpstr>
      <vt:lpstr>Exciting New Era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the Hardware  Challenges of Tightly Coupled Heterogeneous Architectures</dc:title>
  <dc:creator>Matt</dc:creator>
  <cp:lastModifiedBy>Sarita Adve</cp:lastModifiedBy>
  <cp:revision>3623</cp:revision>
  <cp:lastPrinted>2013-05-06T21:54:43Z</cp:lastPrinted>
  <dcterms:created xsi:type="dcterms:W3CDTF">2012-03-31T21:11:15Z</dcterms:created>
  <dcterms:modified xsi:type="dcterms:W3CDTF">2015-06-14T22:10:59Z</dcterms:modified>
</cp:coreProperties>
</file>